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7"/>
  </p:notesMasterIdLst>
  <p:sldIdLst>
    <p:sldId id="533" r:id="rId2"/>
    <p:sldId id="454" r:id="rId3"/>
    <p:sldId id="538" r:id="rId4"/>
    <p:sldId id="540" r:id="rId5"/>
    <p:sldId id="541" r:id="rId6"/>
    <p:sldId id="545" r:id="rId7"/>
    <p:sldId id="561" r:id="rId8"/>
    <p:sldId id="546" r:id="rId9"/>
    <p:sldId id="559" r:id="rId10"/>
    <p:sldId id="548" r:id="rId11"/>
    <p:sldId id="549" r:id="rId12"/>
    <p:sldId id="550" r:id="rId13"/>
    <p:sldId id="552" r:id="rId14"/>
    <p:sldId id="553" r:id="rId15"/>
    <p:sldId id="562" r:id="rId16"/>
    <p:sldId id="555" r:id="rId17"/>
    <p:sldId id="569" r:id="rId18"/>
    <p:sldId id="560" r:id="rId19"/>
    <p:sldId id="556" r:id="rId20"/>
    <p:sldId id="557" r:id="rId21"/>
    <p:sldId id="558" r:id="rId22"/>
    <p:sldId id="563" r:id="rId23"/>
    <p:sldId id="565" r:id="rId24"/>
    <p:sldId id="566" r:id="rId25"/>
    <p:sldId id="570" r:id="rId26"/>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E8D"/>
    <a:srgbClr val="008080"/>
    <a:srgbClr val="C1FFE0"/>
    <a:srgbClr val="FF66CC"/>
    <a:srgbClr val="E0F4E9"/>
    <a:srgbClr val="FFE7E7"/>
    <a:srgbClr val="F7E8FC"/>
    <a:srgbClr val="FCFEE6"/>
    <a:srgbClr val="99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2" autoAdjust="0"/>
    <p:restoredTop sz="95231"/>
  </p:normalViewPr>
  <p:slideViewPr>
    <p:cSldViewPr>
      <p:cViewPr varScale="1">
        <p:scale>
          <a:sx n="63" d="100"/>
          <a:sy n="63" d="100"/>
        </p:scale>
        <p:origin x="68" y="18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7E0E0-A442-CD46-879E-02BFC19FBC18}" type="doc">
      <dgm:prSet loTypeId="urn:microsoft.com/office/officeart/2005/8/layout/radial5" loCatId="" qsTypeId="urn:microsoft.com/office/officeart/2005/8/quickstyle/simple1" qsCatId="simple" csTypeId="urn:microsoft.com/office/officeart/2005/8/colors/accent2_1" csCatId="accent2" phldr="1"/>
      <dgm:spPr/>
      <dgm:t>
        <a:bodyPr/>
        <a:lstStyle/>
        <a:p>
          <a:endParaRPr lang="en-US"/>
        </a:p>
      </dgm:t>
    </dgm:pt>
    <dgm:pt modelId="{888C8853-82CB-B946-B3F1-E8342125D51C}">
      <dgm:prSet phldrT="[Text]" custT="1"/>
      <dgm:spPr/>
      <dgm:t>
        <a:bodyPr/>
        <a:lstStyle/>
        <a:p>
          <a:r>
            <a:rPr lang="en-US" sz="1200" dirty="0" smtClean="0">
              <a:solidFill>
                <a:srgbClr val="008080"/>
              </a:solidFill>
            </a:rPr>
            <a:t>Chemical messengers</a:t>
          </a:r>
          <a:endParaRPr lang="en-US" sz="1200" dirty="0">
            <a:solidFill>
              <a:srgbClr val="008080"/>
            </a:solidFill>
          </a:endParaRPr>
        </a:p>
      </dgm:t>
    </dgm:pt>
    <dgm:pt modelId="{26F4939F-1289-554A-80D0-E87DDAED8EAA}" type="parTrans" cxnId="{36FC1C24-19B8-CC44-B8D6-BD96580C5A43}">
      <dgm:prSet/>
      <dgm:spPr/>
      <dgm:t>
        <a:bodyPr/>
        <a:lstStyle/>
        <a:p>
          <a:endParaRPr lang="en-US" sz="2000"/>
        </a:p>
      </dgm:t>
    </dgm:pt>
    <dgm:pt modelId="{BB585168-1F78-F848-B4DE-D20CAE89BBC8}" type="sibTrans" cxnId="{36FC1C24-19B8-CC44-B8D6-BD96580C5A43}">
      <dgm:prSet/>
      <dgm:spPr/>
      <dgm:t>
        <a:bodyPr/>
        <a:lstStyle/>
        <a:p>
          <a:endParaRPr lang="en-US" sz="2000"/>
        </a:p>
      </dgm:t>
    </dgm:pt>
    <dgm:pt modelId="{9F29521A-118F-B24A-86A7-C4EACD4CC4DC}">
      <dgm:prSet phldrT="[Text]" custT="1"/>
      <dgm:spPr>
        <a:ln>
          <a:solidFill>
            <a:srgbClr val="008080"/>
          </a:solidFill>
        </a:ln>
      </dgm:spPr>
      <dgm:t>
        <a:bodyPr/>
        <a:lstStyle/>
        <a:p>
          <a:r>
            <a:rPr lang="en-US" sz="1000" dirty="0" smtClean="0"/>
            <a:t>Neurotransmitters</a:t>
          </a:r>
          <a:endParaRPr lang="en-US" sz="1000" dirty="0"/>
        </a:p>
      </dgm:t>
    </dgm:pt>
    <dgm:pt modelId="{7628F610-17D3-B648-80D4-537862F00713}" type="parTrans" cxnId="{89CBF9A7-82A5-5D48-943F-D53EDBE858E0}">
      <dgm:prSet custT="1"/>
      <dgm:spPr>
        <a:solidFill>
          <a:srgbClr val="C1FFE0"/>
        </a:solidFill>
        <a:ln>
          <a:solidFill>
            <a:srgbClr val="008080"/>
          </a:solidFill>
        </a:ln>
      </dgm:spPr>
      <dgm:t>
        <a:bodyPr/>
        <a:lstStyle/>
        <a:p>
          <a:endParaRPr lang="en-US" sz="1000"/>
        </a:p>
      </dgm:t>
    </dgm:pt>
    <dgm:pt modelId="{E4CDBFB3-916C-B244-B45F-5B4BB9D1A33F}" type="sibTrans" cxnId="{89CBF9A7-82A5-5D48-943F-D53EDBE858E0}">
      <dgm:prSet/>
      <dgm:spPr/>
      <dgm:t>
        <a:bodyPr/>
        <a:lstStyle/>
        <a:p>
          <a:endParaRPr lang="en-US" sz="2000"/>
        </a:p>
      </dgm:t>
    </dgm:pt>
    <dgm:pt modelId="{577A7A51-B34C-484D-A17E-F9D160E8C365}">
      <dgm:prSet phldrT="[Text]" custT="1"/>
      <dgm:spPr>
        <a:ln>
          <a:solidFill>
            <a:srgbClr val="008080"/>
          </a:solidFill>
        </a:ln>
      </dgm:spPr>
      <dgm:t>
        <a:bodyPr/>
        <a:lstStyle/>
        <a:p>
          <a:r>
            <a:rPr lang="en-US" sz="1000" dirty="0" smtClean="0"/>
            <a:t>Endocrine</a:t>
          </a:r>
          <a:endParaRPr lang="en-US" sz="1000" dirty="0"/>
        </a:p>
      </dgm:t>
    </dgm:pt>
    <dgm:pt modelId="{511F4F65-3B41-E240-BE1D-1CB5232FA27E}" type="parTrans" cxnId="{59AD30BD-DED6-8945-807F-5A655097360B}">
      <dgm:prSet custT="1"/>
      <dgm:spPr>
        <a:solidFill>
          <a:srgbClr val="C1FFE0"/>
        </a:solidFill>
        <a:ln>
          <a:solidFill>
            <a:srgbClr val="008080"/>
          </a:solidFill>
        </a:ln>
      </dgm:spPr>
      <dgm:t>
        <a:bodyPr/>
        <a:lstStyle/>
        <a:p>
          <a:endParaRPr lang="en-US" sz="1000"/>
        </a:p>
      </dgm:t>
    </dgm:pt>
    <dgm:pt modelId="{F6F4C896-285F-1249-89E9-1C9B2FBBCD8C}" type="sibTrans" cxnId="{59AD30BD-DED6-8945-807F-5A655097360B}">
      <dgm:prSet/>
      <dgm:spPr/>
      <dgm:t>
        <a:bodyPr/>
        <a:lstStyle/>
        <a:p>
          <a:endParaRPr lang="en-US" sz="2000"/>
        </a:p>
      </dgm:t>
    </dgm:pt>
    <dgm:pt modelId="{AAFBE6D5-9891-D341-A4BA-A960561BF684}">
      <dgm:prSet phldrT="[Text]" custT="1"/>
      <dgm:spPr>
        <a:ln>
          <a:solidFill>
            <a:srgbClr val="008080"/>
          </a:solidFill>
        </a:ln>
      </dgm:spPr>
      <dgm:t>
        <a:bodyPr/>
        <a:lstStyle/>
        <a:p>
          <a:r>
            <a:rPr lang="en-US" sz="900" dirty="0" smtClean="0"/>
            <a:t>Neuroendocrine </a:t>
          </a:r>
          <a:endParaRPr lang="en-US" sz="900" dirty="0"/>
        </a:p>
      </dgm:t>
    </dgm:pt>
    <dgm:pt modelId="{72E80A76-A879-CB4C-B14C-4B6083C35A97}" type="parTrans" cxnId="{80081A05-1BB5-8548-A8D9-967AA2440099}">
      <dgm:prSet custT="1"/>
      <dgm:spPr>
        <a:solidFill>
          <a:srgbClr val="C1FFE0"/>
        </a:solidFill>
        <a:ln>
          <a:solidFill>
            <a:srgbClr val="008080"/>
          </a:solidFill>
        </a:ln>
      </dgm:spPr>
      <dgm:t>
        <a:bodyPr/>
        <a:lstStyle/>
        <a:p>
          <a:endParaRPr lang="en-US" sz="1000"/>
        </a:p>
      </dgm:t>
    </dgm:pt>
    <dgm:pt modelId="{BEE25309-F2FA-324F-A9AD-0537B6F548D0}" type="sibTrans" cxnId="{80081A05-1BB5-8548-A8D9-967AA2440099}">
      <dgm:prSet/>
      <dgm:spPr/>
      <dgm:t>
        <a:bodyPr/>
        <a:lstStyle/>
        <a:p>
          <a:endParaRPr lang="en-US" sz="2000"/>
        </a:p>
      </dgm:t>
    </dgm:pt>
    <dgm:pt modelId="{0DD76E11-7906-974D-B35B-AD66E82DDE0F}">
      <dgm:prSet phldrT="[Text]" custT="1"/>
      <dgm:spPr>
        <a:ln>
          <a:solidFill>
            <a:srgbClr val="008080"/>
          </a:solidFill>
        </a:ln>
      </dgm:spPr>
      <dgm:t>
        <a:bodyPr/>
        <a:lstStyle/>
        <a:p>
          <a:r>
            <a:rPr lang="en-US" sz="1000" dirty="0" err="1" smtClean="0"/>
            <a:t>Paracrines</a:t>
          </a:r>
          <a:endParaRPr lang="en-US" sz="1000" dirty="0"/>
        </a:p>
      </dgm:t>
    </dgm:pt>
    <dgm:pt modelId="{8F04BF5F-A19E-B948-A36C-69626093000B}" type="parTrans" cxnId="{4766FDAF-FE48-1644-9658-6C0A1D71A7C3}">
      <dgm:prSet custT="1"/>
      <dgm:spPr>
        <a:solidFill>
          <a:srgbClr val="C1FFE0"/>
        </a:solidFill>
        <a:ln>
          <a:solidFill>
            <a:srgbClr val="008080"/>
          </a:solidFill>
        </a:ln>
      </dgm:spPr>
      <dgm:t>
        <a:bodyPr/>
        <a:lstStyle/>
        <a:p>
          <a:endParaRPr lang="en-US" sz="1000" dirty="0"/>
        </a:p>
      </dgm:t>
    </dgm:pt>
    <dgm:pt modelId="{3EC07E02-8644-E440-8B5B-9B0E5DA60A91}" type="sibTrans" cxnId="{4766FDAF-FE48-1644-9658-6C0A1D71A7C3}">
      <dgm:prSet/>
      <dgm:spPr/>
      <dgm:t>
        <a:bodyPr/>
        <a:lstStyle/>
        <a:p>
          <a:pPr rtl="0"/>
          <a:endParaRPr lang="en-US" sz="2000"/>
        </a:p>
      </dgm:t>
    </dgm:pt>
    <dgm:pt modelId="{EBA4A16D-8632-884C-B3E0-CBDD98E597E8}">
      <dgm:prSet custT="1"/>
      <dgm:spPr>
        <a:ln>
          <a:solidFill>
            <a:srgbClr val="008080"/>
          </a:solidFill>
        </a:ln>
      </dgm:spPr>
      <dgm:t>
        <a:bodyPr/>
        <a:lstStyle/>
        <a:p>
          <a:r>
            <a:rPr lang="en-US" sz="1000" dirty="0" err="1" smtClean="0"/>
            <a:t>Autocrines</a:t>
          </a:r>
          <a:endParaRPr lang="en-US" sz="1000" dirty="0"/>
        </a:p>
      </dgm:t>
    </dgm:pt>
    <dgm:pt modelId="{F9F07EBC-3429-1E40-9B9E-BE127BA621BA}" type="parTrans" cxnId="{D492B7E0-0DFD-5F4B-8B5D-7B18EC1A29CC}">
      <dgm:prSet custT="1"/>
      <dgm:spPr>
        <a:solidFill>
          <a:srgbClr val="C1FFE0"/>
        </a:solidFill>
        <a:ln>
          <a:solidFill>
            <a:srgbClr val="008080"/>
          </a:solidFill>
        </a:ln>
      </dgm:spPr>
      <dgm:t>
        <a:bodyPr/>
        <a:lstStyle/>
        <a:p>
          <a:endParaRPr lang="en-US" sz="1000"/>
        </a:p>
      </dgm:t>
    </dgm:pt>
    <dgm:pt modelId="{DC76158A-007C-024B-A68D-790672D3D530}" type="sibTrans" cxnId="{D492B7E0-0DFD-5F4B-8B5D-7B18EC1A29CC}">
      <dgm:prSet/>
      <dgm:spPr/>
      <dgm:t>
        <a:bodyPr/>
        <a:lstStyle/>
        <a:p>
          <a:endParaRPr lang="en-US" sz="2000"/>
        </a:p>
      </dgm:t>
    </dgm:pt>
    <dgm:pt modelId="{0FF3ADE3-2BB5-604F-9415-6F6DBDF3076C}">
      <dgm:prSet custT="1"/>
      <dgm:spPr>
        <a:ln>
          <a:solidFill>
            <a:srgbClr val="008080"/>
          </a:solidFill>
        </a:ln>
      </dgm:spPr>
      <dgm:t>
        <a:bodyPr/>
        <a:lstStyle/>
        <a:p>
          <a:r>
            <a:rPr lang="en-US" sz="1000" dirty="0" smtClean="0"/>
            <a:t>Cytokines</a:t>
          </a:r>
          <a:endParaRPr lang="en-US" sz="1000" dirty="0"/>
        </a:p>
      </dgm:t>
    </dgm:pt>
    <dgm:pt modelId="{474A08A2-65B4-CB47-9C1F-E9177958DE90}" type="parTrans" cxnId="{A2091376-3718-894B-A007-5FF94DE28F3C}">
      <dgm:prSet custT="1"/>
      <dgm:spPr>
        <a:solidFill>
          <a:srgbClr val="C1FFE0"/>
        </a:solidFill>
        <a:ln>
          <a:solidFill>
            <a:srgbClr val="008080"/>
          </a:solidFill>
        </a:ln>
      </dgm:spPr>
      <dgm:t>
        <a:bodyPr/>
        <a:lstStyle/>
        <a:p>
          <a:endParaRPr lang="en-US" sz="1000"/>
        </a:p>
      </dgm:t>
    </dgm:pt>
    <dgm:pt modelId="{B12CCE5E-FC5B-AE4B-8A97-5ED238A10986}" type="sibTrans" cxnId="{A2091376-3718-894B-A007-5FF94DE28F3C}">
      <dgm:prSet/>
      <dgm:spPr/>
      <dgm:t>
        <a:bodyPr/>
        <a:lstStyle/>
        <a:p>
          <a:endParaRPr lang="en-US" sz="2000"/>
        </a:p>
      </dgm:t>
    </dgm:pt>
    <dgm:pt modelId="{E80256FD-AAE9-B746-904E-73A63851D7DC}" type="pres">
      <dgm:prSet presAssocID="{72F7E0E0-A442-CD46-879E-02BFC19FBC18}" presName="Name0" presStyleCnt="0">
        <dgm:presLayoutVars>
          <dgm:chMax val="1"/>
          <dgm:dir/>
          <dgm:animLvl val="ctr"/>
          <dgm:resizeHandles val="exact"/>
        </dgm:presLayoutVars>
      </dgm:prSet>
      <dgm:spPr/>
      <dgm:t>
        <a:bodyPr/>
        <a:lstStyle/>
        <a:p>
          <a:endParaRPr lang="en-US"/>
        </a:p>
      </dgm:t>
    </dgm:pt>
    <dgm:pt modelId="{F26DEB9F-67EB-CB41-B2E4-0796CE1A5A51}" type="pres">
      <dgm:prSet presAssocID="{888C8853-82CB-B946-B3F1-E8342125D51C}" presName="centerShape" presStyleLbl="node0" presStyleIdx="0" presStyleCnt="1"/>
      <dgm:spPr/>
      <dgm:t>
        <a:bodyPr/>
        <a:lstStyle/>
        <a:p>
          <a:endParaRPr lang="en-US"/>
        </a:p>
      </dgm:t>
    </dgm:pt>
    <dgm:pt modelId="{0CACE814-C453-BF40-BF5F-5C9B821E2F9F}" type="pres">
      <dgm:prSet presAssocID="{7628F610-17D3-B648-80D4-537862F00713}" presName="parTrans" presStyleLbl="sibTrans2D1" presStyleIdx="0" presStyleCnt="6" custLinFactNeighborX="5936" custLinFactNeighborY="-3085"/>
      <dgm:spPr/>
      <dgm:t>
        <a:bodyPr/>
        <a:lstStyle/>
        <a:p>
          <a:endParaRPr lang="en-US"/>
        </a:p>
      </dgm:t>
    </dgm:pt>
    <dgm:pt modelId="{97316FCD-CAB5-0641-8798-DEA66564B33F}" type="pres">
      <dgm:prSet presAssocID="{7628F610-17D3-B648-80D4-537862F00713}" presName="connectorText" presStyleLbl="sibTrans2D1" presStyleIdx="0" presStyleCnt="6"/>
      <dgm:spPr/>
      <dgm:t>
        <a:bodyPr/>
        <a:lstStyle/>
        <a:p>
          <a:endParaRPr lang="en-US"/>
        </a:p>
      </dgm:t>
    </dgm:pt>
    <dgm:pt modelId="{9A7BA1D0-E590-5A4F-8A70-255E75B0EC6F}" type="pres">
      <dgm:prSet presAssocID="{9F29521A-118F-B24A-86A7-C4EACD4CC4DC}" presName="node" presStyleLbl="node1" presStyleIdx="0" presStyleCnt="6">
        <dgm:presLayoutVars>
          <dgm:bulletEnabled val="1"/>
        </dgm:presLayoutVars>
      </dgm:prSet>
      <dgm:spPr/>
      <dgm:t>
        <a:bodyPr/>
        <a:lstStyle/>
        <a:p>
          <a:endParaRPr lang="en-US"/>
        </a:p>
      </dgm:t>
    </dgm:pt>
    <dgm:pt modelId="{510BE640-294C-EE43-8370-DA870DB4BE98}" type="pres">
      <dgm:prSet presAssocID="{511F4F65-3B41-E240-BE1D-1CB5232FA27E}" presName="parTrans" presStyleLbl="sibTrans2D1" presStyleIdx="1" presStyleCnt="6" custLinFactNeighborX="-841" custLinFactNeighborY="980"/>
      <dgm:spPr/>
      <dgm:t>
        <a:bodyPr/>
        <a:lstStyle/>
        <a:p>
          <a:endParaRPr lang="en-US"/>
        </a:p>
      </dgm:t>
    </dgm:pt>
    <dgm:pt modelId="{D5AF8B5A-F4E5-4146-889B-3A61C3F9E18F}" type="pres">
      <dgm:prSet presAssocID="{511F4F65-3B41-E240-BE1D-1CB5232FA27E}" presName="connectorText" presStyleLbl="sibTrans2D1" presStyleIdx="1" presStyleCnt="6"/>
      <dgm:spPr/>
      <dgm:t>
        <a:bodyPr/>
        <a:lstStyle/>
        <a:p>
          <a:endParaRPr lang="en-US"/>
        </a:p>
      </dgm:t>
    </dgm:pt>
    <dgm:pt modelId="{92D60F01-EF0E-A64C-A0A9-65B1BBC3B026}" type="pres">
      <dgm:prSet presAssocID="{577A7A51-B34C-484D-A17E-F9D160E8C365}" presName="node" presStyleLbl="node1" presStyleIdx="1" presStyleCnt="6" custRadScaleRad="102789" custRadScaleInc="2301">
        <dgm:presLayoutVars>
          <dgm:bulletEnabled val="1"/>
        </dgm:presLayoutVars>
      </dgm:prSet>
      <dgm:spPr/>
      <dgm:t>
        <a:bodyPr/>
        <a:lstStyle/>
        <a:p>
          <a:endParaRPr lang="en-US"/>
        </a:p>
      </dgm:t>
    </dgm:pt>
    <dgm:pt modelId="{BC7EC762-B0FE-DC40-9E9F-483642C7A0AB}" type="pres">
      <dgm:prSet presAssocID="{72E80A76-A879-CB4C-B14C-4B6083C35A97}" presName="parTrans" presStyleLbl="sibTrans2D1" presStyleIdx="2" presStyleCnt="6" custLinFactNeighborX="0"/>
      <dgm:spPr/>
      <dgm:t>
        <a:bodyPr/>
        <a:lstStyle/>
        <a:p>
          <a:endParaRPr lang="en-US"/>
        </a:p>
      </dgm:t>
    </dgm:pt>
    <dgm:pt modelId="{7B95AC4F-CCAE-1C41-B3A6-FA2A1B73C219}" type="pres">
      <dgm:prSet presAssocID="{72E80A76-A879-CB4C-B14C-4B6083C35A97}" presName="connectorText" presStyleLbl="sibTrans2D1" presStyleIdx="2" presStyleCnt="6"/>
      <dgm:spPr/>
      <dgm:t>
        <a:bodyPr/>
        <a:lstStyle/>
        <a:p>
          <a:endParaRPr lang="en-US"/>
        </a:p>
      </dgm:t>
    </dgm:pt>
    <dgm:pt modelId="{BACB4CEC-FC0F-9045-BDC0-0417ABD8626C}" type="pres">
      <dgm:prSet presAssocID="{AAFBE6D5-9891-D341-A4BA-A960561BF684}" presName="node" presStyleLbl="node1" presStyleIdx="2" presStyleCnt="6" custRadScaleRad="100996" custRadScaleInc="-1286">
        <dgm:presLayoutVars>
          <dgm:bulletEnabled val="1"/>
        </dgm:presLayoutVars>
      </dgm:prSet>
      <dgm:spPr/>
      <dgm:t>
        <a:bodyPr/>
        <a:lstStyle/>
        <a:p>
          <a:endParaRPr lang="en-US"/>
        </a:p>
      </dgm:t>
    </dgm:pt>
    <dgm:pt modelId="{C618FA9F-6707-2446-826B-4626C9780070}" type="pres">
      <dgm:prSet presAssocID="{8F04BF5F-A19E-B948-A36C-69626093000B}" presName="parTrans" presStyleLbl="sibTrans2D1" presStyleIdx="3" presStyleCnt="6" custLinFactNeighborX="5936" custLinFactNeighborY="9954"/>
      <dgm:spPr/>
      <dgm:t>
        <a:bodyPr/>
        <a:lstStyle/>
        <a:p>
          <a:endParaRPr lang="en-US"/>
        </a:p>
      </dgm:t>
    </dgm:pt>
    <dgm:pt modelId="{26E27F53-A6ED-B44D-A03B-2E6258D5A0D7}" type="pres">
      <dgm:prSet presAssocID="{8F04BF5F-A19E-B948-A36C-69626093000B}" presName="connectorText" presStyleLbl="sibTrans2D1" presStyleIdx="3" presStyleCnt="6"/>
      <dgm:spPr/>
      <dgm:t>
        <a:bodyPr/>
        <a:lstStyle/>
        <a:p>
          <a:endParaRPr lang="en-US"/>
        </a:p>
      </dgm:t>
    </dgm:pt>
    <dgm:pt modelId="{D6F07ADD-DFD0-4647-AC23-55D9716122F5}" type="pres">
      <dgm:prSet presAssocID="{0DD76E11-7906-974D-B35B-AD66E82DDE0F}" presName="node" presStyleLbl="node1" presStyleIdx="3" presStyleCnt="6" custRadScaleRad="97772" custRadScaleInc="-850">
        <dgm:presLayoutVars>
          <dgm:bulletEnabled val="1"/>
        </dgm:presLayoutVars>
      </dgm:prSet>
      <dgm:spPr/>
      <dgm:t>
        <a:bodyPr/>
        <a:lstStyle/>
        <a:p>
          <a:endParaRPr lang="en-US"/>
        </a:p>
      </dgm:t>
    </dgm:pt>
    <dgm:pt modelId="{726221E5-94BB-B94B-ADE6-53EE9E43610A}" type="pres">
      <dgm:prSet presAssocID="{F9F07EBC-3429-1E40-9B9E-BE127BA621BA}" presName="parTrans" presStyleLbl="sibTrans2D1" presStyleIdx="4" presStyleCnt="6" custLinFactNeighborX="-9367" custLinFactNeighborY="-6140"/>
      <dgm:spPr/>
      <dgm:t>
        <a:bodyPr/>
        <a:lstStyle/>
        <a:p>
          <a:endParaRPr lang="en-US"/>
        </a:p>
      </dgm:t>
    </dgm:pt>
    <dgm:pt modelId="{D0E65244-C95A-554C-B678-7821550B0B6F}" type="pres">
      <dgm:prSet presAssocID="{F9F07EBC-3429-1E40-9B9E-BE127BA621BA}" presName="connectorText" presStyleLbl="sibTrans2D1" presStyleIdx="4" presStyleCnt="6"/>
      <dgm:spPr/>
      <dgm:t>
        <a:bodyPr/>
        <a:lstStyle/>
        <a:p>
          <a:endParaRPr lang="en-US"/>
        </a:p>
      </dgm:t>
    </dgm:pt>
    <dgm:pt modelId="{EEC2AD61-3CA5-6F43-A40B-E517D12243D9}" type="pres">
      <dgm:prSet presAssocID="{EBA4A16D-8632-884C-B3E0-CBDD98E597E8}" presName="node" presStyleLbl="node1" presStyleIdx="4" presStyleCnt="6" custRadScaleRad="101547" custRadScaleInc="1874">
        <dgm:presLayoutVars>
          <dgm:bulletEnabled val="1"/>
        </dgm:presLayoutVars>
      </dgm:prSet>
      <dgm:spPr/>
      <dgm:t>
        <a:bodyPr/>
        <a:lstStyle/>
        <a:p>
          <a:endParaRPr lang="en-US"/>
        </a:p>
      </dgm:t>
    </dgm:pt>
    <dgm:pt modelId="{6C36BC42-CC86-7641-8AFE-BA59FB5B6076}" type="pres">
      <dgm:prSet presAssocID="{474A08A2-65B4-CB47-9C1F-E9177958DE90}" presName="parTrans" presStyleLbl="sibTrans2D1" presStyleIdx="5" presStyleCnt="6" custLinFactNeighborX="-9367" custLinFactNeighborY="980"/>
      <dgm:spPr/>
      <dgm:t>
        <a:bodyPr/>
        <a:lstStyle/>
        <a:p>
          <a:endParaRPr lang="en-US"/>
        </a:p>
      </dgm:t>
    </dgm:pt>
    <dgm:pt modelId="{884E7100-1A7B-5544-800F-CBE89315CD6A}" type="pres">
      <dgm:prSet presAssocID="{474A08A2-65B4-CB47-9C1F-E9177958DE90}" presName="connectorText" presStyleLbl="sibTrans2D1" presStyleIdx="5" presStyleCnt="6"/>
      <dgm:spPr/>
      <dgm:t>
        <a:bodyPr/>
        <a:lstStyle/>
        <a:p>
          <a:endParaRPr lang="en-US"/>
        </a:p>
      </dgm:t>
    </dgm:pt>
    <dgm:pt modelId="{9989CB2C-4F90-F04C-B484-69428501D4F2}" type="pres">
      <dgm:prSet presAssocID="{0FF3ADE3-2BB5-604F-9415-6F6DBDF3076C}" presName="node" presStyleLbl="node1" presStyleIdx="5" presStyleCnt="6" custRadScaleRad="102469" custRadScaleInc="-1966">
        <dgm:presLayoutVars>
          <dgm:bulletEnabled val="1"/>
        </dgm:presLayoutVars>
      </dgm:prSet>
      <dgm:spPr/>
      <dgm:t>
        <a:bodyPr/>
        <a:lstStyle/>
        <a:p>
          <a:endParaRPr lang="en-US"/>
        </a:p>
      </dgm:t>
    </dgm:pt>
  </dgm:ptLst>
  <dgm:cxnLst>
    <dgm:cxn modelId="{4766FDAF-FE48-1644-9658-6C0A1D71A7C3}" srcId="{888C8853-82CB-B946-B3F1-E8342125D51C}" destId="{0DD76E11-7906-974D-B35B-AD66E82DDE0F}" srcOrd="3" destOrd="0" parTransId="{8F04BF5F-A19E-B948-A36C-69626093000B}" sibTransId="{3EC07E02-8644-E440-8B5B-9B0E5DA60A91}"/>
    <dgm:cxn modelId="{30F4C010-DB4C-7A49-A2A9-40B0CC4249DE}" type="presOf" srcId="{474A08A2-65B4-CB47-9C1F-E9177958DE90}" destId="{884E7100-1A7B-5544-800F-CBE89315CD6A}" srcOrd="1" destOrd="0" presId="urn:microsoft.com/office/officeart/2005/8/layout/radial5"/>
    <dgm:cxn modelId="{634E676F-9E79-0A4B-95EE-5D188692FA1C}" type="presOf" srcId="{72E80A76-A879-CB4C-B14C-4B6083C35A97}" destId="{7B95AC4F-CCAE-1C41-B3A6-FA2A1B73C219}" srcOrd="1" destOrd="0" presId="urn:microsoft.com/office/officeart/2005/8/layout/radial5"/>
    <dgm:cxn modelId="{36FC1C24-19B8-CC44-B8D6-BD96580C5A43}" srcId="{72F7E0E0-A442-CD46-879E-02BFC19FBC18}" destId="{888C8853-82CB-B946-B3F1-E8342125D51C}" srcOrd="0" destOrd="0" parTransId="{26F4939F-1289-554A-80D0-E87DDAED8EAA}" sibTransId="{BB585168-1F78-F848-B4DE-D20CAE89BBC8}"/>
    <dgm:cxn modelId="{094A4B1E-AE0D-984A-A441-D160FAE4B185}" type="presOf" srcId="{7628F610-17D3-B648-80D4-537862F00713}" destId="{97316FCD-CAB5-0641-8798-DEA66564B33F}" srcOrd="1" destOrd="0" presId="urn:microsoft.com/office/officeart/2005/8/layout/radial5"/>
    <dgm:cxn modelId="{D492B7E0-0DFD-5F4B-8B5D-7B18EC1A29CC}" srcId="{888C8853-82CB-B946-B3F1-E8342125D51C}" destId="{EBA4A16D-8632-884C-B3E0-CBDD98E597E8}" srcOrd="4" destOrd="0" parTransId="{F9F07EBC-3429-1E40-9B9E-BE127BA621BA}" sibTransId="{DC76158A-007C-024B-A68D-790672D3D530}"/>
    <dgm:cxn modelId="{449AEE9A-8907-1942-9A1B-6E3E02EC4CA3}" type="presOf" srcId="{EBA4A16D-8632-884C-B3E0-CBDD98E597E8}" destId="{EEC2AD61-3CA5-6F43-A40B-E517D12243D9}" srcOrd="0" destOrd="0" presId="urn:microsoft.com/office/officeart/2005/8/layout/radial5"/>
    <dgm:cxn modelId="{9C1A1743-9B86-4C42-B67D-70270DA3AB5D}" type="presOf" srcId="{511F4F65-3B41-E240-BE1D-1CB5232FA27E}" destId="{510BE640-294C-EE43-8370-DA870DB4BE98}" srcOrd="0" destOrd="0" presId="urn:microsoft.com/office/officeart/2005/8/layout/radial5"/>
    <dgm:cxn modelId="{8E06DBBB-14C6-9A4D-915E-2FB20271E7E7}" type="presOf" srcId="{7628F610-17D3-B648-80D4-537862F00713}" destId="{0CACE814-C453-BF40-BF5F-5C9B821E2F9F}" srcOrd="0" destOrd="0" presId="urn:microsoft.com/office/officeart/2005/8/layout/radial5"/>
    <dgm:cxn modelId="{F5B26155-C32F-7D4C-8591-D748F6C19F16}" type="presOf" srcId="{474A08A2-65B4-CB47-9C1F-E9177958DE90}" destId="{6C36BC42-CC86-7641-8AFE-BA59FB5B6076}" srcOrd="0" destOrd="0" presId="urn:microsoft.com/office/officeart/2005/8/layout/radial5"/>
    <dgm:cxn modelId="{87F91BB1-8926-614B-BC0D-8FE7ABC13CA8}" type="presOf" srcId="{F9F07EBC-3429-1E40-9B9E-BE127BA621BA}" destId="{726221E5-94BB-B94B-ADE6-53EE9E43610A}" srcOrd="0" destOrd="0" presId="urn:microsoft.com/office/officeart/2005/8/layout/radial5"/>
    <dgm:cxn modelId="{89CBF9A7-82A5-5D48-943F-D53EDBE858E0}" srcId="{888C8853-82CB-B946-B3F1-E8342125D51C}" destId="{9F29521A-118F-B24A-86A7-C4EACD4CC4DC}" srcOrd="0" destOrd="0" parTransId="{7628F610-17D3-B648-80D4-537862F00713}" sibTransId="{E4CDBFB3-916C-B244-B45F-5B4BB9D1A33F}"/>
    <dgm:cxn modelId="{EE19F083-76CD-B14B-A94F-E44A512F8FE2}" type="presOf" srcId="{0DD76E11-7906-974D-B35B-AD66E82DDE0F}" destId="{D6F07ADD-DFD0-4647-AC23-55D9716122F5}" srcOrd="0" destOrd="0" presId="urn:microsoft.com/office/officeart/2005/8/layout/radial5"/>
    <dgm:cxn modelId="{A74F0924-B8D9-4941-A8F4-871C71AC2270}" type="presOf" srcId="{0FF3ADE3-2BB5-604F-9415-6F6DBDF3076C}" destId="{9989CB2C-4F90-F04C-B484-69428501D4F2}" srcOrd="0" destOrd="0" presId="urn:microsoft.com/office/officeart/2005/8/layout/radial5"/>
    <dgm:cxn modelId="{80081A05-1BB5-8548-A8D9-967AA2440099}" srcId="{888C8853-82CB-B946-B3F1-E8342125D51C}" destId="{AAFBE6D5-9891-D341-A4BA-A960561BF684}" srcOrd="2" destOrd="0" parTransId="{72E80A76-A879-CB4C-B14C-4B6083C35A97}" sibTransId="{BEE25309-F2FA-324F-A9AD-0537B6F548D0}"/>
    <dgm:cxn modelId="{17DB3836-552C-C645-A51C-F211D939AB7C}" type="presOf" srcId="{888C8853-82CB-B946-B3F1-E8342125D51C}" destId="{F26DEB9F-67EB-CB41-B2E4-0796CE1A5A51}" srcOrd="0" destOrd="0" presId="urn:microsoft.com/office/officeart/2005/8/layout/radial5"/>
    <dgm:cxn modelId="{921CDE83-0343-0F45-A595-9DFE4595FD23}" type="presOf" srcId="{511F4F65-3B41-E240-BE1D-1CB5232FA27E}" destId="{D5AF8B5A-F4E5-4146-889B-3A61C3F9E18F}" srcOrd="1" destOrd="0" presId="urn:microsoft.com/office/officeart/2005/8/layout/radial5"/>
    <dgm:cxn modelId="{59AD30BD-DED6-8945-807F-5A655097360B}" srcId="{888C8853-82CB-B946-B3F1-E8342125D51C}" destId="{577A7A51-B34C-484D-A17E-F9D160E8C365}" srcOrd="1" destOrd="0" parTransId="{511F4F65-3B41-E240-BE1D-1CB5232FA27E}" sibTransId="{F6F4C896-285F-1249-89E9-1C9B2FBBCD8C}"/>
    <dgm:cxn modelId="{5B6C197B-5BAF-B54B-B292-3491DA219E74}" type="presOf" srcId="{72E80A76-A879-CB4C-B14C-4B6083C35A97}" destId="{BC7EC762-B0FE-DC40-9E9F-483642C7A0AB}" srcOrd="0" destOrd="0" presId="urn:microsoft.com/office/officeart/2005/8/layout/radial5"/>
    <dgm:cxn modelId="{550925FD-3748-2E4F-AD65-686905DE9611}" type="presOf" srcId="{9F29521A-118F-B24A-86A7-C4EACD4CC4DC}" destId="{9A7BA1D0-E590-5A4F-8A70-255E75B0EC6F}" srcOrd="0" destOrd="0" presId="urn:microsoft.com/office/officeart/2005/8/layout/radial5"/>
    <dgm:cxn modelId="{3C73B329-AD95-4F4F-9563-E08481078858}" type="presOf" srcId="{72F7E0E0-A442-CD46-879E-02BFC19FBC18}" destId="{E80256FD-AAE9-B746-904E-73A63851D7DC}" srcOrd="0" destOrd="0" presId="urn:microsoft.com/office/officeart/2005/8/layout/radial5"/>
    <dgm:cxn modelId="{58F00FC3-7300-2B4E-AB84-4378BA293F7E}" type="presOf" srcId="{8F04BF5F-A19E-B948-A36C-69626093000B}" destId="{26E27F53-A6ED-B44D-A03B-2E6258D5A0D7}" srcOrd="1" destOrd="0" presId="urn:microsoft.com/office/officeart/2005/8/layout/radial5"/>
    <dgm:cxn modelId="{A2091376-3718-894B-A007-5FF94DE28F3C}" srcId="{888C8853-82CB-B946-B3F1-E8342125D51C}" destId="{0FF3ADE3-2BB5-604F-9415-6F6DBDF3076C}" srcOrd="5" destOrd="0" parTransId="{474A08A2-65B4-CB47-9C1F-E9177958DE90}" sibTransId="{B12CCE5E-FC5B-AE4B-8A97-5ED238A10986}"/>
    <dgm:cxn modelId="{D2E46F24-883F-1F4D-93AB-757CDA03A8FD}" type="presOf" srcId="{F9F07EBC-3429-1E40-9B9E-BE127BA621BA}" destId="{D0E65244-C95A-554C-B678-7821550B0B6F}" srcOrd="1" destOrd="0" presId="urn:microsoft.com/office/officeart/2005/8/layout/radial5"/>
    <dgm:cxn modelId="{E7E88804-FA15-CF47-83C2-85B27956AF4A}" type="presOf" srcId="{8F04BF5F-A19E-B948-A36C-69626093000B}" destId="{C618FA9F-6707-2446-826B-4626C9780070}" srcOrd="0" destOrd="0" presId="urn:microsoft.com/office/officeart/2005/8/layout/radial5"/>
    <dgm:cxn modelId="{BA7D55A0-68A3-E547-ACC0-E558CB0CA805}" type="presOf" srcId="{577A7A51-B34C-484D-A17E-F9D160E8C365}" destId="{92D60F01-EF0E-A64C-A0A9-65B1BBC3B026}" srcOrd="0" destOrd="0" presId="urn:microsoft.com/office/officeart/2005/8/layout/radial5"/>
    <dgm:cxn modelId="{D0D3DDA3-03F9-AD44-95AA-1EC09C74F8C9}" type="presOf" srcId="{AAFBE6D5-9891-D341-A4BA-A960561BF684}" destId="{BACB4CEC-FC0F-9045-BDC0-0417ABD8626C}" srcOrd="0" destOrd="0" presId="urn:microsoft.com/office/officeart/2005/8/layout/radial5"/>
    <dgm:cxn modelId="{4887DC5D-3862-B746-9096-FEE70343A380}" type="presParOf" srcId="{E80256FD-AAE9-B746-904E-73A63851D7DC}" destId="{F26DEB9F-67EB-CB41-B2E4-0796CE1A5A51}" srcOrd="0" destOrd="0" presId="urn:microsoft.com/office/officeart/2005/8/layout/radial5"/>
    <dgm:cxn modelId="{73238AFA-C6AA-5047-95AA-053B8CA77832}" type="presParOf" srcId="{E80256FD-AAE9-B746-904E-73A63851D7DC}" destId="{0CACE814-C453-BF40-BF5F-5C9B821E2F9F}" srcOrd="1" destOrd="0" presId="urn:microsoft.com/office/officeart/2005/8/layout/radial5"/>
    <dgm:cxn modelId="{09E1455F-AB7E-3849-A492-A9161CB34DD9}" type="presParOf" srcId="{0CACE814-C453-BF40-BF5F-5C9B821E2F9F}" destId="{97316FCD-CAB5-0641-8798-DEA66564B33F}" srcOrd="0" destOrd="0" presId="urn:microsoft.com/office/officeart/2005/8/layout/radial5"/>
    <dgm:cxn modelId="{305F024C-463D-1147-B6A6-E2D050AE42CE}" type="presParOf" srcId="{E80256FD-AAE9-B746-904E-73A63851D7DC}" destId="{9A7BA1D0-E590-5A4F-8A70-255E75B0EC6F}" srcOrd="2" destOrd="0" presId="urn:microsoft.com/office/officeart/2005/8/layout/radial5"/>
    <dgm:cxn modelId="{FC21AE0C-200B-C248-B259-4674BA1A3FB3}" type="presParOf" srcId="{E80256FD-AAE9-B746-904E-73A63851D7DC}" destId="{510BE640-294C-EE43-8370-DA870DB4BE98}" srcOrd="3" destOrd="0" presId="urn:microsoft.com/office/officeart/2005/8/layout/radial5"/>
    <dgm:cxn modelId="{7030EE46-FE90-7A4D-813E-9331131E2902}" type="presParOf" srcId="{510BE640-294C-EE43-8370-DA870DB4BE98}" destId="{D5AF8B5A-F4E5-4146-889B-3A61C3F9E18F}" srcOrd="0" destOrd="0" presId="urn:microsoft.com/office/officeart/2005/8/layout/radial5"/>
    <dgm:cxn modelId="{E0A3BBD0-1040-A74A-A241-0BD7FD5DEE19}" type="presParOf" srcId="{E80256FD-AAE9-B746-904E-73A63851D7DC}" destId="{92D60F01-EF0E-A64C-A0A9-65B1BBC3B026}" srcOrd="4" destOrd="0" presId="urn:microsoft.com/office/officeart/2005/8/layout/radial5"/>
    <dgm:cxn modelId="{BCF33CE9-78C6-C944-B669-EEE4945BE6C6}" type="presParOf" srcId="{E80256FD-AAE9-B746-904E-73A63851D7DC}" destId="{BC7EC762-B0FE-DC40-9E9F-483642C7A0AB}" srcOrd="5" destOrd="0" presId="urn:microsoft.com/office/officeart/2005/8/layout/radial5"/>
    <dgm:cxn modelId="{E0B8F86C-B937-DF40-95F7-13E5422E8DF4}" type="presParOf" srcId="{BC7EC762-B0FE-DC40-9E9F-483642C7A0AB}" destId="{7B95AC4F-CCAE-1C41-B3A6-FA2A1B73C219}" srcOrd="0" destOrd="0" presId="urn:microsoft.com/office/officeart/2005/8/layout/radial5"/>
    <dgm:cxn modelId="{C9732CF4-7AB4-E045-9BA6-CD37E3EFEF99}" type="presParOf" srcId="{E80256FD-AAE9-B746-904E-73A63851D7DC}" destId="{BACB4CEC-FC0F-9045-BDC0-0417ABD8626C}" srcOrd="6" destOrd="0" presId="urn:microsoft.com/office/officeart/2005/8/layout/radial5"/>
    <dgm:cxn modelId="{EBAD5F51-7759-274E-B752-D434CAA744FD}" type="presParOf" srcId="{E80256FD-AAE9-B746-904E-73A63851D7DC}" destId="{C618FA9F-6707-2446-826B-4626C9780070}" srcOrd="7" destOrd="0" presId="urn:microsoft.com/office/officeart/2005/8/layout/radial5"/>
    <dgm:cxn modelId="{91612484-9649-0544-82F1-86C7BBCFEC21}" type="presParOf" srcId="{C618FA9F-6707-2446-826B-4626C9780070}" destId="{26E27F53-A6ED-B44D-A03B-2E6258D5A0D7}" srcOrd="0" destOrd="0" presId="urn:microsoft.com/office/officeart/2005/8/layout/radial5"/>
    <dgm:cxn modelId="{935F542C-0750-B640-B15D-A3FF213D867C}" type="presParOf" srcId="{E80256FD-AAE9-B746-904E-73A63851D7DC}" destId="{D6F07ADD-DFD0-4647-AC23-55D9716122F5}" srcOrd="8" destOrd="0" presId="urn:microsoft.com/office/officeart/2005/8/layout/radial5"/>
    <dgm:cxn modelId="{885086B3-DB8E-9E47-8B6A-B7E0E57DBBDF}" type="presParOf" srcId="{E80256FD-AAE9-B746-904E-73A63851D7DC}" destId="{726221E5-94BB-B94B-ADE6-53EE9E43610A}" srcOrd="9" destOrd="0" presId="urn:microsoft.com/office/officeart/2005/8/layout/radial5"/>
    <dgm:cxn modelId="{1C00C6F7-EF15-A24F-AFC9-DDCAB7653803}" type="presParOf" srcId="{726221E5-94BB-B94B-ADE6-53EE9E43610A}" destId="{D0E65244-C95A-554C-B678-7821550B0B6F}" srcOrd="0" destOrd="0" presId="urn:microsoft.com/office/officeart/2005/8/layout/radial5"/>
    <dgm:cxn modelId="{6A881471-15EE-0445-8DF9-C48682B04629}" type="presParOf" srcId="{E80256FD-AAE9-B746-904E-73A63851D7DC}" destId="{EEC2AD61-3CA5-6F43-A40B-E517D12243D9}" srcOrd="10" destOrd="0" presId="urn:microsoft.com/office/officeart/2005/8/layout/radial5"/>
    <dgm:cxn modelId="{8E2822EE-EA35-0F4B-B76F-072CF1DD9879}" type="presParOf" srcId="{E80256FD-AAE9-B746-904E-73A63851D7DC}" destId="{6C36BC42-CC86-7641-8AFE-BA59FB5B6076}" srcOrd="11" destOrd="0" presId="urn:microsoft.com/office/officeart/2005/8/layout/radial5"/>
    <dgm:cxn modelId="{E91C35FF-7B7C-8B47-9D43-F07792C8C701}" type="presParOf" srcId="{6C36BC42-CC86-7641-8AFE-BA59FB5B6076}" destId="{884E7100-1A7B-5544-800F-CBE89315CD6A}" srcOrd="0" destOrd="0" presId="urn:microsoft.com/office/officeart/2005/8/layout/radial5"/>
    <dgm:cxn modelId="{53AA5249-42BC-5042-9E6F-108A557A63B2}" type="presParOf" srcId="{E80256FD-AAE9-B746-904E-73A63851D7DC}" destId="{9989CB2C-4F90-F04C-B484-69428501D4F2}" srcOrd="12" destOrd="0" presId="urn:microsoft.com/office/officeart/2005/8/layout/radial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DEB9F-67EB-CB41-B2E4-0796CE1A5A51}">
      <dsp:nvSpPr>
        <dsp:cNvPr id="0" name=""/>
        <dsp:cNvSpPr/>
      </dsp:nvSpPr>
      <dsp:spPr>
        <a:xfrm>
          <a:off x="1691322" y="1641369"/>
          <a:ext cx="1169034" cy="1169034"/>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8080"/>
              </a:solidFill>
            </a:rPr>
            <a:t>Chemical messengers</a:t>
          </a:r>
          <a:endParaRPr lang="en-US" sz="1200" kern="1200" dirty="0">
            <a:solidFill>
              <a:srgbClr val="008080"/>
            </a:solidFill>
          </a:endParaRPr>
        </a:p>
      </dsp:txBody>
      <dsp:txXfrm>
        <a:off x="1862523" y="1812570"/>
        <a:ext cx="826632" cy="826632"/>
      </dsp:txXfrm>
    </dsp:sp>
    <dsp:sp modelId="{0CACE814-C453-BF40-BF5F-5C9B821E2F9F}">
      <dsp:nvSpPr>
        <dsp:cNvPr id="0" name=""/>
        <dsp:cNvSpPr/>
      </dsp:nvSpPr>
      <dsp:spPr>
        <a:xfrm rot="16200000">
          <a:off x="2166168" y="1202612"/>
          <a:ext cx="248890" cy="397471"/>
        </a:xfrm>
        <a:prstGeom prst="rightArrow">
          <a:avLst>
            <a:gd name="adj1" fmla="val 60000"/>
            <a:gd name="adj2" fmla="val 50000"/>
          </a:avLst>
        </a:prstGeom>
        <a:solidFill>
          <a:srgbClr val="C1FFE0"/>
        </a:solidFill>
        <a:ln>
          <a:solidFill>
            <a:srgbClr val="00808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203502" y="1319440"/>
        <a:ext cx="174223" cy="238483"/>
      </dsp:txXfrm>
    </dsp:sp>
    <dsp:sp modelId="{9A7BA1D0-E590-5A4F-8A70-255E75B0EC6F}">
      <dsp:nvSpPr>
        <dsp:cNvPr id="0" name=""/>
        <dsp:cNvSpPr/>
      </dsp:nvSpPr>
      <dsp:spPr>
        <a:xfrm>
          <a:off x="1691322" y="2729"/>
          <a:ext cx="1169034" cy="1169034"/>
        </a:xfrm>
        <a:prstGeom prst="ellipse">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Neurotransmitters</a:t>
          </a:r>
          <a:endParaRPr lang="en-US" sz="1000" kern="1200" dirty="0"/>
        </a:p>
      </dsp:txBody>
      <dsp:txXfrm>
        <a:off x="1862523" y="173930"/>
        <a:ext cx="826632" cy="826632"/>
      </dsp:txXfrm>
    </dsp:sp>
    <dsp:sp modelId="{510BE640-294C-EE43-8370-DA870DB4BE98}">
      <dsp:nvSpPr>
        <dsp:cNvPr id="0" name=""/>
        <dsp:cNvSpPr/>
      </dsp:nvSpPr>
      <dsp:spPr>
        <a:xfrm rot="19841418">
          <a:off x="2864608" y="1622561"/>
          <a:ext cx="273112" cy="397471"/>
        </a:xfrm>
        <a:prstGeom prst="rightArrow">
          <a:avLst>
            <a:gd name="adj1" fmla="val 60000"/>
            <a:gd name="adj2" fmla="val 50000"/>
          </a:avLst>
        </a:prstGeom>
        <a:solidFill>
          <a:srgbClr val="C1FFE0"/>
        </a:solidFill>
        <a:ln>
          <a:solidFill>
            <a:srgbClr val="00808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869852" y="1722110"/>
        <a:ext cx="191178" cy="238483"/>
      </dsp:txXfrm>
    </dsp:sp>
    <dsp:sp modelId="{92D60F01-EF0E-A64C-A0A9-65B1BBC3B026}">
      <dsp:nvSpPr>
        <dsp:cNvPr id="0" name=""/>
        <dsp:cNvSpPr/>
      </dsp:nvSpPr>
      <dsp:spPr>
        <a:xfrm>
          <a:off x="3160045" y="816833"/>
          <a:ext cx="1169034" cy="1169034"/>
        </a:xfrm>
        <a:prstGeom prst="ellipse">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Endocrine</a:t>
          </a:r>
          <a:endParaRPr lang="en-US" sz="1000" kern="1200" dirty="0"/>
        </a:p>
      </dsp:txBody>
      <dsp:txXfrm>
        <a:off x="3331246" y="988034"/>
        <a:ext cx="826632" cy="826632"/>
      </dsp:txXfrm>
    </dsp:sp>
    <dsp:sp modelId="{BC7EC762-B0FE-DC40-9E9F-483642C7A0AB}">
      <dsp:nvSpPr>
        <dsp:cNvPr id="0" name=""/>
        <dsp:cNvSpPr/>
      </dsp:nvSpPr>
      <dsp:spPr>
        <a:xfrm rot="1776852">
          <a:off x="2860121" y="2432454"/>
          <a:ext cx="257540" cy="397471"/>
        </a:xfrm>
        <a:prstGeom prst="rightArrow">
          <a:avLst>
            <a:gd name="adj1" fmla="val 60000"/>
            <a:gd name="adj2" fmla="val 50000"/>
          </a:avLst>
        </a:prstGeom>
        <a:solidFill>
          <a:srgbClr val="C1FFE0"/>
        </a:solidFill>
        <a:ln>
          <a:solidFill>
            <a:srgbClr val="00808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865167" y="2492858"/>
        <a:ext cx="180278" cy="238483"/>
      </dsp:txXfrm>
    </dsp:sp>
    <dsp:sp modelId="{BACB4CEC-FC0F-9045-BDC0-0417ABD8626C}">
      <dsp:nvSpPr>
        <dsp:cNvPr id="0" name=""/>
        <dsp:cNvSpPr/>
      </dsp:nvSpPr>
      <dsp:spPr>
        <a:xfrm>
          <a:off x="3130099" y="2459179"/>
          <a:ext cx="1169034" cy="1169034"/>
        </a:xfrm>
        <a:prstGeom prst="ellipse">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Neuroendocrine </a:t>
          </a:r>
          <a:endParaRPr lang="en-US" sz="900" kern="1200" dirty="0"/>
        </a:p>
      </dsp:txBody>
      <dsp:txXfrm>
        <a:off x="3301300" y="2630380"/>
        <a:ext cx="826632" cy="826632"/>
      </dsp:txXfrm>
    </dsp:sp>
    <dsp:sp modelId="{C618FA9F-6707-2446-826B-4626C9780070}">
      <dsp:nvSpPr>
        <dsp:cNvPr id="0" name=""/>
        <dsp:cNvSpPr/>
      </dsp:nvSpPr>
      <dsp:spPr>
        <a:xfrm rot="5384700">
          <a:off x="2178231" y="2861275"/>
          <a:ext cx="229540" cy="397471"/>
        </a:xfrm>
        <a:prstGeom prst="rightArrow">
          <a:avLst>
            <a:gd name="adj1" fmla="val 60000"/>
            <a:gd name="adj2" fmla="val 50000"/>
          </a:avLst>
        </a:prstGeom>
        <a:solidFill>
          <a:srgbClr val="C1FFE0"/>
        </a:solidFill>
        <a:ln>
          <a:solidFill>
            <a:srgbClr val="00808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212509" y="2906338"/>
        <a:ext cx="160678" cy="238483"/>
      </dsp:txXfrm>
    </dsp:sp>
    <dsp:sp modelId="{D6F07ADD-DFD0-4647-AC23-55D9716122F5}">
      <dsp:nvSpPr>
        <dsp:cNvPr id="0" name=""/>
        <dsp:cNvSpPr/>
      </dsp:nvSpPr>
      <dsp:spPr>
        <a:xfrm>
          <a:off x="1698452" y="3243483"/>
          <a:ext cx="1169034" cy="1169034"/>
        </a:xfrm>
        <a:prstGeom prst="ellipse">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Paracrines</a:t>
          </a:r>
          <a:endParaRPr lang="en-US" sz="1000" kern="1200" dirty="0"/>
        </a:p>
      </dsp:txBody>
      <dsp:txXfrm>
        <a:off x="1869653" y="3414684"/>
        <a:ext cx="826632" cy="826632"/>
      </dsp:txXfrm>
    </dsp:sp>
    <dsp:sp modelId="{726221E5-94BB-B94B-ADE6-53EE9E43610A}">
      <dsp:nvSpPr>
        <dsp:cNvPr id="0" name=""/>
        <dsp:cNvSpPr/>
      </dsp:nvSpPr>
      <dsp:spPr>
        <a:xfrm rot="9033732">
          <a:off x="1401995" y="2408004"/>
          <a:ext cx="262325" cy="397471"/>
        </a:xfrm>
        <a:prstGeom prst="rightArrow">
          <a:avLst>
            <a:gd name="adj1" fmla="val 60000"/>
            <a:gd name="adj2" fmla="val 50000"/>
          </a:avLst>
        </a:prstGeom>
        <a:solidFill>
          <a:srgbClr val="C1FFE0"/>
        </a:solidFill>
        <a:ln>
          <a:solidFill>
            <a:srgbClr val="00808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475612" y="2468159"/>
        <a:ext cx="183628" cy="238483"/>
      </dsp:txXfrm>
    </dsp:sp>
    <dsp:sp modelId="{EEC2AD61-3CA5-6F43-A40B-E517D12243D9}">
      <dsp:nvSpPr>
        <dsp:cNvPr id="0" name=""/>
        <dsp:cNvSpPr/>
      </dsp:nvSpPr>
      <dsp:spPr>
        <a:xfrm>
          <a:off x="242171" y="2459183"/>
          <a:ext cx="1169034" cy="1169034"/>
        </a:xfrm>
        <a:prstGeom prst="ellipse">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Autocrines</a:t>
          </a:r>
          <a:endParaRPr lang="en-US" sz="1000" kern="1200" dirty="0"/>
        </a:p>
      </dsp:txBody>
      <dsp:txXfrm>
        <a:off x="413372" y="2630384"/>
        <a:ext cx="826632" cy="826632"/>
      </dsp:txXfrm>
    </dsp:sp>
    <dsp:sp modelId="{6C36BC42-CC86-7641-8AFE-BA59FB5B6076}">
      <dsp:nvSpPr>
        <dsp:cNvPr id="0" name=""/>
        <dsp:cNvSpPr/>
      </dsp:nvSpPr>
      <dsp:spPr>
        <a:xfrm rot="12564612">
          <a:off x="1390663" y="1622535"/>
          <a:ext cx="270333" cy="397471"/>
        </a:xfrm>
        <a:prstGeom prst="rightArrow">
          <a:avLst>
            <a:gd name="adj1" fmla="val 60000"/>
            <a:gd name="adj2" fmla="val 50000"/>
          </a:avLst>
        </a:prstGeom>
        <a:solidFill>
          <a:srgbClr val="C1FFE0"/>
        </a:solidFill>
        <a:ln>
          <a:solidFill>
            <a:srgbClr val="00808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466537" y="1721941"/>
        <a:ext cx="189233" cy="238483"/>
      </dsp:txXfrm>
    </dsp:sp>
    <dsp:sp modelId="{9989CB2C-4F90-F04C-B484-69428501D4F2}">
      <dsp:nvSpPr>
        <dsp:cNvPr id="0" name=""/>
        <dsp:cNvSpPr/>
      </dsp:nvSpPr>
      <dsp:spPr>
        <a:xfrm>
          <a:off x="228616" y="816833"/>
          <a:ext cx="1169034" cy="1169034"/>
        </a:xfrm>
        <a:prstGeom prst="ellipse">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Cytokines</a:t>
          </a:r>
          <a:endParaRPr lang="en-US" sz="1000" kern="1200" dirty="0"/>
        </a:p>
      </dsp:txBody>
      <dsp:txXfrm>
        <a:off x="399817" y="988034"/>
        <a:ext cx="826632" cy="82663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50005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8623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1/29/2018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1/29/2018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1/29/2018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open?id=1FLvlN1FSGj45jiyaiccmS1KRz7HRbhgX"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open?id=1Yr-H4zx5PFsb_EAD-LWJJIuos-bzGE7w" TargetMode="External"/><Relationship Id="rId2" Type="http://schemas.openxmlformats.org/officeDocument/2006/relationships/hyperlink" Target="https://drive.google.com/open?id=1O0CpjSGEhMcIf51TU3etO4vC5xX2Faxb"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drive.google.com/open?id=13GkBy_nrjZGSM9r2SKjPTsrLIZ7fLc6a"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drive.google.com/open?id=1PUVDTiLNu-DZq4nMrKviQ-DpR6s74-lf"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rive.google.com/open?id=0B-7mWPKMvk76SVNRSEpDdzlSck0" TargetMode="External"/><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hyperlink" Target="https://mail.google.com/mail/u/2/#inbox" TargetMode="External"/><Relationship Id="rId2" Type="http://schemas.openxmlformats.org/officeDocument/2006/relationships/notesSlide" Target="../notesSlides/notesSlide2.xml"/><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hyperlink" Target="https://www.onlineexambuilder.com/introduction-to-endocrine-physiology/exam-206687" TargetMode="External"/><Relationship Id="rId11" Type="http://schemas.openxmlformats.org/officeDocument/2006/relationships/image" Target="../media/image37.jp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hyperlink" Target="https://docs.google.com/forms/d/1u1JBrQF2OHrdd-GO9svz5ydywmjOUc5AXtFmphInV9c/edit#responses"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36.pn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drive.google.com/open?id=1PuafN3Af9gIFUJle7Hssyl_WqsIQJO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4" name="Slide Number Placeholder 3"/>
          <p:cNvSpPr>
            <a:spLocks noGrp="1"/>
          </p:cNvSpPr>
          <p:nvPr>
            <p:ph type="sldNum" sz="quarter" idx="12"/>
          </p:nvPr>
        </p:nvSpPr>
        <p:spPr/>
        <p:txBody>
          <a:bodyPr/>
          <a:lstStyle/>
          <a:p>
            <a:fld id="{4929A69E-7D8F-4515-9605-0315ABD4F316}" type="slidenum">
              <a:rPr lang="en-US" smtClean="0">
                <a:solidFill>
                  <a:srgbClr val="427380"/>
                </a:solidFill>
              </a:rPr>
              <a:t>1</a:t>
            </a:fld>
            <a:endParaRPr lang="en-US" dirty="0">
              <a:solidFill>
                <a:srgbClr val="427380"/>
              </a:solidFill>
            </a:endParaRPr>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241927" y="136582"/>
            <a:ext cx="6047756" cy="6130953"/>
          </a:xfrm>
          <a:prstGeom prst="rect">
            <a:avLst/>
          </a:prstGeom>
        </p:spPr>
      </p:pic>
      <p:sp>
        <p:nvSpPr>
          <p:cNvPr id="2" name="Flowchart: Internal Storage 1"/>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4273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latin typeface="Calibri" panose="020F0502020204030204" pitchFamily="34" charset="0"/>
                <a:cs typeface="Calibri" panose="020F0502020204030204" pitchFamily="34" charset="0"/>
              </a:rPr>
              <a:t>Extra Notes</a:t>
            </a:r>
            <a:endParaRPr lang="en-US" sz="1200" b="1" dirty="0">
              <a:solidFill>
                <a:schemeClr val="bg1">
                  <a:lumMod val="50000"/>
                </a:schemeClr>
              </a:solidFill>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6" cstate="print">
            <a:duotone>
              <a:prstClr val="black"/>
              <a:srgbClr val="008080">
                <a:tint val="45000"/>
                <a:satMod val="400000"/>
              </a:srgb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pic>
        <p:nvPicPr>
          <p:cNvPr id="14" name="Picture 13"/>
          <p:cNvPicPr>
            <a:picLocks noChangeAspect="1"/>
          </p:cNvPicPr>
          <p:nvPr/>
        </p:nvPicPr>
        <p:blipFill>
          <a:blip r:embed="rId8"/>
          <a:stretch>
            <a:fillRect/>
          </a:stretch>
        </p:blipFill>
        <p:spPr>
          <a:xfrm>
            <a:off x="9736113" y="4746951"/>
            <a:ext cx="1734818" cy="1520584"/>
          </a:xfrm>
          <a:prstGeom prst="rect">
            <a:avLst/>
          </a:prstGeom>
        </p:spPr>
      </p:pic>
      <p:sp>
        <p:nvSpPr>
          <p:cNvPr id="12" name="Rectangle 11"/>
          <p:cNvSpPr/>
          <p:nvPr/>
        </p:nvSpPr>
        <p:spPr>
          <a:xfrm>
            <a:off x="2884759" y="6444627"/>
            <a:ext cx="6851354" cy="393591"/>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المحاضرة مبنية بشكل أساسي على نوتات </a:t>
            </a:r>
            <a:r>
              <a:rPr lang="ar-SA" sz="2400" dirty="0" err="1" smtClean="0">
                <a:solidFill>
                  <a:srgbClr val="FF0000"/>
                </a:solidFill>
                <a:latin typeface="Arabic Typesetting" panose="03020402040406030203" pitchFamily="66" charset="-78"/>
                <a:cs typeface="Arabic Typesetting" panose="03020402040406030203" pitchFamily="66" charset="-78"/>
              </a:rPr>
              <a:t>الدكتورز</a:t>
            </a:r>
            <a:r>
              <a:rPr lang="ar-SA" sz="2400" dirty="0" smtClean="0">
                <a:solidFill>
                  <a:srgbClr val="FF0000"/>
                </a:solidFill>
                <a:latin typeface="Arabic Typesetting" panose="03020402040406030203" pitchFamily="66" charset="-78"/>
                <a:cs typeface="Arabic Typesetting" panose="03020402040406030203" pitchFamily="66" charset="-78"/>
              </a:rPr>
              <a:t> + </a:t>
            </a:r>
            <a:r>
              <a:rPr lang="ar-SA" sz="2400" dirty="0" err="1" smtClean="0">
                <a:solidFill>
                  <a:srgbClr val="FF0000"/>
                </a:solidFill>
                <a:latin typeface="Arabic Typesetting" panose="03020402040406030203" pitchFamily="66" charset="-78"/>
                <a:cs typeface="Arabic Typesetting" panose="03020402040406030203" pitchFamily="66" charset="-78"/>
              </a:rPr>
              <a:t>قايتون</a:t>
            </a:r>
            <a:r>
              <a:rPr lang="ar-SA" sz="2400" dirty="0" smtClean="0">
                <a:solidFill>
                  <a:srgbClr val="FF0000"/>
                </a:solidFill>
                <a:latin typeface="Arabic Typesetting" panose="03020402040406030203" pitchFamily="66" charset="-78"/>
                <a:cs typeface="Arabic Typesetting" panose="03020402040406030203" pitchFamily="66" charset="-78"/>
              </a:rPr>
              <a:t> ولندا، نظرا لأن </a:t>
            </a:r>
            <a:r>
              <a:rPr lang="ar-SA" sz="2400" dirty="0" err="1" smtClean="0">
                <a:solidFill>
                  <a:srgbClr val="FF0000"/>
                </a:solidFill>
                <a:latin typeface="Arabic Typesetting" panose="03020402040406030203" pitchFamily="66" charset="-78"/>
                <a:cs typeface="Arabic Typesetting" panose="03020402040406030203" pitchFamily="66" charset="-78"/>
              </a:rPr>
              <a:t>السلايدات</a:t>
            </a:r>
            <a:r>
              <a:rPr lang="ar-SA" sz="2400" dirty="0" smtClean="0">
                <a:solidFill>
                  <a:srgbClr val="FF0000"/>
                </a:solidFill>
                <a:latin typeface="Arabic Typesetting" panose="03020402040406030203" pitchFamily="66" charset="-78"/>
                <a:cs typeface="Arabic Typesetting" panose="03020402040406030203" pitchFamily="66" charset="-78"/>
              </a:rPr>
              <a:t> اغلبها صور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08846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85410171"/>
              </p:ext>
            </p:extLst>
          </p:nvPr>
        </p:nvGraphicFramePr>
        <p:xfrm>
          <a:off x="16" y="16615"/>
          <a:ext cx="12188809" cy="6841385"/>
        </p:xfrm>
        <a:graphic>
          <a:graphicData uri="http://schemas.openxmlformats.org/drawingml/2006/table">
            <a:tbl>
              <a:tblPr firstRow="1" bandRow="1">
                <a:tableStyleId>{5DA37D80-6434-44D0-A028-1B22A696006F}</a:tableStyleId>
              </a:tblPr>
              <a:tblGrid>
                <a:gridCol w="477772">
                  <a:extLst>
                    <a:ext uri="{9D8B030D-6E8A-4147-A177-3AD203B41FA5}">
                      <a16:colId xmlns:a16="http://schemas.microsoft.com/office/drawing/2014/main" val="2468948741"/>
                    </a:ext>
                  </a:extLst>
                </a:gridCol>
                <a:gridCol w="432048">
                  <a:extLst>
                    <a:ext uri="{9D8B030D-6E8A-4147-A177-3AD203B41FA5}">
                      <a16:colId xmlns:a16="http://schemas.microsoft.com/office/drawing/2014/main" val="3960943381"/>
                    </a:ext>
                  </a:extLst>
                </a:gridCol>
                <a:gridCol w="9073008">
                  <a:extLst>
                    <a:ext uri="{9D8B030D-6E8A-4147-A177-3AD203B41FA5}">
                      <a16:colId xmlns:a16="http://schemas.microsoft.com/office/drawing/2014/main" val="472378883"/>
                    </a:ext>
                  </a:extLst>
                </a:gridCol>
                <a:gridCol w="2205981">
                  <a:extLst>
                    <a:ext uri="{9D8B030D-6E8A-4147-A177-3AD203B41FA5}">
                      <a16:colId xmlns:a16="http://schemas.microsoft.com/office/drawing/2014/main" val="3279393950"/>
                    </a:ext>
                  </a:extLst>
                </a:gridCol>
              </a:tblGrid>
              <a:tr h="30824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497E8D"/>
                          </a:solidFill>
                          <a:latin typeface="Gill Sans MT" panose="020B0502020104020203" pitchFamily="34" charset="0"/>
                          <a:ea typeface="+mn-ea"/>
                          <a:cs typeface="Calibri" panose="020F0502020204030204" pitchFamily="34" charset="0"/>
                        </a:rPr>
                        <a:t>                                                         Regulation of hormone secretion by neural or feed back mechanism </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3651813">
                <a:tc rowSpan="2">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chemeClr val="tx1"/>
                          </a:solidFill>
                          <a:latin typeface="+mn-lt"/>
                          <a:ea typeface="+mn-ea"/>
                          <a:cs typeface="+mn-cs"/>
                        </a:rPr>
                        <a:t>Feedback mechanism </a:t>
                      </a:r>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rgbClr val="00B050"/>
                          </a:solidFill>
                          <a:latin typeface="+mn-lt"/>
                          <a:ea typeface="+mn-ea"/>
                          <a:cs typeface="+mn-cs"/>
                        </a:rPr>
                        <a:t>(The level of the hormone will stimulate/inhibit its own release)</a:t>
                      </a:r>
                    </a:p>
                  </a:txBody>
                  <a:tcPr vert="vert270">
                    <a:solidFill>
                      <a:srgbClr val="E0F4E9"/>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chemeClr val="tx1"/>
                          </a:solidFill>
                          <a:latin typeface="+mn-lt"/>
                          <a:ea typeface="+mn-ea"/>
                          <a:cs typeface="+mn-cs"/>
                        </a:rPr>
                        <a:t>Negative feedback</a:t>
                      </a:r>
                    </a:p>
                  </a:txBody>
                  <a:tcPr vert="vert270">
                    <a:solidFill>
                      <a:srgbClr val="FCFEE6"/>
                    </a:solidFill>
                  </a:tcPr>
                </a:tc>
                <a:tc>
                  <a:txBody>
                    <a:bodyPr/>
                    <a:lstStyle/>
                    <a:p>
                      <a:pPr marL="171450" indent="-171450">
                        <a:lnSpc>
                          <a:spcPct val="150000"/>
                        </a:lnSpc>
                        <a:buFont typeface="Wingdings" panose="05000000000000000000" pitchFamily="2" charset="2"/>
                        <a:buChar char="ü"/>
                      </a:pPr>
                      <a:r>
                        <a:rPr kumimoji="0" lang="en-US" sz="1200" kern="1200" dirty="0" smtClean="0">
                          <a:solidFill>
                            <a:srgbClr val="00B050"/>
                          </a:solidFill>
                          <a:latin typeface="+mn-lt"/>
                          <a:ea typeface="+mn-ea"/>
                          <a:cs typeface="+mn-cs"/>
                        </a:rPr>
                        <a:t>Negative feedback means that some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feature of hormone action, directly or indirectly, inhibits further secretion of the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hormone. </a:t>
                      </a:r>
                    </a:p>
                    <a:p>
                      <a:pPr marL="171450" indent="-171450">
                        <a:lnSpc>
                          <a:spcPct val="150000"/>
                        </a:lnSpc>
                        <a:buFont typeface="Wingdings" panose="05000000000000000000" pitchFamily="2" charset="2"/>
                        <a:buChar char="ü"/>
                      </a:pPr>
                      <a:r>
                        <a:rPr kumimoji="0" lang="en-US" sz="1200" kern="1200" dirty="0" smtClean="0">
                          <a:solidFill>
                            <a:srgbClr val="00B050"/>
                          </a:solidFill>
                          <a:latin typeface="+mn-lt"/>
                          <a:ea typeface="+mn-ea"/>
                          <a:cs typeface="+mn-cs"/>
                        </a:rPr>
                        <a:t>Release of hormone A stimulates the release of hormone</a:t>
                      </a:r>
                      <a:r>
                        <a:rPr kumimoji="0" lang="en-US" sz="1200" kern="1200" baseline="0" dirty="0" smtClean="0">
                          <a:solidFill>
                            <a:srgbClr val="00B050"/>
                          </a:solidFill>
                          <a:latin typeface="+mn-lt"/>
                          <a:ea typeface="+mn-ea"/>
                          <a:cs typeface="+mn-cs"/>
                        </a:rPr>
                        <a:t> </a:t>
                      </a:r>
                      <a:r>
                        <a:rPr kumimoji="0" lang="en-US" sz="1200" kern="1200" dirty="0" err="1" smtClean="0">
                          <a:solidFill>
                            <a:srgbClr val="00B050"/>
                          </a:solidFill>
                          <a:latin typeface="+mn-lt"/>
                          <a:ea typeface="+mn-ea"/>
                          <a:cs typeface="+mn-cs"/>
                        </a:rPr>
                        <a:t>B→Hormone</a:t>
                      </a:r>
                      <a:r>
                        <a:rPr kumimoji="0" lang="en-US" sz="1200" kern="1200" dirty="0" smtClean="0">
                          <a:solidFill>
                            <a:srgbClr val="00B050"/>
                          </a:solidFill>
                          <a:latin typeface="+mn-lt"/>
                          <a:ea typeface="+mn-ea"/>
                          <a:cs typeface="+mn-cs"/>
                        </a:rPr>
                        <a:t> B inhibits the release of hormone A.</a:t>
                      </a:r>
                    </a:p>
                    <a:p>
                      <a:pPr marL="171450" indent="-171450">
                        <a:lnSpc>
                          <a:spcPct val="150000"/>
                        </a:lnSpc>
                        <a:buFont typeface="Wingdings" panose="05000000000000000000" pitchFamily="2" charset="2"/>
                        <a:buChar char="ü"/>
                      </a:pPr>
                      <a:r>
                        <a:rPr kumimoji="0" lang="en-US" sz="1200" kern="1200" dirty="0" smtClean="0">
                          <a:solidFill>
                            <a:srgbClr val="00B050"/>
                          </a:solidFill>
                          <a:latin typeface="+mn-lt"/>
                          <a:ea typeface="+mn-ea"/>
                          <a:cs typeface="+mn-cs"/>
                        </a:rPr>
                        <a:t>For example, LH from pituitary stimulates the testes to produce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testosterone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which in turn feeds back &amp; inhibits LH secretion.</a:t>
                      </a:r>
                    </a:p>
                    <a:p>
                      <a:endParaRPr kumimoji="0" lang="en-US" sz="300" kern="1200" dirty="0" smtClean="0">
                        <a:solidFill>
                          <a:srgbClr val="00B050"/>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chemeClr val="bg1">
                              <a:lumMod val="50000"/>
                            </a:schemeClr>
                          </a:solidFill>
                          <a:latin typeface="+mn-lt"/>
                          <a:ea typeface="+mn-ea"/>
                          <a:cs typeface="+mn-cs"/>
                        </a:rPr>
                        <a:t>Guyton Explanation: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chemeClr val="bg1">
                              <a:lumMod val="50000"/>
                            </a:schemeClr>
                          </a:solidFill>
                          <a:latin typeface="+mn-lt"/>
                          <a:ea typeface="+mn-ea"/>
                          <a:cs typeface="+mn-cs"/>
                        </a:rPr>
                        <a:t>Negative Feedback Prevents </a:t>
                      </a:r>
                      <a:r>
                        <a:rPr kumimoji="0" lang="en-US" sz="1200" kern="1200" dirty="0" err="1" smtClean="0">
                          <a:solidFill>
                            <a:schemeClr val="bg1">
                              <a:lumMod val="50000"/>
                            </a:schemeClr>
                          </a:solidFill>
                          <a:latin typeface="+mn-lt"/>
                          <a:ea typeface="+mn-ea"/>
                          <a:cs typeface="+mn-cs"/>
                        </a:rPr>
                        <a:t>Overactivity</a:t>
                      </a:r>
                      <a:r>
                        <a:rPr kumimoji="0" lang="en-US" sz="1200" kern="1200" dirty="0" smtClean="0">
                          <a:solidFill>
                            <a:schemeClr val="bg1">
                              <a:lumMod val="50000"/>
                            </a:schemeClr>
                          </a:solidFill>
                          <a:latin typeface="+mn-lt"/>
                          <a:ea typeface="+mn-ea"/>
                          <a:cs typeface="+mn-cs"/>
                        </a:rPr>
                        <a:t> of Hormone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Systems. Although the plasma concentrations of many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hormones fluctuate in response to various stimuli that</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occur throughout the day, all hormones studied thus far</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appear to be closely controlled. In most instances, this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control is exerted through negative feedback mechanisms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that ensure a proper level</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of hormone activity at the target tissue.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00" kern="1200" dirty="0" smtClean="0">
                        <a:solidFill>
                          <a:schemeClr val="bg1">
                            <a:lumMod val="50000"/>
                          </a:schemeClr>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chemeClr val="bg1">
                              <a:lumMod val="50000"/>
                            </a:schemeClr>
                          </a:solidFill>
                          <a:latin typeface="+mn-lt"/>
                          <a:ea typeface="+mn-ea"/>
                          <a:cs typeface="+mn-cs"/>
                        </a:rPr>
                        <a:t>After a stimulus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causes release of the hormone, conditions or products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resulting from the action of the hormone tend to suppress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its further release. In other words, the hormone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has a negative feedback effect to prevent</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over secretion of the hormone or over activity at the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target tissue.</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00" kern="1200" dirty="0" smtClean="0">
                        <a:solidFill>
                          <a:schemeClr val="bg1">
                            <a:lumMod val="50000"/>
                          </a:schemeClr>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kern="1200" dirty="0" smtClean="0">
                          <a:solidFill>
                            <a:schemeClr val="bg1">
                              <a:lumMod val="50000"/>
                            </a:schemeClr>
                          </a:solidFill>
                          <a:latin typeface="+mn-lt"/>
                          <a:ea typeface="+mn-ea"/>
                          <a:cs typeface="+mn-cs"/>
                        </a:rPr>
                        <a:t>The controlled variable is sometimes not the secretory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rate of the hormone but the degree of activity of the target</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tissue.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Therefore, only when the target tissue activity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rises to an appropriate level will feedback signals to the</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endocrine gland become powerful enough to slow further</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secretion of the hormone.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kern="1200" dirty="0" smtClean="0">
                        <a:solidFill>
                          <a:schemeClr val="bg1">
                            <a:lumMod val="50000"/>
                          </a:schemeClr>
                        </a:solidFill>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kern="1200" dirty="0" smtClean="0">
                        <a:solidFill>
                          <a:schemeClr val="bg1">
                            <a:lumMod val="50000"/>
                          </a:schemeClr>
                        </a:solidFill>
                        <a:latin typeface="+mn-lt"/>
                        <a:ea typeface="+mn-ea"/>
                        <a:cs typeface="+mn-cs"/>
                      </a:endParaRPr>
                    </a:p>
                  </a:txBody>
                  <a:tcP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286268184"/>
                  </a:ext>
                </a:extLst>
              </a:tr>
              <a:tr h="2881327">
                <a:tc vMerge="1">
                  <a:txBody>
                    <a:bodyPr/>
                    <a:lstStyle/>
                    <a:p>
                      <a:endParaRPr lang="en-US"/>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Positive feedback</a:t>
                      </a:r>
                    </a:p>
                    <a:p>
                      <a:pPr algn="ctr"/>
                      <a:endParaRPr lang="en-US" dirty="0" smtClean="0"/>
                    </a:p>
                  </a:txBody>
                  <a:tcPr vert="vert270">
                    <a:solidFill>
                      <a:srgbClr val="FCFEE6"/>
                    </a:solidFill>
                  </a:tcPr>
                </a:tc>
                <a:tc>
                  <a:txBody>
                    <a:bodyPr/>
                    <a:lstStyle/>
                    <a:p>
                      <a:pPr marL="171450" indent="-171450">
                        <a:lnSpc>
                          <a:spcPct val="150000"/>
                        </a:lnSpc>
                        <a:buFont typeface="Wingdings" panose="05000000000000000000" pitchFamily="2" charset="2"/>
                        <a:buChar char="ü"/>
                      </a:pPr>
                      <a:r>
                        <a:rPr kumimoji="0" lang="en-US" sz="1200" kern="1200" dirty="0" smtClean="0">
                          <a:solidFill>
                            <a:srgbClr val="00B050"/>
                          </a:solidFill>
                          <a:latin typeface="+mn-lt"/>
                          <a:ea typeface="+mn-ea"/>
                          <a:cs typeface="+mn-cs"/>
                        </a:rPr>
                        <a:t>Means that some feature of hormone</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action causes more secretion of the hormone.</a:t>
                      </a:r>
                    </a:p>
                    <a:p>
                      <a:pPr marL="171450" indent="-171450">
                        <a:lnSpc>
                          <a:spcPct val="150000"/>
                        </a:lnSpc>
                        <a:buFont typeface="Wingdings" panose="05000000000000000000" pitchFamily="2" charset="2"/>
                        <a:buChar char="ü"/>
                      </a:pPr>
                      <a:r>
                        <a:rPr kumimoji="0" lang="en-US" sz="1200" kern="1200" dirty="0" smtClean="0">
                          <a:solidFill>
                            <a:srgbClr val="00B050"/>
                          </a:solidFill>
                          <a:latin typeface="+mn-lt"/>
                          <a:ea typeface="+mn-ea"/>
                          <a:cs typeface="+mn-cs"/>
                        </a:rPr>
                        <a:t>Release of hormone A stimulates</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the release of hormone B →Hormone B stimulates further</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release of hormone A.</a:t>
                      </a:r>
                    </a:p>
                    <a:p>
                      <a:pPr marL="171450" indent="-171450">
                        <a:lnSpc>
                          <a:spcPct val="150000"/>
                        </a:lnSpc>
                        <a:buFont typeface="Wingdings" panose="05000000000000000000" pitchFamily="2" charset="2"/>
                        <a:buChar char="ü"/>
                      </a:pPr>
                      <a:r>
                        <a:rPr kumimoji="0" lang="en-US" sz="1200" kern="1200" dirty="0" smtClean="0">
                          <a:solidFill>
                            <a:srgbClr val="00B050"/>
                          </a:solidFill>
                          <a:latin typeface="+mn-lt"/>
                          <a:ea typeface="+mn-ea"/>
                          <a:cs typeface="+mn-cs"/>
                        </a:rPr>
                        <a:t>For</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examples:  include LH stimulation of estrogen which stimulates LH surge at</a:t>
                      </a:r>
                      <a:r>
                        <a:rPr kumimoji="0" lang="en-US" sz="1200" kern="1200" baseline="0" dirty="0" smtClean="0">
                          <a:solidFill>
                            <a:srgbClr val="00B050"/>
                          </a:solidFill>
                          <a:latin typeface="+mn-lt"/>
                          <a:ea typeface="+mn-ea"/>
                          <a:cs typeface="+mn-cs"/>
                        </a:rPr>
                        <a:t> </a:t>
                      </a:r>
                      <a:r>
                        <a:rPr kumimoji="0" lang="en-US" sz="1200" kern="1200" dirty="0" smtClean="0">
                          <a:solidFill>
                            <a:srgbClr val="00B050"/>
                          </a:solidFill>
                          <a:latin typeface="+mn-lt"/>
                          <a:ea typeface="+mn-ea"/>
                          <a:cs typeface="+mn-cs"/>
                        </a:rPr>
                        <a:t>ovulation.</a:t>
                      </a:r>
                    </a:p>
                    <a:p>
                      <a:endParaRPr kumimoji="0" lang="en-US" sz="1200" kern="1200" dirty="0" smtClean="0">
                        <a:solidFill>
                          <a:srgbClr val="00B050"/>
                        </a:solidFill>
                        <a:latin typeface="+mn-lt"/>
                        <a:ea typeface="+mn-ea"/>
                        <a:cs typeface="+mn-cs"/>
                      </a:endParaRPr>
                    </a:p>
                  </a:txBody>
                  <a:tcPr>
                    <a:solidFill>
                      <a:schemeClr val="bg1"/>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bg1"/>
                    </a:solidFill>
                  </a:tcPr>
                </a:tc>
                <a:extLst>
                  <a:ext uri="{0D108BD9-81ED-4DB2-BD59-A6C34878D82A}">
                    <a16:rowId xmlns:a16="http://schemas.microsoft.com/office/drawing/2014/main" val="1547211132"/>
                  </a:ext>
                </a:extLst>
              </a:tr>
            </a:tbl>
          </a:graphicData>
        </a:graphic>
      </p:graphicFrame>
      <p:pic>
        <p:nvPicPr>
          <p:cNvPr id="9" name="Picture 2"/>
          <p:cNvPicPr>
            <a:picLocks noChangeAspect="1" noChangeArrowheads="1"/>
          </p:cNvPicPr>
          <p:nvPr/>
        </p:nvPicPr>
        <p:blipFill rotWithShape="1">
          <a:blip r:embed="rId2" cstate="print"/>
          <a:srcRect l="2018" r="51173" b="6077"/>
          <a:stretch/>
        </p:blipFill>
        <p:spPr bwMode="auto">
          <a:xfrm>
            <a:off x="9982844" y="375353"/>
            <a:ext cx="1923072" cy="2975827"/>
          </a:xfrm>
          <a:prstGeom prst="rect">
            <a:avLst/>
          </a:prstGeom>
          <a:noFill/>
          <a:ln w="9525">
            <a:noFill/>
            <a:miter lim="800000"/>
            <a:headEnd/>
            <a:tailEnd/>
          </a:ln>
        </p:spPr>
      </p:pic>
      <p:pic>
        <p:nvPicPr>
          <p:cNvPr id="10" name="Picture 2"/>
          <p:cNvPicPr>
            <a:picLocks noChangeAspect="1" noChangeArrowheads="1"/>
          </p:cNvPicPr>
          <p:nvPr/>
        </p:nvPicPr>
        <p:blipFill rotWithShape="1">
          <a:blip r:embed="rId2" cstate="print"/>
          <a:srcRect l="69139" b="6077"/>
          <a:stretch/>
        </p:blipFill>
        <p:spPr bwMode="auto">
          <a:xfrm>
            <a:off x="10097110" y="4027304"/>
            <a:ext cx="1694539" cy="2694806"/>
          </a:xfrm>
          <a:prstGeom prst="rect">
            <a:avLst/>
          </a:prstGeom>
          <a:noFill/>
          <a:ln w="9525">
            <a:noFill/>
            <a:miter lim="800000"/>
            <a:headEnd/>
            <a:tailEnd/>
          </a:ln>
        </p:spPr>
      </p:pic>
      <p:sp>
        <p:nvSpPr>
          <p:cNvPr id="11" name="Rectangle 10"/>
          <p:cNvSpPr/>
          <p:nvPr/>
        </p:nvSpPr>
        <p:spPr>
          <a:xfrm>
            <a:off x="7822604" y="16615"/>
            <a:ext cx="4366221" cy="31948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2"/>
                </a:solidFill>
                <a:latin typeface="Arabic Typesetting" panose="03020402040406030203" pitchFamily="66" charset="-78"/>
                <a:cs typeface="Arabic Typesetting" panose="03020402040406030203" pitchFamily="66" charset="-78"/>
              </a:rPr>
              <a:t>هذه الجزئية عند الأولاد فقط في هذه المحاضرة لكنها عند البنات بالمحاضرة الثانية</a:t>
            </a:r>
          </a:p>
        </p:txBody>
      </p:sp>
      <p:sp>
        <p:nvSpPr>
          <p:cNvPr id="5" name="Rectangle 4"/>
          <p:cNvSpPr/>
          <p:nvPr/>
        </p:nvSpPr>
        <p:spPr>
          <a:xfrm>
            <a:off x="10056777" y="3405923"/>
            <a:ext cx="1900239" cy="461665"/>
          </a:xfrm>
          <a:prstGeom prst="rect">
            <a:avLst/>
          </a:prstGeom>
          <a:ln>
            <a:solidFill>
              <a:srgbClr val="00B050"/>
            </a:solidFill>
            <a:prstDash val="dashDot"/>
          </a:ln>
        </p:spPr>
        <p:txBody>
          <a:bodyPr wrap="square">
            <a:spAutoFit/>
          </a:bodyPr>
          <a:lstStyle/>
          <a:p>
            <a:pPr algn="ctr"/>
            <a:r>
              <a:rPr lang="en-US" sz="1200" dirty="0">
                <a:solidFill>
                  <a:srgbClr val="00B050"/>
                </a:solidFill>
                <a:latin typeface="Gill Sans MT" panose="020B0502020104020203" pitchFamily="34" charset="0"/>
              </a:rPr>
              <a:t>“Self- limiting”</a:t>
            </a:r>
          </a:p>
          <a:p>
            <a:pPr algn="ctr"/>
            <a:r>
              <a:rPr lang="en-US" sz="1200" dirty="0">
                <a:solidFill>
                  <a:srgbClr val="00B050"/>
                </a:solidFill>
                <a:latin typeface="Gill Sans MT" panose="020B0502020104020203" pitchFamily="34" charset="0"/>
                <a:cs typeface="Calibri" panose="020F0502020204030204" pitchFamily="34" charset="0"/>
              </a:rPr>
              <a:t>Will stop further secretion</a:t>
            </a:r>
          </a:p>
        </p:txBody>
      </p:sp>
      <p:sp>
        <p:nvSpPr>
          <p:cNvPr id="12" name="Rectangle 11"/>
          <p:cNvSpPr/>
          <p:nvPr/>
        </p:nvSpPr>
        <p:spPr>
          <a:xfrm>
            <a:off x="1053852" y="5312239"/>
            <a:ext cx="8273534" cy="836116"/>
          </a:xfrm>
          <a:prstGeom prst="rect">
            <a:avLst/>
          </a:prstGeom>
          <a:ln>
            <a:solidFill>
              <a:srgbClr val="00B050"/>
            </a:solidFill>
            <a:prstDash val="dashDot"/>
          </a:ln>
        </p:spPr>
        <p:txBody>
          <a:bodyPr vert="horz" wrap="square" lIns="101590" tIns="50795" rIns="101590" bIns="50795">
            <a:spAutoFit/>
          </a:bodyPr>
          <a:lstStyle/>
          <a:p>
            <a:pPr indent="-304770" algn="ctr">
              <a:spcBef>
                <a:spcPts val="667"/>
              </a:spcBef>
              <a:buClr>
                <a:srgbClr val="008080"/>
              </a:buClr>
              <a:buSzPct val="76000"/>
              <a:buFont typeface="Wingdings 3"/>
              <a:buChar char=""/>
            </a:pPr>
            <a:r>
              <a:rPr lang="en-US" sz="1200" dirty="0">
                <a:solidFill>
                  <a:srgbClr val="00B050"/>
                </a:solidFill>
              </a:rPr>
              <a:t>“Self- augmenting”</a:t>
            </a:r>
          </a:p>
          <a:p>
            <a:pPr indent="-304770" algn="ctr">
              <a:spcBef>
                <a:spcPts val="667"/>
              </a:spcBef>
              <a:buClr>
                <a:srgbClr val="008080"/>
              </a:buClr>
              <a:buSzPct val="76000"/>
              <a:buFont typeface="Wingdings 3"/>
              <a:buChar char=""/>
            </a:pPr>
            <a:r>
              <a:rPr lang="en-US" sz="1200" dirty="0">
                <a:solidFill>
                  <a:srgbClr val="00B050"/>
                </a:solidFill>
              </a:rPr>
              <a:t>Hormone release will further increase its secretion.</a:t>
            </a:r>
          </a:p>
          <a:p>
            <a:pPr indent="-304770" algn="ctr">
              <a:spcBef>
                <a:spcPts val="667"/>
              </a:spcBef>
              <a:buClr>
                <a:srgbClr val="008080"/>
              </a:buClr>
              <a:buSzPct val="76000"/>
              <a:buFont typeface="Wingdings 3"/>
              <a:buChar char=""/>
            </a:pPr>
            <a:r>
              <a:rPr lang="en-US" sz="1200" dirty="0">
                <a:solidFill>
                  <a:srgbClr val="00B050"/>
                </a:solidFill>
              </a:rPr>
              <a:t>E.g. oxytocin will cause uterus contraction &amp; lead to cervix expansion which will further increase oxytocin release.</a:t>
            </a:r>
          </a:p>
        </p:txBody>
      </p:sp>
      <p:sp>
        <p:nvSpPr>
          <p:cNvPr id="13" name="Rectangle 12"/>
          <p:cNvSpPr/>
          <p:nvPr/>
        </p:nvSpPr>
        <p:spPr>
          <a:xfrm>
            <a:off x="2746014" y="3155607"/>
            <a:ext cx="5796670" cy="789950"/>
          </a:xfrm>
          <a:prstGeom prst="rect">
            <a:avLst/>
          </a:prstGeom>
          <a:ln>
            <a:solidFill>
              <a:srgbClr val="00B050"/>
            </a:solidFill>
            <a:prstDash val="dashDot"/>
          </a:ln>
        </p:spPr>
        <p:txBody>
          <a:bodyPr vert="horz" wrap="square" lIns="101590" tIns="50795" rIns="101590" bIns="50795">
            <a:spAutoFit/>
          </a:bodyPr>
          <a:lstStyle/>
          <a:p>
            <a:pPr indent="-304770">
              <a:spcBef>
                <a:spcPts val="667"/>
              </a:spcBef>
              <a:buClr>
                <a:srgbClr val="008080"/>
              </a:buClr>
              <a:buSzPct val="76000"/>
              <a:buFont typeface="Wingdings 3"/>
              <a:buChar char=""/>
            </a:pPr>
            <a:r>
              <a:rPr lang="en-US" sz="1100" dirty="0">
                <a:solidFill>
                  <a:srgbClr val="00B050"/>
                </a:solidFill>
              </a:rPr>
              <a:t>Short loop: the feedback is directly on the chief gland secreting </a:t>
            </a:r>
            <a:r>
              <a:rPr lang="en-US" sz="1100" dirty="0" smtClean="0">
                <a:solidFill>
                  <a:srgbClr val="00B050"/>
                </a:solidFill>
              </a:rPr>
              <a:t>it.</a:t>
            </a:r>
            <a:endParaRPr lang="en-US" sz="1100" dirty="0">
              <a:solidFill>
                <a:srgbClr val="00B050"/>
              </a:solidFill>
            </a:endParaRPr>
          </a:p>
          <a:p>
            <a:pPr indent="-304770">
              <a:spcBef>
                <a:spcPts val="667"/>
              </a:spcBef>
              <a:buClr>
                <a:srgbClr val="008080"/>
              </a:buClr>
              <a:buSzPct val="76000"/>
              <a:buFont typeface="Wingdings 3"/>
              <a:buChar char=""/>
            </a:pPr>
            <a:r>
              <a:rPr lang="en-US" sz="1100" dirty="0">
                <a:solidFill>
                  <a:srgbClr val="00B050"/>
                </a:solidFill>
              </a:rPr>
              <a:t>Long loop: when the feed back is all the way back to the </a:t>
            </a:r>
            <a:r>
              <a:rPr lang="en-US" sz="1100" dirty="0" smtClean="0">
                <a:solidFill>
                  <a:srgbClr val="00B050"/>
                </a:solidFill>
              </a:rPr>
              <a:t>hypothalamus.</a:t>
            </a:r>
            <a:endParaRPr lang="en-US" sz="1100" dirty="0">
              <a:solidFill>
                <a:srgbClr val="00B050"/>
              </a:solidFill>
            </a:endParaRPr>
          </a:p>
          <a:p>
            <a:pPr indent="-304770">
              <a:spcBef>
                <a:spcPts val="667"/>
              </a:spcBef>
              <a:buClr>
                <a:srgbClr val="008080"/>
              </a:buClr>
              <a:buSzPct val="76000"/>
              <a:buFont typeface="Wingdings 3"/>
              <a:buChar char=""/>
            </a:pPr>
            <a:r>
              <a:rPr lang="en-US" sz="1100" dirty="0">
                <a:solidFill>
                  <a:srgbClr val="00B050"/>
                </a:solidFill>
              </a:rPr>
              <a:t>Ultra-short loop: the gland secretes hormone &amp; that’ll directly act on it “autocrine</a:t>
            </a:r>
            <a:r>
              <a:rPr lang="en-US" sz="1100" dirty="0" smtClean="0">
                <a:solidFill>
                  <a:srgbClr val="00B050"/>
                </a:solidFill>
              </a:rPr>
              <a:t>”.</a:t>
            </a:r>
            <a:endParaRPr lang="en-US" sz="1100" dirty="0">
              <a:solidFill>
                <a:srgbClr val="00B050"/>
              </a:solidFill>
            </a:endParaRPr>
          </a:p>
        </p:txBody>
      </p:sp>
      <p:cxnSp>
        <p:nvCxnSpPr>
          <p:cNvPr id="17" name="Elbow Connector 16"/>
          <p:cNvCxnSpPr/>
          <p:nvPr/>
        </p:nvCxnSpPr>
        <p:spPr>
          <a:xfrm flipV="1">
            <a:off x="8542684" y="2992654"/>
            <a:ext cx="1800200" cy="433855"/>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 y="20853"/>
            <a:ext cx="2745998" cy="31524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very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9403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Transport of </a:t>
            </a:r>
            <a:r>
              <a:rPr lang="en-US" sz="3200" dirty="0">
                <a:solidFill>
                  <a:srgbClr val="008080"/>
                </a:solidFill>
                <a:latin typeface="Bahnschrift" panose="020B0502040204020203" pitchFamily="34" charset="0"/>
                <a:cs typeface="Calibri" panose="020F0502020204030204" pitchFamily="34" charset="0"/>
              </a:rPr>
              <a:t>hormones</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
          </p:nvPr>
        </p:nvSpPr>
        <p:spPr>
          <a:xfrm>
            <a:off x="609460" y="1181100"/>
            <a:ext cx="10969943" cy="5137150"/>
          </a:xfrm>
        </p:spPr>
        <p:txBody>
          <a:bodyPr>
            <a:normAutofit/>
          </a:bodyPr>
          <a:lstStyle/>
          <a:p>
            <a:pPr>
              <a:lnSpc>
                <a:spcPct val="150000"/>
              </a:lnSpc>
              <a:buClr>
                <a:srgbClr val="008080"/>
              </a:buClr>
            </a:pPr>
            <a:r>
              <a:rPr lang="en-US" sz="1400" dirty="0">
                <a:solidFill>
                  <a:srgbClr val="008080"/>
                </a:solidFill>
                <a:latin typeface="Gill Sans MT" panose="020B0502020104020203" pitchFamily="34" charset="0"/>
                <a:cs typeface="Calibri" panose="020F0502020204030204" pitchFamily="34" charset="0"/>
              </a:rPr>
              <a:t>Transport </a:t>
            </a:r>
            <a:r>
              <a:rPr lang="en-US" sz="1400" dirty="0" smtClean="0">
                <a:solidFill>
                  <a:srgbClr val="008080"/>
                </a:solidFill>
                <a:latin typeface="Gill Sans MT" panose="020B0502020104020203" pitchFamily="34" charset="0"/>
                <a:cs typeface="Calibri" panose="020F0502020204030204" pitchFamily="34" charset="0"/>
              </a:rPr>
              <a:t>of </a:t>
            </a:r>
            <a:r>
              <a:rPr lang="en-US" sz="1400" dirty="0">
                <a:solidFill>
                  <a:srgbClr val="008080"/>
                </a:solidFill>
                <a:latin typeface="Gill Sans MT" panose="020B0502020104020203" pitchFamily="34" charset="0"/>
                <a:cs typeface="Calibri" panose="020F0502020204030204" pitchFamily="34" charset="0"/>
              </a:rPr>
              <a:t>hormones</a:t>
            </a:r>
            <a:r>
              <a:rPr lang="en-US" sz="1400" dirty="0" smtClean="0">
                <a:solidFill>
                  <a:srgbClr val="008080"/>
                </a:solidFill>
                <a:latin typeface="Gill Sans MT" panose="020B0502020104020203" pitchFamily="34" charset="0"/>
                <a:cs typeface="Calibri" panose="020F0502020204030204" pitchFamily="34" charset="0"/>
              </a:rPr>
              <a:t>:</a:t>
            </a:r>
          </a:p>
          <a:p>
            <a:pPr marL="0" indent="0">
              <a:lnSpc>
                <a:spcPct val="150000"/>
              </a:lnSpc>
              <a:buNone/>
            </a:pPr>
            <a:r>
              <a:rPr lang="en-US" sz="1400" dirty="0" smtClean="0">
                <a:solidFill>
                  <a:srgbClr val="008080"/>
                </a:solidFill>
                <a:latin typeface="Gill Sans MT" panose="020B0502020104020203" pitchFamily="34" charset="0"/>
                <a:cs typeface="Calibri" panose="020F0502020204030204" pitchFamily="34" charset="0"/>
              </a:rPr>
              <a:t>1. Water </a:t>
            </a:r>
            <a:r>
              <a:rPr lang="en-US" sz="1400" dirty="0">
                <a:solidFill>
                  <a:srgbClr val="008080"/>
                </a:solidFill>
                <a:latin typeface="Gill Sans MT" panose="020B0502020104020203" pitchFamily="34" charset="0"/>
                <a:cs typeface="Calibri" panose="020F0502020204030204" pitchFamily="34" charset="0"/>
              </a:rPr>
              <a:t>soluble </a:t>
            </a:r>
            <a:r>
              <a:rPr lang="en-US" sz="1400" dirty="0" smtClean="0">
                <a:solidFill>
                  <a:srgbClr val="008080"/>
                </a:solidFill>
                <a:latin typeface="Gill Sans MT" panose="020B0502020104020203" pitchFamily="34" charset="0"/>
                <a:cs typeface="Calibri" panose="020F0502020204030204" pitchFamily="34" charset="0"/>
              </a:rPr>
              <a:t>hormones (hydrophilic):</a:t>
            </a:r>
          </a:p>
          <a:p>
            <a:pPr marL="0" indent="0">
              <a:lnSpc>
                <a:spcPct val="150000"/>
              </a:lnSpc>
              <a:buNone/>
            </a:pPr>
            <a:r>
              <a:rPr lang="en-US" sz="1400" dirty="0">
                <a:latin typeface="Gill Sans MT" panose="020B0502020104020203" pitchFamily="34" charset="0"/>
              </a:rPr>
              <a:t>(peptides &amp; </a:t>
            </a:r>
            <a:r>
              <a:rPr lang="en-US" sz="1400" dirty="0" err="1">
                <a:latin typeface="Gill Sans MT" panose="020B0502020104020203" pitchFamily="34" charset="0"/>
              </a:rPr>
              <a:t>catecholamines</a:t>
            </a:r>
            <a:r>
              <a:rPr lang="en-US" sz="1400" dirty="0">
                <a:latin typeface="Gill Sans MT" panose="020B0502020104020203" pitchFamily="34" charset="0"/>
              </a:rPr>
              <a:t>) dissolved in </a:t>
            </a:r>
            <a:r>
              <a:rPr lang="en-US" sz="1400" dirty="0" smtClean="0">
                <a:latin typeface="Gill Sans MT" panose="020B0502020104020203" pitchFamily="34" charset="0"/>
              </a:rPr>
              <a:t>Plasma.</a:t>
            </a:r>
            <a:endParaRPr lang="en-US" sz="1400" dirty="0">
              <a:latin typeface="Gill Sans MT" panose="020B0502020104020203" pitchFamily="34" charset="0"/>
            </a:endParaRPr>
          </a:p>
          <a:p>
            <a:pPr marL="0" indent="0">
              <a:buNone/>
            </a:pPr>
            <a:endParaRPr lang="en-US" sz="1400" dirty="0" smtClean="0">
              <a:solidFill>
                <a:srgbClr val="008080"/>
              </a:solidFill>
              <a:latin typeface="Gill Sans MT" panose="020B0502020104020203" pitchFamily="34" charset="0"/>
              <a:cs typeface="Calibri" panose="020F0502020204030204" pitchFamily="34" charset="0"/>
            </a:endParaRPr>
          </a:p>
          <a:p>
            <a:pPr marL="0" indent="0">
              <a:buNone/>
            </a:pPr>
            <a:r>
              <a:rPr lang="en-US" sz="1400" dirty="0" smtClean="0">
                <a:solidFill>
                  <a:srgbClr val="008080"/>
                </a:solidFill>
                <a:latin typeface="Gill Sans MT" panose="020B0502020104020203" pitchFamily="34" charset="0"/>
                <a:cs typeface="Calibri" panose="020F0502020204030204" pitchFamily="34" charset="0"/>
              </a:rPr>
              <a:t>2</a:t>
            </a:r>
            <a:r>
              <a:rPr lang="en-US" sz="1400" dirty="0">
                <a:solidFill>
                  <a:srgbClr val="008080"/>
                </a:solidFill>
                <a:latin typeface="Gill Sans MT" panose="020B0502020104020203" pitchFamily="34" charset="0"/>
                <a:cs typeface="Calibri" panose="020F0502020204030204" pitchFamily="34" charset="0"/>
              </a:rPr>
              <a:t>. Fat soluble hormones (</a:t>
            </a:r>
            <a:r>
              <a:rPr lang="en-US" sz="1400" dirty="0" smtClean="0">
                <a:solidFill>
                  <a:srgbClr val="008080"/>
                </a:solidFill>
                <a:latin typeface="Gill Sans MT" panose="020B0502020104020203" pitchFamily="34" charset="0"/>
                <a:cs typeface="Calibri" panose="020F0502020204030204" pitchFamily="34" charset="0"/>
              </a:rPr>
              <a:t>hydrophobic):</a:t>
            </a:r>
          </a:p>
          <a:p>
            <a:pPr marL="0" indent="0">
              <a:buNone/>
            </a:pPr>
            <a:r>
              <a:rPr lang="en-US" sz="1400" dirty="0">
                <a:latin typeface="Gill Sans MT" panose="020B0502020104020203" pitchFamily="34" charset="0"/>
                <a:cs typeface="Calibri" panose="020F0502020204030204" pitchFamily="34" charset="0"/>
              </a:rPr>
              <a:t>(</a:t>
            </a:r>
            <a:r>
              <a:rPr lang="en-US" sz="1400" dirty="0" smtClean="0">
                <a:latin typeface="Gill Sans MT" panose="020B0502020104020203" pitchFamily="34" charset="0"/>
                <a:cs typeface="Calibri" panose="020F0502020204030204" pitchFamily="34" charset="0"/>
              </a:rPr>
              <a:t>Steroids &amp; </a:t>
            </a:r>
            <a:r>
              <a:rPr lang="en-US" sz="1400" dirty="0">
                <a:latin typeface="Gill Sans MT" panose="020B0502020104020203" pitchFamily="34" charset="0"/>
                <a:cs typeface="Calibri" panose="020F0502020204030204" pitchFamily="34" charset="0"/>
              </a:rPr>
              <a:t>thyroid </a:t>
            </a:r>
            <a:r>
              <a:rPr lang="en-US" sz="1400" dirty="0" smtClean="0">
                <a:latin typeface="Gill Sans MT" panose="020B0502020104020203" pitchFamily="34" charset="0"/>
                <a:cs typeface="Calibri" panose="020F0502020204030204" pitchFamily="34" charset="0"/>
              </a:rPr>
              <a:t>hormones) transported </a:t>
            </a:r>
            <a:r>
              <a:rPr lang="en-US" sz="1400" dirty="0">
                <a:latin typeface="Gill Sans MT" panose="020B0502020104020203" pitchFamily="34" charset="0"/>
                <a:cs typeface="Calibri" panose="020F0502020204030204" pitchFamily="34" charset="0"/>
              </a:rPr>
              <a:t>bound to plasma proteins (</a:t>
            </a:r>
            <a:r>
              <a:rPr lang="en-US" sz="1400" dirty="0">
                <a:solidFill>
                  <a:schemeClr val="accent4">
                    <a:lumMod val="75000"/>
                  </a:schemeClr>
                </a:solidFill>
                <a:latin typeface="Gill Sans MT" panose="020B0502020104020203" pitchFamily="34" charset="0"/>
                <a:cs typeface="Calibri" panose="020F0502020204030204" pitchFamily="34" charset="0"/>
              </a:rPr>
              <a:t>90</a:t>
            </a:r>
            <a:r>
              <a:rPr lang="en-US" sz="1400" dirty="0" smtClean="0">
                <a:solidFill>
                  <a:schemeClr val="accent4">
                    <a:lumMod val="75000"/>
                  </a:schemeClr>
                </a:solidFill>
                <a:latin typeface="Gill Sans MT" panose="020B0502020104020203" pitchFamily="34" charset="0"/>
                <a:cs typeface="Calibri" panose="020F0502020204030204" pitchFamily="34" charset="0"/>
              </a:rPr>
              <a:t>%</a:t>
            </a:r>
            <a:r>
              <a:rPr lang="en-US" sz="1400" dirty="0" smtClean="0">
                <a:latin typeface="Gill Sans MT" panose="020B0502020104020203" pitchFamily="34" charset="0"/>
                <a:cs typeface="Calibri" panose="020F0502020204030204" pitchFamily="34" charset="0"/>
              </a:rPr>
              <a:t>),</a:t>
            </a:r>
            <a:r>
              <a:rPr lang="en-US" sz="1400" dirty="0">
                <a:latin typeface="Gill Sans MT" panose="020B0502020104020203" pitchFamily="34" charset="0"/>
                <a:cs typeface="Calibri" panose="020F0502020204030204" pitchFamily="34" charset="0"/>
              </a:rPr>
              <a:t> </a:t>
            </a:r>
            <a:r>
              <a:rPr lang="en-US" sz="1400" dirty="0" smtClean="0">
                <a:latin typeface="Gill Sans MT" panose="020B0502020104020203" pitchFamily="34" charset="0"/>
                <a:cs typeface="Calibri" panose="020F0502020204030204" pitchFamily="34" charset="0"/>
              </a:rPr>
              <a:t>binding </a:t>
            </a:r>
            <a:r>
              <a:rPr lang="en-US" sz="1400" dirty="0">
                <a:latin typeface="Gill Sans MT" panose="020B0502020104020203" pitchFamily="34" charset="0"/>
                <a:cs typeface="Calibri" panose="020F0502020204030204" pitchFamily="34" charset="0"/>
              </a:rPr>
              <a:t>to proteins helps </a:t>
            </a:r>
            <a:r>
              <a:rPr lang="en-US" sz="1400" dirty="0" smtClean="0">
                <a:latin typeface="Gill Sans MT" panose="020B0502020104020203" pitchFamily="34" charset="0"/>
                <a:cs typeface="Calibri" panose="020F0502020204030204" pitchFamily="34" charset="0"/>
              </a:rPr>
              <a:t>to: </a:t>
            </a:r>
            <a:endParaRPr lang="en-US" sz="1400" dirty="0">
              <a:latin typeface="Gill Sans MT" panose="020B0502020104020203" pitchFamily="34" charset="0"/>
              <a:cs typeface="Calibri" panose="020F0502020204030204" pitchFamily="34" charset="0"/>
            </a:endParaRPr>
          </a:p>
          <a:p>
            <a:pPr>
              <a:buClr>
                <a:srgbClr val="008080"/>
              </a:buClr>
            </a:pPr>
            <a:r>
              <a:rPr lang="en-US" sz="1400" dirty="0">
                <a:latin typeface="Gill Sans MT" panose="020B0502020104020203" pitchFamily="34" charset="0"/>
                <a:cs typeface="Calibri" panose="020F0502020204030204" pitchFamily="34" charset="0"/>
              </a:rPr>
              <a:t>Provide </a:t>
            </a:r>
            <a:r>
              <a:rPr lang="en-US" sz="1400" dirty="0" smtClean="0">
                <a:latin typeface="Gill Sans MT" panose="020B0502020104020203" pitchFamily="34" charset="0"/>
                <a:cs typeface="Calibri" panose="020F0502020204030204" pitchFamily="34" charset="0"/>
              </a:rPr>
              <a:t>reservoirs</a:t>
            </a:r>
            <a:r>
              <a:rPr lang="en-US" sz="1400" dirty="0" smtClean="0">
                <a:solidFill>
                  <a:srgbClr val="00B050"/>
                </a:solidFill>
                <a:latin typeface="Gill Sans MT" panose="020B0502020104020203" pitchFamily="34" charset="0"/>
                <a:cs typeface="Calibri" panose="020F0502020204030204" pitchFamily="34" charset="0"/>
              </a:rPr>
              <a:t> (</a:t>
            </a:r>
            <a:r>
              <a:rPr lang="en-US" sz="1400" dirty="0">
                <a:solidFill>
                  <a:srgbClr val="00B050"/>
                </a:solidFill>
                <a:latin typeface="Gill Sans MT" panose="020B0502020104020203" pitchFamily="34" charset="0"/>
                <a:cs typeface="Calibri" panose="020F0502020204030204" pitchFamily="34" charset="0"/>
              </a:rPr>
              <a:t>Reservoirs when </a:t>
            </a:r>
            <a:r>
              <a:rPr lang="en-US" sz="1400" dirty="0" smtClean="0">
                <a:solidFill>
                  <a:srgbClr val="00B050"/>
                </a:solidFill>
                <a:latin typeface="Gill Sans MT" panose="020B0502020104020203" pitchFamily="34" charset="0"/>
                <a:cs typeface="Calibri" panose="020F0502020204030204" pitchFamily="34" charset="0"/>
              </a:rPr>
              <a:t>bound </a:t>
            </a:r>
            <a:r>
              <a:rPr lang="en-US" sz="1400" dirty="0">
                <a:solidFill>
                  <a:srgbClr val="00B050"/>
                </a:solidFill>
                <a:latin typeface="Gill Sans MT" panose="020B0502020104020203" pitchFamily="34" charset="0"/>
                <a:cs typeface="Calibri" panose="020F0502020204030204" pitchFamily="34" charset="0"/>
              </a:rPr>
              <a:t>to proteins so when </a:t>
            </a:r>
            <a:r>
              <a:rPr lang="en-US" sz="1400" dirty="0" smtClean="0">
                <a:solidFill>
                  <a:srgbClr val="00B050"/>
                </a:solidFill>
                <a:latin typeface="Gill Sans MT" panose="020B0502020104020203" pitchFamily="34" charset="0"/>
                <a:cs typeface="Calibri" panose="020F0502020204030204" pitchFamily="34" charset="0"/>
              </a:rPr>
              <a:t>the hormone </a:t>
            </a:r>
            <a:r>
              <a:rPr lang="en-US" sz="1400" dirty="0">
                <a:solidFill>
                  <a:srgbClr val="00B050"/>
                </a:solidFill>
                <a:latin typeface="Gill Sans MT" panose="020B0502020104020203" pitchFamily="34" charset="0"/>
                <a:cs typeface="Calibri" panose="020F0502020204030204" pitchFamily="34" charset="0"/>
              </a:rPr>
              <a:t>is needed it can detach from </a:t>
            </a:r>
            <a:r>
              <a:rPr lang="en-US" sz="1400" dirty="0" smtClean="0">
                <a:solidFill>
                  <a:srgbClr val="00B050"/>
                </a:solidFill>
                <a:latin typeface="Gill Sans MT" panose="020B0502020104020203" pitchFamily="34" charset="0"/>
                <a:cs typeface="Calibri" panose="020F0502020204030204" pitchFamily="34" charset="0"/>
              </a:rPr>
              <a:t>the protein).</a:t>
            </a:r>
            <a:endParaRPr lang="en-US" sz="1400" dirty="0">
              <a:solidFill>
                <a:srgbClr val="00B050"/>
              </a:solidFill>
              <a:latin typeface="Gill Sans MT" panose="020B0502020104020203" pitchFamily="34" charset="0"/>
              <a:cs typeface="Calibri" panose="020F0502020204030204" pitchFamily="34" charset="0"/>
            </a:endParaRPr>
          </a:p>
          <a:p>
            <a:pPr>
              <a:buClr>
                <a:srgbClr val="008080"/>
              </a:buClr>
            </a:pPr>
            <a:r>
              <a:rPr lang="en-US" sz="1400" dirty="0">
                <a:latin typeface="Gill Sans MT" panose="020B0502020104020203" pitchFamily="34" charset="0"/>
                <a:cs typeface="Calibri" panose="020F0502020204030204" pitchFamily="34" charset="0"/>
              </a:rPr>
              <a:t>Slow hormones </a:t>
            </a:r>
            <a:r>
              <a:rPr lang="en-US" sz="1400" dirty="0" smtClean="0">
                <a:latin typeface="Gill Sans MT" panose="020B0502020104020203" pitchFamily="34" charset="0"/>
                <a:cs typeface="Calibri" panose="020F0502020204030204" pitchFamily="34" charset="0"/>
              </a:rPr>
              <a:t>clearance.</a:t>
            </a:r>
            <a:endParaRPr lang="ar-SA" sz="1400" dirty="0">
              <a:latin typeface="Gill Sans MT" panose="020B0502020104020203" pitchFamily="34" charset="0"/>
              <a:cs typeface="Calibri" panose="020F0502020204030204" pitchFamily="34" charset="0"/>
            </a:endParaRPr>
          </a:p>
          <a:p>
            <a:pPr marL="0" indent="0">
              <a:lnSpc>
                <a:spcPct val="150000"/>
              </a:lnSpc>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pic>
        <p:nvPicPr>
          <p:cNvPr id="9" name="Picture 6" descr="45_05ReceptorLocation_2-L"/>
          <p:cNvPicPr>
            <a:picLocks noChangeAspect="1" noChangeArrowheads="1"/>
          </p:cNvPicPr>
          <p:nvPr/>
        </p:nvPicPr>
        <p:blipFill>
          <a:blip r:embed="rId2" cstate="print"/>
          <a:srcRect r="50000"/>
          <a:stretch>
            <a:fillRect/>
          </a:stretch>
        </p:blipFill>
        <p:spPr bwMode="auto">
          <a:xfrm>
            <a:off x="9818774" y="1181101"/>
            <a:ext cx="1892262" cy="2751956"/>
          </a:xfrm>
          <a:prstGeom prst="rect">
            <a:avLst/>
          </a:prstGeom>
          <a:noFill/>
          <a:ln w="9525">
            <a:noFill/>
            <a:miter lim="800000"/>
            <a:headEnd/>
            <a:tailEnd/>
          </a:ln>
        </p:spPr>
      </p:pic>
      <p:pic>
        <p:nvPicPr>
          <p:cNvPr id="10" name="Picture 5" descr="45_05ReceptorLocation_2-L"/>
          <p:cNvPicPr>
            <a:picLocks noChangeAspect="1" noChangeArrowheads="1"/>
          </p:cNvPicPr>
          <p:nvPr/>
        </p:nvPicPr>
        <p:blipFill>
          <a:blip r:embed="rId2" cstate="print"/>
          <a:srcRect l="50000"/>
          <a:stretch>
            <a:fillRect/>
          </a:stretch>
        </p:blipFill>
        <p:spPr bwMode="auto">
          <a:xfrm>
            <a:off x="7903163" y="3749675"/>
            <a:ext cx="1783978" cy="2537732"/>
          </a:xfrm>
          <a:prstGeom prst="rect">
            <a:avLst/>
          </a:prstGeom>
          <a:noFill/>
          <a:ln w="9525">
            <a:noFill/>
            <a:miter lim="800000"/>
            <a:headEnd/>
            <a:tailEnd/>
          </a:ln>
        </p:spPr>
      </p:pic>
      <p:sp>
        <p:nvSpPr>
          <p:cNvPr id="12" name="Rectangle 11"/>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609460" y="4066278"/>
            <a:ext cx="6922506" cy="2188538"/>
          </a:xfrm>
          <a:prstGeom prst="rect">
            <a:avLst/>
          </a:prstGeom>
          <a:ln>
            <a:solidFill>
              <a:srgbClr val="00B050"/>
            </a:solidFill>
            <a:prstDash val="dashDot"/>
          </a:ln>
        </p:spPr>
        <p:txBody>
          <a:bodyPr vert="horz" wrap="square" lIns="101590" tIns="50795" rIns="101590" bIns="50795">
            <a:spAutoFit/>
          </a:bodyPr>
          <a:lstStyle/>
          <a:p>
            <a:pPr indent="-304770">
              <a:lnSpc>
                <a:spcPct val="150000"/>
              </a:lnSpc>
              <a:spcBef>
                <a:spcPts val="667"/>
              </a:spcBef>
              <a:buClr>
                <a:srgbClr val="008080"/>
              </a:buClr>
              <a:buSzPct val="76000"/>
              <a:buFont typeface="Wingdings 3"/>
              <a:buChar char=""/>
            </a:pPr>
            <a:r>
              <a:rPr lang="en-US" sz="1200" dirty="0">
                <a:solidFill>
                  <a:srgbClr val="00B050"/>
                </a:solidFill>
              </a:rPr>
              <a:t>Protein hormones dissolve in blood then move through openings in the endothelium to reach the targeted cell &amp; attach to the receptor to produce action. Action of the protein hormones either direct on the cytoplasm or through the nucleus &amp; produce gene regulation.</a:t>
            </a:r>
          </a:p>
          <a:p>
            <a:pPr indent="-304770">
              <a:lnSpc>
                <a:spcPct val="150000"/>
              </a:lnSpc>
              <a:spcBef>
                <a:spcPts val="667"/>
              </a:spcBef>
              <a:buClr>
                <a:srgbClr val="008080"/>
              </a:buClr>
              <a:buSzPct val="76000"/>
              <a:buFont typeface="Wingdings 3"/>
              <a:buChar char=""/>
            </a:pPr>
            <a:r>
              <a:rPr lang="en-US" sz="1200" dirty="0">
                <a:solidFill>
                  <a:srgbClr val="00B050"/>
                </a:solidFill>
              </a:rPr>
              <a:t>Steroid hormones are traveled in blood combined with protein &amp; once it reaches the targeted cell it will be released from the protein to produce it</a:t>
            </a:r>
            <a:r>
              <a:rPr lang="mr-IN" sz="1200" dirty="0">
                <a:solidFill>
                  <a:srgbClr val="00B050"/>
                </a:solidFill>
              </a:rPr>
              <a:t>’</a:t>
            </a:r>
            <a:r>
              <a:rPr lang="en-US" sz="1200" dirty="0">
                <a:solidFill>
                  <a:srgbClr val="00B050"/>
                </a:solidFill>
              </a:rPr>
              <a:t>s action (needs to go through the nucleus to produce gene regulation). Takes long time to produce action.</a:t>
            </a:r>
          </a:p>
          <a:p>
            <a:pPr indent="-304770">
              <a:lnSpc>
                <a:spcPct val="150000"/>
              </a:lnSpc>
              <a:spcBef>
                <a:spcPts val="667"/>
              </a:spcBef>
              <a:buClr>
                <a:srgbClr val="008080"/>
              </a:buClr>
              <a:buSzPct val="76000"/>
              <a:buFont typeface="Wingdings 3"/>
              <a:buChar char=""/>
            </a:pPr>
            <a:r>
              <a:rPr lang="en-US" sz="1200" dirty="0">
                <a:solidFill>
                  <a:srgbClr val="00B050"/>
                </a:solidFill>
              </a:rPr>
              <a:t>If steroids is low in blood &amp; we give external hormones the action will take a long time.</a:t>
            </a:r>
          </a:p>
        </p:txBody>
      </p:sp>
    </p:spTree>
    <p:extLst>
      <p:ext uri="{BB962C8B-B14F-4D97-AF65-F5344CB8AC3E}">
        <p14:creationId xmlns:p14="http://schemas.microsoft.com/office/powerpoint/2010/main" val="3874076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Mechanism of action of </a:t>
            </a:r>
            <a:r>
              <a:rPr lang="en-US" sz="3200" dirty="0" smtClean="0">
                <a:solidFill>
                  <a:srgbClr val="497E8D"/>
                </a:solidFill>
                <a:latin typeface="Bahnschrift" panose="020B0502040204020203" pitchFamily="34" charset="0"/>
                <a:cs typeface="Calibri" panose="020F0502020204030204" pitchFamily="34" charset="0"/>
              </a:rPr>
              <a:t>hormones &amp; target tissue </a:t>
            </a:r>
            <a:endParaRPr lang="en-US" sz="3200" dirty="0">
              <a:solidFill>
                <a:srgbClr val="497E8D"/>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691751" y="3070080"/>
            <a:ext cx="4661305" cy="2989087"/>
            <a:chOff x="3691751" y="3070080"/>
            <a:chExt cx="4661305" cy="2989087"/>
          </a:xfrm>
        </p:grpSpPr>
        <p:sp>
          <p:nvSpPr>
            <p:cNvPr id="14" name="Freeform 13"/>
            <p:cNvSpPr/>
            <p:nvPr/>
          </p:nvSpPr>
          <p:spPr>
            <a:xfrm>
              <a:off x="5780222" y="3651441"/>
              <a:ext cx="450162" cy="91440"/>
            </a:xfrm>
            <a:custGeom>
              <a:avLst/>
              <a:gdLst>
                <a:gd name="connsiteX0" fmla="*/ 0 w 450162"/>
                <a:gd name="connsiteY0" fmla="*/ 45720 h 91440"/>
                <a:gd name="connsiteX1" fmla="*/ 450162 w 450162"/>
                <a:gd name="connsiteY1" fmla="*/ 45720 h 91440"/>
              </a:gdLst>
              <a:ahLst/>
              <a:cxnLst>
                <a:cxn ang="0">
                  <a:pos x="connsiteX0" y="connsiteY0"/>
                </a:cxn>
                <a:cxn ang="0">
                  <a:pos x="connsiteX1" y="connsiteY1"/>
                </a:cxn>
              </a:cxnLst>
              <a:rect l="l" t="t" r="r" b="b"/>
              <a:pathLst>
                <a:path w="450162" h="91440">
                  <a:moveTo>
                    <a:pt x="0" y="45720"/>
                  </a:moveTo>
                  <a:lnTo>
                    <a:pt x="450162" y="45720"/>
                  </a:lnTo>
                </a:path>
              </a:pathLst>
            </a:custGeom>
            <a:noFill/>
            <a:ln>
              <a:solidFill>
                <a:srgbClr val="497E8D"/>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25762" tIns="43317" rIns="225762" bIns="43316" numCol="1" spcCol="1270" anchor="ctr" anchorCtr="0">
              <a:noAutofit/>
            </a:bodyPr>
            <a:lstStyle/>
            <a:p>
              <a:pPr lvl="0" algn="ctr" defTabSz="711200">
                <a:lnSpc>
                  <a:spcPct val="90000"/>
                </a:lnSpc>
                <a:spcBef>
                  <a:spcPct val="0"/>
                </a:spcBef>
                <a:spcAft>
                  <a:spcPct val="35000"/>
                </a:spcAft>
              </a:pPr>
              <a:endParaRPr lang="en-US" sz="1600" kern="1200"/>
            </a:p>
          </p:txBody>
        </p:sp>
        <p:sp>
          <p:nvSpPr>
            <p:cNvPr id="15" name="Freeform 14"/>
            <p:cNvSpPr/>
            <p:nvPr/>
          </p:nvSpPr>
          <p:spPr>
            <a:xfrm>
              <a:off x="3691751" y="3070080"/>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chemeClr val="accent4">
                <a:lumMod val="20000"/>
                <a:lumOff val="80000"/>
              </a:schemeClr>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1. Hormone-receptor interaction </a:t>
              </a:r>
            </a:p>
            <a:p>
              <a:pPr lvl="0" algn="ctr" defTabSz="711200">
                <a:lnSpc>
                  <a:spcPct val="90000"/>
                </a:lnSpc>
                <a:spcBef>
                  <a:spcPct val="0"/>
                </a:spcBef>
                <a:spcAft>
                  <a:spcPct val="35000"/>
                </a:spcAft>
              </a:pPr>
              <a:r>
                <a:rPr lang="en-US" sz="1600" kern="1200" dirty="0" smtClean="0"/>
                <a:t>(1</a:t>
              </a:r>
              <a:r>
                <a:rPr lang="en-US" sz="1600" kern="1200" baseline="30000" dirty="0" smtClean="0"/>
                <a:t>st</a:t>
              </a:r>
              <a:r>
                <a:rPr lang="en-US" sz="1600" kern="1200" dirty="0" smtClean="0"/>
                <a:t> messenger) </a:t>
              </a:r>
              <a:endParaRPr lang="en-US" sz="1600" kern="1200" dirty="0"/>
            </a:p>
          </p:txBody>
        </p:sp>
        <p:sp>
          <p:nvSpPr>
            <p:cNvPr id="16" name="Freeform 15"/>
            <p:cNvSpPr/>
            <p:nvPr/>
          </p:nvSpPr>
          <p:spPr>
            <a:xfrm>
              <a:off x="4736887" y="4322443"/>
              <a:ext cx="2571033" cy="450162"/>
            </a:xfrm>
            <a:custGeom>
              <a:avLst/>
              <a:gdLst>
                <a:gd name="connsiteX0" fmla="*/ 2571033 w 2571033"/>
                <a:gd name="connsiteY0" fmla="*/ 0 h 450162"/>
                <a:gd name="connsiteX1" fmla="*/ 2571033 w 2571033"/>
                <a:gd name="connsiteY1" fmla="*/ 242181 h 450162"/>
                <a:gd name="connsiteX2" fmla="*/ 0 w 2571033"/>
                <a:gd name="connsiteY2" fmla="*/ 242181 h 450162"/>
                <a:gd name="connsiteX3" fmla="*/ 0 w 2571033"/>
                <a:gd name="connsiteY3" fmla="*/ 450162 h 450162"/>
              </a:gdLst>
              <a:ahLst/>
              <a:cxnLst>
                <a:cxn ang="0">
                  <a:pos x="connsiteX0" y="connsiteY0"/>
                </a:cxn>
                <a:cxn ang="0">
                  <a:pos x="connsiteX1" y="connsiteY1"/>
                </a:cxn>
                <a:cxn ang="0">
                  <a:pos x="connsiteX2" y="connsiteY2"/>
                </a:cxn>
                <a:cxn ang="0">
                  <a:pos x="connsiteX3" y="connsiteY3"/>
                </a:cxn>
              </a:cxnLst>
              <a:rect l="l" t="t" r="r" b="b"/>
              <a:pathLst>
                <a:path w="2571033" h="450162">
                  <a:moveTo>
                    <a:pt x="2571033" y="0"/>
                  </a:moveTo>
                  <a:lnTo>
                    <a:pt x="2571033" y="242181"/>
                  </a:lnTo>
                  <a:lnTo>
                    <a:pt x="0" y="242181"/>
                  </a:lnTo>
                  <a:lnTo>
                    <a:pt x="0" y="450162"/>
                  </a:lnTo>
                </a:path>
              </a:pathLst>
            </a:custGeom>
            <a:noFill/>
            <a:ln>
              <a:solidFill>
                <a:srgbClr val="497E8D"/>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1232827" tIns="222677" rIns="1232827" bIns="222678" numCol="1" spcCol="1270" anchor="ctr" anchorCtr="0">
              <a:noAutofit/>
            </a:bodyPr>
            <a:lstStyle/>
            <a:p>
              <a:pPr lvl="0" algn="ctr" defTabSz="711200">
                <a:lnSpc>
                  <a:spcPct val="90000"/>
                </a:lnSpc>
                <a:spcBef>
                  <a:spcPct val="0"/>
                </a:spcBef>
                <a:spcAft>
                  <a:spcPct val="35000"/>
                </a:spcAft>
              </a:pPr>
              <a:endParaRPr lang="en-US" sz="1600" kern="1200"/>
            </a:p>
          </p:txBody>
        </p:sp>
        <p:sp>
          <p:nvSpPr>
            <p:cNvPr id="17" name="Freeform 16"/>
            <p:cNvSpPr/>
            <p:nvPr/>
          </p:nvSpPr>
          <p:spPr>
            <a:xfrm>
              <a:off x="6262785" y="3070080"/>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chemeClr val="bg1">
                <a:lumMod val="95000"/>
              </a:schemeClr>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 Enzyme activation</a:t>
              </a:r>
              <a:endParaRPr lang="en-US" sz="1600" kern="1200" dirty="0"/>
            </a:p>
          </p:txBody>
        </p:sp>
        <p:sp>
          <p:nvSpPr>
            <p:cNvPr id="18" name="Freeform 17"/>
            <p:cNvSpPr/>
            <p:nvPr/>
          </p:nvSpPr>
          <p:spPr>
            <a:xfrm>
              <a:off x="5780222" y="5386367"/>
              <a:ext cx="450162" cy="91440"/>
            </a:xfrm>
            <a:custGeom>
              <a:avLst/>
              <a:gdLst>
                <a:gd name="connsiteX0" fmla="*/ 0 w 450162"/>
                <a:gd name="connsiteY0" fmla="*/ 45720 h 91440"/>
                <a:gd name="connsiteX1" fmla="*/ 450162 w 450162"/>
                <a:gd name="connsiteY1" fmla="*/ 45720 h 91440"/>
              </a:gdLst>
              <a:ahLst/>
              <a:cxnLst>
                <a:cxn ang="0">
                  <a:pos x="connsiteX0" y="connsiteY0"/>
                </a:cxn>
                <a:cxn ang="0">
                  <a:pos x="connsiteX1" y="connsiteY1"/>
                </a:cxn>
              </a:cxnLst>
              <a:rect l="l" t="t" r="r" b="b"/>
              <a:pathLst>
                <a:path w="450162" h="91440">
                  <a:moveTo>
                    <a:pt x="0" y="45720"/>
                  </a:moveTo>
                  <a:lnTo>
                    <a:pt x="450162" y="45720"/>
                  </a:lnTo>
                </a:path>
              </a:pathLst>
            </a:custGeom>
            <a:noFill/>
            <a:ln>
              <a:solidFill>
                <a:srgbClr val="497E8D"/>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25762" tIns="43316" rIns="225762" bIns="43317" numCol="1" spcCol="1270" anchor="ctr" anchorCtr="0">
              <a:noAutofit/>
            </a:bodyPr>
            <a:lstStyle/>
            <a:p>
              <a:pPr lvl="0" algn="ctr" defTabSz="711200">
                <a:lnSpc>
                  <a:spcPct val="90000"/>
                </a:lnSpc>
                <a:spcBef>
                  <a:spcPct val="0"/>
                </a:spcBef>
                <a:spcAft>
                  <a:spcPct val="35000"/>
                </a:spcAft>
              </a:pPr>
              <a:endParaRPr lang="en-US" sz="1600" kern="1200"/>
            </a:p>
          </p:txBody>
        </p:sp>
        <p:sp>
          <p:nvSpPr>
            <p:cNvPr id="19" name="Freeform 18"/>
            <p:cNvSpPr/>
            <p:nvPr/>
          </p:nvSpPr>
          <p:spPr>
            <a:xfrm>
              <a:off x="3691751" y="4805005"/>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rgbClr val="FFE7E7"/>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3. Release of the second messenger</a:t>
              </a:r>
              <a:endParaRPr lang="en-US" sz="1600" kern="1200" dirty="0"/>
            </a:p>
          </p:txBody>
        </p:sp>
        <p:sp>
          <p:nvSpPr>
            <p:cNvPr id="20" name="Freeform 19"/>
            <p:cNvSpPr/>
            <p:nvPr/>
          </p:nvSpPr>
          <p:spPr>
            <a:xfrm>
              <a:off x="6262785" y="4805005"/>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rgbClr val="C1FFE0"/>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4. Effects on cellular function</a:t>
              </a:r>
              <a:endParaRPr lang="en-US" sz="1600" kern="1200" dirty="0"/>
            </a:p>
          </p:txBody>
        </p:sp>
      </p:grpSp>
      <p:sp>
        <p:nvSpPr>
          <p:cNvPr id="12" name="Content Placeholder 3"/>
          <p:cNvSpPr>
            <a:spLocks noGrp="1"/>
          </p:cNvSpPr>
          <p:nvPr>
            <p:ph sz="quarter" idx="1"/>
          </p:nvPr>
        </p:nvSpPr>
        <p:spPr>
          <a:xfrm>
            <a:off x="609461" y="1219199"/>
            <a:ext cx="10969942" cy="1818479"/>
          </a:xfrm>
        </p:spPr>
        <p:txBody>
          <a:bodyPr>
            <a:normAutofit fontScale="92500" lnSpcReduction="10000"/>
          </a:bodyPr>
          <a:lstStyle/>
          <a:p>
            <a:pPr>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Target tissue :</a:t>
            </a:r>
            <a:r>
              <a:rPr lang="en-US" sz="1600" dirty="0" smtClean="0">
                <a:solidFill>
                  <a:srgbClr val="FF66CC"/>
                </a:solidFill>
                <a:latin typeface="Gill Sans MT" panose="020B0502020104020203" pitchFamily="34" charset="0"/>
                <a:cs typeface="Calibri" panose="020F0502020204030204" pitchFamily="34" charset="0"/>
              </a:rPr>
              <a:t>Target </a:t>
            </a:r>
            <a:r>
              <a:rPr lang="en-US" sz="1600" dirty="0">
                <a:solidFill>
                  <a:srgbClr val="FF66CC"/>
                </a:solidFill>
                <a:latin typeface="Gill Sans MT" panose="020B0502020104020203" pitchFamily="34" charset="0"/>
                <a:cs typeface="Calibri" panose="020F0502020204030204" pitchFamily="34" charset="0"/>
              </a:rPr>
              <a:t>cells refer to cells that contain specific receptors (binding sites) for </a:t>
            </a:r>
            <a:endParaRPr lang="en-US" sz="1600" dirty="0" smtClean="0">
              <a:solidFill>
                <a:srgbClr val="FF66CC"/>
              </a:solidFill>
              <a:latin typeface="Gill Sans MT" panose="020B0502020104020203" pitchFamily="34" charset="0"/>
              <a:cs typeface="Calibri" panose="020F0502020204030204" pitchFamily="34" charset="0"/>
            </a:endParaRPr>
          </a:p>
          <a:p>
            <a:pPr marL="0" indent="0">
              <a:lnSpc>
                <a:spcPct val="150000"/>
              </a:lnSpc>
              <a:buClr>
                <a:srgbClr val="008080"/>
              </a:buClr>
              <a:buNone/>
            </a:pPr>
            <a:r>
              <a:rPr lang="en-US" sz="1600" dirty="0" smtClean="0">
                <a:solidFill>
                  <a:srgbClr val="FF66CC"/>
                </a:solidFill>
                <a:latin typeface="Gill Sans MT" panose="020B0502020104020203" pitchFamily="34" charset="0"/>
                <a:cs typeface="Calibri" panose="020F0502020204030204" pitchFamily="34" charset="0"/>
              </a:rPr>
              <a:t>       a particular </a:t>
            </a:r>
            <a:r>
              <a:rPr lang="en-US" sz="1600" dirty="0">
                <a:solidFill>
                  <a:srgbClr val="FF66CC"/>
                </a:solidFill>
                <a:latin typeface="Gill Sans MT" panose="020B0502020104020203" pitchFamily="34" charset="0"/>
                <a:cs typeface="Calibri" panose="020F0502020204030204" pitchFamily="34" charset="0"/>
              </a:rPr>
              <a:t>hormone. </a:t>
            </a:r>
            <a:endParaRPr lang="en-US" sz="1600" dirty="0" smtClean="0">
              <a:solidFill>
                <a:srgbClr val="FF66CC"/>
              </a:solidFill>
              <a:latin typeface="Gill Sans MT" panose="020B0502020104020203" pitchFamily="34" charset="0"/>
              <a:cs typeface="Calibri" panose="020F0502020204030204" pitchFamily="34" charset="0"/>
            </a:endParaRPr>
          </a:p>
          <a:p>
            <a:pPr marL="0" indent="0">
              <a:lnSpc>
                <a:spcPct val="150000"/>
              </a:lnSpc>
              <a:buNone/>
            </a:pPr>
            <a:r>
              <a:rPr lang="en-US" sz="1500" dirty="0" smtClean="0">
                <a:solidFill>
                  <a:srgbClr val="FF0000"/>
                </a:solidFill>
                <a:latin typeface="Gill Sans MT" panose="020B0502020104020203" pitchFamily="34" charset="0"/>
                <a:cs typeface="Calibri" panose="020F0502020204030204" pitchFamily="34" charset="0"/>
              </a:rPr>
              <a:t>Imp: </a:t>
            </a:r>
            <a:r>
              <a:rPr lang="en-US" sz="1500" dirty="0">
                <a:solidFill>
                  <a:srgbClr val="00B050"/>
                </a:solidFill>
                <a:latin typeface="Gill Sans MT" panose="020B0502020104020203" pitchFamily="34" charset="0"/>
              </a:rPr>
              <a:t>Each hormone has it</a:t>
            </a:r>
            <a:r>
              <a:rPr lang="mr-IN" sz="1500" dirty="0">
                <a:solidFill>
                  <a:srgbClr val="00B050"/>
                </a:solidFill>
                <a:latin typeface="Gill Sans MT" panose="020B0502020104020203" pitchFamily="34" charset="0"/>
              </a:rPr>
              <a:t>’</a:t>
            </a:r>
            <a:r>
              <a:rPr lang="en-US" sz="1500" dirty="0">
                <a:solidFill>
                  <a:srgbClr val="00B050"/>
                </a:solidFill>
                <a:latin typeface="Gill Sans MT" panose="020B0502020104020203" pitchFamily="34" charset="0"/>
              </a:rPr>
              <a:t>s own specific receptors on target cells, except in certain hormones.</a:t>
            </a:r>
          </a:p>
          <a:p>
            <a:pPr marL="0" indent="0">
              <a:buNone/>
            </a:pPr>
            <a:endParaRPr lang="en-US" sz="1600" dirty="0" smtClean="0">
              <a:solidFill>
                <a:srgbClr val="008080"/>
              </a:solidFill>
              <a:latin typeface="Gill Sans MT" panose="020B0502020104020203" pitchFamily="34" charset="0"/>
              <a:cs typeface="Calibri" panose="020F0502020204030204" pitchFamily="34" charset="0"/>
            </a:endParaRPr>
          </a:p>
          <a:p>
            <a:pPr>
              <a:buClr>
                <a:srgbClr val="008080"/>
              </a:buClr>
            </a:pPr>
            <a:r>
              <a:rPr lang="en-US" sz="1600" dirty="0">
                <a:solidFill>
                  <a:srgbClr val="008080"/>
                </a:solidFill>
                <a:latin typeface="Gill Sans MT" panose="020B0502020104020203" pitchFamily="34" charset="0"/>
                <a:cs typeface="Calibri" panose="020F0502020204030204" pitchFamily="34" charset="0"/>
              </a:rPr>
              <a:t>Mechanism of action of </a:t>
            </a:r>
            <a:r>
              <a:rPr lang="en-US" sz="1600" dirty="0" smtClean="0">
                <a:solidFill>
                  <a:srgbClr val="008080"/>
                </a:solidFill>
                <a:latin typeface="Gill Sans MT" panose="020B0502020104020203" pitchFamily="34" charset="0"/>
                <a:cs typeface="Calibri" panose="020F0502020204030204" pitchFamily="34" charset="0"/>
              </a:rPr>
              <a:t>hormones:</a:t>
            </a:r>
          </a:p>
        </p:txBody>
      </p:sp>
      <p:pic>
        <p:nvPicPr>
          <p:cNvPr id="21" name="Picture 8"/>
          <p:cNvPicPr>
            <a:picLocks noChangeAspect="1" noChangeArrowheads="1"/>
          </p:cNvPicPr>
          <p:nvPr/>
        </p:nvPicPr>
        <p:blipFill>
          <a:blip r:embed="rId2" cstate="print"/>
          <a:srcRect t="18512" b="15671"/>
          <a:stretch>
            <a:fillRect/>
          </a:stretch>
        </p:blipFill>
        <p:spPr bwMode="auto">
          <a:xfrm>
            <a:off x="7822604" y="1234352"/>
            <a:ext cx="3756799" cy="1697357"/>
          </a:xfrm>
          <a:prstGeom prst="rect">
            <a:avLst/>
          </a:prstGeom>
          <a:noFill/>
        </p:spPr>
      </p:pic>
    </p:spTree>
    <p:extLst>
      <p:ext uri="{BB962C8B-B14F-4D97-AF65-F5344CB8AC3E}">
        <p14:creationId xmlns:p14="http://schemas.microsoft.com/office/powerpoint/2010/main" val="2203176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Hormone-receptor interaction  (1st messenger) </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
          </p:nvPr>
        </p:nvSpPr>
        <p:spPr>
          <a:xfrm>
            <a:off x="609462" y="1548740"/>
            <a:ext cx="2630472" cy="4608220"/>
          </a:xfrm>
        </p:spPr>
        <p:txBody>
          <a:bodyPr>
            <a:normAutofit/>
          </a:bodyPr>
          <a:lstStyle/>
          <a:p>
            <a:pPr>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Receptors:</a:t>
            </a:r>
            <a:endParaRPr lang="en-US" sz="1600" dirty="0" smtClean="0">
              <a:solidFill>
                <a:srgbClr val="008080"/>
              </a:solidFill>
              <a:latin typeface="Gill Sans MT" panose="020B0502020104020203" pitchFamily="34" charset="0"/>
              <a:cs typeface="Calibri" panose="020F0502020204030204" pitchFamily="34" charset="0"/>
            </a:endParaRPr>
          </a:p>
          <a:p>
            <a:pPr lvl="1">
              <a:lnSpc>
                <a:spcPct val="150000"/>
              </a:lnSpc>
              <a:buClr>
                <a:srgbClr val="C7EBD7"/>
              </a:buClr>
            </a:pPr>
            <a:r>
              <a:rPr lang="en-US" sz="1600" dirty="0" smtClean="0">
                <a:solidFill>
                  <a:schemeClr val="tx1"/>
                </a:solidFill>
                <a:latin typeface="Gill Sans MT" panose="020B0502020104020203" pitchFamily="34" charset="0"/>
                <a:cs typeface="Calibri" panose="020F0502020204030204" pitchFamily="34" charset="0"/>
              </a:rPr>
              <a:t>Hormonal </a:t>
            </a:r>
            <a:r>
              <a:rPr lang="en-US" sz="1600" dirty="0">
                <a:solidFill>
                  <a:schemeClr val="tx1"/>
                </a:solidFill>
                <a:latin typeface="Gill Sans MT" panose="020B0502020104020203" pitchFamily="34" charset="0"/>
                <a:cs typeface="Calibri" panose="020F0502020204030204" pitchFamily="34" charset="0"/>
              </a:rPr>
              <a:t>receptors are large </a:t>
            </a:r>
            <a:r>
              <a:rPr lang="en-US" sz="1600" dirty="0" smtClean="0">
                <a:solidFill>
                  <a:schemeClr val="tx1"/>
                </a:solidFill>
                <a:latin typeface="Gill Sans MT" panose="020B0502020104020203" pitchFamily="34" charset="0"/>
                <a:cs typeface="Calibri" panose="020F0502020204030204" pitchFamily="34" charset="0"/>
              </a:rPr>
              <a:t>proteins.</a:t>
            </a:r>
          </a:p>
          <a:p>
            <a:pPr lvl="1">
              <a:lnSpc>
                <a:spcPct val="150000"/>
              </a:lnSpc>
              <a:buClr>
                <a:srgbClr val="C7EBD7"/>
              </a:buClr>
            </a:pPr>
            <a:endParaRPr lang="en-US" sz="500" dirty="0">
              <a:solidFill>
                <a:schemeClr val="tx1"/>
              </a:solidFill>
              <a:latin typeface="Gill Sans MT" panose="020B0502020104020203" pitchFamily="34" charset="0"/>
              <a:cs typeface="Calibri" panose="020F0502020204030204" pitchFamily="34" charset="0"/>
            </a:endParaRPr>
          </a:p>
          <a:p>
            <a:pPr lvl="1">
              <a:lnSpc>
                <a:spcPct val="150000"/>
              </a:lnSpc>
              <a:buClr>
                <a:srgbClr val="C7EBD7"/>
              </a:buClr>
            </a:pPr>
            <a:r>
              <a:rPr lang="en-US" sz="1600" dirty="0">
                <a:solidFill>
                  <a:schemeClr val="accent4">
                    <a:lumMod val="75000"/>
                  </a:schemeClr>
                </a:solidFill>
                <a:latin typeface="Gill Sans MT" panose="020B0502020104020203" pitchFamily="34" charset="0"/>
                <a:cs typeface="Calibri" panose="020F0502020204030204" pitchFamily="34" charset="0"/>
              </a:rPr>
              <a:t>2000-100,000</a:t>
            </a:r>
            <a:r>
              <a:rPr lang="en-US" sz="1600" dirty="0">
                <a:solidFill>
                  <a:schemeClr val="tx1"/>
                </a:solidFill>
                <a:latin typeface="Gill Sans MT" panose="020B0502020104020203" pitchFamily="34" charset="0"/>
                <a:cs typeface="Calibri" panose="020F0502020204030204" pitchFamily="34" charset="0"/>
              </a:rPr>
              <a:t> </a:t>
            </a:r>
            <a:r>
              <a:rPr lang="en-US" sz="1600" dirty="0" smtClean="0">
                <a:solidFill>
                  <a:schemeClr val="tx1"/>
                </a:solidFill>
                <a:latin typeface="Gill Sans MT" panose="020B0502020104020203" pitchFamily="34" charset="0"/>
                <a:cs typeface="Calibri" panose="020F0502020204030204" pitchFamily="34" charset="0"/>
              </a:rPr>
              <a:t>receptors/cell.</a:t>
            </a:r>
          </a:p>
          <a:p>
            <a:pPr lvl="1">
              <a:lnSpc>
                <a:spcPct val="150000"/>
              </a:lnSpc>
              <a:buClr>
                <a:srgbClr val="C7EBD7"/>
              </a:buClr>
            </a:pPr>
            <a:endParaRPr lang="en-US" sz="500" dirty="0">
              <a:solidFill>
                <a:schemeClr val="tx1"/>
              </a:solidFill>
              <a:latin typeface="Gill Sans MT" panose="020B0502020104020203" pitchFamily="34" charset="0"/>
              <a:cs typeface="Calibri" panose="020F0502020204030204" pitchFamily="34" charset="0"/>
            </a:endParaRPr>
          </a:p>
          <a:p>
            <a:pPr lvl="1">
              <a:lnSpc>
                <a:spcPct val="150000"/>
              </a:lnSpc>
              <a:buClr>
                <a:srgbClr val="C7EBD7"/>
              </a:buClr>
            </a:pPr>
            <a:r>
              <a:rPr lang="en-US" sz="1600" dirty="0">
                <a:solidFill>
                  <a:schemeClr val="tx1"/>
                </a:solidFill>
                <a:latin typeface="Gill Sans MT" panose="020B0502020104020203" pitchFamily="34" charset="0"/>
                <a:cs typeface="Calibri" panose="020F0502020204030204" pitchFamily="34" charset="0"/>
              </a:rPr>
              <a:t>Receptors are highly specific for a single </a:t>
            </a:r>
            <a:r>
              <a:rPr lang="en-US" sz="1600" dirty="0" smtClean="0">
                <a:solidFill>
                  <a:schemeClr val="tx1"/>
                </a:solidFill>
                <a:latin typeface="Gill Sans MT" panose="020B0502020104020203" pitchFamily="34" charset="0"/>
                <a:cs typeface="Calibri" panose="020F0502020204030204" pitchFamily="34" charset="0"/>
              </a:rPr>
              <a:t>hormone.</a:t>
            </a:r>
            <a:endParaRPr lang="en-US" sz="1600" dirty="0">
              <a:solidFill>
                <a:schemeClr val="tx1"/>
              </a:solidFill>
              <a:latin typeface="Gill Sans MT" panose="020B0502020104020203" pitchFamily="34" charset="0"/>
              <a:cs typeface="Calibri" panose="020F0502020204030204" pitchFamily="34" charset="0"/>
            </a:endParaRPr>
          </a:p>
          <a:p>
            <a:pPr marL="0" indent="0">
              <a:lnSpc>
                <a:spcPct val="150000"/>
              </a:lnSpc>
              <a:buNone/>
            </a:pPr>
            <a:endParaRPr lang="en-US" sz="1600" dirty="0" smtClean="0">
              <a:solidFill>
                <a:srgbClr val="008080"/>
              </a:solidFill>
              <a:latin typeface="Gill Sans MT" panose="020B0502020104020203" pitchFamily="34" charset="0"/>
              <a:cs typeface="Calibri" panose="020F0502020204030204" pitchFamily="34" charset="0"/>
            </a:endParaRPr>
          </a:p>
          <a:p>
            <a:pPr marL="0" indent="0">
              <a:lnSpc>
                <a:spcPct val="150000"/>
              </a:lnSpc>
              <a:buNone/>
            </a:pPr>
            <a:endParaRPr lang="en-US" sz="1600" dirty="0" smtClean="0">
              <a:solidFill>
                <a:srgbClr val="008080"/>
              </a:solidFill>
              <a:latin typeface="Gill Sans MT" panose="020B0502020104020203" pitchFamily="34" charset="0"/>
              <a:cs typeface="Calibri" panose="020F0502020204030204" pitchFamily="34" charset="0"/>
            </a:endParaRPr>
          </a:p>
          <a:p>
            <a:pPr marL="0" indent="0">
              <a:lnSpc>
                <a:spcPct val="150000"/>
              </a:lnSpc>
              <a:buNone/>
            </a:pPr>
            <a:endParaRPr lang="en-US" sz="1600" dirty="0" smtClean="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cxnSp>
        <p:nvCxnSpPr>
          <p:cNvPr id="6" name="Straight Connector 5"/>
          <p:cNvCxnSpPr/>
          <p:nvPr/>
        </p:nvCxnSpPr>
        <p:spPr>
          <a:xfrm>
            <a:off x="3272596" y="1143000"/>
            <a:ext cx="0" cy="5176548"/>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1" name="Content Placeholder 3"/>
          <p:cNvSpPr txBox="1">
            <a:spLocks/>
          </p:cNvSpPr>
          <p:nvPr/>
        </p:nvSpPr>
        <p:spPr>
          <a:xfrm>
            <a:off x="3272596" y="1152236"/>
            <a:ext cx="4550007"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1350" dirty="0">
                <a:solidFill>
                  <a:srgbClr val="008080"/>
                </a:solidFill>
                <a:latin typeface="Gill Sans MT" panose="020B0502020104020203" pitchFamily="34" charset="0"/>
                <a:cs typeface="Calibri" panose="020F0502020204030204" pitchFamily="34" charset="0"/>
              </a:rPr>
              <a:t>Receptor’s </a:t>
            </a:r>
            <a:r>
              <a:rPr lang="en-US" sz="1350" dirty="0" smtClean="0">
                <a:solidFill>
                  <a:srgbClr val="008080"/>
                </a:solidFill>
                <a:latin typeface="Gill Sans MT" panose="020B0502020104020203" pitchFamily="34" charset="0"/>
                <a:cs typeface="Calibri" panose="020F0502020204030204" pitchFamily="34" charset="0"/>
              </a:rPr>
              <a:t>Location:</a:t>
            </a:r>
          </a:p>
          <a:p>
            <a:pPr marL="0" indent="0" defTabSz="914400">
              <a:lnSpc>
                <a:spcPct val="120000"/>
              </a:lnSpc>
              <a:buClr>
                <a:srgbClr val="008080"/>
              </a:buClr>
              <a:buNone/>
            </a:pPr>
            <a:r>
              <a:rPr lang="en-US" sz="1350" dirty="0" smtClean="0">
                <a:solidFill>
                  <a:srgbClr val="008080"/>
                </a:solidFill>
                <a:latin typeface="Gill Sans MT" panose="020B0502020104020203" pitchFamily="34" charset="0"/>
                <a:cs typeface="Calibri" panose="020F0502020204030204" pitchFamily="34" charset="0"/>
              </a:rPr>
              <a:t>1. Cytosolic </a:t>
            </a:r>
            <a:r>
              <a:rPr lang="en-US" sz="1350" dirty="0">
                <a:solidFill>
                  <a:srgbClr val="008080"/>
                </a:solidFill>
                <a:latin typeface="Gill Sans MT" panose="020B0502020104020203" pitchFamily="34" charset="0"/>
                <a:cs typeface="Calibri" panose="020F0502020204030204" pitchFamily="34" charset="0"/>
              </a:rPr>
              <a:t>or </a:t>
            </a:r>
            <a:r>
              <a:rPr lang="en-US" sz="1350" dirty="0" smtClean="0">
                <a:solidFill>
                  <a:srgbClr val="008080"/>
                </a:solidFill>
                <a:latin typeface="Gill Sans MT" panose="020B0502020104020203" pitchFamily="34" charset="0"/>
                <a:cs typeface="Calibri" panose="020F0502020204030204" pitchFamily="34" charset="0"/>
              </a:rPr>
              <a:t>Nuclear: </a:t>
            </a:r>
            <a:endParaRPr lang="en-US" sz="1350" dirty="0">
              <a:solidFill>
                <a:srgbClr val="008080"/>
              </a:solidFill>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a:solidFill>
                  <a:schemeClr val="accent5">
                    <a:lumMod val="75000"/>
                  </a:schemeClr>
                </a:solidFill>
                <a:latin typeface="Gill Sans MT" panose="020B0502020104020203" pitchFamily="34" charset="0"/>
                <a:cs typeface="Calibri" panose="020F0502020204030204" pitchFamily="34" charset="0"/>
              </a:rPr>
              <a:t>Lipophilic ligand </a:t>
            </a:r>
            <a:r>
              <a:rPr lang="en-US" sz="1350" dirty="0" smtClean="0">
                <a:solidFill>
                  <a:schemeClr val="accent5">
                    <a:lumMod val="75000"/>
                  </a:schemeClr>
                </a:solidFill>
                <a:latin typeface="Gill Sans MT" panose="020B0502020104020203" pitchFamily="34" charset="0"/>
                <a:cs typeface="Calibri" panose="020F0502020204030204" pitchFamily="34" charset="0"/>
              </a:rPr>
              <a:t>enters cell.</a:t>
            </a:r>
            <a:endParaRPr lang="en-US" sz="1350" dirty="0">
              <a:solidFill>
                <a:schemeClr val="accent5">
                  <a:lumMod val="75000"/>
                </a:schemeClr>
              </a:solidFill>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a:solidFill>
                  <a:schemeClr val="accent5">
                    <a:lumMod val="75000"/>
                  </a:schemeClr>
                </a:solidFill>
                <a:latin typeface="Gill Sans MT" panose="020B0502020104020203" pitchFamily="34" charset="0"/>
                <a:cs typeface="Calibri" panose="020F0502020204030204" pitchFamily="34" charset="0"/>
              </a:rPr>
              <a:t>Often activates </a:t>
            </a:r>
            <a:r>
              <a:rPr lang="en-US" sz="1350" dirty="0" smtClean="0">
                <a:solidFill>
                  <a:schemeClr val="accent5">
                    <a:lumMod val="75000"/>
                  </a:schemeClr>
                </a:solidFill>
                <a:latin typeface="Gill Sans MT" panose="020B0502020104020203" pitchFamily="34" charset="0"/>
                <a:cs typeface="Calibri" panose="020F0502020204030204" pitchFamily="34" charset="0"/>
              </a:rPr>
              <a:t>gene.</a:t>
            </a:r>
            <a:endParaRPr lang="en-US" sz="1350" dirty="0">
              <a:solidFill>
                <a:schemeClr val="accent5">
                  <a:lumMod val="75000"/>
                </a:schemeClr>
              </a:solidFill>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a:solidFill>
                  <a:schemeClr val="accent5">
                    <a:lumMod val="75000"/>
                  </a:schemeClr>
                </a:solidFill>
                <a:latin typeface="Gill Sans MT" panose="020B0502020104020203" pitchFamily="34" charset="0"/>
                <a:cs typeface="Calibri" panose="020F0502020204030204" pitchFamily="34" charset="0"/>
              </a:rPr>
              <a:t>Slower </a:t>
            </a:r>
            <a:r>
              <a:rPr lang="en-US" sz="1350" dirty="0" smtClean="0">
                <a:solidFill>
                  <a:schemeClr val="accent5">
                    <a:lumMod val="75000"/>
                  </a:schemeClr>
                </a:solidFill>
                <a:latin typeface="Gill Sans MT" panose="020B0502020104020203" pitchFamily="34" charset="0"/>
                <a:cs typeface="Calibri" panose="020F0502020204030204" pitchFamily="34" charset="0"/>
              </a:rPr>
              <a:t>response </a:t>
            </a:r>
            <a:r>
              <a:rPr lang="en-US" sz="1350" dirty="0">
                <a:solidFill>
                  <a:srgbClr val="00B050"/>
                </a:solidFill>
                <a:latin typeface="Gill Sans MT" panose="020B0502020104020203" pitchFamily="34" charset="0"/>
                <a:cs typeface="Calibri" panose="020F0502020204030204" pitchFamily="34" charset="0"/>
              </a:rPr>
              <a:t>(Due the time </a:t>
            </a:r>
            <a:r>
              <a:rPr lang="en-US" sz="1350" dirty="0" smtClean="0">
                <a:solidFill>
                  <a:srgbClr val="00B050"/>
                </a:solidFill>
                <a:latin typeface="Gill Sans MT" panose="020B0502020104020203" pitchFamily="34" charset="0"/>
                <a:cs typeface="Calibri" panose="020F0502020204030204" pitchFamily="34" charset="0"/>
              </a:rPr>
              <a:t>consuming transcription &amp; </a:t>
            </a:r>
            <a:r>
              <a:rPr lang="en-US" sz="1350" dirty="0">
                <a:solidFill>
                  <a:srgbClr val="00B050"/>
                </a:solidFill>
                <a:latin typeface="Gill Sans MT" panose="020B0502020104020203" pitchFamily="34" charset="0"/>
                <a:cs typeface="Calibri" panose="020F0502020204030204" pitchFamily="34" charset="0"/>
              </a:rPr>
              <a:t>translation </a:t>
            </a:r>
            <a:r>
              <a:rPr lang="en-US" sz="1350" dirty="0" smtClean="0">
                <a:solidFill>
                  <a:srgbClr val="00B050"/>
                </a:solidFill>
                <a:latin typeface="Gill Sans MT" panose="020B0502020104020203" pitchFamily="34" charset="0"/>
                <a:cs typeface="Calibri" panose="020F0502020204030204" pitchFamily="34" charset="0"/>
              </a:rPr>
              <a:t>processes).</a:t>
            </a:r>
            <a:endParaRPr lang="en-US" sz="1350" dirty="0">
              <a:solidFill>
                <a:srgbClr val="00B050"/>
              </a:solidFill>
              <a:latin typeface="Gill Sans MT" panose="020B0502020104020203" pitchFamily="34" charset="0"/>
              <a:cs typeface="Calibri" panose="020F0502020204030204" pitchFamily="34" charset="0"/>
            </a:endParaRPr>
          </a:p>
          <a:p>
            <a:pPr marL="0" indent="0" defTabSz="914400">
              <a:lnSpc>
                <a:spcPct val="120000"/>
              </a:lnSpc>
              <a:buClr>
                <a:srgbClr val="008080"/>
              </a:buClr>
              <a:buNone/>
            </a:pPr>
            <a:r>
              <a:rPr lang="en-US" sz="1350" dirty="0" smtClean="0">
                <a:solidFill>
                  <a:srgbClr val="FF66CC"/>
                </a:solidFill>
                <a:latin typeface="Gill Sans MT" panose="020B0502020104020203" pitchFamily="34" charset="0"/>
                <a:cs typeface="Calibri" panose="020F0502020204030204" pitchFamily="34" charset="0"/>
              </a:rPr>
              <a:t>Example</a:t>
            </a:r>
            <a:r>
              <a:rPr lang="en-US" sz="1350" dirty="0">
                <a:solidFill>
                  <a:srgbClr val="FF66CC"/>
                </a:solidFill>
                <a:latin typeface="Gill Sans MT" panose="020B0502020104020203" pitchFamily="34" charset="0"/>
                <a:cs typeface="Calibri" panose="020F0502020204030204" pitchFamily="34" charset="0"/>
              </a:rPr>
              <a:t>: </a:t>
            </a:r>
            <a:endParaRPr lang="en-US" sz="1350" dirty="0" smtClean="0">
              <a:solidFill>
                <a:srgbClr val="FF66CC"/>
              </a:solidFill>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smtClean="0">
                <a:latin typeface="Gill Sans MT" panose="020B0502020104020203" pitchFamily="34" charset="0"/>
                <a:cs typeface="Calibri" panose="020F0502020204030204" pitchFamily="34" charset="0"/>
              </a:rPr>
              <a:t>In </a:t>
            </a:r>
            <a:r>
              <a:rPr lang="en-US" sz="1350" dirty="0">
                <a:latin typeface="Gill Sans MT" panose="020B0502020104020203" pitchFamily="34" charset="0"/>
                <a:cs typeface="Calibri" panose="020F0502020204030204" pitchFamily="34" charset="0"/>
              </a:rPr>
              <a:t>the cell cytoplasm (Steroids</a:t>
            </a:r>
            <a:r>
              <a:rPr lang="en-US" sz="1350" dirty="0" smtClean="0">
                <a:latin typeface="Gill Sans MT" panose="020B0502020104020203" pitchFamily="34" charset="0"/>
                <a:cs typeface="Calibri" panose="020F0502020204030204" pitchFamily="34" charset="0"/>
              </a:rPr>
              <a:t>).</a:t>
            </a:r>
            <a:endParaRPr lang="en-US" sz="1350" dirty="0">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a:latin typeface="Gill Sans MT" panose="020B0502020104020203" pitchFamily="34" charset="0"/>
                <a:cs typeface="Calibri" panose="020F0502020204030204" pitchFamily="34" charset="0"/>
              </a:rPr>
              <a:t>In the cell nucleus (thyroid hormones</a:t>
            </a:r>
            <a:r>
              <a:rPr lang="en-US" sz="1350" dirty="0" smtClean="0">
                <a:latin typeface="Gill Sans MT" panose="020B0502020104020203" pitchFamily="34" charset="0"/>
                <a:cs typeface="Calibri" panose="020F0502020204030204" pitchFamily="34" charset="0"/>
              </a:rPr>
              <a:t>). </a:t>
            </a:r>
            <a:endParaRPr lang="en-US" sz="1350" dirty="0">
              <a:latin typeface="Gill Sans MT" panose="020B0502020104020203" pitchFamily="34" charset="0"/>
              <a:cs typeface="Calibri" panose="020F0502020204030204" pitchFamily="34" charset="0"/>
            </a:endParaRPr>
          </a:p>
          <a:p>
            <a:pPr marL="0" indent="0" defTabSz="914400">
              <a:lnSpc>
                <a:spcPct val="120000"/>
              </a:lnSpc>
              <a:buClr>
                <a:srgbClr val="008080"/>
              </a:buClr>
              <a:buNone/>
            </a:pPr>
            <a:r>
              <a:rPr lang="en-US" sz="1350" dirty="0" smtClean="0">
                <a:solidFill>
                  <a:srgbClr val="008080"/>
                </a:solidFill>
                <a:latin typeface="Gill Sans MT" panose="020B0502020104020203" pitchFamily="34" charset="0"/>
                <a:cs typeface="Calibri" panose="020F0502020204030204" pitchFamily="34" charset="0"/>
              </a:rPr>
              <a:t>2. Cell membrane (surface):</a:t>
            </a:r>
            <a:endParaRPr lang="en-US" sz="1350" dirty="0">
              <a:solidFill>
                <a:srgbClr val="008080"/>
              </a:solidFill>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err="1">
                <a:solidFill>
                  <a:schemeClr val="accent5">
                    <a:lumMod val="75000"/>
                  </a:schemeClr>
                </a:solidFill>
                <a:latin typeface="Gill Sans MT" panose="020B0502020104020203" pitchFamily="34" charset="0"/>
                <a:cs typeface="Calibri" panose="020F0502020204030204" pitchFamily="34" charset="0"/>
              </a:rPr>
              <a:t>Lipophobic</a:t>
            </a:r>
            <a:r>
              <a:rPr lang="en-US" sz="1350" dirty="0">
                <a:solidFill>
                  <a:schemeClr val="accent5">
                    <a:lumMod val="75000"/>
                  </a:schemeClr>
                </a:solidFill>
                <a:latin typeface="Gill Sans MT" panose="020B0502020104020203" pitchFamily="34" charset="0"/>
                <a:cs typeface="Calibri" panose="020F0502020204030204" pitchFamily="34" charset="0"/>
              </a:rPr>
              <a:t> ligand can't enter </a:t>
            </a:r>
            <a:r>
              <a:rPr lang="en-US" sz="1350" dirty="0" smtClean="0">
                <a:solidFill>
                  <a:schemeClr val="accent5">
                    <a:lumMod val="75000"/>
                  </a:schemeClr>
                </a:solidFill>
                <a:latin typeface="Gill Sans MT" panose="020B0502020104020203" pitchFamily="34" charset="0"/>
                <a:cs typeface="Calibri" panose="020F0502020204030204" pitchFamily="34" charset="0"/>
              </a:rPr>
              <a:t>cell.</a:t>
            </a:r>
            <a:endParaRPr lang="en-US" sz="1350" dirty="0">
              <a:solidFill>
                <a:schemeClr val="accent5">
                  <a:lumMod val="75000"/>
                </a:schemeClr>
              </a:solidFill>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a:solidFill>
                  <a:schemeClr val="accent5">
                    <a:lumMod val="75000"/>
                  </a:schemeClr>
                </a:solidFill>
                <a:latin typeface="Gill Sans MT" panose="020B0502020104020203" pitchFamily="34" charset="0"/>
                <a:cs typeface="Calibri" panose="020F0502020204030204" pitchFamily="34" charset="0"/>
              </a:rPr>
              <a:t>Outer surface </a:t>
            </a:r>
            <a:r>
              <a:rPr lang="en-US" sz="1350" dirty="0" smtClean="0">
                <a:solidFill>
                  <a:schemeClr val="accent5">
                    <a:lumMod val="75000"/>
                  </a:schemeClr>
                </a:solidFill>
                <a:latin typeface="Gill Sans MT" panose="020B0502020104020203" pitchFamily="34" charset="0"/>
                <a:cs typeface="Calibri" panose="020F0502020204030204" pitchFamily="34" charset="0"/>
              </a:rPr>
              <a:t>receptor.</a:t>
            </a:r>
            <a:endParaRPr lang="en-US" sz="1350" dirty="0">
              <a:solidFill>
                <a:schemeClr val="accent5">
                  <a:lumMod val="75000"/>
                </a:schemeClr>
              </a:solidFill>
              <a:latin typeface="Gill Sans MT" panose="020B0502020104020203" pitchFamily="34" charset="0"/>
              <a:cs typeface="Calibri" panose="020F0502020204030204" pitchFamily="34" charset="0"/>
            </a:endParaRPr>
          </a:p>
          <a:p>
            <a:pPr defTabSz="914400">
              <a:lnSpc>
                <a:spcPct val="120000"/>
              </a:lnSpc>
              <a:buClr>
                <a:srgbClr val="008080"/>
              </a:buClr>
              <a:buFont typeface="Arial" panose="020B0604020202020204" pitchFamily="34" charset="0"/>
              <a:buChar char="•"/>
            </a:pPr>
            <a:r>
              <a:rPr lang="en-US" sz="1350" dirty="0">
                <a:solidFill>
                  <a:schemeClr val="accent5">
                    <a:lumMod val="75000"/>
                  </a:schemeClr>
                </a:solidFill>
                <a:latin typeface="Gill Sans MT" panose="020B0502020104020203" pitchFamily="34" charset="0"/>
                <a:cs typeface="Calibri" panose="020F0502020204030204" pitchFamily="34" charset="0"/>
              </a:rPr>
              <a:t>Fast </a:t>
            </a:r>
            <a:r>
              <a:rPr lang="en-US" sz="1350" dirty="0" smtClean="0">
                <a:solidFill>
                  <a:schemeClr val="accent5">
                    <a:lumMod val="75000"/>
                  </a:schemeClr>
                </a:solidFill>
                <a:latin typeface="Gill Sans MT" panose="020B0502020104020203" pitchFamily="34" charset="0"/>
                <a:cs typeface="Calibri" panose="020F0502020204030204" pitchFamily="34" charset="0"/>
              </a:rPr>
              <a:t>response</a:t>
            </a:r>
            <a:r>
              <a:rPr lang="en-US" sz="1350" dirty="0">
                <a:latin typeface="Gill Sans MT" panose="020B0502020104020203" pitchFamily="34" charset="0"/>
                <a:cs typeface="Calibri" panose="020F0502020204030204" pitchFamily="34" charset="0"/>
              </a:rPr>
              <a:t> </a:t>
            </a:r>
            <a:r>
              <a:rPr lang="en-US" sz="1350" dirty="0">
                <a:solidFill>
                  <a:srgbClr val="00B050"/>
                </a:solidFill>
                <a:latin typeface="Gill Sans MT" panose="020B0502020104020203" pitchFamily="34" charset="0"/>
                <a:cs typeface="Calibri" panose="020F0502020204030204" pitchFamily="34" charset="0"/>
              </a:rPr>
              <a:t>(The binding of the ligand to </a:t>
            </a:r>
            <a:r>
              <a:rPr lang="en-US" sz="1350" dirty="0" smtClean="0">
                <a:solidFill>
                  <a:srgbClr val="00B050"/>
                </a:solidFill>
                <a:latin typeface="Gill Sans MT" panose="020B0502020104020203" pitchFamily="34" charset="0"/>
                <a:cs typeface="Calibri" panose="020F0502020204030204" pitchFamily="34" charset="0"/>
              </a:rPr>
              <a:t>the receptor </a:t>
            </a:r>
            <a:r>
              <a:rPr lang="en-US" sz="1350" dirty="0">
                <a:solidFill>
                  <a:srgbClr val="00B050"/>
                </a:solidFill>
                <a:latin typeface="Gill Sans MT" panose="020B0502020104020203" pitchFamily="34" charset="0"/>
                <a:cs typeface="Calibri" panose="020F0502020204030204" pitchFamily="34" charset="0"/>
              </a:rPr>
              <a:t>will cause a cascade of </a:t>
            </a:r>
            <a:r>
              <a:rPr lang="en-US" sz="1350" dirty="0" smtClean="0">
                <a:solidFill>
                  <a:srgbClr val="00B050"/>
                </a:solidFill>
                <a:latin typeface="Gill Sans MT" panose="020B0502020104020203" pitchFamily="34" charset="0"/>
                <a:cs typeface="Calibri" panose="020F0502020204030204" pitchFamily="34" charset="0"/>
              </a:rPr>
              <a:t>actions).</a:t>
            </a:r>
            <a:endParaRPr lang="en-US" sz="1350" dirty="0" smtClean="0">
              <a:latin typeface="Gill Sans MT" panose="020B0502020104020203" pitchFamily="34" charset="0"/>
              <a:cs typeface="Calibri" panose="020F0502020204030204" pitchFamily="34" charset="0"/>
            </a:endParaRPr>
          </a:p>
          <a:p>
            <a:pPr marL="0" indent="0" defTabSz="914400">
              <a:lnSpc>
                <a:spcPct val="120000"/>
              </a:lnSpc>
              <a:buClr>
                <a:srgbClr val="008080"/>
              </a:buClr>
              <a:buNone/>
            </a:pPr>
            <a:r>
              <a:rPr lang="en-US" sz="1350" dirty="0">
                <a:solidFill>
                  <a:srgbClr val="FF66CC"/>
                </a:solidFill>
                <a:latin typeface="Gill Sans MT" panose="020B0502020104020203" pitchFamily="34" charset="0"/>
                <a:cs typeface="Calibri" panose="020F0502020204030204" pitchFamily="34" charset="0"/>
              </a:rPr>
              <a:t>Example: </a:t>
            </a:r>
            <a:endParaRPr lang="en-US" sz="1350" dirty="0" smtClean="0">
              <a:solidFill>
                <a:srgbClr val="FF66CC"/>
              </a:solidFill>
              <a:latin typeface="Gill Sans MT" panose="020B0502020104020203" pitchFamily="34" charset="0"/>
              <a:cs typeface="Calibri" panose="020F0502020204030204" pitchFamily="34" charset="0"/>
            </a:endParaRPr>
          </a:p>
          <a:p>
            <a:pPr defTabSz="914400">
              <a:lnSpc>
                <a:spcPct val="120000"/>
              </a:lnSpc>
              <a:buClr>
                <a:srgbClr val="008080"/>
              </a:buClr>
            </a:pPr>
            <a:r>
              <a:rPr lang="en-US" sz="1350" dirty="0" smtClean="0">
                <a:latin typeface="Gill Sans MT" panose="020B0502020104020203" pitchFamily="34" charset="0"/>
                <a:cs typeface="Calibri" panose="020F0502020204030204" pitchFamily="34" charset="0"/>
              </a:rPr>
              <a:t>proteins</a:t>
            </a:r>
            <a:r>
              <a:rPr lang="en-US" sz="1350" dirty="0">
                <a:latin typeface="Gill Sans MT" panose="020B0502020104020203" pitchFamily="34" charset="0"/>
                <a:cs typeface="Calibri" panose="020F0502020204030204" pitchFamily="34" charset="0"/>
              </a:rPr>
              <a:t>, </a:t>
            </a:r>
            <a:r>
              <a:rPr lang="en-US" sz="1350" dirty="0" smtClean="0">
                <a:latin typeface="Gill Sans MT" panose="020B0502020104020203" pitchFamily="34" charset="0"/>
                <a:cs typeface="Calibri" panose="020F0502020204030204" pitchFamily="34" charset="0"/>
              </a:rPr>
              <a:t>peptides &amp; </a:t>
            </a:r>
            <a:r>
              <a:rPr lang="en-US" sz="1350" dirty="0" err="1" smtClean="0">
                <a:latin typeface="Gill Sans MT" panose="020B0502020104020203" pitchFamily="34" charset="0"/>
                <a:cs typeface="Calibri" panose="020F0502020204030204" pitchFamily="34" charset="0"/>
              </a:rPr>
              <a:t>catecholamines</a:t>
            </a:r>
            <a:r>
              <a:rPr lang="en-US" sz="1350" dirty="0" smtClean="0">
                <a:latin typeface="Gill Sans MT" panose="020B0502020104020203" pitchFamily="34" charset="0"/>
                <a:cs typeface="Calibri" panose="020F0502020204030204" pitchFamily="34" charset="0"/>
              </a:rPr>
              <a:t>.</a:t>
            </a:r>
            <a:endParaRPr lang="en-US" sz="1350" dirty="0">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5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5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5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5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120000"/>
              </a:lnSpc>
            </a:pPr>
            <a:endParaRPr lang="en-US" sz="1350" dirty="0">
              <a:solidFill>
                <a:schemeClr val="bg1">
                  <a:lumMod val="50000"/>
                </a:schemeClr>
              </a:solidFill>
              <a:latin typeface="Gill Sans MT" panose="020B0502020104020203" pitchFamily="34" charset="0"/>
              <a:cs typeface="Calibri" panose="020F0502020204030204" pitchFamily="34" charset="0"/>
            </a:endParaRPr>
          </a:p>
        </p:txBody>
      </p:sp>
      <p:pic>
        <p:nvPicPr>
          <p:cNvPr id="12" name="Picture 4"/>
          <p:cNvPicPr>
            <a:picLocks noChangeAspect="1" noChangeArrowheads="1"/>
          </p:cNvPicPr>
          <p:nvPr/>
        </p:nvPicPr>
        <p:blipFill>
          <a:blip r:embed="rId2" cstate="print"/>
          <a:srcRect l="6190" t="5371" r="5193" b="3777"/>
          <a:stretch>
            <a:fillRect/>
          </a:stretch>
        </p:blipFill>
        <p:spPr bwMode="auto">
          <a:xfrm>
            <a:off x="7822604" y="1295400"/>
            <a:ext cx="4320480" cy="5024148"/>
          </a:xfrm>
          <a:prstGeom prst="rect">
            <a:avLst/>
          </a:prstGeom>
          <a:noFill/>
          <a:ln w="9525">
            <a:noFill/>
            <a:miter lim="800000"/>
            <a:headEnd/>
            <a:tailEnd/>
          </a:ln>
        </p:spPr>
      </p:pic>
      <p:sp>
        <p:nvSpPr>
          <p:cNvPr id="13" name="Rectangle 12"/>
          <p:cNvSpPr/>
          <p:nvPr/>
        </p:nvSpPr>
        <p:spPr>
          <a:xfrm>
            <a:off x="1328379" y="1171165"/>
            <a:ext cx="1944217"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b="1" dirty="0">
              <a:solidFill>
                <a:schemeClr val="tx2"/>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7894612" y="2276872"/>
            <a:ext cx="1656184"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94612" y="4509120"/>
            <a:ext cx="1944216" cy="1517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729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497E8D"/>
                </a:solidFill>
                <a:latin typeface="Bahnschrift" panose="020B0502040204020203" pitchFamily="34" charset="0"/>
                <a:cs typeface="Calibri" panose="020F0502020204030204" pitchFamily="34" charset="0"/>
              </a:rPr>
              <a:t>Mechanism </a:t>
            </a:r>
            <a:r>
              <a:rPr lang="en-US" sz="3200" dirty="0">
                <a:solidFill>
                  <a:srgbClr val="497E8D"/>
                </a:solidFill>
                <a:latin typeface="Bahnschrift" panose="020B0502040204020203" pitchFamily="34" charset="0"/>
                <a:cs typeface="Calibri" panose="020F0502020204030204" pitchFamily="34" charset="0"/>
              </a:rPr>
              <a:t>of action </a:t>
            </a:r>
            <a:r>
              <a:rPr lang="en-US" sz="3200" dirty="0" smtClean="0">
                <a:solidFill>
                  <a:srgbClr val="497E8D"/>
                </a:solidFill>
                <a:latin typeface="Bahnschrift" panose="020B0502040204020203" pitchFamily="34" charset="0"/>
                <a:cs typeface="Calibri" panose="020F0502020204030204" pitchFamily="34" charset="0"/>
              </a:rPr>
              <a:t>In </a:t>
            </a:r>
            <a:r>
              <a:rPr lang="en-US" sz="3200" dirty="0">
                <a:solidFill>
                  <a:srgbClr val="497E8D"/>
                </a:solidFill>
                <a:latin typeface="Bahnschrift" panose="020B0502040204020203" pitchFamily="34" charset="0"/>
                <a:cs typeface="Calibri" panose="020F0502020204030204" pitchFamily="34" charset="0"/>
              </a:rPr>
              <a:t>case of steroid </a:t>
            </a:r>
            <a:r>
              <a:rPr lang="en-US" sz="3200" dirty="0" smtClean="0">
                <a:solidFill>
                  <a:srgbClr val="497E8D"/>
                </a:solidFill>
                <a:latin typeface="Bahnschrift" panose="020B0502040204020203" pitchFamily="34" charset="0"/>
                <a:cs typeface="Calibri" panose="020F0502020204030204" pitchFamily="34" charset="0"/>
              </a:rPr>
              <a:t>&amp; </a:t>
            </a:r>
            <a:r>
              <a:rPr lang="en-US" sz="3200" dirty="0">
                <a:solidFill>
                  <a:srgbClr val="497E8D"/>
                </a:solidFill>
                <a:latin typeface="Bahnschrift" panose="020B0502040204020203" pitchFamily="34" charset="0"/>
                <a:cs typeface="Calibri" panose="020F0502020204030204" pitchFamily="34" charset="0"/>
              </a:rPr>
              <a:t>thyroid hormones</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http://classes.midlandstech.edu/carterp/Courses/bio211/chap16/ch_16_label-edit/Slide3.JPG"/>
          <p:cNvPicPr/>
          <p:nvPr/>
        </p:nvPicPr>
        <p:blipFill rotWithShape="1">
          <a:blip r:embed="rId2" cstate="print"/>
          <a:srcRect t="75" r="39810" b="-75"/>
          <a:stretch/>
        </p:blipFill>
        <p:spPr bwMode="auto">
          <a:xfrm>
            <a:off x="618114" y="1227354"/>
            <a:ext cx="5476297" cy="5070073"/>
          </a:xfrm>
          <a:prstGeom prst="rect">
            <a:avLst/>
          </a:prstGeom>
          <a:noFill/>
          <a:ln w="9525">
            <a:noFill/>
            <a:miter lim="800000"/>
            <a:headEnd/>
            <a:tailEnd/>
          </a:ln>
        </p:spPr>
      </p:pic>
      <p:sp>
        <p:nvSpPr>
          <p:cNvPr id="23" name="Rectangle 22"/>
          <p:cNvSpPr/>
          <p:nvPr/>
        </p:nvSpPr>
        <p:spPr>
          <a:xfrm>
            <a:off x="5950396" y="1804510"/>
            <a:ext cx="5484992" cy="584775"/>
          </a:xfrm>
          <a:prstGeom prst="rect">
            <a:avLst/>
          </a:prstGeom>
          <a:ln>
            <a:solidFill>
              <a:srgbClr val="497E8D"/>
            </a:solidFill>
            <a:prstDash val="dashDot"/>
          </a:ln>
        </p:spPr>
        <p:txBody>
          <a:bodyPr wrap="square">
            <a:spAutoFit/>
          </a:bodyPr>
          <a:lstStyle/>
          <a:p>
            <a:r>
              <a:rPr lang="en-US" sz="2400" baseline="30000" dirty="0" smtClean="0">
                <a:latin typeface="Gill Sans MT" panose="020B0502020104020203" pitchFamily="34" charset="0"/>
                <a:cs typeface="Calibri" panose="020F0502020204030204" pitchFamily="34" charset="0"/>
              </a:rPr>
              <a:t>1. The </a:t>
            </a:r>
            <a:r>
              <a:rPr lang="en-US" sz="2400" baseline="30000" dirty="0">
                <a:latin typeface="Gill Sans MT" panose="020B0502020104020203" pitchFamily="34" charset="0"/>
                <a:cs typeface="Calibri" panose="020F0502020204030204" pitchFamily="34" charset="0"/>
              </a:rPr>
              <a:t>steroids hormones diffuses through the plasma membrane </a:t>
            </a:r>
            <a:r>
              <a:rPr lang="en-US" sz="2400" baseline="30000" dirty="0" smtClean="0">
                <a:latin typeface="Gill Sans MT" panose="020B0502020104020203" pitchFamily="34" charset="0"/>
                <a:cs typeface="Calibri" panose="020F0502020204030204" pitchFamily="34" charset="0"/>
              </a:rPr>
              <a:t>&amp; </a:t>
            </a:r>
            <a:r>
              <a:rPr lang="en-US" sz="2400" baseline="30000" dirty="0">
                <a:latin typeface="Gill Sans MT" panose="020B0502020104020203" pitchFamily="34" charset="0"/>
                <a:cs typeface="Calibri" panose="020F0502020204030204" pitchFamily="34" charset="0"/>
              </a:rPr>
              <a:t>binds an </a:t>
            </a:r>
            <a:r>
              <a:rPr lang="en-US" sz="2400" baseline="30000" dirty="0" smtClean="0">
                <a:latin typeface="Gill Sans MT" panose="020B0502020104020203" pitchFamily="34" charset="0"/>
                <a:cs typeface="Calibri" panose="020F0502020204030204" pitchFamily="34" charset="0"/>
              </a:rPr>
              <a:t>intracellular receptor. </a:t>
            </a:r>
            <a:endParaRPr lang="en-US" sz="2400" baseline="30000" dirty="0">
              <a:latin typeface="Gill Sans MT" panose="020B0502020104020203" pitchFamily="34" charset="0"/>
              <a:cs typeface="Calibri" panose="020F0502020204030204" pitchFamily="34" charset="0"/>
            </a:endParaRPr>
          </a:p>
        </p:txBody>
      </p:sp>
      <p:sp>
        <p:nvSpPr>
          <p:cNvPr id="24" name="Rectangle 23"/>
          <p:cNvSpPr/>
          <p:nvPr/>
        </p:nvSpPr>
        <p:spPr>
          <a:xfrm>
            <a:off x="5950396" y="3103848"/>
            <a:ext cx="5484992" cy="338554"/>
          </a:xfrm>
          <a:prstGeom prst="rect">
            <a:avLst/>
          </a:prstGeom>
          <a:ln>
            <a:solidFill>
              <a:srgbClr val="497E8D"/>
            </a:solidFill>
            <a:prstDash val="dashDot"/>
          </a:ln>
        </p:spPr>
        <p:txBody>
          <a:bodyPr wrap="square">
            <a:spAutoFit/>
          </a:bodyPr>
          <a:lstStyle/>
          <a:p>
            <a:r>
              <a:rPr lang="en-US" sz="2400" baseline="30000" dirty="0" smtClean="0">
                <a:latin typeface="Gill Sans MT" panose="020B0502020104020203" pitchFamily="34" charset="0"/>
                <a:cs typeface="Calibri" panose="020F0502020204030204" pitchFamily="34" charset="0"/>
              </a:rPr>
              <a:t>2. The </a:t>
            </a:r>
            <a:r>
              <a:rPr lang="en-US" sz="2400" baseline="30000" dirty="0">
                <a:latin typeface="Gill Sans MT" panose="020B0502020104020203" pitchFamily="34" charset="0"/>
                <a:cs typeface="Calibri" panose="020F0502020204030204" pitchFamily="34" charset="0"/>
              </a:rPr>
              <a:t>receptor hormones complex enters the </a:t>
            </a:r>
            <a:r>
              <a:rPr lang="en-US" sz="2400" baseline="30000" dirty="0" smtClean="0">
                <a:latin typeface="Gill Sans MT" panose="020B0502020104020203" pitchFamily="34" charset="0"/>
                <a:cs typeface="Calibri" panose="020F0502020204030204" pitchFamily="34" charset="0"/>
              </a:rPr>
              <a:t>nucleus.  </a:t>
            </a:r>
            <a:endParaRPr lang="en-US" sz="2400" baseline="30000" dirty="0">
              <a:latin typeface="Gill Sans MT" panose="020B0502020104020203" pitchFamily="34" charset="0"/>
              <a:cs typeface="Calibri" panose="020F0502020204030204" pitchFamily="34" charset="0"/>
            </a:endParaRPr>
          </a:p>
        </p:txBody>
      </p:sp>
      <p:sp>
        <p:nvSpPr>
          <p:cNvPr id="25" name="Rectangle 24"/>
          <p:cNvSpPr/>
          <p:nvPr/>
        </p:nvSpPr>
        <p:spPr>
          <a:xfrm>
            <a:off x="5950396" y="3790960"/>
            <a:ext cx="5484992" cy="584775"/>
          </a:xfrm>
          <a:prstGeom prst="rect">
            <a:avLst/>
          </a:prstGeom>
          <a:ln>
            <a:solidFill>
              <a:srgbClr val="497E8D"/>
            </a:solidFill>
            <a:prstDash val="dashDot"/>
          </a:ln>
        </p:spPr>
        <p:txBody>
          <a:bodyPr wrap="square">
            <a:spAutoFit/>
          </a:bodyPr>
          <a:lstStyle/>
          <a:p>
            <a:r>
              <a:rPr lang="en-US" sz="2400" baseline="30000" dirty="0">
                <a:latin typeface="Gill Sans MT" panose="020B0502020104020203" pitchFamily="34" charset="0"/>
                <a:cs typeface="Calibri" panose="020F0502020204030204" pitchFamily="34" charset="0"/>
              </a:rPr>
              <a:t>3. The receptor - hormones complex binds a hormone response element  (a </a:t>
            </a:r>
            <a:r>
              <a:rPr lang="en-US" sz="2400" baseline="30000" dirty="0" smtClean="0">
                <a:latin typeface="Gill Sans MT" panose="020B0502020104020203" pitchFamily="34" charset="0"/>
                <a:cs typeface="Calibri" panose="020F0502020204030204" pitchFamily="34" charset="0"/>
              </a:rPr>
              <a:t>specific </a:t>
            </a:r>
            <a:r>
              <a:rPr lang="en-US" sz="2400" baseline="30000" dirty="0">
                <a:latin typeface="Gill Sans MT" panose="020B0502020104020203" pitchFamily="34" charset="0"/>
                <a:cs typeface="Calibri" panose="020F0502020204030204" pitchFamily="34" charset="0"/>
              </a:rPr>
              <a:t>DNA sequence).</a:t>
            </a:r>
          </a:p>
        </p:txBody>
      </p:sp>
      <p:sp>
        <p:nvSpPr>
          <p:cNvPr id="26" name="Rectangle 25"/>
          <p:cNvSpPr/>
          <p:nvPr/>
        </p:nvSpPr>
        <p:spPr>
          <a:xfrm>
            <a:off x="5950396" y="4607929"/>
            <a:ext cx="5484992" cy="338554"/>
          </a:xfrm>
          <a:prstGeom prst="rect">
            <a:avLst/>
          </a:prstGeom>
          <a:ln>
            <a:solidFill>
              <a:srgbClr val="497E8D"/>
            </a:solidFill>
            <a:prstDash val="dashDot"/>
          </a:ln>
        </p:spPr>
        <p:txBody>
          <a:bodyPr wrap="square">
            <a:spAutoFit/>
          </a:bodyPr>
          <a:lstStyle/>
          <a:p>
            <a:r>
              <a:rPr lang="en-US" sz="2400" baseline="30000" dirty="0">
                <a:latin typeface="Gill Sans MT" panose="020B0502020104020203" pitchFamily="34" charset="0"/>
                <a:cs typeface="Calibri" panose="020F0502020204030204" pitchFamily="34" charset="0"/>
              </a:rPr>
              <a:t>4. Binding initiates transcription of the gene </a:t>
            </a:r>
            <a:r>
              <a:rPr lang="en-US" sz="2400" baseline="30000" dirty="0" smtClean="0">
                <a:latin typeface="Gill Sans MT" panose="020B0502020104020203" pitchFamily="34" charset="0"/>
                <a:cs typeface="Calibri" panose="020F0502020204030204" pitchFamily="34" charset="0"/>
              </a:rPr>
              <a:t>to mRNA</a:t>
            </a:r>
            <a:r>
              <a:rPr lang="en-US" sz="2400" baseline="30000" dirty="0">
                <a:latin typeface="Gill Sans MT" panose="020B0502020104020203" pitchFamily="34" charset="0"/>
                <a:cs typeface="Calibri" panose="020F0502020204030204" pitchFamily="34" charset="0"/>
              </a:rPr>
              <a:t>.  </a:t>
            </a:r>
          </a:p>
        </p:txBody>
      </p:sp>
      <p:sp>
        <p:nvSpPr>
          <p:cNvPr id="27" name="Rectangle 26"/>
          <p:cNvSpPr/>
          <p:nvPr/>
        </p:nvSpPr>
        <p:spPr>
          <a:xfrm>
            <a:off x="5950396" y="5517232"/>
            <a:ext cx="5484992" cy="338554"/>
          </a:xfrm>
          <a:prstGeom prst="rect">
            <a:avLst/>
          </a:prstGeom>
          <a:ln>
            <a:solidFill>
              <a:srgbClr val="497E8D"/>
            </a:solidFill>
            <a:prstDash val="dashDot"/>
          </a:ln>
        </p:spPr>
        <p:txBody>
          <a:bodyPr wrap="square">
            <a:spAutoFit/>
          </a:bodyPr>
          <a:lstStyle/>
          <a:p>
            <a:r>
              <a:rPr lang="en-US" sz="2400" baseline="30000" dirty="0" smtClean="0">
                <a:latin typeface="Gill Sans MT" panose="020B0502020104020203" pitchFamily="34" charset="0"/>
                <a:cs typeface="Calibri" panose="020F0502020204030204" pitchFamily="34" charset="0"/>
              </a:rPr>
              <a:t>5. The mRNA directs the proteins synthesis. </a:t>
            </a:r>
            <a:endParaRPr lang="en-US" sz="2400" baseline="30000" dirty="0">
              <a:latin typeface="Gill Sans MT" panose="020B0502020104020203" pitchFamily="34" charset="0"/>
              <a:cs typeface="Calibri" panose="020F0502020204030204" pitchFamily="34" charset="0"/>
            </a:endParaRPr>
          </a:p>
        </p:txBody>
      </p:sp>
      <p:sp>
        <p:nvSpPr>
          <p:cNvPr id="6" name="TextBox 5"/>
          <p:cNvSpPr txBox="1"/>
          <p:nvPr/>
        </p:nvSpPr>
        <p:spPr>
          <a:xfrm>
            <a:off x="5950396" y="1188408"/>
            <a:ext cx="1523879" cy="400110"/>
          </a:xfrm>
          <a:prstGeom prst="rect">
            <a:avLst/>
          </a:prstGeom>
          <a:noFill/>
        </p:spPr>
        <p:txBody>
          <a:bodyPr wrap="none" rtlCol="0">
            <a:spAutoFit/>
          </a:bodyPr>
          <a:lstStyle/>
          <a:p>
            <a:r>
              <a:rPr lang="en-US" i="1" dirty="0" smtClean="0">
                <a:hlinkClick r:id="rId3"/>
              </a:rPr>
              <a:t>Other Picture </a:t>
            </a:r>
            <a:endParaRPr lang="en-US" i="1" dirty="0"/>
          </a:p>
        </p:txBody>
      </p:sp>
      <p:cxnSp>
        <p:nvCxnSpPr>
          <p:cNvPr id="7" name="Straight Arrow Connector 6"/>
          <p:cNvCxnSpPr/>
          <p:nvPr/>
        </p:nvCxnSpPr>
        <p:spPr>
          <a:xfrm flipH="1">
            <a:off x="4222204" y="2132856"/>
            <a:ext cx="1728192" cy="0"/>
          </a:xfrm>
          <a:prstGeom prst="straightConnector1">
            <a:avLst/>
          </a:prstGeom>
          <a:ln w="2857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4" idx="1"/>
          </p:cNvCxnSpPr>
          <p:nvPr/>
        </p:nvCxnSpPr>
        <p:spPr>
          <a:xfrm flipH="1" flipV="1">
            <a:off x="4222204" y="2996952"/>
            <a:ext cx="1728192" cy="2761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566020" y="3843874"/>
            <a:ext cx="3384376" cy="258254"/>
          </a:xfrm>
          <a:prstGeom prst="straightConnector1">
            <a:avLst/>
          </a:prstGeom>
          <a:ln w="2857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566020" y="4499508"/>
            <a:ext cx="3384376" cy="258254"/>
          </a:xfrm>
          <a:prstGeom prst="straightConnector1">
            <a:avLst/>
          </a:prstGeom>
          <a:ln w="2857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214092" y="5686509"/>
            <a:ext cx="2736304" cy="28731"/>
          </a:xfrm>
          <a:prstGeom prst="straightConnector1">
            <a:avLst/>
          </a:prstGeom>
          <a:ln w="28575">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513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497E8D"/>
                </a:solidFill>
                <a:latin typeface="Bahnschrift" panose="020B0502040204020203" pitchFamily="34" charset="0"/>
                <a:cs typeface="Calibri" panose="020F0502020204030204" pitchFamily="34" charset="0"/>
              </a:rPr>
              <a:t>Mechanism </a:t>
            </a:r>
            <a:r>
              <a:rPr lang="en-US" sz="3200" dirty="0">
                <a:solidFill>
                  <a:srgbClr val="497E8D"/>
                </a:solidFill>
                <a:latin typeface="Bahnschrift" panose="020B0502040204020203" pitchFamily="34" charset="0"/>
                <a:cs typeface="Calibri" panose="020F0502020204030204" pitchFamily="34" charset="0"/>
              </a:rPr>
              <a:t>of action </a:t>
            </a:r>
            <a:r>
              <a:rPr lang="en-US" sz="3200" dirty="0" smtClean="0">
                <a:solidFill>
                  <a:srgbClr val="497E8D"/>
                </a:solidFill>
                <a:latin typeface="Bahnschrift" panose="020B0502040204020203" pitchFamily="34" charset="0"/>
                <a:cs typeface="Calibri" panose="020F0502020204030204" pitchFamily="34" charset="0"/>
              </a:rPr>
              <a:t>In </a:t>
            </a:r>
            <a:r>
              <a:rPr lang="en-US" sz="3200" dirty="0">
                <a:solidFill>
                  <a:srgbClr val="497E8D"/>
                </a:solidFill>
                <a:latin typeface="Bahnschrift" panose="020B0502040204020203" pitchFamily="34" charset="0"/>
                <a:cs typeface="Calibri" panose="020F0502020204030204" pitchFamily="34" charset="0"/>
              </a:rPr>
              <a:t>case of peptides </a:t>
            </a:r>
            <a:r>
              <a:rPr lang="en-US" sz="3200" dirty="0" smtClean="0">
                <a:solidFill>
                  <a:srgbClr val="497E8D"/>
                </a:solidFill>
                <a:latin typeface="Bahnschrift" panose="020B0502040204020203" pitchFamily="34" charset="0"/>
                <a:cs typeface="Calibri" panose="020F0502020204030204" pitchFamily="34" charset="0"/>
              </a:rPr>
              <a:t>&amp; </a:t>
            </a:r>
            <a:r>
              <a:rPr lang="en-US" sz="3200" dirty="0">
                <a:solidFill>
                  <a:srgbClr val="497E8D"/>
                </a:solidFill>
                <a:latin typeface="Bahnschrift" panose="020B0502040204020203" pitchFamily="34" charset="0"/>
                <a:cs typeface="Calibri" panose="020F0502020204030204" pitchFamily="34" charset="0"/>
              </a:rPr>
              <a:t>protein hormones</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http://www.anselm.edu/homepage/jpitocch/genbio/messenger.JPG"/>
          <p:cNvPicPr>
            <a:picLocks noChangeAspect="1" noChangeArrowheads="1"/>
          </p:cNvPicPr>
          <p:nvPr/>
        </p:nvPicPr>
        <p:blipFill rotWithShape="1">
          <a:blip r:embed="rId2" cstate="print"/>
          <a:srcRect l="5701" t="4034" r="5547" b="8513"/>
          <a:stretch/>
        </p:blipFill>
        <p:spPr bwMode="auto">
          <a:xfrm>
            <a:off x="618115" y="1274547"/>
            <a:ext cx="4540193" cy="4950063"/>
          </a:xfrm>
          <a:prstGeom prst="rect">
            <a:avLst/>
          </a:prstGeom>
          <a:noFill/>
        </p:spPr>
      </p:pic>
      <p:sp>
        <p:nvSpPr>
          <p:cNvPr id="14" name="Rectangle 13"/>
          <p:cNvSpPr/>
          <p:nvPr/>
        </p:nvSpPr>
        <p:spPr>
          <a:xfrm>
            <a:off x="8542684" y="20853"/>
            <a:ext cx="3641042" cy="31180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err="1" smtClean="0">
                <a:solidFill>
                  <a:srgbClr val="FF0000"/>
                </a:solidFill>
                <a:latin typeface="Arabic Typesetting" panose="03020402040406030203" pitchFamily="66" charset="-78"/>
                <a:cs typeface="Arabic Typesetting" panose="03020402040406030203" pitchFamily="66" charset="-78"/>
              </a:rPr>
              <a:t>السلايد</a:t>
            </a:r>
            <a:r>
              <a:rPr lang="ar-SA" sz="2400" dirty="0" smtClean="0">
                <a:solidFill>
                  <a:srgbClr val="FF0000"/>
                </a:solidFill>
                <a:latin typeface="Arabic Typesetting" panose="03020402040406030203" pitchFamily="66" charset="-78"/>
                <a:cs typeface="Arabic Typesetting" panose="03020402040406030203" pitchFamily="66" charset="-78"/>
              </a:rPr>
              <a:t> هذي هي الأساس لفهم </a:t>
            </a:r>
            <a:r>
              <a:rPr lang="ar-SA" sz="2400" dirty="0" err="1" smtClean="0">
                <a:solidFill>
                  <a:srgbClr val="FF0000"/>
                </a:solidFill>
                <a:latin typeface="Arabic Typesetting" panose="03020402040406030203" pitchFamily="66" charset="-78"/>
                <a:cs typeface="Arabic Typesetting" panose="03020402040406030203" pitchFamily="66" charset="-78"/>
              </a:rPr>
              <a:t>السلايد</a:t>
            </a:r>
            <a:r>
              <a:rPr lang="ar-SA" sz="2400" dirty="0" smtClean="0">
                <a:solidFill>
                  <a:srgbClr val="FF0000"/>
                </a:solidFill>
                <a:latin typeface="Arabic Typesetting" panose="03020402040406030203" pitchFamily="66" charset="-78"/>
                <a:cs typeface="Arabic Typesetting" panose="03020402040406030203" pitchFamily="66" charset="-78"/>
              </a:rPr>
              <a:t> </a:t>
            </a:r>
            <a:r>
              <a:rPr lang="ar-SA" sz="2400" dirty="0" err="1" smtClean="0">
                <a:solidFill>
                  <a:srgbClr val="FF0000"/>
                </a:solidFill>
                <a:latin typeface="Arabic Typesetting" panose="03020402040406030203" pitchFamily="66" charset="-78"/>
                <a:cs typeface="Arabic Typesetting" panose="03020402040406030203" pitchFamily="66" charset="-78"/>
              </a:rPr>
              <a:t>الجاي</a:t>
            </a:r>
            <a:r>
              <a:rPr lang="ar-SA" sz="2400" dirty="0" smtClean="0">
                <a:solidFill>
                  <a:srgbClr val="FF0000"/>
                </a:solidFill>
                <a:latin typeface="Arabic Typesetting" panose="03020402040406030203" pitchFamily="66" charset="-78"/>
                <a:cs typeface="Arabic Typesetting" panose="03020402040406030203" pitchFamily="66" charset="-78"/>
              </a:rPr>
              <a: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5302324" y="1274547"/>
            <a:ext cx="6277079" cy="971869"/>
          </a:xfrm>
          <a:prstGeom prst="rect">
            <a:avLst/>
          </a:prstGeom>
          <a:ln>
            <a:solidFill>
              <a:srgbClr val="00B050"/>
            </a:solidFill>
            <a:prstDash val="dashDot"/>
          </a:ln>
        </p:spPr>
        <p:txBody>
          <a:bodyPr wrap="square">
            <a:spAutoFit/>
          </a:bodyPr>
          <a:lstStyle/>
          <a:p>
            <a:pPr>
              <a:lnSpc>
                <a:spcPct val="150000"/>
              </a:lnSpc>
            </a:pPr>
            <a:r>
              <a:rPr lang="en-US" sz="2400" baseline="30000" dirty="0" smtClean="0">
                <a:solidFill>
                  <a:srgbClr val="00B050"/>
                </a:solidFill>
                <a:latin typeface="Gill Sans MT" panose="020B0502020104020203" pitchFamily="34" charset="0"/>
                <a:cs typeface="Calibri" panose="020F0502020204030204" pitchFamily="34" charset="0"/>
              </a:rPr>
              <a:t>1.</a:t>
            </a:r>
            <a:r>
              <a:rPr lang="en-US" sz="2400" dirty="0" smtClean="0">
                <a:solidFill>
                  <a:srgbClr val="00B050"/>
                </a:solidFill>
                <a:latin typeface="Gill Sans MT" panose="020B0502020104020203" pitchFamily="34" charset="0"/>
                <a:cs typeface="Calibri" panose="020F0502020204030204" pitchFamily="34" charset="0"/>
              </a:rPr>
              <a:t> </a:t>
            </a:r>
            <a:r>
              <a:rPr lang="en-US" sz="2400" baseline="30000" dirty="0" smtClean="0">
                <a:solidFill>
                  <a:srgbClr val="00B050"/>
                </a:solidFill>
                <a:latin typeface="Gill Sans MT" panose="020B0502020104020203" pitchFamily="34" charset="0"/>
                <a:cs typeface="Calibri" panose="020F0502020204030204" pitchFamily="34" charset="0"/>
              </a:rPr>
              <a:t>The </a:t>
            </a:r>
            <a:r>
              <a:rPr lang="en-US" sz="2400" baseline="30000" dirty="0">
                <a:solidFill>
                  <a:srgbClr val="00B050"/>
                </a:solidFill>
                <a:latin typeface="Gill Sans MT" panose="020B0502020104020203" pitchFamily="34" charset="0"/>
                <a:cs typeface="Calibri" panose="020F0502020204030204" pitchFamily="34" charset="0"/>
              </a:rPr>
              <a:t>hormone in the blood </a:t>
            </a:r>
            <a:r>
              <a:rPr lang="en-US" sz="2400" baseline="300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a:t>
            </a:r>
            <a:r>
              <a:rPr lang="en-US" sz="2400" baseline="30000" dirty="0" smtClean="0">
                <a:solidFill>
                  <a:srgbClr val="00B050"/>
                </a:solidFill>
                <a:latin typeface="Gill Sans MT" panose="020B0502020104020203" pitchFamily="34" charset="0"/>
                <a:cs typeface="Calibri" panose="020F0502020204030204" pitchFamily="34" charset="0"/>
              </a:rPr>
              <a:t> </a:t>
            </a:r>
            <a:r>
              <a:rPr lang="en-US" sz="2400" baseline="30000" dirty="0">
                <a:solidFill>
                  <a:srgbClr val="00B050"/>
                </a:solidFill>
                <a:latin typeface="Gill Sans MT" panose="020B0502020104020203" pitchFamily="34" charset="0"/>
                <a:cs typeface="Calibri" panose="020F0502020204030204" pitchFamily="34" charset="0"/>
              </a:rPr>
              <a:t>finds it’s receptor on targeted cell &amp; binds with the receptor </a:t>
            </a:r>
            <a:r>
              <a:rPr lang="en-US" sz="2400" baseline="300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2400" baseline="30000" dirty="0" smtClean="0">
                <a:solidFill>
                  <a:srgbClr val="00B050"/>
                </a:solidFill>
                <a:latin typeface="Gill Sans MT" panose="020B0502020104020203" pitchFamily="34" charset="0"/>
                <a:cs typeface="Calibri" panose="020F0502020204030204" pitchFamily="34" charset="0"/>
              </a:rPr>
              <a:t>conformational </a:t>
            </a:r>
            <a:r>
              <a:rPr lang="en-US" sz="2400" baseline="30000" dirty="0">
                <a:solidFill>
                  <a:srgbClr val="00B050"/>
                </a:solidFill>
                <a:latin typeface="Gill Sans MT" panose="020B0502020104020203" pitchFamily="34" charset="0"/>
                <a:cs typeface="Calibri" panose="020F0502020204030204" pitchFamily="34" charset="0"/>
              </a:rPr>
              <a:t>changes in the receptor cells.</a:t>
            </a:r>
          </a:p>
        </p:txBody>
      </p:sp>
      <p:sp>
        <p:nvSpPr>
          <p:cNvPr id="9" name="Rectangle 8"/>
          <p:cNvSpPr/>
          <p:nvPr/>
        </p:nvSpPr>
        <p:spPr>
          <a:xfrm>
            <a:off x="5278583" y="2441098"/>
            <a:ext cx="6277079" cy="787652"/>
          </a:xfrm>
          <a:prstGeom prst="rect">
            <a:avLst/>
          </a:prstGeom>
          <a:ln>
            <a:solidFill>
              <a:srgbClr val="00B050"/>
            </a:solidFill>
            <a:prstDash val="dashDot"/>
          </a:ln>
        </p:spPr>
        <p:txBody>
          <a:bodyPr wrap="square">
            <a:spAutoFit/>
          </a:bodyPr>
          <a:lstStyle/>
          <a:p>
            <a:pPr>
              <a:lnSpc>
                <a:spcPct val="150000"/>
              </a:lnSpc>
            </a:pPr>
            <a:r>
              <a:rPr lang="en-US" sz="2400" baseline="30000" dirty="0" smtClean="0">
                <a:solidFill>
                  <a:srgbClr val="00B050"/>
                </a:solidFill>
                <a:latin typeface="Gill Sans MT" panose="020B0502020104020203" pitchFamily="34" charset="0"/>
                <a:cs typeface="Calibri" panose="020F0502020204030204" pitchFamily="34" charset="0"/>
              </a:rPr>
              <a:t>2. G-protein </a:t>
            </a:r>
            <a:r>
              <a:rPr lang="en-US" sz="2400" baseline="30000" dirty="0">
                <a:solidFill>
                  <a:srgbClr val="00B050"/>
                </a:solidFill>
                <a:latin typeface="Gill Sans MT" panose="020B0502020104020203" pitchFamily="34" charset="0"/>
                <a:cs typeface="Calibri" panose="020F0502020204030204" pitchFamily="34" charset="0"/>
              </a:rPr>
              <a:t>coupled receptors (has 3 subunits: alpha- beta- Gama) are combined with GDP. </a:t>
            </a:r>
          </a:p>
        </p:txBody>
      </p:sp>
      <p:sp>
        <p:nvSpPr>
          <p:cNvPr id="10" name="Rectangle 9"/>
          <p:cNvSpPr/>
          <p:nvPr/>
        </p:nvSpPr>
        <p:spPr>
          <a:xfrm>
            <a:off x="5302324" y="3422983"/>
            <a:ext cx="6277079" cy="1938992"/>
          </a:xfrm>
          <a:prstGeom prst="rect">
            <a:avLst/>
          </a:prstGeom>
          <a:ln>
            <a:solidFill>
              <a:srgbClr val="00B050"/>
            </a:solidFill>
            <a:prstDash val="dashDot"/>
          </a:ln>
        </p:spPr>
        <p:txBody>
          <a:bodyPr wrap="square">
            <a:spAutoFit/>
          </a:bodyPr>
          <a:lstStyle/>
          <a:p>
            <a:pPr>
              <a:lnSpc>
                <a:spcPct val="150000"/>
              </a:lnSpc>
            </a:pPr>
            <a:r>
              <a:rPr lang="en-US" sz="2400" baseline="30000" dirty="0" smtClean="0">
                <a:solidFill>
                  <a:srgbClr val="00B050"/>
                </a:solidFill>
                <a:latin typeface="Gill Sans MT" panose="020B0502020104020203" pitchFamily="34" charset="0"/>
                <a:cs typeface="Calibri" panose="020F0502020204030204" pitchFamily="34" charset="0"/>
              </a:rPr>
              <a:t>3</a:t>
            </a:r>
            <a:r>
              <a:rPr lang="en-US" sz="2400" baseline="30000" dirty="0">
                <a:solidFill>
                  <a:srgbClr val="00B050"/>
                </a:solidFill>
                <a:latin typeface="Gill Sans MT" panose="020B0502020104020203" pitchFamily="34" charset="0"/>
                <a:cs typeface="Calibri" panose="020F0502020204030204" pitchFamily="34" charset="0"/>
              </a:rPr>
              <a:t>. When it gets activated it will release GDP &amp; bind with GTP, the GTP has energy so it will dissociate the alpha subunit from the beta-Gama subunits, the alpha will go &amp; activate a second enzyme (adenylyl cyclase) in the cell membrane (different enzymes). The activated enzyme will convert the ATP to </a:t>
            </a:r>
            <a:r>
              <a:rPr lang="en-US" sz="2400" baseline="30000" dirty="0" err="1">
                <a:solidFill>
                  <a:srgbClr val="00B050"/>
                </a:solidFill>
                <a:latin typeface="Gill Sans MT" panose="020B0502020104020203" pitchFamily="34" charset="0"/>
                <a:cs typeface="Calibri" panose="020F0502020204030204" pitchFamily="34" charset="0"/>
              </a:rPr>
              <a:t>cAMP</a:t>
            </a:r>
            <a:r>
              <a:rPr lang="en-US" sz="2400" baseline="30000" dirty="0" smtClean="0">
                <a:solidFill>
                  <a:srgbClr val="00B050"/>
                </a:solidFill>
                <a:latin typeface="Gill Sans MT" panose="020B0502020104020203" pitchFamily="34" charset="0"/>
                <a:cs typeface="Calibri" panose="020F0502020204030204" pitchFamily="34" charset="0"/>
              </a:rPr>
              <a:t>.</a:t>
            </a:r>
            <a:endParaRPr lang="en-US" sz="2400" baseline="30000" dirty="0">
              <a:solidFill>
                <a:srgbClr val="00B050"/>
              </a:solidFill>
              <a:latin typeface="Gill Sans MT" panose="020B0502020104020203" pitchFamily="34" charset="0"/>
              <a:cs typeface="Calibri" panose="020F0502020204030204" pitchFamily="34" charset="0"/>
            </a:endParaRPr>
          </a:p>
        </p:txBody>
      </p:sp>
      <p:sp>
        <p:nvSpPr>
          <p:cNvPr id="15" name="Rectangle 14"/>
          <p:cNvSpPr/>
          <p:nvPr/>
        </p:nvSpPr>
        <p:spPr>
          <a:xfrm>
            <a:off x="5302324" y="5492502"/>
            <a:ext cx="6253338" cy="787652"/>
          </a:xfrm>
          <a:prstGeom prst="rect">
            <a:avLst/>
          </a:prstGeom>
          <a:ln>
            <a:solidFill>
              <a:srgbClr val="00B050"/>
            </a:solidFill>
            <a:prstDash val="dashDot"/>
          </a:ln>
        </p:spPr>
        <p:txBody>
          <a:bodyPr wrap="square">
            <a:spAutoFit/>
          </a:bodyPr>
          <a:lstStyle/>
          <a:p>
            <a:pPr>
              <a:lnSpc>
                <a:spcPct val="150000"/>
              </a:lnSpc>
            </a:pPr>
            <a:r>
              <a:rPr lang="en-US" sz="2400" baseline="30000" dirty="0" smtClean="0">
                <a:solidFill>
                  <a:srgbClr val="00B050"/>
                </a:solidFill>
                <a:latin typeface="Gill Sans MT" panose="020B0502020104020203" pitchFamily="34" charset="0"/>
                <a:cs typeface="Calibri" panose="020F0502020204030204" pitchFamily="34" charset="0"/>
              </a:rPr>
              <a:t>4. The </a:t>
            </a:r>
            <a:r>
              <a:rPr lang="en-US" sz="2400" baseline="30000" dirty="0" err="1">
                <a:solidFill>
                  <a:srgbClr val="00B050"/>
                </a:solidFill>
                <a:latin typeface="Gill Sans MT" panose="020B0502020104020203" pitchFamily="34" charset="0"/>
                <a:cs typeface="Calibri" panose="020F0502020204030204" pitchFamily="34" charset="0"/>
              </a:rPr>
              <a:t>cAMP</a:t>
            </a:r>
            <a:r>
              <a:rPr lang="en-US" sz="2400" baseline="30000" dirty="0">
                <a:solidFill>
                  <a:srgbClr val="00B050"/>
                </a:solidFill>
                <a:latin typeface="Gill Sans MT" panose="020B0502020104020203" pitchFamily="34" charset="0"/>
                <a:cs typeface="Calibri" panose="020F0502020204030204" pitchFamily="34" charset="0"/>
              </a:rPr>
              <a:t> is the second messenger (this will activate protein kinase). The second messenger will produce the action in the cell. </a:t>
            </a:r>
          </a:p>
        </p:txBody>
      </p:sp>
    </p:spTree>
    <p:extLst>
      <p:ext uri="{BB962C8B-B14F-4D97-AF65-F5344CB8AC3E}">
        <p14:creationId xmlns:p14="http://schemas.microsoft.com/office/powerpoint/2010/main" val="344865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356735639"/>
              </p:ext>
            </p:extLst>
          </p:nvPr>
        </p:nvGraphicFramePr>
        <p:xfrm>
          <a:off x="17" y="0"/>
          <a:ext cx="12188808" cy="6885852"/>
        </p:xfrm>
        <a:graphic>
          <a:graphicData uri="http://schemas.openxmlformats.org/drawingml/2006/table">
            <a:tbl>
              <a:tblPr firstRow="1" bandRow="1">
                <a:tableStyleId>{5DA37D80-6434-44D0-A028-1B22A696006F}</a:tableStyleId>
              </a:tblPr>
              <a:tblGrid>
                <a:gridCol w="477771">
                  <a:extLst>
                    <a:ext uri="{9D8B030D-6E8A-4147-A177-3AD203B41FA5}">
                      <a16:colId xmlns:a16="http://schemas.microsoft.com/office/drawing/2014/main" val="3604589667"/>
                    </a:ext>
                  </a:extLst>
                </a:gridCol>
                <a:gridCol w="504056">
                  <a:extLst>
                    <a:ext uri="{9D8B030D-6E8A-4147-A177-3AD203B41FA5}">
                      <a16:colId xmlns:a16="http://schemas.microsoft.com/office/drawing/2014/main" val="2880371773"/>
                    </a:ext>
                  </a:extLst>
                </a:gridCol>
                <a:gridCol w="11206981">
                  <a:extLst>
                    <a:ext uri="{9D8B030D-6E8A-4147-A177-3AD203B41FA5}">
                      <a16:colId xmlns:a16="http://schemas.microsoft.com/office/drawing/2014/main" val="2936433441"/>
                    </a:ext>
                  </a:extLst>
                </a:gridCol>
              </a:tblGrid>
              <a:tr h="383629">
                <a:tc gridSpan="3">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ar-SA" sz="1400" b="0" kern="1200" dirty="0" smtClean="0">
                          <a:solidFill>
                            <a:srgbClr val="497E8D"/>
                          </a:solidFill>
                          <a:latin typeface="Gill Sans MT" panose="020B0502020104020203" pitchFamily="34" charset="0"/>
                          <a:ea typeface="+mn-ea"/>
                          <a:cs typeface="Calibri" panose="020F0502020204030204" pitchFamily="34" charset="0"/>
                        </a:rPr>
                        <a:t>                                                   </a:t>
                      </a:r>
                      <a:r>
                        <a:rPr kumimoji="0" lang="en-US" sz="1400" b="0" kern="1200" dirty="0" smtClean="0">
                          <a:solidFill>
                            <a:srgbClr val="497E8D"/>
                          </a:solidFill>
                          <a:latin typeface="Gill Sans MT" panose="020B0502020104020203" pitchFamily="34" charset="0"/>
                          <a:ea typeface="+mn-ea"/>
                          <a:cs typeface="Calibri" panose="020F0502020204030204" pitchFamily="34" charset="0"/>
                        </a:rPr>
                        <a:t>Cont. Mechanism of action In the case of peptide &amp; catecholamine hormones</a:t>
                      </a:r>
                    </a:p>
                  </a:txBody>
                  <a:tcP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3633015">
                <a:tc rowSpan="2">
                  <a:txBody>
                    <a:bodyPr/>
                    <a:lstStyle/>
                    <a:p>
                      <a:pPr algn="ctr">
                        <a:lnSpc>
                          <a:spcPct val="150000"/>
                        </a:lnSpc>
                      </a:pPr>
                      <a:r>
                        <a:rPr kumimoji="0" lang="en-US" sz="1400" b="0" i="0" u="none" strike="noStrike" kern="1200" baseline="0" dirty="0" smtClean="0">
                          <a:solidFill>
                            <a:schemeClr val="tx1"/>
                          </a:solidFill>
                          <a:latin typeface="Gill Sans MT" panose="020B0502020104020203" pitchFamily="34" charset="0"/>
                          <a:ea typeface="+mn-ea"/>
                          <a:cs typeface="+mn-cs"/>
                        </a:rPr>
                        <a:t>Second-messenger mechanisms include the following:</a:t>
                      </a:r>
                      <a:endParaRPr lang="en-US" sz="1400" dirty="0">
                        <a:latin typeface="Gill Sans MT" panose="020B0502020104020203" pitchFamily="34" charset="0"/>
                      </a:endParaRPr>
                    </a:p>
                  </a:txBody>
                  <a:tcPr vert="vert270">
                    <a:solidFill>
                      <a:srgbClr val="FCFEE6"/>
                    </a:solidFill>
                  </a:tcPr>
                </a:tc>
                <a:tc>
                  <a:txBody>
                    <a:bodyPr/>
                    <a:lstStyle/>
                    <a:p>
                      <a:pPr algn="ctr">
                        <a:lnSpc>
                          <a:spcPct val="150000"/>
                        </a:lnSpc>
                      </a:pPr>
                      <a:r>
                        <a:rPr kumimoji="0" lang="en-US" sz="1400" kern="1200" dirty="0" smtClean="0">
                          <a:solidFill>
                            <a:srgbClr val="FF66CC"/>
                          </a:solidFill>
                          <a:latin typeface="Gill Sans MT" panose="020B0502020104020203" pitchFamily="34" charset="0"/>
                          <a:ea typeface="+mn-ea"/>
                          <a:cs typeface="Calibri" panose="020F0502020204030204" pitchFamily="34" charset="0"/>
                        </a:rPr>
                        <a:t>1. Calcium-</a:t>
                      </a:r>
                      <a:r>
                        <a:rPr kumimoji="0" lang="en-US" sz="1400" kern="1200" dirty="0" err="1" smtClean="0">
                          <a:solidFill>
                            <a:srgbClr val="FF66CC"/>
                          </a:solidFill>
                          <a:latin typeface="Gill Sans MT" panose="020B0502020104020203" pitchFamily="34" charset="0"/>
                          <a:ea typeface="+mn-ea"/>
                          <a:cs typeface="Calibri" panose="020F0502020204030204" pitchFamily="34" charset="0"/>
                        </a:rPr>
                        <a:t>Calmodul</a:t>
                      </a:r>
                      <a:endParaRPr kumimoji="0" lang="en-US" sz="1400" kern="1200" dirty="0" smtClean="0">
                        <a:solidFill>
                          <a:srgbClr val="FF66CC"/>
                        </a:solidFill>
                        <a:latin typeface="Gill Sans MT" panose="020B0502020104020203" pitchFamily="34" charset="0"/>
                        <a:ea typeface="+mn-ea"/>
                        <a:cs typeface="Calibri" panose="020F0502020204030204" pitchFamily="34" charset="0"/>
                      </a:endParaRPr>
                    </a:p>
                  </a:txBody>
                  <a:tcPr vert="vert270">
                    <a:solidFill>
                      <a:srgbClr val="E0F4E9"/>
                    </a:solidFill>
                  </a:tcPr>
                </a:tc>
                <a:tc>
                  <a:txBody>
                    <a:bodyPr/>
                    <a:lstStyle/>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Guyton: Hormone-receptor interaction activates calcium channels in the plasma membrane, permitting calcium to enter cells. Calcium may </a:t>
                      </a:r>
                    </a:p>
                    <a:p>
                      <a:pPr marL="0" indent="0">
                        <a:lnSpc>
                          <a:spcPct val="150000"/>
                        </a:lnSpc>
                        <a:buFont typeface="Wingdings" panose="05000000000000000000" pitchFamily="2" charset="2"/>
                        <a:buNone/>
                      </a:pP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       also be mobilized from intercellular stores such as the Endoplasmic reticulum. </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The calcium ions bind with the protein </a:t>
                      </a:r>
                      <a:r>
                        <a:rPr kumimoji="0" lang="en-US" sz="1400" b="0" i="0" u="none" strike="noStrike" kern="1200" baseline="0" dirty="0" err="1" smtClean="0">
                          <a:solidFill>
                            <a:schemeClr val="bg1">
                              <a:lumMod val="50000"/>
                            </a:schemeClr>
                          </a:solidFill>
                          <a:latin typeface="Gill Sans MT" panose="020B0502020104020203" pitchFamily="34" charset="0"/>
                          <a:ea typeface="+mn-ea"/>
                          <a:cs typeface="+mn-cs"/>
                        </a:rPr>
                        <a:t>calmodulin</a:t>
                      </a: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 this complex alters the activity of </a:t>
                      </a:r>
                      <a:endParaRPr kumimoji="0" lang="ar-SA" sz="1400" b="0" i="0" u="none" strike="noStrike" kern="1200" baseline="0" dirty="0" smtClean="0">
                        <a:solidFill>
                          <a:schemeClr val="bg1">
                            <a:lumMod val="50000"/>
                          </a:schemeClr>
                        </a:solidFill>
                        <a:latin typeface="Gill Sans MT" panose="020B0502020104020203" pitchFamily="34" charset="0"/>
                        <a:ea typeface="+mn-ea"/>
                        <a:cs typeface="+mn-cs"/>
                      </a:endParaRPr>
                    </a:p>
                    <a:p>
                      <a:pPr marL="0" indent="0">
                        <a:lnSpc>
                          <a:spcPct val="150000"/>
                        </a:lnSpc>
                        <a:buFont typeface="Wingdings" panose="05000000000000000000" pitchFamily="2" charset="2"/>
                        <a:buNone/>
                      </a:pPr>
                      <a:r>
                        <a:rPr kumimoji="0" lang="ar-SA" sz="1400" b="0" i="0" u="none" strike="noStrike" kern="1200" baseline="0" dirty="0" smtClean="0">
                          <a:solidFill>
                            <a:schemeClr val="bg1">
                              <a:lumMod val="50000"/>
                            </a:schemeClr>
                          </a:solidFill>
                          <a:latin typeface="Gill Sans MT" panose="020B0502020104020203" pitchFamily="34" charset="0"/>
                          <a:ea typeface="+mn-ea"/>
                          <a:cs typeface="+mn-cs"/>
                        </a:rPr>
                        <a:t>     </a:t>
                      </a: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calcium-dependent enzymes &amp; thus intercellular reactions.</a:t>
                      </a:r>
                    </a:p>
                    <a:p>
                      <a:pPr marL="0" indent="0">
                        <a:lnSpc>
                          <a:spcPct val="150000"/>
                        </a:lnSpc>
                        <a:buFont typeface="Wingdings" panose="05000000000000000000" pitchFamily="2" charset="2"/>
                        <a:buNone/>
                      </a:pPr>
                      <a:endParaRPr kumimoji="0" lang="en-US" sz="1400" kern="1200" dirty="0" smtClean="0">
                        <a:solidFill>
                          <a:schemeClr val="bg1">
                            <a:lumMod val="50000"/>
                          </a:schemeClr>
                        </a:solidFill>
                        <a:latin typeface="Gill Sans MT" panose="020B0502020104020203" pitchFamily="34" charset="0"/>
                        <a:ea typeface="+mn-ea"/>
                        <a:cs typeface="+mn-cs"/>
                      </a:endParaRPr>
                    </a:p>
                    <a:p>
                      <a:pPr>
                        <a:lnSpc>
                          <a:spcPct val="150000"/>
                        </a:lnSpc>
                      </a:pPr>
                      <a:r>
                        <a:rPr kumimoji="0" lang="en-US" sz="1400" b="0" i="0" u="none" strike="noStrike" kern="1200" baseline="0" dirty="0" smtClean="0">
                          <a:solidFill>
                            <a:srgbClr val="00B050"/>
                          </a:solidFill>
                          <a:latin typeface="Gill Sans MT" panose="020B0502020104020203" pitchFamily="34" charset="0"/>
                          <a:ea typeface="+mn-ea"/>
                          <a:cs typeface="+mn-cs"/>
                        </a:rPr>
                        <a:t>Or: Inactivated channel, when the first messenger combines to its receptor , it activates it </a:t>
                      </a:r>
                      <a:endParaRPr kumimoji="0" lang="ar-SA" sz="1400" b="0" i="0" u="none" strike="noStrike" kern="1200" baseline="0" dirty="0" smtClean="0">
                        <a:solidFill>
                          <a:srgbClr val="00B050"/>
                        </a:solidFill>
                        <a:latin typeface="Gill Sans MT" panose="020B0502020104020203" pitchFamily="34" charset="0"/>
                        <a:ea typeface="+mn-ea"/>
                        <a:cs typeface="+mn-cs"/>
                      </a:endParaRPr>
                    </a:p>
                    <a:p>
                      <a:pPr>
                        <a:lnSpc>
                          <a:spcPct val="150000"/>
                        </a:lnSpc>
                      </a:pPr>
                      <a:r>
                        <a:rPr kumimoji="0" lang="en-US" sz="1400" b="0" i="0" u="none" strike="noStrike" kern="1200" baseline="0" dirty="0" smtClean="0">
                          <a:solidFill>
                            <a:srgbClr val="00B050"/>
                          </a:solidFill>
                          <a:latin typeface="Gill Sans MT" panose="020B0502020104020203" pitchFamily="34" charset="0"/>
                          <a:ea typeface="+mn-ea"/>
                          <a:cs typeface="+mn-cs"/>
                        </a:rPr>
                        <a:t>(open the channel).Once the channel is open, a lot of calcium will go inside the cell (influx of </a:t>
                      </a:r>
                      <a:endParaRPr kumimoji="0" lang="ar-SA" sz="1400" b="0" i="0" u="none" strike="noStrike" kern="1200" baseline="0" dirty="0" smtClean="0">
                        <a:solidFill>
                          <a:srgbClr val="00B050"/>
                        </a:solidFill>
                        <a:latin typeface="Gill Sans MT" panose="020B0502020104020203" pitchFamily="34" charset="0"/>
                        <a:ea typeface="+mn-ea"/>
                        <a:cs typeface="+mn-cs"/>
                      </a:endParaRPr>
                    </a:p>
                    <a:p>
                      <a:pPr>
                        <a:lnSpc>
                          <a:spcPct val="150000"/>
                        </a:lnSpc>
                      </a:pPr>
                      <a:r>
                        <a:rPr kumimoji="0" lang="en-US" sz="1400" b="0" i="0" u="none" strike="noStrike" kern="1200" baseline="0" dirty="0" smtClean="0">
                          <a:solidFill>
                            <a:srgbClr val="00B050"/>
                          </a:solidFill>
                          <a:latin typeface="Gill Sans MT" panose="020B0502020104020203" pitchFamily="34" charset="0"/>
                          <a:ea typeface="+mn-ea"/>
                          <a:cs typeface="+mn-cs"/>
                        </a:rPr>
                        <a:t>calcium).</a:t>
                      </a:r>
                    </a:p>
                    <a:p>
                      <a:pPr>
                        <a:lnSpc>
                          <a:spcPct val="150000"/>
                        </a:lnSpc>
                      </a:pPr>
                      <a:r>
                        <a:rPr kumimoji="0" lang="en-US" sz="1400" b="0" i="0" u="none" strike="noStrike" kern="1200" baseline="0" dirty="0" smtClean="0">
                          <a:solidFill>
                            <a:srgbClr val="00B050"/>
                          </a:solidFill>
                          <a:latin typeface="Gill Sans MT" panose="020B0502020104020203" pitchFamily="34" charset="0"/>
                          <a:ea typeface="+mn-ea"/>
                          <a:cs typeface="+mn-cs"/>
                        </a:rPr>
                        <a:t>This will cause changes in the electrical properties of the cell, muscle contraction or </a:t>
                      </a:r>
                      <a:r>
                        <a:rPr kumimoji="0" lang="en-US" sz="1400" b="0" i="0" u="none" strike="noStrike" kern="1200" baseline="0" dirty="0" err="1" smtClean="0">
                          <a:solidFill>
                            <a:srgbClr val="00B050"/>
                          </a:solidFill>
                          <a:latin typeface="Gill Sans MT" panose="020B0502020104020203" pitchFamily="34" charset="0"/>
                          <a:ea typeface="+mn-ea"/>
                          <a:cs typeface="+mn-cs"/>
                        </a:rPr>
                        <a:t>secretior</a:t>
                      </a:r>
                      <a:r>
                        <a:rPr kumimoji="0" lang="en-US" sz="1400" b="0" i="0" u="none" strike="noStrike" kern="1200" baseline="0" dirty="0" smtClean="0">
                          <a:solidFill>
                            <a:srgbClr val="00B050"/>
                          </a:solidFill>
                          <a:latin typeface="Gill Sans MT" panose="020B0502020104020203" pitchFamily="34" charset="0"/>
                          <a:ea typeface="+mn-ea"/>
                          <a:cs typeface="+mn-cs"/>
                        </a:rPr>
                        <a:t>.</a:t>
                      </a:r>
                    </a:p>
                    <a:p>
                      <a:pPr>
                        <a:lnSpc>
                          <a:spcPct val="150000"/>
                        </a:lnSpc>
                      </a:pPr>
                      <a:r>
                        <a:rPr kumimoji="0" lang="en-US" sz="1400" b="0" i="0" u="none" strike="noStrike" kern="1200" baseline="0" dirty="0" smtClean="0">
                          <a:solidFill>
                            <a:srgbClr val="00B050"/>
                          </a:solidFill>
                          <a:latin typeface="Gill Sans MT" panose="020B0502020104020203" pitchFamily="34" charset="0"/>
                          <a:ea typeface="+mn-ea"/>
                          <a:cs typeface="+mn-cs"/>
                        </a:rPr>
                        <a:t>The second messenger is the </a:t>
                      </a:r>
                      <a:r>
                        <a:rPr kumimoji="0" lang="en-US" sz="1400" b="0" i="0" u="none" strike="noStrike" kern="1200" baseline="0" dirty="0" err="1" smtClean="0">
                          <a:solidFill>
                            <a:srgbClr val="00B050"/>
                          </a:solidFill>
                          <a:latin typeface="Gill Sans MT" panose="020B0502020104020203" pitchFamily="34" charset="0"/>
                          <a:ea typeface="+mn-ea"/>
                          <a:cs typeface="+mn-cs"/>
                        </a:rPr>
                        <a:t>Calmodulin</a:t>
                      </a:r>
                      <a:r>
                        <a:rPr kumimoji="0" lang="en-US" sz="1400" b="0" i="0" u="none" strike="noStrike" kern="1200" baseline="0" dirty="0" smtClean="0">
                          <a:solidFill>
                            <a:srgbClr val="00B050"/>
                          </a:solidFill>
                          <a:latin typeface="Gill Sans MT" panose="020B0502020104020203" pitchFamily="34" charset="0"/>
                          <a:ea typeface="+mn-ea"/>
                          <a:cs typeface="+mn-cs"/>
                        </a:rPr>
                        <a:t>, </a:t>
                      </a:r>
                      <a:r>
                        <a:rPr kumimoji="0" lang="en-US" sz="1400" b="0" i="0" u="none" strike="noStrike" kern="1200" baseline="0" dirty="0" err="1" smtClean="0">
                          <a:solidFill>
                            <a:srgbClr val="00B050"/>
                          </a:solidFill>
                          <a:latin typeface="Gill Sans MT" panose="020B0502020104020203" pitchFamily="34" charset="0"/>
                          <a:ea typeface="+mn-ea"/>
                          <a:cs typeface="+mn-cs"/>
                        </a:rPr>
                        <a:t>Calmodulin</a:t>
                      </a:r>
                      <a:r>
                        <a:rPr kumimoji="0" lang="en-US" sz="1400" b="0" i="0" u="none" strike="noStrike" kern="1200" baseline="0" dirty="0" smtClean="0">
                          <a:solidFill>
                            <a:srgbClr val="00B050"/>
                          </a:solidFill>
                          <a:latin typeface="Gill Sans MT" panose="020B0502020104020203" pitchFamily="34" charset="0"/>
                          <a:ea typeface="+mn-ea"/>
                          <a:cs typeface="+mn-cs"/>
                        </a:rPr>
                        <a:t> will combine with calcium </a:t>
                      </a:r>
                      <a:r>
                        <a:rPr kumimoji="0" lang="en-US" sz="1400" b="0" i="0" u="none" strike="noStrike" kern="1200" baseline="0" dirty="0" smtClean="0">
                          <a:solidFill>
                            <a:srgbClr val="00B050"/>
                          </a:solidFill>
                          <a:latin typeface="Gill Sans MT" panose="020B0502020104020203" pitchFamily="34" charset="0"/>
                          <a:ea typeface="+mn-ea"/>
                          <a:cs typeface="+mn-cs"/>
                          <a:sym typeface="Wingdings" panose="05000000000000000000" pitchFamily="2" charset="2"/>
                        </a:rPr>
                        <a:t></a:t>
                      </a:r>
                      <a:r>
                        <a:rPr kumimoji="0" lang="en-US" sz="1400" b="0" i="0" u="none" strike="noStrike" kern="1200" baseline="0" dirty="0" smtClean="0">
                          <a:solidFill>
                            <a:srgbClr val="00B050"/>
                          </a:solidFill>
                          <a:latin typeface="Gill Sans MT" panose="020B0502020104020203" pitchFamily="34" charset="0"/>
                          <a:ea typeface="+mn-ea"/>
                          <a:cs typeface="+mn-cs"/>
                        </a:rPr>
                        <a:t> activates </a:t>
                      </a:r>
                    </a:p>
                    <a:p>
                      <a:pPr>
                        <a:lnSpc>
                          <a:spcPct val="150000"/>
                        </a:lnSpc>
                      </a:pPr>
                      <a:r>
                        <a:rPr kumimoji="0" lang="en-US" sz="1400" b="0" i="0" u="none" strike="noStrike" kern="1200" baseline="0" dirty="0" smtClean="0">
                          <a:solidFill>
                            <a:srgbClr val="00B050"/>
                          </a:solidFill>
                          <a:latin typeface="Gill Sans MT" panose="020B0502020104020203" pitchFamily="34" charset="0"/>
                          <a:ea typeface="+mn-ea"/>
                          <a:cs typeface="+mn-cs"/>
                        </a:rPr>
                        <a:t>enzymes like protein kinase that will phosphorylate other proteins &amp; the phosphorylated proteins will produce the action of the hormone </a:t>
                      </a:r>
                      <a:endParaRPr kumimoji="0" lang="ar-SA" sz="1400" b="0" i="0" u="none" strike="noStrike" kern="1200" baseline="0" dirty="0" smtClean="0">
                        <a:solidFill>
                          <a:srgbClr val="00B050"/>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val="112657102"/>
                  </a:ext>
                </a:extLst>
              </a:tr>
              <a:tr h="2841357">
                <a:tc vMerge="1">
                  <a:txBody>
                    <a:bodyPr/>
                    <a:lstStyle/>
                    <a:p>
                      <a:endParaRPr lang="en-US"/>
                    </a:p>
                  </a:txBody>
                  <a:tcPr/>
                </a:tc>
                <a:tc>
                  <a:txBody>
                    <a:bodyPr/>
                    <a:lstStyle/>
                    <a:p>
                      <a:pPr algn="ctr">
                        <a:lnSpc>
                          <a:spcPct val="150000"/>
                        </a:lnSpc>
                      </a:pPr>
                      <a:r>
                        <a:rPr kumimoji="0" lang="en-US" sz="1400" kern="1200" dirty="0" smtClean="0">
                          <a:solidFill>
                            <a:srgbClr val="008080"/>
                          </a:solidFill>
                          <a:latin typeface="Gill Sans MT" panose="020B0502020104020203" pitchFamily="34" charset="0"/>
                          <a:ea typeface="+mn-ea"/>
                          <a:cs typeface="Calibri" panose="020F0502020204030204" pitchFamily="34" charset="0"/>
                        </a:rPr>
                        <a:t>2. Adenylyl Cyclase–</a:t>
                      </a:r>
                      <a:r>
                        <a:rPr kumimoji="0" lang="en-US" sz="1400" kern="1200" dirty="0" err="1" smtClean="0">
                          <a:solidFill>
                            <a:srgbClr val="008080"/>
                          </a:solidFill>
                          <a:latin typeface="Gill Sans MT" panose="020B0502020104020203" pitchFamily="34" charset="0"/>
                          <a:ea typeface="+mn-ea"/>
                          <a:cs typeface="Calibri" panose="020F0502020204030204" pitchFamily="34" charset="0"/>
                        </a:rPr>
                        <a:t>cAMP</a:t>
                      </a:r>
                      <a:endParaRPr kumimoji="0" lang="en-US" sz="1400" kern="1200" dirty="0" smtClean="0">
                        <a:solidFill>
                          <a:srgbClr val="008080"/>
                        </a:solidFill>
                        <a:latin typeface="Gill Sans MT" panose="020B0502020104020203" pitchFamily="34" charset="0"/>
                        <a:ea typeface="+mn-ea"/>
                        <a:cs typeface="Calibri" panose="020F0502020204030204" pitchFamily="34" charset="0"/>
                      </a:endParaRPr>
                    </a:p>
                  </a:txBody>
                  <a:tcPr vert="vert270">
                    <a:solidFill>
                      <a:srgbClr val="FFE7E7"/>
                    </a:solidFill>
                  </a:tcPr>
                </a:tc>
                <a:tc>
                  <a:txBody>
                    <a:bodyPr/>
                    <a:lstStyle/>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Guyton: Hormone (first messenger) binds to its receptor, which then binds to a G protein.</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The G protein is then activated as it binds GTP, displacing GDP.</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Activated G protein → activates the effector enzyme adenylate cyclase→ Adenylate cyclase </a:t>
                      </a:r>
                      <a:endParaRPr kumimoji="0" lang="ar-SA" sz="1400" b="0" i="0" u="none" strike="noStrike" kern="1200" baseline="0" dirty="0" smtClean="0">
                        <a:solidFill>
                          <a:schemeClr val="bg1">
                            <a:lumMod val="50000"/>
                          </a:schemeClr>
                        </a:solidFill>
                        <a:latin typeface="Gill Sans MT" panose="020B0502020104020203" pitchFamily="34" charset="0"/>
                        <a:ea typeface="+mn-ea"/>
                        <a:cs typeface="+mn-cs"/>
                      </a:endParaRPr>
                    </a:p>
                    <a:p>
                      <a:pPr marL="0" indent="0">
                        <a:lnSpc>
                          <a:spcPct val="150000"/>
                        </a:lnSpc>
                        <a:buFont typeface="Wingdings" panose="05000000000000000000" pitchFamily="2" charset="2"/>
                        <a:buNone/>
                      </a:pPr>
                      <a:r>
                        <a:rPr kumimoji="0" lang="ar-SA" sz="1400" b="0" i="0" u="none" strike="noStrike" kern="1200" baseline="0" dirty="0" smtClean="0">
                          <a:solidFill>
                            <a:schemeClr val="bg1">
                              <a:lumMod val="50000"/>
                            </a:schemeClr>
                          </a:solidFill>
                          <a:latin typeface="Gill Sans MT" panose="020B0502020104020203" pitchFamily="34" charset="0"/>
                          <a:ea typeface="+mn-ea"/>
                          <a:cs typeface="+mn-cs"/>
                        </a:rPr>
                        <a:t>     </a:t>
                      </a: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generates </a:t>
                      </a:r>
                      <a:r>
                        <a:rPr kumimoji="0" lang="en-US" sz="1400" b="0" i="0" u="none" strike="noStrike" kern="1200" baseline="0" dirty="0" err="1" smtClean="0">
                          <a:solidFill>
                            <a:schemeClr val="bg1">
                              <a:lumMod val="50000"/>
                            </a:schemeClr>
                          </a:solidFill>
                          <a:latin typeface="Gill Sans MT" panose="020B0502020104020203" pitchFamily="34" charset="0"/>
                          <a:ea typeface="+mn-ea"/>
                          <a:cs typeface="+mn-cs"/>
                        </a:rPr>
                        <a:t>cAMP</a:t>
                      </a: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 (second messenger) from ATP </a:t>
                      </a:r>
                      <a:r>
                        <a:rPr kumimoji="0" lang="en-US" sz="1400" b="0" i="0" u="none" strike="noStrike" kern="1200" baseline="0" dirty="0" err="1" smtClean="0">
                          <a:solidFill>
                            <a:schemeClr val="bg1">
                              <a:lumMod val="50000"/>
                            </a:schemeClr>
                          </a:solidFill>
                          <a:latin typeface="Gill Sans MT" panose="020B0502020104020203" pitchFamily="34" charset="0"/>
                          <a:ea typeface="+mn-ea"/>
                          <a:cs typeface="+mn-cs"/>
                        </a:rPr>
                        <a:t>cAMP</a:t>
                      </a: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 activates protein kinases, which then </a:t>
                      </a:r>
                    </a:p>
                    <a:p>
                      <a:pPr marL="0" indent="0">
                        <a:lnSpc>
                          <a:spcPct val="150000"/>
                        </a:lnSpc>
                        <a:buFont typeface="Wingdings" panose="05000000000000000000" pitchFamily="2" charset="2"/>
                        <a:buNone/>
                      </a:pPr>
                      <a:r>
                        <a:rPr kumimoji="0" lang="en-US" sz="1400" b="0" i="0" u="none" strike="noStrike" kern="1200" baseline="0" dirty="0" smtClean="0">
                          <a:solidFill>
                            <a:schemeClr val="bg1">
                              <a:lumMod val="50000"/>
                            </a:schemeClr>
                          </a:solidFill>
                          <a:latin typeface="Gill Sans MT" panose="020B0502020104020203" pitchFamily="34" charset="0"/>
                          <a:ea typeface="+mn-ea"/>
                          <a:cs typeface="+mn-cs"/>
                        </a:rPr>
                        <a:t>     cause cellular effects.</a:t>
                      </a:r>
                    </a:p>
                    <a:p>
                      <a:pPr marL="0" indent="0" algn="l" rtl="0" eaLnBrk="1" latinLnBrk="0" hangingPunct="1">
                        <a:lnSpc>
                          <a:spcPct val="150000"/>
                        </a:lnSpc>
                        <a:buFont typeface="Wingdings" panose="05000000000000000000" pitchFamily="2" charset="2"/>
                        <a:buNone/>
                      </a:pPr>
                      <a:r>
                        <a:rPr kumimoji="0" lang="en-US" sz="1800" b="0" i="1" u="none" strike="noStrike" kern="1200" baseline="0" dirty="0" smtClean="0">
                          <a:solidFill>
                            <a:schemeClr val="bg1">
                              <a:lumMod val="50000"/>
                            </a:schemeClr>
                          </a:solidFill>
                          <a:latin typeface="+mn-lt"/>
                          <a:ea typeface="+mn-ea"/>
                          <a:cs typeface="+mn-cs"/>
                          <a:hlinkClick r:id="rId2"/>
                        </a:rPr>
                        <a:t>Other Picture</a:t>
                      </a:r>
                      <a:endParaRPr kumimoji="0" lang="en-US" sz="1800" b="0" i="1" u="none" strike="noStrike" kern="1200" baseline="0" dirty="0" smtClean="0">
                        <a:solidFill>
                          <a:schemeClr val="bg1">
                            <a:lumMod val="50000"/>
                          </a:schemeClr>
                        </a:solidFill>
                        <a:latin typeface="+mn-lt"/>
                        <a:ea typeface="+mn-ea"/>
                        <a:cs typeface="+mn-cs"/>
                      </a:endParaRPr>
                    </a:p>
                    <a:p>
                      <a:pPr marL="0" indent="0" algn="l" rtl="0" eaLnBrk="1" latinLnBrk="0" hangingPunct="1">
                        <a:lnSpc>
                          <a:spcPct val="150000"/>
                        </a:lnSpc>
                        <a:buFont typeface="Wingdings" panose="05000000000000000000" pitchFamily="2" charset="2"/>
                        <a:buNone/>
                      </a:pPr>
                      <a:r>
                        <a:rPr kumimoji="0" lang="en-US" sz="1800" b="0" i="1" u="none" strike="noStrike" kern="1200" baseline="0" dirty="0" smtClean="0">
                          <a:solidFill>
                            <a:schemeClr val="bg1">
                              <a:lumMod val="50000"/>
                            </a:schemeClr>
                          </a:solidFill>
                          <a:latin typeface="+mn-lt"/>
                          <a:ea typeface="+mn-ea"/>
                          <a:cs typeface="+mn-cs"/>
                          <a:hlinkClick r:id="rId3"/>
                        </a:rPr>
                        <a:t>Another Picture </a:t>
                      </a:r>
                      <a:endParaRPr kumimoji="0" lang="ar-SA" sz="1800" b="0" i="1" u="none" strike="noStrike" kern="1200" baseline="0" dirty="0" smtClean="0">
                        <a:solidFill>
                          <a:schemeClr val="bg1">
                            <a:lumMod val="50000"/>
                          </a:schemeClr>
                        </a:solidFill>
                        <a:latin typeface="+mn-lt"/>
                        <a:ea typeface="+mn-ea"/>
                        <a:cs typeface="+mn-cs"/>
                      </a:endParaRPr>
                    </a:p>
                    <a:p>
                      <a:pPr marL="0" indent="0">
                        <a:lnSpc>
                          <a:spcPct val="150000"/>
                        </a:lnSpc>
                        <a:buFont typeface="Wingdings" panose="05000000000000000000" pitchFamily="2" charset="2"/>
                        <a:buNone/>
                      </a:pPr>
                      <a:endParaRPr kumimoji="0" lang="ar-SA" sz="1400" b="0" i="1" u="none" strike="noStrike" kern="1200" baseline="0" dirty="0" smtClean="0">
                        <a:solidFill>
                          <a:schemeClr val="bg1">
                            <a:lumMod val="50000"/>
                          </a:schemeClr>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val="2653352295"/>
                  </a:ext>
                </a:extLst>
              </a:tr>
            </a:tbl>
          </a:graphicData>
        </a:graphic>
      </p:graphicFrame>
      <p:pic>
        <p:nvPicPr>
          <p:cNvPr id="12" name="Picture 11"/>
          <p:cNvPicPr>
            <a:picLocks noChangeAspect="1"/>
          </p:cNvPicPr>
          <p:nvPr/>
        </p:nvPicPr>
        <p:blipFill rotWithShape="1">
          <a:blip r:embed="rId4"/>
          <a:srcRect t="3518" b="5023"/>
          <a:stretch/>
        </p:blipFill>
        <p:spPr>
          <a:xfrm>
            <a:off x="7894612" y="772599"/>
            <a:ext cx="4210069" cy="2872426"/>
          </a:xfrm>
          <a:prstGeom prst="rect">
            <a:avLst/>
          </a:prstGeom>
        </p:spPr>
      </p:pic>
      <p:pic>
        <p:nvPicPr>
          <p:cNvPr id="13" name="Picture 12"/>
          <p:cNvPicPr>
            <a:picLocks noChangeAspect="1"/>
          </p:cNvPicPr>
          <p:nvPr/>
        </p:nvPicPr>
        <p:blipFill>
          <a:blip r:embed="rId5"/>
          <a:stretch>
            <a:fillRect/>
          </a:stretch>
        </p:blipFill>
        <p:spPr>
          <a:xfrm>
            <a:off x="8032289" y="4077072"/>
            <a:ext cx="4087371" cy="2520282"/>
          </a:xfrm>
          <a:prstGeom prst="rect">
            <a:avLst/>
          </a:prstGeom>
        </p:spPr>
      </p:pic>
      <p:sp>
        <p:nvSpPr>
          <p:cNvPr id="18" name="Rectangle 17"/>
          <p:cNvSpPr/>
          <p:nvPr/>
        </p:nvSpPr>
        <p:spPr>
          <a:xfrm>
            <a:off x="7749804" y="32376"/>
            <a:ext cx="4373323" cy="28674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dirty="0" smtClean="0">
                <a:solidFill>
                  <a:srgbClr val="FF0000"/>
                </a:solidFill>
                <a:latin typeface="Calibri" panose="020F0502020204030204" pitchFamily="34" charset="0"/>
                <a:cs typeface="Calibri" panose="020F0502020204030204" pitchFamily="34" charset="0"/>
              </a:rPr>
              <a:t>مهم تعرفوا كل نوع </a:t>
            </a:r>
            <a:r>
              <a:rPr lang="ar-SA" sz="1200" dirty="0" err="1" smtClean="0">
                <a:solidFill>
                  <a:srgbClr val="FF0000"/>
                </a:solidFill>
                <a:latin typeface="Calibri" panose="020F0502020204030204" pitchFamily="34" charset="0"/>
                <a:cs typeface="Calibri" panose="020F0502020204030204" pitchFamily="34" charset="0"/>
              </a:rPr>
              <a:t>ايش</a:t>
            </a:r>
            <a:r>
              <a:rPr lang="ar-SA" sz="1200" dirty="0" smtClean="0">
                <a:solidFill>
                  <a:srgbClr val="FF0000"/>
                </a:solidFill>
                <a:latin typeface="Calibri" panose="020F0502020204030204" pitchFamily="34" charset="0"/>
                <a:cs typeface="Calibri" panose="020F0502020204030204" pitchFamily="34" charset="0"/>
              </a:rPr>
              <a:t> الـ</a:t>
            </a:r>
            <a:r>
              <a:rPr lang="en-US" sz="1200" dirty="0" smtClean="0">
                <a:solidFill>
                  <a:srgbClr val="FF0000"/>
                </a:solidFill>
                <a:latin typeface="Calibri" panose="020F0502020204030204" pitchFamily="34" charset="0"/>
                <a:cs typeface="Calibri" panose="020F0502020204030204" pitchFamily="34" charset="0"/>
              </a:rPr>
              <a:t>second messenger </a:t>
            </a:r>
            <a:r>
              <a:rPr lang="ar-SA" sz="1200" dirty="0" smtClean="0">
                <a:solidFill>
                  <a:srgbClr val="FF0000"/>
                </a:solidFill>
                <a:latin typeface="Calibri" panose="020F0502020204030204" pitchFamily="34" charset="0"/>
                <a:cs typeface="Calibri" panose="020F0502020204030204" pitchFamily="34" charset="0"/>
              </a:rPr>
              <a:t> الخاص فيه (مرتبة بالجدول </a:t>
            </a:r>
            <a:r>
              <a:rPr lang="ar-SA" sz="1200" dirty="0" err="1" smtClean="0">
                <a:solidFill>
                  <a:srgbClr val="FF0000"/>
                </a:solidFill>
                <a:latin typeface="Calibri" panose="020F0502020204030204" pitchFamily="34" charset="0"/>
                <a:cs typeface="Calibri" panose="020F0502020204030204" pitchFamily="34" charset="0"/>
              </a:rPr>
              <a:t>سلايد</a:t>
            </a:r>
            <a:r>
              <a:rPr lang="ar-SA" sz="1200" dirty="0" smtClean="0">
                <a:solidFill>
                  <a:srgbClr val="FF0000"/>
                </a:solidFill>
                <a:latin typeface="Calibri" panose="020F0502020204030204" pitchFamily="34" charset="0"/>
                <a:cs typeface="Calibri" panose="020F0502020204030204" pitchFamily="34" charset="0"/>
              </a:rPr>
              <a:t>)</a:t>
            </a:r>
            <a:endParaRPr lang="en-US" sz="1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747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355011487"/>
              </p:ext>
            </p:extLst>
          </p:nvPr>
        </p:nvGraphicFramePr>
        <p:xfrm>
          <a:off x="17" y="0"/>
          <a:ext cx="12188808" cy="6890770"/>
        </p:xfrm>
        <a:graphic>
          <a:graphicData uri="http://schemas.openxmlformats.org/drawingml/2006/table">
            <a:tbl>
              <a:tblPr firstRow="1" bandRow="1">
                <a:tableStyleId>{5DA37D80-6434-44D0-A028-1B22A696006F}</a:tableStyleId>
              </a:tblPr>
              <a:tblGrid>
                <a:gridCol w="477771">
                  <a:extLst>
                    <a:ext uri="{9D8B030D-6E8A-4147-A177-3AD203B41FA5}">
                      <a16:colId xmlns:a16="http://schemas.microsoft.com/office/drawing/2014/main" val="3604589667"/>
                    </a:ext>
                  </a:extLst>
                </a:gridCol>
                <a:gridCol w="504056">
                  <a:extLst>
                    <a:ext uri="{9D8B030D-6E8A-4147-A177-3AD203B41FA5}">
                      <a16:colId xmlns:a16="http://schemas.microsoft.com/office/drawing/2014/main" val="2880371773"/>
                    </a:ext>
                  </a:extLst>
                </a:gridCol>
                <a:gridCol w="11206981">
                  <a:extLst>
                    <a:ext uri="{9D8B030D-6E8A-4147-A177-3AD203B41FA5}">
                      <a16:colId xmlns:a16="http://schemas.microsoft.com/office/drawing/2014/main" val="2936433441"/>
                    </a:ext>
                  </a:extLst>
                </a:gridCol>
              </a:tblGrid>
              <a:tr h="33483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497E8D"/>
                          </a:solidFill>
                          <a:latin typeface="Gill Sans MT" panose="020B0502020104020203" pitchFamily="34" charset="0"/>
                          <a:ea typeface="+mn-ea"/>
                          <a:cs typeface="Calibri" panose="020F0502020204030204" pitchFamily="34" charset="0"/>
                        </a:rPr>
                        <a:t>Cont. Mechanism of action In the case of peptide &amp; catecholamine hormones</a:t>
                      </a:r>
                      <a:endParaRPr kumimoji="0" lang="ar-SA" sz="1400" b="0" kern="1200" dirty="0" smtClean="0">
                        <a:solidFill>
                          <a:srgbClr val="497E8D"/>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2390391">
                <a:tc rowSpan="2">
                  <a:txBody>
                    <a:bodyPr/>
                    <a:lstStyle/>
                    <a:p>
                      <a:pPr algn="ctr">
                        <a:lnSpc>
                          <a:spcPct val="150000"/>
                        </a:lnSpc>
                      </a:pPr>
                      <a:r>
                        <a:rPr kumimoji="0" lang="en-US" sz="1400" b="0" i="0" u="none" strike="noStrike" kern="1200" baseline="0" dirty="0" smtClean="0">
                          <a:solidFill>
                            <a:schemeClr val="tx1"/>
                          </a:solidFill>
                          <a:latin typeface="+mn-lt"/>
                          <a:ea typeface="+mn-ea"/>
                          <a:cs typeface="+mn-cs"/>
                        </a:rPr>
                        <a:t>Second-messenger mechanisms include the following:</a:t>
                      </a:r>
                      <a:endParaRPr lang="en-US" sz="1400" dirty="0"/>
                    </a:p>
                  </a:txBody>
                  <a:tcPr vert="vert270">
                    <a:solidFill>
                      <a:srgbClr val="FCFEE6"/>
                    </a:solidFill>
                  </a:tcPr>
                </a:tc>
                <a:tc>
                  <a:txBody>
                    <a:bodyPr/>
                    <a:lstStyle/>
                    <a:p>
                      <a:pPr algn="ctr">
                        <a:lnSpc>
                          <a:spcPct val="150000"/>
                        </a:lnSpc>
                      </a:pPr>
                      <a:r>
                        <a:rPr kumimoji="0" lang="en-US" sz="1400" kern="1200" dirty="0" smtClean="0">
                          <a:solidFill>
                            <a:srgbClr val="008080"/>
                          </a:solidFill>
                          <a:latin typeface="Gill Sans MT" panose="020B0502020104020203" pitchFamily="34" charset="0"/>
                          <a:ea typeface="+mn-ea"/>
                          <a:cs typeface="Calibri" panose="020F0502020204030204" pitchFamily="34" charset="0"/>
                        </a:rPr>
                        <a:t>3. Cell Membrane Phospholipid</a:t>
                      </a:r>
                    </a:p>
                  </a:txBody>
                  <a:tcPr vert="vert270">
                    <a:solidFill>
                      <a:schemeClr val="accent2">
                        <a:lumMod val="20000"/>
                        <a:lumOff val="80000"/>
                      </a:schemeClr>
                    </a:solidFill>
                  </a:tcPr>
                </a:tc>
                <a:tc>
                  <a:txBody>
                    <a:bodyPr/>
                    <a:lstStyle/>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mn-lt"/>
                          <a:ea typeface="+mn-ea"/>
                          <a:cs typeface="+mn-cs"/>
                        </a:rPr>
                        <a:t>Hormone binds to the receptor→ activates G protein.</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mn-lt"/>
                          <a:ea typeface="+mn-ea"/>
                          <a:cs typeface="+mn-cs"/>
                        </a:rPr>
                        <a:t>G protein activates a phospholipase enzyme.</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bg1">
                              <a:lumMod val="50000"/>
                            </a:schemeClr>
                          </a:solidFill>
                          <a:latin typeface="+mn-lt"/>
                          <a:ea typeface="+mn-ea"/>
                          <a:cs typeface="+mn-cs"/>
                        </a:rPr>
                        <a:t>Phospholipase splits the phospholipid PIP2 into </a:t>
                      </a:r>
                      <a:r>
                        <a:rPr kumimoji="0" lang="en-US" sz="1400" b="0" i="0" u="none" strike="noStrike" kern="1200" baseline="0" dirty="0" err="1" smtClean="0">
                          <a:solidFill>
                            <a:schemeClr val="bg1">
                              <a:lumMod val="50000"/>
                            </a:schemeClr>
                          </a:solidFill>
                          <a:latin typeface="+mn-lt"/>
                          <a:ea typeface="+mn-ea"/>
                          <a:cs typeface="+mn-cs"/>
                        </a:rPr>
                        <a:t>diacylglycerol</a:t>
                      </a:r>
                      <a:r>
                        <a:rPr kumimoji="0" lang="en-US" sz="1400" b="0" i="0" u="none" strike="noStrike" kern="1200" baseline="0" dirty="0" smtClean="0">
                          <a:solidFill>
                            <a:schemeClr val="bg1">
                              <a:lumMod val="50000"/>
                            </a:schemeClr>
                          </a:solidFill>
                          <a:latin typeface="+mn-lt"/>
                          <a:ea typeface="+mn-ea"/>
                          <a:cs typeface="+mn-cs"/>
                        </a:rPr>
                        <a:t> (DAG) &amp; IP3 (both act as </a:t>
                      </a:r>
                    </a:p>
                    <a:p>
                      <a:pPr marL="0" indent="0">
                        <a:lnSpc>
                          <a:spcPct val="150000"/>
                        </a:lnSpc>
                        <a:buFont typeface="Wingdings" panose="05000000000000000000" pitchFamily="2" charset="2"/>
                        <a:buNone/>
                      </a:pPr>
                      <a:r>
                        <a:rPr kumimoji="0" lang="en-US" sz="1400" b="0" i="0" u="none" strike="noStrike" kern="1200" baseline="0" dirty="0" smtClean="0">
                          <a:solidFill>
                            <a:schemeClr val="bg1">
                              <a:lumMod val="50000"/>
                            </a:schemeClr>
                          </a:solidFill>
                          <a:latin typeface="+mn-lt"/>
                          <a:ea typeface="+mn-ea"/>
                          <a:cs typeface="+mn-cs"/>
                        </a:rPr>
                        <a:t>     second messengers).</a:t>
                      </a:r>
                    </a:p>
                    <a:p>
                      <a:pPr>
                        <a:lnSpc>
                          <a:spcPct val="150000"/>
                        </a:lnSpc>
                      </a:pPr>
                      <a:r>
                        <a:rPr kumimoji="0" lang="en-US" sz="1400" b="0" i="0" u="none" strike="noStrike" kern="1200" baseline="0" dirty="0" smtClean="0">
                          <a:solidFill>
                            <a:schemeClr val="bg1">
                              <a:lumMod val="50000"/>
                            </a:schemeClr>
                          </a:solidFill>
                          <a:latin typeface="+mn-lt"/>
                          <a:ea typeface="+mn-ea"/>
                          <a:cs typeface="+mn-cs"/>
                        </a:rPr>
                        <a:t>→ DAG activates protein kinases.</a:t>
                      </a:r>
                    </a:p>
                    <a:p>
                      <a:pPr>
                        <a:lnSpc>
                          <a:spcPct val="150000"/>
                        </a:lnSpc>
                      </a:pPr>
                      <a:r>
                        <a:rPr kumimoji="0" lang="en-US" sz="1400" b="0" i="0" u="none" strike="noStrike" kern="1200" baseline="0" dirty="0" smtClean="0">
                          <a:solidFill>
                            <a:schemeClr val="bg1">
                              <a:lumMod val="50000"/>
                            </a:schemeClr>
                          </a:solidFill>
                          <a:latin typeface="+mn-lt"/>
                          <a:ea typeface="+mn-ea"/>
                          <a:cs typeface="+mn-cs"/>
                        </a:rPr>
                        <a:t>→ IP3 triggers release of Ca2+ stores Ca2+ (third messenger) alters cellular responses.</a:t>
                      </a:r>
                    </a:p>
                    <a:p>
                      <a:pPr>
                        <a:lnSpc>
                          <a:spcPct val="150000"/>
                        </a:lnSpc>
                      </a:pPr>
                      <a:r>
                        <a:rPr kumimoji="0" lang="en-US" sz="1800" b="0" i="1" u="none" strike="noStrike" kern="1200" baseline="0" dirty="0" smtClean="0">
                          <a:solidFill>
                            <a:schemeClr val="bg1">
                              <a:lumMod val="50000"/>
                            </a:schemeClr>
                          </a:solidFill>
                          <a:latin typeface="+mn-lt"/>
                          <a:ea typeface="+mn-ea"/>
                          <a:cs typeface="+mn-cs"/>
                          <a:hlinkClick r:id="rId2"/>
                        </a:rPr>
                        <a:t>Other picture </a:t>
                      </a:r>
                      <a:endParaRPr kumimoji="0" lang="en-US" sz="1800" b="0" i="1" u="none" strike="noStrike" kern="1200" baseline="0" dirty="0" smtClean="0">
                        <a:solidFill>
                          <a:schemeClr val="bg1">
                            <a:lumMod val="50000"/>
                          </a:schemeClr>
                        </a:solidFill>
                        <a:latin typeface="+mn-lt"/>
                        <a:ea typeface="+mn-ea"/>
                        <a:cs typeface="+mn-cs"/>
                      </a:endParaRPr>
                    </a:p>
                  </a:txBody>
                  <a:tcPr>
                    <a:solidFill>
                      <a:schemeClr val="bg1"/>
                    </a:solidFill>
                  </a:tcPr>
                </a:tc>
                <a:extLst>
                  <a:ext uri="{0D108BD9-81ED-4DB2-BD59-A6C34878D82A}">
                    <a16:rowId xmlns:a16="http://schemas.microsoft.com/office/drawing/2014/main" val="3908467867"/>
                  </a:ext>
                </a:extLst>
              </a:tr>
              <a:tr h="4132774">
                <a:tc vMerge="1">
                  <a:txBody>
                    <a:bodyPr/>
                    <a:lstStyle/>
                    <a:p>
                      <a:pPr algn="ctr"/>
                      <a:endParaRPr lang="en-US" sz="1200" dirty="0"/>
                    </a:p>
                  </a:txBody>
                  <a:tcPr vert="vert270">
                    <a:solidFill>
                      <a:schemeClr val="bg1"/>
                    </a:solidFill>
                  </a:tcPr>
                </a:tc>
                <a:tc>
                  <a:txBody>
                    <a:bodyPr/>
                    <a:lstStyle/>
                    <a:p>
                      <a:pPr algn="ctr">
                        <a:lnSpc>
                          <a:spcPct val="150000"/>
                        </a:lnSpc>
                      </a:pPr>
                      <a:r>
                        <a:rPr kumimoji="0" lang="en-US" sz="1400" kern="1200" dirty="0" smtClean="0">
                          <a:solidFill>
                            <a:srgbClr val="FF0000"/>
                          </a:solidFill>
                          <a:latin typeface="Gill Sans MT" panose="020B0502020104020203" pitchFamily="34" charset="0"/>
                          <a:ea typeface="+mn-ea"/>
                          <a:cs typeface="Calibri" panose="020F0502020204030204" pitchFamily="34" charset="0"/>
                        </a:rPr>
                        <a:t>4. Tyrosine kinase (Enzyme-Linked Hormone Receptors)</a:t>
                      </a:r>
                    </a:p>
                  </a:txBody>
                  <a:tcPr vert="vert270">
                    <a:solidFill>
                      <a:srgbClr val="F7E8FC"/>
                    </a:solidFill>
                  </a:tcPr>
                </a:tc>
                <a:tc>
                  <a:txBody>
                    <a:bodyPr/>
                    <a:lstStyle/>
                    <a:p>
                      <a:pPr marL="285750" indent="-285750">
                        <a:lnSpc>
                          <a:spcPct val="150000"/>
                        </a:lnSpc>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Is used by insulin &amp; many growth factors to cause cellular effects.</a:t>
                      </a:r>
                    </a:p>
                    <a:p>
                      <a:pPr marL="285750" indent="-285750">
                        <a:lnSpc>
                          <a:spcPct val="150000"/>
                        </a:lnSpc>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Surface receptor is tyrosine kinase consists of </a:t>
                      </a:r>
                      <a:r>
                        <a:rPr kumimoji="0" lang="en-US" sz="1400" b="0" i="0" u="none" strike="noStrike" kern="1200" baseline="0" dirty="0" smtClean="0">
                          <a:solidFill>
                            <a:schemeClr val="accent4">
                              <a:lumMod val="75000"/>
                            </a:schemeClr>
                          </a:solidFill>
                          <a:latin typeface="+mn-lt"/>
                          <a:ea typeface="+mn-ea"/>
                          <a:cs typeface="+mn-cs"/>
                        </a:rPr>
                        <a:t>2</a:t>
                      </a:r>
                      <a:r>
                        <a:rPr kumimoji="0" lang="en-US" sz="1400" b="0" i="0" u="none" strike="noStrike" kern="1200" baseline="0" dirty="0" smtClean="0">
                          <a:solidFill>
                            <a:srgbClr val="FF66CC"/>
                          </a:solidFill>
                          <a:latin typeface="+mn-lt"/>
                          <a:ea typeface="+mn-ea"/>
                          <a:cs typeface="+mn-cs"/>
                        </a:rPr>
                        <a:t> units that form active dimer when insulin </a:t>
                      </a:r>
                    </a:p>
                    <a:p>
                      <a:pPr marL="0" indent="0">
                        <a:lnSpc>
                          <a:spcPct val="150000"/>
                        </a:lnSpc>
                        <a:buFont typeface="Wingdings" panose="05000000000000000000" pitchFamily="2" charset="2"/>
                        <a:buNone/>
                      </a:pPr>
                      <a:r>
                        <a:rPr kumimoji="0" lang="en-US" sz="1400" b="0" i="0" u="none" strike="noStrike" kern="1200" baseline="0" dirty="0" smtClean="0">
                          <a:solidFill>
                            <a:srgbClr val="FF66CC"/>
                          </a:solidFill>
                          <a:latin typeface="+mn-lt"/>
                          <a:ea typeface="+mn-ea"/>
                          <a:cs typeface="+mn-cs"/>
                        </a:rPr>
                        <a:t>      binds Activated tyrosine kinase phosphorylates signaling molecules → Induction of </a:t>
                      </a:r>
                    </a:p>
                    <a:p>
                      <a:pPr marL="0" indent="0">
                        <a:lnSpc>
                          <a:spcPct val="150000"/>
                        </a:lnSpc>
                        <a:buFont typeface="Wingdings" panose="05000000000000000000" pitchFamily="2" charset="2"/>
                        <a:buNone/>
                      </a:pPr>
                      <a:r>
                        <a:rPr kumimoji="0" lang="en-US" sz="1400" b="0" i="0" u="none" strike="noStrike" kern="1200" baseline="0" dirty="0" smtClean="0">
                          <a:solidFill>
                            <a:srgbClr val="FF66CC"/>
                          </a:solidFill>
                          <a:latin typeface="+mn-lt"/>
                          <a:ea typeface="+mn-ea"/>
                          <a:cs typeface="+mn-cs"/>
                        </a:rPr>
                        <a:t>      hormone/growth factor effects.</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300" dirty="0" smtClean="0">
                          <a:solidFill>
                            <a:srgbClr val="00B050"/>
                          </a:solidFill>
                          <a:latin typeface="Gill Sans MT" panose="020B0502020104020203" pitchFamily="34" charset="0"/>
                          <a:cs typeface="Calibri" panose="020F0502020204030204" pitchFamily="34" charset="0"/>
                        </a:rPr>
                        <a:t>2 parts which are identical, once it gets activated by the hormone it will come closer together, </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300" dirty="0" smtClean="0">
                          <a:solidFill>
                            <a:srgbClr val="00B050"/>
                          </a:solidFill>
                          <a:latin typeface="Gill Sans MT" panose="020B0502020104020203" pitchFamily="34" charset="0"/>
                          <a:cs typeface="Calibri" panose="020F0502020204030204" pitchFamily="34" charset="0"/>
                        </a:rPr>
                        <a:t>      &amp; there will be some changes like phosphorylation of part of the receptor inside the cell</a:t>
                      </a:r>
                      <a:r>
                        <a:rPr lang="en-US" sz="1300" baseline="0" dirty="0" smtClean="0">
                          <a:solidFill>
                            <a:srgbClr val="00B050"/>
                          </a:solidFill>
                          <a:latin typeface="Gill Sans MT" panose="020B0502020104020203" pitchFamily="34" charset="0"/>
                          <a:cs typeface="Calibri" panose="020F0502020204030204" pitchFamily="34" charset="0"/>
                        </a:rPr>
                        <a:t> </a:t>
                      </a:r>
                      <a:r>
                        <a:rPr lang="en-US" sz="1300" baseline="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300" baseline="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300" dirty="0" smtClean="0">
                          <a:solidFill>
                            <a:srgbClr val="00B050"/>
                          </a:solidFill>
                          <a:latin typeface="Gill Sans MT" panose="020B0502020104020203" pitchFamily="34" charset="0"/>
                          <a:cs typeface="Calibri" panose="020F0502020204030204" pitchFamily="34" charset="0"/>
                        </a:rPr>
                        <a:t>phosphorylate other proteins inside cytoplasm, these phosphorylated proteins will open a </a:t>
                      </a:r>
                      <a:r>
                        <a:rPr kumimoji="0" lang="en-US" sz="1300" kern="1200" dirty="0" smtClean="0">
                          <a:solidFill>
                            <a:srgbClr val="00B050"/>
                          </a:solidFill>
                          <a:latin typeface="Gill Sans MT" panose="020B0502020104020203" pitchFamily="34" charset="0"/>
                          <a:ea typeface="+mn-ea"/>
                          <a:cs typeface="Calibri" panose="020F0502020204030204" pitchFamily="34" charset="0"/>
                        </a:rPr>
                        <a:t>channel </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300" kern="1200" dirty="0" smtClean="0">
                          <a:solidFill>
                            <a:srgbClr val="00B050"/>
                          </a:solidFill>
                          <a:latin typeface="Gill Sans MT" panose="020B0502020104020203" pitchFamily="34" charset="0"/>
                          <a:ea typeface="+mn-ea"/>
                          <a:cs typeface="Calibri" panose="020F0502020204030204" pitchFamily="34" charset="0"/>
                        </a:rPr>
                        <a:t>      for glucose &amp; cause influx of glucose.</a:t>
                      </a:r>
                    </a:p>
                    <a:p>
                      <a:pPr marL="285750" indent="-285750">
                        <a:lnSpc>
                          <a:spcPct val="150000"/>
                        </a:lnSpc>
                        <a:buFont typeface="Wingdings" panose="05000000000000000000" pitchFamily="2" charset="2"/>
                        <a:buChar char="ü"/>
                      </a:pPr>
                      <a:r>
                        <a:rPr kumimoji="0" lang="en-US" sz="1300" kern="1200" dirty="0" smtClean="0">
                          <a:solidFill>
                            <a:srgbClr val="00B050"/>
                          </a:solidFill>
                          <a:latin typeface="Gill Sans MT" panose="020B0502020104020203" pitchFamily="34" charset="0"/>
                          <a:ea typeface="+mn-ea"/>
                          <a:cs typeface="Calibri" panose="020F0502020204030204" pitchFamily="34" charset="0"/>
                        </a:rPr>
                        <a:t>Combine with it’s receptor in the cytoplasm&gt; the complex of (hormone-receptor) will go through </a:t>
                      </a:r>
                    </a:p>
                    <a:p>
                      <a:pPr marL="0" indent="0">
                        <a:lnSpc>
                          <a:spcPct val="150000"/>
                        </a:lnSpc>
                        <a:buFont typeface="Wingdings" panose="05000000000000000000" pitchFamily="2" charset="2"/>
                        <a:buNone/>
                      </a:pPr>
                      <a:r>
                        <a:rPr kumimoji="0" lang="en-US" sz="1300" kern="1200" dirty="0" smtClean="0">
                          <a:solidFill>
                            <a:srgbClr val="00B050"/>
                          </a:solidFill>
                          <a:latin typeface="Gill Sans MT" panose="020B0502020104020203" pitchFamily="34" charset="0"/>
                          <a:ea typeface="+mn-ea"/>
                          <a:cs typeface="Calibri" panose="020F0502020204030204" pitchFamily="34" charset="0"/>
                        </a:rPr>
                        <a:t>       the nuclear membrane inside the nucleus &amp; it</a:t>
                      </a:r>
                      <a:r>
                        <a:rPr kumimoji="0" lang="en-US" sz="13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300" kern="1200" dirty="0" smtClean="0">
                          <a:solidFill>
                            <a:srgbClr val="00B050"/>
                          </a:solidFill>
                          <a:latin typeface="Gill Sans MT" panose="020B0502020104020203" pitchFamily="34" charset="0"/>
                          <a:ea typeface="+mn-ea"/>
                          <a:cs typeface="Calibri" panose="020F0502020204030204" pitchFamily="34" charset="0"/>
                        </a:rPr>
                        <a:t>has a</a:t>
                      </a:r>
                      <a:r>
                        <a:rPr kumimoji="0" lang="en-US" sz="13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300" kern="1200" dirty="0" smtClean="0">
                          <a:solidFill>
                            <a:srgbClr val="00B050"/>
                          </a:solidFill>
                          <a:latin typeface="Gill Sans MT" panose="020B0502020104020203" pitchFamily="34" charset="0"/>
                          <a:ea typeface="+mn-ea"/>
                          <a:cs typeface="Calibri" panose="020F0502020204030204" pitchFamily="34" charset="0"/>
                        </a:rPr>
                        <a:t>specific target in the DNA, it will bind to the </a:t>
                      </a:r>
                    </a:p>
                    <a:p>
                      <a:pPr marL="0" indent="0">
                        <a:lnSpc>
                          <a:spcPct val="150000"/>
                        </a:lnSpc>
                        <a:buFont typeface="Wingdings" panose="05000000000000000000" pitchFamily="2" charset="2"/>
                        <a:buNone/>
                      </a:pPr>
                      <a:r>
                        <a:rPr kumimoji="0" lang="en-US" sz="1300" kern="1200" dirty="0" smtClean="0">
                          <a:solidFill>
                            <a:srgbClr val="00B050"/>
                          </a:solidFill>
                          <a:latin typeface="Gill Sans MT" panose="020B0502020104020203" pitchFamily="34" charset="0"/>
                          <a:ea typeface="+mn-ea"/>
                          <a:cs typeface="Calibri" panose="020F0502020204030204" pitchFamily="34" charset="0"/>
                        </a:rPr>
                        <a:t>       target on DNA &amp; cause conformational changes &amp; produce transcription</a:t>
                      </a:r>
                      <a:r>
                        <a:rPr kumimoji="0" lang="en-US" sz="13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300" kern="1200" baseline="0" dirty="0" smtClean="0">
                          <a:solidFill>
                            <a:srgbClr val="00B050"/>
                          </a:solidFill>
                          <a:latin typeface="Gill Sans MT" panose="020B0502020104020203" pitchFamily="34" charset="0"/>
                          <a:ea typeface="+mn-ea"/>
                          <a:cs typeface="Calibri" panose="020F0502020204030204" pitchFamily="34" charset="0"/>
                          <a:sym typeface="Wingdings" panose="05000000000000000000" pitchFamily="2" charset="2"/>
                        </a:rPr>
                        <a:t></a:t>
                      </a:r>
                      <a:r>
                        <a:rPr kumimoji="0" lang="en-US" sz="1300" kern="1200" dirty="0" smtClean="0">
                          <a:solidFill>
                            <a:srgbClr val="00B050"/>
                          </a:solidFill>
                          <a:latin typeface="Gill Sans MT" panose="020B0502020104020203" pitchFamily="34" charset="0"/>
                          <a:ea typeface="+mn-ea"/>
                          <a:cs typeface="Calibri" panose="020F0502020204030204" pitchFamily="34" charset="0"/>
                        </a:rPr>
                        <a:t> synthesis of </a:t>
                      </a:r>
                      <a:r>
                        <a:rPr kumimoji="0" lang="en-US" sz="13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300" kern="1200" dirty="0" smtClean="0">
                          <a:solidFill>
                            <a:srgbClr val="00B050"/>
                          </a:solidFill>
                          <a:latin typeface="Gill Sans MT" panose="020B0502020104020203" pitchFamily="34" charset="0"/>
                          <a:ea typeface="+mn-ea"/>
                          <a:cs typeface="Calibri" panose="020F0502020204030204" pitchFamily="34" charset="0"/>
                        </a:rPr>
                        <a:t>messenger RNA that will leave the nucleus to the cytoplasm to the</a:t>
                      </a:r>
                      <a:r>
                        <a:rPr kumimoji="0" lang="en-US" sz="13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300" kern="1200" dirty="0" smtClean="0">
                          <a:solidFill>
                            <a:srgbClr val="00B050"/>
                          </a:solidFill>
                          <a:latin typeface="Gill Sans MT" panose="020B0502020104020203" pitchFamily="34" charset="0"/>
                          <a:ea typeface="+mn-ea"/>
                          <a:cs typeface="Calibri" panose="020F0502020204030204" pitchFamily="34" charset="0"/>
                        </a:rPr>
                        <a:t>RER &amp; produce action of the hormone. (a long process)</a:t>
                      </a:r>
                    </a:p>
                  </a:txBody>
                  <a:tcPr>
                    <a:solidFill>
                      <a:schemeClr val="bg1"/>
                    </a:solidFill>
                  </a:tcPr>
                </a:tc>
                <a:extLst>
                  <a:ext uri="{0D108BD9-81ED-4DB2-BD59-A6C34878D82A}">
                    <a16:rowId xmlns:a16="http://schemas.microsoft.com/office/drawing/2014/main" val="1596220665"/>
                  </a:ext>
                </a:extLst>
              </a:tr>
            </a:tbl>
          </a:graphicData>
        </a:graphic>
      </p:graphicFrame>
      <p:pic>
        <p:nvPicPr>
          <p:cNvPr id="14" name="Picture 5"/>
          <p:cNvPicPr>
            <a:picLocks noChangeAspect="1" noChangeArrowheads="1"/>
          </p:cNvPicPr>
          <p:nvPr/>
        </p:nvPicPr>
        <p:blipFill>
          <a:blip r:embed="rId3" cstate="print"/>
          <a:srcRect/>
          <a:stretch>
            <a:fillRect/>
          </a:stretch>
        </p:blipFill>
        <p:spPr bwMode="auto">
          <a:xfrm>
            <a:off x="8110637" y="654252"/>
            <a:ext cx="3999550" cy="1982660"/>
          </a:xfrm>
          <a:prstGeom prst="rect">
            <a:avLst/>
          </a:prstGeom>
          <a:noFill/>
          <a:ln w="9525">
            <a:noFill/>
            <a:miter lim="800000"/>
            <a:headEnd/>
            <a:tailEnd/>
          </a:ln>
        </p:spPr>
      </p:pic>
      <p:pic>
        <p:nvPicPr>
          <p:cNvPr id="16" name="ClipArt Placeholder 5"/>
          <p:cNvPicPr>
            <a:picLocks noChangeAspect="1" noChangeArrowheads="1"/>
          </p:cNvPicPr>
          <p:nvPr/>
        </p:nvPicPr>
        <p:blipFill>
          <a:blip r:embed="rId4" cstate="print"/>
          <a:srcRect/>
          <a:stretch>
            <a:fillRect/>
          </a:stretch>
        </p:blipFill>
        <p:spPr bwMode="auto">
          <a:xfrm>
            <a:off x="8110637" y="2996952"/>
            <a:ext cx="4013282" cy="3098547"/>
          </a:xfrm>
          <a:prstGeom prst="rect">
            <a:avLst/>
          </a:prstGeom>
          <a:noFill/>
          <a:ln w="9525">
            <a:noFill/>
            <a:miter lim="800000"/>
            <a:headEnd/>
            <a:tailEnd/>
          </a:ln>
        </p:spPr>
      </p:pic>
      <p:sp>
        <p:nvSpPr>
          <p:cNvPr id="17" name="Rectangle 16"/>
          <p:cNvSpPr/>
          <p:nvPr/>
        </p:nvSpPr>
        <p:spPr>
          <a:xfrm>
            <a:off x="17" y="23655"/>
            <a:ext cx="2061947" cy="28486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solidFill>
                  <a:srgbClr val="FF0000"/>
                </a:solidFill>
                <a:latin typeface="Arabic Typesetting" panose="03020402040406030203" pitchFamily="66" charset="-78"/>
                <a:cs typeface="Arabic Typesetting" panose="03020402040406030203" pitchFamily="66" charset="-78"/>
              </a:rPr>
              <a:t>أهم شيء الـ</a:t>
            </a:r>
            <a:r>
              <a:rPr lang="en-US" dirty="0" smtClean="0">
                <a:solidFill>
                  <a:srgbClr val="FF0000"/>
                </a:solidFill>
                <a:latin typeface="Arabic Typesetting" panose="03020402040406030203" pitchFamily="66" charset="-78"/>
                <a:cs typeface="Arabic Typesetting" panose="03020402040406030203" pitchFamily="66" charset="-78"/>
              </a:rPr>
              <a:t>Tyrosine </a:t>
            </a:r>
            <a:endParaRPr lang="en-US" dirty="0">
              <a:solidFill>
                <a:srgbClr val="FF0000"/>
              </a:solidFill>
              <a:latin typeface="Arabic Typesetting" panose="03020402040406030203" pitchFamily="66" charset="-78"/>
              <a:cs typeface="Arabic Typesetting" panose="03020402040406030203" pitchFamily="66" charset="-78"/>
            </a:endParaRPr>
          </a:p>
        </p:txBody>
      </p:sp>
      <p:sp>
        <p:nvSpPr>
          <p:cNvPr id="18" name="Rectangle 17"/>
          <p:cNvSpPr/>
          <p:nvPr/>
        </p:nvSpPr>
        <p:spPr>
          <a:xfrm>
            <a:off x="9183654" y="18228"/>
            <a:ext cx="3005171" cy="636024"/>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1200" dirty="0" smtClean="0">
                <a:solidFill>
                  <a:srgbClr val="FF0000"/>
                </a:solidFill>
                <a:latin typeface="Calibri" panose="020F0502020204030204" pitchFamily="34" charset="0"/>
                <a:cs typeface="Calibri" panose="020F0502020204030204" pitchFamily="34" charset="0"/>
              </a:rPr>
              <a:t>مهم تعرفوا كل نوع </a:t>
            </a:r>
            <a:r>
              <a:rPr lang="ar-SA" sz="1200" dirty="0" err="1" smtClean="0">
                <a:solidFill>
                  <a:srgbClr val="FF0000"/>
                </a:solidFill>
                <a:latin typeface="Calibri" panose="020F0502020204030204" pitchFamily="34" charset="0"/>
                <a:cs typeface="Calibri" panose="020F0502020204030204" pitchFamily="34" charset="0"/>
              </a:rPr>
              <a:t>ايش</a:t>
            </a:r>
            <a:r>
              <a:rPr lang="ar-SA" sz="1200" dirty="0" smtClean="0">
                <a:solidFill>
                  <a:srgbClr val="FF0000"/>
                </a:solidFill>
                <a:latin typeface="Calibri" panose="020F0502020204030204" pitchFamily="34" charset="0"/>
                <a:cs typeface="Calibri" panose="020F0502020204030204" pitchFamily="34" charset="0"/>
              </a:rPr>
              <a:t> الـ</a:t>
            </a:r>
            <a:r>
              <a:rPr lang="en-US" sz="1200" dirty="0" smtClean="0">
                <a:solidFill>
                  <a:srgbClr val="FF0000"/>
                </a:solidFill>
                <a:latin typeface="Calibri" panose="020F0502020204030204" pitchFamily="34" charset="0"/>
                <a:cs typeface="Calibri" panose="020F0502020204030204" pitchFamily="34" charset="0"/>
              </a:rPr>
              <a:t>second messenger </a:t>
            </a:r>
            <a:r>
              <a:rPr lang="ar-SA" sz="1200" dirty="0" smtClean="0">
                <a:solidFill>
                  <a:srgbClr val="FF0000"/>
                </a:solidFill>
                <a:latin typeface="Calibri" panose="020F0502020204030204" pitchFamily="34" charset="0"/>
                <a:cs typeface="Calibri" panose="020F0502020204030204" pitchFamily="34" charset="0"/>
              </a:rPr>
              <a:t> الخاص فيه (مرتبة بالجدول سلايد18)</a:t>
            </a:r>
            <a:endParaRPr lang="en-US" sz="1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457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97E8D"/>
                </a:solidFill>
                <a:latin typeface="Bahnschrift" panose="020B0502040204020203" pitchFamily="34" charset="0"/>
                <a:cs typeface="Calibri" panose="020F0502020204030204" pitchFamily="34" charset="0"/>
              </a:rPr>
              <a:t>Mechanism of </a:t>
            </a:r>
            <a:r>
              <a:rPr lang="en-US" dirty="0" smtClean="0">
                <a:solidFill>
                  <a:srgbClr val="497E8D"/>
                </a:solidFill>
                <a:latin typeface="Bahnschrift" panose="020B0502040204020203" pitchFamily="34" charset="0"/>
                <a:cs typeface="Calibri" panose="020F0502020204030204" pitchFamily="34" charset="0"/>
              </a:rPr>
              <a:t>action of hormones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pic>
        <p:nvPicPr>
          <p:cNvPr id="5" name="Picture 2" descr="C:\Documents and Settings\DR.ABDUL MAJEED\My Documents\My Pictures\009t004.jpg"/>
          <p:cNvPicPr>
            <a:picLocks noGrp="1" noChangeAspect="1" noChangeArrowheads="1"/>
          </p:cNvPicPr>
          <p:nvPr>
            <p:ph idx="1"/>
          </p:nvPr>
        </p:nvPicPr>
        <p:blipFill rotWithShape="1">
          <a:blip r:embed="rId2" cstate="print"/>
          <a:srcRect t="6951" b="6951"/>
          <a:stretch/>
        </p:blipFill>
        <p:spPr bwMode="auto">
          <a:xfrm>
            <a:off x="2224245" y="1250537"/>
            <a:ext cx="7740371" cy="4998275"/>
          </a:xfrm>
          <a:prstGeom prst="rect">
            <a:avLst/>
          </a:prstGeom>
          <a:noFill/>
        </p:spPr>
      </p:pic>
      <p:sp>
        <p:nvSpPr>
          <p:cNvPr id="6" name="Rectangle 5"/>
          <p:cNvSpPr/>
          <p:nvPr/>
        </p:nvSpPr>
        <p:spPr>
          <a:xfrm>
            <a:off x="8470676" y="1250537"/>
            <a:ext cx="1493940" cy="268251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9810979" y="187431"/>
            <a:ext cx="2349998" cy="39654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اللي بالأحمر </a:t>
            </a:r>
            <a:r>
              <a:rPr lang="ar-SA" sz="2800" dirty="0" err="1" smtClean="0">
                <a:solidFill>
                  <a:srgbClr val="FF0000"/>
                </a:solidFill>
                <a:latin typeface="Arabic Typesetting" panose="03020402040406030203" pitchFamily="66" charset="-78"/>
                <a:cs typeface="Arabic Typesetting" panose="03020402040406030203" pitchFamily="66" charset="-78"/>
              </a:rPr>
              <a:t>مو</a:t>
            </a:r>
            <a:r>
              <a:rPr lang="ar-SA" sz="2400" dirty="0" smtClean="0">
                <a:solidFill>
                  <a:srgbClr val="FF0000"/>
                </a:solidFill>
                <a:latin typeface="Arabic Typesetting" panose="03020402040406030203" pitchFamily="66" charset="-78"/>
                <a:cs typeface="Arabic Typesetting" panose="03020402040406030203" pitchFamily="66" charset="-78"/>
              </a:rPr>
              <a:t> معنا</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5747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497E8D"/>
                </a:solidFill>
                <a:latin typeface="Bahnschrift" panose="020B0502040204020203" pitchFamily="34" charset="0"/>
                <a:cs typeface="Calibri" panose="020F0502020204030204" pitchFamily="34" charset="0"/>
              </a:rPr>
              <a:t/>
            </a:r>
            <a:br>
              <a:rPr lang="en-US" sz="3200" dirty="0">
                <a:solidFill>
                  <a:srgbClr val="497E8D"/>
                </a:solidFill>
                <a:latin typeface="Bahnschrift" panose="020B0502040204020203" pitchFamily="34" charset="0"/>
                <a:cs typeface="Calibri" panose="020F0502020204030204" pitchFamily="34" charset="0"/>
              </a:rPr>
            </a:br>
            <a:r>
              <a:rPr lang="en-US" sz="3200" dirty="0">
                <a:solidFill>
                  <a:srgbClr val="497E8D"/>
                </a:solidFill>
                <a:latin typeface="Bahnschrift" panose="020B0502040204020203" pitchFamily="34" charset="0"/>
                <a:cs typeface="Calibri" panose="020F0502020204030204" pitchFamily="34" charset="0"/>
              </a:rPr>
              <a:t/>
            </a:r>
            <a:br>
              <a:rPr lang="en-US" sz="3200" dirty="0">
                <a:solidFill>
                  <a:srgbClr val="497E8D"/>
                </a:solidFill>
                <a:latin typeface="Bahnschrift" panose="020B0502040204020203" pitchFamily="34" charset="0"/>
                <a:cs typeface="Calibri" panose="020F0502020204030204" pitchFamily="34" charset="0"/>
              </a:rPr>
            </a:br>
            <a:r>
              <a:rPr lang="en-US" sz="3200" dirty="0">
                <a:solidFill>
                  <a:srgbClr val="497E8D"/>
                </a:solidFill>
                <a:latin typeface="Bahnschrift" panose="020B0502040204020203" pitchFamily="34" charset="0"/>
                <a:cs typeface="Calibri" panose="020F0502020204030204" pitchFamily="34" charset="0"/>
              </a:rPr>
              <a:t/>
            </a:r>
            <a:br>
              <a:rPr lang="en-US" sz="3200" dirty="0">
                <a:solidFill>
                  <a:srgbClr val="497E8D"/>
                </a:solidFill>
                <a:latin typeface="Bahnschrift" panose="020B0502040204020203" pitchFamily="34" charset="0"/>
                <a:cs typeface="Calibri" panose="020F0502020204030204" pitchFamily="34" charset="0"/>
              </a:rPr>
            </a:br>
            <a:r>
              <a:rPr lang="en-US" sz="3200" dirty="0">
                <a:solidFill>
                  <a:srgbClr val="497E8D"/>
                </a:solidFill>
                <a:latin typeface="Bahnschrift" panose="020B0502040204020203" pitchFamily="34" charset="0"/>
                <a:cs typeface="Calibri" panose="020F0502020204030204" pitchFamily="34" charset="0"/>
              </a:rPr>
              <a:t>Regulation of hormonal </a:t>
            </a:r>
            <a:r>
              <a:rPr lang="en-US" sz="3200" dirty="0" smtClean="0">
                <a:solidFill>
                  <a:srgbClr val="497E8D"/>
                </a:solidFill>
                <a:latin typeface="Bahnschrift" panose="020B0502040204020203" pitchFamily="34" charset="0"/>
                <a:cs typeface="Calibri" panose="020F0502020204030204" pitchFamily="34" charset="0"/>
              </a:rPr>
              <a:t>receptors</a:t>
            </a:r>
            <a:endParaRPr lang="en-US" sz="3200" dirty="0">
              <a:solidFill>
                <a:srgbClr val="497E8D"/>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877198749"/>
              </p:ext>
            </p:extLst>
          </p:nvPr>
        </p:nvGraphicFramePr>
        <p:xfrm>
          <a:off x="604136" y="1153367"/>
          <a:ext cx="10961288" cy="5242560"/>
        </p:xfrm>
        <a:graphic>
          <a:graphicData uri="http://schemas.openxmlformats.org/drawingml/2006/table">
            <a:tbl>
              <a:tblPr firstRow="1" bandRow="1">
                <a:tableStyleId>{5DA37D80-6434-44D0-A028-1B22A696006F}</a:tableStyleId>
              </a:tblPr>
              <a:tblGrid>
                <a:gridCol w="1097788">
                  <a:extLst>
                    <a:ext uri="{9D8B030D-6E8A-4147-A177-3AD203B41FA5}">
                      <a16:colId xmlns:a16="http://schemas.microsoft.com/office/drawing/2014/main" val="2491160732"/>
                    </a:ext>
                  </a:extLst>
                </a:gridCol>
                <a:gridCol w="6840760">
                  <a:extLst>
                    <a:ext uri="{9D8B030D-6E8A-4147-A177-3AD203B41FA5}">
                      <a16:colId xmlns:a16="http://schemas.microsoft.com/office/drawing/2014/main" val="3604589667"/>
                    </a:ext>
                  </a:extLst>
                </a:gridCol>
                <a:gridCol w="1074796">
                  <a:extLst>
                    <a:ext uri="{9D8B030D-6E8A-4147-A177-3AD203B41FA5}">
                      <a16:colId xmlns:a16="http://schemas.microsoft.com/office/drawing/2014/main" val="2399115255"/>
                    </a:ext>
                  </a:extLst>
                </a:gridCol>
                <a:gridCol w="1947944">
                  <a:extLst>
                    <a:ext uri="{9D8B030D-6E8A-4147-A177-3AD203B41FA5}">
                      <a16:colId xmlns:a16="http://schemas.microsoft.com/office/drawing/2014/main" val="3328429001"/>
                    </a:ext>
                  </a:extLst>
                </a:gridCol>
              </a:tblGrid>
              <a:tr h="16665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497E8D"/>
                          </a:solidFill>
                          <a:latin typeface="Calibri" panose="020F0502020204030204" pitchFamily="34" charset="0"/>
                          <a:ea typeface="+mn-ea"/>
                          <a:cs typeface="Calibri" panose="020F0502020204030204" pitchFamily="34" charset="0"/>
                        </a:rPr>
                        <a:t>Regulation of hormonal receptors</a:t>
                      </a: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endParaRPr lang="en-US" dirty="0"/>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237063">
                <a:tc rowSpan="3">
                  <a:txBody>
                    <a:bodyPr/>
                    <a:lstStyle/>
                    <a:p>
                      <a:pPr algn="ctr"/>
                      <a:r>
                        <a:rPr kumimoji="0" lang="en-US" sz="1400" b="0" kern="1200" dirty="0" smtClean="0">
                          <a:solidFill>
                            <a:schemeClr val="accent5">
                              <a:lumMod val="75000"/>
                            </a:schemeClr>
                          </a:solidFill>
                          <a:latin typeface="Gill Sans MT" panose="020B0502020104020203" pitchFamily="34" charset="0"/>
                          <a:ea typeface="+mn-ea"/>
                          <a:cs typeface="Calibri" panose="020F0502020204030204" pitchFamily="34" charset="0"/>
                        </a:rPr>
                        <a:t>Dose-response relationship</a:t>
                      </a:r>
                    </a:p>
                  </a:txBody>
                  <a:tcPr>
                    <a:solidFill>
                      <a:schemeClr val="bg1"/>
                    </a:solidFill>
                  </a:tcPr>
                </a:tc>
                <a:tc>
                  <a:txBody>
                    <a:bodyPr/>
                    <a:lstStyle/>
                    <a:p>
                      <a:pPr algn="ctr"/>
                      <a:r>
                        <a:rPr kumimoji="0" lang="en-US" sz="1400" b="0" kern="1200" dirty="0" smtClean="0">
                          <a:solidFill>
                            <a:schemeClr val="tx1"/>
                          </a:solidFill>
                          <a:latin typeface="Gill Sans MT" panose="020B0502020104020203" pitchFamily="34" charset="0"/>
                          <a:ea typeface="+mn-ea"/>
                          <a:cs typeface="Calibri" panose="020F0502020204030204" pitchFamily="34" charset="0"/>
                        </a:rPr>
                        <a:t>Relative </a:t>
                      </a:r>
                      <a:r>
                        <a:rPr kumimoji="0" lang="en-US" sz="1400" b="0" kern="1200" dirty="0" smtClean="0">
                          <a:solidFill>
                            <a:srgbClr val="FF0000"/>
                          </a:solidFill>
                          <a:latin typeface="Gill Sans MT" panose="020B0502020104020203" pitchFamily="34" charset="0"/>
                          <a:ea typeface="+mn-ea"/>
                          <a:cs typeface="Calibri" panose="020F0502020204030204" pitchFamily="34" charset="0"/>
                        </a:rPr>
                        <a:t>number</a:t>
                      </a:r>
                      <a:r>
                        <a:rPr kumimoji="0" lang="en-US" sz="1400" b="0" kern="1200" dirty="0" smtClean="0">
                          <a:solidFill>
                            <a:schemeClr val="tx1"/>
                          </a:solidFill>
                          <a:latin typeface="Gill Sans MT" panose="020B0502020104020203" pitchFamily="34" charset="0"/>
                          <a:ea typeface="+mn-ea"/>
                          <a:cs typeface="Calibri" panose="020F0502020204030204" pitchFamily="34" charset="0"/>
                        </a:rPr>
                        <a:t> of receptors on the target cell</a:t>
                      </a:r>
                      <a:endParaRPr kumimoji="0" lang="en-US" sz="1400" b="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rowSpan="3">
                  <a:txBody>
                    <a:bodyPr/>
                    <a:lstStyle/>
                    <a:p>
                      <a:pPr algn="ctr"/>
                      <a:r>
                        <a:rPr kumimoji="0" lang="en-US" sz="1400" b="0" kern="1200" dirty="0" smtClean="0">
                          <a:solidFill>
                            <a:schemeClr val="accent5">
                              <a:lumMod val="75000"/>
                            </a:schemeClr>
                          </a:solidFill>
                          <a:latin typeface="Gill Sans MT" panose="020B0502020104020203" pitchFamily="34" charset="0"/>
                          <a:ea typeface="+mn-ea"/>
                          <a:cs typeface="Calibri" panose="020F0502020204030204" pitchFamily="34" charset="0"/>
                        </a:rPr>
                        <a:t>The </a:t>
                      </a:r>
                      <a:r>
                        <a:rPr kumimoji="0" lang="en-US" sz="1400" b="0" kern="1200" dirty="0" smtClean="0">
                          <a:solidFill>
                            <a:srgbClr val="FF0000"/>
                          </a:solidFill>
                          <a:latin typeface="Gill Sans MT" panose="020B0502020104020203" pitchFamily="34" charset="0"/>
                          <a:ea typeface="+mn-ea"/>
                          <a:cs typeface="Calibri" panose="020F0502020204030204" pitchFamily="34" charset="0"/>
                        </a:rPr>
                        <a:t>affinity</a:t>
                      </a:r>
                      <a:r>
                        <a:rPr kumimoji="0" lang="en-US" sz="1400" b="0" kern="1200" dirty="0" smtClean="0">
                          <a:solidFill>
                            <a:schemeClr val="accent5">
                              <a:lumMod val="75000"/>
                            </a:schemeClr>
                          </a:solidFill>
                          <a:latin typeface="Gill Sans MT" panose="020B0502020104020203" pitchFamily="34" charset="0"/>
                          <a:ea typeface="+mn-ea"/>
                          <a:cs typeface="Calibri" panose="020F0502020204030204" pitchFamily="34" charset="0"/>
                        </a:rPr>
                        <a:t> of those receptors</a:t>
                      </a:r>
                      <a:endParaRPr kumimoji="0" lang="en-US" sz="1400" b="0" kern="1200" dirty="0">
                        <a:solidFill>
                          <a:schemeClr val="accent5">
                            <a:lumMod val="75000"/>
                          </a:schemeClr>
                        </a:solidFill>
                        <a:latin typeface="Gill Sans MT" panose="020B0502020104020203" pitchFamily="34" charset="0"/>
                        <a:ea typeface="+mn-ea"/>
                        <a:cs typeface="Calibri" panose="020F0502020204030204" pitchFamily="34" charset="0"/>
                      </a:endParaRPr>
                    </a:p>
                  </a:txBody>
                  <a:tcPr>
                    <a:solidFill>
                      <a:schemeClr val="bg1"/>
                    </a:solidFill>
                  </a:tcPr>
                </a:tc>
                <a:tc rowSpan="2">
                  <a:txBody>
                    <a:bodyPr/>
                    <a:lstStyle/>
                    <a:p>
                      <a:pPr algn="ctr"/>
                      <a:r>
                        <a:rPr kumimoji="0" lang="en-US" sz="1400" b="0" kern="1200" dirty="0" smtClean="0">
                          <a:solidFill>
                            <a:schemeClr val="accent5">
                              <a:lumMod val="75000"/>
                            </a:schemeClr>
                          </a:solidFill>
                          <a:latin typeface="Gill Sans MT" panose="020B0502020104020203" pitchFamily="34" charset="0"/>
                          <a:ea typeface="+mn-ea"/>
                          <a:cs typeface="Calibri" panose="020F0502020204030204" pitchFamily="34" charset="0"/>
                        </a:rPr>
                        <a:t>The </a:t>
                      </a:r>
                      <a:r>
                        <a:rPr kumimoji="0" lang="en-US" sz="1400" b="0" kern="1200" dirty="0" smtClean="0">
                          <a:solidFill>
                            <a:srgbClr val="FF0000"/>
                          </a:solidFill>
                          <a:latin typeface="Gill Sans MT" panose="020B0502020104020203" pitchFamily="34" charset="0"/>
                          <a:ea typeface="+mn-ea"/>
                          <a:cs typeface="Calibri" panose="020F0502020204030204" pitchFamily="34" charset="0"/>
                        </a:rPr>
                        <a:t>Sensitivity</a:t>
                      </a:r>
                      <a:r>
                        <a:rPr kumimoji="0" lang="en-US" sz="1400" b="0" kern="1200" dirty="0" smtClean="0">
                          <a:solidFill>
                            <a:schemeClr val="accent5">
                              <a:lumMod val="75000"/>
                            </a:schemeClr>
                          </a:solidFill>
                          <a:latin typeface="Gill Sans MT" panose="020B0502020104020203" pitchFamily="34" charset="0"/>
                          <a:ea typeface="+mn-ea"/>
                          <a:cs typeface="Calibri" panose="020F0502020204030204" pitchFamily="34" charset="0"/>
                        </a:rPr>
                        <a:t> of those receptors</a:t>
                      </a:r>
                      <a:endParaRPr kumimoji="0" lang="en-US" sz="1400" b="0" kern="1200" dirty="0">
                        <a:solidFill>
                          <a:schemeClr val="accent5">
                            <a:lumMod val="7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28296579"/>
                  </a:ext>
                </a:extLst>
              </a:tr>
              <a:tr h="281097">
                <a:tc vMerge="1">
                  <a:txBody>
                    <a:bodyPr/>
                    <a:lstStyle/>
                    <a:p>
                      <a:endParaRPr lang="en-US"/>
                    </a:p>
                  </a:txBody>
                  <a:tcPr/>
                </a:tc>
                <a:tc rowSpan="2">
                  <a:txBody>
                    <a:bodyPr/>
                    <a:lstStyle/>
                    <a:p>
                      <a:pPr marL="0" algn="l" rtl="0" eaLnBrk="1" latinLnBrk="0" hangingPunct="1"/>
                      <a:r>
                        <a:rPr kumimoji="0" lang="en-US" sz="1400" kern="1200" dirty="0" smtClean="0">
                          <a:solidFill>
                            <a:srgbClr val="FF66CC"/>
                          </a:solidFill>
                          <a:latin typeface="Calibri" panose="020F0502020204030204" pitchFamily="34" charset="0"/>
                          <a:ea typeface="+mn-ea"/>
                          <a:cs typeface="Calibri" panose="020F0502020204030204" pitchFamily="34" charset="0"/>
                        </a:rPr>
                        <a:t>(Receptors does not remain</a:t>
                      </a:r>
                      <a:r>
                        <a:rPr kumimoji="0" lang="en-US" sz="1400" kern="1200" baseline="0" dirty="0" smtClean="0">
                          <a:solidFill>
                            <a:srgbClr val="FF66CC"/>
                          </a:solidFill>
                          <a:latin typeface="Calibri" panose="020F0502020204030204" pitchFamily="34" charset="0"/>
                          <a:ea typeface="+mn-ea"/>
                          <a:cs typeface="Calibri" panose="020F0502020204030204" pitchFamily="34" charset="0"/>
                        </a:rPr>
                        <a:t> </a:t>
                      </a:r>
                      <a:r>
                        <a:rPr kumimoji="0" lang="en-US" sz="1400" kern="1200" dirty="0" smtClean="0">
                          <a:solidFill>
                            <a:srgbClr val="FF66CC"/>
                          </a:solidFill>
                          <a:latin typeface="Calibri" panose="020F0502020204030204" pitchFamily="34" charset="0"/>
                          <a:ea typeface="+mn-ea"/>
                          <a:cs typeface="Calibri" panose="020F0502020204030204" pitchFamily="34" charset="0"/>
                        </a:rPr>
                        <a:t>constant):</a:t>
                      </a:r>
                      <a:r>
                        <a:rPr kumimoji="0" lang="en-US" sz="1400" kern="1200" baseline="0" dirty="0" smtClean="0">
                          <a:solidFill>
                            <a:srgbClr val="FF66CC"/>
                          </a:solidFill>
                          <a:latin typeface="Calibri" panose="020F0502020204030204" pitchFamily="34" charset="0"/>
                          <a:ea typeface="+mn-ea"/>
                          <a:cs typeface="Calibri" panose="020F0502020204030204" pitchFamily="34" charset="0"/>
                        </a:rPr>
                        <a:t> </a:t>
                      </a:r>
                      <a:endParaRPr kumimoji="0" lang="en-US" sz="1400" kern="1200" dirty="0" smtClean="0">
                        <a:solidFill>
                          <a:srgbClr val="FF66CC"/>
                        </a:solidFill>
                        <a:latin typeface="Calibri" panose="020F0502020204030204" pitchFamily="34" charset="0"/>
                        <a:ea typeface="+mn-ea"/>
                        <a:cs typeface="Calibri" panose="020F0502020204030204" pitchFamily="34" charset="0"/>
                      </a:endParaRPr>
                    </a:p>
                    <a:p>
                      <a:pPr marL="285750" lvl="0" indent="-285750">
                        <a:buFont typeface="Wingdings" panose="05000000000000000000" pitchFamily="2" charset="2"/>
                        <a:buChar char="ü"/>
                      </a:pPr>
                      <a:r>
                        <a:rPr kumimoji="0" lang="en-US" sz="1400" kern="1200" dirty="0" smtClean="0">
                          <a:solidFill>
                            <a:srgbClr val="FF66CC"/>
                          </a:solidFill>
                          <a:latin typeface="+mn-lt"/>
                          <a:ea typeface="+mn-ea"/>
                          <a:cs typeface="+mn-cs"/>
                        </a:rPr>
                        <a:t>Inactivated or destroyed.</a:t>
                      </a:r>
                    </a:p>
                    <a:p>
                      <a:pPr marL="285750" lvl="0" indent="-285750">
                        <a:buFont typeface="Wingdings" panose="05000000000000000000" pitchFamily="2" charset="2"/>
                        <a:buChar char="ü"/>
                      </a:pPr>
                      <a:r>
                        <a:rPr kumimoji="0" lang="en-US" sz="1400" kern="1200" dirty="0" smtClean="0">
                          <a:solidFill>
                            <a:srgbClr val="FF66CC"/>
                          </a:solidFill>
                          <a:latin typeface="+mn-lt"/>
                          <a:ea typeface="+mn-ea"/>
                          <a:cs typeface="+mn-cs"/>
                        </a:rPr>
                        <a:t>Reactivated or manufactured.</a:t>
                      </a:r>
                    </a:p>
                    <a:p>
                      <a:pPr marL="0" algn="l" rtl="0" eaLnBrk="1" latinLnBrk="0" hangingPunct="1"/>
                      <a:endParaRPr kumimoji="0" lang="en-US" sz="100" kern="1200" dirty="0" smtClean="0">
                        <a:solidFill>
                          <a:schemeClr val="tx1"/>
                        </a:solidFill>
                        <a:latin typeface="Calibri" panose="020F0502020204030204" pitchFamily="34" charset="0"/>
                        <a:ea typeface="+mn-ea"/>
                        <a:cs typeface="Calibri" panose="020F0502020204030204" pitchFamily="34" charset="0"/>
                      </a:endParaRPr>
                    </a:p>
                    <a:p>
                      <a:pPr marL="0" algn="l" rtl="0" eaLnBrk="1" latinLnBrk="0" hangingPunct="1"/>
                      <a:r>
                        <a:rPr kumimoji="0" lang="en-US" sz="1400" kern="1200" dirty="0" smtClean="0">
                          <a:solidFill>
                            <a:srgbClr val="497E8D"/>
                          </a:solidFill>
                          <a:latin typeface="Calibri" panose="020F0502020204030204" pitchFamily="34" charset="0"/>
                          <a:ea typeface="+mn-ea"/>
                          <a:cs typeface="Calibri" panose="020F0502020204030204" pitchFamily="34" charset="0"/>
                        </a:rPr>
                        <a:t>And they undergo:</a:t>
                      </a:r>
                    </a:p>
                    <a:p>
                      <a:pPr marL="0" algn="l" rtl="0" eaLnBrk="1" latinLnBrk="0" hangingPunct="1"/>
                      <a:endParaRPr kumimoji="0" lang="en-US" sz="300" kern="1200" dirty="0" smtClean="0">
                        <a:solidFill>
                          <a:srgbClr val="497E8D"/>
                        </a:solidFill>
                        <a:latin typeface="Calibri" panose="020F0502020204030204" pitchFamily="34" charset="0"/>
                        <a:ea typeface="+mn-ea"/>
                        <a:cs typeface="Calibri" panose="020F0502020204030204" pitchFamily="34" charset="0"/>
                      </a:endParaRPr>
                    </a:p>
                    <a:p>
                      <a:pPr marL="0" algn="l" rtl="0" eaLnBrk="1" latinLnBrk="0" hangingPunct="1"/>
                      <a:r>
                        <a:rPr kumimoji="0" lang="en-US" sz="1400" b="1" kern="1200" dirty="0" smtClean="0">
                          <a:solidFill>
                            <a:srgbClr val="008080"/>
                          </a:solidFill>
                          <a:latin typeface="Calibri" panose="020F0502020204030204" pitchFamily="34" charset="0"/>
                          <a:ea typeface="+mn-ea"/>
                          <a:cs typeface="Calibri" panose="020F0502020204030204" pitchFamily="34" charset="0"/>
                        </a:rPr>
                        <a:t>1.</a:t>
                      </a:r>
                      <a:r>
                        <a:rPr kumimoji="0" lang="en-US" sz="1400" b="1" kern="1200" baseline="0" dirty="0" smtClean="0">
                          <a:solidFill>
                            <a:srgbClr val="008080"/>
                          </a:solidFill>
                          <a:latin typeface="Calibri" panose="020F0502020204030204" pitchFamily="34" charset="0"/>
                          <a:ea typeface="+mn-ea"/>
                          <a:cs typeface="Calibri" panose="020F0502020204030204" pitchFamily="34" charset="0"/>
                        </a:rPr>
                        <a:t> </a:t>
                      </a:r>
                      <a:r>
                        <a:rPr kumimoji="0" lang="en-US" sz="1400" b="1" kern="1200" dirty="0" smtClean="0">
                          <a:solidFill>
                            <a:srgbClr val="008080"/>
                          </a:solidFill>
                          <a:latin typeface="Calibri" panose="020F0502020204030204" pitchFamily="34" charset="0"/>
                          <a:ea typeface="+mn-ea"/>
                          <a:cs typeface="Calibri" panose="020F0502020204030204" pitchFamily="34" charset="0"/>
                        </a:rPr>
                        <a:t>Up-regulation:</a:t>
                      </a:r>
                    </a:p>
                    <a:p>
                      <a:pPr marL="0" algn="l" rtl="0" eaLnBrk="1" latinLnBrk="0" hangingPunct="1"/>
                      <a:r>
                        <a:rPr kumimoji="0" lang="en-US" sz="1400" kern="1200" dirty="0" smtClean="0">
                          <a:solidFill>
                            <a:srgbClr val="FF66CC"/>
                          </a:solidFill>
                          <a:latin typeface="Calibri" panose="020F0502020204030204" pitchFamily="34" charset="0"/>
                          <a:ea typeface="+mn-ea"/>
                          <a:cs typeface="Calibri" panose="020F0502020204030204" pitchFamily="34" charset="0"/>
                        </a:rPr>
                        <a:t>The hormone induces greater than normal formation of a receptor or intracellular </a:t>
                      </a:r>
                      <a:r>
                        <a:rPr kumimoji="0" lang="en-US" sz="1400" kern="1200" dirty="0" smtClean="0">
                          <a:solidFill>
                            <a:srgbClr val="FF66CC"/>
                          </a:solidFill>
                          <a:latin typeface="Gill Sans MT" panose="020B0502020104020203" pitchFamily="34" charset="0"/>
                          <a:ea typeface="+mn-ea"/>
                          <a:cs typeface="Calibri" panose="020F0502020204030204" pitchFamily="34" charset="0"/>
                        </a:rPr>
                        <a:t>signaling proteins.</a:t>
                      </a:r>
                    </a:p>
                    <a:p>
                      <a:pPr marL="0" algn="l" rtl="0" eaLnBrk="1" latinLnBrk="0" hangingPunct="1"/>
                      <a:r>
                        <a:rPr kumimoji="0" lang="en-US" sz="1400" kern="1200" dirty="0" smtClean="0">
                          <a:solidFill>
                            <a:schemeClr val="accent5">
                              <a:lumMod val="75000"/>
                            </a:schemeClr>
                          </a:solidFill>
                          <a:latin typeface="Gill Sans MT" panose="020B0502020104020203" pitchFamily="34" charset="0"/>
                          <a:ea typeface="+mn-ea"/>
                          <a:cs typeface="Calibri" panose="020F0502020204030204" pitchFamily="34" charset="0"/>
                        </a:rPr>
                        <a:t>Lead to:</a:t>
                      </a:r>
                    </a:p>
                    <a:p>
                      <a:pPr marL="342900" indent="-342900" algn="l" rtl="0" eaLnBrk="1" latinLnBrk="0" hangingPunct="1">
                        <a:buFont typeface="+mj-lt"/>
                        <a:buAutoNum type="arabicPeriod"/>
                      </a:pPr>
                      <a:r>
                        <a:rPr kumimoji="0" lang="en-US" sz="1400" kern="1200" dirty="0" smtClean="0">
                          <a:solidFill>
                            <a:schemeClr val="tx1"/>
                          </a:solidFill>
                          <a:latin typeface="Gill Sans MT" panose="020B0502020104020203" pitchFamily="34" charset="0"/>
                          <a:ea typeface="+mn-ea"/>
                          <a:cs typeface="Calibri" panose="020F0502020204030204" pitchFamily="34" charset="0"/>
                        </a:rPr>
                        <a:t>Increase synthesis.</a:t>
                      </a:r>
                    </a:p>
                    <a:p>
                      <a:pPr marL="342900" indent="-342900" algn="l" rtl="0" eaLnBrk="1" latinLnBrk="0" hangingPunct="1">
                        <a:buFont typeface="+mj-lt"/>
                        <a:buAutoNum type="arabicPeriod"/>
                      </a:pPr>
                      <a:r>
                        <a:rPr kumimoji="0" lang="en-US" sz="1400" kern="1200" dirty="0" smtClean="0">
                          <a:solidFill>
                            <a:schemeClr val="tx1"/>
                          </a:solidFill>
                          <a:latin typeface="Gill Sans MT" panose="020B0502020104020203" pitchFamily="34" charset="0"/>
                          <a:ea typeface="+mn-ea"/>
                          <a:cs typeface="Calibri" panose="020F0502020204030204" pitchFamily="34" charset="0"/>
                        </a:rPr>
                        <a:t>Decrease degradation.</a:t>
                      </a:r>
                    </a:p>
                    <a:p>
                      <a:pPr marL="342900" indent="-342900" algn="l" rtl="0" eaLnBrk="1" latinLnBrk="0" hangingPunct="1">
                        <a:buFont typeface="+mj-lt"/>
                        <a:buAutoNum type="arabicPeriod"/>
                      </a:pPr>
                      <a:r>
                        <a:rPr kumimoji="0" lang="en-US" sz="1400" kern="1200" dirty="0" smtClean="0">
                          <a:solidFill>
                            <a:schemeClr val="tx1"/>
                          </a:solidFill>
                          <a:latin typeface="Gill Sans MT" panose="020B0502020104020203" pitchFamily="34" charset="0"/>
                          <a:ea typeface="+mn-ea"/>
                          <a:cs typeface="Calibri" panose="020F0502020204030204" pitchFamily="34" charset="0"/>
                        </a:rPr>
                        <a:t>Activation.</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kern="1200" dirty="0" smtClean="0">
                          <a:solidFill>
                            <a:schemeClr val="tx1"/>
                          </a:solidFill>
                          <a:latin typeface="Gill Sans MT" panose="020B0502020104020203" pitchFamily="34" charset="0"/>
                          <a:ea typeface="+mn-ea"/>
                          <a:cs typeface="Calibri" panose="020F0502020204030204" pitchFamily="34" charset="0"/>
                        </a:rPr>
                        <a:t>GH, </a:t>
                      </a:r>
                      <a:r>
                        <a:rPr kumimoji="0" lang="en-US" sz="1400" u="sng" kern="1200" dirty="0" smtClean="0">
                          <a:solidFill>
                            <a:schemeClr val="tx1"/>
                          </a:solidFill>
                          <a:latin typeface="Gill Sans MT" panose="020B0502020104020203" pitchFamily="34" charset="0"/>
                          <a:ea typeface="+mn-ea"/>
                          <a:cs typeface="Calibri" panose="020F0502020204030204" pitchFamily="34" charset="0"/>
                        </a:rPr>
                        <a:t>prolactin</a:t>
                      </a:r>
                      <a:r>
                        <a:rPr kumimoji="0" lang="en-US" sz="1400" kern="1200" baseline="0" dirty="0" smtClean="0">
                          <a:solidFill>
                            <a:schemeClr val="tx1"/>
                          </a:solidFill>
                          <a:latin typeface="Gill Sans MT" panose="020B0502020104020203" pitchFamily="34" charset="0"/>
                          <a:ea typeface="+mn-ea"/>
                          <a:cs typeface="Calibri" panose="020F0502020204030204" pitchFamily="34" charset="0"/>
                        </a:rPr>
                        <a:t> </a:t>
                      </a:r>
                      <a:r>
                        <a:rPr kumimoji="0" lang="en-US" sz="1100" b="0" kern="1200" dirty="0" smtClean="0">
                          <a:solidFill>
                            <a:srgbClr val="00B050"/>
                          </a:solidFill>
                          <a:latin typeface="Gill Sans MT" panose="020B0502020104020203" pitchFamily="34" charset="0"/>
                          <a:ea typeface="+mn-ea"/>
                          <a:cs typeface="Calibri" panose="020F0502020204030204" pitchFamily="34" charset="0"/>
                        </a:rPr>
                        <a:t>(For breast-milk synthesis; once it’s secreted the number of the receptors will increase, hence, increase the breast-milk production).</a:t>
                      </a:r>
                    </a:p>
                    <a:p>
                      <a:pPr marL="0" algn="l" rtl="0" eaLnBrk="1" latinLnBrk="0" hangingPunct="1"/>
                      <a:endParaRPr kumimoji="0" lang="en-US" sz="600" kern="1200" dirty="0" smtClean="0">
                        <a:solidFill>
                          <a:schemeClr val="tx1"/>
                        </a:solidFill>
                        <a:latin typeface="Gill Sans MT" panose="020B0502020104020203"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kern="1200" dirty="0" smtClean="0">
                          <a:solidFill>
                            <a:srgbClr val="008080"/>
                          </a:solidFill>
                          <a:latin typeface="Gill Sans MT" panose="020B0502020104020203" pitchFamily="34" charset="0"/>
                          <a:ea typeface="+mn-ea"/>
                          <a:cs typeface="Calibri" panose="020F0502020204030204" pitchFamily="34" charset="0"/>
                        </a:rPr>
                        <a:t>2. Down-regulation: </a:t>
                      </a:r>
                      <a:r>
                        <a:rPr kumimoji="0" lang="en-US" sz="1100" b="0" kern="1200" dirty="0" smtClean="0">
                          <a:solidFill>
                            <a:srgbClr val="00B050"/>
                          </a:solidFill>
                          <a:latin typeface="Gill Sans MT" panose="020B0502020104020203" pitchFamily="34" charset="0"/>
                          <a:ea typeface="+mn-ea"/>
                          <a:cs typeface="Calibri" panose="020F0502020204030204" pitchFamily="34" charset="0"/>
                        </a:rPr>
                        <a:t>(Used in case of primary hyperthyroidism; no negative feedback mechanism to regulate the hormone release. So, we down-regulate the receptor using one of these mechanisms).</a:t>
                      </a:r>
                      <a:endParaRPr kumimoji="0" lang="en-US" sz="1400" b="0" kern="1200" dirty="0" smtClean="0">
                        <a:solidFill>
                          <a:srgbClr val="00B050"/>
                        </a:solidFill>
                        <a:latin typeface="Gill Sans MT" panose="020B0502020104020203" pitchFamily="34" charset="0"/>
                        <a:ea typeface="+mn-ea"/>
                        <a:cs typeface="Calibri" panose="020F0502020204030204" pitchFamily="34" charset="0"/>
                      </a:endParaRPr>
                    </a:p>
                    <a:p>
                      <a:pPr marL="285750" indent="-285750">
                        <a:buFont typeface="Wingdings" panose="05000000000000000000" pitchFamily="2" charset="2"/>
                        <a:buChar char="ü"/>
                      </a:pPr>
                      <a:r>
                        <a:rPr kumimoji="0" lang="en-US" sz="1400" kern="1200" dirty="0" smtClean="0">
                          <a:solidFill>
                            <a:schemeClr val="tx1"/>
                          </a:solidFill>
                          <a:latin typeface="Gill Sans MT" panose="020B0502020104020203" pitchFamily="34" charset="0"/>
                          <a:ea typeface="+mn-ea"/>
                          <a:cs typeface="Calibri" panose="020F0502020204030204" pitchFamily="34" charset="0"/>
                        </a:rPr>
                        <a:t>Increase hormone concentration leads to:</a:t>
                      </a:r>
                    </a:p>
                    <a:p>
                      <a:pPr marL="0" indent="0">
                        <a:buFont typeface="Wingdings" panose="05000000000000000000" pitchFamily="2" charset="2"/>
                        <a:buNone/>
                      </a:pPr>
                      <a:r>
                        <a:rPr kumimoji="0" lang="en-US" sz="1400" kern="1200" dirty="0" smtClean="0">
                          <a:solidFill>
                            <a:schemeClr val="tx1"/>
                          </a:solidFill>
                          <a:latin typeface="Gill Sans MT" panose="020B0502020104020203" pitchFamily="34" charset="0"/>
                          <a:ea typeface="+mn-ea"/>
                          <a:cs typeface="Calibri" panose="020F0502020204030204" pitchFamily="34" charset="0"/>
                        </a:rPr>
                        <a:t>1. decrease in the </a:t>
                      </a:r>
                      <a:r>
                        <a:rPr kumimoji="0" lang="en-US" sz="1400" kern="1200" dirty="0" smtClean="0">
                          <a:solidFill>
                            <a:srgbClr val="FF66CC"/>
                          </a:solidFill>
                          <a:latin typeface="Gill Sans MT" panose="020B0502020104020203" pitchFamily="34" charset="0"/>
                          <a:ea typeface="+mn-ea"/>
                          <a:cs typeface="Calibri" panose="020F0502020204030204" pitchFamily="34" charset="0"/>
                        </a:rPr>
                        <a:t>number of active receptors</a:t>
                      </a:r>
                      <a:r>
                        <a:rPr kumimoji="0" lang="en-US" sz="1400" kern="1200" baseline="0" dirty="0" smtClean="0">
                          <a:solidFill>
                            <a:srgbClr val="FF66CC"/>
                          </a:solidFill>
                          <a:latin typeface="Gill Sans MT" panose="020B0502020104020203" pitchFamily="34" charset="0"/>
                          <a:ea typeface="+mn-ea"/>
                          <a:cs typeface="Calibri" panose="020F0502020204030204" pitchFamily="34" charset="0"/>
                        </a:rPr>
                        <a:t> </a:t>
                      </a:r>
                      <a:r>
                        <a:rPr kumimoji="0" lang="en-US" sz="1400" kern="1200" baseline="0" dirty="0" smtClean="0">
                          <a:solidFill>
                            <a:schemeClr val="tx1"/>
                          </a:solidFill>
                          <a:latin typeface="Gill Sans MT" panose="020B0502020104020203" pitchFamily="34" charset="0"/>
                          <a:ea typeface="+mn-ea"/>
                          <a:cs typeface="Calibri" panose="020F0502020204030204" pitchFamily="34" charset="0"/>
                        </a:rPr>
                        <a:t>&amp; </a:t>
                      </a:r>
                      <a:r>
                        <a:rPr kumimoji="0" lang="en-US" sz="1400" kern="1200" baseline="0" dirty="0" smtClean="0">
                          <a:solidFill>
                            <a:schemeClr val="accent5">
                              <a:lumMod val="75000"/>
                            </a:schemeClr>
                          </a:solidFill>
                          <a:latin typeface="Gill Sans MT" panose="020B0502020104020203" pitchFamily="34" charset="0"/>
                          <a:ea typeface="+mn-ea"/>
                          <a:cs typeface="Calibri" panose="020F0502020204030204" pitchFamily="34" charset="0"/>
                        </a:rPr>
                        <a:t>synthesis.</a:t>
                      </a:r>
                    </a:p>
                    <a:p>
                      <a:pPr marL="0" indent="0">
                        <a:buFont typeface="Wingdings" panose="05000000000000000000" pitchFamily="2" charset="2"/>
                        <a:buNone/>
                      </a:pPr>
                      <a:r>
                        <a:rPr kumimoji="0" lang="en-US" sz="1400" kern="1200" dirty="0" smtClean="0">
                          <a:solidFill>
                            <a:schemeClr val="accent5">
                              <a:lumMod val="75000"/>
                            </a:schemeClr>
                          </a:solidFill>
                          <a:latin typeface="Gill Sans MT" panose="020B0502020104020203" pitchFamily="34" charset="0"/>
                          <a:ea typeface="+mn-ea"/>
                          <a:cs typeface="Calibri" panose="020F0502020204030204" pitchFamily="34" charset="0"/>
                        </a:rPr>
                        <a:t>2. Increase degradation.</a:t>
                      </a:r>
                    </a:p>
                    <a:p>
                      <a:pPr marL="0" indent="0">
                        <a:buFont typeface="Wingdings" panose="05000000000000000000" pitchFamily="2" charset="2"/>
                        <a:buNone/>
                      </a:pPr>
                      <a:r>
                        <a:rPr kumimoji="0" lang="en-US" sz="1400" kern="1200" dirty="0" smtClean="0">
                          <a:solidFill>
                            <a:schemeClr val="accent5">
                              <a:lumMod val="75000"/>
                            </a:schemeClr>
                          </a:solidFill>
                          <a:latin typeface="Gill Sans MT" panose="020B0502020104020203" pitchFamily="34" charset="0"/>
                          <a:ea typeface="+mn-ea"/>
                          <a:cs typeface="Calibri" panose="020F0502020204030204" pitchFamily="34" charset="0"/>
                        </a:rPr>
                        <a:t>3.</a:t>
                      </a:r>
                      <a:r>
                        <a:rPr kumimoji="0" lang="en-US" sz="1400" kern="1200" baseline="0" dirty="0" smtClean="0">
                          <a:solidFill>
                            <a:schemeClr val="accent5">
                              <a:lumMod val="75000"/>
                            </a:schemeClr>
                          </a:solidFill>
                          <a:latin typeface="Gill Sans MT" panose="020B0502020104020203" pitchFamily="34" charset="0"/>
                          <a:ea typeface="+mn-ea"/>
                          <a:cs typeface="Calibri" panose="020F0502020204030204" pitchFamily="34" charset="0"/>
                        </a:rPr>
                        <a:t> </a:t>
                      </a:r>
                      <a:r>
                        <a:rPr kumimoji="0" lang="en-US" sz="1400" kern="1200" dirty="0" smtClean="0">
                          <a:solidFill>
                            <a:schemeClr val="accent5">
                              <a:lumMod val="75000"/>
                            </a:schemeClr>
                          </a:solidFill>
                          <a:latin typeface="Gill Sans MT" panose="020B0502020104020203" pitchFamily="34" charset="0"/>
                          <a:ea typeface="+mn-ea"/>
                          <a:cs typeface="Calibri" panose="020F0502020204030204" pitchFamily="34" charset="0"/>
                        </a:rPr>
                        <a:t>Inactivation.</a:t>
                      </a:r>
                    </a:p>
                    <a:p>
                      <a:pPr marL="0" indent="0">
                        <a:buFont typeface="Wingdings" panose="05000000000000000000" pitchFamily="2" charset="2"/>
                        <a:buNone/>
                      </a:pPr>
                      <a:r>
                        <a:rPr kumimoji="0" lang="en-US" sz="1400" kern="1200" dirty="0" smtClean="0">
                          <a:solidFill>
                            <a:schemeClr val="accent5">
                              <a:lumMod val="75000"/>
                            </a:schemeClr>
                          </a:solidFill>
                          <a:latin typeface="Gill Sans MT" panose="020B0502020104020203" pitchFamily="34" charset="0"/>
                          <a:ea typeface="+mn-ea"/>
                          <a:cs typeface="Calibri" panose="020F0502020204030204" pitchFamily="34" charset="0"/>
                        </a:rPr>
                        <a:t>4.</a:t>
                      </a:r>
                      <a:r>
                        <a:rPr kumimoji="0" lang="en-US" sz="1400" kern="1200" baseline="0" dirty="0" smtClean="0">
                          <a:solidFill>
                            <a:schemeClr val="accent5">
                              <a:lumMod val="75000"/>
                            </a:schemeClr>
                          </a:solidFill>
                          <a:latin typeface="Gill Sans MT" panose="020B0502020104020203" pitchFamily="34" charset="0"/>
                          <a:ea typeface="+mn-ea"/>
                          <a:cs typeface="Calibri" panose="020F0502020204030204" pitchFamily="34" charset="0"/>
                        </a:rPr>
                        <a:t> </a:t>
                      </a:r>
                      <a:r>
                        <a:rPr kumimoji="0" lang="en-US" sz="1400" kern="1200" dirty="0" smtClean="0">
                          <a:solidFill>
                            <a:schemeClr val="accent5">
                              <a:lumMod val="75000"/>
                            </a:schemeClr>
                          </a:solidFill>
                          <a:latin typeface="Gill Sans MT" panose="020B0502020104020203" pitchFamily="34" charset="0"/>
                          <a:ea typeface="+mn-ea"/>
                          <a:cs typeface="Calibri" panose="020F0502020204030204" pitchFamily="34" charset="0"/>
                        </a:rPr>
                        <a:t>T3.</a:t>
                      </a:r>
                    </a:p>
                    <a:p>
                      <a:pPr marL="285750" indent="-285750">
                        <a:buFont typeface="Wingdings" panose="05000000000000000000" pitchFamily="2" charset="2"/>
                        <a:buChar char="ü"/>
                      </a:pPr>
                      <a:r>
                        <a:rPr kumimoji="0" lang="en-US" sz="1400" kern="1200" dirty="0" smtClean="0">
                          <a:solidFill>
                            <a:srgbClr val="FF66CC"/>
                          </a:solidFill>
                          <a:latin typeface="Gill Sans MT" panose="020B0502020104020203" pitchFamily="34" charset="0"/>
                          <a:ea typeface="+mn-ea"/>
                          <a:cs typeface="Calibri" panose="020F0502020204030204" pitchFamily="34" charset="0"/>
                        </a:rPr>
                        <a:t>Most peptide hormones have</a:t>
                      </a:r>
                      <a:r>
                        <a:rPr kumimoji="0" lang="en-US" sz="1400" kern="1200" baseline="0" dirty="0" smtClean="0">
                          <a:solidFill>
                            <a:srgbClr val="FF66CC"/>
                          </a:solidFill>
                          <a:latin typeface="Gill Sans MT" panose="020B0502020104020203" pitchFamily="34" charset="0"/>
                          <a:ea typeface="+mn-ea"/>
                          <a:cs typeface="Calibri" panose="020F0502020204030204" pitchFamily="34" charset="0"/>
                        </a:rPr>
                        <a:t> </a:t>
                      </a:r>
                      <a:r>
                        <a:rPr kumimoji="0" lang="en-US" sz="1400" u="sng" kern="1200" dirty="0" smtClean="0">
                          <a:solidFill>
                            <a:srgbClr val="FF66CC"/>
                          </a:solidFill>
                          <a:latin typeface="Gill Sans MT" panose="020B0502020104020203" pitchFamily="34" charset="0"/>
                          <a:ea typeface="+mn-ea"/>
                          <a:cs typeface="Calibri" panose="020F0502020204030204" pitchFamily="34" charset="0"/>
                        </a:rPr>
                        <a:t>pulsatile</a:t>
                      </a:r>
                      <a:r>
                        <a:rPr kumimoji="0" lang="en-US" sz="1400" u="sng" kern="1200" baseline="0" dirty="0" smtClean="0">
                          <a:solidFill>
                            <a:srgbClr val="FF66CC"/>
                          </a:solidFill>
                          <a:latin typeface="Gill Sans MT" panose="020B0502020104020203" pitchFamily="34" charset="0"/>
                          <a:ea typeface="+mn-ea"/>
                          <a:cs typeface="Calibri" panose="020F0502020204030204" pitchFamily="34" charset="0"/>
                        </a:rPr>
                        <a:t> </a:t>
                      </a:r>
                      <a:r>
                        <a:rPr kumimoji="0" lang="en-US" sz="1400" u="sng" kern="1200" dirty="0" smtClean="0">
                          <a:solidFill>
                            <a:srgbClr val="FF66CC"/>
                          </a:solidFill>
                          <a:latin typeface="Gill Sans MT" panose="020B0502020104020203" pitchFamily="34" charset="0"/>
                          <a:ea typeface="+mn-ea"/>
                          <a:cs typeface="Calibri" panose="020F0502020204030204" pitchFamily="34" charset="0"/>
                        </a:rPr>
                        <a:t>secretion</a:t>
                      </a:r>
                      <a:r>
                        <a:rPr kumimoji="0" lang="en-US" sz="1400" u="sng" kern="1200" baseline="30000" dirty="0" smtClean="0">
                          <a:solidFill>
                            <a:srgbClr val="FF66CC"/>
                          </a:solidFill>
                          <a:latin typeface="Gill Sans MT" panose="020B0502020104020203" pitchFamily="34" charset="0"/>
                          <a:ea typeface="+mn-ea"/>
                          <a:cs typeface="Calibri" panose="020F0502020204030204" pitchFamily="34" charset="0"/>
                        </a:rPr>
                        <a:t>6</a:t>
                      </a:r>
                      <a:r>
                        <a:rPr kumimoji="0" lang="en-US" sz="1400" u="sng" kern="1200" dirty="0" smtClean="0">
                          <a:solidFill>
                            <a:srgbClr val="FF66CC"/>
                          </a:solidFill>
                          <a:latin typeface="Gill Sans MT" panose="020B0502020104020203" pitchFamily="34" charset="0"/>
                          <a:ea typeface="+mn-ea"/>
                          <a:cs typeface="Calibri" panose="020F0502020204030204" pitchFamily="34" charset="0"/>
                        </a:rPr>
                        <a:t> </a:t>
                      </a:r>
                      <a:r>
                        <a:rPr kumimoji="0" lang="en-US" sz="1400" kern="1200" dirty="0" smtClean="0">
                          <a:solidFill>
                            <a:srgbClr val="FF66CC"/>
                          </a:solidFill>
                          <a:latin typeface="Gill Sans MT" panose="020B0502020104020203" pitchFamily="34" charset="0"/>
                          <a:ea typeface="+mn-ea"/>
                          <a:cs typeface="Calibri" panose="020F0502020204030204" pitchFamily="34" charset="0"/>
                        </a:rPr>
                        <a:t>which prevents</a:t>
                      </a:r>
                      <a:r>
                        <a:rPr kumimoji="0" lang="en-US" sz="1400" kern="1200" baseline="0" dirty="0" smtClean="0">
                          <a:solidFill>
                            <a:srgbClr val="FF66CC"/>
                          </a:solidFill>
                          <a:latin typeface="Gill Sans MT" panose="020B0502020104020203" pitchFamily="34" charset="0"/>
                          <a:ea typeface="+mn-ea"/>
                          <a:cs typeface="Calibri" panose="020F0502020204030204" pitchFamily="34" charset="0"/>
                        </a:rPr>
                        <a:t> </a:t>
                      </a:r>
                      <a:r>
                        <a:rPr kumimoji="0" lang="en-US" sz="1400" kern="1200" dirty="0" smtClean="0">
                          <a:solidFill>
                            <a:srgbClr val="FF66CC"/>
                          </a:solidFill>
                          <a:latin typeface="Gill Sans MT" panose="020B0502020104020203" pitchFamily="34" charset="0"/>
                          <a:ea typeface="+mn-ea"/>
                          <a:cs typeface="Calibri" panose="020F0502020204030204" pitchFamily="34" charset="0"/>
                        </a:rPr>
                        <a:t>downregulation.</a:t>
                      </a:r>
                      <a:endParaRPr kumimoji="0" lang="en-US" sz="1400" kern="1200" dirty="0">
                        <a:solidFill>
                          <a:srgbClr val="FF66CC"/>
                        </a:solidFill>
                        <a:latin typeface="Gill Sans MT" panose="020B0502020104020203" pitchFamily="34" charset="0"/>
                        <a:ea typeface="+mn-ea"/>
                        <a:cs typeface="Calibri" panose="020F0502020204030204" pitchFamily="34" charset="0"/>
                      </a:endParaRP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6176788"/>
                  </a:ext>
                </a:extLst>
              </a:tr>
              <a:tr h="1112520">
                <a:tc vMerge="1">
                  <a:txBody>
                    <a:bodyPr/>
                    <a:lstStyle/>
                    <a:p>
                      <a:pPr algn="ctr"/>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vMerge="1">
                  <a:txBody>
                    <a:bodyPr/>
                    <a:lstStyle/>
                    <a:p>
                      <a:pPr marL="0" algn="l" rtl="0" eaLnBrk="1" latinLnBrk="0" hangingPunct="1"/>
                      <a:endParaRPr kumimoji="0" lang="en-US" sz="1400" kern="1200" dirty="0">
                        <a:solidFill>
                          <a:srgbClr val="FF66CC"/>
                        </a:solidFill>
                        <a:latin typeface="Calibri" panose="020F0502020204030204" pitchFamily="34" charset="0"/>
                        <a:ea typeface="+mn-ea"/>
                        <a:cs typeface="Calibri" panose="020F0502020204030204" pitchFamily="34" charset="0"/>
                      </a:endParaRPr>
                    </a:p>
                  </a:txBody>
                  <a:tcPr>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algn="l"/>
                      <a:r>
                        <a:rPr lang="en-US" sz="1400" b="0" dirty="0" smtClean="0">
                          <a:solidFill>
                            <a:srgbClr val="00B050"/>
                          </a:solidFill>
                          <a:latin typeface="Gill Sans MT" panose="020B0502020104020203" pitchFamily="34" charset="0"/>
                        </a:rPr>
                        <a:t>The hormone concentration that will lead to 50% of the maximum response.</a:t>
                      </a:r>
                    </a:p>
                    <a:p>
                      <a:pPr algn="l"/>
                      <a:endParaRPr lang="en-US" sz="1400" b="0" dirty="0" smtClean="0">
                        <a:latin typeface="Gill Sans MT" panose="020B0502020104020203" pitchFamily="34" charset="0"/>
                      </a:endParaRPr>
                    </a:p>
                    <a:p>
                      <a:pPr algn="l"/>
                      <a:r>
                        <a:rPr lang="en-US" sz="1400" b="0" dirty="0" smtClean="0">
                          <a:solidFill>
                            <a:srgbClr val="00B050"/>
                          </a:solidFill>
                          <a:latin typeface="Gill Sans MT" panose="020B0502020104020203" pitchFamily="34" charset="0"/>
                          <a:cs typeface="Calibri" panose="020F0502020204030204" pitchFamily="34" charset="0"/>
                        </a:rPr>
                        <a:t>It can be increased by:</a:t>
                      </a:r>
                    </a:p>
                    <a:p>
                      <a:pPr algn="l"/>
                      <a:r>
                        <a:rPr lang="en-US" sz="1400" b="0" dirty="0" smtClean="0">
                          <a:solidFill>
                            <a:srgbClr val="00B050"/>
                          </a:solidFill>
                          <a:latin typeface="Gill Sans MT" panose="020B0502020104020203" pitchFamily="34" charset="0"/>
                          <a:cs typeface="Calibri" panose="020F0502020204030204" pitchFamily="34" charset="0"/>
                        </a:rPr>
                        <a:t>1- Increasing receptors.</a:t>
                      </a:r>
                    </a:p>
                    <a:p>
                      <a:pPr algn="l"/>
                      <a:r>
                        <a:rPr lang="en-US" sz="1400" b="0" dirty="0" smtClean="0">
                          <a:solidFill>
                            <a:srgbClr val="00B050"/>
                          </a:solidFill>
                          <a:latin typeface="Gill Sans MT" panose="020B0502020104020203" pitchFamily="34" charset="0"/>
                          <a:cs typeface="Calibri" panose="020F0502020204030204" pitchFamily="34" charset="0"/>
                        </a:rPr>
                        <a:t>2- increase affinity of the receptors to ligand.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459244839"/>
                  </a:ext>
                </a:extLst>
              </a:tr>
            </a:tbl>
          </a:graphicData>
        </a:graphic>
      </p:graphicFrame>
      <p:sp>
        <p:nvSpPr>
          <p:cNvPr id="9" name="Rectangle 8"/>
          <p:cNvSpPr/>
          <p:nvPr/>
        </p:nvSpPr>
        <p:spPr>
          <a:xfrm>
            <a:off x="6541407" y="459698"/>
            <a:ext cx="5024017" cy="595025"/>
          </a:xfrm>
          <a:prstGeom prst="rect">
            <a:avLst/>
          </a:prstGeom>
          <a:ln>
            <a:solidFill>
              <a:srgbClr val="00B050"/>
            </a:solidFill>
            <a:prstDash val="dashDot"/>
          </a:ln>
        </p:spPr>
        <p:txBody>
          <a:bodyPr vert="horz" wrap="square" lIns="101590" tIns="50795" rIns="101590" bIns="50795">
            <a:spAutoFit/>
          </a:bodyPr>
          <a:lstStyle/>
          <a:p>
            <a:pPr>
              <a:spcBef>
                <a:spcPts val="667"/>
              </a:spcBef>
              <a:buClr>
                <a:srgbClr val="00B050"/>
              </a:buClr>
              <a:buSzPct val="76000"/>
            </a:pPr>
            <a:r>
              <a:rPr lang="en-US" sz="1600" baseline="30000" dirty="0">
                <a:solidFill>
                  <a:srgbClr val="00B050"/>
                </a:solidFill>
                <a:latin typeface="Gill Sans MT" panose="020B0502020104020203" pitchFamily="34" charset="0"/>
                <a:cs typeface="Calibri" panose="020F0502020204030204" pitchFamily="34" charset="0"/>
              </a:rPr>
              <a:t>These receptors are not stable all the time,  a lot of changes happen, the number of receptors will decrease by destruction </a:t>
            </a:r>
            <a:r>
              <a:rPr lang="en-US" sz="1600" baseline="30000" dirty="0" smtClean="0">
                <a:solidFill>
                  <a:srgbClr val="00B050"/>
                </a:solidFill>
                <a:latin typeface="Gill Sans MT" panose="020B0502020104020203" pitchFamily="34" charset="0"/>
                <a:cs typeface="Calibri" panose="020F0502020204030204" pitchFamily="34" charset="0"/>
              </a:rPr>
              <a:t>&amp; </a:t>
            </a:r>
            <a:r>
              <a:rPr lang="en-US" sz="1600" baseline="30000" dirty="0">
                <a:solidFill>
                  <a:srgbClr val="00B050"/>
                </a:solidFill>
                <a:latin typeface="Gill Sans MT" panose="020B0502020104020203" pitchFamily="34" charset="0"/>
                <a:cs typeface="Calibri" panose="020F0502020204030204" pitchFamily="34" charset="0"/>
              </a:rPr>
              <a:t>it will increase by synthesis </a:t>
            </a:r>
            <a:r>
              <a:rPr lang="en-US" sz="1600" baseline="30000" dirty="0" smtClean="0">
                <a:solidFill>
                  <a:srgbClr val="00B050"/>
                </a:solidFill>
                <a:latin typeface="Gill Sans MT" panose="020B0502020104020203" pitchFamily="34" charset="0"/>
                <a:cs typeface="Calibri" panose="020F0502020204030204" pitchFamily="34" charset="0"/>
              </a:rPr>
              <a:t>&amp; </a:t>
            </a:r>
            <a:r>
              <a:rPr lang="en-US" sz="1600" baseline="30000" dirty="0">
                <a:solidFill>
                  <a:srgbClr val="00B050"/>
                </a:solidFill>
                <a:latin typeface="Gill Sans MT" panose="020B0502020104020203" pitchFamily="34" charset="0"/>
                <a:cs typeface="Calibri" panose="020F0502020204030204" pitchFamily="34" charset="0"/>
              </a:rPr>
              <a:t>activation, </a:t>
            </a:r>
            <a:r>
              <a:rPr lang="en-US" sz="1600" baseline="30000" dirty="0" smtClean="0">
                <a:solidFill>
                  <a:srgbClr val="00B050"/>
                </a:solidFill>
                <a:latin typeface="Gill Sans MT" panose="020B0502020104020203" pitchFamily="34" charset="0"/>
                <a:cs typeface="Calibri" panose="020F0502020204030204" pitchFamily="34" charset="0"/>
              </a:rPr>
              <a:t>&amp; </a:t>
            </a:r>
            <a:r>
              <a:rPr lang="en-US" sz="1600" baseline="30000" dirty="0">
                <a:solidFill>
                  <a:srgbClr val="00B050"/>
                </a:solidFill>
                <a:latin typeface="Gill Sans MT" panose="020B0502020104020203" pitchFamily="34" charset="0"/>
                <a:cs typeface="Calibri" panose="020F0502020204030204" pitchFamily="34" charset="0"/>
              </a:rPr>
              <a:t>change according to the level of hormone in the blood</a:t>
            </a:r>
            <a:r>
              <a:rPr lang="en-US" sz="1600" baseline="30000" dirty="0" smtClean="0">
                <a:solidFill>
                  <a:srgbClr val="00B050"/>
                </a:solidFill>
                <a:latin typeface="Gill Sans MT" panose="020B0502020104020203" pitchFamily="34" charset="0"/>
                <a:cs typeface="Calibri" panose="020F0502020204030204" pitchFamily="34" charset="0"/>
              </a:rPr>
              <a:t>.</a:t>
            </a:r>
            <a:endParaRPr lang="en-US" sz="1600" baseline="30000" dirty="0">
              <a:solidFill>
                <a:srgbClr val="00B050"/>
              </a:solidFill>
              <a:latin typeface="Gill Sans MT" panose="020B0502020104020203" pitchFamily="34" charset="0"/>
              <a:cs typeface="Calibri" panose="020F0502020204030204" pitchFamily="34" charset="0"/>
            </a:endParaRPr>
          </a:p>
        </p:txBody>
      </p:sp>
      <p:sp>
        <p:nvSpPr>
          <p:cNvPr id="7" name="Rectangle 6"/>
          <p:cNvSpPr/>
          <p:nvPr/>
        </p:nvSpPr>
        <p:spPr>
          <a:xfrm>
            <a:off x="1206500" y="6406295"/>
            <a:ext cx="10720560" cy="333415"/>
          </a:xfrm>
          <a:prstGeom prst="rect">
            <a:avLst/>
          </a:prstGeom>
          <a:ln>
            <a:solidFill>
              <a:srgbClr val="00B050"/>
            </a:solidFill>
            <a:prstDash val="dashDot"/>
          </a:ln>
        </p:spPr>
        <p:txBody>
          <a:bodyPr vert="horz" wrap="square" lIns="101590" tIns="50795" rIns="101590" bIns="50795">
            <a:spAutoFit/>
          </a:bodyPr>
          <a:lstStyle/>
          <a:p>
            <a:pPr>
              <a:lnSpc>
                <a:spcPct val="150000"/>
              </a:lnSpc>
              <a:spcBef>
                <a:spcPts val="667"/>
              </a:spcBef>
              <a:buClr>
                <a:srgbClr val="008080"/>
              </a:buClr>
              <a:buSzPct val="76000"/>
            </a:pPr>
            <a:r>
              <a:rPr lang="en-US" sz="1000" baseline="30000" dirty="0">
                <a:solidFill>
                  <a:srgbClr val="00B050"/>
                </a:solidFill>
              </a:rPr>
              <a:t>6</a:t>
            </a:r>
            <a:r>
              <a:rPr lang="en-US" sz="1000" dirty="0">
                <a:solidFill>
                  <a:srgbClr val="00B050"/>
                </a:solidFill>
              </a:rPr>
              <a:t>=Pulsatile secretion: ‘like when it increases in the night &amp; decrease in the day</a:t>
            </a:r>
            <a:r>
              <a:rPr lang="mr-IN" sz="1000" dirty="0">
                <a:solidFill>
                  <a:srgbClr val="00B050"/>
                </a:solidFill>
              </a:rPr>
              <a:t>…</a:t>
            </a:r>
            <a:r>
              <a:rPr lang="en-US" sz="1000" dirty="0">
                <a:solidFill>
                  <a:srgbClr val="00B050"/>
                </a:solidFill>
              </a:rPr>
              <a:t>”, it happens so that receptors wont have to be downregulated so this mechanism acts as protection for the receptors.</a:t>
            </a:r>
          </a:p>
        </p:txBody>
      </p:sp>
    </p:spTree>
    <p:extLst>
      <p:ext uri="{BB962C8B-B14F-4D97-AF65-F5344CB8AC3E}">
        <p14:creationId xmlns:p14="http://schemas.microsoft.com/office/powerpoint/2010/main" val="1809120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60841" y="442687"/>
            <a:ext cx="7443889" cy="848865"/>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dirty="0" smtClean="0">
                <a:solidFill>
                  <a:srgbClr val="008080"/>
                </a:solidFill>
                <a:latin typeface="Calibri" panose="020F0502020204030204" pitchFamily="34" charset="0"/>
                <a:ea typeface="+mj-ea"/>
                <a:cs typeface="Calibri" panose="020F0502020204030204" pitchFamily="34" charset="0"/>
              </a:rPr>
              <a:t>Introduction to endocrine physiology</a:t>
            </a:r>
            <a:endParaRPr lang="en-US" sz="3200" dirty="0">
              <a:solidFill>
                <a:srgbClr val="008080"/>
              </a:solidFill>
              <a:latin typeface="Calibri" panose="020F0502020204030204" pitchFamily="34" charset="0"/>
              <a:ea typeface="+mj-ea"/>
              <a:cs typeface="Calibri" panose="020F0502020204030204" pitchFamily="34" charset="0"/>
            </a:endParaRPr>
          </a:p>
        </p:txBody>
      </p:sp>
      <p:sp>
        <p:nvSpPr>
          <p:cNvPr id="4" name="Flowchart: Process 3"/>
          <p:cNvSpPr/>
          <p:nvPr/>
        </p:nvSpPr>
        <p:spPr>
          <a:xfrm>
            <a:off x="909836" y="1628800"/>
            <a:ext cx="10289916" cy="4466682"/>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150000"/>
              </a:lnSpc>
            </a:pPr>
            <a:r>
              <a:rPr lang="en-US" sz="1600" dirty="0">
                <a:solidFill>
                  <a:schemeClr val="tx1"/>
                </a:solidFill>
                <a:latin typeface="Calibri" panose="020F0502020204030204" pitchFamily="34" charset="0"/>
                <a:cs typeface="Calibri" panose="020F0502020204030204" pitchFamily="34" charset="0"/>
              </a:rPr>
              <a:t>By the end of this lecture, students should be able to </a:t>
            </a:r>
            <a:r>
              <a:rPr lang="en-US" sz="1600" dirty="0" smtClean="0">
                <a:solidFill>
                  <a:schemeClr val="tx1"/>
                </a:solidFill>
                <a:latin typeface="Calibri" panose="020F0502020204030204" pitchFamily="34" charset="0"/>
                <a:cs typeface="Calibri" panose="020F0502020204030204" pitchFamily="34" charset="0"/>
              </a:rPr>
              <a:t>describe:</a:t>
            </a:r>
            <a:endParaRPr lang="en-US" sz="1600" dirty="0">
              <a:solidFill>
                <a:schemeClr val="tx1"/>
              </a:solidFill>
              <a:latin typeface="Calibri" panose="020F0502020204030204" pitchFamily="34" charset="0"/>
              <a:cs typeface="Calibri" panose="020F0502020204030204" pitchFamily="34" charset="0"/>
            </a:endParaRPr>
          </a:p>
          <a:p>
            <a:pPr>
              <a:lnSpc>
                <a:spcPct val="150000"/>
              </a:lnSpc>
            </a:pPr>
            <a:r>
              <a:rPr lang="en-US" sz="1600" dirty="0" smtClean="0">
                <a:solidFill>
                  <a:srgbClr val="497E8D"/>
                </a:solidFill>
                <a:latin typeface="Calibri" panose="020F0502020204030204" pitchFamily="34" charset="0"/>
                <a:cs typeface="Calibri" panose="020F0502020204030204" pitchFamily="34" charset="0"/>
              </a:rPr>
              <a:t>1. Hormones</a:t>
            </a:r>
            <a:r>
              <a:rPr lang="en-US" sz="1600" dirty="0">
                <a:solidFill>
                  <a:srgbClr val="497E8D"/>
                </a:solidFill>
                <a:latin typeface="Calibri" panose="020F0502020204030204" pitchFamily="34" charset="0"/>
                <a:cs typeface="Calibri" panose="020F0502020204030204" pitchFamily="34" charset="0"/>
              </a:rPr>
              <a:t>: </a:t>
            </a:r>
          </a:p>
          <a:p>
            <a:pPr marL="850849" lvl="1" indent="-342900">
              <a:lnSpc>
                <a:spcPct val="150000"/>
              </a:lnSpc>
              <a:buFont typeface="Courier New" panose="02070309020205020404" pitchFamily="49" charset="0"/>
              <a:buChar char="o"/>
            </a:pPr>
            <a:r>
              <a:rPr lang="en-US" sz="1600" dirty="0">
                <a:solidFill>
                  <a:schemeClr val="tx1"/>
                </a:solidFill>
                <a:latin typeface="Calibri" panose="020F0502020204030204" pitchFamily="34" charset="0"/>
                <a:cs typeface="Calibri" panose="020F0502020204030204" pitchFamily="34" charset="0"/>
              </a:rPr>
              <a:t>Exocrine </a:t>
            </a:r>
            <a:r>
              <a:rPr lang="en-US" sz="1600" dirty="0" smtClean="0">
                <a:solidFill>
                  <a:schemeClr val="tx1"/>
                </a:solidFill>
                <a:latin typeface="Calibri" panose="020F0502020204030204" pitchFamily="34" charset="0"/>
                <a:cs typeface="Calibri" panose="020F0502020204030204" pitchFamily="34" charset="0"/>
              </a:rPr>
              <a:t>gland </a:t>
            </a:r>
            <a:r>
              <a:rPr lang="en-US" sz="1600" dirty="0">
                <a:solidFill>
                  <a:schemeClr val="tx1"/>
                </a:solidFill>
                <a:latin typeface="Calibri" panose="020F0502020204030204" pitchFamily="34" charset="0"/>
                <a:cs typeface="Calibri" panose="020F0502020204030204" pitchFamily="34" charset="0"/>
              </a:rPr>
              <a:t>vs Endocrine </a:t>
            </a:r>
            <a:r>
              <a:rPr lang="en-US" sz="1600" dirty="0" smtClean="0">
                <a:solidFill>
                  <a:schemeClr val="tx1"/>
                </a:solidFill>
                <a:latin typeface="Calibri" panose="020F0502020204030204" pitchFamily="34" charset="0"/>
                <a:cs typeface="Calibri" panose="020F0502020204030204" pitchFamily="34" charset="0"/>
              </a:rPr>
              <a:t>gland</a:t>
            </a:r>
          </a:p>
          <a:p>
            <a:pPr marL="850849" lvl="1" indent="-342900">
              <a:lnSpc>
                <a:spcPct val="150000"/>
              </a:lnSpc>
              <a:buFont typeface="Courier New" panose="02070309020205020404" pitchFamily="49" charset="0"/>
              <a:buChar char="o"/>
            </a:pPr>
            <a:r>
              <a:rPr lang="en-US" sz="1600" dirty="0">
                <a:solidFill>
                  <a:schemeClr val="tx1"/>
                </a:solidFill>
                <a:latin typeface="Calibri" panose="020F0502020204030204" pitchFamily="34" charset="0"/>
                <a:cs typeface="Calibri" panose="020F0502020204030204" pitchFamily="34" charset="0"/>
              </a:rPr>
              <a:t>Definition</a:t>
            </a:r>
            <a:endParaRPr lang="en-US" sz="1600" dirty="0" smtClean="0">
              <a:solidFill>
                <a:schemeClr val="tx1"/>
              </a:solidFill>
              <a:latin typeface="Calibri" panose="020F0502020204030204" pitchFamily="34" charset="0"/>
              <a:cs typeface="Calibri" panose="020F0502020204030204" pitchFamily="34" charset="0"/>
            </a:endParaRPr>
          </a:p>
          <a:p>
            <a:pPr marL="850849" lvl="1" indent="-342900">
              <a:lnSpc>
                <a:spcPct val="150000"/>
              </a:lnSpc>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Chemical structure</a:t>
            </a:r>
          </a:p>
          <a:p>
            <a:pPr marL="850849" lvl="1" indent="-342900">
              <a:lnSpc>
                <a:spcPct val="150000"/>
              </a:lnSpc>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Paracrine</a:t>
            </a:r>
            <a:r>
              <a:rPr lang="en-US" sz="1600" dirty="0">
                <a:solidFill>
                  <a:schemeClr val="tx1"/>
                </a:solidFill>
                <a:latin typeface="Calibri" panose="020F0502020204030204" pitchFamily="34" charset="0"/>
                <a:cs typeface="Calibri" panose="020F0502020204030204" pitchFamily="34" charset="0"/>
              </a:rPr>
              <a:t>, autocrine, Neuroendocrine &amp; </a:t>
            </a:r>
            <a:r>
              <a:rPr lang="en-US" sz="1600" dirty="0" smtClean="0">
                <a:solidFill>
                  <a:schemeClr val="tx1"/>
                </a:solidFill>
                <a:latin typeface="Calibri" panose="020F0502020204030204" pitchFamily="34" charset="0"/>
                <a:cs typeface="Calibri" panose="020F0502020204030204" pitchFamily="34" charset="0"/>
              </a:rPr>
              <a:t>Endocrine hormones.</a:t>
            </a:r>
            <a:endParaRPr lang="en-US" sz="1600" dirty="0">
              <a:solidFill>
                <a:schemeClr val="tx1"/>
              </a:solidFill>
              <a:latin typeface="Calibri" panose="020F0502020204030204" pitchFamily="34" charset="0"/>
              <a:cs typeface="Calibri" panose="020F0502020204030204" pitchFamily="34" charset="0"/>
            </a:endParaRPr>
          </a:p>
          <a:p>
            <a:pPr>
              <a:lnSpc>
                <a:spcPct val="150000"/>
              </a:lnSpc>
            </a:pPr>
            <a:r>
              <a:rPr lang="en-US" sz="1600" dirty="0" smtClean="0">
                <a:solidFill>
                  <a:srgbClr val="497E8D"/>
                </a:solidFill>
                <a:latin typeface="Calibri" panose="020F0502020204030204" pitchFamily="34" charset="0"/>
                <a:cs typeface="Calibri" panose="020F0502020204030204" pitchFamily="34" charset="0"/>
              </a:rPr>
              <a:t>2</a:t>
            </a:r>
            <a:r>
              <a:rPr lang="en-US" sz="1600" dirty="0">
                <a:solidFill>
                  <a:srgbClr val="497E8D"/>
                </a:solidFill>
                <a:latin typeface="Calibri" panose="020F0502020204030204" pitchFamily="34" charset="0"/>
                <a:cs typeface="Calibri" panose="020F0502020204030204" pitchFamily="34" charset="0"/>
              </a:rPr>
              <a:t>. Secretion </a:t>
            </a:r>
            <a:r>
              <a:rPr lang="en-US" sz="1600" dirty="0" smtClean="0">
                <a:solidFill>
                  <a:srgbClr val="497E8D"/>
                </a:solidFill>
                <a:latin typeface="Calibri" panose="020F0502020204030204" pitchFamily="34" charset="0"/>
                <a:cs typeface="Calibri" panose="020F0502020204030204" pitchFamily="34" charset="0"/>
              </a:rPr>
              <a:t>&amp; </a:t>
            </a:r>
            <a:r>
              <a:rPr lang="en-US" sz="1600" dirty="0">
                <a:solidFill>
                  <a:srgbClr val="497E8D"/>
                </a:solidFill>
                <a:latin typeface="Calibri" panose="020F0502020204030204" pitchFamily="34" charset="0"/>
                <a:cs typeface="Calibri" panose="020F0502020204030204" pitchFamily="34" charset="0"/>
              </a:rPr>
              <a:t>clearance of hormones.</a:t>
            </a:r>
          </a:p>
          <a:p>
            <a:pPr>
              <a:lnSpc>
                <a:spcPct val="150000"/>
              </a:lnSpc>
            </a:pPr>
            <a:r>
              <a:rPr lang="en-US" sz="1600" dirty="0">
                <a:solidFill>
                  <a:srgbClr val="497E8D"/>
                </a:solidFill>
                <a:latin typeface="Calibri" panose="020F0502020204030204" pitchFamily="34" charset="0"/>
                <a:cs typeface="Calibri" panose="020F0502020204030204" pitchFamily="34" charset="0"/>
              </a:rPr>
              <a:t>3. Mechanism of action of </a:t>
            </a:r>
            <a:r>
              <a:rPr lang="en-US" sz="1600" dirty="0" smtClean="0">
                <a:solidFill>
                  <a:srgbClr val="497E8D"/>
                </a:solidFill>
                <a:latin typeface="Calibri" panose="020F0502020204030204" pitchFamily="34" charset="0"/>
                <a:cs typeface="Calibri" panose="020F0502020204030204" pitchFamily="34" charset="0"/>
              </a:rPr>
              <a:t>hormones:</a:t>
            </a:r>
          </a:p>
          <a:p>
            <a:pPr marL="850849" lvl="1" indent="-342900">
              <a:lnSpc>
                <a:spcPct val="150000"/>
              </a:lnSpc>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Hormone receptors.</a:t>
            </a:r>
          </a:p>
          <a:p>
            <a:pPr marL="850849" lvl="1" indent="-342900">
              <a:lnSpc>
                <a:spcPct val="150000"/>
              </a:lnSpc>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down-regulation &amp; up-regulation.</a:t>
            </a:r>
          </a:p>
          <a:p>
            <a:pPr marL="850849" lvl="1" indent="-342900">
              <a:lnSpc>
                <a:spcPct val="150000"/>
              </a:lnSpc>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Intracellular signaling.</a:t>
            </a:r>
          </a:p>
          <a:p>
            <a:pPr marL="850849" lvl="1" indent="-342900">
              <a:lnSpc>
                <a:spcPct val="150000"/>
              </a:lnSpc>
              <a:buFont typeface="Courier New" panose="02070309020205020404" pitchFamily="49" charset="0"/>
              <a:buChar char="o"/>
            </a:pPr>
            <a:r>
              <a:rPr lang="en-US" sz="1600" dirty="0" smtClean="0">
                <a:solidFill>
                  <a:schemeClr val="tx1"/>
                </a:solidFill>
                <a:latin typeface="Calibri" panose="020F0502020204030204" pitchFamily="34" charset="0"/>
                <a:cs typeface="Calibri" panose="020F0502020204030204" pitchFamily="34" charset="0"/>
              </a:rPr>
              <a:t>Second </a:t>
            </a:r>
            <a:r>
              <a:rPr lang="en-US" sz="1600" dirty="0">
                <a:solidFill>
                  <a:schemeClr val="tx1"/>
                </a:solidFill>
                <a:latin typeface="Calibri" panose="020F0502020204030204" pitchFamily="34" charset="0"/>
                <a:cs typeface="Calibri" panose="020F0502020204030204" pitchFamily="34" charset="0"/>
              </a:rPr>
              <a:t>messenger mechanism (</a:t>
            </a:r>
            <a:r>
              <a:rPr lang="en-US" sz="1600" dirty="0" err="1">
                <a:solidFill>
                  <a:schemeClr val="tx1"/>
                </a:solidFill>
                <a:latin typeface="Calibri" panose="020F0502020204030204" pitchFamily="34" charset="0"/>
                <a:cs typeface="Calibri" panose="020F0502020204030204" pitchFamily="34" charset="0"/>
              </a:rPr>
              <a:t>cAMP</a:t>
            </a:r>
            <a:r>
              <a:rPr lang="en-US" sz="1600" dirty="0">
                <a:solidFill>
                  <a:schemeClr val="tx1"/>
                </a:solidFill>
                <a:latin typeface="Calibri" panose="020F0502020204030204" pitchFamily="34" charset="0"/>
                <a:cs typeface="Calibri" panose="020F0502020204030204" pitchFamily="34" charset="0"/>
              </a:rPr>
              <a:t>, IP</a:t>
            </a:r>
            <a:r>
              <a:rPr lang="en-US" sz="1600" baseline="-25000" dirty="0">
                <a:solidFill>
                  <a:schemeClr val="tx1"/>
                </a:solidFill>
                <a:latin typeface="Calibri" panose="020F0502020204030204" pitchFamily="34" charset="0"/>
                <a:cs typeface="Calibri" panose="020F0502020204030204" pitchFamily="34" charset="0"/>
              </a:rPr>
              <a:t>3</a:t>
            </a:r>
            <a:r>
              <a:rPr lang="en-US" sz="1600" dirty="0" smtClean="0">
                <a:solidFill>
                  <a:schemeClr val="tx1"/>
                </a:solidFill>
                <a:latin typeface="Calibri" panose="020F0502020204030204" pitchFamily="34" charset="0"/>
                <a:cs typeface="Calibri" panose="020F0502020204030204" pitchFamily="34" charset="0"/>
              </a:rPr>
              <a:t>).</a:t>
            </a:r>
            <a:endParaRPr lang="en-US" sz="1600" dirty="0">
              <a:solidFill>
                <a:schemeClr val="tx1"/>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
        <p:nvSpPr>
          <p:cNvPr id="14" name="Isosceles Triangle 13"/>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4827528"/>
              </p:ext>
            </p:extLst>
          </p:nvPr>
        </p:nvGraphicFramePr>
        <p:xfrm>
          <a:off x="-1" y="-79843"/>
          <a:ext cx="12188825" cy="6461172"/>
        </p:xfrm>
        <a:graphic>
          <a:graphicData uri="http://schemas.openxmlformats.org/drawingml/2006/table">
            <a:tbl>
              <a:tblPr firstRow="1" bandRow="1">
                <a:tableStyleId>{5DA37D80-6434-44D0-A028-1B22A696006F}</a:tableStyleId>
              </a:tblPr>
              <a:tblGrid>
                <a:gridCol w="1133840">
                  <a:extLst>
                    <a:ext uri="{9D8B030D-6E8A-4147-A177-3AD203B41FA5}">
                      <a16:colId xmlns:a16="http://schemas.microsoft.com/office/drawing/2014/main" val="684493670"/>
                    </a:ext>
                  </a:extLst>
                </a:gridCol>
                <a:gridCol w="5608645">
                  <a:extLst>
                    <a:ext uri="{9D8B030D-6E8A-4147-A177-3AD203B41FA5}">
                      <a16:colId xmlns:a16="http://schemas.microsoft.com/office/drawing/2014/main" val="2491160732"/>
                    </a:ext>
                  </a:extLst>
                </a:gridCol>
                <a:gridCol w="2664296">
                  <a:extLst>
                    <a:ext uri="{9D8B030D-6E8A-4147-A177-3AD203B41FA5}">
                      <a16:colId xmlns:a16="http://schemas.microsoft.com/office/drawing/2014/main" val="3604589667"/>
                    </a:ext>
                  </a:extLst>
                </a:gridCol>
                <a:gridCol w="2782044">
                  <a:extLst>
                    <a:ext uri="{9D8B030D-6E8A-4147-A177-3AD203B41FA5}">
                      <a16:colId xmlns:a16="http://schemas.microsoft.com/office/drawing/2014/main" val="2399115255"/>
                    </a:ext>
                  </a:extLst>
                </a:gridCol>
              </a:tblGrid>
              <a:tr h="39594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Hormones are synthesized &amp; released in response to 3 stimuli:</a:t>
                      </a: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961253835"/>
                  </a:ext>
                </a:extLst>
              </a:tr>
              <a:tr h="395946">
                <a:tc>
                  <a:txBody>
                    <a:bodyPr/>
                    <a:lstStyle/>
                    <a:p>
                      <a:pPr marL="0" algn="ctr" rtl="0" eaLnBrk="1" latinLnBrk="0" hangingPunct="1"/>
                      <a:r>
                        <a:rPr kumimoji="0" lang="en-US" sz="1400" b="0" kern="1200" dirty="0" smtClean="0">
                          <a:solidFill>
                            <a:srgbClr val="008080"/>
                          </a:solidFill>
                          <a:latin typeface="Gill Sans MT" panose="020B0502020104020203" pitchFamily="34" charset="0"/>
                          <a:ea typeface="+mn-ea"/>
                          <a:cs typeface="Calibri" panose="020F0502020204030204" pitchFamily="34" charset="0"/>
                        </a:rPr>
                        <a:t>Stimuli</a:t>
                      </a:r>
                    </a:p>
                  </a:txBody>
                  <a:tcPr>
                    <a:solidFill>
                      <a:schemeClr val="bg1"/>
                    </a:solidFill>
                  </a:tcPr>
                </a:tc>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1. Humoral Stimuli</a:t>
                      </a:r>
                    </a:p>
                  </a:txBody>
                  <a:tcPr>
                    <a:solidFill>
                      <a:schemeClr val="bg1"/>
                    </a:solidFill>
                  </a:tcPr>
                </a:tc>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2. Neural Stimuli</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3. Hormonal Stimuli</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28296579"/>
                  </a:ext>
                </a:extLst>
              </a:tr>
              <a:tr h="834669">
                <a:tc>
                  <a:txBody>
                    <a:bodyPr/>
                    <a:lstStyle/>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400" b="0" kern="1200" dirty="0" smtClean="0">
                          <a:solidFill>
                            <a:srgbClr val="008080"/>
                          </a:solidFill>
                          <a:latin typeface="Gill Sans MT" panose="020B0502020104020203" pitchFamily="34" charset="0"/>
                          <a:ea typeface="+mn-ea"/>
                          <a:cs typeface="Calibri" panose="020F0502020204030204" pitchFamily="34" charset="0"/>
                        </a:rPr>
                        <a:t>Definition </a:t>
                      </a:r>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Secretion of hormones in direct response to changing in blood levels of ions &amp; nutrients.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Imp: </a:t>
                      </a:r>
                      <a:r>
                        <a:rPr lang="en-US" sz="1200" b="0" dirty="0" smtClean="0">
                          <a:solidFill>
                            <a:srgbClr val="00B050"/>
                          </a:solidFill>
                        </a:rPr>
                        <a:t>Concentration of certain substances or change in ions gradient will </a:t>
                      </a:r>
                      <a:r>
                        <a:rPr lang="en-US" sz="1200" b="0" dirty="0" smtClean="0">
                          <a:solidFill>
                            <a:srgbClr val="FF0000"/>
                          </a:solidFill>
                        </a:rPr>
                        <a:t>Directly</a:t>
                      </a:r>
                      <a:r>
                        <a:rPr lang="en-US" sz="1200" b="0" dirty="0" smtClean="0"/>
                        <a:t> </a:t>
                      </a:r>
                      <a:r>
                        <a:rPr lang="en-US" sz="1200" b="0" dirty="0" smtClean="0">
                          <a:solidFill>
                            <a:srgbClr val="00B050"/>
                          </a:solidFill>
                        </a:rPr>
                        <a:t>stimulate the release of a hormone</a:t>
                      </a:r>
                      <a:r>
                        <a:rPr kumimoji="0" lang="en-US" sz="1200" b="0" kern="1200" dirty="0" smtClean="0">
                          <a:solidFill>
                            <a:srgbClr val="00B050"/>
                          </a:solidFill>
                          <a:latin typeface="+mn-lt"/>
                          <a:ea typeface="+mn-ea"/>
                          <a:cs typeface="+mn-cs"/>
                        </a:rPr>
                        <a:t>.</a:t>
                      </a:r>
                      <a:endParaRPr lang="en-US" sz="1200" b="0" dirty="0" smtClean="0">
                        <a:solidFill>
                          <a:srgbClr val="00B050"/>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Nerve fibers stimulate hormone release.</a:t>
                      </a:r>
                      <a:endParaRPr kumimoji="0" lang="en-US" sz="1200" b="0" kern="1200" dirty="0" smtClean="0">
                        <a:solidFill>
                          <a:srgbClr val="00B050"/>
                        </a:solidFill>
                        <a:latin typeface="+mn-lt"/>
                        <a:ea typeface="+mn-ea"/>
                        <a:cs typeface="+mn-cs"/>
                      </a:endParaRPr>
                    </a:p>
                  </a:txBody>
                  <a:tcPr>
                    <a:solidFill>
                      <a:schemeClr val="bg1"/>
                    </a:solidFill>
                  </a:tcPr>
                </a:tc>
                <a:tc>
                  <a:txBody>
                    <a:bodyPr/>
                    <a:lstStyle/>
                    <a:p>
                      <a:pPr eaLnBrk="1" hangingPunct="1"/>
                      <a:r>
                        <a:rPr kumimoji="0" lang="en-US" sz="1200" kern="1200" dirty="0" smtClean="0">
                          <a:solidFill>
                            <a:schemeClr val="tx1"/>
                          </a:solidFill>
                          <a:latin typeface="+mn-lt"/>
                          <a:ea typeface="+mn-ea"/>
                          <a:cs typeface="+mn-cs"/>
                        </a:rPr>
                        <a:t>Release of hormones in </a:t>
                      </a:r>
                      <a:r>
                        <a:rPr kumimoji="0" lang="en-US" sz="1200" kern="1200" baseline="0" dirty="0" smtClean="0">
                          <a:solidFill>
                            <a:schemeClr val="tx1"/>
                          </a:solidFill>
                          <a:latin typeface="+mn-lt"/>
                          <a:ea typeface="+mn-ea"/>
                          <a:cs typeface="+mn-cs"/>
                        </a:rPr>
                        <a:t> </a:t>
                      </a:r>
                      <a:r>
                        <a:rPr kumimoji="0" lang="en-US" sz="1200" kern="1200" dirty="0" smtClean="0">
                          <a:solidFill>
                            <a:schemeClr val="tx1"/>
                          </a:solidFill>
                          <a:latin typeface="+mn-lt"/>
                          <a:ea typeface="+mn-ea"/>
                          <a:cs typeface="+mn-cs"/>
                        </a:rPr>
                        <a:t>response to hormones produced by other</a:t>
                      </a:r>
                      <a:r>
                        <a:rPr kumimoji="0" lang="en-US" sz="1200" kern="1200" baseline="0" dirty="0" smtClean="0">
                          <a:solidFill>
                            <a:schemeClr val="tx1"/>
                          </a:solidFill>
                          <a:latin typeface="+mn-lt"/>
                          <a:ea typeface="+mn-ea"/>
                          <a:cs typeface="+mn-cs"/>
                        </a:rPr>
                        <a:t> </a:t>
                      </a:r>
                      <a:r>
                        <a:rPr kumimoji="0" lang="en-US" sz="1200" kern="1200" dirty="0" smtClean="0">
                          <a:solidFill>
                            <a:schemeClr val="tx1"/>
                          </a:solidFill>
                          <a:latin typeface="+mn-lt"/>
                          <a:ea typeface="+mn-ea"/>
                          <a:cs typeface="+mn-cs"/>
                        </a:rPr>
                        <a:t>endocrine gland.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00B050"/>
                          </a:solidFill>
                          <a:latin typeface="+mn-lt"/>
                          <a:ea typeface="+mn-ea"/>
                          <a:cs typeface="+mn-cs"/>
                        </a:rPr>
                        <a:t>A hormone will stimulate/inhibit the release of other hormones.</a:t>
                      </a:r>
                    </a:p>
                  </a:txBody>
                  <a:tcPr>
                    <a:solidFill>
                      <a:schemeClr val="bg1"/>
                    </a:solidFill>
                  </a:tcPr>
                </a:tc>
                <a:extLst>
                  <a:ext uri="{0D108BD9-81ED-4DB2-BD59-A6C34878D82A}">
                    <a16:rowId xmlns:a16="http://schemas.microsoft.com/office/drawing/2014/main" val="459244839"/>
                  </a:ext>
                </a:extLst>
              </a:tr>
              <a:tr h="4583596">
                <a:tc>
                  <a:txBody>
                    <a:bodyPr/>
                    <a:lstStyle/>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400" b="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400" b="0" kern="1200" dirty="0" smtClean="0">
                          <a:solidFill>
                            <a:srgbClr val="008080"/>
                          </a:solidFill>
                          <a:latin typeface="Gill Sans MT" panose="020B0502020104020203" pitchFamily="34" charset="0"/>
                          <a:ea typeface="+mn-ea"/>
                          <a:cs typeface="Calibri" panose="020F0502020204030204" pitchFamily="34" charset="0"/>
                        </a:rPr>
                        <a:t>Example </a:t>
                      </a:r>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r>
                        <a:rPr kumimoji="0" lang="en-US" sz="1200" b="0" i="0" u="none" strike="noStrike" kern="1200" baseline="0" dirty="0" smtClean="0">
                          <a:solidFill>
                            <a:srgbClr val="497E8D"/>
                          </a:solidFill>
                          <a:latin typeface="+mn-lt"/>
                          <a:ea typeface="+mn-ea"/>
                          <a:cs typeface="+mn-cs"/>
                        </a:rPr>
                        <a:t>Concentration of calcium ions in the blood: </a:t>
                      </a:r>
                    </a:p>
                    <a:p>
                      <a:pPr marL="0" indent="0">
                        <a:buNone/>
                      </a:pPr>
                      <a:r>
                        <a:rPr kumimoji="0" lang="en-US" sz="1200" b="0" i="0" u="none" strike="noStrike" kern="1200" baseline="0" dirty="0" smtClean="0">
                          <a:solidFill>
                            <a:srgbClr val="00B050"/>
                          </a:solidFill>
                          <a:latin typeface="+mn-lt"/>
                          <a:ea typeface="+mn-ea"/>
                          <a:cs typeface="+mn-cs"/>
                        </a:rPr>
                        <a:t>Declining blood Ca</a:t>
                      </a:r>
                      <a:r>
                        <a:rPr kumimoji="0" lang="en-US" sz="1200" b="0" i="0" u="none" strike="noStrike" kern="1200" baseline="30000" dirty="0" smtClean="0">
                          <a:solidFill>
                            <a:srgbClr val="00B050"/>
                          </a:solidFill>
                          <a:latin typeface="+mn-lt"/>
                          <a:ea typeface="+mn-ea"/>
                          <a:cs typeface="+mn-cs"/>
                        </a:rPr>
                        <a:t>2+ </a:t>
                      </a:r>
                      <a:r>
                        <a:rPr kumimoji="0" lang="en-US" sz="1200" b="0" i="0" u="none" strike="noStrike" kern="1200" baseline="0" dirty="0" smtClean="0">
                          <a:solidFill>
                            <a:srgbClr val="00B050"/>
                          </a:solidFill>
                          <a:latin typeface="+mn-lt"/>
                          <a:ea typeface="+mn-ea"/>
                          <a:cs typeface="+mn-cs"/>
                        </a:rPr>
                        <a:t>concentration stimulates the </a:t>
                      </a:r>
                    </a:p>
                    <a:p>
                      <a:pPr marL="0" indent="0">
                        <a:buNone/>
                      </a:pPr>
                      <a:r>
                        <a:rPr kumimoji="0" lang="en-US" sz="1200" b="0" i="0" u="none" strike="noStrike" kern="1200" baseline="0" dirty="0" smtClean="0">
                          <a:solidFill>
                            <a:srgbClr val="00B050"/>
                          </a:solidFill>
                          <a:latin typeface="+mn-lt"/>
                          <a:ea typeface="+mn-ea"/>
                          <a:cs typeface="+mn-cs"/>
                        </a:rPr>
                        <a:t>parathyroid glands to secrete PTH (parathyroid </a:t>
                      </a:r>
                    </a:p>
                    <a:p>
                      <a:pPr marL="0" indent="0">
                        <a:buNone/>
                      </a:pPr>
                      <a:r>
                        <a:rPr kumimoji="0" lang="en-US" sz="1200" b="0" i="0" u="none" strike="noStrike" kern="1200" baseline="0" dirty="0" smtClean="0">
                          <a:solidFill>
                            <a:srgbClr val="00B050"/>
                          </a:solidFill>
                          <a:latin typeface="+mn-lt"/>
                          <a:ea typeface="+mn-ea"/>
                          <a:cs typeface="+mn-cs"/>
                        </a:rPr>
                        <a:t>hormone) then PTH causes Ca</a:t>
                      </a:r>
                      <a:r>
                        <a:rPr kumimoji="0" lang="en-US" sz="1200" b="0" i="0" u="none" strike="noStrike" kern="1200" baseline="30000" dirty="0" smtClean="0">
                          <a:solidFill>
                            <a:srgbClr val="00B050"/>
                          </a:solidFill>
                          <a:latin typeface="+mn-lt"/>
                          <a:ea typeface="+mn-ea"/>
                          <a:cs typeface="+mn-cs"/>
                        </a:rPr>
                        <a:t>2+ </a:t>
                      </a:r>
                      <a:r>
                        <a:rPr kumimoji="0" lang="en-US" sz="1200" b="0" i="0" u="none" strike="noStrike" kern="1200" baseline="0" dirty="0" smtClean="0">
                          <a:solidFill>
                            <a:srgbClr val="00B050"/>
                          </a:solidFill>
                          <a:latin typeface="+mn-lt"/>
                          <a:ea typeface="+mn-ea"/>
                          <a:cs typeface="+mn-cs"/>
                        </a:rPr>
                        <a:t>concentrations to </a:t>
                      </a:r>
                    </a:p>
                    <a:p>
                      <a:pPr marL="0" indent="0">
                        <a:buNone/>
                      </a:pPr>
                      <a:r>
                        <a:rPr kumimoji="0" lang="en-US" sz="1200" b="0" i="0" u="none" strike="noStrike" kern="1200" baseline="0" dirty="0" smtClean="0">
                          <a:solidFill>
                            <a:srgbClr val="00B050"/>
                          </a:solidFill>
                          <a:latin typeface="+mn-lt"/>
                          <a:ea typeface="+mn-ea"/>
                          <a:cs typeface="+mn-cs"/>
                        </a:rPr>
                        <a:t>rise &amp; the stimulus is removed.</a:t>
                      </a:r>
                    </a:p>
                    <a:p>
                      <a:pPr marL="0" indent="0">
                        <a:buNone/>
                      </a:pPr>
                      <a:endParaRPr kumimoji="0" lang="en-US" sz="1200" b="0" i="0" u="none" strike="noStrike" kern="1200" baseline="0" dirty="0" smtClean="0">
                        <a:solidFill>
                          <a:schemeClr val="tx1"/>
                        </a:solidFill>
                        <a:latin typeface="+mn-lt"/>
                        <a:ea typeface="+mn-ea"/>
                        <a:cs typeface="+mn-cs"/>
                      </a:endParaRPr>
                    </a:p>
                    <a:p>
                      <a:pPr marL="0" indent="0">
                        <a:buNone/>
                      </a:pPr>
                      <a:endParaRPr kumimoji="0" lang="en-US" sz="1200" b="0" i="0" u="none" strike="noStrike" kern="1200" baseline="0" dirty="0" smtClean="0">
                        <a:solidFill>
                          <a:schemeClr val="tx1"/>
                        </a:solidFill>
                        <a:latin typeface="+mn-lt"/>
                        <a:ea typeface="+mn-ea"/>
                        <a:cs typeface="+mn-cs"/>
                      </a:endParaRPr>
                    </a:p>
                    <a:p>
                      <a:pPr marL="0" indent="0">
                        <a:buNone/>
                      </a:pPr>
                      <a:endParaRPr kumimoji="0" lang="en-US" sz="1200" b="0" i="0" u="none" strike="noStrike" kern="1200" baseline="0" dirty="0" smtClean="0">
                        <a:solidFill>
                          <a:schemeClr val="tx1"/>
                        </a:solidFill>
                        <a:latin typeface="+mn-lt"/>
                        <a:ea typeface="+mn-ea"/>
                        <a:cs typeface="+mn-cs"/>
                      </a:endParaRPr>
                    </a:p>
                    <a:p>
                      <a:pPr marL="0" indent="0">
                        <a:buNone/>
                      </a:pPr>
                      <a:endParaRPr kumimoji="0" lang="en-US" sz="1200" b="0" i="0" u="none" strike="noStrike" kern="1200" baseline="0" dirty="0" smtClean="0">
                        <a:solidFill>
                          <a:schemeClr val="tx1"/>
                        </a:solidFill>
                        <a:latin typeface="+mn-lt"/>
                        <a:ea typeface="+mn-ea"/>
                        <a:cs typeface="+mn-cs"/>
                      </a:endParaRPr>
                    </a:p>
                    <a:p>
                      <a:pPr marL="0" indent="0">
                        <a:buNone/>
                      </a:pPr>
                      <a:endParaRPr kumimoji="0" lang="en-US" sz="1200" b="0" i="0" u="none" strike="noStrike" kern="1200" baseline="0" dirty="0" smtClean="0">
                        <a:solidFill>
                          <a:schemeClr val="tx1"/>
                        </a:solidFill>
                        <a:latin typeface="+mn-lt"/>
                        <a:ea typeface="+mn-ea"/>
                        <a:cs typeface="+mn-cs"/>
                      </a:endParaRPr>
                    </a:p>
                    <a:p>
                      <a:pPr marL="0" indent="0">
                        <a:buNone/>
                      </a:pPr>
                      <a:r>
                        <a:rPr kumimoji="0" lang="en-US" sz="1200" b="0" i="0" u="none" strike="noStrike" kern="1200" baseline="0" dirty="0" smtClean="0">
                          <a:solidFill>
                            <a:srgbClr val="008080"/>
                          </a:solidFill>
                          <a:latin typeface="+mn-lt"/>
                          <a:ea typeface="+mn-ea"/>
                          <a:cs typeface="+mn-cs"/>
                        </a:rPr>
                        <a:t>Another Example: </a:t>
                      </a:r>
                    </a:p>
                    <a:p>
                      <a:pPr algn="l"/>
                      <a:r>
                        <a:rPr lang="en-US" sz="1200" b="0" dirty="0" smtClean="0">
                          <a:solidFill>
                            <a:srgbClr val="00B050"/>
                          </a:solidFill>
                          <a:latin typeface="Gill Sans MT" panose="020B0502020104020203" pitchFamily="34" charset="0"/>
                          <a:cs typeface="Calibri" panose="020F0502020204030204" pitchFamily="34" charset="0"/>
                        </a:rPr>
                        <a:t>↑glucose blood level → insulin release. </a:t>
                      </a:r>
                    </a:p>
                    <a:p>
                      <a:pPr algn="l"/>
                      <a:r>
                        <a:rPr lang="en-US" sz="1200" b="0" dirty="0" smtClean="0">
                          <a:solidFill>
                            <a:srgbClr val="00B050"/>
                          </a:solidFill>
                          <a:latin typeface="Gill Sans MT" panose="020B0502020104020203" pitchFamily="34" charset="0"/>
                          <a:cs typeface="Calibri" panose="020F0502020204030204" pitchFamily="34" charset="0"/>
                        </a:rPr>
                        <a:t>↓glucose blood level → glucagon release.</a:t>
                      </a:r>
                    </a:p>
                    <a:p>
                      <a:pPr algn="l"/>
                      <a:r>
                        <a:rPr lang="en-US" sz="1200" b="0" dirty="0" smtClean="0">
                          <a:solidFill>
                            <a:srgbClr val="00B050"/>
                          </a:solidFill>
                          <a:latin typeface="Gill Sans MT" panose="020B0502020104020203" pitchFamily="34" charset="0"/>
                          <a:cs typeface="Calibri" panose="020F0502020204030204" pitchFamily="34" charset="0"/>
                        </a:rPr>
                        <a:t>↓Calcium → release of parathyroid hormone</a:t>
                      </a:r>
                    </a:p>
                    <a:p>
                      <a:pPr marL="0" indent="0">
                        <a:buNone/>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p>
                      <a:pPr marL="0" indent="0">
                        <a:buNone/>
                      </a:pPr>
                      <a:endParaRPr kumimoji="0" lang="en-US" sz="1200" b="0" i="0" u="none" strike="noStrike" kern="1200" baseline="0" dirty="0" smtClean="0">
                        <a:solidFill>
                          <a:schemeClr val="tx1"/>
                        </a:solidFill>
                        <a:latin typeface="+mn-lt"/>
                        <a:ea typeface="+mn-ea"/>
                        <a:cs typeface="+mn-cs"/>
                      </a:endParaRPr>
                    </a:p>
                    <a:p>
                      <a:pPr marL="342900" indent="-342900">
                        <a:buAutoNum type="arabicPeriod"/>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tc>
                  <a:txBody>
                    <a:bodyPr/>
                    <a:lstStyle/>
                    <a:p>
                      <a:pPr marL="171450" indent="-171450">
                        <a:buFont typeface="Wingdings" panose="05000000000000000000" pitchFamily="2" charset="2"/>
                        <a:buChar char="ü"/>
                      </a:pPr>
                      <a:r>
                        <a:rPr kumimoji="0" lang="en-US" sz="1200" b="0" i="0" u="none" strike="noStrike" kern="1200" baseline="0" dirty="0" smtClean="0">
                          <a:solidFill>
                            <a:schemeClr val="tx1"/>
                          </a:solidFill>
                          <a:latin typeface="+mn-lt"/>
                          <a:ea typeface="+mn-ea"/>
                          <a:cs typeface="+mn-cs"/>
                        </a:rPr>
                        <a:t>Preganglionic sympathetic nervous system (SNS) fibers stimulate the adrenal medulla to secrete </a:t>
                      </a:r>
                      <a:r>
                        <a:rPr kumimoji="0" lang="en-US" sz="1200" b="0" i="0" u="none" strike="noStrike" kern="1200" baseline="0" dirty="0" err="1" smtClean="0">
                          <a:solidFill>
                            <a:schemeClr val="tx1"/>
                          </a:solidFill>
                          <a:latin typeface="+mn-lt"/>
                          <a:ea typeface="+mn-ea"/>
                          <a:cs typeface="+mn-cs"/>
                        </a:rPr>
                        <a:t>catecholamines</a:t>
                      </a:r>
                      <a:r>
                        <a:rPr kumimoji="0" lang="en-US" sz="1200" b="0" i="0" u="none" strike="noStrike" kern="1200" baseline="0" dirty="0" smtClean="0">
                          <a:solidFill>
                            <a:schemeClr val="tx1"/>
                          </a:solidFill>
                          <a:latin typeface="+mn-lt"/>
                          <a:ea typeface="+mn-ea"/>
                          <a:cs typeface="+mn-cs"/>
                        </a:rPr>
                        <a:t>.</a:t>
                      </a:r>
                    </a:p>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ü"/>
                      </a:pPr>
                      <a:r>
                        <a:rPr kumimoji="0" lang="en-US" sz="1200" b="0" kern="1200" dirty="0" smtClean="0">
                          <a:solidFill>
                            <a:srgbClr val="00B050"/>
                          </a:solidFill>
                          <a:latin typeface="+mn-lt"/>
                          <a:ea typeface="+mn-ea"/>
                          <a:cs typeface="+mn-cs"/>
                        </a:rPr>
                        <a:t>Fight or flight reflex: Release epinephrine or norepinephrine from adrenal gland.</a:t>
                      </a:r>
                      <a:endParaRPr kumimoji="0" lang="en-US" sz="1200" b="0" i="0" u="none" strike="noStrike" kern="1200" baseline="0" dirty="0">
                        <a:solidFill>
                          <a:schemeClr val="tx1"/>
                        </a:solidFill>
                        <a:latin typeface="+mn-lt"/>
                        <a:ea typeface="+mn-ea"/>
                        <a:cs typeface="+mn-cs"/>
                      </a:endParaRPr>
                    </a:p>
                  </a:txBody>
                  <a:tcPr>
                    <a:solidFill>
                      <a:schemeClr val="bg1"/>
                    </a:solidFill>
                  </a:tcPr>
                </a:tc>
                <a:tc>
                  <a:txBody>
                    <a:bodyPr/>
                    <a:lstStyle/>
                    <a:p>
                      <a:r>
                        <a:rPr kumimoji="0" lang="en-US" sz="1200" b="0" i="0" u="none" strike="noStrike" kern="1200" baseline="0" dirty="0" smtClean="0">
                          <a:solidFill>
                            <a:schemeClr val="tx1"/>
                          </a:solidFill>
                          <a:latin typeface="+mn-lt"/>
                          <a:ea typeface="+mn-ea"/>
                          <a:cs typeface="+mn-cs"/>
                        </a:rPr>
                        <a:t>TRH (thyroid releasing hormone) from hypothalamus will act on inferior pituitary gland to release TSH (thyroid stimulating hormone) that will stimulate the release of thyroxine from the thyroid gland.</a:t>
                      </a:r>
                    </a:p>
                  </a:txBody>
                  <a:tcPr>
                    <a:solidFill>
                      <a:schemeClr val="bg1"/>
                    </a:solidFill>
                  </a:tcPr>
                </a:tc>
                <a:extLst>
                  <a:ext uri="{0D108BD9-81ED-4DB2-BD59-A6C34878D82A}">
                    <a16:rowId xmlns:a16="http://schemas.microsoft.com/office/drawing/2014/main" val="1508902733"/>
                  </a:ext>
                </a:extLst>
              </a:tr>
            </a:tbl>
          </a:graphicData>
        </a:graphic>
      </p:graphicFrame>
      <p:pic>
        <p:nvPicPr>
          <p:cNvPr id="10" name="Picture 3"/>
          <p:cNvPicPr>
            <a:picLocks noChangeAspect="1" noChangeArrowheads="1"/>
          </p:cNvPicPr>
          <p:nvPr/>
        </p:nvPicPr>
        <p:blipFill>
          <a:blip r:embed="rId2" cstate="print"/>
          <a:srcRect/>
          <a:stretch>
            <a:fillRect/>
          </a:stretch>
        </p:blipFill>
        <p:spPr bwMode="auto">
          <a:xfrm>
            <a:off x="4446568" y="1844824"/>
            <a:ext cx="2244957" cy="2055025"/>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srcRect t="3973"/>
          <a:stretch>
            <a:fillRect/>
          </a:stretch>
        </p:blipFill>
        <p:spPr bwMode="auto">
          <a:xfrm>
            <a:off x="6814492" y="3531669"/>
            <a:ext cx="2520280" cy="2664296"/>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l="66125" t="2422" r="1282" b="5696"/>
          <a:stretch>
            <a:fillRect/>
          </a:stretch>
        </p:blipFill>
        <p:spPr bwMode="auto">
          <a:xfrm>
            <a:off x="9641785" y="2924944"/>
            <a:ext cx="2341258" cy="3259832"/>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srcRect/>
          <a:stretch>
            <a:fillRect/>
          </a:stretch>
        </p:blipFill>
        <p:spPr bwMode="auto">
          <a:xfrm>
            <a:off x="3934036" y="4313004"/>
            <a:ext cx="2757489" cy="2022159"/>
          </a:xfrm>
          <a:prstGeom prst="rect">
            <a:avLst/>
          </a:prstGeom>
          <a:noFill/>
          <a:ln w="9525">
            <a:noFill/>
            <a:miter lim="800000"/>
            <a:headEnd/>
            <a:tailEnd/>
          </a:ln>
        </p:spPr>
      </p:pic>
      <p:sp>
        <p:nvSpPr>
          <p:cNvPr id="17" name="Rectangle 16"/>
          <p:cNvSpPr/>
          <p:nvPr/>
        </p:nvSpPr>
        <p:spPr>
          <a:xfrm>
            <a:off x="9982844" y="-79843"/>
            <a:ext cx="2205981" cy="412499"/>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8" name="Rectangle 17"/>
          <p:cNvSpPr/>
          <p:nvPr/>
        </p:nvSpPr>
        <p:spPr>
          <a:xfrm>
            <a:off x="16" y="-36945"/>
            <a:ext cx="3286084" cy="31180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examples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2" name="TextBox 1">
            <a:hlinkClick r:id="rId6"/>
          </p:cNvPr>
          <p:cNvSpPr txBox="1"/>
          <p:nvPr/>
        </p:nvSpPr>
        <p:spPr>
          <a:xfrm>
            <a:off x="645351" y="6042775"/>
            <a:ext cx="3672270" cy="338554"/>
          </a:xfrm>
          <a:prstGeom prst="rect">
            <a:avLst/>
          </a:prstGeom>
          <a:noFill/>
        </p:spPr>
        <p:txBody>
          <a:bodyPr wrap="square" rtlCol="0">
            <a:spAutoFit/>
          </a:bodyPr>
          <a:lstStyle/>
          <a:p>
            <a:pPr algn="ctr"/>
            <a:r>
              <a:rPr lang="en-US" sz="1600" dirty="0" smtClean="0">
                <a:hlinkClick r:id="rId6"/>
              </a:rPr>
              <a:t>Check this picture (summary)</a:t>
            </a:r>
            <a:endParaRPr lang="en-US" sz="1600" dirty="0"/>
          </a:p>
        </p:txBody>
      </p:sp>
    </p:spTree>
    <p:extLst>
      <p:ext uri="{BB962C8B-B14F-4D97-AF65-F5344CB8AC3E}">
        <p14:creationId xmlns:p14="http://schemas.microsoft.com/office/powerpoint/2010/main" val="111343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Hormone Interactions</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16654439"/>
              </p:ext>
            </p:extLst>
          </p:nvPr>
        </p:nvGraphicFramePr>
        <p:xfrm>
          <a:off x="618115" y="1182693"/>
          <a:ext cx="10969942" cy="5222240"/>
        </p:xfrm>
        <a:graphic>
          <a:graphicData uri="http://schemas.openxmlformats.org/drawingml/2006/table">
            <a:tbl>
              <a:tblPr firstRow="1" bandRow="1">
                <a:tableStyleId>{5DA37D80-6434-44D0-A028-1B22A696006F}</a:tableStyleId>
              </a:tblPr>
              <a:tblGrid>
                <a:gridCol w="1164472">
                  <a:extLst>
                    <a:ext uri="{9D8B030D-6E8A-4147-A177-3AD203B41FA5}">
                      <a16:colId xmlns:a16="http://schemas.microsoft.com/office/drawing/2014/main" val="684493670"/>
                    </a:ext>
                  </a:extLst>
                </a:gridCol>
                <a:gridCol w="3727020">
                  <a:extLst>
                    <a:ext uri="{9D8B030D-6E8A-4147-A177-3AD203B41FA5}">
                      <a16:colId xmlns:a16="http://schemas.microsoft.com/office/drawing/2014/main" val="2491160732"/>
                    </a:ext>
                  </a:extLst>
                </a:gridCol>
                <a:gridCol w="3456384">
                  <a:extLst>
                    <a:ext uri="{9D8B030D-6E8A-4147-A177-3AD203B41FA5}">
                      <a16:colId xmlns:a16="http://schemas.microsoft.com/office/drawing/2014/main" val="3604589667"/>
                    </a:ext>
                  </a:extLst>
                </a:gridCol>
                <a:gridCol w="2622066">
                  <a:extLst>
                    <a:ext uri="{9D8B030D-6E8A-4147-A177-3AD203B41FA5}">
                      <a16:colId xmlns:a16="http://schemas.microsoft.com/office/drawing/2014/main" val="2399115255"/>
                    </a:ext>
                  </a:extLst>
                </a:gridCol>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Multiple hormones can affect a single target simultaneously </a:t>
                      </a: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961253835"/>
                  </a:ext>
                </a:extLst>
              </a:tr>
              <a:tr h="370840">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Interactions</a:t>
                      </a:r>
                    </a:p>
                  </a:txBody>
                  <a:tcPr>
                    <a:solidFill>
                      <a:schemeClr val="bg1"/>
                    </a:solidFill>
                  </a:tcPr>
                </a:tc>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1. Synergism</a:t>
                      </a:r>
                    </a:p>
                  </a:txBody>
                  <a:tcPr>
                    <a:solidFill>
                      <a:schemeClr val="bg1"/>
                    </a:solidFill>
                  </a:tcPr>
                </a:tc>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2. Permissiveness</a:t>
                      </a:r>
                    </a:p>
                  </a:txBody>
                  <a:tcPr>
                    <a:solidFill>
                      <a:schemeClr val="bg1"/>
                    </a:solidFill>
                  </a:tcPr>
                </a:tc>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3. Antagonism</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28296579"/>
                  </a:ext>
                </a:extLst>
              </a:tr>
              <a:tr h="937260">
                <a:tc>
                  <a:txBody>
                    <a:bodyPr/>
                    <a:lstStyle/>
                    <a:p>
                      <a:pPr algn="ctr"/>
                      <a:endParaRPr kumimoji="0" lang="en-US" sz="1500" b="0" kern="1200" dirty="0" smtClean="0">
                        <a:solidFill>
                          <a:srgbClr val="FF66CC"/>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FF66CC"/>
                        </a:solidFill>
                        <a:latin typeface="Gill Sans MT" panose="020B0502020104020203" pitchFamily="34" charset="0"/>
                        <a:ea typeface="+mn-ea"/>
                        <a:cs typeface="Calibri" panose="020F0502020204030204" pitchFamily="34" charset="0"/>
                      </a:endParaRPr>
                    </a:p>
                    <a:p>
                      <a:pPr algn="ctr"/>
                      <a:r>
                        <a:rPr kumimoji="0" lang="en-US" sz="1500" b="0" kern="1200" dirty="0" smtClean="0">
                          <a:solidFill>
                            <a:srgbClr val="FF66CC"/>
                          </a:solidFill>
                          <a:latin typeface="Gill Sans MT" panose="020B0502020104020203" pitchFamily="34" charset="0"/>
                          <a:ea typeface="+mn-ea"/>
                          <a:cs typeface="Calibri" panose="020F0502020204030204" pitchFamily="34" charset="0"/>
                        </a:rPr>
                        <a:t>Definition</a:t>
                      </a:r>
                      <a:r>
                        <a:rPr kumimoji="0" lang="en-US" sz="1500" b="0" kern="1200" dirty="0" smtClean="0">
                          <a:solidFill>
                            <a:srgbClr val="008080"/>
                          </a:solidFill>
                          <a:latin typeface="Gill Sans MT" panose="020B0502020104020203" pitchFamily="34" charset="0"/>
                          <a:ea typeface="+mn-ea"/>
                          <a:cs typeface="Calibri" panose="020F0502020204030204" pitchFamily="34" charset="0"/>
                        </a:rPr>
                        <a:t> </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Combined action of hormones is more than just additive.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latin typeface="Gill Sans MT" panose="020B0502020104020203" pitchFamily="34" charset="0"/>
                          <a:cs typeface="Calibri" panose="020F0502020204030204" pitchFamily="34" charset="0"/>
                        </a:rPr>
                        <a:t>Means:</a:t>
                      </a:r>
                      <a:r>
                        <a:rPr lang="en-US" sz="1200" baseline="0" dirty="0" smtClean="0">
                          <a:solidFill>
                            <a:srgbClr val="00B050"/>
                          </a:solidFill>
                          <a:latin typeface="Gill Sans MT" panose="020B0502020104020203" pitchFamily="34" charset="0"/>
                          <a:cs typeface="Calibri" panose="020F0502020204030204" pitchFamily="34" charset="0"/>
                        </a:rPr>
                        <a:t> </a:t>
                      </a:r>
                      <a:r>
                        <a:rPr lang="en-US" sz="1200" dirty="0" smtClean="0">
                          <a:solidFill>
                            <a:srgbClr val="00B050"/>
                          </a:solidFill>
                          <a:latin typeface="Gill Sans MT" panose="020B0502020104020203" pitchFamily="34" charset="0"/>
                          <a:cs typeface="Calibri" panose="020F0502020204030204" pitchFamily="34" charset="0"/>
                        </a:rPr>
                        <a:t>2 hormones help each other.</a:t>
                      </a:r>
                      <a:endParaRPr kumimoji="0" lang="en-US" sz="1200" b="0" kern="1200" dirty="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n-lt"/>
                          <a:ea typeface="+mn-ea"/>
                          <a:cs typeface="+mn-cs"/>
                        </a:rPr>
                        <a:t>One hormone allows another hormone to have its full effect</a:t>
                      </a:r>
                      <a:r>
                        <a:rPr kumimoji="0" lang="en-US" sz="1200" kern="1200" baseline="0" dirty="0" smtClean="0">
                          <a:solidFill>
                            <a:schemeClr val="tx1"/>
                          </a:solidFill>
                          <a:latin typeface="+mn-lt"/>
                          <a:ea typeface="+mn-ea"/>
                          <a:cs typeface="+mn-cs"/>
                        </a:rPr>
                        <a:t> </a:t>
                      </a:r>
                      <a:r>
                        <a:rPr kumimoji="0" lang="en-US" sz="1200" kern="1200" dirty="0" smtClean="0">
                          <a:solidFill>
                            <a:schemeClr val="tx1"/>
                          </a:solidFill>
                          <a:latin typeface="+mn-lt"/>
                          <a:ea typeface="+mn-ea"/>
                          <a:cs typeface="+mn-cs"/>
                        </a:rPr>
                        <a:t>Especially during growth.</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rgbClr val="00B050"/>
                          </a:solidFill>
                          <a:latin typeface="+mn-lt"/>
                          <a:ea typeface="+mn-ea"/>
                          <a:cs typeface="+mn-cs"/>
                        </a:rPr>
                        <a:t>Means: 2 hormones, one hormone gives permission to another hormone to act. So, if a hormone is not produced the other hormone wont work. </a:t>
                      </a:r>
                    </a:p>
                  </a:txBody>
                  <a:tcPr>
                    <a:solidFill>
                      <a:schemeClr val="bg1"/>
                    </a:solidFill>
                  </a:tcPr>
                </a:tc>
                <a:tc>
                  <a:txBody>
                    <a:bodyPr/>
                    <a:lstStyle/>
                    <a:p>
                      <a:pPr marL="285750" indent="-285750" eaLnBrk="1" hangingPunct="1">
                        <a:buFont typeface="Wingdings" panose="05000000000000000000" pitchFamily="2" charset="2"/>
                        <a:buChar char="ü"/>
                      </a:pPr>
                      <a:r>
                        <a:rPr kumimoji="0" lang="en-US" sz="1200" kern="1200" dirty="0" smtClean="0">
                          <a:solidFill>
                            <a:schemeClr val="tx1"/>
                          </a:solidFill>
                          <a:latin typeface="+mn-lt"/>
                          <a:ea typeface="+mn-ea"/>
                          <a:cs typeface="+mn-cs"/>
                        </a:rPr>
                        <a:t>Antagonistic hormones have opposing physiological actions.</a:t>
                      </a:r>
                    </a:p>
                    <a:p>
                      <a:pPr marL="285750" indent="-285750" eaLnBrk="1" hangingPunct="1">
                        <a:buFont typeface="Wingdings" panose="05000000000000000000" pitchFamily="2" charset="2"/>
                        <a:buChar char="ü"/>
                      </a:pPr>
                      <a:r>
                        <a:rPr kumimoji="0" lang="en-US" sz="1200" kern="1200" dirty="0" smtClean="0">
                          <a:solidFill>
                            <a:schemeClr val="tx1"/>
                          </a:solidFill>
                          <a:latin typeface="+mn-lt"/>
                          <a:ea typeface="+mn-ea"/>
                          <a:cs typeface="+mn-cs"/>
                        </a:rPr>
                        <a:t>Hormone B diminishes the effect of hormone 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rgbClr val="00B050"/>
                          </a:solidFill>
                          <a:latin typeface="+mn-lt"/>
                          <a:ea typeface="+mn-ea"/>
                          <a:cs typeface="+mn-cs"/>
                        </a:rPr>
                        <a:t>Means: one hormone antagonizing the action of another hormone.</a:t>
                      </a:r>
                    </a:p>
                  </a:txBody>
                  <a:tcPr>
                    <a:solidFill>
                      <a:schemeClr val="bg1"/>
                    </a:solidFill>
                  </a:tcPr>
                </a:tc>
                <a:extLst>
                  <a:ext uri="{0D108BD9-81ED-4DB2-BD59-A6C34878D82A}">
                    <a16:rowId xmlns:a16="http://schemas.microsoft.com/office/drawing/2014/main" val="459244839"/>
                  </a:ext>
                </a:extLst>
              </a:tr>
              <a:tr h="2523519">
                <a:tc>
                  <a:txBody>
                    <a:bodyPr/>
                    <a:lstStyle/>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500" b="0" kern="1200" dirty="0" smtClean="0">
                          <a:solidFill>
                            <a:srgbClr val="008080"/>
                          </a:solidFill>
                          <a:latin typeface="Gill Sans MT" panose="020B0502020104020203" pitchFamily="34" charset="0"/>
                          <a:ea typeface="+mn-ea"/>
                          <a:cs typeface="Calibri" panose="020F0502020204030204" pitchFamily="34" charset="0"/>
                        </a:rPr>
                        <a:t>Example</a:t>
                      </a: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r>
                        <a:rPr kumimoji="0" lang="en-US" sz="1200" b="0" i="0" u="none" strike="noStrike" kern="1200" baseline="0" dirty="0" smtClean="0">
                          <a:solidFill>
                            <a:srgbClr val="FF66CC"/>
                          </a:solidFill>
                          <a:latin typeface="+mn-lt"/>
                          <a:ea typeface="+mn-ea"/>
                          <a:cs typeface="+mn-cs"/>
                        </a:rPr>
                        <a:t>Blood glucose levels &amp; synergistic effects of</a:t>
                      </a:r>
                      <a:r>
                        <a:rPr kumimoji="0" lang="en-US" sz="1200" b="0" i="0" u="none" strike="noStrike" kern="1200" baseline="0" dirty="0" smtClean="0">
                          <a:solidFill>
                            <a:schemeClr val="tx1"/>
                          </a:solidFill>
                          <a:latin typeface="+mn-lt"/>
                          <a:ea typeface="+mn-ea"/>
                          <a:cs typeface="+mn-cs"/>
                        </a:rPr>
                        <a:t> glucagon, cortisol &amp; epinephrine.</a:t>
                      </a:r>
                      <a:endParaRPr kumimoji="0" lang="en-US" sz="12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285750" indent="-285750">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Thyroid hormone have permissive effect on growth hormone action.</a:t>
                      </a:r>
                    </a:p>
                    <a:p>
                      <a:pPr marL="285750" indent="-285750">
                        <a:buFont typeface="Wingdings" panose="05000000000000000000" pitchFamily="2" charset="2"/>
                        <a:buChar char="ü"/>
                      </a:pPr>
                      <a:endParaRPr kumimoji="0" lang="en-US" sz="1400" b="0" i="0" u="none" strike="noStrike" kern="1200" baseline="0" dirty="0" smtClean="0">
                        <a:solidFill>
                          <a:schemeClr val="tx1"/>
                        </a:solidFill>
                        <a:latin typeface="+mn-lt"/>
                        <a:ea typeface="+mn-ea"/>
                        <a:cs typeface="+mn-cs"/>
                      </a:endParaRPr>
                    </a:p>
                    <a:p>
                      <a:pPr marL="285750" indent="-285750">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Deficiency of thyroid hormone in infants leads to dwarfism.</a:t>
                      </a:r>
                    </a:p>
                    <a:p>
                      <a:pPr marL="285750" indent="-285750">
                        <a:buFont typeface="Wingdings" panose="05000000000000000000" pitchFamily="2" charset="2"/>
                        <a:buChar char="ü"/>
                      </a:pPr>
                      <a:endParaRPr kumimoji="0" lang="en-US" sz="1400" b="0" i="0" u="none" strike="noStrike" kern="1200" baseline="0" dirty="0" smtClean="0">
                        <a:solidFill>
                          <a:srgbClr val="FF66CC"/>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kern="1200" dirty="0" smtClean="0">
                          <a:solidFill>
                            <a:srgbClr val="00B050"/>
                          </a:solidFill>
                          <a:latin typeface="+mn-lt"/>
                          <a:ea typeface="+mn-ea"/>
                          <a:cs typeface="+mn-cs"/>
                        </a:rPr>
                        <a:t>Thyroid hormone will promote the effect of growth hormone that will stimulate bone maturation &amp;  ossification (Thyroid H will only promote this process; the main effect is done only by the GH).</a:t>
                      </a:r>
                    </a:p>
                    <a:p>
                      <a:pPr marL="285750" indent="-285750">
                        <a:buFont typeface="Wingdings" panose="05000000000000000000" pitchFamily="2" charset="2"/>
                        <a:buChar char="ü"/>
                      </a:pPr>
                      <a:endParaRPr kumimoji="0" lang="en-US" sz="1200" b="0" i="0" u="none" strike="noStrike" kern="1200" baseline="0" dirty="0" smtClean="0">
                        <a:solidFill>
                          <a:srgbClr val="FF66CC"/>
                        </a:solidFill>
                        <a:latin typeface="+mn-lt"/>
                        <a:ea typeface="+mn-ea"/>
                        <a:cs typeface="+mn-cs"/>
                      </a:endParaRPr>
                    </a:p>
                  </a:txBody>
                  <a:tcPr>
                    <a:solidFill>
                      <a:schemeClr val="bg1"/>
                    </a:solidFill>
                  </a:tcPr>
                </a:tc>
                <a:tc>
                  <a:txBody>
                    <a:bodyPr/>
                    <a:lstStyle/>
                    <a:p>
                      <a:r>
                        <a:rPr kumimoji="0" lang="en-US" sz="1400" b="0" i="0" u="none" strike="noStrike" kern="1200" baseline="0" dirty="0" smtClean="0">
                          <a:solidFill>
                            <a:schemeClr val="tx1"/>
                          </a:solidFill>
                          <a:latin typeface="+mn-lt"/>
                          <a:ea typeface="+mn-ea"/>
                          <a:cs typeface="+mn-cs"/>
                        </a:rPr>
                        <a:t>Glucagon antagonizes the action of insulin.</a:t>
                      </a:r>
                    </a:p>
                  </a:txBody>
                  <a:tcPr>
                    <a:solidFill>
                      <a:schemeClr val="bg1"/>
                    </a:solidFill>
                  </a:tcPr>
                </a:tc>
                <a:extLst>
                  <a:ext uri="{0D108BD9-81ED-4DB2-BD59-A6C34878D82A}">
                    <a16:rowId xmlns:a16="http://schemas.microsoft.com/office/drawing/2014/main" val="1508902733"/>
                  </a:ext>
                </a:extLst>
              </a:tr>
            </a:tbl>
          </a:graphicData>
        </a:graphic>
      </p:graphicFrame>
      <p:pic>
        <p:nvPicPr>
          <p:cNvPr id="6" name="Picture 4"/>
          <p:cNvPicPr>
            <a:picLocks noChangeAspect="1" noChangeArrowheads="1"/>
          </p:cNvPicPr>
          <p:nvPr/>
        </p:nvPicPr>
        <p:blipFill>
          <a:blip r:embed="rId2" cstate="print"/>
          <a:srcRect l="7994" t="17088" r="9232"/>
          <a:stretch>
            <a:fillRect/>
          </a:stretch>
        </p:blipFill>
        <p:spPr bwMode="auto">
          <a:xfrm>
            <a:off x="1917948" y="3572858"/>
            <a:ext cx="2016224" cy="1631895"/>
          </a:xfrm>
          <a:prstGeom prst="rect">
            <a:avLst/>
          </a:prstGeom>
          <a:noFill/>
          <a:ln w="9525">
            <a:noFill/>
            <a:miter lim="800000"/>
            <a:headEnd/>
            <a:tailEnd/>
          </a:ln>
        </p:spPr>
      </p:pic>
      <p:sp>
        <p:nvSpPr>
          <p:cNvPr id="4" name="Rectangle 3"/>
          <p:cNvSpPr/>
          <p:nvPr/>
        </p:nvSpPr>
        <p:spPr>
          <a:xfrm>
            <a:off x="1868676" y="5253494"/>
            <a:ext cx="3574919" cy="1102856"/>
          </a:xfrm>
          <a:prstGeom prst="rect">
            <a:avLst/>
          </a:prstGeom>
          <a:ln>
            <a:solidFill>
              <a:srgbClr val="00B050"/>
            </a:solidFill>
            <a:prstDash val="dashDot"/>
          </a:ln>
        </p:spPr>
        <p:txBody>
          <a:bodyPr vert="horz" wrap="square" lIns="101590" tIns="50795" rIns="101590" bIns="50795">
            <a:spAutoFit/>
          </a:bodyPr>
          <a:lstStyle/>
          <a:p>
            <a:pPr>
              <a:spcBef>
                <a:spcPts val="667"/>
              </a:spcBef>
              <a:buClr>
                <a:srgbClr val="00B050"/>
              </a:buClr>
              <a:buSzPct val="76000"/>
            </a:pPr>
            <a:r>
              <a:rPr lang="en-US" sz="1600" baseline="30000" dirty="0">
                <a:solidFill>
                  <a:srgbClr val="00B050"/>
                </a:solidFill>
                <a:latin typeface="Calibri" panose="020F0502020204030204" pitchFamily="34" charset="0"/>
                <a:cs typeface="Calibri" panose="020F0502020204030204" pitchFamily="34" charset="0"/>
              </a:rPr>
              <a:t>Strengthen each </a:t>
            </a:r>
            <a:r>
              <a:rPr lang="en-US" sz="1600" baseline="30000" dirty="0" smtClean="0">
                <a:solidFill>
                  <a:srgbClr val="00B050"/>
                </a:solidFill>
                <a:latin typeface="Calibri" panose="020F0502020204030204" pitchFamily="34" charset="0"/>
                <a:cs typeface="Calibri" panose="020F0502020204030204" pitchFamily="34" charset="0"/>
              </a:rPr>
              <a:t>other.</a:t>
            </a:r>
          </a:p>
          <a:p>
            <a:pPr>
              <a:spcBef>
                <a:spcPts val="667"/>
              </a:spcBef>
              <a:buClr>
                <a:srgbClr val="00B050"/>
              </a:buClr>
              <a:buSzPct val="76000"/>
            </a:pPr>
            <a:r>
              <a:rPr lang="en-US" sz="1600" baseline="30000" dirty="0" smtClean="0">
                <a:solidFill>
                  <a:srgbClr val="00B050"/>
                </a:solidFill>
                <a:latin typeface="Calibri" panose="020F0502020204030204" pitchFamily="34" charset="0"/>
                <a:cs typeface="Calibri" panose="020F0502020204030204" pitchFamily="34" charset="0"/>
              </a:rPr>
              <a:t>Not </a:t>
            </a:r>
            <a:r>
              <a:rPr lang="en-US" sz="1600" baseline="30000" dirty="0">
                <a:solidFill>
                  <a:srgbClr val="00B050"/>
                </a:solidFill>
                <a:latin typeface="Calibri" panose="020F0502020204030204" pitchFamily="34" charset="0"/>
                <a:cs typeface="Calibri" panose="020F0502020204030204" pitchFamily="34" charset="0"/>
              </a:rPr>
              <a:t>an additive effect (the product is larger than the actual components</a:t>
            </a:r>
            <a:r>
              <a:rPr lang="en-US" sz="1600" baseline="30000" dirty="0" smtClean="0">
                <a:solidFill>
                  <a:srgbClr val="00B050"/>
                </a:solidFill>
                <a:latin typeface="Calibri" panose="020F0502020204030204" pitchFamily="34" charset="0"/>
                <a:cs typeface="Calibri" panose="020F0502020204030204" pitchFamily="34" charset="0"/>
              </a:rPr>
              <a:t>).</a:t>
            </a:r>
            <a:endParaRPr lang="en-US" sz="1600" baseline="30000" dirty="0">
              <a:solidFill>
                <a:srgbClr val="00B050"/>
              </a:solidFill>
              <a:latin typeface="Calibri" panose="020F0502020204030204" pitchFamily="34" charset="0"/>
              <a:cs typeface="Calibri" panose="020F0502020204030204" pitchFamily="34" charset="0"/>
            </a:endParaRPr>
          </a:p>
          <a:p>
            <a:pPr>
              <a:spcBef>
                <a:spcPts val="667"/>
              </a:spcBef>
              <a:buClr>
                <a:srgbClr val="00B050"/>
              </a:buClr>
              <a:buSzPct val="76000"/>
            </a:pPr>
            <a:r>
              <a:rPr lang="ar-SA" sz="1600" baseline="30000" dirty="0">
                <a:solidFill>
                  <a:srgbClr val="00B050"/>
                </a:solidFill>
                <a:latin typeface="Calibri" panose="020F0502020204030204" pitchFamily="34" charset="0"/>
                <a:cs typeface="Calibri" panose="020F0502020204030204" pitchFamily="34" charset="0"/>
              </a:rPr>
              <a:t>(اذا زميلكم </a:t>
            </a:r>
            <a:r>
              <a:rPr lang="ar-SA" sz="1600" baseline="30000" dirty="0" smtClean="0">
                <a:solidFill>
                  <a:srgbClr val="00B050"/>
                </a:solidFill>
                <a:latin typeface="Calibri" panose="020F0502020204030204" pitchFamily="34" charset="0"/>
                <a:cs typeface="Calibri" panose="020F0502020204030204" pitchFamily="34" charset="0"/>
              </a:rPr>
              <a:t>أعطاني </a:t>
            </a:r>
            <a:r>
              <a:rPr lang="ar-SA" sz="1600" baseline="30000" dirty="0">
                <a:solidFill>
                  <a:srgbClr val="00B050"/>
                </a:solidFill>
                <a:latin typeface="Calibri" panose="020F0502020204030204" pitchFamily="34" charset="0"/>
                <a:cs typeface="Calibri" panose="020F0502020204030204" pitchFamily="34" charset="0"/>
              </a:rPr>
              <a:t>١٠٪ من الشغل والزميل الثاني اعطاني ١٠٪ والثالث ١٠٪ المجموع مارح يصير ٣٠</a:t>
            </a:r>
            <a:r>
              <a:rPr lang="ar-SA" sz="1600" baseline="30000" dirty="0" smtClean="0">
                <a:solidFill>
                  <a:srgbClr val="00B050"/>
                </a:solidFill>
                <a:latin typeface="Calibri" panose="020F0502020204030204" pitchFamily="34" charset="0"/>
                <a:cs typeface="Calibri" panose="020F0502020204030204" pitchFamily="34" charset="0"/>
              </a:rPr>
              <a:t>٪، </a:t>
            </a:r>
            <a:r>
              <a:rPr lang="ar-SA" sz="1600" baseline="30000" dirty="0" err="1">
                <a:solidFill>
                  <a:srgbClr val="00B050"/>
                </a:solidFill>
                <a:latin typeface="Calibri" panose="020F0502020204030204" pitchFamily="34" charset="0"/>
                <a:cs typeface="Calibri" panose="020F0502020204030204" pitchFamily="34" charset="0"/>
              </a:rPr>
              <a:t>بيصير</a:t>
            </a:r>
            <a:r>
              <a:rPr lang="ar-SA" sz="1600" baseline="30000" dirty="0">
                <a:solidFill>
                  <a:srgbClr val="00B050"/>
                </a:solidFill>
                <a:latin typeface="Calibri" panose="020F0502020204030204" pitchFamily="34" charset="0"/>
                <a:cs typeface="Calibri" panose="020F0502020204030204" pitchFamily="34" charset="0"/>
              </a:rPr>
              <a:t> ٥٠٪ </a:t>
            </a:r>
            <a:r>
              <a:rPr lang="ar-SA" sz="1600" baseline="30000" dirty="0" smtClean="0">
                <a:solidFill>
                  <a:srgbClr val="00B050"/>
                </a:solidFill>
                <a:latin typeface="Calibri" panose="020F0502020204030204" pitchFamily="34" charset="0"/>
                <a:cs typeface="Calibri" panose="020F0502020204030204" pitchFamily="34" charset="0"/>
              </a:rPr>
              <a:t>لأن التأثير </a:t>
            </a:r>
            <a:r>
              <a:rPr lang="ar-SA" sz="1600" baseline="30000" dirty="0" err="1">
                <a:solidFill>
                  <a:srgbClr val="00B050"/>
                </a:solidFill>
                <a:latin typeface="Calibri" panose="020F0502020204030204" pitchFamily="34" charset="0"/>
                <a:cs typeface="Calibri" panose="020F0502020204030204" pitchFamily="34" charset="0"/>
              </a:rPr>
              <a:t>بيصير</a:t>
            </a:r>
            <a:r>
              <a:rPr lang="ar-SA" sz="1600" baseline="30000" dirty="0">
                <a:solidFill>
                  <a:srgbClr val="00B050"/>
                </a:solidFill>
                <a:latin typeface="Calibri" panose="020F0502020204030204" pitchFamily="34" charset="0"/>
                <a:cs typeface="Calibri" panose="020F0502020204030204" pitchFamily="34" charset="0"/>
              </a:rPr>
              <a:t> اكبر)</a:t>
            </a:r>
            <a:endParaRPr lang="en-US" sz="1600" baseline="30000" dirty="0">
              <a:solidFill>
                <a:srgbClr val="00B050"/>
              </a:solidFill>
              <a:latin typeface="Calibri" panose="020F0502020204030204" pitchFamily="34" charset="0"/>
              <a:cs typeface="Calibri" panose="020F0502020204030204" pitchFamily="34" charset="0"/>
            </a:endParaRPr>
          </a:p>
        </p:txBody>
      </p:sp>
      <p:sp>
        <p:nvSpPr>
          <p:cNvPr id="9" name="Rectangle 8"/>
          <p:cNvSpPr/>
          <p:nvPr/>
        </p:nvSpPr>
        <p:spPr>
          <a:xfrm>
            <a:off x="4006180" y="3440177"/>
            <a:ext cx="1437415" cy="1764576"/>
          </a:xfrm>
          <a:prstGeom prst="rect">
            <a:avLst/>
          </a:prstGeom>
          <a:ln>
            <a:solidFill>
              <a:srgbClr val="00B050"/>
            </a:solidFill>
            <a:prstDash val="dashDot"/>
          </a:ln>
        </p:spPr>
        <p:txBody>
          <a:bodyPr vert="horz" wrap="square" lIns="101590" tIns="50795" rIns="101590" bIns="50795">
            <a:spAutoFit/>
          </a:bodyPr>
          <a:lstStyle/>
          <a:p>
            <a:pPr>
              <a:spcBef>
                <a:spcPts val="667"/>
              </a:spcBef>
              <a:buClr>
                <a:srgbClr val="00B050"/>
              </a:buClr>
              <a:buSzPct val="76000"/>
            </a:pPr>
            <a:r>
              <a:rPr lang="en-US" sz="1200" dirty="0">
                <a:solidFill>
                  <a:srgbClr val="00B050"/>
                </a:solidFill>
                <a:latin typeface="Gill Sans MT" panose="020B0502020104020203" pitchFamily="34" charset="0"/>
                <a:cs typeface="Calibri" panose="020F0502020204030204" pitchFamily="34" charset="0"/>
              </a:rPr>
              <a:t>Each one of these </a:t>
            </a:r>
            <a:r>
              <a:rPr lang="en-US" sz="1200" dirty="0" smtClean="0">
                <a:solidFill>
                  <a:srgbClr val="00B050"/>
                </a:solidFill>
                <a:latin typeface="Gill Sans MT" panose="020B0502020104020203" pitchFamily="34" charset="0"/>
                <a:cs typeface="Calibri" panose="020F0502020204030204" pitchFamily="34" charset="0"/>
              </a:rPr>
              <a:t>hormones (in the pic)  </a:t>
            </a:r>
            <a:r>
              <a:rPr lang="en-US" sz="1200" dirty="0">
                <a:solidFill>
                  <a:srgbClr val="00B050"/>
                </a:solidFill>
                <a:latin typeface="Gill Sans MT" panose="020B0502020104020203" pitchFamily="34" charset="0"/>
                <a:cs typeface="Calibri" panose="020F0502020204030204" pitchFamily="34" charset="0"/>
              </a:rPr>
              <a:t>perform the same function </a:t>
            </a:r>
            <a:r>
              <a:rPr lang="en-US" sz="1200" dirty="0" smtClean="0">
                <a:solidFill>
                  <a:srgbClr val="00B050"/>
                </a:solidFill>
                <a:latin typeface="Gill Sans MT" panose="020B0502020104020203" pitchFamily="34" charset="0"/>
                <a:cs typeface="Calibri" panose="020F0502020204030204" pitchFamily="34" charset="0"/>
              </a:rPr>
              <a:t>&amp; </a:t>
            </a:r>
            <a:r>
              <a:rPr lang="en-US" sz="1200" dirty="0">
                <a:solidFill>
                  <a:srgbClr val="00B050"/>
                </a:solidFill>
                <a:latin typeface="Gill Sans MT" panose="020B0502020104020203" pitchFamily="34" charset="0"/>
                <a:cs typeface="Calibri" panose="020F0502020204030204" pitchFamily="34" charset="0"/>
              </a:rPr>
              <a:t>have the same effect but when they unite together the effect will be </a:t>
            </a:r>
            <a:r>
              <a:rPr lang="en-US" sz="1200" dirty="0" smtClean="0">
                <a:solidFill>
                  <a:srgbClr val="00B050"/>
                </a:solidFill>
                <a:latin typeface="Gill Sans MT" panose="020B0502020104020203" pitchFamily="34" charset="0"/>
                <a:cs typeface="Calibri" panose="020F0502020204030204" pitchFamily="34" charset="0"/>
              </a:rPr>
              <a:t>greater.</a:t>
            </a:r>
            <a:endParaRPr lang="en-US" sz="12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360874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Clearance </a:t>
            </a:r>
            <a:r>
              <a:rPr lang="en-US" sz="3200" dirty="0">
                <a:solidFill>
                  <a:srgbClr val="008080"/>
                </a:solidFill>
                <a:latin typeface="Bahnschrift" panose="020B0502040204020203" pitchFamily="34" charset="0"/>
                <a:cs typeface="Calibri" panose="020F0502020204030204" pitchFamily="34" charset="0"/>
              </a:rPr>
              <a:t>of hormones</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1104191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Clearance of </a:t>
            </a:r>
            <a:r>
              <a:rPr lang="en-US" sz="1600" dirty="0" smtClean="0">
                <a:solidFill>
                  <a:srgbClr val="008080"/>
                </a:solidFill>
                <a:latin typeface="Gill Sans MT" panose="020B0502020104020203" pitchFamily="34" charset="0"/>
                <a:cs typeface="Calibri" panose="020F0502020204030204" pitchFamily="34" charset="0"/>
              </a:rPr>
              <a:t>hormones:</a:t>
            </a:r>
          </a:p>
          <a:p>
            <a:pPr marL="0" indent="0" defTabSz="914400">
              <a:lnSpc>
                <a:spcPct val="150000"/>
              </a:lnSpc>
              <a:buNone/>
            </a:pPr>
            <a:r>
              <a:rPr lang="en-US" sz="1400" dirty="0">
                <a:solidFill>
                  <a:srgbClr val="008080"/>
                </a:solidFill>
                <a:latin typeface="Gill Sans MT" panose="020B0502020104020203" pitchFamily="34" charset="0"/>
                <a:cs typeface="Calibri" panose="020F0502020204030204" pitchFamily="34" charset="0"/>
              </a:rPr>
              <a:t>Two factors control the concentration of a hormone in the blood</a:t>
            </a:r>
            <a:r>
              <a:rPr lang="en-US" sz="1400" dirty="0" smtClean="0">
                <a:solidFill>
                  <a:srgbClr val="008080"/>
                </a:solidFill>
                <a:latin typeface="Gill Sans MT" panose="020B0502020104020203" pitchFamily="34" charset="0"/>
                <a:cs typeface="Calibri" panose="020F0502020204030204" pitchFamily="34" charset="0"/>
              </a:rPr>
              <a:t>: </a:t>
            </a:r>
            <a:r>
              <a:rPr lang="en-US" sz="1800" baseline="30000" dirty="0">
                <a:solidFill>
                  <a:srgbClr val="00B050"/>
                </a:solidFill>
                <a:latin typeface="Gill Sans MT" panose="020B0502020104020203" pitchFamily="34" charset="0"/>
                <a:cs typeface="Calibri" panose="020F0502020204030204" pitchFamily="34" charset="0"/>
              </a:rPr>
              <a:t>(Hormones have half-life that’s why we need them to be regularly synthesized</a:t>
            </a:r>
            <a:r>
              <a:rPr lang="en-US" sz="1800" baseline="30000" dirty="0" smtClean="0">
                <a:solidFill>
                  <a:srgbClr val="00B050"/>
                </a:solidFill>
                <a:latin typeface="Gill Sans MT" panose="020B0502020104020203" pitchFamily="34" charset="0"/>
                <a:cs typeface="Calibri" panose="020F0502020204030204" pitchFamily="34" charset="0"/>
              </a:rPr>
              <a:t>).</a:t>
            </a:r>
            <a:endParaRPr lang="en-US" sz="1800" baseline="30000" dirty="0">
              <a:solidFill>
                <a:srgbClr val="00B050"/>
              </a:solidFill>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a:latin typeface="Gill Sans MT" panose="020B0502020104020203" pitchFamily="34" charset="0"/>
                <a:cs typeface="Calibri" panose="020F0502020204030204" pitchFamily="34" charset="0"/>
              </a:rPr>
              <a:t>The rate of its </a:t>
            </a:r>
            <a:r>
              <a:rPr lang="en-US" sz="1400" dirty="0" smtClean="0">
                <a:latin typeface="Gill Sans MT" panose="020B0502020104020203" pitchFamily="34" charset="0"/>
                <a:cs typeface="Calibri" panose="020F0502020204030204" pitchFamily="34" charset="0"/>
              </a:rPr>
              <a:t>secretion (release).</a:t>
            </a:r>
            <a:endParaRPr lang="en-US" sz="1400" dirty="0">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a:latin typeface="Gill Sans MT" panose="020B0502020104020203" pitchFamily="34" charset="0"/>
                <a:cs typeface="Calibri" panose="020F0502020204030204" pitchFamily="34" charset="0"/>
              </a:rPr>
              <a:t>The rate of its </a:t>
            </a:r>
            <a:r>
              <a:rPr lang="en-US" sz="1400" dirty="0" smtClean="0">
                <a:solidFill>
                  <a:schemeClr val="accent5">
                    <a:lumMod val="75000"/>
                  </a:schemeClr>
                </a:solidFill>
                <a:latin typeface="Gill Sans MT" panose="020B0502020104020203" pitchFamily="34" charset="0"/>
                <a:cs typeface="Calibri" panose="020F0502020204030204" pitchFamily="34" charset="0"/>
              </a:rPr>
              <a:t>inactivation</a:t>
            </a:r>
            <a:r>
              <a:rPr lang="en-US" sz="1400" dirty="0" smtClean="0">
                <a:latin typeface="Gill Sans MT" panose="020B0502020104020203" pitchFamily="34" charset="0"/>
                <a:cs typeface="Calibri" panose="020F0502020204030204" pitchFamily="34" charset="0"/>
              </a:rPr>
              <a:t> &amp; removal </a:t>
            </a:r>
            <a:r>
              <a:rPr lang="en-US" sz="1400" dirty="0">
                <a:solidFill>
                  <a:srgbClr val="FF66CC"/>
                </a:solidFill>
                <a:latin typeface="Gill Sans MT" panose="020B0502020104020203" pitchFamily="34" charset="0"/>
                <a:cs typeface="Calibri" panose="020F0502020204030204" pitchFamily="34" charset="0"/>
              </a:rPr>
              <a:t>(metabolic clearance</a:t>
            </a:r>
            <a:r>
              <a:rPr lang="en-US" sz="1400" dirty="0" smtClean="0">
                <a:solidFill>
                  <a:srgbClr val="FF66CC"/>
                </a:solidFill>
                <a:latin typeface="Gill Sans MT" panose="020B0502020104020203" pitchFamily="34" charset="0"/>
                <a:cs typeface="Calibri" panose="020F0502020204030204" pitchFamily="34" charset="0"/>
              </a:rPr>
              <a:t>).</a:t>
            </a:r>
            <a:endParaRPr lang="en-US" sz="1400" dirty="0">
              <a:solidFill>
                <a:srgbClr val="FF66CC"/>
              </a:solidFill>
              <a:latin typeface="Gill Sans MT" panose="020B0502020104020203" pitchFamily="34" charset="0"/>
              <a:cs typeface="Calibri" panose="020F0502020204030204" pitchFamily="34" charset="0"/>
            </a:endParaRPr>
          </a:p>
          <a:p>
            <a:pPr marL="0" indent="0" defTabSz="914400">
              <a:lnSpc>
                <a:spcPct val="150000"/>
              </a:lnSpc>
              <a:buNone/>
            </a:pPr>
            <a:r>
              <a:rPr lang="en-US" sz="1600" dirty="0">
                <a:solidFill>
                  <a:srgbClr val="008080"/>
                </a:solidFill>
                <a:latin typeface="Gill Sans MT" panose="020B0502020104020203" pitchFamily="34" charset="0"/>
                <a:cs typeface="Calibri" panose="020F0502020204030204" pitchFamily="34" charset="0"/>
              </a:rPr>
              <a:t>Hormones are cleared </a:t>
            </a:r>
            <a:r>
              <a:rPr lang="en-US" sz="1600" dirty="0" smtClean="0">
                <a:solidFill>
                  <a:srgbClr val="008080"/>
                </a:solidFill>
                <a:latin typeface="Gill Sans MT" panose="020B0502020104020203" pitchFamily="34" charset="0"/>
                <a:cs typeface="Calibri" panose="020F0502020204030204" pitchFamily="34" charset="0"/>
              </a:rPr>
              <a:t>by:</a:t>
            </a:r>
          </a:p>
          <a:p>
            <a:pPr marL="342900" indent="-342900" defTabSz="914400">
              <a:lnSpc>
                <a:spcPct val="150000"/>
              </a:lnSpc>
              <a:buClr>
                <a:srgbClr val="008080"/>
              </a:buClr>
              <a:buFont typeface="+mj-lt"/>
              <a:buAutoNum type="arabicPeriod"/>
            </a:pPr>
            <a:r>
              <a:rPr lang="en-US" sz="1400" dirty="0" smtClean="0">
                <a:latin typeface="Gill Sans MT" panose="020B0502020104020203" pitchFamily="34" charset="0"/>
                <a:cs typeface="Calibri" panose="020F0502020204030204" pitchFamily="34" charset="0"/>
              </a:rPr>
              <a:t>Metabolic </a:t>
            </a:r>
            <a:r>
              <a:rPr lang="en-US" sz="1400" dirty="0">
                <a:latin typeface="Gill Sans MT" panose="020B0502020104020203" pitchFamily="34" charset="0"/>
                <a:cs typeface="Calibri" panose="020F0502020204030204" pitchFamily="34" charset="0"/>
              </a:rPr>
              <a:t>destruction by </a:t>
            </a:r>
            <a:r>
              <a:rPr lang="en-US" sz="1400" dirty="0" smtClean="0">
                <a:latin typeface="Gill Sans MT" panose="020B0502020104020203" pitchFamily="34" charset="0"/>
                <a:cs typeface="Calibri" panose="020F0502020204030204" pitchFamily="34" charset="0"/>
              </a:rPr>
              <a:t>tissues.</a:t>
            </a:r>
            <a:endParaRPr lang="en-US" sz="1400" dirty="0">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a:solidFill>
                  <a:srgbClr val="FF66CC"/>
                </a:solidFill>
                <a:latin typeface="Gill Sans MT" panose="020B0502020104020203" pitchFamily="34" charset="0"/>
                <a:cs typeface="Calibri" panose="020F0502020204030204" pitchFamily="34" charset="0"/>
              </a:rPr>
              <a:t>Binding with </a:t>
            </a:r>
            <a:r>
              <a:rPr lang="en-US" sz="1400" dirty="0" smtClean="0">
                <a:solidFill>
                  <a:srgbClr val="FF66CC"/>
                </a:solidFill>
                <a:latin typeface="Gill Sans MT" panose="020B0502020104020203" pitchFamily="34" charset="0"/>
                <a:cs typeface="Calibri" panose="020F0502020204030204" pitchFamily="34" charset="0"/>
              </a:rPr>
              <a:t>tissues.</a:t>
            </a:r>
            <a:endParaRPr lang="en-US" sz="1400" dirty="0">
              <a:solidFill>
                <a:srgbClr val="FF66CC"/>
              </a:solidFill>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a:latin typeface="Gill Sans MT" panose="020B0502020104020203" pitchFamily="34" charset="0"/>
                <a:cs typeface="Calibri" panose="020F0502020204030204" pitchFamily="34" charset="0"/>
              </a:rPr>
              <a:t>Excretion by the liver into </a:t>
            </a:r>
            <a:r>
              <a:rPr lang="en-US" sz="1400" dirty="0" smtClean="0">
                <a:latin typeface="Gill Sans MT" panose="020B0502020104020203" pitchFamily="34" charset="0"/>
                <a:cs typeface="Calibri" panose="020F0502020204030204" pitchFamily="34" charset="0"/>
              </a:rPr>
              <a:t>bile.</a:t>
            </a:r>
            <a:endParaRPr lang="en-US" sz="1400" dirty="0">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a:latin typeface="Gill Sans MT" panose="020B0502020104020203" pitchFamily="34" charset="0"/>
                <a:cs typeface="Calibri" panose="020F0502020204030204" pitchFamily="34" charset="0"/>
              </a:rPr>
              <a:t>Excretion by the kidney into </a:t>
            </a:r>
            <a:r>
              <a:rPr lang="en-US" sz="1400" dirty="0" smtClean="0">
                <a:latin typeface="Gill Sans MT" panose="020B0502020104020203" pitchFamily="34" charset="0"/>
                <a:cs typeface="Calibri" panose="020F0502020204030204" pitchFamily="34" charset="0"/>
              </a:rPr>
              <a:t>urine.</a:t>
            </a: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r>
              <a:rPr lang="en-US" sz="1600" dirty="0">
                <a:solidFill>
                  <a:srgbClr val="008080"/>
                </a:solidFill>
                <a:latin typeface="Gill Sans MT" panose="020B0502020104020203" pitchFamily="34" charset="0"/>
                <a:cs typeface="Calibri" panose="020F0502020204030204" pitchFamily="34" charset="0"/>
              </a:rPr>
              <a:t>Clearance of protein bound hormones is slower than clearance of peptide </a:t>
            </a:r>
            <a:r>
              <a:rPr lang="en-US" sz="1600" dirty="0" smtClean="0">
                <a:solidFill>
                  <a:srgbClr val="008080"/>
                </a:solidFill>
                <a:latin typeface="Gill Sans MT" panose="020B0502020104020203" pitchFamily="34" charset="0"/>
                <a:cs typeface="Calibri" panose="020F0502020204030204" pitchFamily="34" charset="0"/>
              </a:rPr>
              <a:t>hormones.</a:t>
            </a:r>
            <a:endParaRPr lang="en-US" sz="16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14" name="Rectangle 13"/>
          <p:cNvSpPr/>
          <p:nvPr/>
        </p:nvSpPr>
        <p:spPr>
          <a:xfrm>
            <a:off x="618115" y="5443852"/>
            <a:ext cx="10961288" cy="623237"/>
          </a:xfrm>
          <a:prstGeom prst="rect">
            <a:avLst/>
          </a:prstGeom>
          <a:ln>
            <a:solidFill>
              <a:srgbClr val="00B050"/>
            </a:solidFill>
            <a:prstDash val="dashDot"/>
          </a:ln>
        </p:spPr>
        <p:txBody>
          <a:bodyPr vert="horz" wrap="square" lIns="101590" tIns="50795" rIns="101590" bIns="50795">
            <a:spAutoFit/>
          </a:bodyPr>
          <a:lstStyle/>
          <a:p>
            <a:pPr marL="285750" indent="-285750">
              <a:spcBef>
                <a:spcPts val="667"/>
              </a:spcBef>
              <a:buClr>
                <a:srgbClr val="00B050"/>
              </a:buClr>
              <a:buSzPct val="7600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So if the rate of secretion is greater than the </a:t>
            </a:r>
            <a:r>
              <a:rPr lang="en-US" sz="1400" dirty="0" smtClean="0">
                <a:solidFill>
                  <a:srgbClr val="00B050"/>
                </a:solidFill>
                <a:latin typeface="Gill Sans MT" panose="020B0502020104020203" pitchFamily="34" charset="0"/>
                <a:cs typeface="Calibri" panose="020F0502020204030204" pitchFamily="34" charset="0"/>
              </a:rPr>
              <a:t>removal </a:t>
            </a:r>
            <a:r>
              <a:rPr lang="en-US" sz="14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400" dirty="0" smtClean="0">
                <a:solidFill>
                  <a:srgbClr val="00B050"/>
                </a:solidFill>
                <a:latin typeface="Gill Sans MT" panose="020B0502020104020203" pitchFamily="34" charset="0"/>
                <a:cs typeface="Calibri" panose="020F0502020204030204" pitchFamily="34" charset="0"/>
              </a:rPr>
              <a:t>high </a:t>
            </a:r>
            <a:r>
              <a:rPr lang="en-US" sz="1400" dirty="0">
                <a:solidFill>
                  <a:srgbClr val="00B050"/>
                </a:solidFill>
                <a:latin typeface="Gill Sans MT" panose="020B0502020104020203" pitchFamily="34" charset="0"/>
                <a:cs typeface="Calibri" panose="020F0502020204030204" pitchFamily="34" charset="0"/>
              </a:rPr>
              <a:t>levels of the hormones in blood (same goes for the opposite </a:t>
            </a:r>
            <a:r>
              <a:rPr lang="en-US" sz="14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400" dirty="0" smtClean="0">
                <a:solidFill>
                  <a:srgbClr val="00B050"/>
                </a:solidFill>
                <a:latin typeface="Gill Sans MT" panose="020B0502020104020203" pitchFamily="34" charset="0"/>
                <a:cs typeface="Calibri" panose="020F0502020204030204" pitchFamily="34" charset="0"/>
              </a:rPr>
              <a:t>Low </a:t>
            </a:r>
            <a:r>
              <a:rPr lang="en-US" sz="1400" dirty="0">
                <a:solidFill>
                  <a:srgbClr val="00B050"/>
                </a:solidFill>
                <a:latin typeface="Gill Sans MT" panose="020B0502020104020203" pitchFamily="34" charset="0"/>
                <a:cs typeface="Calibri" panose="020F0502020204030204" pitchFamily="34" charset="0"/>
              </a:rPr>
              <a:t>levels</a:t>
            </a:r>
            <a:r>
              <a:rPr lang="en-US" sz="1400" dirty="0" smtClean="0">
                <a:solidFill>
                  <a:srgbClr val="00B050"/>
                </a:solidFill>
                <a:latin typeface="Gill Sans MT" panose="020B0502020104020203" pitchFamily="34" charset="0"/>
                <a:cs typeface="Calibri" panose="020F0502020204030204" pitchFamily="34" charset="0"/>
              </a:rPr>
              <a:t>).</a:t>
            </a:r>
            <a:endParaRPr lang="en-US" sz="1400" dirty="0">
              <a:solidFill>
                <a:srgbClr val="00B050"/>
              </a:solidFill>
              <a:latin typeface="Gill Sans MT" panose="020B0502020104020203" pitchFamily="34" charset="0"/>
              <a:cs typeface="Calibri" panose="020F0502020204030204" pitchFamily="34" charset="0"/>
            </a:endParaRPr>
          </a:p>
          <a:p>
            <a:pPr marL="285750" indent="-285750">
              <a:spcBef>
                <a:spcPts val="667"/>
              </a:spcBef>
              <a:buClr>
                <a:srgbClr val="00B050"/>
              </a:buClr>
              <a:buSzPct val="76000"/>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steroid </a:t>
            </a:r>
            <a:r>
              <a:rPr lang="en-US" sz="1400" dirty="0">
                <a:solidFill>
                  <a:srgbClr val="00B050"/>
                </a:solidFill>
                <a:latin typeface="Gill Sans MT" panose="020B0502020104020203" pitchFamily="34" charset="0"/>
                <a:cs typeface="Calibri" panose="020F0502020204030204" pitchFamily="34" charset="0"/>
              </a:rPr>
              <a:t>hormones are slow because they are attached to proteins while peptide hormones are </a:t>
            </a:r>
            <a:r>
              <a:rPr lang="en-US" sz="1400" dirty="0" smtClean="0">
                <a:solidFill>
                  <a:srgbClr val="00B050"/>
                </a:solidFill>
                <a:latin typeface="Gill Sans MT" panose="020B0502020104020203" pitchFamily="34" charset="0"/>
                <a:cs typeface="Calibri" panose="020F0502020204030204" pitchFamily="34" charset="0"/>
              </a:rPr>
              <a:t>fast.</a:t>
            </a:r>
            <a:endParaRPr lang="en-US" sz="14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362026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Summary</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137619424"/>
              </p:ext>
            </p:extLst>
          </p:nvPr>
        </p:nvGraphicFramePr>
        <p:xfrm>
          <a:off x="588051" y="1479650"/>
          <a:ext cx="4551680" cy="4451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37594143"/>
              </p:ext>
            </p:extLst>
          </p:nvPr>
        </p:nvGraphicFramePr>
        <p:xfrm>
          <a:off x="5446340" y="1440395"/>
          <a:ext cx="5770880" cy="2881206"/>
        </p:xfrm>
        <a:graphic>
          <a:graphicData uri="http://schemas.openxmlformats.org/drawingml/2006/table">
            <a:tbl>
              <a:tblPr firstRow="1" bandRow="1">
                <a:tableStyleId>{8799B23B-EC83-4686-B30A-512413B5E67A}</a:tableStyleId>
              </a:tblPr>
              <a:tblGrid>
                <a:gridCol w="2885440">
                  <a:extLst>
                    <a:ext uri="{9D8B030D-6E8A-4147-A177-3AD203B41FA5}">
                      <a16:colId xmlns:a16="http://schemas.microsoft.com/office/drawing/2014/main" val="20000"/>
                    </a:ext>
                  </a:extLst>
                </a:gridCol>
                <a:gridCol w="2885440">
                  <a:extLst>
                    <a:ext uri="{9D8B030D-6E8A-4147-A177-3AD203B41FA5}">
                      <a16:colId xmlns:a16="http://schemas.microsoft.com/office/drawing/2014/main" val="20001"/>
                    </a:ext>
                  </a:extLst>
                </a:gridCol>
              </a:tblGrid>
              <a:tr h="480201">
                <a:tc>
                  <a:txBody>
                    <a:bodyPr/>
                    <a:lstStyle/>
                    <a:p>
                      <a:pPr algn="ctr"/>
                      <a:r>
                        <a:rPr lang="en-US" b="0" dirty="0" smtClean="0"/>
                        <a:t>Endocrine</a:t>
                      </a:r>
                      <a:r>
                        <a:rPr lang="en-US" b="0" baseline="0" dirty="0" smtClean="0"/>
                        <a:t> glands</a:t>
                      </a:r>
                      <a:endParaRPr lang="en-US" b="0" dirty="0"/>
                    </a:p>
                  </a:txBody>
                  <a:tcPr>
                    <a:solidFill>
                      <a:srgbClr val="FFE7E7"/>
                    </a:solidFill>
                  </a:tcPr>
                </a:tc>
                <a:tc>
                  <a:txBody>
                    <a:bodyPr/>
                    <a:lstStyle/>
                    <a:p>
                      <a:pPr algn="ctr"/>
                      <a:r>
                        <a:rPr lang="en-US" b="0" dirty="0" smtClean="0"/>
                        <a:t>Methods of signaling</a:t>
                      </a:r>
                      <a:endParaRPr lang="en-US" b="0" dirty="0"/>
                    </a:p>
                  </a:txBody>
                  <a:tcPr>
                    <a:solidFill>
                      <a:srgbClr val="FFE7E7"/>
                    </a:solidFill>
                  </a:tcPr>
                </a:tc>
                <a:extLst>
                  <a:ext uri="{0D108BD9-81ED-4DB2-BD59-A6C34878D82A}">
                    <a16:rowId xmlns:a16="http://schemas.microsoft.com/office/drawing/2014/main" val="10000"/>
                  </a:ext>
                </a:extLst>
              </a:tr>
              <a:tr h="480201">
                <a:tc>
                  <a:txBody>
                    <a:bodyPr/>
                    <a:lstStyle/>
                    <a:p>
                      <a:r>
                        <a:rPr lang="en-US" b="0" dirty="0" smtClean="0"/>
                        <a:t>Pituitary</a:t>
                      </a:r>
                      <a:endParaRPr lang="en-US" b="0" dirty="0"/>
                    </a:p>
                  </a:txBody>
                  <a:tcPr>
                    <a:solidFill>
                      <a:schemeClr val="bg1"/>
                    </a:solidFill>
                  </a:tcPr>
                </a:tc>
                <a:tc>
                  <a:txBody>
                    <a:bodyPr/>
                    <a:lstStyle/>
                    <a:p>
                      <a:r>
                        <a:rPr lang="en-US" b="0" dirty="0" smtClean="0"/>
                        <a:t>Endocrine signaling</a:t>
                      </a:r>
                      <a:endParaRPr lang="en-US" b="0" dirty="0"/>
                    </a:p>
                  </a:txBody>
                  <a:tcPr>
                    <a:solidFill>
                      <a:schemeClr val="bg1"/>
                    </a:solidFill>
                  </a:tcPr>
                </a:tc>
                <a:extLst>
                  <a:ext uri="{0D108BD9-81ED-4DB2-BD59-A6C34878D82A}">
                    <a16:rowId xmlns:a16="http://schemas.microsoft.com/office/drawing/2014/main" val="10001"/>
                  </a:ext>
                </a:extLst>
              </a:tr>
              <a:tr h="480201">
                <a:tc>
                  <a:txBody>
                    <a:bodyPr/>
                    <a:lstStyle/>
                    <a:p>
                      <a:r>
                        <a:rPr lang="en-US" b="0" dirty="0" smtClean="0"/>
                        <a:t>Thyroid - Parathyroid</a:t>
                      </a:r>
                      <a:endParaRPr lang="en-US" b="0" dirty="0"/>
                    </a:p>
                  </a:txBody>
                  <a:tcPr>
                    <a:solidFill>
                      <a:srgbClr val="E0F4E9"/>
                    </a:solidFill>
                  </a:tcPr>
                </a:tc>
                <a:tc>
                  <a:txBody>
                    <a:bodyPr/>
                    <a:lstStyle/>
                    <a:p>
                      <a:r>
                        <a:rPr lang="en-US" b="0" dirty="0" smtClean="0"/>
                        <a:t>Paracrine</a:t>
                      </a:r>
                      <a:r>
                        <a:rPr lang="en-US" b="0" baseline="0" dirty="0" smtClean="0"/>
                        <a:t> signaling</a:t>
                      </a:r>
                      <a:endParaRPr lang="en-US" b="0" dirty="0"/>
                    </a:p>
                  </a:txBody>
                  <a:tcPr>
                    <a:solidFill>
                      <a:srgbClr val="E0F4E9"/>
                    </a:solidFill>
                  </a:tcPr>
                </a:tc>
                <a:extLst>
                  <a:ext uri="{0D108BD9-81ED-4DB2-BD59-A6C34878D82A}">
                    <a16:rowId xmlns:a16="http://schemas.microsoft.com/office/drawing/2014/main" val="10002"/>
                  </a:ext>
                </a:extLst>
              </a:tr>
              <a:tr h="480201">
                <a:tc>
                  <a:txBody>
                    <a:bodyPr/>
                    <a:lstStyle/>
                    <a:p>
                      <a:r>
                        <a:rPr lang="en-US" b="0" dirty="0" smtClean="0"/>
                        <a:t>Adrenal </a:t>
                      </a:r>
                      <a:endParaRPr lang="en-US" b="0" dirty="0"/>
                    </a:p>
                  </a:txBody>
                  <a:tcPr>
                    <a:solidFill>
                      <a:schemeClr val="bg1"/>
                    </a:solidFill>
                  </a:tcPr>
                </a:tc>
                <a:tc>
                  <a:txBody>
                    <a:bodyPr/>
                    <a:lstStyle/>
                    <a:p>
                      <a:r>
                        <a:rPr lang="en-US" b="0" dirty="0" smtClean="0"/>
                        <a:t>Autocrine signaling</a:t>
                      </a:r>
                      <a:endParaRPr lang="en-US" b="0" dirty="0"/>
                    </a:p>
                  </a:txBody>
                  <a:tcPr>
                    <a:solidFill>
                      <a:schemeClr val="bg1"/>
                    </a:solidFill>
                  </a:tcPr>
                </a:tc>
                <a:extLst>
                  <a:ext uri="{0D108BD9-81ED-4DB2-BD59-A6C34878D82A}">
                    <a16:rowId xmlns:a16="http://schemas.microsoft.com/office/drawing/2014/main" val="10003"/>
                  </a:ext>
                </a:extLst>
              </a:tr>
              <a:tr h="480201">
                <a:tc>
                  <a:txBody>
                    <a:bodyPr/>
                    <a:lstStyle/>
                    <a:p>
                      <a:r>
                        <a:rPr lang="en-US" b="0" dirty="0" smtClean="0"/>
                        <a:t>Pancreas</a:t>
                      </a:r>
                      <a:endParaRPr lang="en-US" b="0" dirty="0"/>
                    </a:p>
                  </a:txBody>
                  <a:tcPr>
                    <a:solidFill>
                      <a:srgbClr val="E0F4E9"/>
                    </a:solidFill>
                  </a:tcPr>
                </a:tc>
                <a:tc>
                  <a:txBody>
                    <a:bodyPr/>
                    <a:lstStyle/>
                    <a:p>
                      <a:r>
                        <a:rPr lang="en-US" b="0" dirty="0" smtClean="0"/>
                        <a:t>Synaptic</a:t>
                      </a:r>
                      <a:r>
                        <a:rPr lang="en-US" b="0" baseline="0" dirty="0" smtClean="0"/>
                        <a:t> signaling</a:t>
                      </a:r>
                      <a:endParaRPr lang="en-US" b="0" dirty="0"/>
                    </a:p>
                  </a:txBody>
                  <a:tcPr>
                    <a:solidFill>
                      <a:srgbClr val="E0F4E9"/>
                    </a:solidFill>
                  </a:tcPr>
                </a:tc>
                <a:extLst>
                  <a:ext uri="{0D108BD9-81ED-4DB2-BD59-A6C34878D82A}">
                    <a16:rowId xmlns:a16="http://schemas.microsoft.com/office/drawing/2014/main" val="10004"/>
                  </a:ext>
                </a:extLst>
              </a:tr>
              <a:tr h="480201">
                <a:tc>
                  <a:txBody>
                    <a:bodyPr/>
                    <a:lstStyle/>
                    <a:p>
                      <a:r>
                        <a:rPr lang="en-US" b="0" dirty="0" smtClean="0"/>
                        <a:t>Ovaries - Testes</a:t>
                      </a:r>
                      <a:endParaRPr lang="en-US" b="0" dirty="0"/>
                    </a:p>
                  </a:txBody>
                  <a:tcPr>
                    <a:solidFill>
                      <a:schemeClr val="bg1"/>
                    </a:solidFill>
                  </a:tcPr>
                </a:tc>
                <a:tc>
                  <a:txBody>
                    <a:bodyPr/>
                    <a:lstStyle/>
                    <a:p>
                      <a:r>
                        <a:rPr lang="en-US" b="0" dirty="0" smtClean="0"/>
                        <a:t>Neuroendocrine signaling</a:t>
                      </a:r>
                      <a:endParaRPr lang="en-US" b="0" dirty="0"/>
                    </a:p>
                  </a:txBody>
                  <a:tcPr>
                    <a:solidFill>
                      <a:schemeClr val="bg1"/>
                    </a:solidFill>
                  </a:tcPr>
                </a:tc>
                <a:extLst>
                  <a:ext uri="{0D108BD9-81ED-4DB2-BD59-A6C34878D82A}">
                    <a16:rowId xmlns:a16="http://schemas.microsoft.com/office/drawing/2014/main" val="10005"/>
                  </a:ext>
                </a:extLst>
              </a:tr>
            </a:tbl>
          </a:graphicData>
        </a:graphic>
      </p:graphicFrame>
      <p:sp>
        <p:nvSpPr>
          <p:cNvPr id="9" name="TextBox 8"/>
          <p:cNvSpPr txBox="1"/>
          <p:nvPr/>
        </p:nvSpPr>
        <p:spPr>
          <a:xfrm>
            <a:off x="5446340" y="5245837"/>
            <a:ext cx="1502334" cy="646331"/>
          </a:xfrm>
          <a:prstGeom prst="rect">
            <a:avLst/>
          </a:prstGeom>
          <a:noFill/>
        </p:spPr>
        <p:txBody>
          <a:bodyPr wrap="none" rtlCol="0">
            <a:spAutoFit/>
          </a:bodyPr>
          <a:lstStyle/>
          <a:p>
            <a:pPr algn="ctr"/>
            <a:r>
              <a:rPr lang="en-US" dirty="0" smtClean="0"/>
              <a:t>Endocrine cell</a:t>
            </a:r>
          </a:p>
          <a:p>
            <a:pPr algn="ctr"/>
            <a:r>
              <a:rPr lang="en-US" dirty="0" smtClean="0"/>
              <a:t>(Hormone)</a:t>
            </a:r>
            <a:endParaRPr lang="en-US" dirty="0"/>
          </a:p>
        </p:txBody>
      </p:sp>
      <p:sp>
        <p:nvSpPr>
          <p:cNvPr id="10" name="TextBox 9"/>
          <p:cNvSpPr txBox="1"/>
          <p:nvPr/>
        </p:nvSpPr>
        <p:spPr>
          <a:xfrm>
            <a:off x="7634955" y="5245836"/>
            <a:ext cx="1393650" cy="646331"/>
          </a:xfrm>
          <a:prstGeom prst="rect">
            <a:avLst/>
          </a:prstGeom>
          <a:noFill/>
        </p:spPr>
        <p:txBody>
          <a:bodyPr wrap="none" rtlCol="0">
            <a:spAutoFit/>
          </a:bodyPr>
          <a:lstStyle/>
          <a:p>
            <a:pPr algn="ctr"/>
            <a:r>
              <a:rPr lang="en-US" dirty="0" smtClean="0"/>
              <a:t>Transmission</a:t>
            </a:r>
          </a:p>
          <a:p>
            <a:pPr algn="ctr"/>
            <a:r>
              <a:rPr lang="en-US" dirty="0" smtClean="0"/>
              <a:t>(Blood)</a:t>
            </a:r>
            <a:endParaRPr lang="en-US" dirty="0"/>
          </a:p>
        </p:txBody>
      </p:sp>
      <p:sp>
        <p:nvSpPr>
          <p:cNvPr id="12" name="TextBox 11"/>
          <p:cNvSpPr txBox="1"/>
          <p:nvPr/>
        </p:nvSpPr>
        <p:spPr>
          <a:xfrm>
            <a:off x="9879421" y="5245836"/>
            <a:ext cx="1173271" cy="646331"/>
          </a:xfrm>
          <a:prstGeom prst="rect">
            <a:avLst/>
          </a:prstGeom>
          <a:noFill/>
        </p:spPr>
        <p:txBody>
          <a:bodyPr wrap="none" rtlCol="0">
            <a:spAutoFit/>
          </a:bodyPr>
          <a:lstStyle/>
          <a:p>
            <a:pPr algn="ctr"/>
            <a:r>
              <a:rPr lang="en-US" dirty="0" smtClean="0"/>
              <a:t>Target cell</a:t>
            </a:r>
          </a:p>
          <a:p>
            <a:pPr algn="ctr"/>
            <a:r>
              <a:rPr lang="en-US" dirty="0" smtClean="0"/>
              <a:t>(Receptor)</a:t>
            </a:r>
            <a:endParaRPr lang="en-US" dirty="0"/>
          </a:p>
        </p:txBody>
      </p:sp>
      <p:cxnSp>
        <p:nvCxnSpPr>
          <p:cNvPr id="13" name="Straight Arrow Connector 12"/>
          <p:cNvCxnSpPr/>
          <p:nvPr/>
        </p:nvCxnSpPr>
        <p:spPr>
          <a:xfrm>
            <a:off x="7071940" y="5569001"/>
            <a:ext cx="522375"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9214806" y="5569001"/>
            <a:ext cx="522375"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446340" y="4707755"/>
            <a:ext cx="4699107" cy="400110"/>
          </a:xfrm>
          <a:prstGeom prst="rect">
            <a:avLst/>
          </a:prstGeom>
          <a:noFill/>
        </p:spPr>
        <p:txBody>
          <a:bodyPr wrap="none" rtlCol="0">
            <a:spAutoFit/>
          </a:bodyPr>
          <a:lstStyle/>
          <a:p>
            <a:r>
              <a:rPr lang="en-US" dirty="0" smtClean="0">
                <a:solidFill>
                  <a:srgbClr val="497E8D"/>
                </a:solidFill>
              </a:rPr>
              <a:t>How does a hormone reaches a target cell?</a:t>
            </a:r>
            <a:endParaRPr lang="en-US" dirty="0">
              <a:solidFill>
                <a:srgbClr val="497E8D"/>
              </a:solidFill>
            </a:endParaRPr>
          </a:p>
        </p:txBody>
      </p:sp>
    </p:spTree>
    <p:extLst>
      <p:ext uri="{BB962C8B-B14F-4D97-AF65-F5344CB8AC3E}">
        <p14:creationId xmlns:p14="http://schemas.microsoft.com/office/powerpoint/2010/main" val="39810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Summary</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004463302"/>
              </p:ext>
            </p:extLst>
          </p:nvPr>
        </p:nvGraphicFramePr>
        <p:xfrm>
          <a:off x="609460" y="1268760"/>
          <a:ext cx="10969943" cy="2550161"/>
        </p:xfrm>
        <a:graphic>
          <a:graphicData uri="http://schemas.openxmlformats.org/drawingml/2006/table">
            <a:tbl>
              <a:tblPr firstRow="1" bandRow="1">
                <a:tableStyleId>{8799B23B-EC83-4686-B30A-512413B5E67A}</a:tableStyleId>
              </a:tblPr>
              <a:tblGrid>
                <a:gridCol w="2742486">
                  <a:extLst>
                    <a:ext uri="{9D8B030D-6E8A-4147-A177-3AD203B41FA5}">
                      <a16:colId xmlns:a16="http://schemas.microsoft.com/office/drawing/2014/main" val="20000"/>
                    </a:ext>
                  </a:extLst>
                </a:gridCol>
                <a:gridCol w="2415312">
                  <a:extLst>
                    <a:ext uri="{9D8B030D-6E8A-4147-A177-3AD203B41FA5}">
                      <a16:colId xmlns:a16="http://schemas.microsoft.com/office/drawing/2014/main" val="20001"/>
                    </a:ext>
                  </a:extLst>
                </a:gridCol>
                <a:gridCol w="2540408">
                  <a:extLst>
                    <a:ext uri="{9D8B030D-6E8A-4147-A177-3AD203B41FA5}">
                      <a16:colId xmlns:a16="http://schemas.microsoft.com/office/drawing/2014/main" val="20002"/>
                    </a:ext>
                  </a:extLst>
                </a:gridCol>
                <a:gridCol w="3271737">
                  <a:extLst>
                    <a:ext uri="{9D8B030D-6E8A-4147-A177-3AD203B41FA5}">
                      <a16:colId xmlns:a16="http://schemas.microsoft.com/office/drawing/2014/main" val="20003"/>
                    </a:ext>
                  </a:extLst>
                </a:gridCol>
              </a:tblGrid>
              <a:tr h="397481">
                <a:tc>
                  <a:txBody>
                    <a:bodyPr/>
                    <a:lstStyle/>
                    <a:p>
                      <a:endParaRPr lang="en-US" b="0" dirty="0"/>
                    </a:p>
                  </a:txBody>
                  <a:tcPr/>
                </a:tc>
                <a:tc>
                  <a:txBody>
                    <a:bodyPr/>
                    <a:lstStyle/>
                    <a:p>
                      <a:r>
                        <a:rPr lang="en-US" b="0" dirty="0" smtClean="0"/>
                        <a:t>Proteins</a:t>
                      </a:r>
                      <a:endParaRPr lang="en-US" b="0" dirty="0"/>
                    </a:p>
                  </a:txBody>
                  <a:tcPr>
                    <a:solidFill>
                      <a:srgbClr val="FFE7E7"/>
                    </a:solidFill>
                  </a:tcPr>
                </a:tc>
                <a:tc>
                  <a:txBody>
                    <a:bodyPr/>
                    <a:lstStyle/>
                    <a:p>
                      <a:r>
                        <a:rPr lang="en-US" b="0" dirty="0" smtClean="0"/>
                        <a:t>Steroids</a:t>
                      </a:r>
                      <a:endParaRPr lang="en-US" b="0" dirty="0"/>
                    </a:p>
                  </a:txBody>
                  <a:tcPr>
                    <a:solidFill>
                      <a:srgbClr val="FFE7E7"/>
                    </a:solidFill>
                  </a:tcPr>
                </a:tc>
                <a:tc>
                  <a:txBody>
                    <a:bodyPr/>
                    <a:lstStyle/>
                    <a:p>
                      <a:r>
                        <a:rPr lang="en-US" b="0" dirty="0" smtClean="0"/>
                        <a:t>Amine</a:t>
                      </a:r>
                      <a:endParaRPr lang="en-US" b="0" dirty="0"/>
                    </a:p>
                  </a:txBody>
                  <a:tcPr>
                    <a:solidFill>
                      <a:srgbClr val="FFE7E7"/>
                    </a:solidFill>
                  </a:tcPr>
                </a:tc>
                <a:extLst>
                  <a:ext uri="{0D108BD9-81ED-4DB2-BD59-A6C34878D82A}">
                    <a16:rowId xmlns:a16="http://schemas.microsoft.com/office/drawing/2014/main" val="10000"/>
                  </a:ext>
                </a:extLst>
              </a:tr>
              <a:tr h="963960">
                <a:tc>
                  <a:txBody>
                    <a:bodyPr/>
                    <a:lstStyle/>
                    <a:p>
                      <a:r>
                        <a:rPr lang="en-US" b="0" dirty="0" smtClean="0"/>
                        <a:t>Examples</a:t>
                      </a:r>
                      <a:endParaRPr lang="en-US" b="0" dirty="0"/>
                    </a:p>
                  </a:txBody>
                  <a:tcPr>
                    <a:noFill/>
                  </a:tcPr>
                </a:tc>
                <a:tc>
                  <a:txBody>
                    <a:bodyPr/>
                    <a:lstStyle/>
                    <a:p>
                      <a:r>
                        <a:rPr lang="en-US" b="0" dirty="0" smtClean="0"/>
                        <a:t>Anterior &amp; posterior pituitary,</a:t>
                      </a:r>
                      <a:r>
                        <a:rPr lang="en-US" b="0" baseline="0" dirty="0" smtClean="0"/>
                        <a:t> pancreas &amp; parathyroid hormones.</a:t>
                      </a:r>
                      <a:endParaRPr lang="en-US" b="0" dirty="0"/>
                    </a:p>
                  </a:txBody>
                  <a:tcPr>
                    <a:noFill/>
                  </a:tcPr>
                </a:tc>
                <a:tc>
                  <a:txBody>
                    <a:bodyPr/>
                    <a:lstStyle/>
                    <a:p>
                      <a:r>
                        <a:rPr lang="en-US" b="0" dirty="0" smtClean="0"/>
                        <a:t>Adrenal cortex, ovarian &amp; testicular hormones.</a:t>
                      </a:r>
                      <a:endParaRPr lang="en-US" b="0" dirty="0"/>
                    </a:p>
                  </a:txBody>
                  <a:tcPr>
                    <a:noFill/>
                  </a:tcPr>
                </a:tc>
                <a:tc>
                  <a:txBody>
                    <a:bodyPr/>
                    <a:lstStyle/>
                    <a:p>
                      <a:r>
                        <a:rPr lang="en-US" b="0" dirty="0" smtClean="0"/>
                        <a:t>Thyroid hormones</a:t>
                      </a:r>
                      <a:r>
                        <a:rPr lang="en-US" b="0" baseline="0" dirty="0" smtClean="0"/>
                        <a:t> &amp; </a:t>
                      </a:r>
                      <a:r>
                        <a:rPr lang="en-US" b="0" baseline="0" dirty="0" err="1" smtClean="0"/>
                        <a:t>catecholamines</a:t>
                      </a:r>
                      <a:r>
                        <a:rPr lang="en-US" b="0" baseline="0" dirty="0" smtClean="0"/>
                        <a:t>.</a:t>
                      </a:r>
                      <a:endParaRPr lang="en-US" b="0" dirty="0"/>
                    </a:p>
                  </a:txBody>
                  <a:tcPr>
                    <a:noFill/>
                  </a:tcPr>
                </a:tc>
                <a:extLst>
                  <a:ext uri="{0D108BD9-81ED-4DB2-BD59-A6C34878D82A}">
                    <a16:rowId xmlns:a16="http://schemas.microsoft.com/office/drawing/2014/main" val="10001"/>
                  </a:ext>
                </a:extLst>
              </a:tr>
              <a:tr h="397481">
                <a:tc>
                  <a:txBody>
                    <a:bodyPr/>
                    <a:lstStyle/>
                    <a:p>
                      <a:endParaRPr lang="en-US" b="0" dirty="0"/>
                    </a:p>
                  </a:txBody>
                  <a:tcPr>
                    <a:solidFill>
                      <a:srgbClr val="E0F4E9"/>
                    </a:solidFill>
                  </a:tcPr>
                </a:tc>
                <a:tc>
                  <a:txBody>
                    <a:bodyPr/>
                    <a:lstStyle/>
                    <a:p>
                      <a:r>
                        <a:rPr lang="en-US" b="0" dirty="0" err="1" smtClean="0"/>
                        <a:t>Preprohormaone</a:t>
                      </a:r>
                      <a:r>
                        <a:rPr lang="en-US" b="0" baseline="0" dirty="0" smtClean="0"/>
                        <a:t> </a:t>
                      </a:r>
                      <a:r>
                        <a:rPr lang="en-US" altLang="en-US" sz="1800" b="0" dirty="0" smtClean="0">
                          <a:sym typeface="Symbol" pitchFamily="18" charset="2"/>
                        </a:rPr>
                        <a:t> </a:t>
                      </a:r>
                      <a:r>
                        <a:rPr lang="en-US" altLang="en-US" sz="1800" b="0" dirty="0" err="1" smtClean="0">
                          <a:sym typeface="Symbol" pitchFamily="18" charset="2"/>
                        </a:rPr>
                        <a:t>prohormon</a:t>
                      </a:r>
                      <a:r>
                        <a:rPr lang="en-US" altLang="en-US" sz="1800" b="0" dirty="0" smtClean="0">
                          <a:sym typeface="Symbol" pitchFamily="18" charset="2"/>
                        </a:rPr>
                        <a:t>  hormone</a:t>
                      </a:r>
                      <a:endParaRPr lang="en-US" b="0" dirty="0"/>
                    </a:p>
                  </a:txBody>
                  <a:tcPr>
                    <a:solidFill>
                      <a:srgbClr val="E0F4E9"/>
                    </a:solidFill>
                  </a:tcPr>
                </a:tc>
                <a:tc>
                  <a:txBody>
                    <a:bodyPr/>
                    <a:lstStyle/>
                    <a:p>
                      <a:r>
                        <a:rPr lang="en-US" b="0" dirty="0" smtClean="0"/>
                        <a:t>- On</a:t>
                      </a:r>
                      <a:r>
                        <a:rPr lang="en-US" b="0" baseline="0" dirty="0" smtClean="0"/>
                        <a:t> demand synthesis.</a:t>
                      </a:r>
                      <a:endParaRPr lang="en-US" b="0" dirty="0" smtClean="0"/>
                    </a:p>
                    <a:p>
                      <a:r>
                        <a:rPr lang="en-US" b="0" dirty="0" smtClean="0"/>
                        <a:t>Lipophilic</a:t>
                      </a:r>
                      <a:r>
                        <a:rPr lang="en-US" b="0" baseline="0" dirty="0" smtClean="0"/>
                        <a:t> </a:t>
                      </a:r>
                      <a:r>
                        <a:rPr lang="en-US" altLang="en-US" sz="1800" b="0" dirty="0" smtClean="0">
                          <a:sym typeface="Symbol" pitchFamily="18" charset="2"/>
                        </a:rPr>
                        <a:t> Bound</a:t>
                      </a:r>
                      <a:r>
                        <a:rPr lang="en-US" altLang="en-US" sz="1800" b="0" baseline="0" dirty="0" smtClean="0">
                          <a:sym typeface="Symbol" pitchFamily="18" charset="2"/>
                        </a:rPr>
                        <a:t> to carrier protein.</a:t>
                      </a:r>
                      <a:endParaRPr lang="en-US" b="0" dirty="0"/>
                    </a:p>
                  </a:txBody>
                  <a:tcPr>
                    <a:solidFill>
                      <a:srgbClr val="E0F4E9"/>
                    </a:solidFill>
                  </a:tcPr>
                </a:tc>
                <a:tc>
                  <a:txBody>
                    <a:bodyPr/>
                    <a:lstStyle/>
                    <a:p>
                      <a:pPr marL="285750" indent="-285750">
                        <a:buFontTx/>
                        <a:buChar char="-"/>
                      </a:pPr>
                      <a:r>
                        <a:rPr lang="en-US" b="0" dirty="0" smtClean="0"/>
                        <a:t>Derivatives of:</a:t>
                      </a:r>
                      <a:r>
                        <a:rPr lang="en-US" b="0" baseline="0" dirty="0" smtClean="0"/>
                        <a:t>                             a) Tryptophan (Melatonin).       b) Tyrosine (</a:t>
                      </a:r>
                      <a:r>
                        <a:rPr lang="en-US" b="0" baseline="0" dirty="0" err="1" smtClean="0"/>
                        <a:t>Catecholamines</a:t>
                      </a:r>
                      <a:r>
                        <a:rPr lang="en-US" b="0" baseline="0" dirty="0" smtClean="0"/>
                        <a:t> &amp; Thyroid hormones)               </a:t>
                      </a:r>
                      <a:endParaRPr lang="en-US" b="0" dirty="0" smtClean="0"/>
                    </a:p>
                  </a:txBody>
                  <a:tcPr>
                    <a:solidFill>
                      <a:srgbClr val="E0F4E9"/>
                    </a:solidFill>
                  </a:tcPr>
                </a:tc>
                <a:extLst>
                  <a:ext uri="{0D108BD9-81ED-4DB2-BD59-A6C34878D82A}">
                    <a16:rowId xmlns:a16="http://schemas.microsoft.com/office/drawing/2014/main" val="10002"/>
                  </a:ext>
                </a:extLst>
              </a:tr>
            </a:tbl>
          </a:graphicData>
        </a:graphic>
      </p:graphicFrame>
      <p:cxnSp>
        <p:nvCxnSpPr>
          <p:cNvPr id="17" name="Straight Arrow Connector 16"/>
          <p:cNvCxnSpPr/>
          <p:nvPr/>
        </p:nvCxnSpPr>
        <p:spPr>
          <a:xfrm>
            <a:off x="3010625" y="4565235"/>
            <a:ext cx="75184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10625" y="4981795"/>
            <a:ext cx="75184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00465" y="5418675"/>
            <a:ext cx="75184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10625" y="5794595"/>
            <a:ext cx="75184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10625" y="4565235"/>
            <a:ext cx="0" cy="122936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705825" y="5195155"/>
            <a:ext cx="304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486865" y="4575395"/>
            <a:ext cx="75184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486865" y="5215475"/>
            <a:ext cx="75184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486865" y="5804755"/>
            <a:ext cx="75184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86865" y="4575395"/>
            <a:ext cx="0" cy="122936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182065" y="5205315"/>
            <a:ext cx="304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460" y="3831204"/>
            <a:ext cx="4699107" cy="400110"/>
          </a:xfrm>
          <a:prstGeom prst="rect">
            <a:avLst/>
          </a:prstGeom>
          <a:noFill/>
        </p:spPr>
        <p:txBody>
          <a:bodyPr wrap="none" rtlCol="0">
            <a:spAutoFit/>
          </a:bodyPr>
          <a:lstStyle/>
          <a:p>
            <a:r>
              <a:rPr lang="en-US" dirty="0" smtClean="0">
                <a:solidFill>
                  <a:srgbClr val="497E8D"/>
                </a:solidFill>
              </a:rPr>
              <a:t>How does a hormone reaches a target cell?</a:t>
            </a:r>
            <a:endParaRPr lang="en-US" dirty="0">
              <a:solidFill>
                <a:srgbClr val="497E8D"/>
              </a:solidFill>
            </a:endParaRPr>
          </a:p>
        </p:txBody>
      </p:sp>
      <p:sp>
        <p:nvSpPr>
          <p:cNvPr id="29" name="TextBox 28"/>
          <p:cNvSpPr txBox="1"/>
          <p:nvPr/>
        </p:nvSpPr>
        <p:spPr>
          <a:xfrm>
            <a:off x="8518975" y="4390729"/>
            <a:ext cx="2880853" cy="646331"/>
          </a:xfrm>
          <a:prstGeom prst="rect">
            <a:avLst/>
          </a:prstGeom>
          <a:noFill/>
        </p:spPr>
        <p:txBody>
          <a:bodyPr wrap="none" rtlCol="0">
            <a:spAutoFit/>
          </a:bodyPr>
          <a:lstStyle/>
          <a:p>
            <a:pPr algn="ctr"/>
            <a:r>
              <a:rPr lang="en-US" dirty="0" smtClean="0"/>
              <a:t>Synergism</a:t>
            </a:r>
          </a:p>
          <a:p>
            <a:pPr algn="ctr"/>
            <a:r>
              <a:rPr lang="en-US" dirty="0" smtClean="0"/>
              <a:t>Ex (Glucagon + Epinephrine)</a:t>
            </a:r>
            <a:endParaRPr lang="en-US" dirty="0"/>
          </a:p>
        </p:txBody>
      </p:sp>
      <p:sp>
        <p:nvSpPr>
          <p:cNvPr id="30" name="TextBox 29"/>
          <p:cNvSpPr txBox="1"/>
          <p:nvPr/>
        </p:nvSpPr>
        <p:spPr>
          <a:xfrm>
            <a:off x="8774693" y="5002115"/>
            <a:ext cx="2735172" cy="646331"/>
          </a:xfrm>
          <a:prstGeom prst="rect">
            <a:avLst/>
          </a:prstGeom>
          <a:noFill/>
        </p:spPr>
        <p:txBody>
          <a:bodyPr wrap="none" rtlCol="0">
            <a:spAutoFit/>
          </a:bodyPr>
          <a:lstStyle/>
          <a:p>
            <a:pPr algn="ctr"/>
            <a:r>
              <a:rPr lang="en-US" dirty="0" smtClean="0"/>
              <a:t>Permissiveness</a:t>
            </a:r>
          </a:p>
          <a:p>
            <a:pPr algn="ctr"/>
            <a:r>
              <a:rPr lang="en-US" dirty="0" smtClean="0"/>
              <a:t>Ex (GH &amp; thyroid hormone)</a:t>
            </a:r>
            <a:endParaRPr lang="en-US" dirty="0"/>
          </a:p>
        </p:txBody>
      </p:sp>
      <p:sp>
        <p:nvSpPr>
          <p:cNvPr id="31" name="TextBox 30"/>
          <p:cNvSpPr txBox="1"/>
          <p:nvPr/>
        </p:nvSpPr>
        <p:spPr>
          <a:xfrm>
            <a:off x="8811920" y="5603341"/>
            <a:ext cx="2342693" cy="646331"/>
          </a:xfrm>
          <a:prstGeom prst="rect">
            <a:avLst/>
          </a:prstGeom>
          <a:noFill/>
        </p:spPr>
        <p:txBody>
          <a:bodyPr wrap="none" rtlCol="0">
            <a:spAutoFit/>
          </a:bodyPr>
          <a:lstStyle/>
          <a:p>
            <a:pPr algn="ctr"/>
            <a:r>
              <a:rPr lang="en-US" dirty="0" smtClean="0"/>
              <a:t>Antagonism</a:t>
            </a:r>
          </a:p>
          <a:p>
            <a:pPr algn="ctr"/>
            <a:r>
              <a:rPr lang="en-US" dirty="0" smtClean="0"/>
              <a:t>Ex (Glucagon &amp; insulin)</a:t>
            </a:r>
            <a:endParaRPr lang="en-US" dirty="0"/>
          </a:p>
        </p:txBody>
      </p:sp>
      <p:sp>
        <p:nvSpPr>
          <p:cNvPr id="32" name="TextBox 31"/>
          <p:cNvSpPr txBox="1"/>
          <p:nvPr/>
        </p:nvSpPr>
        <p:spPr>
          <a:xfrm>
            <a:off x="6776910" y="4817449"/>
            <a:ext cx="1446678" cy="707886"/>
          </a:xfrm>
          <a:prstGeom prst="rect">
            <a:avLst/>
          </a:prstGeom>
          <a:noFill/>
        </p:spPr>
        <p:txBody>
          <a:bodyPr wrap="none" rtlCol="0">
            <a:spAutoFit/>
          </a:bodyPr>
          <a:lstStyle/>
          <a:p>
            <a:pPr algn="ctr"/>
            <a:r>
              <a:rPr lang="en-US" sz="2000" b="1" smtClean="0"/>
              <a:t>Hormone </a:t>
            </a:r>
          </a:p>
          <a:p>
            <a:pPr algn="ctr"/>
            <a:r>
              <a:rPr lang="en-US" sz="2000" b="1" dirty="0" smtClean="0"/>
              <a:t>interactions</a:t>
            </a:r>
            <a:endParaRPr lang="en-US" sz="2000" b="1" dirty="0"/>
          </a:p>
        </p:txBody>
      </p:sp>
      <p:sp>
        <p:nvSpPr>
          <p:cNvPr id="33" name="TextBox 32"/>
          <p:cNvSpPr txBox="1"/>
          <p:nvPr/>
        </p:nvSpPr>
        <p:spPr>
          <a:xfrm>
            <a:off x="909836" y="4971337"/>
            <a:ext cx="1722587" cy="400110"/>
          </a:xfrm>
          <a:prstGeom prst="rect">
            <a:avLst/>
          </a:prstGeom>
          <a:noFill/>
        </p:spPr>
        <p:txBody>
          <a:bodyPr wrap="none" rtlCol="0">
            <a:spAutoFit/>
          </a:bodyPr>
          <a:lstStyle/>
          <a:p>
            <a:pPr algn="ctr"/>
            <a:r>
              <a:rPr lang="en-US" sz="2000" b="1" smtClean="0"/>
              <a:t>2</a:t>
            </a:r>
            <a:r>
              <a:rPr lang="en-US" sz="2000" b="1" baseline="30000" smtClean="0"/>
              <a:t>nd</a:t>
            </a:r>
            <a:r>
              <a:rPr lang="en-US" sz="2000" b="1" smtClean="0"/>
              <a:t> Messenger</a:t>
            </a:r>
            <a:endParaRPr lang="en-US" sz="2000" b="1" dirty="0"/>
          </a:p>
        </p:txBody>
      </p:sp>
      <p:sp>
        <p:nvSpPr>
          <p:cNvPr id="34" name="TextBox 33"/>
          <p:cNvSpPr txBox="1"/>
          <p:nvPr/>
        </p:nvSpPr>
        <p:spPr>
          <a:xfrm>
            <a:off x="3780819" y="4390729"/>
            <a:ext cx="2452852" cy="369332"/>
          </a:xfrm>
          <a:prstGeom prst="rect">
            <a:avLst/>
          </a:prstGeom>
          <a:noFill/>
        </p:spPr>
        <p:txBody>
          <a:bodyPr wrap="none" rtlCol="0">
            <a:spAutoFit/>
          </a:bodyPr>
          <a:lstStyle/>
          <a:p>
            <a:pPr algn="ctr"/>
            <a:r>
              <a:rPr lang="en-US" dirty="0" err="1" smtClean="0"/>
              <a:t>Adynylate</a:t>
            </a:r>
            <a:r>
              <a:rPr lang="en-US" dirty="0" smtClean="0"/>
              <a:t> cyclase-</a:t>
            </a:r>
            <a:r>
              <a:rPr lang="en-US" dirty="0" err="1" smtClean="0"/>
              <a:t>cAMP</a:t>
            </a:r>
            <a:endParaRPr lang="en-US" dirty="0"/>
          </a:p>
        </p:txBody>
      </p:sp>
      <p:sp>
        <p:nvSpPr>
          <p:cNvPr id="35" name="TextBox 34"/>
          <p:cNvSpPr txBox="1"/>
          <p:nvPr/>
        </p:nvSpPr>
        <p:spPr>
          <a:xfrm>
            <a:off x="3780819" y="4859319"/>
            <a:ext cx="2085828" cy="369332"/>
          </a:xfrm>
          <a:prstGeom prst="rect">
            <a:avLst/>
          </a:prstGeom>
          <a:noFill/>
        </p:spPr>
        <p:txBody>
          <a:bodyPr wrap="none" rtlCol="0">
            <a:spAutoFit/>
          </a:bodyPr>
          <a:lstStyle/>
          <a:p>
            <a:pPr algn="ctr"/>
            <a:r>
              <a:rPr lang="en-US" dirty="0" smtClean="0"/>
              <a:t>Phospholipase C-IP3</a:t>
            </a:r>
            <a:endParaRPr lang="en-US" dirty="0"/>
          </a:p>
        </p:txBody>
      </p:sp>
      <p:sp>
        <p:nvSpPr>
          <p:cNvPr id="36" name="TextBox 35"/>
          <p:cNvSpPr txBox="1"/>
          <p:nvPr/>
        </p:nvSpPr>
        <p:spPr>
          <a:xfrm>
            <a:off x="3780819" y="5234009"/>
            <a:ext cx="2859309" cy="369332"/>
          </a:xfrm>
          <a:prstGeom prst="rect">
            <a:avLst/>
          </a:prstGeom>
          <a:noFill/>
        </p:spPr>
        <p:txBody>
          <a:bodyPr wrap="none" rtlCol="0">
            <a:spAutoFit/>
          </a:bodyPr>
          <a:lstStyle/>
          <a:p>
            <a:pPr algn="ctr"/>
            <a:r>
              <a:rPr lang="en-US" dirty="0" smtClean="0"/>
              <a:t>Calcium </a:t>
            </a:r>
            <a:r>
              <a:rPr lang="en-US" smtClean="0"/>
              <a:t>calmodulin complex</a:t>
            </a:r>
            <a:endParaRPr lang="en-US" dirty="0"/>
          </a:p>
        </p:txBody>
      </p:sp>
      <p:sp>
        <p:nvSpPr>
          <p:cNvPr id="37" name="TextBox 36"/>
          <p:cNvSpPr txBox="1"/>
          <p:nvPr/>
        </p:nvSpPr>
        <p:spPr>
          <a:xfrm>
            <a:off x="3786911" y="5603341"/>
            <a:ext cx="2446760" cy="369332"/>
          </a:xfrm>
          <a:prstGeom prst="rect">
            <a:avLst/>
          </a:prstGeom>
          <a:noFill/>
        </p:spPr>
        <p:txBody>
          <a:bodyPr wrap="none" rtlCol="0">
            <a:spAutoFit/>
          </a:bodyPr>
          <a:lstStyle/>
          <a:p>
            <a:pPr algn="ctr"/>
            <a:r>
              <a:rPr lang="en-US" dirty="0" err="1" smtClean="0"/>
              <a:t>Thyrosine</a:t>
            </a:r>
            <a:r>
              <a:rPr lang="en-US" dirty="0" smtClean="0"/>
              <a:t> kinase system</a:t>
            </a:r>
            <a:endParaRPr lang="en-US" dirty="0"/>
          </a:p>
        </p:txBody>
      </p:sp>
    </p:spTree>
    <p:extLst>
      <p:ext uri="{BB962C8B-B14F-4D97-AF65-F5344CB8AC3E}">
        <p14:creationId xmlns:p14="http://schemas.microsoft.com/office/powerpoint/2010/main" val="2921029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a:t>
            </a:r>
            <a:r>
              <a:rPr lang="en-US" dirty="0" smtClean="0">
                <a:solidFill>
                  <a:srgbClr val="427380"/>
                </a:solidFill>
                <a:latin typeface="Calibri" panose="020F0502020204030204" pitchFamily="34" charset="0"/>
                <a:cs typeface="Calibri" panose="020F0502020204030204" pitchFamily="34" charset="0"/>
              </a:rPr>
              <a:t>you for checking our work! </a:t>
            </a:r>
            <a:endParaRPr lang="en-US" dirty="0">
              <a:solidFill>
                <a:srgbClr val="427380"/>
              </a:solidFill>
              <a:latin typeface="Calibri" panose="020F0502020204030204" pitchFamily="34" charset="0"/>
              <a:cs typeface="Calibri" panose="020F0502020204030204" pitchFamily="34" charset="0"/>
            </a:endParaRPr>
          </a:p>
        </p:txBody>
      </p:sp>
      <p:sp>
        <p:nvSpPr>
          <p:cNvPr id="6" name="Rectangle 5"/>
          <p:cNvSpPr/>
          <p:nvPr/>
        </p:nvSpPr>
        <p:spPr>
          <a:xfrm>
            <a:off x="812435" y="3020472"/>
            <a:ext cx="4624180" cy="461665"/>
          </a:xfrm>
          <a:prstGeom prst="rect">
            <a:avLst/>
          </a:prstGeom>
        </p:spPr>
        <p:txBody>
          <a:bodyPr wrap="square">
            <a:spAutoFit/>
          </a:bodyPr>
          <a:lstStyle/>
          <a:p>
            <a:pPr algn="ctr" defTabSz="914400">
              <a:spcBef>
                <a:spcPct val="20000"/>
              </a:spcBef>
            </a:pPr>
            <a:r>
              <a:rPr lang="ar-SA" sz="2400" dirty="0" smtClean="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25</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4" name="Rectangle 13"/>
          <p:cNvSpPr/>
          <p:nvPr/>
        </p:nvSpPr>
        <p:spPr>
          <a:xfrm>
            <a:off x="2049017" y="3414267"/>
            <a:ext cx="1965375" cy="2337040"/>
          </a:xfrm>
          <a:prstGeom prst="rect">
            <a:avLst/>
          </a:prstGeom>
        </p:spPr>
        <p:txBody>
          <a:bodyPr wrap="square" lIns="101590" tIns="50795" rIns="101590" bIns="50795">
            <a:spAutoFit/>
          </a:bodyPr>
          <a:lstStyle/>
          <a:p>
            <a:pPr algn="ctr" fontAlgn="t">
              <a:lnSpc>
                <a:spcPct val="150000"/>
              </a:lnSpc>
              <a:spcBef>
                <a:spcPct val="20000"/>
              </a:spcBef>
            </a:pPr>
            <a:r>
              <a:rPr lang="ar-SA" sz="2200" dirty="0" smtClean="0">
                <a:latin typeface="Calibri" panose="020F0502020204030204" pitchFamily="34" charset="0"/>
                <a:cs typeface="Calibri" panose="020F0502020204030204" pitchFamily="34" charset="0"/>
              </a:rPr>
              <a:t>لـمى التميمي</a:t>
            </a:r>
            <a:endParaRPr lang="en-US" sz="2200" dirty="0">
              <a:latin typeface="Calibri" panose="020F0502020204030204" pitchFamily="34" charset="0"/>
              <a:cs typeface="Calibri" panose="020F0502020204030204" pitchFamily="34" charset="0"/>
            </a:endParaRPr>
          </a:p>
          <a:p>
            <a:pPr algn="ctr" fontAlgn="t">
              <a:lnSpc>
                <a:spcPct val="150000"/>
              </a:lnSpc>
              <a:spcBef>
                <a:spcPct val="20000"/>
              </a:spcBef>
            </a:pPr>
            <a:r>
              <a:rPr lang="ar-SA" sz="2200" dirty="0" smtClean="0">
                <a:latin typeface="Calibri" panose="020F0502020204030204" pitchFamily="34" charset="0"/>
                <a:cs typeface="Calibri" panose="020F0502020204030204" pitchFamily="34" charset="0"/>
              </a:rPr>
              <a:t>آمال </a:t>
            </a:r>
            <a:r>
              <a:rPr lang="ar-SA" sz="2200" dirty="0" err="1" smtClean="0">
                <a:latin typeface="Calibri" panose="020F0502020204030204" pitchFamily="34" charset="0"/>
                <a:cs typeface="Calibri" panose="020F0502020204030204" pitchFamily="34" charset="0"/>
              </a:rPr>
              <a:t>الشيبي</a:t>
            </a:r>
            <a:r>
              <a:rPr lang="ar-SA" sz="2200" dirty="0" smtClean="0">
                <a:latin typeface="Calibri" panose="020F0502020204030204" pitchFamily="34" charset="0"/>
                <a:cs typeface="Calibri" panose="020F0502020204030204" pitchFamily="34" charset="0"/>
              </a:rPr>
              <a:t> </a:t>
            </a:r>
          </a:p>
          <a:p>
            <a:pPr algn="ctr" fontAlgn="t">
              <a:lnSpc>
                <a:spcPct val="150000"/>
              </a:lnSpc>
              <a:spcBef>
                <a:spcPct val="20000"/>
              </a:spcBef>
            </a:pPr>
            <a:r>
              <a:rPr lang="ar-SA" sz="2200" dirty="0" smtClean="0">
                <a:latin typeface="Calibri" panose="020F0502020204030204" pitchFamily="34" charset="0"/>
                <a:cs typeface="Calibri" panose="020F0502020204030204" pitchFamily="34" charset="0"/>
              </a:rPr>
              <a:t>بُشرى </a:t>
            </a:r>
            <a:r>
              <a:rPr lang="ar-SA" sz="2200" dirty="0" err="1" smtClean="0">
                <a:latin typeface="Calibri" panose="020F0502020204030204" pitchFamily="34" charset="0"/>
                <a:cs typeface="Calibri" panose="020F0502020204030204" pitchFamily="34" charset="0"/>
              </a:rPr>
              <a:t>قوقندي</a:t>
            </a:r>
            <a:endParaRPr lang="ar-SA" sz="2200" dirty="0" smtClean="0">
              <a:latin typeface="Calibri" panose="020F0502020204030204" pitchFamily="34" charset="0"/>
              <a:cs typeface="Calibri" panose="020F0502020204030204" pitchFamily="34" charset="0"/>
            </a:endParaRPr>
          </a:p>
          <a:p>
            <a:pPr algn="ctr" fontAlgn="t">
              <a:lnSpc>
                <a:spcPct val="150000"/>
              </a:lnSpc>
              <a:spcBef>
                <a:spcPct val="20000"/>
              </a:spcBef>
            </a:pPr>
            <a:r>
              <a:rPr lang="ar-SA" sz="2200" dirty="0" smtClean="0">
                <a:latin typeface="Calibri" panose="020F0502020204030204" pitchFamily="34" charset="0"/>
                <a:cs typeface="Calibri" panose="020F0502020204030204" pitchFamily="34" charset="0"/>
              </a:rPr>
              <a:t>حنين </a:t>
            </a:r>
            <a:r>
              <a:rPr lang="ar-SA" sz="2200" dirty="0" err="1" smtClean="0">
                <a:latin typeface="Calibri" panose="020F0502020204030204" pitchFamily="34" charset="0"/>
                <a:cs typeface="Calibri" panose="020F0502020204030204" pitchFamily="34" charset="0"/>
              </a:rPr>
              <a:t>باشيخ</a:t>
            </a:r>
            <a:endParaRPr lang="en-US" sz="2200" dirty="0">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50" y="1600521"/>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a:t>
            </a:r>
            <a:r>
              <a:rPr lang="ar-SA" dirty="0" smtClean="0"/>
              <a:t>الفريق:</a:t>
            </a:r>
            <a:endParaRPr lang="ar-SA" dirty="0"/>
          </a:p>
          <a:p>
            <a:pPr algn="ctr" rtl="1">
              <a:lnSpc>
                <a:spcPct val="150000"/>
              </a:lnSpc>
            </a:pPr>
            <a:r>
              <a:rPr lang="en-US" dirty="0" smtClean="0">
                <a:solidFill>
                  <a:schemeClr val="tx1"/>
                </a:solidFill>
              </a:rPr>
              <a:t> </a:t>
            </a:r>
            <a:r>
              <a:rPr lang="ar-SA" dirty="0" smtClean="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smtClean="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30516" y="3469993"/>
            <a:ext cx="3960440" cy="7920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Hanaa</a:t>
            </a:r>
            <a:r>
              <a:rPr lang="fr-FR" sz="1100" dirty="0">
                <a:solidFill>
                  <a:schemeClr val="tx1"/>
                </a:solidFill>
                <a:latin typeface="Comic Sans MS" panose="030F0702030302020204" pitchFamily="66" charset="0"/>
              </a:rPr>
              <a:t> </a:t>
            </a:r>
            <a:r>
              <a:rPr lang="fr-FR" sz="1100" dirty="0" err="1">
                <a:solidFill>
                  <a:schemeClr val="tx1"/>
                </a:solidFill>
                <a:latin typeface="Comic Sans MS" panose="030F0702030302020204" pitchFamily="66" charset="0"/>
              </a:rPr>
              <a:t>AlZamil’s</a:t>
            </a:r>
            <a:r>
              <a:rPr lang="fr-FR" sz="1100" dirty="0">
                <a:solidFill>
                  <a:schemeClr val="tx1"/>
                </a:solidFill>
                <a:latin typeface="Comic Sans MS" panose="030F0702030302020204" pitchFamily="66" charset="0"/>
              </a:rPr>
              <a:t> Lecture &amp; Notes.</a:t>
            </a:r>
          </a:p>
          <a:p>
            <a:pPr defTabSz="914400"/>
            <a:r>
              <a:rPr lang="fr-FR" sz="1100" dirty="0">
                <a:solidFill>
                  <a:schemeClr val="tx1"/>
                </a:solidFill>
                <a:latin typeface="Comic Sans MS" panose="030F0702030302020204" pitchFamily="66" charset="0"/>
              </a:rPr>
              <a:t>2017-2018 Prof. </a:t>
            </a:r>
            <a:r>
              <a:rPr lang="fr-FR" sz="1100" dirty="0" err="1">
                <a:solidFill>
                  <a:schemeClr val="tx1"/>
                </a:solidFill>
                <a:latin typeface="Comic Sans MS" panose="030F0702030302020204" pitchFamily="66" charset="0"/>
              </a:rPr>
              <a:t>Abdulmajeed</a:t>
            </a:r>
            <a:r>
              <a:rPr lang="fr-FR" sz="1100" dirty="0">
                <a:solidFill>
                  <a:schemeClr val="tx1"/>
                </a:solidFill>
                <a:latin typeface="Comic Sans MS" panose="030F0702030302020204" pitchFamily="66" charset="0"/>
              </a:rPr>
              <a:t> </a:t>
            </a:r>
            <a:r>
              <a:rPr lang="fr-FR" sz="1100" dirty="0" err="1">
                <a:solidFill>
                  <a:schemeClr val="tx1"/>
                </a:solidFill>
                <a:latin typeface="Comic Sans MS" panose="030F0702030302020204" pitchFamily="66" charset="0"/>
              </a:rPr>
              <a:t>Aldress’s</a:t>
            </a:r>
            <a:r>
              <a:rPr lang="fr-FR" sz="1100" dirty="0">
                <a:solidFill>
                  <a:schemeClr val="tx1"/>
                </a:solidFill>
                <a:latin typeface="Comic Sans MS" panose="030F0702030302020204" pitchFamily="66" charset="0"/>
              </a:rPr>
              <a:t> Lecture&amp; Notes. </a:t>
            </a:r>
          </a:p>
          <a:p>
            <a:pPr defTabSz="914400"/>
            <a:r>
              <a:rPr lang="en-US" sz="1100" dirty="0">
                <a:solidFill>
                  <a:schemeClr val="tx1"/>
                </a:solidFill>
                <a:latin typeface="Comic Sans MS" panose="030F0702030302020204" pitchFamily="66" charset="0"/>
              </a:rPr>
              <a:t>Guyton &amp; Hall of Medical Physiology 13th  Edition.</a:t>
            </a:r>
          </a:p>
          <a:p>
            <a:pPr defTabSz="914400"/>
            <a:r>
              <a:rPr lang="en-US" sz="1100" dirty="0">
                <a:solidFill>
                  <a:schemeClr val="tx1"/>
                </a:solidFill>
                <a:latin typeface="Comic Sans MS" panose="030F0702030302020204" pitchFamily="66" charset="0"/>
              </a:rPr>
              <a:t>Linda S. Costanzo 5th Edition.</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172" y="2434536"/>
            <a:ext cx="859536" cy="859536"/>
          </a:xfrm>
          <a:prstGeom prst="rect">
            <a:avLst/>
          </a:prstGeom>
        </p:spPr>
      </p:pic>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Examine yourself</a:t>
            </a:r>
          </a:p>
        </p:txBody>
      </p:sp>
      <p:pic>
        <p:nvPicPr>
          <p:cNvPr id="13" name="Picture 12">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smtClean="0">
                <a:solidFill>
                  <a:schemeClr val="tx1"/>
                </a:solidFill>
                <a:latin typeface="Comic Sans MS" panose="030F0702030302020204" pitchFamily="66" charset="0"/>
              </a:rPr>
              <a:t>Give us your feedback </a:t>
            </a:r>
            <a:r>
              <a:rPr lang="en-US" sz="1200" dirty="0" smtClean="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pic>
        <p:nvPicPr>
          <p:cNvPr id="21" name="Picture 20">
            <a:hlinkClick r:id="rId12"/>
          </p:cNvPr>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15578" y="5689635"/>
            <a:ext cx="630936" cy="630936"/>
          </a:xfrm>
          <a:prstGeom prst="rect">
            <a:avLst/>
          </a:prstGeom>
        </p:spPr>
      </p:pic>
      <p:pic>
        <p:nvPicPr>
          <p:cNvPr id="3" name="Picture 2"/>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6950" y="5654272"/>
            <a:ext cx="630936" cy="630936"/>
          </a:xfrm>
          <a:prstGeom prst="rect">
            <a:avLst/>
          </a:prstGeom>
        </p:spPr>
      </p:pic>
    </p:spTree>
    <p:extLst>
      <p:ext uri="{BB962C8B-B14F-4D97-AF65-F5344CB8AC3E}">
        <p14:creationId xmlns:p14="http://schemas.microsoft.com/office/powerpoint/2010/main" val="279928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Overview of </a:t>
            </a:r>
            <a:r>
              <a:rPr lang="en-US" sz="3200" dirty="0" smtClean="0">
                <a:solidFill>
                  <a:srgbClr val="497E8D"/>
                </a:solidFill>
                <a:latin typeface="Bahnschrift" panose="020B0502040204020203" pitchFamily="34" charset="0"/>
                <a:cs typeface="Calibri" panose="020F0502020204030204" pitchFamily="34" charset="0"/>
              </a:rPr>
              <a:t>Glands</a:t>
            </a:r>
            <a:endParaRPr lang="en-US" sz="3200" dirty="0">
              <a:solidFill>
                <a:srgbClr val="497E8D"/>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676" y="1196954"/>
            <a:ext cx="3088666" cy="511236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42901214"/>
              </p:ext>
            </p:extLst>
          </p:nvPr>
        </p:nvGraphicFramePr>
        <p:xfrm>
          <a:off x="618115" y="1182404"/>
          <a:ext cx="7852561" cy="5120640"/>
        </p:xfrm>
        <a:graphic>
          <a:graphicData uri="http://schemas.openxmlformats.org/drawingml/2006/table">
            <a:tbl>
              <a:tblPr firstRow="1" bandRow="1">
                <a:tableStyleId>{5DA37D80-6434-44D0-A028-1B22A696006F}</a:tableStyleId>
              </a:tblPr>
              <a:tblGrid>
                <a:gridCol w="1039245">
                  <a:extLst>
                    <a:ext uri="{9D8B030D-6E8A-4147-A177-3AD203B41FA5}">
                      <a16:colId xmlns:a16="http://schemas.microsoft.com/office/drawing/2014/main" val="2491160732"/>
                    </a:ext>
                  </a:extLst>
                </a:gridCol>
                <a:gridCol w="3106368">
                  <a:extLst>
                    <a:ext uri="{9D8B030D-6E8A-4147-A177-3AD203B41FA5}">
                      <a16:colId xmlns:a16="http://schemas.microsoft.com/office/drawing/2014/main" val="3604589667"/>
                    </a:ext>
                  </a:extLst>
                </a:gridCol>
                <a:gridCol w="3706948">
                  <a:extLst>
                    <a:ext uri="{9D8B030D-6E8A-4147-A177-3AD203B41FA5}">
                      <a16:colId xmlns:a16="http://schemas.microsoft.com/office/drawing/2014/main" val="1939437005"/>
                    </a:ext>
                  </a:extLst>
                </a:gridCol>
              </a:tblGrid>
              <a:tr h="21602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Overview of Glands</a:t>
                      </a: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val="1961253835"/>
                  </a:ext>
                </a:extLst>
              </a:tr>
              <a:tr h="183124">
                <a:tc>
                  <a:txBody>
                    <a:bodyPr/>
                    <a:lstStyle/>
                    <a:p>
                      <a:pPr algn="ctr"/>
                      <a:r>
                        <a:rPr kumimoji="0" lang="en-US" sz="1500" b="0" kern="1200" dirty="0" smtClean="0">
                          <a:solidFill>
                            <a:srgbClr val="008080"/>
                          </a:solidFill>
                          <a:latin typeface="Gill Sans MT" panose="020B0502020104020203" pitchFamily="34" charset="0"/>
                          <a:ea typeface="+mn-ea"/>
                          <a:cs typeface="Calibri" panose="020F0502020204030204" pitchFamily="34" charset="0"/>
                        </a:rPr>
                        <a:t>Types</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Exocrine gland</a:t>
                      </a:r>
                      <a:endParaRPr lang="en-US" sz="1400" b="0" dirty="0">
                        <a:latin typeface="Gill Sans MT" panose="020B0502020104020203" pitchFamily="34" charset="0"/>
                      </a:endParaRPr>
                    </a:p>
                  </a:txBody>
                  <a:tcPr>
                    <a:solidFill>
                      <a:schemeClr val="bg1"/>
                    </a:solidFill>
                  </a:tcPr>
                </a:tc>
                <a:tc>
                  <a:txBody>
                    <a:bodyPr/>
                    <a:lstStyle/>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Endocrine gland</a:t>
                      </a:r>
                      <a:endParaRPr lang="en-US" sz="1400" b="0" dirty="0">
                        <a:latin typeface="Gill Sans MT" panose="020B0502020104020203" pitchFamily="34" charset="0"/>
                      </a:endParaRPr>
                    </a:p>
                  </a:txBody>
                  <a:tcPr>
                    <a:solidFill>
                      <a:schemeClr val="bg1"/>
                    </a:solidFill>
                  </a:tcPr>
                </a:tc>
                <a:extLst>
                  <a:ext uri="{0D108BD9-81ED-4DB2-BD59-A6C34878D82A}">
                    <a16:rowId xmlns:a16="http://schemas.microsoft.com/office/drawing/2014/main" val="1728296579"/>
                  </a:ext>
                </a:extLst>
              </a:tr>
              <a:tr h="157976">
                <a:tc rowSpan="2">
                  <a:txBody>
                    <a:bodyPr/>
                    <a:lstStyle/>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300" b="0" kern="1200" dirty="0" smtClean="0">
                          <a:solidFill>
                            <a:srgbClr val="008080"/>
                          </a:solidFill>
                          <a:latin typeface="Gill Sans MT" panose="020B0502020104020203" pitchFamily="34" charset="0"/>
                          <a:ea typeface="+mn-ea"/>
                          <a:cs typeface="Calibri" panose="020F0502020204030204" pitchFamily="34" charset="0"/>
                        </a:rPr>
                        <a:t>Definition</a:t>
                      </a:r>
                      <a:endParaRPr kumimoji="0" lang="en-US" sz="13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gridSpan="2">
                  <a:txBody>
                    <a:bodyPr/>
                    <a:lstStyle/>
                    <a:p>
                      <a:pPr algn="ctr"/>
                      <a:r>
                        <a:rPr lang="en-US" sz="1300" b="0" dirty="0" err="1" smtClean="0">
                          <a:solidFill>
                            <a:srgbClr val="00B050"/>
                          </a:solidFill>
                          <a:latin typeface="Gill Sans MT" panose="020B0502020104020203" pitchFamily="34" charset="0"/>
                        </a:rPr>
                        <a:t>Crine</a:t>
                      </a:r>
                      <a:r>
                        <a:rPr lang="en-US" sz="1300" b="0" dirty="0" smtClean="0">
                          <a:solidFill>
                            <a:srgbClr val="00B050"/>
                          </a:solidFill>
                          <a:latin typeface="Gill Sans MT" panose="020B0502020104020203" pitchFamily="34" charset="0"/>
                        </a:rPr>
                        <a:t> = Gland </a:t>
                      </a:r>
                      <a:endParaRPr lang="en-US" sz="1300" b="0" dirty="0">
                        <a:solidFill>
                          <a:srgbClr val="00B050"/>
                        </a:solidFill>
                        <a:latin typeface="Gill Sans MT" panose="020B0502020104020203" pitchFamily="34"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val="1635337888"/>
                  </a:ext>
                </a:extLst>
              </a:tr>
              <a:tr h="1013684">
                <a:tc vMerge="1">
                  <a:txBody>
                    <a:bodyPr/>
                    <a:lstStyle/>
                    <a:p>
                      <a:pPr algn="ct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285750" indent="-285750" algn="l">
                        <a:buFont typeface="Wingdings" panose="05000000000000000000" pitchFamily="2" charset="2"/>
                        <a:buChar char="ü"/>
                      </a:pPr>
                      <a:r>
                        <a:rPr kumimoji="0" lang="en-US" sz="1250" kern="1200" dirty="0" smtClean="0">
                          <a:solidFill>
                            <a:srgbClr val="00B050"/>
                          </a:solidFill>
                          <a:latin typeface="Gill Sans MT" panose="020B0502020104020203" pitchFamily="34" charset="0"/>
                          <a:ea typeface="+mn-ea"/>
                          <a:cs typeface="Calibri" panose="020F0502020204030204" pitchFamily="34" charset="0"/>
                        </a:rPr>
                        <a:t>Are glands that produce &amp; secrete substances onto an epithelial surface by way of a </a:t>
                      </a:r>
                      <a:r>
                        <a:rPr kumimoji="0" lang="en-US" sz="1250" kern="1200" dirty="0" smtClean="0">
                          <a:solidFill>
                            <a:srgbClr val="FF0000"/>
                          </a:solidFill>
                          <a:latin typeface="Gill Sans MT" panose="020B0502020104020203" pitchFamily="34" charset="0"/>
                          <a:ea typeface="+mn-ea"/>
                          <a:cs typeface="Calibri" panose="020F0502020204030204" pitchFamily="34" charset="0"/>
                        </a:rPr>
                        <a:t>duct.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50" kern="1200" dirty="0" smtClean="0">
                          <a:solidFill>
                            <a:srgbClr val="00B050"/>
                          </a:solidFill>
                          <a:latin typeface="Gill Sans MT" panose="020B0502020104020203" pitchFamily="34" charset="0"/>
                          <a:ea typeface="+mn-ea"/>
                          <a:cs typeface="Calibri" panose="020F0502020204030204" pitchFamily="34" charset="0"/>
                        </a:rPr>
                        <a:t>Or: Glands with cavity filled with secretions, secretions go through ducts to the final destination.</a:t>
                      </a: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50" kern="1200" dirty="0" smtClean="0">
                          <a:solidFill>
                            <a:srgbClr val="00B050"/>
                          </a:solidFill>
                          <a:latin typeface="Gill Sans MT" panose="020B0502020104020203" pitchFamily="34" charset="0"/>
                          <a:ea typeface="+mn-ea"/>
                          <a:cs typeface="Calibri" panose="020F0502020204030204" pitchFamily="34" charset="0"/>
                        </a:rPr>
                        <a:t>Are glands of the endocrine system that secrete their products</a:t>
                      </a:r>
                      <a:r>
                        <a:rPr kumimoji="0" lang="en-US" sz="125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250" kern="1200" dirty="0" smtClean="0">
                          <a:solidFill>
                            <a:srgbClr val="00B050"/>
                          </a:solidFill>
                          <a:latin typeface="Gill Sans MT" panose="020B0502020104020203" pitchFamily="34" charset="0"/>
                          <a:ea typeface="+mn-ea"/>
                          <a:cs typeface="Calibri" panose="020F0502020204030204" pitchFamily="34" charset="0"/>
                        </a:rPr>
                        <a:t>hormones)</a:t>
                      </a:r>
                      <a:r>
                        <a:rPr kumimoji="0" lang="en-US" sz="125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250" kern="1200" dirty="0" smtClean="0">
                          <a:solidFill>
                            <a:srgbClr val="FF0000"/>
                          </a:solidFill>
                          <a:latin typeface="Gill Sans MT" panose="020B0502020104020203" pitchFamily="34" charset="0"/>
                          <a:ea typeface="+mn-ea"/>
                          <a:cs typeface="Calibri" panose="020F0502020204030204" pitchFamily="34" charset="0"/>
                        </a:rPr>
                        <a:t>directly into the blood rather than through a duct (ductless).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50" kern="1200" dirty="0" smtClean="0">
                          <a:solidFill>
                            <a:srgbClr val="00B050"/>
                          </a:solidFill>
                          <a:latin typeface="Gill Sans MT" panose="020B0502020104020203" pitchFamily="34" charset="0"/>
                          <a:ea typeface="+mn-ea"/>
                          <a:cs typeface="Calibri" panose="020F0502020204030204" pitchFamily="34" charset="0"/>
                        </a:rPr>
                        <a:t>Or: it</a:t>
                      </a:r>
                      <a:r>
                        <a:rPr kumimoji="0" lang="mr-IN" sz="1250" kern="1200" dirty="0" smtClean="0">
                          <a:solidFill>
                            <a:srgbClr val="00B050"/>
                          </a:solidFill>
                          <a:latin typeface="Gill Sans MT" panose="020B0502020104020203" pitchFamily="34" charset="0"/>
                          <a:ea typeface="+mn-ea"/>
                          <a:cs typeface="Calibri" panose="020F0502020204030204" pitchFamily="34" charset="0"/>
                        </a:rPr>
                        <a:t>’</a:t>
                      </a:r>
                      <a:r>
                        <a:rPr kumimoji="0" lang="en-US" sz="1250" kern="1200" dirty="0" smtClean="0">
                          <a:solidFill>
                            <a:srgbClr val="00B050"/>
                          </a:solidFill>
                          <a:latin typeface="Gill Sans MT" panose="020B0502020104020203" pitchFamily="34" charset="0"/>
                          <a:ea typeface="+mn-ea"/>
                          <a:cs typeface="Calibri" panose="020F0502020204030204" pitchFamily="34" charset="0"/>
                        </a:rPr>
                        <a:t>s mainly group of cells that secrete hormones to the interstitial fluid,</a:t>
                      </a:r>
                      <a:r>
                        <a:rPr kumimoji="0" lang="en-US" sz="125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250" kern="1200" dirty="0" smtClean="0">
                          <a:solidFill>
                            <a:srgbClr val="00B050"/>
                          </a:solidFill>
                          <a:latin typeface="Gill Sans MT" panose="020B0502020104020203" pitchFamily="34" charset="0"/>
                          <a:ea typeface="+mn-ea"/>
                          <a:cs typeface="Calibri" panose="020F0502020204030204" pitchFamily="34" charset="0"/>
                        </a:rPr>
                        <a:t>to the blood,</a:t>
                      </a:r>
                      <a:r>
                        <a:rPr kumimoji="0" lang="en-US" sz="125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250" kern="1200" dirty="0" smtClean="0">
                          <a:solidFill>
                            <a:srgbClr val="00B050"/>
                          </a:solidFill>
                          <a:latin typeface="Gill Sans MT" panose="020B0502020104020203" pitchFamily="34" charset="0"/>
                          <a:ea typeface="+mn-ea"/>
                          <a:cs typeface="Calibri" panose="020F0502020204030204" pitchFamily="34" charset="0"/>
                        </a:rPr>
                        <a:t>to different targeted organs &amp; cells.</a:t>
                      </a:r>
                    </a:p>
                  </a:txBody>
                  <a:tcPr>
                    <a:solidFill>
                      <a:schemeClr val="bg1"/>
                    </a:solidFill>
                  </a:tcPr>
                </a:tc>
                <a:extLst>
                  <a:ext uri="{0D108BD9-81ED-4DB2-BD59-A6C34878D82A}">
                    <a16:rowId xmlns:a16="http://schemas.microsoft.com/office/drawing/2014/main" val="459244839"/>
                  </a:ext>
                </a:extLst>
              </a:tr>
              <a:tr h="370840">
                <a:tc>
                  <a:txBody>
                    <a:bodyPr/>
                    <a:lstStyle/>
                    <a:p>
                      <a:pPr algn="ctr"/>
                      <a:endParaRPr kumimoji="0" lang="en-US" sz="1300" b="0" kern="1200" dirty="0" smtClean="0">
                        <a:solidFill>
                          <a:srgbClr val="FF0000"/>
                        </a:solidFill>
                        <a:latin typeface="Gill Sans MT" panose="020B0502020104020203" pitchFamily="34" charset="0"/>
                        <a:ea typeface="+mn-ea"/>
                        <a:cs typeface="Calibri" panose="020F0502020204030204" pitchFamily="34" charset="0"/>
                      </a:endParaRPr>
                    </a:p>
                    <a:p>
                      <a:pPr algn="ctr"/>
                      <a:r>
                        <a:rPr kumimoji="0" lang="en-US" sz="1300" b="0" kern="1200" dirty="0" smtClean="0">
                          <a:solidFill>
                            <a:srgbClr val="FF0000"/>
                          </a:solidFill>
                          <a:latin typeface="Gill Sans MT" panose="020B0502020104020203" pitchFamily="34" charset="0"/>
                          <a:ea typeface="+mn-ea"/>
                          <a:cs typeface="Calibri" panose="020F0502020204030204" pitchFamily="34" charset="0"/>
                        </a:rPr>
                        <a:t>Differences</a:t>
                      </a:r>
                      <a:r>
                        <a:rPr kumimoji="0" lang="en-US" sz="1300" b="0" kern="1200" dirty="0" smtClean="0">
                          <a:solidFill>
                            <a:srgbClr val="008080"/>
                          </a:solidFill>
                          <a:latin typeface="Gill Sans MT" panose="020B0502020104020203" pitchFamily="34" charset="0"/>
                          <a:ea typeface="+mn-ea"/>
                          <a:cs typeface="Calibri" panose="020F0502020204030204" pitchFamily="34" charset="0"/>
                        </a:rPr>
                        <a:t> </a:t>
                      </a:r>
                      <a:endParaRPr kumimoji="0" lang="en-US" sz="13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lvl="0" indent="-507949"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50" kern="1200" dirty="0" smtClean="0">
                          <a:solidFill>
                            <a:schemeClr val="tx1"/>
                          </a:solidFill>
                          <a:latin typeface="Gill Sans MT" panose="020B0502020104020203" pitchFamily="34" charset="0"/>
                          <a:ea typeface="+mn-ea"/>
                          <a:cs typeface="Calibri" panose="020F0502020204030204" pitchFamily="34" charset="0"/>
                        </a:rPr>
                        <a:t>Ducts</a:t>
                      </a:r>
                    </a:p>
                    <a:p>
                      <a:pPr marL="0" marR="0" lvl="0" indent="-507949"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50" kern="1200" dirty="0" smtClean="0">
                          <a:solidFill>
                            <a:srgbClr val="FF66CC"/>
                          </a:solidFill>
                          <a:latin typeface="Gill Sans MT" panose="020B0502020104020203" pitchFamily="34" charset="0"/>
                          <a:ea typeface="+mn-ea"/>
                          <a:cs typeface="Calibri" panose="020F0502020204030204" pitchFamily="34" charset="0"/>
                        </a:rPr>
                        <a:t>Lumen</a:t>
                      </a:r>
                      <a:r>
                        <a:rPr kumimoji="0" lang="en-US" sz="1250" kern="1200" baseline="0" dirty="0" smtClean="0">
                          <a:solidFill>
                            <a:srgbClr val="FF66CC"/>
                          </a:solidFill>
                          <a:latin typeface="Gill Sans MT" panose="020B0502020104020203" pitchFamily="34" charset="0"/>
                          <a:ea typeface="+mn-ea"/>
                          <a:cs typeface="Calibri" panose="020F0502020204030204" pitchFamily="34" charset="0"/>
                        </a:rPr>
                        <a:t>.</a:t>
                      </a:r>
                    </a:p>
                    <a:p>
                      <a:pPr marL="0" marR="0" lvl="0" indent="-507949"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50" kern="1200" dirty="0" smtClean="0">
                          <a:solidFill>
                            <a:srgbClr val="FF66CC"/>
                          </a:solidFill>
                          <a:latin typeface="Gill Sans MT" panose="020B0502020104020203" pitchFamily="34" charset="0"/>
                          <a:ea typeface="+mn-ea"/>
                          <a:cs typeface="Calibri" panose="020F0502020204030204" pitchFamily="34" charset="0"/>
                        </a:rPr>
                        <a:t>Surfaces</a:t>
                      </a:r>
                    </a:p>
                  </a:txBody>
                  <a:tcPr>
                    <a:solidFill>
                      <a:schemeClr val="bg1"/>
                    </a:solidFill>
                  </a:tcPr>
                </a:tc>
                <a:tc>
                  <a:txBody>
                    <a:bodyPr/>
                    <a:lstStyle/>
                    <a:p>
                      <a:pPr marL="406451" lvl="0" indent="-457200">
                        <a:buFont typeface="Courier New" panose="02070309020205020404" pitchFamily="49" charset="0"/>
                        <a:buChar char="o"/>
                      </a:pPr>
                      <a:r>
                        <a:rPr kumimoji="0" lang="en-US" sz="1250" b="0" i="0" u="none" strike="noStrike" kern="1200" dirty="0" smtClean="0">
                          <a:solidFill>
                            <a:srgbClr val="00B050"/>
                          </a:solidFill>
                          <a:effectLst/>
                          <a:latin typeface="+mn-lt"/>
                          <a:ea typeface="+mn-ea"/>
                          <a:cs typeface="+mn-cs"/>
                        </a:rPr>
                        <a:t>No Duct</a:t>
                      </a:r>
                    </a:p>
                    <a:p>
                      <a:pPr marL="406451" lvl="0" indent="-457200">
                        <a:buFont typeface="Courier New" panose="02070309020205020404" pitchFamily="49" charset="0"/>
                        <a:buChar char="o"/>
                      </a:pPr>
                      <a:r>
                        <a:rPr kumimoji="0" lang="en-US" sz="1250" b="0" i="0" u="none" strike="noStrike" kern="1200" dirty="0" smtClean="0">
                          <a:solidFill>
                            <a:srgbClr val="FF66CC"/>
                          </a:solidFill>
                          <a:effectLst/>
                          <a:latin typeface="+mn-lt"/>
                          <a:ea typeface="+mn-ea"/>
                          <a:cs typeface="+mn-cs"/>
                        </a:rPr>
                        <a:t>Chemical messengers</a:t>
                      </a:r>
                    </a:p>
                    <a:p>
                      <a:pPr marL="406451" lvl="0" indent="-457200">
                        <a:buFont typeface="Courier New" panose="02070309020205020404" pitchFamily="49" charset="0"/>
                        <a:buChar char="o"/>
                      </a:pPr>
                      <a:r>
                        <a:rPr kumimoji="0" lang="en-US" sz="1250" b="0" i="0" u="none" strike="noStrike" kern="1200" dirty="0" smtClean="0">
                          <a:solidFill>
                            <a:srgbClr val="FF66CC"/>
                          </a:solidFill>
                          <a:effectLst/>
                          <a:latin typeface="+mn-lt"/>
                          <a:ea typeface="+mn-ea"/>
                          <a:cs typeface="+mn-cs"/>
                        </a:rPr>
                        <a:t>Blood stream</a:t>
                      </a:r>
                    </a:p>
                  </a:txBody>
                  <a:tcPr>
                    <a:solidFill>
                      <a:schemeClr val="bg1"/>
                    </a:solidFill>
                  </a:tcPr>
                </a:tc>
                <a:extLst>
                  <a:ext uri="{0D108BD9-81ED-4DB2-BD59-A6C34878D82A}">
                    <a16:rowId xmlns:a16="http://schemas.microsoft.com/office/drawing/2014/main" val="1986870464"/>
                  </a:ext>
                </a:extLst>
              </a:tr>
              <a:tr h="370840">
                <a:tc rowSpan="2">
                  <a:txBody>
                    <a:bodyPr/>
                    <a:lstStyle/>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300" b="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300" b="0" kern="1200" dirty="0" smtClean="0">
                          <a:solidFill>
                            <a:srgbClr val="008080"/>
                          </a:solidFill>
                          <a:latin typeface="Gill Sans MT" panose="020B0502020104020203" pitchFamily="34" charset="0"/>
                          <a:ea typeface="+mn-ea"/>
                          <a:cs typeface="Calibri" panose="020F0502020204030204" pitchFamily="34" charset="0"/>
                        </a:rPr>
                        <a:t>Examples</a:t>
                      </a:r>
                      <a:endParaRPr kumimoji="0" lang="en-US" sz="13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285750" indent="-285750" algn="l">
                        <a:buFont typeface="Wingdings" panose="05000000000000000000" pitchFamily="2" charset="2"/>
                        <a:buChar char="ü"/>
                      </a:pPr>
                      <a:r>
                        <a:rPr kumimoji="0" lang="en-US" sz="1250" b="0" i="0" u="none" strike="noStrike" kern="1200" dirty="0" err="1" smtClean="0">
                          <a:solidFill>
                            <a:schemeClr val="bg1">
                              <a:lumMod val="50000"/>
                            </a:schemeClr>
                          </a:solidFill>
                          <a:effectLst/>
                          <a:latin typeface="+mn-lt"/>
                          <a:ea typeface="+mn-ea"/>
                          <a:cs typeface="+mn-cs"/>
                        </a:rPr>
                        <a:t>Acrimal</a:t>
                      </a:r>
                      <a:r>
                        <a:rPr kumimoji="0" lang="en-US" sz="1250" b="0" i="0" u="none" strike="noStrike" kern="1200" dirty="0" smtClean="0">
                          <a:solidFill>
                            <a:schemeClr val="bg1">
                              <a:lumMod val="50000"/>
                            </a:schemeClr>
                          </a:solidFill>
                          <a:effectLst/>
                          <a:latin typeface="+mn-lt"/>
                          <a:ea typeface="+mn-ea"/>
                          <a:cs typeface="+mn-cs"/>
                        </a:rPr>
                        <a:t> gland (tear ducts &amp; glands near eyes).</a:t>
                      </a:r>
                    </a:p>
                    <a:p>
                      <a:pPr marL="285750" indent="-285750" algn="l">
                        <a:buFont typeface="Wingdings" panose="05000000000000000000" pitchFamily="2" charset="2"/>
                        <a:buChar char="ü"/>
                      </a:pPr>
                      <a:r>
                        <a:rPr kumimoji="0" lang="en-US" sz="1250" b="0" i="0" u="none" strike="noStrike" kern="1200" dirty="0" smtClean="0">
                          <a:solidFill>
                            <a:schemeClr val="bg1">
                              <a:lumMod val="50000"/>
                            </a:schemeClr>
                          </a:solidFill>
                          <a:effectLst/>
                          <a:latin typeface="+mn-lt"/>
                          <a:ea typeface="+mn-ea"/>
                          <a:cs typeface="+mn-cs"/>
                        </a:rPr>
                        <a:t>Mammary gland (breast milk).</a:t>
                      </a:r>
                    </a:p>
                    <a:p>
                      <a:pPr marL="285750" indent="-285750" algn="l">
                        <a:buFont typeface="Wingdings" panose="05000000000000000000" pitchFamily="2" charset="2"/>
                        <a:buChar char="ü"/>
                      </a:pPr>
                      <a:r>
                        <a:rPr kumimoji="0" lang="en-US" sz="1250" b="0" i="0" u="none" strike="noStrike" kern="1200" dirty="0" smtClean="0">
                          <a:solidFill>
                            <a:schemeClr val="bg1">
                              <a:lumMod val="50000"/>
                            </a:schemeClr>
                          </a:solidFill>
                          <a:effectLst/>
                          <a:latin typeface="+mn-lt"/>
                          <a:ea typeface="+mn-ea"/>
                          <a:cs typeface="+mn-cs"/>
                        </a:rPr>
                        <a:t>Eccrine sweat glands (perspiration or salty water release).</a:t>
                      </a:r>
                    </a:p>
                    <a:p>
                      <a:pPr marL="285750" indent="-285750" algn="l">
                        <a:buFont typeface="Wingdings" panose="05000000000000000000" pitchFamily="2" charset="2"/>
                        <a:buChar char="ü"/>
                      </a:pPr>
                      <a:r>
                        <a:rPr kumimoji="0" lang="en-US" sz="1250" b="0" i="0" u="none" strike="noStrike" kern="1200" dirty="0" smtClean="0">
                          <a:solidFill>
                            <a:schemeClr val="bg1">
                              <a:lumMod val="50000"/>
                            </a:schemeClr>
                          </a:solidFill>
                          <a:effectLst/>
                          <a:latin typeface="+mn-lt"/>
                          <a:ea typeface="+mn-ea"/>
                          <a:cs typeface="+mn-cs"/>
                        </a:rPr>
                        <a:t>Salivary glands (saliva consisting of fluid with digestive enzymes).</a:t>
                      </a:r>
                    </a:p>
                    <a:p>
                      <a:pPr marL="285750" indent="-285750" algn="l">
                        <a:buFont typeface="Wingdings" panose="05000000000000000000" pitchFamily="2" charset="2"/>
                        <a:buChar char="ü"/>
                      </a:pPr>
                      <a:r>
                        <a:rPr kumimoji="0" lang="en-US" sz="1250" b="0" i="0" u="none" strike="noStrike" kern="1200" dirty="0" smtClean="0">
                          <a:solidFill>
                            <a:schemeClr val="bg1">
                              <a:lumMod val="50000"/>
                            </a:schemeClr>
                          </a:solidFill>
                          <a:effectLst/>
                          <a:latin typeface="+mn-lt"/>
                          <a:ea typeface="+mn-ea"/>
                          <a:cs typeface="+mn-cs"/>
                        </a:rPr>
                        <a:t>Liver (bile, green-brown fluid that contains salts &amp; digestion substances).</a:t>
                      </a:r>
                      <a:endParaRPr lang="en-US" sz="1250" b="0" dirty="0">
                        <a:solidFill>
                          <a:schemeClr val="bg1">
                            <a:lumMod val="50000"/>
                          </a:schemeClr>
                        </a:solidFill>
                      </a:endParaRPr>
                    </a:p>
                  </a:txBody>
                  <a:tcPr>
                    <a:solidFill>
                      <a:schemeClr val="bg1"/>
                    </a:solidFill>
                  </a:tcPr>
                </a:tc>
                <a:tc>
                  <a:txBody>
                    <a:bodyPr/>
                    <a:lstStyle/>
                    <a:p>
                      <a:pPr marL="285750" lvl="0" indent="-285750">
                        <a:buClr>
                          <a:srgbClr val="008080"/>
                        </a:buClr>
                        <a:buFont typeface="Wingdings" panose="05000000000000000000" pitchFamily="2" charset="2"/>
                        <a:buChar char="ü"/>
                      </a:pPr>
                      <a:r>
                        <a:rPr kumimoji="0" lang="en-US" sz="1250" b="0" i="0" u="none" strike="noStrike" kern="1200" dirty="0" smtClean="0">
                          <a:solidFill>
                            <a:srgbClr val="FF66CC"/>
                          </a:solidFill>
                          <a:effectLst/>
                          <a:latin typeface="+mn-lt"/>
                          <a:ea typeface="+mn-ea"/>
                          <a:cs typeface="+mn-cs"/>
                        </a:rPr>
                        <a:t>Pituitary gland.</a:t>
                      </a:r>
                    </a:p>
                    <a:p>
                      <a:pPr marL="285750" lvl="0" indent="-285750">
                        <a:buClr>
                          <a:srgbClr val="008080"/>
                        </a:buClr>
                        <a:buFont typeface="Wingdings" panose="05000000000000000000" pitchFamily="2" charset="2"/>
                        <a:buChar char="ü"/>
                      </a:pPr>
                      <a:r>
                        <a:rPr kumimoji="0" lang="en-US" sz="1250" b="0" i="0" u="none" strike="noStrike" kern="1200" dirty="0" smtClean="0">
                          <a:solidFill>
                            <a:srgbClr val="FF66CC"/>
                          </a:solidFill>
                          <a:effectLst/>
                          <a:latin typeface="+mn-lt"/>
                          <a:ea typeface="+mn-ea"/>
                          <a:cs typeface="+mn-cs"/>
                        </a:rPr>
                        <a:t>Pancreas.</a:t>
                      </a:r>
                    </a:p>
                    <a:p>
                      <a:pPr marL="285750" lvl="0" indent="-285750">
                        <a:buClr>
                          <a:srgbClr val="008080"/>
                        </a:buClr>
                        <a:buFont typeface="Wingdings" panose="05000000000000000000" pitchFamily="2" charset="2"/>
                        <a:buChar char="ü"/>
                      </a:pPr>
                      <a:r>
                        <a:rPr kumimoji="0" lang="en-US" sz="1250" b="0" i="0" u="none" strike="noStrike" kern="1200" dirty="0" smtClean="0">
                          <a:solidFill>
                            <a:srgbClr val="FF66CC"/>
                          </a:solidFill>
                          <a:effectLst/>
                          <a:latin typeface="+mn-lt"/>
                          <a:ea typeface="+mn-ea"/>
                          <a:cs typeface="+mn-cs"/>
                        </a:rPr>
                        <a:t>Ovaries.</a:t>
                      </a:r>
                    </a:p>
                    <a:p>
                      <a:pPr marL="285750" lvl="0" indent="-285750">
                        <a:buClr>
                          <a:srgbClr val="008080"/>
                        </a:buClr>
                        <a:buFont typeface="Wingdings" panose="05000000000000000000" pitchFamily="2" charset="2"/>
                        <a:buChar char="ü"/>
                      </a:pPr>
                      <a:r>
                        <a:rPr kumimoji="0" lang="en-US" sz="1250" b="0" i="0" u="none" strike="noStrike" kern="1200" dirty="0" smtClean="0">
                          <a:solidFill>
                            <a:srgbClr val="FF66CC"/>
                          </a:solidFill>
                          <a:effectLst/>
                          <a:latin typeface="+mn-lt"/>
                          <a:ea typeface="+mn-ea"/>
                          <a:cs typeface="+mn-cs"/>
                        </a:rPr>
                        <a:t>Testes.</a:t>
                      </a:r>
                    </a:p>
                    <a:p>
                      <a:pPr marL="285750" lvl="0" indent="-285750">
                        <a:buClr>
                          <a:srgbClr val="008080"/>
                        </a:buClr>
                        <a:buFont typeface="Wingdings" panose="05000000000000000000" pitchFamily="2" charset="2"/>
                        <a:buChar char="ü"/>
                      </a:pPr>
                      <a:r>
                        <a:rPr kumimoji="0" lang="en-US" sz="1250" b="0" i="0" u="none" strike="noStrike" kern="1200" dirty="0" smtClean="0">
                          <a:solidFill>
                            <a:srgbClr val="FF66CC"/>
                          </a:solidFill>
                          <a:effectLst/>
                          <a:latin typeface="+mn-lt"/>
                          <a:ea typeface="+mn-ea"/>
                          <a:cs typeface="+mn-cs"/>
                        </a:rPr>
                        <a:t>Thyroid gland.</a:t>
                      </a:r>
                    </a:p>
                    <a:p>
                      <a:pPr marL="285750" lvl="0" indent="-285750">
                        <a:buClr>
                          <a:srgbClr val="008080"/>
                        </a:buClr>
                        <a:buFont typeface="Wingdings" panose="05000000000000000000" pitchFamily="2" charset="2"/>
                        <a:buChar char="ü"/>
                      </a:pPr>
                      <a:r>
                        <a:rPr kumimoji="0" lang="en-US" sz="1250" b="0" i="0" u="none" strike="noStrike" kern="1200" dirty="0" smtClean="0">
                          <a:solidFill>
                            <a:srgbClr val="FF66CC"/>
                          </a:solidFill>
                          <a:effectLst/>
                          <a:latin typeface="+mn-lt"/>
                          <a:ea typeface="+mn-ea"/>
                          <a:cs typeface="+mn-cs"/>
                        </a:rPr>
                        <a:t>Parathyroid gland.</a:t>
                      </a:r>
                    </a:p>
                    <a:p>
                      <a:pPr marL="285750" lvl="0" indent="-285750">
                        <a:buClr>
                          <a:srgbClr val="008080"/>
                        </a:buClr>
                        <a:buFont typeface="Wingdings" panose="05000000000000000000" pitchFamily="2" charset="2"/>
                        <a:buChar char="ü"/>
                      </a:pPr>
                      <a:r>
                        <a:rPr kumimoji="0" lang="en-US" sz="1250" b="0" i="0" u="none" strike="noStrike" kern="1200" dirty="0" smtClean="0">
                          <a:solidFill>
                            <a:schemeClr val="bg1">
                              <a:lumMod val="50000"/>
                            </a:schemeClr>
                          </a:solidFill>
                          <a:effectLst/>
                          <a:latin typeface="+mn-lt"/>
                          <a:ea typeface="+mn-ea"/>
                          <a:cs typeface="+mn-cs"/>
                        </a:rPr>
                        <a:t>Hypothalamus</a:t>
                      </a:r>
                      <a:r>
                        <a:rPr kumimoji="0" lang="en-US" sz="1250" b="0" i="0" u="none" strike="noStrike" kern="1200" dirty="0" smtClean="0">
                          <a:solidFill>
                            <a:schemeClr val="tx1"/>
                          </a:solidFill>
                          <a:effectLst/>
                          <a:latin typeface="+mn-lt"/>
                          <a:ea typeface="+mn-ea"/>
                          <a:cs typeface="+mn-cs"/>
                        </a:rPr>
                        <a:t>.</a:t>
                      </a:r>
                    </a:p>
                    <a:p>
                      <a:pPr marL="285750" lvl="0" indent="-285750">
                        <a:buClr>
                          <a:srgbClr val="008080"/>
                        </a:buClr>
                        <a:buFont typeface="Wingdings" panose="05000000000000000000" pitchFamily="2" charset="2"/>
                        <a:buChar char="ü"/>
                      </a:pPr>
                      <a:r>
                        <a:rPr kumimoji="0" lang="en-US" sz="1250" b="0" i="0" u="none" strike="noStrike" kern="1200" dirty="0" smtClean="0">
                          <a:solidFill>
                            <a:srgbClr val="FF66CC"/>
                          </a:solidFill>
                          <a:effectLst/>
                          <a:latin typeface="+mn-lt"/>
                          <a:ea typeface="+mn-ea"/>
                          <a:cs typeface="+mn-cs"/>
                        </a:rPr>
                        <a:t>Adrenal glands.</a:t>
                      </a:r>
                      <a:endParaRPr kumimoji="0" lang="en-US" sz="1250" b="0" i="0" u="none" strike="noStrike" kern="1200" dirty="0">
                        <a:solidFill>
                          <a:srgbClr val="FF66CC"/>
                        </a:solidFill>
                        <a:effectLst/>
                        <a:latin typeface="+mn-lt"/>
                        <a:ea typeface="+mn-ea"/>
                        <a:cs typeface="+mn-cs"/>
                      </a:endParaRPr>
                    </a:p>
                  </a:txBody>
                  <a:tcPr>
                    <a:solidFill>
                      <a:schemeClr val="bg1"/>
                    </a:solidFill>
                  </a:tcPr>
                </a:tc>
                <a:extLst>
                  <a:ext uri="{0D108BD9-81ED-4DB2-BD59-A6C34878D82A}">
                    <a16:rowId xmlns:a16="http://schemas.microsoft.com/office/drawing/2014/main" val="4149130040"/>
                  </a:ext>
                </a:extLst>
              </a:tr>
              <a:tr h="370840">
                <a:tc vMerge="1">
                  <a:txBody>
                    <a:bodyPr/>
                    <a:lstStyle/>
                    <a:p>
                      <a:pPr algn="ctr"/>
                      <a:endParaRPr kumimoji="0" lang="en-US" sz="1500" b="0" kern="1200" dirty="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tc gridSpan="2">
                  <a:txBody>
                    <a:bodyPr/>
                    <a:lstStyle/>
                    <a:p>
                      <a:pPr marL="285750" indent="-285750" algn="l">
                        <a:buFont typeface="Wingdings" panose="05000000000000000000" pitchFamily="2" charset="2"/>
                        <a:buChar char="ü"/>
                      </a:pPr>
                      <a:r>
                        <a:rPr kumimoji="0" lang="en-US" sz="1250" b="0" i="0" u="none" strike="noStrike" kern="1200" baseline="0" dirty="0" smtClean="0">
                          <a:solidFill>
                            <a:srgbClr val="00B050"/>
                          </a:solidFill>
                          <a:latin typeface="+mn-lt"/>
                          <a:ea typeface="+mn-ea"/>
                          <a:cs typeface="+mn-cs"/>
                        </a:rPr>
                        <a:t>The pancreas </a:t>
                      </a:r>
                      <a:r>
                        <a:rPr kumimoji="0" lang="en-US" sz="1250" b="0" i="0" u="none" strike="noStrike" kern="1200" baseline="0" dirty="0" smtClean="0">
                          <a:solidFill>
                            <a:schemeClr val="bg1">
                              <a:lumMod val="50000"/>
                            </a:schemeClr>
                          </a:solidFill>
                          <a:latin typeface="+mn-lt"/>
                          <a:ea typeface="+mn-ea"/>
                          <a:cs typeface="+mn-cs"/>
                        </a:rPr>
                        <a:t>&amp; gonads </a:t>
                      </a:r>
                      <a:r>
                        <a:rPr kumimoji="0" lang="en-US" sz="1250" b="0" i="0" u="none" strike="noStrike" kern="1200" baseline="0" dirty="0" smtClean="0">
                          <a:solidFill>
                            <a:srgbClr val="00B050"/>
                          </a:solidFill>
                          <a:latin typeface="+mn-lt"/>
                          <a:ea typeface="+mn-ea"/>
                          <a:cs typeface="+mn-cs"/>
                        </a:rPr>
                        <a:t>produce both hormones &amp; exocrine products </a:t>
                      </a:r>
                      <a:r>
                        <a:rPr kumimoji="0" lang="en-US" sz="1250" b="0" i="0" u="none" strike="noStrike" kern="1200" baseline="0" dirty="0" smtClean="0">
                          <a:solidFill>
                            <a:schemeClr val="bg1">
                              <a:lumMod val="50000"/>
                            </a:schemeClr>
                          </a:solidFill>
                          <a:latin typeface="+mn-lt"/>
                          <a:ea typeface="+mn-ea"/>
                          <a:cs typeface="+mn-cs"/>
                        </a:rPr>
                        <a:t>(So considered as Endocrine &amp; Exocrine organs).</a:t>
                      </a:r>
                      <a:endParaRPr lang="en-US" sz="1250" b="0" dirty="0">
                        <a:solidFill>
                          <a:schemeClr val="bg1">
                            <a:lumMod val="50000"/>
                          </a:schemeClr>
                        </a:solidFill>
                      </a:endParaRPr>
                    </a:p>
                  </a:txBody>
                  <a:tcPr>
                    <a:solidFill>
                      <a:schemeClr val="bg1"/>
                    </a:solidFill>
                  </a:tcPr>
                </a:tc>
                <a:tc hMerge="1">
                  <a:txBody>
                    <a:bodyPr/>
                    <a:lstStyle/>
                    <a:p>
                      <a:endParaRPr lang="en-US"/>
                    </a:p>
                  </a:txBody>
                  <a:tcPr/>
                </a:tc>
                <a:extLst>
                  <a:ext uri="{0D108BD9-81ED-4DB2-BD59-A6C34878D82A}">
                    <a16:rowId xmlns:a16="http://schemas.microsoft.com/office/drawing/2014/main" val="2348832063"/>
                  </a:ext>
                </a:extLst>
              </a:tr>
            </a:tbl>
          </a:graphicData>
        </a:graphic>
      </p:graphicFrame>
      <p:sp>
        <p:nvSpPr>
          <p:cNvPr id="10" name="Rectangle 9"/>
          <p:cNvSpPr/>
          <p:nvPr/>
        </p:nvSpPr>
        <p:spPr>
          <a:xfrm>
            <a:off x="9165239" y="87474"/>
            <a:ext cx="3023586" cy="360040"/>
          </a:xfrm>
          <a:prstGeom prst="rect">
            <a:avLst/>
          </a:prstGeom>
          <a:noFill/>
          <a:ln>
            <a:solidFill>
              <a:srgbClr val="0080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differences are 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4840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63652535"/>
              </p:ext>
            </p:extLst>
          </p:nvPr>
        </p:nvGraphicFramePr>
        <p:xfrm>
          <a:off x="-13699" y="1"/>
          <a:ext cx="12202524" cy="6857997"/>
        </p:xfrm>
        <a:graphic>
          <a:graphicData uri="http://schemas.openxmlformats.org/drawingml/2006/table">
            <a:tbl>
              <a:tblPr firstRow="1" bandRow="1">
                <a:tableStyleId>{5DA37D80-6434-44D0-A028-1B22A696006F}</a:tableStyleId>
              </a:tblPr>
              <a:tblGrid>
                <a:gridCol w="1643615">
                  <a:extLst>
                    <a:ext uri="{9D8B030D-6E8A-4147-A177-3AD203B41FA5}">
                      <a16:colId xmlns:a16="http://schemas.microsoft.com/office/drawing/2014/main" val="2531907555"/>
                    </a:ext>
                  </a:extLst>
                </a:gridCol>
                <a:gridCol w="5472608">
                  <a:extLst>
                    <a:ext uri="{9D8B030D-6E8A-4147-A177-3AD203B41FA5}">
                      <a16:colId xmlns:a16="http://schemas.microsoft.com/office/drawing/2014/main" val="2491160732"/>
                    </a:ext>
                  </a:extLst>
                </a:gridCol>
                <a:gridCol w="1800200">
                  <a:extLst>
                    <a:ext uri="{9D8B030D-6E8A-4147-A177-3AD203B41FA5}">
                      <a16:colId xmlns:a16="http://schemas.microsoft.com/office/drawing/2014/main" val="3604589667"/>
                    </a:ext>
                  </a:extLst>
                </a:gridCol>
                <a:gridCol w="3286101">
                  <a:extLst>
                    <a:ext uri="{9D8B030D-6E8A-4147-A177-3AD203B41FA5}">
                      <a16:colId xmlns:a16="http://schemas.microsoft.com/office/drawing/2014/main" val="1899958602"/>
                    </a:ext>
                  </a:extLst>
                </a:gridCol>
              </a:tblGrid>
              <a:tr h="33835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497E8D"/>
                          </a:solidFill>
                          <a:latin typeface="Bahnschrift" panose="020B0502040204020203" pitchFamily="34" charset="0"/>
                          <a:cs typeface="Calibri" panose="020F0502020204030204" pitchFamily="34" charset="0"/>
                        </a:rPr>
                        <a:t>            </a:t>
                      </a:r>
                      <a:r>
                        <a:rPr lang="ar-SA" sz="1600" dirty="0" smtClean="0">
                          <a:solidFill>
                            <a:srgbClr val="497E8D"/>
                          </a:solidFill>
                          <a:latin typeface="Bahnschrift" panose="020B0502040204020203" pitchFamily="34" charset="0"/>
                          <a:cs typeface="Calibri" panose="020F0502020204030204" pitchFamily="34" charset="0"/>
                        </a:rPr>
                        <a:t>  </a:t>
                      </a:r>
                      <a:r>
                        <a:rPr lang="en-US" sz="1600" dirty="0" smtClean="0">
                          <a:solidFill>
                            <a:srgbClr val="497E8D"/>
                          </a:solidFill>
                          <a:latin typeface="Bahnschrift" panose="020B0502040204020203" pitchFamily="34" charset="0"/>
                          <a:cs typeface="Calibri" panose="020F0502020204030204" pitchFamily="34" charset="0"/>
                        </a:rPr>
                        <a:t>                </a:t>
                      </a:r>
                      <a:r>
                        <a:rPr lang="ar-SA" sz="1600" dirty="0" smtClean="0">
                          <a:solidFill>
                            <a:srgbClr val="497E8D"/>
                          </a:solidFill>
                          <a:latin typeface="Bahnschrift" panose="020B0502040204020203" pitchFamily="34" charset="0"/>
                          <a:cs typeface="Calibri" panose="020F0502020204030204" pitchFamily="34" charset="0"/>
                        </a:rPr>
                        <a:t>                                                    </a:t>
                      </a:r>
                      <a:r>
                        <a:rPr lang="en-US" sz="1600" dirty="0" smtClean="0">
                          <a:solidFill>
                            <a:srgbClr val="497E8D"/>
                          </a:solidFill>
                          <a:latin typeface="Bahnschrift" panose="020B0502040204020203" pitchFamily="34" charset="0"/>
                          <a:cs typeface="Calibri" panose="020F0502020204030204" pitchFamily="34" charset="0"/>
                        </a:rPr>
                        <a:t>Chemical messengers </a:t>
                      </a: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363763304"/>
                  </a:ext>
                </a:extLst>
              </a:tr>
              <a:tr h="33835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                          The activities of cells, tissues &amp; organs are </a:t>
                      </a:r>
                      <a:r>
                        <a:rPr kumimoji="0" lang="en-US" sz="1600" b="0" kern="1200" dirty="0" smtClean="0">
                          <a:solidFill>
                            <a:srgbClr val="FF0000"/>
                          </a:solidFill>
                          <a:latin typeface="Calibri" panose="020F0502020204030204" pitchFamily="34" charset="0"/>
                          <a:ea typeface="+mn-ea"/>
                          <a:cs typeface="Calibri" panose="020F0502020204030204" pitchFamily="34" charset="0"/>
                        </a:rPr>
                        <a:t>coordinated</a:t>
                      </a:r>
                      <a:r>
                        <a:rPr kumimoji="0" lang="en-US" sz="1600" b="0" kern="1200" dirty="0" smtClean="0">
                          <a:solidFill>
                            <a:srgbClr val="497E8D"/>
                          </a:solidFill>
                          <a:latin typeface="Calibri" panose="020F0502020204030204" pitchFamily="34" charset="0"/>
                          <a:ea typeface="+mn-ea"/>
                          <a:cs typeface="Calibri" panose="020F0502020204030204" pitchFamily="34" charset="0"/>
                        </a:rPr>
                        <a:t> by chemical messengers</a:t>
                      </a: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322976">
                <a:tc>
                  <a:txBody>
                    <a:bodyPr/>
                    <a:lstStyle/>
                    <a:p>
                      <a:pPr marL="0" algn="ctr" rtl="0" eaLnBrk="1" latinLnBrk="0" hangingPunct="1"/>
                      <a:r>
                        <a:rPr kumimoji="0" lang="en-US" sz="1500" b="0" kern="1200" dirty="0" smtClean="0">
                          <a:solidFill>
                            <a:srgbClr val="008080"/>
                          </a:solidFill>
                          <a:latin typeface="Gill Sans MT" panose="020B0502020104020203" pitchFamily="34" charset="0"/>
                          <a:ea typeface="+mn-ea"/>
                          <a:cs typeface="Calibri" panose="020F0502020204030204" pitchFamily="34" charset="0"/>
                        </a:rPr>
                        <a:t>Types</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algn="ctr"/>
                      <a:r>
                        <a:rPr kumimoji="0" lang="en-US" sz="1400" b="0" kern="1200" dirty="0" smtClean="0">
                          <a:solidFill>
                            <a:srgbClr val="008080"/>
                          </a:solidFill>
                          <a:latin typeface="Gill Sans MT" panose="020B0502020104020203" pitchFamily="34" charset="0"/>
                          <a:ea typeface="+mn-ea"/>
                          <a:cs typeface="Calibri" panose="020F0502020204030204" pitchFamily="34" charset="0"/>
                        </a:rPr>
                        <a:t>Definition</a:t>
                      </a:r>
                      <a:endParaRPr kumimoji="0" lang="en-US" sz="1400" kern="1200" dirty="0" smtClean="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algn="ctr"/>
                      <a:r>
                        <a:rPr kumimoji="0" lang="en-US" sz="1400" b="0" kern="1200" dirty="0" smtClean="0">
                          <a:solidFill>
                            <a:srgbClr val="008080"/>
                          </a:solidFill>
                          <a:latin typeface="Gill Sans MT" panose="020B0502020104020203" pitchFamily="34" charset="0"/>
                          <a:ea typeface="+mn-ea"/>
                          <a:cs typeface="Calibri" panose="020F0502020204030204" pitchFamily="34" charset="0"/>
                        </a:rPr>
                        <a:t>Example</a:t>
                      </a:r>
                      <a:endParaRPr kumimoji="0" lang="en-US" sz="1400" kern="1200" dirty="0" smtClean="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algn="ctr"/>
                      <a:endParaRPr kumimoji="0" lang="en-US" sz="1400" kern="1200" dirty="0" smtClean="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28296579"/>
                  </a:ext>
                </a:extLst>
              </a:tr>
              <a:tr h="1015066">
                <a:tc>
                  <a:txBody>
                    <a:bodyPr/>
                    <a:lstStyle/>
                    <a:p>
                      <a:pPr marL="0" algn="ctr" rtl="0" eaLnBrk="1" latinLnBrk="0" hangingPunct="1"/>
                      <a:endParaRPr kumimoji="0" lang="en-US" sz="1400" kern="1200" dirty="0" smtClean="0">
                        <a:solidFill>
                          <a:srgbClr val="FF66CC"/>
                        </a:solidFill>
                        <a:latin typeface="Gill Sans MT" panose="020B0502020104020203" pitchFamily="34" charset="0"/>
                        <a:ea typeface="+mn-ea"/>
                        <a:cs typeface="Calibri" panose="020F0502020204030204" pitchFamily="34" charset="0"/>
                      </a:endParaRPr>
                    </a:p>
                    <a:p>
                      <a:pPr marL="0" algn="ctr" rtl="0" eaLnBrk="1" latinLnBrk="0" hangingPunct="1"/>
                      <a:r>
                        <a:rPr kumimoji="0" lang="en-US" sz="1400" kern="1200" dirty="0" smtClean="0">
                          <a:solidFill>
                            <a:srgbClr val="FF66CC"/>
                          </a:solidFill>
                          <a:latin typeface="Gill Sans MT" panose="020B0502020104020203" pitchFamily="34" charset="0"/>
                          <a:ea typeface="+mn-ea"/>
                          <a:cs typeface="Calibri" panose="020F0502020204030204" pitchFamily="34" charset="0"/>
                        </a:rPr>
                        <a:t>Neurotransmitters</a:t>
                      </a:r>
                      <a:endParaRPr kumimoji="0" lang="en-US" sz="1400" b="0" kern="1200" dirty="0">
                        <a:solidFill>
                          <a:srgbClr val="FF66CC"/>
                        </a:solidFill>
                        <a:latin typeface="Gill Sans MT" panose="020B0502020104020203" pitchFamily="34" charset="0"/>
                        <a:ea typeface="+mn-ea"/>
                        <a:cs typeface="Calibri" panose="020F0502020204030204" pitchFamily="34" charset="0"/>
                      </a:endParaRPr>
                    </a:p>
                  </a:txBody>
                  <a:tcPr>
                    <a:solidFill>
                      <a:srgbClr val="E0F4E9"/>
                    </a:solidFill>
                  </a:tcPr>
                </a:tc>
                <a:tc>
                  <a:txBody>
                    <a:bodyPr/>
                    <a:lstStyle/>
                    <a:p>
                      <a:r>
                        <a:rPr kumimoji="0" lang="en-US" sz="1200" b="0" i="0" u="none" strike="noStrike" kern="1200" dirty="0" smtClean="0">
                          <a:solidFill>
                            <a:schemeClr val="bg1">
                              <a:lumMod val="50000"/>
                            </a:schemeClr>
                          </a:solidFill>
                          <a:effectLst/>
                          <a:latin typeface="+mn-lt"/>
                          <a:ea typeface="+mn-ea"/>
                          <a:cs typeface="+mn-cs"/>
                        </a:rPr>
                        <a:t>Guyton: Are released by axon terminals of</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neurons into the synaptic junctions &amp; act locally</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to control nerve cell functions</a:t>
                      </a:r>
                      <a:r>
                        <a:rPr kumimoji="0" lang="en-US" sz="1200" b="0" i="0" u="none" strike="noStrike" kern="1200" dirty="0" smtClean="0">
                          <a:solidFill>
                            <a:srgbClr val="00B050"/>
                          </a:solidFill>
                          <a:effectLst/>
                          <a:latin typeface="+mn-lt"/>
                          <a:ea typeface="+mn-ea"/>
                          <a:cs typeface="+mn-cs"/>
                        </a:rPr>
                        <a:t>.</a:t>
                      </a:r>
                    </a:p>
                    <a:p>
                      <a:endParaRPr kumimoji="0" lang="en-US" sz="500" b="0" i="0" u="none" strike="noStrike" kern="1200" dirty="0" smtClean="0">
                        <a:solidFill>
                          <a:srgbClr val="00B050"/>
                        </a:solidFill>
                        <a:effectLst/>
                        <a:latin typeface="+mn-lt"/>
                        <a:ea typeface="+mn-ea"/>
                        <a:cs typeface="+mn-cs"/>
                      </a:endParaRPr>
                    </a:p>
                    <a:p>
                      <a:r>
                        <a:rPr kumimoji="0" lang="en-US" sz="1200" b="0" i="0" u="none" strike="noStrike" kern="1200" dirty="0" smtClean="0">
                          <a:solidFill>
                            <a:srgbClr val="00B050"/>
                          </a:solidFill>
                          <a:effectLst/>
                          <a:latin typeface="+mn-lt"/>
                          <a:ea typeface="+mn-ea"/>
                          <a:cs typeface="+mn-cs"/>
                        </a:rPr>
                        <a:t>Or: stimulated, first neuron will release &amp; synthesize neurotransmitters that will travel along the axon &amp; release them to produce it</a:t>
                      </a:r>
                      <a:r>
                        <a:rPr kumimoji="0" lang="mr-IN" sz="1200" b="0" i="0" u="none" strike="noStrike" kern="1200" dirty="0" smtClean="0">
                          <a:solidFill>
                            <a:srgbClr val="00B050"/>
                          </a:solidFill>
                          <a:effectLst/>
                          <a:latin typeface="+mn-lt"/>
                          <a:ea typeface="+mn-ea"/>
                          <a:cs typeface="+mn-cs"/>
                        </a:rPr>
                        <a:t>’</a:t>
                      </a:r>
                      <a:r>
                        <a:rPr kumimoji="0" lang="en-US" sz="1200" b="0" i="0" u="none" strike="noStrike" kern="1200" dirty="0" smtClean="0">
                          <a:solidFill>
                            <a:srgbClr val="00B050"/>
                          </a:solidFill>
                          <a:effectLst/>
                          <a:latin typeface="+mn-lt"/>
                          <a:ea typeface="+mn-ea"/>
                          <a:cs typeface="+mn-cs"/>
                        </a:rPr>
                        <a:t>s action.</a:t>
                      </a:r>
                      <a:endParaRPr kumimoji="0" lang="en-US" sz="1200" b="0" i="0" u="none" strike="noStrike" kern="1200" dirty="0">
                        <a:solidFill>
                          <a:srgbClr val="00B050"/>
                        </a:solidFill>
                        <a:effectLst/>
                        <a:latin typeface="+mn-lt"/>
                        <a:ea typeface="+mn-ea"/>
                        <a:cs typeface="+mn-cs"/>
                      </a:endParaRPr>
                    </a:p>
                  </a:txBody>
                  <a:tcPr>
                    <a:solidFill>
                      <a:srgbClr val="E0F4E9"/>
                    </a:solidFill>
                  </a:tcPr>
                </a:tc>
                <a:tc>
                  <a:txBody>
                    <a:bodyPr/>
                    <a:lstStyle/>
                    <a:p>
                      <a:pPr marL="285750" indent="-285750" algn="l">
                        <a:buFont typeface="Wingdings" panose="05000000000000000000" pitchFamily="2" charset="2"/>
                        <a:buChar char="ü"/>
                      </a:pPr>
                      <a:r>
                        <a:rPr kumimoji="0" lang="en-US" sz="1200" b="0" i="0" u="none" strike="noStrike" kern="1200" dirty="0" smtClean="0">
                          <a:solidFill>
                            <a:schemeClr val="bg1">
                              <a:lumMod val="50000"/>
                            </a:schemeClr>
                          </a:solidFill>
                          <a:effectLst/>
                          <a:latin typeface="+mn-lt"/>
                          <a:ea typeface="+mn-ea"/>
                          <a:cs typeface="+mn-cs"/>
                        </a:rPr>
                        <a:t>Glutamate,</a:t>
                      </a:r>
                    </a:p>
                    <a:p>
                      <a:pPr marL="285750" indent="-285750" algn="l">
                        <a:buFont typeface="Wingdings" panose="05000000000000000000" pitchFamily="2" charset="2"/>
                        <a:buChar char="ü"/>
                      </a:pPr>
                      <a:endParaRPr kumimoji="0" lang="en-US" sz="12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r>
                        <a:rPr kumimoji="0" lang="en-US" sz="1200" b="0" i="0" u="none" strike="noStrike" kern="1200" dirty="0" smtClean="0">
                          <a:solidFill>
                            <a:schemeClr val="bg1">
                              <a:lumMod val="50000"/>
                            </a:schemeClr>
                          </a:solidFill>
                          <a:effectLst/>
                          <a:latin typeface="+mn-lt"/>
                          <a:ea typeface="+mn-ea"/>
                          <a:cs typeface="+mn-cs"/>
                        </a:rPr>
                        <a:t>Nitric oxide</a:t>
                      </a:r>
                      <a:r>
                        <a:rPr kumimoji="0" lang="en-US" sz="1200" b="0" i="0" u="none" strike="noStrike" kern="1200" baseline="0" dirty="0" smtClean="0">
                          <a:solidFill>
                            <a:schemeClr val="bg1">
                              <a:lumMod val="50000"/>
                            </a:schemeClr>
                          </a:solidFill>
                          <a:effectLst/>
                          <a:latin typeface="+mn-lt"/>
                          <a:ea typeface="+mn-ea"/>
                          <a:cs typeface="+mn-cs"/>
                        </a:rPr>
                        <a:t> (NO).</a:t>
                      </a:r>
                    </a:p>
                    <a:p>
                      <a:pPr marL="285750" indent="-285750" algn="l">
                        <a:buFont typeface="Wingdings" panose="05000000000000000000" pitchFamily="2" charset="2"/>
                        <a:buChar char="ü"/>
                      </a:pPr>
                      <a:endParaRPr kumimoji="0" lang="en-US" sz="12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r>
                        <a:rPr kumimoji="0" lang="en-US" sz="1200" b="0" i="0" u="none" strike="noStrike" kern="1200" dirty="0" smtClean="0">
                          <a:solidFill>
                            <a:schemeClr val="bg1">
                              <a:lumMod val="50000"/>
                            </a:schemeClr>
                          </a:solidFill>
                          <a:effectLst/>
                          <a:latin typeface="+mn-lt"/>
                          <a:ea typeface="+mn-ea"/>
                          <a:cs typeface="+mn-cs"/>
                        </a:rPr>
                        <a:t>Acetylcholine</a:t>
                      </a:r>
                      <a:r>
                        <a:rPr kumimoji="0" lang="en-US" sz="1200" b="0" i="0" u="none" strike="noStrike" kern="1200" baseline="0" dirty="0" smtClean="0">
                          <a:solidFill>
                            <a:schemeClr val="bg1">
                              <a:lumMod val="50000"/>
                            </a:schemeClr>
                          </a:solidFill>
                          <a:effectLst/>
                          <a:latin typeface="+mn-lt"/>
                          <a:ea typeface="+mn-ea"/>
                          <a:cs typeface="+mn-cs"/>
                        </a:rPr>
                        <a:t> (ACH).</a:t>
                      </a:r>
                      <a:endParaRPr kumimoji="0" lang="en-US" sz="1200" b="0" i="0" u="none" strike="noStrike" kern="1200" dirty="0">
                        <a:solidFill>
                          <a:schemeClr val="bg1">
                            <a:lumMod val="50000"/>
                          </a:schemeClr>
                        </a:solidFill>
                        <a:effectLst/>
                        <a:latin typeface="+mn-lt"/>
                        <a:ea typeface="+mn-ea"/>
                        <a:cs typeface="+mn-cs"/>
                      </a:endParaRPr>
                    </a:p>
                  </a:txBody>
                  <a:tcPr>
                    <a:solidFill>
                      <a:srgbClr val="E0F4E9"/>
                    </a:solidFill>
                  </a:tcPr>
                </a:tc>
                <a:tc>
                  <a:txBody>
                    <a:bodyPr/>
                    <a:lstStyle/>
                    <a:p>
                      <a:endParaRPr kumimoji="0" lang="en-US" sz="1200" b="0" i="0" u="none" strike="noStrike" kern="1200" dirty="0" smtClean="0">
                        <a:solidFill>
                          <a:srgbClr val="00B050"/>
                        </a:solidFill>
                        <a:effectLst/>
                        <a:latin typeface="+mn-lt"/>
                        <a:ea typeface="+mn-ea"/>
                        <a:cs typeface="+mn-cs"/>
                      </a:endParaRPr>
                    </a:p>
                    <a:p>
                      <a:endParaRPr kumimoji="0" lang="en-US" sz="1200" b="0" i="0" u="none" strike="noStrike" kern="1200" dirty="0" smtClean="0">
                        <a:solidFill>
                          <a:srgbClr val="00B050"/>
                        </a:solidFill>
                        <a:effectLst/>
                        <a:latin typeface="+mn-lt"/>
                        <a:ea typeface="+mn-ea"/>
                        <a:cs typeface="+mn-cs"/>
                      </a:endParaRPr>
                    </a:p>
                    <a:p>
                      <a:endParaRPr kumimoji="0" lang="en-US" sz="1200" b="0" i="0" u="none" strike="noStrike" kern="1200" dirty="0" smtClean="0">
                        <a:solidFill>
                          <a:srgbClr val="00B050"/>
                        </a:solidFill>
                        <a:effectLst/>
                        <a:latin typeface="+mn-lt"/>
                        <a:ea typeface="+mn-ea"/>
                        <a:cs typeface="+mn-cs"/>
                      </a:endParaRPr>
                    </a:p>
                    <a:p>
                      <a:endParaRPr kumimoji="0" lang="en-US" sz="1200" b="0" i="0" u="none" strike="noStrike" kern="1200" dirty="0" smtClean="0">
                        <a:solidFill>
                          <a:srgbClr val="00B050"/>
                        </a:solidFill>
                        <a:effectLst/>
                        <a:latin typeface="+mn-lt"/>
                        <a:ea typeface="+mn-ea"/>
                        <a:cs typeface="+mn-cs"/>
                      </a:endParaRPr>
                    </a:p>
                    <a:p>
                      <a:endParaRPr kumimoji="0" lang="en-US" sz="1200" b="0" i="0" u="none" strike="noStrike" kern="1200" dirty="0" smtClean="0">
                        <a:solidFill>
                          <a:srgbClr val="00B050"/>
                        </a:solidFill>
                        <a:effectLst/>
                        <a:latin typeface="+mn-lt"/>
                        <a:ea typeface="+mn-ea"/>
                        <a:cs typeface="+mn-cs"/>
                      </a:endParaRPr>
                    </a:p>
                  </a:txBody>
                  <a:tcPr>
                    <a:solidFill>
                      <a:schemeClr val="bg1"/>
                    </a:solidFill>
                  </a:tcPr>
                </a:tc>
                <a:extLst>
                  <a:ext uri="{0D108BD9-81ED-4DB2-BD59-A6C34878D82A}">
                    <a16:rowId xmlns:a16="http://schemas.microsoft.com/office/drawing/2014/main" val="3081065233"/>
                  </a:ext>
                </a:extLst>
              </a:tr>
              <a:tr h="1015066">
                <a:tc>
                  <a:txBody>
                    <a:bodyPr/>
                    <a:lstStyle/>
                    <a:p>
                      <a:pPr algn="ctr"/>
                      <a:endParaRPr kumimoji="0" lang="en-US" sz="1400" kern="1200" dirty="0" smtClean="0">
                        <a:solidFill>
                          <a:srgbClr val="FF66CC"/>
                        </a:solidFill>
                        <a:latin typeface="Gill Sans MT" panose="020B0502020104020203" pitchFamily="34" charset="0"/>
                        <a:ea typeface="+mn-ea"/>
                        <a:cs typeface="Calibri" panose="020F0502020204030204" pitchFamily="34" charset="0"/>
                      </a:endParaRPr>
                    </a:p>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Endocrine hormones </a:t>
                      </a:r>
                    </a:p>
                  </a:txBody>
                  <a:tcPr>
                    <a:solidFill>
                      <a:schemeClr val="bg1"/>
                    </a:solidFill>
                  </a:tcPr>
                </a:tc>
                <a:tc>
                  <a:txBody>
                    <a:bodyPr/>
                    <a:lstStyle/>
                    <a:p>
                      <a:r>
                        <a:rPr kumimoji="0" lang="en-US" sz="1200" b="0" i="0" u="none" strike="noStrike" kern="1200" dirty="0" smtClean="0">
                          <a:solidFill>
                            <a:schemeClr val="bg1">
                              <a:lumMod val="50000"/>
                            </a:schemeClr>
                          </a:solidFill>
                          <a:effectLst/>
                          <a:latin typeface="+mn-lt"/>
                          <a:ea typeface="+mn-ea"/>
                          <a:cs typeface="+mn-cs"/>
                        </a:rPr>
                        <a:t>Guyton: Are </a:t>
                      </a:r>
                      <a:r>
                        <a:rPr kumimoji="0" lang="en-US" sz="1200" b="0" i="0" u="none" strike="noStrike" kern="1200" dirty="0" smtClean="0">
                          <a:solidFill>
                            <a:srgbClr val="FF0000"/>
                          </a:solidFill>
                          <a:effectLst/>
                          <a:latin typeface="+mn-lt"/>
                          <a:ea typeface="+mn-ea"/>
                          <a:cs typeface="+mn-cs"/>
                        </a:rPr>
                        <a:t>released by glands </a:t>
                      </a:r>
                      <a:r>
                        <a:rPr kumimoji="0" lang="en-US" sz="1200" b="0" i="0" u="none" strike="noStrike" kern="1200" dirty="0" smtClean="0">
                          <a:solidFill>
                            <a:schemeClr val="bg1">
                              <a:lumMod val="50000"/>
                            </a:schemeClr>
                          </a:solidFill>
                          <a:effectLst/>
                          <a:latin typeface="+mn-lt"/>
                          <a:ea typeface="+mn-ea"/>
                          <a:cs typeface="+mn-cs"/>
                        </a:rPr>
                        <a:t>or specialized cells into the circulating blood &amp; influence the function of target cells at another location</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in the body.</a:t>
                      </a:r>
                    </a:p>
                    <a:p>
                      <a:endParaRPr kumimoji="0" lang="en-US" sz="500" b="0" i="0" u="none" strike="noStrike" kern="1200" dirty="0" smtClean="0">
                        <a:solidFill>
                          <a:schemeClr val="bg1">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dirty="0" smtClean="0">
                          <a:solidFill>
                            <a:srgbClr val="00B050"/>
                          </a:solidFill>
                          <a:effectLst/>
                          <a:latin typeface="+mn-lt"/>
                          <a:ea typeface="+mn-ea"/>
                          <a:cs typeface="+mn-cs"/>
                        </a:rPr>
                        <a:t>Or: cells release hormones to interstitial fluid, absorbed by blood to the targeted cells receptors, the hormones will act on the receptors &amp; produce a response. </a:t>
                      </a:r>
                    </a:p>
                  </a:txBody>
                  <a:tcPr>
                    <a:solidFill>
                      <a:schemeClr val="bg1"/>
                    </a:solidFill>
                  </a:tcPr>
                </a:tc>
                <a:tc>
                  <a:txBody>
                    <a:bodyPr/>
                    <a:lstStyle/>
                    <a:p>
                      <a:pPr marL="285750" indent="-285750" algn="l">
                        <a:buFont typeface="Wingdings" panose="05000000000000000000" pitchFamily="2" charset="2"/>
                        <a:buChar char="ü"/>
                      </a:pPr>
                      <a:r>
                        <a:rPr kumimoji="0" lang="en-US" sz="1200" b="0" i="0" u="none" strike="noStrike" kern="1200" dirty="0" smtClean="0">
                          <a:solidFill>
                            <a:schemeClr val="bg1">
                              <a:lumMod val="50000"/>
                            </a:schemeClr>
                          </a:solidFill>
                          <a:effectLst/>
                          <a:latin typeface="+mn-lt"/>
                          <a:ea typeface="+mn-ea"/>
                          <a:cs typeface="+mn-cs"/>
                        </a:rPr>
                        <a:t>Erythropoietin.</a:t>
                      </a:r>
                    </a:p>
                    <a:p>
                      <a:pPr marL="285750" indent="-285750" algn="l">
                        <a:buFont typeface="Wingdings" panose="05000000000000000000" pitchFamily="2" charset="2"/>
                        <a:buChar char="ü"/>
                      </a:pPr>
                      <a:endParaRPr kumimoji="0" lang="en-US" sz="12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r>
                        <a:rPr kumimoji="0" lang="en-US" sz="1200" b="0" i="0" u="none" strike="noStrike" kern="1200" dirty="0" smtClean="0">
                          <a:solidFill>
                            <a:schemeClr val="bg1">
                              <a:lumMod val="50000"/>
                            </a:schemeClr>
                          </a:solidFill>
                          <a:effectLst/>
                          <a:latin typeface="+mn-lt"/>
                          <a:ea typeface="+mn-ea"/>
                          <a:cs typeface="+mn-cs"/>
                        </a:rPr>
                        <a:t>Renin.</a:t>
                      </a:r>
                    </a:p>
                  </a:txBody>
                  <a:tcPr>
                    <a:solidFill>
                      <a:schemeClr val="bg1"/>
                    </a:solidFill>
                  </a:tcPr>
                </a:tc>
                <a:tc>
                  <a:txBody>
                    <a:bodyPr/>
                    <a:lstStyle/>
                    <a:p>
                      <a:pPr marL="0" indent="0" algn="l">
                        <a:buFont typeface="Wingdings" panose="05000000000000000000" pitchFamily="2" charset="2"/>
                        <a:buNone/>
                      </a:pPr>
                      <a:endParaRPr kumimoji="0" lang="en-US" sz="1200" b="0" i="0" u="none" strike="noStrike" kern="1200" dirty="0" smtClean="0">
                        <a:solidFill>
                          <a:schemeClr val="bg1">
                            <a:lumMod val="50000"/>
                          </a:schemeClr>
                        </a:solidFill>
                        <a:effectLst/>
                        <a:latin typeface="+mn-lt"/>
                        <a:ea typeface="+mn-ea"/>
                        <a:cs typeface="+mn-cs"/>
                      </a:endParaRPr>
                    </a:p>
                    <a:p>
                      <a:pPr marL="0" indent="0" algn="l">
                        <a:buFont typeface="Wingdings" panose="05000000000000000000" pitchFamily="2" charset="2"/>
                        <a:buNone/>
                      </a:pPr>
                      <a:endParaRPr kumimoji="0" lang="en-US" sz="1200" b="0" i="0" u="none" strike="noStrike" kern="1200" dirty="0" smtClean="0">
                        <a:solidFill>
                          <a:schemeClr val="bg1">
                            <a:lumMod val="50000"/>
                          </a:schemeClr>
                        </a:solidFill>
                        <a:effectLst/>
                        <a:latin typeface="+mn-lt"/>
                        <a:ea typeface="+mn-ea"/>
                        <a:cs typeface="+mn-cs"/>
                      </a:endParaRPr>
                    </a:p>
                    <a:p>
                      <a:pPr marL="0" indent="0" algn="l">
                        <a:buFont typeface="Wingdings" panose="05000000000000000000" pitchFamily="2" charset="2"/>
                        <a:buNone/>
                      </a:pPr>
                      <a:endParaRPr kumimoji="0" lang="en-US" sz="1200" b="0" i="0" u="none" strike="noStrike" kern="1200" dirty="0" smtClean="0">
                        <a:solidFill>
                          <a:schemeClr val="bg1">
                            <a:lumMod val="50000"/>
                          </a:schemeClr>
                        </a:solidFill>
                        <a:effectLst/>
                        <a:latin typeface="+mn-lt"/>
                        <a:ea typeface="+mn-ea"/>
                        <a:cs typeface="+mn-cs"/>
                      </a:endParaRPr>
                    </a:p>
                    <a:p>
                      <a:pPr marL="0" indent="0" algn="l">
                        <a:buFont typeface="Wingdings" panose="05000000000000000000" pitchFamily="2" charset="2"/>
                        <a:buNone/>
                      </a:pPr>
                      <a:endParaRPr kumimoji="0" lang="en-US" sz="1200" b="0" i="0" u="none" strike="noStrike" kern="1200" dirty="0" smtClean="0">
                        <a:solidFill>
                          <a:schemeClr val="bg1">
                            <a:lumMod val="50000"/>
                          </a:schemeClr>
                        </a:solidFill>
                        <a:effectLst/>
                        <a:latin typeface="+mn-lt"/>
                        <a:ea typeface="+mn-ea"/>
                        <a:cs typeface="+mn-cs"/>
                      </a:endParaRPr>
                    </a:p>
                    <a:p>
                      <a:pPr marL="0" indent="0" algn="l">
                        <a:buFont typeface="Wingdings" panose="05000000000000000000" pitchFamily="2" charset="2"/>
                        <a:buNone/>
                      </a:pPr>
                      <a:endParaRPr kumimoji="0" lang="en-US" sz="1200" b="0" i="0" u="none" strike="noStrike" kern="1200" dirty="0" smtClean="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3204654332"/>
                  </a:ext>
                </a:extLst>
              </a:tr>
              <a:tr h="8766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rgbClr val="FF66CC"/>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rgbClr val="FF66CC"/>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rgbClr val="FF66CC"/>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rgbClr val="FF66CC"/>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rgbClr val="FF66CC"/>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rgbClr val="FF66CC"/>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rgbClr val="FF66CC"/>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rgbClr val="FF66CC"/>
                          </a:solidFill>
                          <a:latin typeface="Gill Sans MT" panose="020B0502020104020203" pitchFamily="34" charset="0"/>
                          <a:ea typeface="+mn-ea"/>
                          <a:cs typeface="Calibri" panose="020F0502020204030204" pitchFamily="34" charset="0"/>
                        </a:rPr>
                        <a:t>Neuroendocrine hormones</a:t>
                      </a:r>
                    </a:p>
                  </a:txBody>
                  <a:tcPr>
                    <a:solidFill>
                      <a:srgbClr val="E0F4E9"/>
                    </a:solidFill>
                  </a:tcPr>
                </a:tc>
                <a:tc>
                  <a:txBody>
                    <a:bodyPr/>
                    <a:lstStyle/>
                    <a:p>
                      <a:r>
                        <a:rPr kumimoji="0" lang="en-US" sz="1200" b="0" i="0" u="none" strike="noStrike" kern="1200" dirty="0" smtClean="0">
                          <a:solidFill>
                            <a:schemeClr val="bg1">
                              <a:lumMod val="50000"/>
                            </a:schemeClr>
                          </a:solidFill>
                          <a:effectLst/>
                          <a:latin typeface="+mn-lt"/>
                          <a:ea typeface="+mn-ea"/>
                          <a:cs typeface="+mn-cs"/>
                        </a:rPr>
                        <a:t>Guyton:  Are </a:t>
                      </a:r>
                      <a:r>
                        <a:rPr kumimoji="0" lang="en-US" sz="1200" b="0" i="0" u="none" strike="noStrike" kern="1200" dirty="0" smtClean="0">
                          <a:solidFill>
                            <a:srgbClr val="FF0000"/>
                          </a:solidFill>
                          <a:effectLst/>
                          <a:latin typeface="+mn-lt"/>
                          <a:ea typeface="+mn-ea"/>
                          <a:cs typeface="+mn-cs"/>
                        </a:rPr>
                        <a:t>secreted by neurons</a:t>
                      </a:r>
                      <a:r>
                        <a:rPr kumimoji="0" lang="en-US" sz="1200" b="0" i="0" u="none" strike="noStrike" kern="1200" baseline="0" dirty="0" smtClean="0">
                          <a:solidFill>
                            <a:srgbClr val="FF0000"/>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into the circulating blood</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&amp; influence the function of target cells at another location in the body.</a:t>
                      </a:r>
                    </a:p>
                    <a:p>
                      <a:endParaRPr kumimoji="0" lang="en-US" sz="300" b="0" i="0" u="none" strike="noStrike" kern="1200" dirty="0" smtClean="0">
                        <a:solidFill>
                          <a:schemeClr val="bg1">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dirty="0" smtClean="0">
                          <a:solidFill>
                            <a:srgbClr val="00B050"/>
                          </a:solidFill>
                          <a:effectLst/>
                          <a:latin typeface="+mn-lt"/>
                          <a:ea typeface="+mn-ea"/>
                          <a:cs typeface="+mn-cs"/>
                        </a:rPr>
                        <a:t>Or: nerve cells when stimulated it will synthesize hormones &amp; travel through the axon to be directly released into the blood.</a:t>
                      </a:r>
                    </a:p>
                  </a:txBody>
                  <a:tcPr>
                    <a:solidFill>
                      <a:srgbClr val="E0F4E9"/>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dirty="0" smtClean="0">
                          <a:solidFill>
                            <a:schemeClr val="bg1">
                              <a:lumMod val="50000"/>
                            </a:schemeClr>
                          </a:solidFill>
                          <a:effectLst/>
                          <a:latin typeface="+mn-lt"/>
                          <a:ea typeface="+mn-ea"/>
                          <a:cs typeface="+mn-cs"/>
                        </a:rPr>
                        <a:t>Specialized groups of neuroendocrine cells</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can be found in the</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hypothalamus.</a:t>
                      </a:r>
                    </a:p>
                  </a:txBody>
                  <a:tcPr>
                    <a:solidFill>
                      <a:srgbClr val="E0F4E9"/>
                    </a:solidFill>
                  </a:tcPr>
                </a:tc>
                <a:tc>
                  <a:txBody>
                    <a:bodyPr/>
                    <a:lstStyle/>
                    <a:p>
                      <a:pPr marL="0" indent="0" algn="l">
                        <a:buFont typeface="Wingdings" panose="05000000000000000000" pitchFamily="2" charset="2"/>
                        <a:buNone/>
                      </a:pPr>
                      <a:endParaRPr kumimoji="0" lang="en-US" sz="1300" b="0" i="0" u="none" strike="noStrike" kern="1200" dirty="0" smtClean="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1851612302"/>
                  </a:ext>
                </a:extLst>
              </a:tr>
              <a:tr h="1029057">
                <a:tc>
                  <a:txBody>
                    <a:bodyPr/>
                    <a:lstStyle/>
                    <a:p>
                      <a:pPr marL="0" algn="ctr" rtl="0" eaLnBrk="1" latinLnBrk="0" hangingPunct="1"/>
                      <a:endParaRPr kumimoji="0" lang="en-US" sz="1400" kern="1200" dirty="0" smtClean="0">
                        <a:solidFill>
                          <a:schemeClr val="tx1"/>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r>
                        <a:rPr kumimoji="0" lang="en-US" sz="1400" kern="1200" dirty="0" err="1" smtClean="0">
                          <a:solidFill>
                            <a:srgbClr val="FF0000"/>
                          </a:solidFill>
                          <a:latin typeface="Gill Sans MT" panose="020B0502020104020203" pitchFamily="34" charset="0"/>
                          <a:ea typeface="+mn-ea"/>
                          <a:cs typeface="Calibri" panose="020F0502020204030204" pitchFamily="34" charset="0"/>
                        </a:rPr>
                        <a:t>Paracrines</a:t>
                      </a:r>
                      <a:endParaRPr kumimoji="0" lang="en-US" sz="1400" b="0" kern="1200" dirty="0">
                        <a:solidFill>
                          <a:srgbClr val="FF000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dirty="0" smtClean="0">
                          <a:solidFill>
                            <a:schemeClr val="accent5">
                              <a:lumMod val="75000"/>
                            </a:schemeClr>
                          </a:solidFill>
                          <a:effectLst/>
                          <a:latin typeface="+mn-lt"/>
                          <a:ea typeface="+mn-ea"/>
                          <a:cs typeface="+mn-cs"/>
                        </a:rPr>
                        <a:t>Locally acting chemicals that </a:t>
                      </a:r>
                      <a:r>
                        <a:rPr kumimoji="0" lang="en-US" sz="1200" b="0" i="0" u="none" strike="noStrike" kern="1200" dirty="0" smtClean="0">
                          <a:solidFill>
                            <a:srgbClr val="FF0000"/>
                          </a:solidFill>
                          <a:effectLst/>
                          <a:latin typeface="+mn-lt"/>
                          <a:ea typeface="+mn-ea"/>
                          <a:cs typeface="+mn-cs"/>
                        </a:rPr>
                        <a:t>affect</a:t>
                      </a:r>
                      <a:r>
                        <a:rPr kumimoji="0" lang="en-US" sz="1200" b="0" i="0" u="none" strike="noStrike" kern="1200" dirty="0" smtClean="0">
                          <a:solidFill>
                            <a:schemeClr val="accent5">
                              <a:lumMod val="75000"/>
                            </a:schemeClr>
                          </a:solidFill>
                          <a:effectLst/>
                          <a:latin typeface="+mn-lt"/>
                          <a:ea typeface="+mn-ea"/>
                          <a:cs typeface="+mn-cs"/>
                        </a:rPr>
                        <a:t> cells </a:t>
                      </a:r>
                      <a:r>
                        <a:rPr kumimoji="0" lang="en-US" sz="1200" b="0" i="0" u="none" strike="noStrike" kern="1200" dirty="0" smtClean="0">
                          <a:solidFill>
                            <a:srgbClr val="FF0000"/>
                          </a:solidFill>
                          <a:effectLst/>
                          <a:latin typeface="+mn-lt"/>
                          <a:ea typeface="+mn-ea"/>
                          <a:cs typeface="+mn-cs"/>
                        </a:rPr>
                        <a:t>other</a:t>
                      </a:r>
                      <a:r>
                        <a:rPr kumimoji="0" lang="en-US" sz="1200" b="0" i="0" u="none" strike="noStrike" kern="1200" dirty="0" smtClean="0">
                          <a:solidFill>
                            <a:schemeClr val="accent5">
                              <a:lumMod val="75000"/>
                            </a:schemeClr>
                          </a:solidFill>
                          <a:effectLst/>
                          <a:latin typeface="+mn-lt"/>
                          <a:ea typeface="+mn-ea"/>
                          <a:cs typeface="+mn-cs"/>
                        </a:rPr>
                        <a:t> than those that secrete them.</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300" b="0" i="0" u="none" strike="noStrike" kern="1200" dirty="0" smtClean="0">
                        <a:solidFill>
                          <a:schemeClr val="accent5">
                            <a:lumMod val="75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dirty="0" smtClean="0">
                          <a:solidFill>
                            <a:schemeClr val="bg1">
                              <a:lumMod val="50000"/>
                            </a:schemeClr>
                          </a:solidFill>
                          <a:effectLst/>
                          <a:latin typeface="+mn-lt"/>
                          <a:ea typeface="+mn-ea"/>
                          <a:cs typeface="+mn-cs"/>
                        </a:rPr>
                        <a:t>Guyton</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Are secreted by cells into the extracellular fluid &amp;</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affect neighboring target cells of a different type.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300" b="0" i="0" u="none" strike="noStrike" kern="1200" dirty="0" smtClean="0">
                        <a:solidFill>
                          <a:schemeClr val="bg1">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dirty="0" smtClean="0">
                          <a:solidFill>
                            <a:srgbClr val="00B050"/>
                          </a:solidFill>
                          <a:effectLst/>
                          <a:latin typeface="Gill Sans MT" panose="020B0502020104020203" pitchFamily="34" charset="0"/>
                          <a:ea typeface="+mn-ea"/>
                          <a:cs typeface="+mn-cs"/>
                        </a:rPr>
                        <a:t>Or:</a:t>
                      </a:r>
                      <a:r>
                        <a:rPr kumimoji="0" lang="en-US" sz="1200" b="0" i="0" u="none" strike="noStrike" kern="1200" baseline="0" dirty="0" smtClean="0">
                          <a:solidFill>
                            <a:srgbClr val="00B050"/>
                          </a:solidFill>
                          <a:effectLst/>
                          <a:latin typeface="Gill Sans MT" panose="020B0502020104020203" pitchFamily="34" charset="0"/>
                          <a:ea typeface="+mn-ea"/>
                          <a:cs typeface="+mn-cs"/>
                        </a:rPr>
                        <a:t> </a:t>
                      </a:r>
                      <a:r>
                        <a:rPr lang="en-US" sz="1200" dirty="0" smtClean="0">
                          <a:solidFill>
                            <a:srgbClr val="00B050"/>
                          </a:solidFill>
                          <a:latin typeface="Gill Sans MT" panose="020B0502020104020203" pitchFamily="34" charset="0"/>
                          <a:cs typeface="Calibri" panose="020F0502020204030204" pitchFamily="34" charset="0"/>
                        </a:rPr>
                        <a:t>one group of cells will travel to interstitial fluid &amp; affect the adjacent cells.</a:t>
                      </a:r>
                    </a:p>
                  </a:txBody>
                  <a:tcPr>
                    <a:solidFill>
                      <a:schemeClr val="bg1"/>
                    </a:solidFill>
                  </a:tcPr>
                </a:tc>
                <a:tc>
                  <a:txBody>
                    <a:bodyPr/>
                    <a:lstStyle/>
                    <a:p>
                      <a:pPr marL="285750" indent="-285750" algn="l">
                        <a:buFont typeface="Wingdings" panose="05000000000000000000" pitchFamily="2" charset="2"/>
                        <a:buChar char="ü"/>
                      </a:pPr>
                      <a:r>
                        <a:rPr kumimoji="0" lang="en-US" sz="1200" b="0" i="0" u="none" strike="noStrike" kern="1200" dirty="0" smtClean="0">
                          <a:solidFill>
                            <a:schemeClr val="bg1">
                              <a:lumMod val="50000"/>
                            </a:schemeClr>
                          </a:solidFill>
                          <a:effectLst/>
                          <a:latin typeface="+mn-lt"/>
                          <a:ea typeface="+mn-ea"/>
                          <a:cs typeface="+mn-cs"/>
                        </a:rPr>
                        <a:t>Growth factor.</a:t>
                      </a:r>
                    </a:p>
                    <a:p>
                      <a:pPr marL="285750" indent="-285750" algn="l">
                        <a:buFont typeface="Wingdings" panose="05000000000000000000" pitchFamily="2" charset="2"/>
                        <a:buChar char="ü"/>
                      </a:pPr>
                      <a:endParaRPr kumimoji="0" lang="en-US" sz="12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r>
                        <a:rPr kumimoji="0" lang="en-US" sz="1200" b="0" i="0" u="none" strike="noStrike" kern="1200" dirty="0" smtClean="0">
                          <a:solidFill>
                            <a:schemeClr val="bg1">
                              <a:lumMod val="50000"/>
                            </a:schemeClr>
                          </a:solidFill>
                          <a:effectLst/>
                          <a:latin typeface="+mn-lt"/>
                          <a:ea typeface="+mn-ea"/>
                          <a:cs typeface="+mn-cs"/>
                        </a:rPr>
                        <a:t>Clotting factors.</a:t>
                      </a:r>
                    </a:p>
                  </a:txBody>
                  <a:tcPr>
                    <a:solidFill>
                      <a:schemeClr val="bg1"/>
                    </a:solidFill>
                  </a:tcPr>
                </a:tc>
                <a:tc>
                  <a:txBody>
                    <a:bodyPr/>
                    <a:lstStyle/>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3222182256"/>
                  </a:ext>
                </a:extLst>
              </a:tr>
              <a:tr h="1091965">
                <a:tc>
                  <a:txBody>
                    <a:bodyPr/>
                    <a:lstStyle/>
                    <a:p>
                      <a:pPr marL="0" algn="ctr" rtl="0" eaLnBrk="1" latinLnBrk="0" hangingPunct="1"/>
                      <a:endParaRPr kumimoji="0" lang="en-US" sz="1400" kern="1200" dirty="0" smtClean="0">
                        <a:solidFill>
                          <a:schemeClr val="tx1"/>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endParaRPr kumimoji="0" lang="en-US" sz="100" kern="1200" dirty="0" smtClean="0">
                        <a:solidFill>
                          <a:srgbClr val="FF0000"/>
                        </a:solidFill>
                        <a:latin typeface="Gill Sans MT" panose="020B0502020104020203" pitchFamily="34" charset="0"/>
                        <a:ea typeface="+mn-ea"/>
                        <a:cs typeface="Calibri" panose="020F0502020204030204" pitchFamily="34" charset="0"/>
                      </a:endParaRPr>
                    </a:p>
                    <a:p>
                      <a:pPr marL="0" algn="ctr" rtl="0" eaLnBrk="1" latinLnBrk="0" hangingPunct="1"/>
                      <a:r>
                        <a:rPr kumimoji="0" lang="en-US" sz="1400" kern="1200" dirty="0" err="1" smtClean="0">
                          <a:solidFill>
                            <a:srgbClr val="FF0000"/>
                          </a:solidFill>
                          <a:latin typeface="Gill Sans MT" panose="020B0502020104020203" pitchFamily="34" charset="0"/>
                          <a:ea typeface="+mn-ea"/>
                          <a:cs typeface="Calibri" panose="020F0502020204030204" pitchFamily="34" charset="0"/>
                        </a:rPr>
                        <a:t>Autocrines</a:t>
                      </a:r>
                      <a:endParaRPr kumimoji="0" lang="en-US" sz="1400" b="0" kern="1200" dirty="0">
                        <a:solidFill>
                          <a:srgbClr val="FF0000"/>
                        </a:solidFill>
                        <a:latin typeface="Gill Sans MT" panose="020B0502020104020203" pitchFamily="34" charset="0"/>
                        <a:ea typeface="+mn-ea"/>
                        <a:cs typeface="Calibri" panose="020F0502020204030204" pitchFamily="34" charset="0"/>
                      </a:endParaRPr>
                    </a:p>
                  </a:txBody>
                  <a:tcPr>
                    <a:solidFill>
                      <a:srgbClr val="E0F4E9"/>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dirty="0" smtClean="0">
                          <a:solidFill>
                            <a:schemeClr val="accent5">
                              <a:lumMod val="75000"/>
                            </a:schemeClr>
                          </a:solidFill>
                          <a:effectLst/>
                          <a:latin typeface="+mn-lt"/>
                          <a:ea typeface="+mn-ea"/>
                          <a:cs typeface="+mn-cs"/>
                        </a:rPr>
                        <a:t>Chemicals that exert their effects on the </a:t>
                      </a:r>
                      <a:r>
                        <a:rPr kumimoji="0" lang="en-US" sz="1200" b="0" i="0" u="none" strike="noStrike" kern="1200" dirty="0" smtClean="0">
                          <a:solidFill>
                            <a:srgbClr val="FF0000"/>
                          </a:solidFill>
                          <a:effectLst/>
                          <a:latin typeface="+mn-lt"/>
                          <a:ea typeface="+mn-ea"/>
                          <a:cs typeface="+mn-cs"/>
                        </a:rPr>
                        <a:t>same</a:t>
                      </a:r>
                      <a:r>
                        <a:rPr kumimoji="0" lang="en-US" sz="1200" b="0" i="0" u="none" strike="noStrike" kern="1200" dirty="0" smtClean="0">
                          <a:solidFill>
                            <a:schemeClr val="accent5">
                              <a:lumMod val="75000"/>
                            </a:schemeClr>
                          </a:solidFill>
                          <a:effectLst/>
                          <a:latin typeface="+mn-lt"/>
                          <a:ea typeface="+mn-ea"/>
                          <a:cs typeface="+mn-cs"/>
                        </a:rPr>
                        <a:t> cells that secrete them.</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300" b="0" i="0" u="none" strike="noStrike" kern="1200" dirty="0" smtClean="0">
                        <a:solidFill>
                          <a:schemeClr val="accent5">
                            <a:lumMod val="75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dirty="0" smtClean="0">
                          <a:solidFill>
                            <a:schemeClr val="bg1">
                              <a:lumMod val="50000"/>
                            </a:schemeClr>
                          </a:solidFill>
                          <a:effectLst/>
                          <a:latin typeface="+mn-lt"/>
                          <a:ea typeface="+mn-ea"/>
                          <a:cs typeface="+mn-cs"/>
                        </a:rPr>
                        <a:t>Guyton:  Are secreted by cells into the extracellular fluid &amp;</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affect the function of the same cells</a:t>
                      </a:r>
                      <a:r>
                        <a:rPr kumimoji="0" lang="en-US" sz="1200" b="0" i="0" u="none" strike="noStrike" kern="1200" baseline="0" dirty="0" smtClean="0">
                          <a:solidFill>
                            <a:schemeClr val="bg1">
                              <a:lumMod val="50000"/>
                            </a:schemeClr>
                          </a:solidFill>
                          <a:effectLst/>
                          <a:latin typeface="+mn-lt"/>
                          <a:ea typeface="+mn-ea"/>
                          <a:cs typeface="+mn-cs"/>
                        </a:rPr>
                        <a:t> </a:t>
                      </a:r>
                      <a:r>
                        <a:rPr kumimoji="0" lang="en-US" sz="1200" b="0" i="0" u="none" strike="noStrike" kern="1200" dirty="0" smtClean="0">
                          <a:solidFill>
                            <a:schemeClr val="bg1">
                              <a:lumMod val="50000"/>
                            </a:schemeClr>
                          </a:solidFill>
                          <a:effectLst/>
                          <a:latin typeface="+mn-lt"/>
                          <a:ea typeface="+mn-ea"/>
                          <a:cs typeface="+mn-cs"/>
                        </a:rPr>
                        <a:t>that produced them.</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300" b="0" i="0" u="none" strike="noStrike" kern="1200" dirty="0" smtClean="0">
                        <a:solidFill>
                          <a:schemeClr val="bg1">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kern="1200" dirty="0" smtClean="0">
                          <a:solidFill>
                            <a:srgbClr val="00B050"/>
                          </a:solidFill>
                          <a:latin typeface="Gill Sans MT" panose="020B0502020104020203" pitchFamily="34" charset="0"/>
                          <a:ea typeface="+mn-ea"/>
                          <a:cs typeface="Calibri" panose="020F0502020204030204" pitchFamily="34" charset="0"/>
                        </a:rPr>
                        <a:t>Or: the cell </a:t>
                      </a:r>
                      <a:r>
                        <a:rPr kumimoji="0" lang="en-US" sz="1200" kern="1200" dirty="0" smtClean="0">
                          <a:solidFill>
                            <a:srgbClr val="FF0000"/>
                          </a:solidFill>
                          <a:latin typeface="Gill Sans MT" panose="020B0502020104020203" pitchFamily="34" charset="0"/>
                          <a:ea typeface="+mn-ea"/>
                          <a:cs typeface="Calibri" panose="020F0502020204030204" pitchFamily="34" charset="0"/>
                        </a:rPr>
                        <a:t>itself</a:t>
                      </a:r>
                      <a:r>
                        <a:rPr kumimoji="0" lang="en-US" sz="1200" kern="1200" dirty="0" smtClean="0">
                          <a:solidFill>
                            <a:srgbClr val="00B050"/>
                          </a:solidFill>
                          <a:latin typeface="Gill Sans MT" panose="020B0502020104020203" pitchFamily="34" charset="0"/>
                          <a:ea typeface="+mn-ea"/>
                          <a:cs typeface="Calibri" panose="020F0502020204030204" pitchFamily="34" charset="0"/>
                        </a:rPr>
                        <a:t> produce chemicals that will affect the same cell.</a:t>
                      </a:r>
                    </a:p>
                  </a:txBody>
                  <a:tcPr>
                    <a:solidFill>
                      <a:srgbClr val="E0F4E9"/>
                    </a:solidFill>
                  </a:tcPr>
                </a:tc>
                <a:tc>
                  <a:txBody>
                    <a:bodyPr/>
                    <a:lstStyle/>
                    <a:p>
                      <a:pPr algn="ctr"/>
                      <a:endParaRPr kumimoji="0" lang="en-US" sz="1200" b="0" kern="1200" dirty="0" smtClean="0">
                        <a:solidFill>
                          <a:srgbClr val="008080"/>
                        </a:solidFill>
                        <a:latin typeface="Gill Sans MT" panose="020B0502020104020203" pitchFamily="34" charset="0"/>
                        <a:ea typeface="+mn-ea"/>
                        <a:cs typeface="Calibri" panose="020F0502020204030204" pitchFamily="34" charset="0"/>
                      </a:endParaRPr>
                    </a:p>
                    <a:p>
                      <a:pPr algn="ctr"/>
                      <a:endParaRPr kumimoji="0" lang="en-US" sz="1200" b="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200" b="0" kern="1200" dirty="0" smtClean="0">
                          <a:solidFill>
                            <a:srgbClr val="008080"/>
                          </a:solidFill>
                          <a:latin typeface="Gill Sans MT" panose="020B0502020104020203" pitchFamily="34" charset="0"/>
                          <a:ea typeface="+mn-ea"/>
                          <a:cs typeface="Calibri" panose="020F0502020204030204" pitchFamily="34" charset="0"/>
                        </a:rPr>
                        <a:t>-</a:t>
                      </a:r>
                    </a:p>
                    <a:p>
                      <a:pPr marL="285750" indent="-285750" algn="l">
                        <a:buFont typeface="Wingdings" panose="05000000000000000000" pitchFamily="2" charset="2"/>
                        <a:buChar char="ü"/>
                      </a:pPr>
                      <a:endParaRPr kumimoji="0" lang="en-US" sz="1200" b="0" i="0" u="none" strike="noStrike" kern="1200" dirty="0" smtClean="0">
                        <a:solidFill>
                          <a:schemeClr val="bg1">
                            <a:lumMod val="50000"/>
                          </a:schemeClr>
                        </a:solidFill>
                        <a:effectLst/>
                        <a:latin typeface="+mn-lt"/>
                        <a:ea typeface="+mn-ea"/>
                        <a:cs typeface="+mn-cs"/>
                      </a:endParaRPr>
                    </a:p>
                  </a:txBody>
                  <a:tcPr>
                    <a:solidFill>
                      <a:srgbClr val="E0F4E9"/>
                    </a:solidFill>
                  </a:tcPr>
                </a:tc>
                <a:tc>
                  <a:txBody>
                    <a:bodyPr/>
                    <a:lstStyle/>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593081508"/>
                  </a:ext>
                </a:extLst>
              </a:tr>
              <a:tr h="830509">
                <a:tc>
                  <a:txBody>
                    <a:bodyPr/>
                    <a:lstStyle/>
                    <a:p>
                      <a:pPr marL="0" algn="ctr" rtl="0" eaLnBrk="1" latinLnBrk="0" hangingPunct="1"/>
                      <a:endParaRPr kumimoji="0" lang="en-US" sz="1400" kern="1200" dirty="0" smtClean="0">
                        <a:solidFill>
                          <a:schemeClr val="tx1"/>
                        </a:solidFill>
                        <a:latin typeface="Gill Sans MT" panose="020B0502020104020203" pitchFamily="34" charset="0"/>
                        <a:ea typeface="+mn-ea"/>
                        <a:cs typeface="Calibri" panose="020F0502020204030204" pitchFamily="34" charset="0"/>
                      </a:endParaRPr>
                    </a:p>
                    <a:p>
                      <a:pPr marL="0" algn="ctr" rtl="0" eaLnBrk="1" latinLnBrk="0" hangingPunct="1"/>
                      <a:r>
                        <a:rPr kumimoji="0" lang="en-US" sz="1400" kern="1200" dirty="0" smtClean="0">
                          <a:solidFill>
                            <a:srgbClr val="FF66CC"/>
                          </a:solidFill>
                          <a:latin typeface="Gill Sans MT" panose="020B0502020104020203" pitchFamily="34" charset="0"/>
                          <a:ea typeface="+mn-ea"/>
                          <a:cs typeface="Calibri" panose="020F0502020204030204" pitchFamily="34" charset="0"/>
                        </a:rPr>
                        <a:t>Cytokines</a:t>
                      </a:r>
                      <a:endParaRPr kumimoji="0" lang="en-US" sz="1400" b="0" kern="1200" dirty="0">
                        <a:solidFill>
                          <a:srgbClr val="FF66CC"/>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dirty="0" smtClean="0">
                          <a:solidFill>
                            <a:schemeClr val="tx1"/>
                          </a:solidFill>
                          <a:effectLst/>
                          <a:latin typeface="+mn-lt"/>
                          <a:ea typeface="+mn-ea"/>
                          <a:cs typeface="+mn-cs"/>
                        </a:rPr>
                        <a:t>Are peptides secreted by cells into the</a:t>
                      </a:r>
                      <a:r>
                        <a:rPr kumimoji="0" lang="en-US" sz="1200" b="0" i="0" u="none" strike="noStrike" kern="1200" baseline="0" dirty="0" smtClean="0">
                          <a:solidFill>
                            <a:schemeClr val="tx1"/>
                          </a:solidFill>
                          <a:effectLst/>
                          <a:latin typeface="+mn-lt"/>
                          <a:ea typeface="+mn-ea"/>
                          <a:cs typeface="+mn-cs"/>
                        </a:rPr>
                        <a:t> </a:t>
                      </a:r>
                      <a:r>
                        <a:rPr kumimoji="0" lang="en-US" sz="1200" b="0" i="0" u="none" strike="noStrike" kern="1200" dirty="0" smtClean="0">
                          <a:solidFill>
                            <a:schemeClr val="tx1"/>
                          </a:solidFill>
                          <a:effectLst/>
                          <a:latin typeface="+mn-lt"/>
                          <a:ea typeface="+mn-ea"/>
                          <a:cs typeface="+mn-cs"/>
                        </a:rPr>
                        <a:t>extracellular fluid &amp; </a:t>
                      </a:r>
                      <a:r>
                        <a:rPr kumimoji="0" lang="en-US" sz="1200" b="0" i="0" u="none" strike="noStrike" kern="1200" dirty="0" smtClean="0">
                          <a:solidFill>
                            <a:srgbClr val="FF0000"/>
                          </a:solidFill>
                          <a:effectLst/>
                          <a:latin typeface="+mn-lt"/>
                          <a:ea typeface="+mn-ea"/>
                          <a:cs typeface="+mn-cs"/>
                        </a:rPr>
                        <a:t>can function as </a:t>
                      </a:r>
                      <a:r>
                        <a:rPr kumimoji="0" lang="en-US" sz="1200" b="0" i="0" u="none" strike="noStrike" kern="1200" dirty="0" err="1" smtClean="0">
                          <a:solidFill>
                            <a:srgbClr val="FF0000"/>
                          </a:solidFill>
                          <a:effectLst/>
                          <a:latin typeface="+mn-lt"/>
                          <a:ea typeface="+mn-ea"/>
                          <a:cs typeface="+mn-cs"/>
                        </a:rPr>
                        <a:t>autocrines</a:t>
                      </a:r>
                      <a:r>
                        <a:rPr kumimoji="0" lang="en-US" sz="1200" b="0" i="0" u="none" strike="noStrike" kern="1200" dirty="0" smtClean="0">
                          <a:solidFill>
                            <a:srgbClr val="FF0000"/>
                          </a:solidFill>
                          <a:effectLst/>
                          <a:latin typeface="+mn-lt"/>
                          <a:ea typeface="+mn-ea"/>
                          <a:cs typeface="+mn-cs"/>
                        </a:rPr>
                        <a:t>,</a:t>
                      </a:r>
                      <a:r>
                        <a:rPr kumimoji="0" lang="en-US" sz="1200" b="0" i="0" u="none" strike="noStrike" kern="1200" baseline="0" dirty="0" smtClean="0">
                          <a:solidFill>
                            <a:srgbClr val="FF0000"/>
                          </a:solidFill>
                          <a:effectLst/>
                          <a:latin typeface="+mn-lt"/>
                          <a:ea typeface="+mn-ea"/>
                          <a:cs typeface="+mn-cs"/>
                        </a:rPr>
                        <a:t> </a:t>
                      </a:r>
                      <a:r>
                        <a:rPr kumimoji="0" lang="en-US" sz="1200" b="0" i="0" u="none" strike="noStrike" kern="1200" dirty="0" err="1" smtClean="0">
                          <a:solidFill>
                            <a:srgbClr val="FF0000"/>
                          </a:solidFill>
                          <a:effectLst/>
                          <a:latin typeface="+mn-lt"/>
                          <a:ea typeface="+mn-ea"/>
                          <a:cs typeface="+mn-cs"/>
                        </a:rPr>
                        <a:t>paracrines</a:t>
                      </a:r>
                      <a:r>
                        <a:rPr kumimoji="0" lang="en-US" sz="1200" b="0" i="0" u="none" strike="noStrike" kern="1200" dirty="0" smtClean="0">
                          <a:solidFill>
                            <a:srgbClr val="FF0000"/>
                          </a:solidFill>
                          <a:effectLst/>
                          <a:latin typeface="+mn-lt"/>
                          <a:ea typeface="+mn-ea"/>
                          <a:cs typeface="+mn-cs"/>
                        </a:rPr>
                        <a:t>, or endocrine hormones.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Peptides</a:t>
                      </a:r>
                      <a:r>
                        <a:rPr lang="en-US" sz="1200" baseline="0" dirty="0" smtClean="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smtClean="0"/>
                        <a:t>Interleukins.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err="1" smtClean="0"/>
                        <a:t>Lymphokines</a:t>
                      </a:r>
                      <a:r>
                        <a:rPr lang="en-US" sz="1200" dirty="0" smtClean="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err="1" smtClean="0"/>
                        <a:t>Adipokines</a:t>
                      </a:r>
                      <a:r>
                        <a:rPr lang="en-US" sz="1200" dirty="0" smtClean="0"/>
                        <a:t>.</a:t>
                      </a:r>
                    </a:p>
                  </a:txBody>
                  <a:tcPr>
                    <a:solidFill>
                      <a:schemeClr val="bg1"/>
                    </a:solidFill>
                  </a:tcPr>
                </a:tc>
                <a:tc>
                  <a:txBody>
                    <a:bodyPr/>
                    <a:lstStyle/>
                    <a:p>
                      <a:pPr marL="285750" indent="-285750" algn="l">
                        <a:buFont typeface="Wingdings" panose="05000000000000000000" pitchFamily="2" charset="2"/>
                        <a:buChar char="ü"/>
                      </a:pPr>
                      <a:endParaRPr kumimoji="0" lang="en-US" sz="1300" b="0" i="0" u="none" strike="noStrike" kern="1200" dirty="0" smtClean="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2792330579"/>
                  </a:ext>
                </a:extLst>
              </a:tr>
            </a:tbl>
          </a:graphicData>
        </a:graphic>
      </p:graphicFrame>
      <p:pic>
        <p:nvPicPr>
          <p:cNvPr id="16" name="Picture 5" descr="45_02bIntercellCommunDE-L"/>
          <p:cNvPicPr>
            <a:picLocks noChangeAspect="1" noChangeArrowheads="1"/>
          </p:cNvPicPr>
          <p:nvPr/>
        </p:nvPicPr>
        <p:blipFill rotWithShape="1">
          <a:blip r:embed="rId2" cstate="print"/>
          <a:srcRect l="1233" t="1" r="1092" b="59107"/>
          <a:stretch/>
        </p:blipFill>
        <p:spPr bwMode="auto">
          <a:xfrm>
            <a:off x="8993507" y="1110586"/>
            <a:ext cx="3003403" cy="845487"/>
          </a:xfrm>
          <a:prstGeom prst="rect">
            <a:avLst/>
          </a:prstGeom>
          <a:noFill/>
          <a:ln w="9525">
            <a:noFill/>
            <a:miter lim="800000"/>
            <a:headEnd/>
            <a:tailEnd/>
          </a:ln>
        </p:spPr>
      </p:pic>
      <p:pic>
        <p:nvPicPr>
          <p:cNvPr id="17" name="Picture 5" descr="45_02aIntercellCommunABC-L"/>
          <p:cNvPicPr>
            <a:picLocks noChangeAspect="1" noChangeArrowheads="1"/>
          </p:cNvPicPr>
          <p:nvPr/>
        </p:nvPicPr>
        <p:blipFill rotWithShape="1">
          <a:blip r:embed="rId3" cstate="print"/>
          <a:srcRect t="1853" b="74193"/>
          <a:stretch/>
        </p:blipFill>
        <p:spPr bwMode="auto">
          <a:xfrm>
            <a:off x="8993508" y="2118559"/>
            <a:ext cx="3003403" cy="892235"/>
          </a:xfrm>
          <a:prstGeom prst="rect">
            <a:avLst/>
          </a:prstGeom>
          <a:noFill/>
          <a:ln w="9525">
            <a:noFill/>
            <a:miter lim="800000"/>
            <a:headEnd/>
            <a:tailEnd/>
          </a:ln>
        </p:spPr>
      </p:pic>
      <p:pic>
        <p:nvPicPr>
          <p:cNvPr id="18" name="Picture 4" descr="45_02bIntercellCommunDE-L"/>
          <p:cNvPicPr>
            <a:picLocks noChangeAspect="1" noChangeArrowheads="1"/>
          </p:cNvPicPr>
          <p:nvPr/>
        </p:nvPicPr>
        <p:blipFill rotWithShape="1">
          <a:blip r:embed="rId2" cstate="print"/>
          <a:srcRect l="1333" t="52417" r="991" b="10394"/>
          <a:stretch/>
        </p:blipFill>
        <p:spPr bwMode="auto">
          <a:xfrm>
            <a:off x="8993510" y="3113624"/>
            <a:ext cx="3003402" cy="752134"/>
          </a:xfrm>
          <a:prstGeom prst="rect">
            <a:avLst/>
          </a:prstGeom>
          <a:noFill/>
          <a:ln w="9525">
            <a:noFill/>
            <a:miter lim="800000"/>
            <a:headEnd/>
            <a:tailEnd/>
          </a:ln>
        </p:spPr>
      </p:pic>
      <p:pic>
        <p:nvPicPr>
          <p:cNvPr id="19" name="Picture 18" descr="45_02aIntercellCommunABC-L"/>
          <p:cNvPicPr>
            <a:picLocks noChangeAspect="1" noChangeArrowheads="1"/>
          </p:cNvPicPr>
          <p:nvPr/>
        </p:nvPicPr>
        <p:blipFill rotWithShape="1">
          <a:blip r:embed="rId3" cstate="print"/>
          <a:srcRect t="33792" r="3333" b="37432"/>
          <a:stretch/>
        </p:blipFill>
        <p:spPr bwMode="auto">
          <a:xfrm>
            <a:off x="8993509" y="4018767"/>
            <a:ext cx="3003402" cy="850393"/>
          </a:xfrm>
          <a:prstGeom prst="rect">
            <a:avLst/>
          </a:prstGeom>
          <a:noFill/>
          <a:ln w="9525">
            <a:noFill/>
            <a:miter lim="800000"/>
            <a:headEnd/>
            <a:tailEnd/>
          </a:ln>
        </p:spPr>
      </p:pic>
      <p:pic>
        <p:nvPicPr>
          <p:cNvPr id="20" name="Picture 4" descr="45_02aIntercellCommunABC-L"/>
          <p:cNvPicPr>
            <a:picLocks noChangeAspect="1" noChangeArrowheads="1"/>
          </p:cNvPicPr>
          <p:nvPr/>
        </p:nvPicPr>
        <p:blipFill rotWithShape="1">
          <a:blip r:embed="rId3" cstate="print"/>
          <a:srcRect l="21486" t="69979" r="21814" b="8648"/>
          <a:stretch/>
        </p:blipFill>
        <p:spPr bwMode="auto">
          <a:xfrm>
            <a:off x="8998900" y="5006736"/>
            <a:ext cx="2998011" cy="978456"/>
          </a:xfrm>
          <a:prstGeom prst="rect">
            <a:avLst/>
          </a:prstGeom>
          <a:noFill/>
          <a:ln w="9525">
            <a:noFill/>
            <a:miter lim="800000"/>
            <a:headEnd/>
            <a:tailEnd/>
          </a:ln>
        </p:spPr>
      </p:pic>
      <p:sp>
        <p:nvSpPr>
          <p:cNvPr id="22" name="Rectangle 21"/>
          <p:cNvSpPr/>
          <p:nvPr/>
        </p:nvSpPr>
        <p:spPr>
          <a:xfrm>
            <a:off x="5635254" y="37447"/>
            <a:ext cx="6526460" cy="270151"/>
          </a:xfrm>
          <a:prstGeom prst="rect">
            <a:avLst/>
          </a:prstGeom>
          <a:noFill/>
          <a:ln>
            <a:solidFill>
              <a:srgbClr val="0080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00" dirty="0" smtClean="0">
                <a:solidFill>
                  <a:srgbClr val="FF0000"/>
                </a:solidFill>
                <a:latin typeface="Calibri" panose="020F0502020204030204" pitchFamily="34" charset="0"/>
                <a:cs typeface="Calibri" panose="020F0502020204030204" pitchFamily="34" charset="0"/>
              </a:rPr>
              <a:t>د: مهم تفهموا تعريف كل وحدة، </a:t>
            </a:r>
            <a:r>
              <a:rPr lang="ar-SA" sz="1300" dirty="0" err="1" smtClean="0">
                <a:solidFill>
                  <a:srgbClr val="FF0000"/>
                </a:solidFill>
                <a:latin typeface="Calibri" panose="020F0502020204030204" pitchFamily="34" charset="0"/>
                <a:cs typeface="Calibri" panose="020F0502020204030204" pitchFamily="34" charset="0"/>
              </a:rPr>
              <a:t>مو</a:t>
            </a:r>
            <a:r>
              <a:rPr lang="ar-SA" sz="1300" dirty="0" smtClean="0">
                <a:solidFill>
                  <a:srgbClr val="FF0000"/>
                </a:solidFill>
                <a:latin typeface="Calibri" panose="020F0502020204030204" pitchFamily="34" charset="0"/>
                <a:cs typeface="Calibri" panose="020F0502020204030204" pitchFamily="34" charset="0"/>
              </a:rPr>
              <a:t> بس تعداد، (حطينا لكم تعريف </a:t>
            </a:r>
            <a:r>
              <a:rPr lang="ar-SA" sz="1300" dirty="0" err="1" smtClean="0">
                <a:solidFill>
                  <a:srgbClr val="FF0000"/>
                </a:solidFill>
                <a:latin typeface="Calibri" panose="020F0502020204030204" pitchFamily="34" charset="0"/>
                <a:cs typeface="Calibri" panose="020F0502020204030204" pitchFamily="34" charset="0"/>
              </a:rPr>
              <a:t>قايتون</a:t>
            </a:r>
            <a:r>
              <a:rPr lang="ar-SA" sz="1300" dirty="0" smtClean="0">
                <a:solidFill>
                  <a:srgbClr val="FF0000"/>
                </a:solidFill>
                <a:latin typeface="Calibri" panose="020F0502020204030204" pitchFamily="34" charset="0"/>
                <a:cs typeface="Calibri" panose="020F0502020204030204" pitchFamily="34" charset="0"/>
              </a:rPr>
              <a:t> والدكتورة)، ولكن الدكتورة قالت اتّبعوا </a:t>
            </a:r>
            <a:r>
              <a:rPr lang="ar-SA" sz="1300" dirty="0" err="1" smtClean="0">
                <a:solidFill>
                  <a:srgbClr val="FF0000"/>
                </a:solidFill>
                <a:latin typeface="Calibri" panose="020F0502020204030204" pitchFamily="34" charset="0"/>
                <a:cs typeface="Calibri" panose="020F0502020204030204" pitchFamily="34" charset="0"/>
              </a:rPr>
              <a:t>قايتون</a:t>
            </a:r>
            <a:endParaRPr lang="en-US" sz="1300" dirty="0">
              <a:solidFill>
                <a:srgbClr val="FF0000"/>
              </a:solidFill>
              <a:latin typeface="Calibri" panose="020F0502020204030204" pitchFamily="34" charset="0"/>
              <a:cs typeface="Calibri" panose="020F0502020204030204" pitchFamily="34" charset="0"/>
            </a:endParaRPr>
          </a:p>
        </p:txBody>
      </p:sp>
      <p:sp>
        <p:nvSpPr>
          <p:cNvPr id="23" name="Rectangle 22"/>
          <p:cNvSpPr/>
          <p:nvPr/>
        </p:nvSpPr>
        <p:spPr>
          <a:xfrm>
            <a:off x="7894612" y="358288"/>
            <a:ext cx="4294213" cy="334408"/>
          </a:xfrm>
          <a:prstGeom prst="rect">
            <a:avLst/>
          </a:prstGeom>
          <a:noFill/>
          <a:ln>
            <a:solidFill>
              <a:srgbClr val="0080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latin typeface="Gill Sans MT" panose="020B0502020104020203" pitchFamily="34" charset="0"/>
                <a:cs typeface="Calibri" panose="020F0502020204030204" pitchFamily="34" charset="0"/>
              </a:rPr>
              <a:t>The most important to know are Para &amp; </a:t>
            </a:r>
            <a:r>
              <a:rPr lang="en-US" sz="1500" dirty="0" err="1">
                <a:solidFill>
                  <a:srgbClr val="FF0000"/>
                </a:solidFill>
                <a:latin typeface="Gill Sans MT" panose="020B0502020104020203" pitchFamily="34" charset="0"/>
                <a:cs typeface="Calibri" panose="020F0502020204030204" pitchFamily="34" charset="0"/>
              </a:rPr>
              <a:t>Autocrines</a:t>
            </a:r>
            <a:r>
              <a:rPr lang="en-US" sz="1500" dirty="0">
                <a:solidFill>
                  <a:srgbClr val="FF0000"/>
                </a:solidFill>
                <a:latin typeface="Gill Sans MT" panose="020B0502020104020203" pitchFamily="34" charset="0"/>
                <a:cs typeface="Calibri" panose="020F0502020204030204" pitchFamily="34" charset="0"/>
              </a:rPr>
              <a:t> </a:t>
            </a:r>
          </a:p>
        </p:txBody>
      </p:sp>
    </p:spTree>
    <p:extLst>
      <p:ext uri="{BB962C8B-B14F-4D97-AF65-F5344CB8AC3E}">
        <p14:creationId xmlns:p14="http://schemas.microsoft.com/office/powerpoint/2010/main" val="1806194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Hormones &amp; Endocrinology</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5"/>
          <p:cNvGraphicFramePr>
            <a:graphicFrameLocks noGrp="1"/>
          </p:cNvGraphicFramePr>
          <p:nvPr>
            <p:extLst>
              <p:ext uri="{D42A27DB-BD31-4B8C-83A1-F6EECF244321}">
                <p14:modId xmlns:p14="http://schemas.microsoft.com/office/powerpoint/2010/main" val="1873749478"/>
              </p:ext>
            </p:extLst>
          </p:nvPr>
        </p:nvGraphicFramePr>
        <p:xfrm>
          <a:off x="618114" y="1196753"/>
          <a:ext cx="10961289" cy="5730240"/>
        </p:xfrm>
        <a:graphic>
          <a:graphicData uri="http://schemas.openxmlformats.org/drawingml/2006/table">
            <a:tbl>
              <a:tblPr firstRow="1" bandRow="1">
                <a:tableStyleId>{5DA37D80-6434-44D0-A028-1B22A696006F}</a:tableStyleId>
              </a:tblPr>
              <a:tblGrid>
                <a:gridCol w="435738">
                  <a:extLst>
                    <a:ext uri="{9D8B030D-6E8A-4147-A177-3AD203B41FA5}">
                      <a16:colId xmlns:a16="http://schemas.microsoft.com/office/drawing/2014/main" val="2491160732"/>
                    </a:ext>
                  </a:extLst>
                </a:gridCol>
                <a:gridCol w="10525551">
                  <a:extLst>
                    <a:ext uri="{9D8B030D-6E8A-4147-A177-3AD203B41FA5}">
                      <a16:colId xmlns:a16="http://schemas.microsoft.com/office/drawing/2014/main" val="3604589667"/>
                    </a:ext>
                  </a:extLst>
                </a:gridCol>
              </a:tblGrid>
              <a:tr h="26444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497E8D"/>
                          </a:solidFill>
                          <a:latin typeface="Bahnschrift" panose="020B0502040204020203" pitchFamily="34" charset="0"/>
                          <a:cs typeface="Calibri" panose="020F0502020204030204" pitchFamily="34" charset="0"/>
                        </a:rPr>
                        <a:t>Hormones &amp; Endocrinology</a:t>
                      </a:r>
                      <a:endParaRPr kumimoji="0" lang="en-US" sz="1600" b="0" kern="1200" dirty="0" smtClean="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smtClean="0">
                        <a:solidFill>
                          <a:srgbClr val="00808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961253835"/>
                  </a:ext>
                </a:extLst>
              </a:tr>
              <a:tr h="1052128">
                <a:tc>
                  <a:txBody>
                    <a:bodyPr/>
                    <a:lstStyle/>
                    <a:p>
                      <a:pPr algn="ctr">
                        <a:lnSpc>
                          <a:spcPct val="150000"/>
                        </a:lnSpc>
                      </a:pPr>
                      <a:r>
                        <a:rPr kumimoji="0" lang="en-US" sz="1400" b="0" kern="1200" dirty="0" smtClean="0">
                          <a:solidFill>
                            <a:srgbClr val="008080"/>
                          </a:solidFill>
                          <a:latin typeface="Gill Sans MT" panose="020B0502020104020203" pitchFamily="34" charset="0"/>
                          <a:ea typeface="+mn-ea"/>
                          <a:cs typeface="Calibri" panose="020F0502020204030204" pitchFamily="34" charset="0"/>
                        </a:rPr>
                        <a:t>Definition</a:t>
                      </a:r>
                      <a:endParaRPr kumimoji="0" lang="en-US" sz="1400" b="0" kern="1200" dirty="0">
                        <a:solidFill>
                          <a:srgbClr val="008080"/>
                        </a:solidFill>
                        <a:latin typeface="Gill Sans MT" panose="020B0502020104020203" pitchFamily="34" charset="0"/>
                        <a:ea typeface="+mn-ea"/>
                        <a:cs typeface="Calibri" panose="020F0502020204030204" pitchFamily="34" charset="0"/>
                      </a:endParaRPr>
                    </a:p>
                  </a:txBody>
                  <a:tcPr vert="vert270">
                    <a:solidFill>
                      <a:schemeClr val="bg1"/>
                    </a:solidFill>
                  </a:tcPr>
                </a:tc>
                <a:tc>
                  <a:txBody>
                    <a:bodyPr/>
                    <a:lstStyle/>
                    <a:p>
                      <a:pPr>
                        <a:lnSpc>
                          <a:spcPct val="150000"/>
                        </a:lnSpc>
                      </a:pPr>
                      <a:r>
                        <a:rPr lang="en-US" sz="1400" dirty="0" smtClean="0">
                          <a:solidFill>
                            <a:srgbClr val="008080"/>
                          </a:solidFill>
                          <a:latin typeface="Gill Sans MT" panose="020B0502020104020203" pitchFamily="34" charset="0"/>
                          <a:cs typeface="Calibri" panose="020F0502020204030204" pitchFamily="34" charset="0"/>
                        </a:rPr>
                        <a:t>Endocrinology: </a:t>
                      </a:r>
                      <a:r>
                        <a:rPr lang="en-US" sz="1400" dirty="0" smtClean="0">
                          <a:solidFill>
                            <a:schemeClr val="bg1">
                              <a:lumMod val="50000"/>
                            </a:schemeClr>
                          </a:solidFill>
                          <a:latin typeface="Gill Sans MT" panose="020B0502020104020203" pitchFamily="34" charset="0"/>
                          <a:cs typeface="Calibri" panose="020F0502020204030204" pitchFamily="34" charset="0"/>
                        </a:rPr>
                        <a:t>It is a study of homeostatic functions of HORMONES, that are released from endocrine glands distributed throughout the body.</a:t>
                      </a:r>
                    </a:p>
                    <a:p>
                      <a:pPr>
                        <a:lnSpc>
                          <a:spcPct val="150000"/>
                        </a:lnSpc>
                      </a:pPr>
                      <a:r>
                        <a:rPr lang="en-US" sz="1400" dirty="0" smtClean="0">
                          <a:solidFill>
                            <a:srgbClr val="008080"/>
                          </a:solidFill>
                          <a:latin typeface="Gill Sans MT" panose="020B0502020104020203" pitchFamily="34" charset="0"/>
                          <a:cs typeface="Calibri" panose="020F0502020204030204" pitchFamily="34" charset="0"/>
                        </a:rPr>
                        <a:t>Hormones: </a:t>
                      </a:r>
                      <a:r>
                        <a:rPr lang="en-US" sz="1400" u="heavy" dirty="0" smtClean="0">
                          <a:uFill>
                            <a:solidFill>
                              <a:srgbClr val="C00000"/>
                            </a:solidFill>
                          </a:uFill>
                          <a:latin typeface="Gill Sans MT" panose="020B0502020104020203" pitchFamily="34" charset="0"/>
                          <a:cs typeface="Calibri" panose="020F0502020204030204" pitchFamily="34" charset="0"/>
                        </a:rPr>
                        <a:t>Chemical substance</a:t>
                      </a:r>
                      <a:r>
                        <a:rPr lang="en-US" sz="1400" u="heavy" baseline="30000" dirty="0" smtClean="0">
                          <a:uFill>
                            <a:solidFill>
                              <a:srgbClr val="C00000"/>
                            </a:solidFill>
                          </a:uFill>
                          <a:latin typeface="Gill Sans MT" panose="020B0502020104020203" pitchFamily="34" charset="0"/>
                          <a:cs typeface="Calibri" panose="020F0502020204030204" pitchFamily="34" charset="0"/>
                        </a:rPr>
                        <a:t>1</a:t>
                      </a:r>
                      <a:r>
                        <a:rPr lang="en-US" sz="1400" dirty="0" smtClean="0">
                          <a:uFill>
                            <a:solidFill>
                              <a:srgbClr val="C00000"/>
                            </a:solidFill>
                          </a:uFill>
                          <a:latin typeface="Gill Sans MT" panose="020B0502020104020203" pitchFamily="34" charset="0"/>
                          <a:cs typeface="Calibri" panose="020F0502020204030204" pitchFamily="34" charset="0"/>
                        </a:rPr>
                        <a:t> </a:t>
                      </a:r>
                      <a:r>
                        <a:rPr lang="en-US" sz="1400" u="heavy" dirty="0" smtClean="0">
                          <a:uFill>
                            <a:solidFill>
                              <a:srgbClr val="0070C0"/>
                            </a:solidFill>
                          </a:uFill>
                          <a:latin typeface="Gill Sans MT" panose="020B0502020104020203" pitchFamily="34" charset="0"/>
                          <a:cs typeface="Calibri" panose="020F0502020204030204" pitchFamily="34" charset="0"/>
                        </a:rPr>
                        <a:t>secreted in a small amount</a:t>
                      </a:r>
                      <a:r>
                        <a:rPr lang="en-US" sz="1400" u="heavy" baseline="30000" dirty="0" smtClean="0">
                          <a:uFill>
                            <a:solidFill>
                              <a:srgbClr val="0070C0"/>
                            </a:solidFill>
                          </a:uFill>
                          <a:latin typeface="Gill Sans MT" panose="020B0502020104020203" pitchFamily="34" charset="0"/>
                          <a:cs typeface="Calibri" panose="020F0502020204030204" pitchFamily="34" charset="0"/>
                        </a:rPr>
                        <a:t>2</a:t>
                      </a:r>
                      <a:r>
                        <a:rPr lang="en-US" sz="1400" dirty="0" smtClean="0">
                          <a:latin typeface="Gill Sans MT" panose="020B0502020104020203" pitchFamily="34" charset="0"/>
                          <a:cs typeface="Calibri" panose="020F0502020204030204" pitchFamily="34" charset="0"/>
                        </a:rPr>
                        <a:t> </a:t>
                      </a:r>
                      <a:r>
                        <a:rPr lang="en-US" sz="1400" u="heavy" dirty="0" smtClean="0">
                          <a:uFill>
                            <a:solidFill>
                              <a:srgbClr val="FF0066"/>
                            </a:solidFill>
                          </a:uFill>
                          <a:latin typeface="Gill Sans MT" panose="020B0502020104020203" pitchFamily="34" charset="0"/>
                          <a:cs typeface="Calibri" panose="020F0502020204030204" pitchFamily="34" charset="0"/>
                        </a:rPr>
                        <a:t>from endocrine gland</a:t>
                      </a:r>
                      <a:r>
                        <a:rPr lang="en-US" sz="1400" dirty="0" smtClean="0">
                          <a:latin typeface="Gill Sans MT" panose="020B0502020104020203" pitchFamily="34" charset="0"/>
                          <a:cs typeface="Calibri" panose="020F0502020204030204" pitchFamily="34" charset="0"/>
                        </a:rPr>
                        <a:t> </a:t>
                      </a:r>
                      <a:r>
                        <a:rPr lang="en-US" sz="1400" u="heavy" dirty="0" smtClean="0">
                          <a:uFill>
                            <a:solidFill>
                              <a:srgbClr val="FFFF00"/>
                            </a:solidFill>
                          </a:uFill>
                          <a:latin typeface="Gill Sans MT" panose="020B0502020104020203" pitchFamily="34" charset="0"/>
                          <a:cs typeface="Calibri" panose="020F0502020204030204" pitchFamily="34" charset="0"/>
                        </a:rPr>
                        <a:t>directly to the blood stream</a:t>
                      </a:r>
                      <a:r>
                        <a:rPr lang="en-US" sz="1400" u="heavy" baseline="30000" dirty="0" smtClean="0">
                          <a:uFill>
                            <a:solidFill>
                              <a:srgbClr val="FFFF00"/>
                            </a:solidFill>
                          </a:uFill>
                          <a:latin typeface="Gill Sans MT" panose="020B0502020104020203" pitchFamily="34" charset="0"/>
                          <a:cs typeface="Calibri" panose="020F0502020204030204" pitchFamily="34" charset="0"/>
                        </a:rPr>
                        <a:t>3</a:t>
                      </a:r>
                      <a:r>
                        <a:rPr lang="en-US" sz="1400" dirty="0" smtClean="0">
                          <a:latin typeface="Gill Sans MT" panose="020B0502020104020203" pitchFamily="34" charset="0"/>
                          <a:cs typeface="Calibri" panose="020F0502020204030204" pitchFamily="34" charset="0"/>
                        </a:rPr>
                        <a:t> </a:t>
                      </a:r>
                      <a:r>
                        <a:rPr lang="en-US" sz="1400" u="heavy" dirty="0" smtClean="0">
                          <a:uFill>
                            <a:solidFill>
                              <a:srgbClr val="FF0000"/>
                            </a:solidFill>
                          </a:uFill>
                          <a:latin typeface="Gill Sans MT" panose="020B0502020104020203" pitchFamily="34" charset="0"/>
                          <a:cs typeface="Calibri" panose="020F0502020204030204" pitchFamily="34" charset="0"/>
                        </a:rPr>
                        <a:t>in response to stimulus</a:t>
                      </a:r>
                      <a:r>
                        <a:rPr lang="en-US" sz="1400" u="heavy" baseline="30000" dirty="0" smtClean="0">
                          <a:uFill>
                            <a:solidFill>
                              <a:srgbClr val="FF0000"/>
                            </a:solidFill>
                          </a:uFill>
                          <a:latin typeface="Gill Sans MT" panose="020B0502020104020203" pitchFamily="34" charset="0"/>
                          <a:cs typeface="Calibri" panose="020F0502020204030204" pitchFamily="34" charset="0"/>
                        </a:rPr>
                        <a:t>4</a:t>
                      </a:r>
                      <a:r>
                        <a:rPr lang="en-US" sz="1400" dirty="0" smtClean="0">
                          <a:latin typeface="Gill Sans MT" panose="020B0502020104020203" pitchFamily="34" charset="0"/>
                          <a:cs typeface="Calibri" panose="020F0502020204030204" pitchFamily="34" charset="0"/>
                        </a:rPr>
                        <a:t> </a:t>
                      </a:r>
                      <a:r>
                        <a:rPr lang="en-US" sz="1400" u="heavy" dirty="0" smtClean="0">
                          <a:uFill>
                            <a:solidFill>
                              <a:schemeClr val="accent5">
                                <a:lumMod val="75000"/>
                              </a:schemeClr>
                            </a:solidFill>
                          </a:uFill>
                          <a:latin typeface="Gill Sans MT" panose="020B0502020104020203" pitchFamily="34" charset="0"/>
                          <a:cs typeface="Calibri" panose="020F0502020204030204" pitchFamily="34" charset="0"/>
                        </a:rPr>
                        <a:t>to cause physiological responses</a:t>
                      </a:r>
                      <a:r>
                        <a:rPr lang="en-US" sz="1400" dirty="0" smtClean="0">
                          <a:latin typeface="Gill Sans MT" panose="020B0502020104020203" pitchFamily="34" charset="0"/>
                          <a:cs typeface="Calibri" panose="020F0502020204030204" pitchFamily="34" charset="0"/>
                        </a:rPr>
                        <a:t> </a:t>
                      </a:r>
                      <a:r>
                        <a:rPr lang="en-US" sz="1400" u="heavy" dirty="0" smtClean="0">
                          <a:uFill>
                            <a:solidFill>
                              <a:srgbClr val="FFC000"/>
                            </a:solidFill>
                          </a:uFill>
                          <a:latin typeface="Gill Sans MT" panose="020B0502020104020203" pitchFamily="34" charset="0"/>
                          <a:cs typeface="Calibri" panose="020F0502020204030204" pitchFamily="34" charset="0"/>
                        </a:rPr>
                        <a:t>at the target tissues</a:t>
                      </a:r>
                      <a:r>
                        <a:rPr lang="en-US" sz="1400" u="heavy" baseline="30000" dirty="0" smtClean="0">
                          <a:uFill>
                            <a:solidFill>
                              <a:srgbClr val="FFC000"/>
                            </a:solidFill>
                          </a:uFill>
                          <a:latin typeface="Gill Sans MT" panose="020B0502020104020203" pitchFamily="34" charset="0"/>
                          <a:cs typeface="Calibri" panose="020F0502020204030204" pitchFamily="34" charset="0"/>
                        </a:rPr>
                        <a:t>5</a:t>
                      </a:r>
                      <a:r>
                        <a:rPr lang="en-US" sz="1400" dirty="0" smtClean="0">
                          <a:latin typeface="Gill Sans MT" panose="020B0502020104020203" pitchFamily="34" charset="0"/>
                          <a:cs typeface="Calibri" panose="020F0502020204030204" pitchFamily="34" charset="0"/>
                        </a:rPr>
                        <a:t>. </a:t>
                      </a:r>
                      <a:r>
                        <a:rPr lang="en-US" sz="1400" dirty="0" smtClean="0">
                          <a:solidFill>
                            <a:schemeClr val="bg1">
                              <a:lumMod val="50000"/>
                            </a:schemeClr>
                          </a:solidFill>
                          <a:latin typeface="Gill Sans MT" panose="020B0502020104020203" pitchFamily="34" charset="0"/>
                          <a:cs typeface="Calibri" panose="020F0502020204030204" pitchFamily="34" charset="0"/>
                        </a:rPr>
                        <a:t>(male slides)</a:t>
                      </a:r>
                    </a:p>
                    <a:p>
                      <a:pPr>
                        <a:lnSpc>
                          <a:spcPct val="150000"/>
                        </a:lnSpc>
                      </a:pPr>
                      <a:r>
                        <a:rPr lang="en-US" sz="1400" dirty="0" smtClean="0">
                          <a:solidFill>
                            <a:srgbClr val="FF66CC"/>
                          </a:solidFill>
                          <a:latin typeface="Gill Sans MT" panose="020B0502020104020203" pitchFamily="34" charset="0"/>
                          <a:cs typeface="Calibri" panose="020F0502020204030204" pitchFamily="34" charset="0"/>
                        </a:rPr>
                        <a:t>Or: Hormone is a chemical substance released by group of cells to </a:t>
                      </a:r>
                      <a:r>
                        <a:rPr lang="en-US" sz="1400" dirty="0" err="1" smtClean="0">
                          <a:solidFill>
                            <a:srgbClr val="FF66CC"/>
                          </a:solidFill>
                          <a:latin typeface="Gill Sans MT" panose="020B0502020104020203" pitchFamily="34" charset="0"/>
                          <a:cs typeface="Calibri" panose="020F0502020204030204" pitchFamily="34" charset="0"/>
                        </a:rPr>
                        <a:t>contror</a:t>
                      </a:r>
                      <a:r>
                        <a:rPr lang="en-US" sz="1400" baseline="0" dirty="0" smtClean="0">
                          <a:solidFill>
                            <a:srgbClr val="FF66CC"/>
                          </a:solidFill>
                          <a:latin typeface="Gill Sans MT" panose="020B0502020104020203" pitchFamily="34" charset="0"/>
                          <a:cs typeface="Calibri" panose="020F0502020204030204" pitchFamily="34" charset="0"/>
                        </a:rPr>
                        <a:t> </a:t>
                      </a:r>
                      <a:r>
                        <a:rPr lang="en-US" sz="1400" dirty="0" smtClean="0">
                          <a:solidFill>
                            <a:srgbClr val="FF66CC"/>
                          </a:solidFill>
                          <a:latin typeface="Gill Sans MT" panose="020B0502020104020203" pitchFamily="34" charset="0"/>
                          <a:cs typeface="Calibri" panose="020F0502020204030204" pitchFamily="34" charset="0"/>
                        </a:rPr>
                        <a:t>the function of other type of cells.</a:t>
                      </a:r>
                      <a:endParaRPr lang="en-US" sz="1400" dirty="0">
                        <a:solidFill>
                          <a:srgbClr val="FF66CC"/>
                        </a:solidFill>
                        <a:latin typeface="Gill Sans MT" panose="020B0502020104020203"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459244839"/>
                  </a:ext>
                </a:extLst>
              </a:tr>
              <a:tr h="1344873">
                <a:tc>
                  <a:txBody>
                    <a:bodyPr/>
                    <a:lstStyle/>
                    <a:p>
                      <a:pPr algn="ctr">
                        <a:lnSpc>
                          <a:spcPct val="150000"/>
                        </a:lnSpc>
                      </a:pPr>
                      <a:r>
                        <a:rPr kumimoji="0" lang="en-US" sz="1400" b="0" kern="1200" dirty="0" smtClean="0">
                          <a:solidFill>
                            <a:srgbClr val="FF66CC"/>
                          </a:solidFill>
                          <a:latin typeface="Gill Sans MT" panose="020B0502020104020203" pitchFamily="34" charset="0"/>
                          <a:ea typeface="+mn-ea"/>
                          <a:cs typeface="Calibri" panose="020F0502020204030204" pitchFamily="34" charset="0"/>
                        </a:rPr>
                        <a:t>Functions</a:t>
                      </a:r>
                      <a:endParaRPr kumimoji="0" lang="en-US" sz="1400" b="0" kern="1200" dirty="0">
                        <a:solidFill>
                          <a:srgbClr val="FF66CC"/>
                        </a:solidFill>
                        <a:latin typeface="Gill Sans MT" panose="020B0502020104020203" pitchFamily="34" charset="0"/>
                        <a:ea typeface="+mn-ea"/>
                        <a:cs typeface="Calibri" panose="020F0502020204030204" pitchFamily="34" charset="0"/>
                      </a:endParaRPr>
                    </a:p>
                  </a:txBody>
                  <a:tcPr vert="vert270">
                    <a:solidFill>
                      <a:schemeClr val="bg1"/>
                    </a:solidFill>
                  </a:tcPr>
                </a:tc>
                <a:tc>
                  <a:txBody>
                    <a:bodyPr/>
                    <a:lstStyle/>
                    <a:p>
                      <a:pPr>
                        <a:lnSpc>
                          <a:spcPct val="150000"/>
                        </a:lnSpc>
                      </a:pPr>
                      <a:r>
                        <a:rPr kumimoji="0" lang="en-US" sz="1200" b="0" kern="1200" dirty="0" smtClean="0">
                          <a:solidFill>
                            <a:srgbClr val="008080"/>
                          </a:solidFill>
                          <a:latin typeface="Gill Sans MT" panose="020B0502020104020203" pitchFamily="34" charset="0"/>
                          <a:ea typeface="+mn-ea"/>
                          <a:cs typeface="Calibri" panose="020F0502020204030204" pitchFamily="34" charset="0"/>
                        </a:rPr>
                        <a:t>The multiple hormones</a:t>
                      </a:r>
                      <a:r>
                        <a:rPr kumimoji="0" lang="en-US" sz="1200" b="0" kern="1200" baseline="0" dirty="0" smtClean="0">
                          <a:solidFill>
                            <a:srgbClr val="008080"/>
                          </a:solidFill>
                          <a:latin typeface="Gill Sans MT" panose="020B0502020104020203" pitchFamily="34" charset="0"/>
                          <a:ea typeface="+mn-ea"/>
                          <a:cs typeface="Calibri" panose="020F0502020204030204" pitchFamily="34" charset="0"/>
                        </a:rPr>
                        <a:t> </a:t>
                      </a:r>
                      <a:r>
                        <a:rPr kumimoji="0" lang="en-US" sz="1200" b="0" kern="1200" dirty="0" smtClean="0">
                          <a:solidFill>
                            <a:srgbClr val="008080"/>
                          </a:solidFill>
                          <a:latin typeface="Gill Sans MT" panose="020B0502020104020203" pitchFamily="34" charset="0"/>
                          <a:ea typeface="+mn-ea"/>
                          <a:cs typeface="Calibri" panose="020F0502020204030204" pitchFamily="34" charset="0"/>
                        </a:rPr>
                        <a:t>systems play a key role in regulating almost all body functions: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200" b="0" i="0" u="none" strike="noStrike" kern="1200" dirty="0" smtClean="0">
                          <a:solidFill>
                            <a:schemeClr val="tx1"/>
                          </a:solidFill>
                          <a:effectLst/>
                          <a:latin typeface="+mn-lt"/>
                          <a:ea typeface="+mn-ea"/>
                          <a:cs typeface="+mn-cs"/>
                        </a:rPr>
                        <a:t>Metabolism</a:t>
                      </a:r>
                      <a:r>
                        <a:rPr kumimoji="0" lang="en-US" sz="1200" b="0" i="0" u="none" strike="noStrike" kern="1200" baseline="0" dirty="0" smtClean="0">
                          <a:solidFill>
                            <a:schemeClr val="tx1"/>
                          </a:solidFill>
                          <a:effectLst/>
                          <a:latin typeface="+mn-lt"/>
                          <a:ea typeface="+mn-ea"/>
                          <a:cs typeface="+mn-cs"/>
                        </a:rPr>
                        <a:t> </a:t>
                      </a:r>
                      <a:r>
                        <a:rPr kumimoji="0" lang="en-US" sz="1200" b="0" i="0" u="none" strike="noStrike" kern="1200" baseline="0" dirty="0" smtClean="0">
                          <a:solidFill>
                            <a:srgbClr val="00B050"/>
                          </a:solidFill>
                          <a:effectLst/>
                          <a:latin typeface="Gill Sans MT" panose="020B0502020104020203" pitchFamily="34" charset="0"/>
                          <a:ea typeface="+mn-ea"/>
                          <a:cs typeface="+mn-cs"/>
                        </a:rPr>
                        <a:t>(</a:t>
                      </a:r>
                      <a:r>
                        <a:rPr lang="en-US" sz="1200" dirty="0" smtClean="0">
                          <a:solidFill>
                            <a:srgbClr val="00B050"/>
                          </a:solidFill>
                          <a:latin typeface="Gill Sans MT" panose="020B0502020104020203" pitchFamily="34" charset="0"/>
                          <a:cs typeface="Calibri" panose="020F0502020204030204" pitchFamily="34" charset="0"/>
                        </a:rPr>
                        <a:t>Like thyroxin is responsible for energy &amp; heat).</a:t>
                      </a:r>
                      <a:endParaRPr kumimoji="0" lang="en-US" sz="1200" b="0" i="0" u="none" strike="noStrike" kern="1200" dirty="0" smtClean="0">
                        <a:solidFill>
                          <a:srgbClr val="00B050"/>
                        </a:solidFill>
                        <a:effectLst/>
                        <a:latin typeface="Gill Sans MT" panose="020B0502020104020203" pitchFamily="34" charset="0"/>
                        <a:ea typeface="+mn-ea"/>
                        <a:cs typeface="+mn-cs"/>
                      </a:endParaRPr>
                    </a:p>
                    <a:p>
                      <a:pPr marL="285750" lvl="0" indent="-285750">
                        <a:lnSpc>
                          <a:spcPct val="150000"/>
                        </a:lnSpc>
                        <a:buFont typeface="Wingdings" panose="05000000000000000000" pitchFamily="2" charset="2"/>
                        <a:buChar char="ü"/>
                      </a:pPr>
                      <a:r>
                        <a:rPr kumimoji="0" lang="en-US" sz="1200" b="0" i="0" u="none" strike="noStrike" kern="1200" dirty="0" smtClean="0">
                          <a:solidFill>
                            <a:schemeClr val="tx1"/>
                          </a:solidFill>
                          <a:effectLst/>
                          <a:latin typeface="+mn-lt"/>
                          <a:ea typeface="+mn-ea"/>
                          <a:cs typeface="+mn-cs"/>
                        </a:rPr>
                        <a:t>Growth &amp;</a:t>
                      </a:r>
                      <a:r>
                        <a:rPr kumimoji="0" lang="en-US" sz="1200" b="0" i="0" u="none" strike="noStrike" kern="1200" baseline="0" dirty="0" smtClean="0">
                          <a:solidFill>
                            <a:schemeClr val="tx1"/>
                          </a:solidFill>
                          <a:effectLst/>
                          <a:latin typeface="+mn-lt"/>
                          <a:ea typeface="+mn-ea"/>
                          <a:cs typeface="+mn-cs"/>
                        </a:rPr>
                        <a:t> </a:t>
                      </a:r>
                      <a:r>
                        <a:rPr kumimoji="0" lang="en-US" sz="1200" b="0" i="0" u="none" strike="noStrike" kern="1200" dirty="0" smtClean="0">
                          <a:solidFill>
                            <a:schemeClr val="tx1"/>
                          </a:solidFill>
                          <a:effectLst/>
                          <a:latin typeface="+mn-lt"/>
                          <a:ea typeface="+mn-ea"/>
                          <a:cs typeface="+mn-cs"/>
                        </a:rPr>
                        <a:t>development.</a:t>
                      </a:r>
                    </a:p>
                    <a:p>
                      <a:pPr marL="285750" lvl="0" indent="-285750">
                        <a:lnSpc>
                          <a:spcPct val="150000"/>
                        </a:lnSpc>
                        <a:buFont typeface="Wingdings" panose="05000000000000000000" pitchFamily="2" charset="2"/>
                        <a:buChar char="ü"/>
                      </a:pPr>
                      <a:r>
                        <a:rPr kumimoji="0" lang="en-US" sz="1200" b="0" i="0" u="none" strike="noStrike" kern="1200" dirty="0" smtClean="0">
                          <a:solidFill>
                            <a:schemeClr val="tx1"/>
                          </a:solidFill>
                          <a:effectLst/>
                          <a:latin typeface="+mn-lt"/>
                          <a:ea typeface="+mn-ea"/>
                          <a:cs typeface="+mn-cs"/>
                        </a:rPr>
                        <a:t>Water</a:t>
                      </a:r>
                      <a:r>
                        <a:rPr kumimoji="0" lang="en-US" sz="1200" b="0" i="0" u="none" strike="noStrike" kern="1200" baseline="0" dirty="0" smtClean="0">
                          <a:solidFill>
                            <a:schemeClr val="tx1"/>
                          </a:solidFill>
                          <a:effectLst/>
                          <a:latin typeface="+mn-lt"/>
                          <a:ea typeface="+mn-ea"/>
                          <a:cs typeface="+mn-cs"/>
                        </a:rPr>
                        <a:t> &amp; </a:t>
                      </a:r>
                      <a:r>
                        <a:rPr kumimoji="0" lang="en-US" sz="1200" b="0" i="0" u="none" strike="noStrike" kern="1200" dirty="0" smtClean="0">
                          <a:solidFill>
                            <a:schemeClr val="tx1"/>
                          </a:solidFill>
                          <a:effectLst/>
                          <a:latin typeface="+mn-lt"/>
                          <a:ea typeface="+mn-ea"/>
                          <a:cs typeface="+mn-cs"/>
                        </a:rPr>
                        <a:t>electrolyte balance.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200" b="0" i="0" u="none" strike="noStrike" kern="1200" dirty="0" smtClean="0">
                          <a:solidFill>
                            <a:schemeClr val="tx1"/>
                          </a:solidFill>
                          <a:effectLst/>
                          <a:latin typeface="+mn-lt"/>
                          <a:ea typeface="+mn-ea"/>
                          <a:cs typeface="+mn-cs"/>
                        </a:rPr>
                        <a:t>Reproduction</a:t>
                      </a:r>
                      <a:r>
                        <a:rPr kumimoji="0" lang="en-US" sz="1200" b="0" i="0" u="none" strike="noStrike" kern="1200" baseline="0" dirty="0" smtClean="0">
                          <a:solidFill>
                            <a:schemeClr val="tx1"/>
                          </a:solidFill>
                          <a:effectLst/>
                          <a:latin typeface="+mn-lt"/>
                          <a:ea typeface="+mn-ea"/>
                          <a:cs typeface="+mn-cs"/>
                        </a:rPr>
                        <a:t> </a:t>
                      </a:r>
                      <a:r>
                        <a:rPr kumimoji="0" lang="en-US" sz="1200" b="0" i="0" u="none" strike="noStrike" kern="1200" baseline="0" dirty="0" smtClean="0">
                          <a:solidFill>
                            <a:srgbClr val="00B050"/>
                          </a:solidFill>
                          <a:effectLst/>
                          <a:latin typeface="Gill Sans MT" panose="020B0502020104020203" pitchFamily="34" charset="0"/>
                          <a:ea typeface="+mn-ea"/>
                          <a:cs typeface="+mn-cs"/>
                        </a:rPr>
                        <a:t>(</a:t>
                      </a:r>
                      <a:r>
                        <a:rPr kumimoji="0" lang="en-US" sz="1200" kern="1200" dirty="0" smtClean="0">
                          <a:solidFill>
                            <a:srgbClr val="00B050"/>
                          </a:solidFill>
                          <a:latin typeface="Gill Sans MT" panose="020B0502020104020203" pitchFamily="34" charset="0"/>
                          <a:ea typeface="+mn-ea"/>
                          <a:cs typeface="Calibri" panose="020F0502020204030204" pitchFamily="34" charset="0"/>
                        </a:rPr>
                        <a:t>estrogen</a:t>
                      </a:r>
                      <a:r>
                        <a:rPr lang="en-US" sz="1200" dirty="0" smtClean="0">
                          <a:solidFill>
                            <a:srgbClr val="00B050"/>
                          </a:solidFill>
                          <a:latin typeface="Gill Sans MT" panose="020B0502020104020203" pitchFamily="34" charset="0"/>
                          <a:cs typeface="Calibri" panose="020F0502020204030204" pitchFamily="34" charset="0"/>
                        </a:rPr>
                        <a:t>, testosterone).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200" b="0" i="0" u="none" strike="noStrike" kern="1200" dirty="0" smtClean="0">
                          <a:solidFill>
                            <a:schemeClr val="tx1"/>
                          </a:solidFill>
                          <a:effectLst/>
                          <a:latin typeface="+mn-lt"/>
                          <a:ea typeface="+mn-ea"/>
                          <a:cs typeface="+mn-cs"/>
                        </a:rPr>
                        <a:t>Behavior.</a:t>
                      </a:r>
                    </a:p>
                  </a:txBody>
                  <a:tcPr>
                    <a:solidFill>
                      <a:schemeClr val="bg1"/>
                    </a:solidFill>
                  </a:tcPr>
                </a:tc>
                <a:extLst>
                  <a:ext uri="{0D108BD9-81ED-4DB2-BD59-A6C34878D82A}">
                    <a16:rowId xmlns:a16="http://schemas.microsoft.com/office/drawing/2014/main" val="1986870464"/>
                  </a:ext>
                </a:extLst>
              </a:tr>
              <a:tr h="216366">
                <a:tc rowSpan="2">
                  <a:txBody>
                    <a:bodyPr/>
                    <a:lstStyle/>
                    <a:p>
                      <a:pPr algn="ctr">
                        <a:lnSpc>
                          <a:spcPct val="100000"/>
                        </a:lnSpc>
                      </a:pPr>
                      <a:r>
                        <a:rPr kumimoji="0" lang="en-US" sz="1400" b="0" kern="1200" dirty="0" smtClean="0">
                          <a:solidFill>
                            <a:srgbClr val="FF66CC"/>
                          </a:solidFill>
                          <a:latin typeface="Gill Sans MT" panose="020B0502020104020203" pitchFamily="34" charset="0"/>
                          <a:ea typeface="+mn-ea"/>
                          <a:cs typeface="Calibri" panose="020F0502020204030204" pitchFamily="34" charset="0"/>
                        </a:rPr>
                        <a:t>Types</a:t>
                      </a:r>
                    </a:p>
                  </a:txBody>
                  <a:tcPr vert="vert270">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dirty="0" smtClean="0">
                          <a:solidFill>
                            <a:schemeClr val="tx1"/>
                          </a:solidFill>
                          <a:effectLst/>
                          <a:latin typeface="+mn-lt"/>
                          <a:ea typeface="+mn-ea"/>
                          <a:cs typeface="+mn-cs"/>
                        </a:rPr>
                        <a:t>Affect many different types of </a:t>
                      </a:r>
                      <a:r>
                        <a:rPr kumimoji="0" lang="en-US" sz="1200" b="0" i="0" u="none" strike="noStrike" kern="1200" dirty="0" smtClean="0">
                          <a:solidFill>
                            <a:schemeClr val="tx1"/>
                          </a:solidFill>
                          <a:effectLst/>
                          <a:latin typeface="Gill Sans MT" panose="020B0502020104020203" pitchFamily="34" charset="0"/>
                          <a:ea typeface="+mn-ea"/>
                          <a:cs typeface="+mn-cs"/>
                        </a:rPr>
                        <a:t>cells (e.g.</a:t>
                      </a:r>
                      <a:r>
                        <a:rPr kumimoji="0" lang="en-US" sz="1200" b="0" i="0" u="none" strike="noStrike" kern="1200" baseline="0" dirty="0" smtClean="0">
                          <a:solidFill>
                            <a:schemeClr val="tx1"/>
                          </a:solidFill>
                          <a:effectLst/>
                          <a:latin typeface="Gill Sans MT" panose="020B0502020104020203" pitchFamily="34" charset="0"/>
                          <a:ea typeface="+mn-ea"/>
                          <a:cs typeface="+mn-cs"/>
                        </a:rPr>
                        <a:t> </a:t>
                      </a:r>
                      <a:r>
                        <a:rPr kumimoji="0" lang="en-US" sz="1200" b="0" i="0" u="none" strike="noStrike" kern="1200" dirty="0" smtClean="0">
                          <a:solidFill>
                            <a:schemeClr val="tx1"/>
                          </a:solidFill>
                          <a:effectLst/>
                          <a:latin typeface="Gill Sans MT" panose="020B0502020104020203" pitchFamily="34" charset="0"/>
                          <a:ea typeface="+mn-ea"/>
                          <a:cs typeface="+mn-cs"/>
                        </a:rPr>
                        <a:t>Thyroxin, </a:t>
                      </a:r>
                      <a:r>
                        <a:rPr kumimoji="0" lang="en-US" sz="1200" b="0" i="0" u="none" strike="noStrike" kern="1200" baseline="0" dirty="0" smtClean="0">
                          <a:solidFill>
                            <a:schemeClr val="tx1"/>
                          </a:solidFill>
                          <a:effectLst/>
                          <a:latin typeface="Gill Sans MT" panose="020B0502020104020203" pitchFamily="34" charset="0"/>
                          <a:ea typeface="+mn-ea"/>
                          <a:cs typeface="+mn-cs"/>
                        </a:rPr>
                        <a:t> </a:t>
                      </a:r>
                      <a:r>
                        <a:rPr lang="en-US" sz="1200" dirty="0" smtClean="0">
                          <a:solidFill>
                            <a:schemeClr val="tx1"/>
                          </a:solidFill>
                          <a:latin typeface="Gill Sans MT" panose="020B0502020104020203" pitchFamily="34" charset="0"/>
                          <a:cs typeface="Calibri" panose="020F0502020204030204" pitchFamily="34" charset="0"/>
                        </a:rPr>
                        <a:t>growth hormones</a:t>
                      </a:r>
                      <a:r>
                        <a:rPr lang="en-US" sz="1200" baseline="0" dirty="0" smtClean="0">
                          <a:solidFill>
                            <a:schemeClr val="tx1"/>
                          </a:solidFill>
                          <a:latin typeface="Gill Sans MT" panose="020B0502020104020203" pitchFamily="34" charset="0"/>
                          <a:cs typeface="Calibri" panose="020F0502020204030204" pitchFamily="34" charset="0"/>
                        </a:rPr>
                        <a:t> </a:t>
                      </a:r>
                      <a:r>
                        <a:rPr lang="en-US" sz="1200" baseline="0" dirty="0" smtClean="0">
                          <a:solidFill>
                            <a:srgbClr val="00B050"/>
                          </a:solidFill>
                          <a:latin typeface="Gill Sans MT" panose="020B0502020104020203" pitchFamily="34" charset="0"/>
                          <a:cs typeface="Calibri" panose="020F0502020204030204" pitchFamily="34" charset="0"/>
                        </a:rPr>
                        <a:t>&amp; </a:t>
                      </a:r>
                      <a:r>
                        <a:rPr lang="en-US" sz="1200" dirty="0" smtClean="0">
                          <a:solidFill>
                            <a:srgbClr val="00B050"/>
                          </a:solidFill>
                          <a:latin typeface="Gill Sans MT" panose="020B0502020104020203" pitchFamily="34" charset="0"/>
                          <a:cs typeface="Calibri" panose="020F0502020204030204" pitchFamily="34" charset="0"/>
                        </a:rPr>
                        <a:t>insulin).</a:t>
                      </a:r>
                    </a:p>
                  </a:txBody>
                  <a:tcPr>
                    <a:solidFill>
                      <a:schemeClr val="bg1"/>
                    </a:solidFill>
                  </a:tcPr>
                </a:tc>
                <a:extLst>
                  <a:ext uri="{0D108BD9-81ED-4DB2-BD59-A6C34878D82A}">
                    <a16:rowId xmlns:a16="http://schemas.microsoft.com/office/drawing/2014/main" val="4149130040"/>
                  </a:ext>
                </a:extLst>
              </a:tr>
              <a:tr h="216366">
                <a:tc vMerge="1">
                  <a:txBody>
                    <a:bodyPr/>
                    <a:lstStyle/>
                    <a:p>
                      <a:pPr algn="ct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dirty="0" smtClean="0">
                          <a:solidFill>
                            <a:schemeClr val="tx1"/>
                          </a:solidFill>
                          <a:effectLst/>
                          <a:latin typeface="+mn-lt"/>
                          <a:ea typeface="+mn-ea"/>
                          <a:cs typeface="+mn-cs"/>
                        </a:rPr>
                        <a:t>Affect only </a:t>
                      </a:r>
                      <a:r>
                        <a:rPr kumimoji="0" lang="en-US" sz="1200" b="0" i="0" u="none" strike="noStrike" kern="1200" dirty="0" smtClean="0">
                          <a:solidFill>
                            <a:srgbClr val="FF0000"/>
                          </a:solidFill>
                          <a:effectLst/>
                          <a:latin typeface="+mn-lt"/>
                          <a:ea typeface="+mn-ea"/>
                          <a:cs typeface="+mn-cs"/>
                        </a:rPr>
                        <a:t>specific</a:t>
                      </a:r>
                      <a:r>
                        <a:rPr kumimoji="0" lang="en-US" sz="1200" b="0" i="0" u="none" strike="noStrike" kern="1200" dirty="0" smtClean="0">
                          <a:solidFill>
                            <a:schemeClr val="tx1"/>
                          </a:solidFill>
                          <a:effectLst/>
                          <a:latin typeface="+mn-lt"/>
                          <a:ea typeface="+mn-ea"/>
                          <a:cs typeface="+mn-cs"/>
                        </a:rPr>
                        <a:t> target cells (</a:t>
                      </a:r>
                      <a:r>
                        <a:rPr kumimoji="0" lang="en-US" sz="1200" b="0" i="0" u="none" strike="noStrike" kern="1200" dirty="0" err="1" smtClean="0">
                          <a:solidFill>
                            <a:schemeClr val="tx1"/>
                          </a:solidFill>
                          <a:effectLst/>
                          <a:latin typeface="+mn-lt"/>
                          <a:ea typeface="+mn-ea"/>
                          <a:cs typeface="+mn-cs"/>
                        </a:rPr>
                        <a:t>eg</a:t>
                      </a:r>
                      <a:r>
                        <a:rPr kumimoji="0" lang="en-US" sz="1200" b="0" i="0" u="none" strike="noStrike" kern="1200" dirty="0" smtClean="0">
                          <a:solidFill>
                            <a:schemeClr val="tx1"/>
                          </a:solidFill>
                          <a:effectLst/>
                          <a:latin typeface="+mn-lt"/>
                          <a:ea typeface="+mn-ea"/>
                          <a:cs typeface="+mn-cs"/>
                        </a:rPr>
                        <a:t>. ACTH &amp; estrogen).</a:t>
                      </a:r>
                    </a:p>
                  </a:txBody>
                  <a:tcPr>
                    <a:solidFill>
                      <a:schemeClr val="bg1"/>
                    </a:solidFill>
                  </a:tcPr>
                </a:tc>
                <a:extLst>
                  <a:ext uri="{0D108BD9-81ED-4DB2-BD59-A6C34878D82A}">
                    <a16:rowId xmlns:a16="http://schemas.microsoft.com/office/drawing/2014/main" val="2677161256"/>
                  </a:ext>
                </a:extLst>
              </a:tr>
              <a:tr h="1370316">
                <a:tc gridSpan="2">
                  <a:txBody>
                    <a:bodyPr/>
                    <a:lstStyle/>
                    <a:p>
                      <a:pPr>
                        <a:lnSpc>
                          <a:spcPct val="150000"/>
                        </a:lnSpc>
                      </a:pPr>
                      <a:r>
                        <a:rPr lang="en-US" sz="1200" baseline="30000" dirty="0" smtClean="0">
                          <a:solidFill>
                            <a:srgbClr val="00B050"/>
                          </a:solidFill>
                          <a:latin typeface="Gill Sans MT" panose="020B0502020104020203" pitchFamily="34" charset="0"/>
                          <a:cs typeface="Calibri" panose="020F0502020204030204" pitchFamily="34" charset="0"/>
                        </a:rPr>
                        <a:t>1</a:t>
                      </a:r>
                      <a:r>
                        <a:rPr lang="en-US" sz="1200" dirty="0" smtClean="0">
                          <a:solidFill>
                            <a:srgbClr val="00B050"/>
                          </a:solidFill>
                          <a:latin typeface="Gill Sans MT" panose="020B0502020104020203" pitchFamily="34" charset="0"/>
                          <a:cs typeface="Calibri" panose="020F0502020204030204" pitchFamily="34" charset="0"/>
                        </a:rPr>
                        <a:t>= 3 main types: peptide/protein, steroid, or amine.</a:t>
                      </a:r>
                    </a:p>
                    <a:p>
                      <a:pPr marL="0" algn="l" rtl="0" eaLnBrk="1" latinLnBrk="0" hangingPunct="1">
                        <a:lnSpc>
                          <a:spcPct val="150000"/>
                        </a:lnSpc>
                      </a:pPr>
                      <a:r>
                        <a:rPr lang="en-US" sz="1200" baseline="30000" dirty="0" smtClean="0">
                          <a:solidFill>
                            <a:srgbClr val="00B050"/>
                          </a:solidFill>
                          <a:latin typeface="Gill Sans MT" panose="020B0502020104020203" pitchFamily="34" charset="0"/>
                          <a:cs typeface="Calibri" panose="020F0502020204030204" pitchFamily="34" charset="0"/>
                        </a:rPr>
                        <a:t>2</a:t>
                      </a:r>
                      <a:r>
                        <a:rPr lang="en-US" sz="1200" dirty="0" smtClean="0">
                          <a:solidFill>
                            <a:srgbClr val="00B050"/>
                          </a:solidFill>
                          <a:latin typeface="Gill Sans MT" panose="020B0502020104020203" pitchFamily="34" charset="0"/>
                          <a:cs typeface="Calibri" panose="020F0502020204030204" pitchFamily="34" charset="0"/>
                        </a:rPr>
                        <a:t>= </a:t>
                      </a:r>
                      <a:r>
                        <a:rPr kumimoji="0" lang="en-US" sz="1200" kern="1200" dirty="0" smtClean="0">
                          <a:solidFill>
                            <a:srgbClr val="00B050"/>
                          </a:solidFill>
                          <a:latin typeface="Gill Sans MT" panose="020B0502020104020203" pitchFamily="34" charset="0"/>
                          <a:ea typeface="+mn-ea"/>
                          <a:cs typeface="Calibri" panose="020F0502020204030204" pitchFamily="34" charset="0"/>
                        </a:rPr>
                        <a:t>A mechanism control its secretion is to keep it within the normal range (avoid hypo or hyper secretion).</a:t>
                      </a:r>
                    </a:p>
                    <a:p>
                      <a:pPr marL="0" algn="l" rtl="0" eaLnBrk="1" latinLnBrk="0" hangingPunct="1">
                        <a:lnSpc>
                          <a:spcPct val="150000"/>
                        </a:lnSpc>
                      </a:pPr>
                      <a:r>
                        <a:rPr lang="en-US" sz="1200" baseline="30000" dirty="0" smtClean="0">
                          <a:solidFill>
                            <a:srgbClr val="00B050"/>
                          </a:solidFill>
                          <a:latin typeface="Gill Sans MT" panose="020B0502020104020203" pitchFamily="34" charset="0"/>
                          <a:cs typeface="Calibri" panose="020F0502020204030204" pitchFamily="34" charset="0"/>
                        </a:rPr>
                        <a:t>3</a:t>
                      </a:r>
                      <a:r>
                        <a:rPr lang="en-US" sz="1200" dirty="0" smtClean="0">
                          <a:solidFill>
                            <a:srgbClr val="00B050"/>
                          </a:solidFill>
                          <a:latin typeface="Gill Sans MT" panose="020B0502020104020203" pitchFamily="34" charset="0"/>
                          <a:cs typeface="Calibri" panose="020F0502020204030204" pitchFamily="34" charset="0"/>
                        </a:rPr>
                        <a:t>= </a:t>
                      </a:r>
                      <a:r>
                        <a:rPr kumimoji="0" lang="en-US" sz="1200" kern="1200" dirty="0" smtClean="0">
                          <a:solidFill>
                            <a:srgbClr val="00B050"/>
                          </a:solidFill>
                          <a:latin typeface="Gill Sans MT" panose="020B0502020104020203" pitchFamily="34" charset="0"/>
                          <a:ea typeface="+mn-ea"/>
                          <a:cs typeface="Calibri" panose="020F0502020204030204" pitchFamily="34" charset="0"/>
                        </a:rPr>
                        <a:t>Hormones act on target tissue that is far away from the gland. On the other hand, paracrine acts on nearby tissues. Autocrine, secreted by &amp; act on the same tissue </a:t>
                      </a:r>
                      <a:r>
                        <a:rPr kumimoji="0" lang="en-US" sz="1200" kern="1200" dirty="0" err="1" smtClean="0">
                          <a:solidFill>
                            <a:srgbClr val="00B050"/>
                          </a:solidFill>
                          <a:latin typeface="Gill Sans MT" panose="020B0502020104020203" pitchFamily="34" charset="0"/>
                          <a:ea typeface="+mn-ea"/>
                          <a:cs typeface="Calibri" panose="020F0502020204030204" pitchFamily="34" charset="0"/>
                        </a:rPr>
                        <a:t>eg</a:t>
                      </a:r>
                      <a:r>
                        <a:rPr kumimoji="0" lang="en-US" sz="1200" kern="1200" dirty="0" smtClean="0">
                          <a:solidFill>
                            <a:srgbClr val="00B050"/>
                          </a:solidFill>
                          <a:latin typeface="Gill Sans MT" panose="020B0502020104020203" pitchFamily="34" charset="0"/>
                          <a:ea typeface="+mn-ea"/>
                          <a:cs typeface="Calibri" panose="020F0502020204030204" pitchFamily="34" charset="0"/>
                        </a:rPr>
                        <a:t>; when the hormones secreted from a gland affects its own function.</a:t>
                      </a:r>
                    </a:p>
                    <a:p>
                      <a:pPr marL="0" algn="l" rtl="0" eaLnBrk="1" latinLnBrk="0" hangingPunct="1">
                        <a:lnSpc>
                          <a:spcPct val="150000"/>
                        </a:lnSpc>
                      </a:pPr>
                      <a:r>
                        <a:rPr kumimoji="0" lang="en-US" sz="1200" kern="1200" baseline="30000" dirty="0" smtClean="0">
                          <a:solidFill>
                            <a:schemeClr val="bg1">
                              <a:lumMod val="50000"/>
                            </a:schemeClr>
                          </a:solidFill>
                          <a:latin typeface="Gill Sans MT" panose="020B0502020104020203" pitchFamily="34" charset="0"/>
                          <a:ea typeface="+mn-ea"/>
                          <a:cs typeface="Calibri" panose="020F0502020204030204" pitchFamily="34" charset="0"/>
                        </a:rPr>
                        <a:t>4</a:t>
                      </a:r>
                      <a:r>
                        <a:rPr kumimoji="0" lang="en-US" sz="1200" kern="1200" dirty="0" smtClean="0">
                          <a:solidFill>
                            <a:schemeClr val="bg1">
                              <a:lumMod val="50000"/>
                            </a:schemeClr>
                          </a:solidFill>
                          <a:latin typeface="Gill Sans MT" panose="020B0502020104020203" pitchFamily="34" charset="0"/>
                          <a:ea typeface="+mn-ea"/>
                          <a:cs typeface="Calibri" panose="020F0502020204030204" pitchFamily="34" charset="0"/>
                        </a:rPr>
                        <a:t> = Humoral, neural &amp; hormonal.</a:t>
                      </a:r>
                    </a:p>
                    <a:p>
                      <a:pPr marL="0" algn="l" rtl="0" eaLnBrk="1" latinLnBrk="0" hangingPunct="1">
                        <a:lnSpc>
                          <a:spcPct val="150000"/>
                        </a:lnSpc>
                      </a:pPr>
                      <a:r>
                        <a:rPr lang="en-US" sz="1200" baseline="30000" dirty="0" smtClean="0">
                          <a:solidFill>
                            <a:srgbClr val="00B050"/>
                          </a:solidFill>
                          <a:latin typeface="Gill Sans MT" panose="020B0502020104020203" pitchFamily="34" charset="0"/>
                          <a:cs typeface="Calibri" panose="020F0502020204030204" pitchFamily="34" charset="0"/>
                        </a:rPr>
                        <a:t>5</a:t>
                      </a:r>
                      <a:r>
                        <a:rPr lang="en-US" sz="1200" dirty="0" smtClean="0">
                          <a:solidFill>
                            <a:srgbClr val="00B050"/>
                          </a:solidFill>
                          <a:latin typeface="Gill Sans MT" panose="020B0502020104020203" pitchFamily="34" charset="0"/>
                          <a:cs typeface="Calibri" panose="020F0502020204030204" pitchFamily="34" charset="0"/>
                        </a:rPr>
                        <a:t>= </a:t>
                      </a:r>
                      <a:r>
                        <a:rPr kumimoji="0" lang="en-US" sz="1200" kern="1200" dirty="0" smtClean="0">
                          <a:solidFill>
                            <a:srgbClr val="00B050"/>
                          </a:solidFill>
                          <a:latin typeface="Gill Sans MT" panose="020B0502020104020203" pitchFamily="34" charset="0"/>
                          <a:ea typeface="+mn-ea"/>
                          <a:cs typeface="Calibri" panose="020F0502020204030204" pitchFamily="34" charset="0"/>
                        </a:rPr>
                        <a:t>contain a specific receptor to a particular hormone.</a:t>
                      </a:r>
                    </a:p>
                  </a:txBody>
                  <a:tcPr>
                    <a:solidFill>
                      <a:schemeClr val="bg1"/>
                    </a:solidFill>
                  </a:tcPr>
                </a:tc>
                <a:tc hMerge="1">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300" b="0" i="0" u="none" strike="noStrike" kern="1200" dirty="0" smtClean="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1033564455"/>
                  </a:ext>
                </a:extLst>
              </a:tr>
            </a:tbl>
          </a:graphicData>
        </a:graphic>
      </p:graphicFrame>
      <p:sp>
        <p:nvSpPr>
          <p:cNvPr id="30" name="Rectangle 29"/>
          <p:cNvSpPr/>
          <p:nvPr/>
        </p:nvSpPr>
        <p:spPr>
          <a:xfrm>
            <a:off x="8254652" y="7322"/>
            <a:ext cx="3934173" cy="541358"/>
          </a:xfrm>
          <a:prstGeom prst="rect">
            <a:avLst/>
          </a:prstGeom>
          <a:noFill/>
          <a:ln>
            <a:solidFill>
              <a:srgbClr val="0080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smtClean="0">
                <a:solidFill>
                  <a:srgbClr val="FF0000"/>
                </a:solidFill>
                <a:latin typeface="Calibri" panose="020F0502020204030204" pitchFamily="34" charset="0"/>
                <a:cs typeface="Calibri" panose="020F0502020204030204" pitchFamily="34" charset="0"/>
              </a:rPr>
              <a:t>تعريف الهرمون جدا مهم، وهو لبّ المحاضرة، بحيث راح نمسك كل جزء من التعريف ونفصّل فيه!</a:t>
            </a:r>
            <a:endParaRPr lang="en-US" sz="1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554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194296650"/>
              </p:ext>
            </p:extLst>
          </p:nvPr>
        </p:nvGraphicFramePr>
        <p:xfrm>
          <a:off x="29472" y="-14738"/>
          <a:ext cx="12188808" cy="6873135"/>
        </p:xfrm>
        <a:graphic>
          <a:graphicData uri="http://schemas.openxmlformats.org/drawingml/2006/table">
            <a:tbl>
              <a:tblPr firstRow="1" bandRow="1">
                <a:tableStyleId>{5DA37D80-6434-44D0-A028-1B22A696006F}</a:tableStyleId>
              </a:tblPr>
              <a:tblGrid>
                <a:gridCol w="477771">
                  <a:extLst>
                    <a:ext uri="{9D8B030D-6E8A-4147-A177-3AD203B41FA5}">
                      <a16:colId xmlns:a16="http://schemas.microsoft.com/office/drawing/2014/main" val="3604589667"/>
                    </a:ext>
                  </a:extLst>
                </a:gridCol>
                <a:gridCol w="11711037">
                  <a:extLst>
                    <a:ext uri="{9D8B030D-6E8A-4147-A177-3AD203B41FA5}">
                      <a16:colId xmlns:a16="http://schemas.microsoft.com/office/drawing/2014/main" val="2880371773"/>
                    </a:ext>
                  </a:extLst>
                </a:gridCol>
              </a:tblGrid>
              <a:tr h="3409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Chemical classification</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325443">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500" b="0" kern="1200" dirty="0" smtClean="0">
                          <a:solidFill>
                            <a:srgbClr val="008080"/>
                          </a:solidFill>
                          <a:latin typeface="Gill Sans MT" panose="020B0502020104020203" pitchFamily="34" charset="0"/>
                          <a:ea typeface="+mn-ea"/>
                          <a:cs typeface="Calibri" panose="020F0502020204030204" pitchFamily="34" charset="0"/>
                        </a:rPr>
                        <a:t>1. Peptides or proteins hormones</a:t>
                      </a:r>
                    </a:p>
                  </a:txBody>
                  <a:tcP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364798409"/>
                  </a:ext>
                </a:extLst>
              </a:tr>
              <a:tr h="1356465">
                <a:tc>
                  <a:txBody>
                    <a:bodyPr/>
                    <a:lstStyle/>
                    <a:p>
                      <a:pPr algn="ctr"/>
                      <a:r>
                        <a:rPr lang="en-US" sz="1600" dirty="0" smtClean="0"/>
                        <a:t>Definition</a:t>
                      </a:r>
                      <a:endParaRPr lang="en-US" sz="1600" dirty="0"/>
                    </a:p>
                  </a:txBody>
                  <a:tcPr vert="vert270">
                    <a:solidFill>
                      <a:srgbClr val="E0F4E9"/>
                    </a:solidFill>
                  </a:tcPr>
                </a:tc>
                <a:tc>
                  <a:txBody>
                    <a:bodyPr/>
                    <a:lstStyle/>
                    <a:p>
                      <a:pPr>
                        <a:lnSpc>
                          <a:spcPct val="150000"/>
                        </a:lnSpc>
                      </a:pPr>
                      <a:r>
                        <a:rPr kumimoji="0" lang="en-US" sz="1400" kern="1200" dirty="0" smtClean="0">
                          <a:solidFill>
                            <a:srgbClr val="497E8D"/>
                          </a:solidFill>
                          <a:latin typeface="+mn-lt"/>
                          <a:ea typeface="+mn-ea"/>
                          <a:cs typeface="+mn-cs"/>
                        </a:rPr>
                        <a:t>Including hormones secreted by:</a:t>
                      </a:r>
                    </a:p>
                    <a:p>
                      <a:pPr marL="285750" indent="-285750">
                        <a:lnSpc>
                          <a:spcPct val="150000"/>
                        </a:lnSpc>
                        <a:buFont typeface="Wingdings" panose="05000000000000000000" pitchFamily="2" charset="2"/>
                        <a:buChar char="ü"/>
                      </a:pPr>
                      <a:r>
                        <a:rPr kumimoji="0" lang="en-US" sz="1400" kern="1200" dirty="0" smtClean="0">
                          <a:solidFill>
                            <a:schemeClr val="tx1"/>
                          </a:solidFill>
                          <a:latin typeface="+mn-lt"/>
                          <a:ea typeface="+mn-ea"/>
                          <a:cs typeface="+mn-cs"/>
                        </a:rPr>
                        <a:t>The anterior &amp;</a:t>
                      </a:r>
                      <a:r>
                        <a:rPr kumimoji="0" lang="en-US" sz="1400" kern="1200" baseline="0" dirty="0" smtClean="0">
                          <a:solidFill>
                            <a:schemeClr val="tx1"/>
                          </a:solidFill>
                          <a:latin typeface="+mn-lt"/>
                          <a:ea typeface="+mn-ea"/>
                          <a:cs typeface="+mn-cs"/>
                        </a:rPr>
                        <a:t> </a:t>
                      </a:r>
                      <a:r>
                        <a:rPr kumimoji="0" lang="en-US" sz="1400" kern="1200" dirty="0" smtClean="0">
                          <a:solidFill>
                            <a:schemeClr val="tx1"/>
                          </a:solidFill>
                          <a:latin typeface="+mn-lt"/>
                          <a:ea typeface="+mn-ea"/>
                          <a:cs typeface="+mn-cs"/>
                        </a:rPr>
                        <a:t>posterior pituitary gland.</a:t>
                      </a:r>
                    </a:p>
                    <a:p>
                      <a:pPr marL="285750" indent="-285750">
                        <a:lnSpc>
                          <a:spcPct val="150000"/>
                        </a:lnSpc>
                        <a:buFont typeface="Wingdings" panose="05000000000000000000" pitchFamily="2" charset="2"/>
                        <a:buChar char="ü"/>
                      </a:pPr>
                      <a:r>
                        <a:rPr kumimoji="0" lang="en-US" sz="1400" kern="1200" dirty="0" smtClean="0">
                          <a:solidFill>
                            <a:schemeClr val="tx1"/>
                          </a:solidFill>
                          <a:latin typeface="+mn-lt"/>
                          <a:ea typeface="+mn-ea"/>
                          <a:cs typeface="+mn-cs"/>
                        </a:rPr>
                        <a:t>The pancreas (insulin &amp;</a:t>
                      </a:r>
                      <a:r>
                        <a:rPr kumimoji="0" lang="en-US" sz="1400" kern="1200" baseline="0" dirty="0" smtClean="0">
                          <a:solidFill>
                            <a:schemeClr val="tx1"/>
                          </a:solidFill>
                          <a:latin typeface="+mn-lt"/>
                          <a:ea typeface="+mn-ea"/>
                          <a:cs typeface="+mn-cs"/>
                        </a:rPr>
                        <a:t> </a:t>
                      </a:r>
                      <a:r>
                        <a:rPr kumimoji="0" lang="en-US" sz="1400" kern="1200" dirty="0" smtClean="0">
                          <a:solidFill>
                            <a:schemeClr val="bg1">
                              <a:lumMod val="50000"/>
                            </a:schemeClr>
                          </a:solidFill>
                          <a:latin typeface="+mn-lt"/>
                          <a:ea typeface="+mn-ea"/>
                          <a:cs typeface="+mn-cs"/>
                        </a:rPr>
                        <a:t>glucagon</a:t>
                      </a:r>
                      <a:r>
                        <a:rPr kumimoji="0" lang="en-US" sz="1400" kern="1200" dirty="0" smtClean="0">
                          <a:solidFill>
                            <a:schemeClr val="tx1"/>
                          </a:solidFill>
                          <a:latin typeface="+mn-lt"/>
                          <a:ea typeface="+mn-ea"/>
                          <a:cs typeface="+mn-cs"/>
                        </a:rPr>
                        <a:t>).</a:t>
                      </a:r>
                    </a:p>
                    <a:p>
                      <a:pPr marL="285750" indent="-285750">
                        <a:lnSpc>
                          <a:spcPct val="150000"/>
                        </a:lnSpc>
                        <a:buFont typeface="Wingdings" panose="05000000000000000000" pitchFamily="2" charset="2"/>
                        <a:buChar char="ü"/>
                      </a:pPr>
                      <a:r>
                        <a:rPr kumimoji="0" lang="en-US" sz="1400" kern="1200" dirty="0" smtClean="0">
                          <a:solidFill>
                            <a:schemeClr val="bg1">
                              <a:lumMod val="50000"/>
                            </a:schemeClr>
                          </a:solidFill>
                          <a:latin typeface="+mn-lt"/>
                          <a:ea typeface="+mn-ea"/>
                          <a:cs typeface="+mn-cs"/>
                        </a:rPr>
                        <a:t>The parathyroid gland </a:t>
                      </a:r>
                      <a:r>
                        <a:rPr kumimoji="0" lang="en-US" sz="1400" kern="1200" dirty="0" smtClean="0">
                          <a:solidFill>
                            <a:schemeClr val="tx1"/>
                          </a:solidFill>
                          <a:latin typeface="+mn-lt"/>
                          <a:ea typeface="+mn-ea"/>
                          <a:cs typeface="+mn-cs"/>
                        </a:rPr>
                        <a:t>(parathyroid</a:t>
                      </a:r>
                      <a:r>
                        <a:rPr kumimoji="0" lang="en-US" sz="1400" kern="1200" baseline="0" dirty="0" smtClean="0">
                          <a:solidFill>
                            <a:schemeClr val="tx1"/>
                          </a:solidFill>
                          <a:latin typeface="+mn-lt"/>
                          <a:ea typeface="+mn-ea"/>
                          <a:cs typeface="+mn-cs"/>
                        </a:rPr>
                        <a:t> </a:t>
                      </a:r>
                      <a:r>
                        <a:rPr kumimoji="0" lang="en-US" sz="1400" kern="1200" dirty="0" smtClean="0">
                          <a:solidFill>
                            <a:schemeClr val="tx1"/>
                          </a:solidFill>
                          <a:latin typeface="+mn-lt"/>
                          <a:ea typeface="+mn-ea"/>
                          <a:cs typeface="+mn-cs"/>
                        </a:rPr>
                        <a:t>hormone).</a:t>
                      </a:r>
                    </a:p>
                  </a:txBody>
                  <a:tcPr>
                    <a:solidFill>
                      <a:schemeClr val="bg1"/>
                    </a:solidFill>
                  </a:tcPr>
                </a:tc>
                <a:extLst>
                  <a:ext uri="{0D108BD9-81ED-4DB2-BD59-A6C34878D82A}">
                    <a16:rowId xmlns:a16="http://schemas.microsoft.com/office/drawing/2014/main" val="112657102"/>
                  </a:ext>
                </a:extLst>
              </a:tr>
              <a:tr h="4835152">
                <a:tc>
                  <a:txBody>
                    <a:bodyPr/>
                    <a:lstStyle/>
                    <a:p>
                      <a:pPr algn="ctr"/>
                      <a:r>
                        <a:rPr lang="en-US" sz="1600" dirty="0" smtClean="0"/>
                        <a:t>Synthesis</a:t>
                      </a:r>
                      <a:endParaRPr lang="en-US" sz="1600" dirty="0"/>
                    </a:p>
                  </a:txBody>
                  <a:tcPr vert="vert270">
                    <a:solidFill>
                      <a:srgbClr val="E0F4E9"/>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solidFill>
                      <a:schemeClr val="bg1"/>
                    </a:solidFill>
                  </a:tcPr>
                </a:tc>
                <a:extLst>
                  <a:ext uri="{0D108BD9-81ED-4DB2-BD59-A6C34878D82A}">
                    <a16:rowId xmlns:a16="http://schemas.microsoft.com/office/drawing/2014/main" val="3908467867"/>
                  </a:ext>
                </a:extLst>
              </a:tr>
            </a:tbl>
          </a:graphicData>
        </a:graphic>
      </p:graphicFrame>
      <p:sp>
        <p:nvSpPr>
          <p:cNvPr id="11" name="Rectangle 10"/>
          <p:cNvSpPr/>
          <p:nvPr/>
        </p:nvSpPr>
        <p:spPr>
          <a:xfrm>
            <a:off x="596652" y="5638409"/>
            <a:ext cx="11433461" cy="1107996"/>
          </a:xfrm>
          <a:prstGeom prst="rect">
            <a:avLst/>
          </a:prstGeom>
          <a:ln>
            <a:solidFill>
              <a:schemeClr val="bg1">
                <a:lumMod val="50000"/>
              </a:schemeClr>
            </a:solidFill>
            <a:prstDash val="dashDot"/>
          </a:ln>
        </p:spPr>
        <p:txBody>
          <a:bodyPr wrap="square">
            <a:spAutoFit/>
          </a:bodyPr>
          <a:lstStyle/>
          <a:p>
            <a:r>
              <a:rPr lang="en-US" sz="1100" dirty="0" smtClean="0">
                <a:solidFill>
                  <a:schemeClr val="bg1">
                    <a:lumMod val="50000"/>
                  </a:schemeClr>
                </a:solidFill>
              </a:rPr>
              <a:t>Guyton corner: </a:t>
            </a:r>
          </a:p>
          <a:p>
            <a:r>
              <a:rPr lang="en-US" sz="1100" dirty="0" smtClean="0">
                <a:solidFill>
                  <a:schemeClr val="bg1">
                    <a:lumMod val="50000"/>
                  </a:schemeClr>
                </a:solidFill>
              </a:rPr>
              <a:t>They </a:t>
            </a:r>
            <a:r>
              <a:rPr lang="en-US" sz="1100" dirty="0">
                <a:solidFill>
                  <a:schemeClr val="bg1">
                    <a:lumMod val="50000"/>
                  </a:schemeClr>
                </a:solidFill>
              </a:rPr>
              <a:t>are usually </a:t>
            </a:r>
            <a:r>
              <a:rPr lang="en-US" sz="1100" dirty="0" smtClean="0">
                <a:solidFill>
                  <a:schemeClr val="bg1">
                    <a:lumMod val="50000"/>
                  </a:schemeClr>
                </a:solidFill>
              </a:rPr>
              <a:t>synthesized first </a:t>
            </a:r>
            <a:r>
              <a:rPr lang="en-US" sz="1100" dirty="0">
                <a:solidFill>
                  <a:schemeClr val="bg1">
                    <a:lumMod val="50000"/>
                  </a:schemeClr>
                </a:solidFill>
              </a:rPr>
              <a:t>as larger proteins that are not biologically </a:t>
            </a:r>
            <a:r>
              <a:rPr lang="en-US" sz="1100" dirty="0" smtClean="0">
                <a:solidFill>
                  <a:schemeClr val="bg1">
                    <a:lumMod val="50000"/>
                  </a:schemeClr>
                </a:solidFill>
              </a:rPr>
              <a:t>active (</a:t>
            </a:r>
            <a:r>
              <a:rPr lang="en-US" sz="1100" dirty="0" err="1" smtClean="0">
                <a:solidFill>
                  <a:schemeClr val="bg1">
                    <a:lumMod val="50000"/>
                  </a:schemeClr>
                </a:solidFill>
              </a:rPr>
              <a:t>preprohormones</a:t>
            </a:r>
            <a:r>
              <a:rPr lang="en-US" sz="1100" dirty="0">
                <a:solidFill>
                  <a:schemeClr val="bg1">
                    <a:lumMod val="50000"/>
                  </a:schemeClr>
                </a:solidFill>
              </a:rPr>
              <a:t>) </a:t>
            </a:r>
            <a:r>
              <a:rPr lang="en-US" sz="1100" dirty="0" smtClean="0">
                <a:solidFill>
                  <a:schemeClr val="bg1">
                    <a:lumMod val="50000"/>
                  </a:schemeClr>
                </a:solidFill>
              </a:rPr>
              <a:t>&amp; </a:t>
            </a:r>
            <a:r>
              <a:rPr lang="en-US" sz="1100" dirty="0">
                <a:solidFill>
                  <a:schemeClr val="bg1">
                    <a:lumMod val="50000"/>
                  </a:schemeClr>
                </a:solidFill>
              </a:rPr>
              <a:t>are cleaved to form smaller </a:t>
            </a:r>
            <a:r>
              <a:rPr lang="en-US" sz="1100" dirty="0" smtClean="0">
                <a:solidFill>
                  <a:schemeClr val="bg1">
                    <a:lumMod val="50000"/>
                  </a:schemeClr>
                </a:solidFill>
              </a:rPr>
              <a:t>prohormones </a:t>
            </a:r>
            <a:r>
              <a:rPr lang="en-US" sz="1100" dirty="0">
                <a:solidFill>
                  <a:schemeClr val="bg1">
                    <a:lumMod val="50000"/>
                  </a:schemeClr>
                </a:solidFill>
              </a:rPr>
              <a:t>in the endoplasmic reticulum. These </a:t>
            </a:r>
            <a:r>
              <a:rPr lang="en-US" sz="1100" dirty="0" smtClean="0">
                <a:solidFill>
                  <a:schemeClr val="bg1">
                    <a:lumMod val="50000"/>
                  </a:schemeClr>
                </a:solidFill>
              </a:rPr>
              <a:t>prohormones are </a:t>
            </a:r>
            <a:r>
              <a:rPr lang="en-US" sz="1100" dirty="0">
                <a:solidFill>
                  <a:schemeClr val="bg1">
                    <a:lumMod val="50000"/>
                  </a:schemeClr>
                </a:solidFill>
              </a:rPr>
              <a:t>then transferred to the Golgi apparatus for </a:t>
            </a:r>
            <a:r>
              <a:rPr lang="en-US" sz="1100" dirty="0" smtClean="0">
                <a:solidFill>
                  <a:schemeClr val="bg1">
                    <a:lumMod val="50000"/>
                  </a:schemeClr>
                </a:solidFill>
              </a:rPr>
              <a:t>packaging into </a:t>
            </a:r>
            <a:r>
              <a:rPr lang="en-US" sz="1100" dirty="0">
                <a:solidFill>
                  <a:schemeClr val="bg1">
                    <a:lumMod val="50000"/>
                  </a:schemeClr>
                </a:solidFill>
              </a:rPr>
              <a:t>secretory vesicles. In this process, enzymes in </a:t>
            </a:r>
            <a:r>
              <a:rPr lang="en-US" sz="1100" dirty="0" smtClean="0">
                <a:solidFill>
                  <a:schemeClr val="bg1">
                    <a:lumMod val="50000"/>
                  </a:schemeClr>
                </a:solidFill>
              </a:rPr>
              <a:t>the vesicles </a:t>
            </a:r>
            <a:r>
              <a:rPr lang="en-US" sz="1100" dirty="0">
                <a:solidFill>
                  <a:schemeClr val="bg1">
                    <a:lumMod val="50000"/>
                  </a:schemeClr>
                </a:solidFill>
              </a:rPr>
              <a:t>cleave the prohormones to produce smaller, </a:t>
            </a:r>
            <a:r>
              <a:rPr lang="en-US" sz="1100" dirty="0" smtClean="0">
                <a:solidFill>
                  <a:schemeClr val="bg1">
                    <a:lumMod val="50000"/>
                  </a:schemeClr>
                </a:solidFill>
              </a:rPr>
              <a:t>biologically </a:t>
            </a:r>
            <a:r>
              <a:rPr lang="en-US" sz="1100" dirty="0">
                <a:solidFill>
                  <a:schemeClr val="bg1">
                    <a:lumMod val="50000"/>
                  </a:schemeClr>
                </a:solidFill>
              </a:rPr>
              <a:t>active hormones </a:t>
            </a:r>
            <a:r>
              <a:rPr lang="en-US" sz="1100" dirty="0" smtClean="0">
                <a:solidFill>
                  <a:schemeClr val="bg1">
                    <a:lumMod val="50000"/>
                  </a:schemeClr>
                </a:solidFill>
              </a:rPr>
              <a:t>&amp; </a:t>
            </a:r>
            <a:r>
              <a:rPr lang="en-US" sz="1100" dirty="0">
                <a:solidFill>
                  <a:schemeClr val="bg1">
                    <a:lumMod val="50000"/>
                  </a:schemeClr>
                </a:solidFill>
              </a:rPr>
              <a:t>inactive fragments. </a:t>
            </a:r>
            <a:r>
              <a:rPr lang="en-US" sz="1100" dirty="0" smtClean="0">
                <a:solidFill>
                  <a:schemeClr val="bg1">
                    <a:lumMod val="50000"/>
                  </a:schemeClr>
                </a:solidFill>
              </a:rPr>
              <a:t>The vesicles </a:t>
            </a:r>
            <a:r>
              <a:rPr lang="en-US" sz="1100" dirty="0">
                <a:solidFill>
                  <a:schemeClr val="bg1">
                    <a:lumMod val="50000"/>
                  </a:schemeClr>
                </a:solidFill>
              </a:rPr>
              <a:t>are stored within the cytoplasm, </a:t>
            </a:r>
            <a:r>
              <a:rPr lang="en-US" sz="1100" dirty="0" smtClean="0">
                <a:solidFill>
                  <a:schemeClr val="bg1">
                    <a:lumMod val="50000"/>
                  </a:schemeClr>
                </a:solidFill>
              </a:rPr>
              <a:t>&amp; </a:t>
            </a:r>
            <a:r>
              <a:rPr lang="en-US" sz="1100" dirty="0">
                <a:solidFill>
                  <a:schemeClr val="bg1">
                    <a:lumMod val="50000"/>
                  </a:schemeClr>
                </a:solidFill>
              </a:rPr>
              <a:t>many </a:t>
            </a:r>
            <a:r>
              <a:rPr lang="en-US" sz="1100" dirty="0" smtClean="0">
                <a:solidFill>
                  <a:schemeClr val="bg1">
                    <a:lumMod val="50000"/>
                  </a:schemeClr>
                </a:solidFill>
              </a:rPr>
              <a:t>are bound </a:t>
            </a:r>
            <a:r>
              <a:rPr lang="en-US" sz="1100" dirty="0">
                <a:solidFill>
                  <a:schemeClr val="bg1">
                    <a:lumMod val="50000"/>
                  </a:schemeClr>
                </a:solidFill>
              </a:rPr>
              <a:t>to the cell membrane until their secretion </a:t>
            </a:r>
            <a:r>
              <a:rPr lang="en-US" sz="1100" dirty="0" smtClean="0">
                <a:solidFill>
                  <a:schemeClr val="bg1">
                    <a:lumMod val="50000"/>
                  </a:schemeClr>
                </a:solidFill>
              </a:rPr>
              <a:t>is needed</a:t>
            </a:r>
            <a:r>
              <a:rPr lang="en-US" sz="1100" dirty="0">
                <a:solidFill>
                  <a:schemeClr val="bg1">
                    <a:lumMod val="50000"/>
                  </a:schemeClr>
                </a:solidFill>
              </a:rPr>
              <a:t>. Secretion of the hormones (as well as the </a:t>
            </a:r>
            <a:r>
              <a:rPr lang="en-US" sz="1100" dirty="0" smtClean="0">
                <a:solidFill>
                  <a:schemeClr val="bg1">
                    <a:lumMod val="50000"/>
                  </a:schemeClr>
                </a:solidFill>
              </a:rPr>
              <a:t>inactive fragments</a:t>
            </a:r>
            <a:r>
              <a:rPr lang="en-US" sz="1100" dirty="0">
                <a:solidFill>
                  <a:schemeClr val="bg1">
                    <a:lumMod val="50000"/>
                  </a:schemeClr>
                </a:solidFill>
              </a:rPr>
              <a:t>) occurs when the secretory vesicles fuse </a:t>
            </a:r>
            <a:r>
              <a:rPr lang="en-US" sz="1100" dirty="0" smtClean="0">
                <a:solidFill>
                  <a:schemeClr val="bg1">
                    <a:lumMod val="50000"/>
                  </a:schemeClr>
                </a:solidFill>
              </a:rPr>
              <a:t>with the </a:t>
            </a:r>
            <a:r>
              <a:rPr lang="en-US" sz="1100" dirty="0">
                <a:solidFill>
                  <a:schemeClr val="bg1">
                    <a:lumMod val="50000"/>
                  </a:schemeClr>
                </a:solidFill>
              </a:rPr>
              <a:t>cell membrane </a:t>
            </a:r>
            <a:r>
              <a:rPr lang="en-US" sz="1100" dirty="0" smtClean="0">
                <a:solidFill>
                  <a:schemeClr val="bg1">
                    <a:lumMod val="50000"/>
                  </a:schemeClr>
                </a:solidFill>
              </a:rPr>
              <a:t>&amp; </a:t>
            </a:r>
            <a:r>
              <a:rPr lang="en-US" sz="1100" dirty="0">
                <a:solidFill>
                  <a:schemeClr val="bg1">
                    <a:lumMod val="50000"/>
                  </a:schemeClr>
                </a:solidFill>
              </a:rPr>
              <a:t>the granular contents are </a:t>
            </a:r>
            <a:r>
              <a:rPr lang="en-US" sz="1100" dirty="0" smtClean="0">
                <a:solidFill>
                  <a:schemeClr val="bg1">
                    <a:lumMod val="50000"/>
                  </a:schemeClr>
                </a:solidFill>
              </a:rPr>
              <a:t>extruded into </a:t>
            </a:r>
            <a:r>
              <a:rPr lang="en-US" sz="1100" dirty="0">
                <a:solidFill>
                  <a:schemeClr val="bg1">
                    <a:lumMod val="50000"/>
                  </a:schemeClr>
                </a:solidFill>
              </a:rPr>
              <a:t>the interstitial fluid or directly into the blood </a:t>
            </a:r>
            <a:r>
              <a:rPr lang="en-US" sz="1100" dirty="0" smtClean="0">
                <a:solidFill>
                  <a:schemeClr val="bg1">
                    <a:lumMod val="50000"/>
                  </a:schemeClr>
                </a:solidFill>
              </a:rPr>
              <a:t>stream by </a:t>
            </a:r>
            <a:r>
              <a:rPr lang="en-US" sz="1100" dirty="0">
                <a:solidFill>
                  <a:schemeClr val="bg1">
                    <a:lumMod val="50000"/>
                  </a:schemeClr>
                </a:solidFill>
              </a:rPr>
              <a:t>exocytosis</a:t>
            </a:r>
            <a:r>
              <a:rPr lang="en-US" sz="1100" dirty="0" smtClean="0">
                <a:solidFill>
                  <a:schemeClr val="bg1">
                    <a:lumMod val="50000"/>
                  </a:schemeClr>
                </a:solidFill>
              </a:rPr>
              <a:t>.</a:t>
            </a:r>
          </a:p>
          <a:p>
            <a:r>
              <a:rPr lang="en-US" sz="1100" dirty="0">
                <a:solidFill>
                  <a:schemeClr val="bg1">
                    <a:lumMod val="50000"/>
                  </a:schemeClr>
                </a:solidFill>
              </a:rPr>
              <a:t>Synthesis </a:t>
            </a:r>
            <a:r>
              <a:rPr lang="en-US" sz="1100" dirty="0" smtClean="0">
                <a:solidFill>
                  <a:schemeClr val="bg1">
                    <a:lumMod val="50000"/>
                  </a:schemeClr>
                </a:solidFill>
              </a:rPr>
              <a:t>&amp; </a:t>
            </a:r>
            <a:r>
              <a:rPr lang="en-US" sz="1100" dirty="0">
                <a:solidFill>
                  <a:schemeClr val="bg1">
                    <a:lumMod val="50000"/>
                  </a:schemeClr>
                </a:solidFill>
              </a:rPr>
              <a:t>secretion of peptide hormones. The stimulus for hormone secretion often involves changes in intracellular calcium or changes in cyclic adenosine monophosphate (</a:t>
            </a:r>
            <a:r>
              <a:rPr lang="en-US" sz="1100" dirty="0" err="1">
                <a:solidFill>
                  <a:schemeClr val="bg1">
                    <a:lumMod val="50000"/>
                  </a:schemeClr>
                </a:solidFill>
              </a:rPr>
              <a:t>cAMP</a:t>
            </a:r>
            <a:r>
              <a:rPr lang="en-US" sz="1100" dirty="0">
                <a:solidFill>
                  <a:schemeClr val="bg1">
                    <a:lumMod val="50000"/>
                  </a:schemeClr>
                </a:solidFill>
              </a:rPr>
              <a:t>) in the cell</a:t>
            </a:r>
            <a:r>
              <a:rPr lang="en-US" sz="1100" dirty="0" smtClean="0">
                <a:solidFill>
                  <a:schemeClr val="bg1">
                    <a:lumMod val="50000"/>
                  </a:schemeClr>
                </a:solidFill>
              </a:rPr>
              <a:t>.</a:t>
            </a:r>
            <a:endParaRPr lang="en-US" sz="1100" dirty="0">
              <a:solidFill>
                <a:schemeClr val="bg1">
                  <a:lumMod val="50000"/>
                </a:schemeClr>
              </a:solidFill>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1856"/>
          <a:stretch/>
        </p:blipFill>
        <p:spPr>
          <a:xfrm>
            <a:off x="9476577" y="2139842"/>
            <a:ext cx="2345033" cy="3079011"/>
          </a:xfrm>
          <a:prstGeom prst="rect">
            <a:avLst/>
          </a:prstGeom>
        </p:spPr>
      </p:pic>
      <p:pic>
        <p:nvPicPr>
          <p:cNvPr id="24" name="Picture 2"/>
          <p:cNvPicPr>
            <a:picLocks noChangeAspect="1" noChangeArrowheads="1"/>
          </p:cNvPicPr>
          <p:nvPr/>
        </p:nvPicPr>
        <p:blipFill rotWithShape="1">
          <a:blip r:embed="rId3" cstate="print"/>
          <a:srcRect l="31604" t="9937" r="12396" b="3438"/>
          <a:stretch/>
        </p:blipFill>
        <p:spPr bwMode="auto">
          <a:xfrm>
            <a:off x="2782044" y="2139842"/>
            <a:ext cx="3428986" cy="3371837"/>
          </a:xfrm>
          <a:prstGeom prst="rect">
            <a:avLst/>
          </a:prstGeom>
          <a:noFill/>
          <a:ln w="9525">
            <a:noFill/>
            <a:miter lim="800000"/>
            <a:headEnd/>
            <a:tailEnd/>
          </a:ln>
        </p:spPr>
      </p:pic>
      <p:sp>
        <p:nvSpPr>
          <p:cNvPr id="25" name="Rectangle 24"/>
          <p:cNvSpPr/>
          <p:nvPr/>
        </p:nvSpPr>
        <p:spPr>
          <a:xfrm>
            <a:off x="4530771" y="3489559"/>
            <a:ext cx="864096" cy="363946"/>
          </a:xfrm>
          <a:prstGeom prst="rect">
            <a:avLst/>
          </a:prstGeom>
          <a:ln>
            <a:solidFill>
              <a:srgbClr val="FF0000"/>
            </a:solidFill>
            <a:prstDash val="dashDot"/>
          </a:ln>
        </p:spPr>
        <p:txBody>
          <a:bodyPr wrap="square">
            <a:spAutoFit/>
          </a:bodyPr>
          <a:lstStyle/>
          <a:p>
            <a:pPr algn="ctr">
              <a:lnSpc>
                <a:spcPct val="150000"/>
              </a:lnSpc>
            </a:pPr>
            <a:r>
              <a:rPr lang="en-US" baseline="30000" dirty="0" smtClean="0">
                <a:solidFill>
                  <a:srgbClr val="FF0000"/>
                </a:solidFill>
                <a:latin typeface="Gill Sans MT" panose="020B0502020104020203" pitchFamily="34" charset="0"/>
                <a:cs typeface="Calibri" panose="020F0502020204030204" pitchFamily="34" charset="0"/>
              </a:rPr>
              <a:t>Inactive</a:t>
            </a:r>
            <a:endParaRPr lang="en-US" baseline="30000" dirty="0">
              <a:solidFill>
                <a:srgbClr val="FF0000"/>
              </a:solidFill>
              <a:latin typeface="Gill Sans MT" panose="020B0502020104020203" pitchFamily="34" charset="0"/>
              <a:cs typeface="Calibri" panose="020F0502020204030204" pitchFamily="34" charset="0"/>
            </a:endParaRPr>
          </a:p>
        </p:txBody>
      </p:sp>
      <p:sp>
        <p:nvSpPr>
          <p:cNvPr id="26" name="Rectangle 25"/>
          <p:cNvSpPr/>
          <p:nvPr/>
        </p:nvSpPr>
        <p:spPr>
          <a:xfrm>
            <a:off x="4438228" y="4185721"/>
            <a:ext cx="864096" cy="363946"/>
          </a:xfrm>
          <a:prstGeom prst="rect">
            <a:avLst/>
          </a:prstGeom>
          <a:ln>
            <a:solidFill>
              <a:srgbClr val="FF0000"/>
            </a:solidFill>
            <a:prstDash val="dashDot"/>
          </a:ln>
        </p:spPr>
        <p:txBody>
          <a:bodyPr wrap="square">
            <a:spAutoFit/>
          </a:bodyPr>
          <a:lstStyle/>
          <a:p>
            <a:pPr algn="ctr">
              <a:lnSpc>
                <a:spcPct val="150000"/>
              </a:lnSpc>
            </a:pPr>
            <a:r>
              <a:rPr lang="en-US" baseline="30000" dirty="0" smtClean="0">
                <a:solidFill>
                  <a:srgbClr val="FF0000"/>
                </a:solidFill>
                <a:latin typeface="Gill Sans MT" panose="020B0502020104020203" pitchFamily="34" charset="0"/>
                <a:cs typeface="Calibri" panose="020F0502020204030204" pitchFamily="34" charset="0"/>
              </a:rPr>
              <a:t>Inactive</a:t>
            </a:r>
            <a:endParaRPr lang="en-US" baseline="30000" dirty="0">
              <a:solidFill>
                <a:srgbClr val="FF0000"/>
              </a:solidFill>
              <a:latin typeface="Gill Sans MT" panose="020B0502020104020203" pitchFamily="34" charset="0"/>
              <a:cs typeface="Calibri" panose="020F0502020204030204" pitchFamily="34" charset="0"/>
            </a:endParaRPr>
          </a:p>
        </p:txBody>
      </p:sp>
      <p:sp>
        <p:nvSpPr>
          <p:cNvPr id="27" name="Rectangle 26"/>
          <p:cNvSpPr/>
          <p:nvPr/>
        </p:nvSpPr>
        <p:spPr>
          <a:xfrm>
            <a:off x="1350268" y="5101561"/>
            <a:ext cx="1431776" cy="363946"/>
          </a:xfrm>
          <a:prstGeom prst="rect">
            <a:avLst/>
          </a:prstGeom>
          <a:ln>
            <a:solidFill>
              <a:srgbClr val="FF0000"/>
            </a:solidFill>
            <a:prstDash val="dashDot"/>
          </a:ln>
        </p:spPr>
        <p:txBody>
          <a:bodyPr wrap="square">
            <a:spAutoFit/>
          </a:bodyPr>
          <a:lstStyle/>
          <a:p>
            <a:pPr algn="ctr">
              <a:lnSpc>
                <a:spcPct val="150000"/>
              </a:lnSpc>
            </a:pPr>
            <a:r>
              <a:rPr lang="en-US" baseline="30000" dirty="0" smtClean="0">
                <a:solidFill>
                  <a:srgbClr val="FF0000"/>
                </a:solidFill>
                <a:latin typeface="Gill Sans MT" panose="020B0502020104020203" pitchFamily="34" charset="0"/>
                <a:cs typeface="Calibri" panose="020F0502020204030204" pitchFamily="34" charset="0"/>
              </a:rPr>
              <a:t>Active form</a:t>
            </a:r>
            <a:endParaRPr lang="en-US" baseline="30000" dirty="0">
              <a:solidFill>
                <a:srgbClr val="FF0000"/>
              </a:solidFill>
              <a:latin typeface="Gill Sans MT" panose="020B0502020104020203" pitchFamily="34" charset="0"/>
              <a:cs typeface="Calibri" panose="020F0502020204030204" pitchFamily="34" charset="0"/>
            </a:endParaRPr>
          </a:p>
        </p:txBody>
      </p:sp>
      <p:sp>
        <p:nvSpPr>
          <p:cNvPr id="28" name="Rectangle 27"/>
          <p:cNvSpPr/>
          <p:nvPr/>
        </p:nvSpPr>
        <p:spPr>
          <a:xfrm>
            <a:off x="5213935" y="2402381"/>
            <a:ext cx="3744416" cy="369332"/>
          </a:xfrm>
          <a:prstGeom prst="rect">
            <a:avLst/>
          </a:prstGeom>
          <a:ln>
            <a:solidFill>
              <a:srgbClr val="00B050"/>
            </a:solidFill>
            <a:prstDash val="dashDot"/>
          </a:ln>
        </p:spPr>
        <p:txBody>
          <a:bodyPr wrap="square">
            <a:spAutoFit/>
          </a:bodyPr>
          <a:lstStyle/>
          <a:p>
            <a:pPr>
              <a:lnSpc>
                <a:spcPct val="150000"/>
              </a:lnSpc>
            </a:pPr>
            <a:r>
              <a:rPr lang="en-US" sz="1800" baseline="30000" dirty="0" smtClean="0">
                <a:solidFill>
                  <a:srgbClr val="00B050"/>
                </a:solidFill>
                <a:latin typeface="Gill Sans MT" panose="020B0502020104020203" pitchFamily="34" charset="0"/>
                <a:cs typeface="Calibri" panose="020F0502020204030204" pitchFamily="34" charset="0"/>
              </a:rPr>
              <a:t>1. Transcription</a:t>
            </a:r>
            <a:r>
              <a:rPr lang="en-US" sz="1800" baseline="30000" dirty="0">
                <a:solidFill>
                  <a:srgbClr val="00B050"/>
                </a:solidFill>
                <a:latin typeface="Gill Sans MT" panose="020B0502020104020203" pitchFamily="34" charset="0"/>
                <a:cs typeface="Calibri" panose="020F0502020204030204" pitchFamily="34" charset="0"/>
              </a:rPr>
              <a:t>: form mRNA from a section of the DNA.</a:t>
            </a:r>
          </a:p>
        </p:txBody>
      </p:sp>
      <p:sp>
        <p:nvSpPr>
          <p:cNvPr id="29" name="Rectangle 28"/>
          <p:cNvSpPr/>
          <p:nvPr/>
        </p:nvSpPr>
        <p:spPr>
          <a:xfrm>
            <a:off x="5412412" y="3078959"/>
            <a:ext cx="3347461" cy="336759"/>
          </a:xfrm>
          <a:prstGeom prst="rect">
            <a:avLst/>
          </a:prstGeom>
          <a:ln>
            <a:solidFill>
              <a:srgbClr val="00B050"/>
            </a:solidFill>
            <a:prstDash val="dashDot"/>
          </a:ln>
        </p:spPr>
        <p:txBody>
          <a:bodyPr wrap="square">
            <a:spAutoFit/>
          </a:bodyPr>
          <a:lstStyle/>
          <a:p>
            <a:pPr>
              <a:lnSpc>
                <a:spcPct val="150000"/>
              </a:lnSpc>
            </a:pPr>
            <a:r>
              <a:rPr lang="en-US" sz="1800" baseline="30000" dirty="0">
                <a:solidFill>
                  <a:srgbClr val="00B050"/>
                </a:solidFill>
                <a:latin typeface="Gill Sans MT" panose="020B0502020104020203" pitchFamily="34" charset="0"/>
                <a:cs typeface="Calibri" panose="020F0502020204030204" pitchFamily="34" charset="0"/>
              </a:rPr>
              <a:t>2. Translation: translate the mRNA into a </a:t>
            </a:r>
            <a:r>
              <a:rPr lang="en-US" sz="1800" baseline="30000" dirty="0" smtClean="0">
                <a:solidFill>
                  <a:srgbClr val="00B050"/>
                </a:solidFill>
                <a:latin typeface="Gill Sans MT" panose="020B0502020104020203" pitchFamily="34" charset="0"/>
                <a:cs typeface="Calibri" panose="020F0502020204030204" pitchFamily="34" charset="0"/>
              </a:rPr>
              <a:t>protein.</a:t>
            </a:r>
            <a:endParaRPr lang="en-US" sz="1800" baseline="30000" dirty="0">
              <a:solidFill>
                <a:srgbClr val="00B050"/>
              </a:solidFill>
              <a:latin typeface="Gill Sans MT" panose="020B0502020104020203" pitchFamily="34" charset="0"/>
              <a:cs typeface="Calibri" panose="020F0502020204030204" pitchFamily="34" charset="0"/>
            </a:endParaRPr>
          </a:p>
        </p:txBody>
      </p:sp>
      <p:sp>
        <p:nvSpPr>
          <p:cNvPr id="30" name="Rectangle 29"/>
          <p:cNvSpPr/>
          <p:nvPr/>
        </p:nvSpPr>
        <p:spPr>
          <a:xfrm>
            <a:off x="5603926" y="3579212"/>
            <a:ext cx="3886221" cy="1061829"/>
          </a:xfrm>
          <a:prstGeom prst="rect">
            <a:avLst/>
          </a:prstGeom>
          <a:ln>
            <a:solidFill>
              <a:srgbClr val="00B050"/>
            </a:solidFill>
            <a:prstDash val="dashDot"/>
          </a:ln>
        </p:spPr>
        <p:txBody>
          <a:bodyPr wrap="square">
            <a:spAutoFit/>
          </a:bodyPr>
          <a:lstStyle/>
          <a:p>
            <a:pPr>
              <a:lnSpc>
                <a:spcPct val="150000"/>
              </a:lnSpc>
            </a:pPr>
            <a:r>
              <a:rPr lang="en-US" sz="1050" dirty="0">
                <a:solidFill>
                  <a:srgbClr val="00B050"/>
                </a:solidFill>
                <a:latin typeface="Gill Sans MT" panose="020B0502020104020203" pitchFamily="34" charset="0"/>
                <a:cs typeface="Calibri" panose="020F0502020204030204" pitchFamily="34" charset="0"/>
              </a:rPr>
              <a:t>3. The initial protein formed by rough endoplasmic reticulum is larger than the active hormone </a:t>
            </a:r>
            <a:r>
              <a:rPr lang="en-US" sz="1050" dirty="0" smtClean="0">
                <a:solidFill>
                  <a:srgbClr val="00B050"/>
                </a:solidFill>
                <a:latin typeface="Gill Sans MT" panose="020B0502020104020203" pitchFamily="34" charset="0"/>
                <a:cs typeface="Calibri" panose="020F0502020204030204" pitchFamily="34" charset="0"/>
              </a:rPr>
              <a:t>&amp; </a:t>
            </a:r>
            <a:r>
              <a:rPr lang="en-US" sz="1050" dirty="0">
                <a:solidFill>
                  <a:srgbClr val="00B050"/>
                </a:solidFill>
                <a:latin typeface="Gill Sans MT" panose="020B0502020104020203" pitchFamily="34" charset="0"/>
                <a:cs typeface="Calibri" panose="020F0502020204030204" pitchFamily="34" charset="0"/>
              </a:rPr>
              <a:t>is called a </a:t>
            </a:r>
            <a:r>
              <a:rPr lang="en-US" sz="1050" dirty="0" err="1">
                <a:solidFill>
                  <a:srgbClr val="00B050"/>
                </a:solidFill>
                <a:latin typeface="Gill Sans MT" panose="020B0502020104020203" pitchFamily="34" charset="0"/>
                <a:cs typeface="Calibri" panose="020F0502020204030204" pitchFamily="34" charset="0"/>
              </a:rPr>
              <a:t>preprohormone</a:t>
            </a:r>
            <a:r>
              <a:rPr lang="en-US" sz="1050" dirty="0">
                <a:solidFill>
                  <a:srgbClr val="00B050"/>
                </a:solidFill>
                <a:latin typeface="Gill Sans MT" panose="020B0502020104020203" pitchFamily="34" charset="0"/>
                <a:cs typeface="Calibri" panose="020F0502020204030204" pitchFamily="34" charset="0"/>
              </a:rPr>
              <a:t> (</a:t>
            </a:r>
            <a:r>
              <a:rPr lang="en-US" altLang="en-US" sz="1050" dirty="0">
                <a:solidFill>
                  <a:srgbClr val="00B050"/>
                </a:solidFill>
                <a:latin typeface="Gill Sans MT" panose="020B0502020104020203" pitchFamily="34" charset="0"/>
                <a:cs typeface="Calibri" panose="020F0502020204030204" pitchFamily="34" charset="0"/>
              </a:rPr>
              <a:t>synthesized as</a:t>
            </a:r>
            <a:r>
              <a:rPr lang="en-US" altLang="en-US" sz="1050" dirty="0">
                <a:latin typeface="Gill Sans MT" panose="020B0502020104020203" pitchFamily="34" charset="0"/>
                <a:cs typeface="Calibri" panose="020F0502020204030204" pitchFamily="34" charset="0"/>
              </a:rPr>
              <a:t> </a:t>
            </a:r>
            <a:r>
              <a:rPr lang="en-US" altLang="en-US" sz="1050" dirty="0" err="1">
                <a:solidFill>
                  <a:srgbClr val="FF0000"/>
                </a:solidFill>
                <a:latin typeface="Gill Sans MT" panose="020B0502020104020203" pitchFamily="34" charset="0"/>
                <a:cs typeface="Calibri" panose="020F0502020204030204" pitchFamily="34" charset="0"/>
              </a:rPr>
              <a:t>preprohormone</a:t>
            </a:r>
            <a:r>
              <a:rPr lang="en-US" altLang="en-US" sz="1050" dirty="0" smtClean="0">
                <a:latin typeface="Gill Sans MT" panose="020B0502020104020203" pitchFamily="34" charset="0"/>
                <a:cs typeface="Calibri" panose="020F0502020204030204" pitchFamily="34" charset="0"/>
              </a:rPr>
              <a:t>).</a:t>
            </a:r>
          </a:p>
          <a:p>
            <a:pPr>
              <a:lnSpc>
                <a:spcPct val="150000"/>
              </a:lnSpc>
            </a:pPr>
            <a:r>
              <a:rPr lang="en-US" altLang="en-US" sz="1050" dirty="0">
                <a:latin typeface="Gill Sans MT" panose="020B0502020104020203" pitchFamily="34" charset="0"/>
                <a:cs typeface="Calibri" panose="020F0502020204030204" pitchFamily="34" charset="0"/>
              </a:rPr>
              <a:t>(post- translational modification to prohormone </a:t>
            </a:r>
            <a:r>
              <a:rPr lang="en-US" altLang="en-US" sz="1050" dirty="0" smtClean="0">
                <a:latin typeface="Gill Sans MT" panose="020B0502020104020203" pitchFamily="34" charset="0"/>
                <a:cs typeface="Calibri" panose="020F0502020204030204" pitchFamily="34" charset="0"/>
              </a:rPr>
              <a:t>→ then hormone</a:t>
            </a:r>
            <a:endParaRPr lang="en-US" altLang="en-US" sz="1050" dirty="0">
              <a:latin typeface="Gill Sans MT" panose="020B0502020104020203" pitchFamily="34" charset="0"/>
              <a:cs typeface="Calibri" panose="020F0502020204030204" pitchFamily="34" charset="0"/>
            </a:endParaRPr>
          </a:p>
        </p:txBody>
      </p:sp>
      <p:sp>
        <p:nvSpPr>
          <p:cNvPr id="31" name="Rectangle 30"/>
          <p:cNvSpPr/>
          <p:nvPr/>
        </p:nvSpPr>
        <p:spPr>
          <a:xfrm>
            <a:off x="530312" y="4494609"/>
            <a:ext cx="3064765" cy="523220"/>
          </a:xfrm>
          <a:prstGeom prst="rect">
            <a:avLst/>
          </a:prstGeom>
          <a:ln>
            <a:solidFill>
              <a:srgbClr val="00B050"/>
            </a:solidFill>
            <a:prstDash val="dashDot"/>
          </a:ln>
        </p:spPr>
        <p:txBody>
          <a:bodyPr wrap="square">
            <a:spAutoFit/>
          </a:bodyPr>
          <a:lstStyle/>
          <a:p>
            <a:r>
              <a:rPr lang="en-US" sz="1400" baseline="30000" dirty="0">
                <a:solidFill>
                  <a:srgbClr val="00B050"/>
                </a:solidFill>
                <a:latin typeface="Gill Sans MT" panose="020B0502020104020203" pitchFamily="34" charset="0"/>
                <a:cs typeface="Calibri" panose="020F0502020204030204" pitchFamily="34" charset="0"/>
              </a:rPr>
              <a:t>4. The signal sequence of this large protein is cleaved in the endoplasmic reticulum to form </a:t>
            </a:r>
            <a:r>
              <a:rPr lang="en-US" sz="1400" baseline="30000" dirty="0">
                <a:latin typeface="Gill Sans MT" panose="020B0502020104020203" pitchFamily="34" charset="0"/>
                <a:cs typeface="Calibri" panose="020F0502020204030204" pitchFamily="34" charset="0"/>
              </a:rPr>
              <a:t>a </a:t>
            </a:r>
            <a:r>
              <a:rPr lang="en-US" sz="1400" baseline="30000" dirty="0">
                <a:solidFill>
                  <a:srgbClr val="FF0000"/>
                </a:solidFill>
                <a:latin typeface="Gill Sans MT" panose="020B0502020104020203" pitchFamily="34" charset="0"/>
                <a:cs typeface="Calibri" panose="020F0502020204030204" pitchFamily="34" charset="0"/>
              </a:rPr>
              <a:t>prohormone</a:t>
            </a:r>
            <a:r>
              <a:rPr lang="en-US" sz="1400" baseline="30000" dirty="0">
                <a:solidFill>
                  <a:schemeClr val="bg1">
                    <a:lumMod val="50000"/>
                  </a:schemeClr>
                </a:solidFill>
                <a:latin typeface="Gill Sans MT" panose="020B0502020104020203" pitchFamily="34" charset="0"/>
                <a:cs typeface="Calibri" panose="020F0502020204030204" pitchFamily="34" charset="0"/>
              </a:rPr>
              <a:t> in the G</a:t>
            </a:r>
            <a:r>
              <a:rPr lang="en-US" sz="1400" baseline="30000" dirty="0" smtClean="0">
                <a:solidFill>
                  <a:schemeClr val="bg1">
                    <a:lumMod val="50000"/>
                  </a:schemeClr>
                </a:solidFill>
                <a:latin typeface="Gill Sans MT" panose="020B0502020104020203" pitchFamily="34" charset="0"/>
                <a:cs typeface="Calibri" panose="020F0502020204030204" pitchFamily="34" charset="0"/>
              </a:rPr>
              <a:t>olgi </a:t>
            </a:r>
            <a:r>
              <a:rPr lang="en-US" sz="1400" baseline="30000" dirty="0">
                <a:solidFill>
                  <a:schemeClr val="bg1">
                    <a:lumMod val="50000"/>
                  </a:schemeClr>
                </a:solidFill>
                <a:latin typeface="Gill Sans MT" panose="020B0502020104020203" pitchFamily="34" charset="0"/>
                <a:cs typeface="Calibri" panose="020F0502020204030204" pitchFamily="34" charset="0"/>
              </a:rPr>
              <a:t>apparatus.</a:t>
            </a:r>
          </a:p>
        </p:txBody>
      </p:sp>
      <p:sp>
        <p:nvSpPr>
          <p:cNvPr id="32" name="Rectangle 31"/>
          <p:cNvSpPr/>
          <p:nvPr/>
        </p:nvSpPr>
        <p:spPr>
          <a:xfrm>
            <a:off x="6245736" y="4929900"/>
            <a:ext cx="2835710" cy="624658"/>
          </a:xfrm>
          <a:prstGeom prst="rect">
            <a:avLst/>
          </a:prstGeom>
          <a:ln>
            <a:solidFill>
              <a:schemeClr val="bg1">
                <a:lumMod val="50000"/>
              </a:schemeClr>
            </a:solidFill>
            <a:prstDash val="dashDot"/>
          </a:ln>
        </p:spPr>
        <p:txBody>
          <a:bodyPr wrap="square">
            <a:spAutoFit/>
          </a:bodyPr>
          <a:lstStyle/>
          <a:p>
            <a:pPr>
              <a:lnSpc>
                <a:spcPct val="150000"/>
              </a:lnSpc>
            </a:pPr>
            <a:r>
              <a:rPr lang="en-US" sz="1200" baseline="30000" dirty="0">
                <a:solidFill>
                  <a:schemeClr val="bg1">
                    <a:lumMod val="50000"/>
                  </a:schemeClr>
                </a:solidFill>
                <a:latin typeface="Gill Sans MT" panose="020B0502020104020203" pitchFamily="34" charset="0"/>
                <a:cs typeface="Calibri" panose="020F0502020204030204" pitchFamily="34" charset="0"/>
              </a:rPr>
              <a:t>5. The prohormone is packaged in secretion granules along with proteolytic enzymes that cleave the prohormone into active </a:t>
            </a:r>
            <a:r>
              <a:rPr lang="en-US" sz="1200" baseline="30000" dirty="0" smtClean="0">
                <a:solidFill>
                  <a:schemeClr val="bg1">
                    <a:lumMod val="50000"/>
                  </a:schemeClr>
                </a:solidFill>
                <a:latin typeface="Gill Sans MT" panose="020B0502020104020203" pitchFamily="34" charset="0"/>
                <a:cs typeface="Calibri" panose="020F0502020204030204" pitchFamily="34" charset="0"/>
              </a:rPr>
              <a:t>hormone </a:t>
            </a:r>
            <a:r>
              <a:rPr lang="en-US" sz="1200" baseline="30000" dirty="0">
                <a:solidFill>
                  <a:srgbClr val="FF0000"/>
                </a:solidFill>
                <a:latin typeface="Gill Sans MT" panose="020B0502020104020203" pitchFamily="34" charset="0"/>
                <a:cs typeface="Calibri" panose="020F0502020204030204" pitchFamily="34" charset="0"/>
              </a:rPr>
              <a:t>(stored in vesicles until needed</a:t>
            </a:r>
            <a:r>
              <a:rPr lang="en-US" sz="1200" baseline="30000" dirty="0" smtClean="0">
                <a:solidFill>
                  <a:srgbClr val="FF0000"/>
                </a:solidFill>
                <a:latin typeface="Gill Sans MT" panose="020B0502020104020203" pitchFamily="34" charset="0"/>
                <a:cs typeface="Calibri" panose="020F0502020204030204" pitchFamily="34" charset="0"/>
              </a:rPr>
              <a:t>).</a:t>
            </a:r>
            <a:endParaRPr lang="en-US" sz="1200" baseline="30000" dirty="0">
              <a:solidFill>
                <a:srgbClr val="FF0000"/>
              </a:solidFill>
              <a:latin typeface="Gill Sans MT" panose="020B0502020104020203" pitchFamily="34" charset="0"/>
              <a:cs typeface="Calibri" panose="020F0502020204030204" pitchFamily="34" charset="0"/>
            </a:endParaRPr>
          </a:p>
        </p:txBody>
      </p:sp>
      <p:sp>
        <p:nvSpPr>
          <p:cNvPr id="17" name="TextBox 16"/>
          <p:cNvSpPr txBox="1"/>
          <p:nvPr/>
        </p:nvSpPr>
        <p:spPr>
          <a:xfrm flipH="1">
            <a:off x="691968" y="2115547"/>
            <a:ext cx="2783513" cy="400110"/>
          </a:xfrm>
          <a:prstGeom prst="rect">
            <a:avLst/>
          </a:prstGeom>
          <a:noFill/>
        </p:spPr>
        <p:txBody>
          <a:bodyPr wrap="square" rtlCol="0">
            <a:spAutoFit/>
          </a:bodyPr>
          <a:lstStyle/>
          <a:p>
            <a:r>
              <a:rPr lang="en-US" i="1" dirty="0" smtClean="0">
                <a:hlinkClick r:id="rId4"/>
              </a:rPr>
              <a:t>Other Picture </a:t>
            </a:r>
            <a:endParaRPr lang="en-US" i="1" dirty="0"/>
          </a:p>
        </p:txBody>
      </p:sp>
      <p:sp>
        <p:nvSpPr>
          <p:cNvPr id="34" name="Rectangle 33"/>
          <p:cNvSpPr/>
          <p:nvPr/>
        </p:nvSpPr>
        <p:spPr>
          <a:xfrm>
            <a:off x="4972886" y="1023214"/>
            <a:ext cx="6092825" cy="784830"/>
          </a:xfrm>
          <a:prstGeom prst="rect">
            <a:avLst/>
          </a:prstGeom>
          <a:ln>
            <a:solidFill>
              <a:srgbClr val="00B050"/>
            </a:solidFill>
            <a:prstDash val="dashDot"/>
          </a:ln>
        </p:spPr>
        <p:txBody>
          <a:bodyPr wrap="square">
            <a:spAutoFit/>
          </a:bodyPr>
          <a:lstStyle/>
          <a:p>
            <a:pPr>
              <a:lnSpc>
                <a:spcPct val="150000"/>
              </a:lnSpc>
            </a:pPr>
            <a:r>
              <a:rPr lang="en-US" sz="1800" baseline="30000" dirty="0" smtClean="0">
                <a:solidFill>
                  <a:srgbClr val="00B050"/>
                </a:solidFill>
                <a:latin typeface="Gill Sans MT" panose="020B0502020104020203" pitchFamily="34" charset="0"/>
                <a:cs typeface="Calibri" panose="020F0502020204030204" pitchFamily="34" charset="0"/>
              </a:rPr>
              <a:t>Difference between</a:t>
            </a:r>
            <a:r>
              <a:rPr lang="en-US" sz="1800" dirty="0" smtClean="0">
                <a:solidFill>
                  <a:srgbClr val="00B050"/>
                </a:solidFill>
                <a:latin typeface="Gill Sans MT" panose="020B0502020104020203" pitchFamily="34" charset="0"/>
                <a:cs typeface="Calibri" panose="020F0502020204030204" pitchFamily="34" charset="0"/>
              </a:rPr>
              <a:t> </a:t>
            </a:r>
            <a:r>
              <a:rPr lang="en-US" sz="1800" baseline="30000" dirty="0" smtClean="0">
                <a:solidFill>
                  <a:srgbClr val="00B050"/>
                </a:solidFill>
                <a:latin typeface="Gill Sans MT" panose="020B0502020104020203" pitchFamily="34" charset="0"/>
                <a:cs typeface="Calibri" panose="020F0502020204030204" pitchFamily="34" charset="0"/>
              </a:rPr>
              <a:t>protein and polypeptides: </a:t>
            </a:r>
          </a:p>
          <a:p>
            <a:pPr>
              <a:lnSpc>
                <a:spcPct val="150000"/>
              </a:lnSpc>
            </a:pPr>
            <a:r>
              <a:rPr lang="en-US" sz="1800" baseline="30000" dirty="0" smtClean="0">
                <a:solidFill>
                  <a:srgbClr val="00B050"/>
                </a:solidFill>
                <a:latin typeface="Gill Sans MT" panose="020B0502020104020203" pitchFamily="34" charset="0"/>
                <a:cs typeface="Calibri" panose="020F0502020204030204" pitchFamily="34" charset="0"/>
              </a:rPr>
              <a:t>If the amino acids are more than 100 it</a:t>
            </a:r>
            <a:r>
              <a:rPr lang="mr-IN" sz="1800" baseline="30000" dirty="0" smtClean="0">
                <a:solidFill>
                  <a:srgbClr val="00B050"/>
                </a:solidFill>
                <a:latin typeface="Gill Sans MT" panose="020B0502020104020203" pitchFamily="34" charset="0"/>
                <a:cs typeface="Calibri" panose="020F0502020204030204" pitchFamily="34" charset="0"/>
              </a:rPr>
              <a:t>’</a:t>
            </a:r>
            <a:r>
              <a:rPr lang="en-US" sz="1800" baseline="30000" dirty="0" smtClean="0">
                <a:solidFill>
                  <a:srgbClr val="00B050"/>
                </a:solidFill>
                <a:latin typeface="Gill Sans MT" panose="020B0502020104020203" pitchFamily="34" charset="0"/>
                <a:cs typeface="Calibri" panose="020F0502020204030204" pitchFamily="34" charset="0"/>
              </a:rPr>
              <a:t>s called a protein if it</a:t>
            </a:r>
            <a:r>
              <a:rPr lang="mr-IN" sz="1800" baseline="30000" dirty="0" smtClean="0">
                <a:solidFill>
                  <a:srgbClr val="00B050"/>
                </a:solidFill>
                <a:latin typeface="Gill Sans MT" panose="020B0502020104020203" pitchFamily="34" charset="0"/>
                <a:cs typeface="Calibri" panose="020F0502020204030204" pitchFamily="34" charset="0"/>
              </a:rPr>
              <a:t>’</a:t>
            </a:r>
            <a:r>
              <a:rPr lang="en-US" sz="1800" baseline="30000" dirty="0" smtClean="0">
                <a:solidFill>
                  <a:srgbClr val="00B050"/>
                </a:solidFill>
                <a:latin typeface="Gill Sans MT" panose="020B0502020104020203" pitchFamily="34" charset="0"/>
                <a:cs typeface="Calibri" panose="020F0502020204030204" pitchFamily="34" charset="0"/>
              </a:rPr>
              <a:t>s less it</a:t>
            </a:r>
            <a:r>
              <a:rPr lang="mr-IN" sz="1800" baseline="30000" dirty="0" smtClean="0">
                <a:solidFill>
                  <a:srgbClr val="00B050"/>
                </a:solidFill>
                <a:latin typeface="Gill Sans MT" panose="020B0502020104020203" pitchFamily="34" charset="0"/>
                <a:cs typeface="Calibri" panose="020F0502020204030204" pitchFamily="34" charset="0"/>
              </a:rPr>
              <a:t>’</a:t>
            </a:r>
            <a:r>
              <a:rPr lang="en-US" sz="1800" baseline="30000" dirty="0" smtClean="0">
                <a:solidFill>
                  <a:srgbClr val="00B050"/>
                </a:solidFill>
                <a:latin typeface="Gill Sans MT" panose="020B0502020104020203" pitchFamily="34" charset="0"/>
                <a:cs typeface="Calibri" panose="020F0502020204030204" pitchFamily="34" charset="0"/>
              </a:rPr>
              <a:t>s called polypeptide. </a:t>
            </a:r>
            <a:endParaRPr lang="en-US" sz="1800" baseline="30000" dirty="0">
              <a:solidFill>
                <a:srgbClr val="00B050"/>
              </a:solidFill>
              <a:latin typeface="Gill Sans MT" panose="020B0502020104020203" pitchFamily="34" charset="0"/>
              <a:cs typeface="Calibri" panose="020F0502020204030204" pitchFamily="34" charset="0"/>
            </a:endParaRPr>
          </a:p>
        </p:txBody>
      </p:sp>
      <p:sp>
        <p:nvSpPr>
          <p:cNvPr id="37" name="Rectangle 36"/>
          <p:cNvSpPr/>
          <p:nvPr/>
        </p:nvSpPr>
        <p:spPr>
          <a:xfrm>
            <a:off x="9838829" y="27285"/>
            <a:ext cx="2349998" cy="26309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38" name="Rectangle 37"/>
          <p:cNvSpPr/>
          <p:nvPr/>
        </p:nvSpPr>
        <p:spPr>
          <a:xfrm>
            <a:off x="9838829" y="368609"/>
            <a:ext cx="2349998" cy="26309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ضروري تفهموا الميكانزيم هنا</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5932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497E8D"/>
                </a:solidFill>
                <a:latin typeface="Bahnschrift" panose="020B0502040204020203" pitchFamily="34" charset="0"/>
                <a:cs typeface="Calibri" panose="020F0502020204030204" pitchFamily="34" charset="0"/>
              </a:rPr>
              <a:t>Doctors’ explanation </a:t>
            </a:r>
            <a:endParaRPr lang="en-US" sz="3200" dirty="0">
              <a:solidFill>
                <a:srgbClr val="497E8D"/>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p:cNvSpPr>
            <a:spLocks noGrp="1"/>
          </p:cNvSpPr>
          <p:nvPr>
            <p:ph sz="quarter" idx="1"/>
          </p:nvPr>
        </p:nvSpPr>
        <p:spPr>
          <a:xfrm>
            <a:off x="609460" y="3573016"/>
            <a:ext cx="7285153" cy="2767414"/>
          </a:xfrm>
          <a:ln>
            <a:solidFill>
              <a:srgbClr val="00B050"/>
            </a:solidFill>
            <a:prstDash val="dashDot"/>
          </a:ln>
        </p:spPr>
        <p:txBody>
          <a:bodyPr wrap="square">
            <a:spAutoFit/>
          </a:bodyPr>
          <a:lstStyle/>
          <a:p>
            <a:pPr marL="0" defTabSz="1015898">
              <a:buClr>
                <a:srgbClr val="008080"/>
              </a:buClr>
            </a:pPr>
            <a:r>
              <a:rPr lang="en-US" sz="1200" dirty="0" err="1">
                <a:solidFill>
                  <a:srgbClr val="00B050"/>
                </a:solidFill>
              </a:rPr>
              <a:t>Protiens</a:t>
            </a:r>
            <a:r>
              <a:rPr lang="en-US" sz="1200" dirty="0">
                <a:solidFill>
                  <a:srgbClr val="00B050"/>
                </a:solidFill>
              </a:rPr>
              <a:t> Synthesized from Rough Endoplasmic Reticulum, so the stimulus will stimulate transcription from DNA </a:t>
            </a:r>
            <a:r>
              <a:rPr lang="en-US" sz="1200" dirty="0">
                <a:solidFill>
                  <a:srgbClr val="00B050"/>
                </a:solidFill>
                <a:sym typeface="Wingdings" panose="05000000000000000000" pitchFamily="2" charset="2"/>
              </a:rPr>
              <a:t></a:t>
            </a:r>
            <a:r>
              <a:rPr lang="en-US" sz="1200" dirty="0">
                <a:solidFill>
                  <a:srgbClr val="00B050"/>
                </a:solidFill>
              </a:rPr>
              <a:t> mRNA </a:t>
            </a:r>
            <a:r>
              <a:rPr lang="en-US" sz="1200" dirty="0">
                <a:solidFill>
                  <a:srgbClr val="00B050"/>
                </a:solidFill>
                <a:sym typeface="Wingdings" panose="05000000000000000000" pitchFamily="2" charset="2"/>
              </a:rPr>
              <a:t></a:t>
            </a:r>
            <a:r>
              <a:rPr lang="en-US" sz="1200" dirty="0">
                <a:solidFill>
                  <a:srgbClr val="00B050"/>
                </a:solidFill>
              </a:rPr>
              <a:t> mRNA goes to the RER on the ribosomes (translation) </a:t>
            </a:r>
            <a:r>
              <a:rPr lang="en-US" sz="1200" dirty="0">
                <a:solidFill>
                  <a:srgbClr val="00B050"/>
                </a:solidFill>
                <a:sym typeface="Wingdings" panose="05000000000000000000" pitchFamily="2" charset="2"/>
              </a:rPr>
              <a:t> </a:t>
            </a:r>
            <a:r>
              <a:rPr lang="en-US" sz="1200" dirty="0">
                <a:solidFill>
                  <a:srgbClr val="00B050"/>
                </a:solidFill>
              </a:rPr>
              <a:t>combining amino acids to produce a protein (at this stage it’s called </a:t>
            </a:r>
            <a:r>
              <a:rPr lang="en-US" sz="1200" dirty="0" err="1">
                <a:solidFill>
                  <a:srgbClr val="00B050"/>
                </a:solidFill>
              </a:rPr>
              <a:t>Preprohormone</a:t>
            </a:r>
            <a:r>
              <a:rPr lang="en-US" sz="1200" dirty="0">
                <a:solidFill>
                  <a:srgbClr val="00B050"/>
                </a:solidFill>
              </a:rPr>
              <a:t> &amp; it’s attached to signal sequence).</a:t>
            </a:r>
          </a:p>
          <a:p>
            <a:pPr marL="0" defTabSz="1015898">
              <a:buClr>
                <a:srgbClr val="008080"/>
              </a:buClr>
            </a:pPr>
            <a:r>
              <a:rPr lang="en-US" sz="1200" dirty="0">
                <a:solidFill>
                  <a:srgbClr val="00B050"/>
                </a:solidFill>
              </a:rPr>
              <a:t>When it’s detached from the signal sequence it’s then called Prohormone. </a:t>
            </a:r>
          </a:p>
          <a:p>
            <a:pPr marL="0" defTabSz="1015898">
              <a:buClr>
                <a:srgbClr val="008080"/>
              </a:buClr>
            </a:pPr>
            <a:r>
              <a:rPr lang="en-US" sz="1200" dirty="0">
                <a:solidFill>
                  <a:srgbClr val="00B050"/>
                </a:solidFill>
              </a:rPr>
              <a:t>The prohormone is stored in a vesicle &amp; to the Golgi complex. in the Golgi some gets activated (because it will combine it with enzymes that will cat part of it to activate it).</a:t>
            </a:r>
          </a:p>
          <a:p>
            <a:pPr marL="0" defTabSz="1015898">
              <a:buClr>
                <a:srgbClr val="008080"/>
              </a:buClr>
            </a:pPr>
            <a:r>
              <a:rPr lang="en-US" sz="1200" dirty="0">
                <a:solidFill>
                  <a:srgbClr val="00B050"/>
                </a:solidFill>
              </a:rPr>
              <a:t>The vesicle coming out of the Golgi will have  active hormone.</a:t>
            </a:r>
          </a:p>
          <a:p>
            <a:pPr marL="0" defTabSz="1015898">
              <a:buClr>
                <a:srgbClr val="008080"/>
              </a:buClr>
            </a:pPr>
            <a:r>
              <a:rPr lang="en-US" sz="1200" dirty="0">
                <a:solidFill>
                  <a:srgbClr val="00B050"/>
                </a:solidFill>
              </a:rPr>
              <a:t>Protein hormones have the advantage of always being synthesized &amp; stored, then secreted when needed (when stimulus act on cell, conformational changes happen &amp; the vesicle gets attached to the membrane to be released by exocytosis).</a:t>
            </a:r>
          </a:p>
          <a:p>
            <a:pPr marL="0" defTabSz="1015898">
              <a:buClr>
                <a:srgbClr val="008080"/>
              </a:buClr>
            </a:pPr>
            <a:r>
              <a:rPr lang="en-US" sz="1200" dirty="0">
                <a:solidFill>
                  <a:srgbClr val="00B050"/>
                </a:solidFill>
              </a:rPr>
              <a:t>After that it gets to the interstitial fluid </a:t>
            </a:r>
            <a:r>
              <a:rPr lang="en-US" sz="1200" dirty="0">
                <a:solidFill>
                  <a:srgbClr val="00B050"/>
                </a:solidFill>
                <a:sym typeface="Wingdings" panose="05000000000000000000" pitchFamily="2" charset="2"/>
              </a:rPr>
              <a:t></a:t>
            </a:r>
            <a:r>
              <a:rPr lang="en-US" sz="1200" dirty="0">
                <a:solidFill>
                  <a:srgbClr val="00B050"/>
                </a:solidFill>
              </a:rPr>
              <a:t> absorbed in blood &amp; it will be DISSOLVED in the plasma because it’s hydrophilic.</a:t>
            </a:r>
          </a:p>
        </p:txBody>
      </p:sp>
      <p:pic>
        <p:nvPicPr>
          <p:cNvPr id="22" name="Picture 13" descr="07-03_PeptideSynthesis_L"/>
          <p:cNvPicPr>
            <a:picLocks noChangeAspect="1" noChangeArrowheads="1"/>
          </p:cNvPicPr>
          <p:nvPr/>
        </p:nvPicPr>
        <p:blipFill rotWithShape="1">
          <a:blip r:embed="rId2" cstate="print"/>
          <a:srcRect t="22853" b="7169"/>
          <a:stretch/>
        </p:blipFill>
        <p:spPr>
          <a:xfrm>
            <a:off x="2081843" y="1160535"/>
            <a:ext cx="4484402" cy="2352804"/>
          </a:xfrm>
          <a:prstGeom prst="rect">
            <a:avLst/>
          </a:prstGeom>
          <a:noFill/>
        </p:spPr>
      </p:pic>
      <p:cxnSp>
        <p:nvCxnSpPr>
          <p:cNvPr id="23" name="Straight Connector 22"/>
          <p:cNvCxnSpPr/>
          <p:nvPr/>
        </p:nvCxnSpPr>
        <p:spPr>
          <a:xfrm>
            <a:off x="8038628"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24" name="Picture 2" descr="C:\Users\User\Desktop\Pictures Hana\Insulin 1.jpg"/>
          <p:cNvPicPr>
            <a:picLocks noChangeAspect="1" noChangeArrowheads="1"/>
          </p:cNvPicPr>
          <p:nvPr/>
        </p:nvPicPr>
        <p:blipFill>
          <a:blip r:embed="rId3" cstate="print"/>
          <a:stretch>
            <a:fillRect/>
          </a:stretch>
        </p:blipFill>
        <p:spPr bwMode="auto">
          <a:xfrm>
            <a:off x="8182643" y="1340768"/>
            <a:ext cx="3396759" cy="1800200"/>
          </a:xfrm>
          <a:prstGeom prst="rect">
            <a:avLst/>
          </a:prstGeom>
          <a:noFill/>
        </p:spPr>
      </p:pic>
      <p:sp>
        <p:nvSpPr>
          <p:cNvPr id="25" name="Rectangle 24"/>
          <p:cNvSpPr/>
          <p:nvPr/>
        </p:nvSpPr>
        <p:spPr>
          <a:xfrm>
            <a:off x="8182642" y="3591085"/>
            <a:ext cx="3396759" cy="1664548"/>
          </a:xfrm>
          <a:prstGeom prst="rect">
            <a:avLst/>
          </a:prstGeom>
          <a:ln>
            <a:solidFill>
              <a:srgbClr val="00B050"/>
            </a:solidFill>
            <a:prstDash val="dashDot"/>
          </a:ln>
        </p:spPr>
        <p:txBody>
          <a:bodyPr vert="horz" wrap="square" lIns="101590" tIns="50795" rIns="101590" bIns="50795">
            <a:spAutoFit/>
          </a:bodyPr>
          <a:lstStyle/>
          <a:p>
            <a:pPr indent="-304770">
              <a:spcBef>
                <a:spcPts val="667"/>
              </a:spcBef>
              <a:buClr>
                <a:srgbClr val="008080"/>
              </a:buClr>
              <a:buSzPct val="76000"/>
              <a:buFont typeface="Wingdings 3"/>
              <a:buChar char=""/>
            </a:pPr>
            <a:r>
              <a:rPr lang="en-US" sz="1200" dirty="0">
                <a:solidFill>
                  <a:srgbClr val="00B050"/>
                </a:solidFill>
              </a:rPr>
              <a:t>Insulin synthesis:</a:t>
            </a:r>
          </a:p>
          <a:p>
            <a:pPr indent="-304770">
              <a:spcBef>
                <a:spcPts val="667"/>
              </a:spcBef>
              <a:buClr>
                <a:srgbClr val="008080"/>
              </a:buClr>
              <a:buSzPct val="76000"/>
              <a:buFont typeface="Wingdings 3"/>
              <a:buChar char=""/>
            </a:pPr>
            <a:r>
              <a:rPr lang="en-US" sz="1200" dirty="0">
                <a:solidFill>
                  <a:srgbClr val="00B050"/>
                </a:solidFill>
              </a:rPr>
              <a:t>Loop with </a:t>
            </a:r>
            <a:r>
              <a:rPr lang="en-US" sz="1200" dirty="0" smtClean="0">
                <a:solidFill>
                  <a:srgbClr val="00B050"/>
                </a:solidFill>
              </a:rPr>
              <a:t>S </a:t>
            </a:r>
            <a:r>
              <a:rPr lang="en-US" sz="1200" dirty="0">
                <a:solidFill>
                  <a:srgbClr val="00B050"/>
                </a:solidFill>
              </a:rPr>
              <a:t>bonds </a:t>
            </a:r>
            <a:r>
              <a:rPr lang="en-US" sz="1200" dirty="0" smtClean="0">
                <a:solidFill>
                  <a:srgbClr val="00B050"/>
                </a:solidFill>
                <a:sym typeface="Wingdings" panose="05000000000000000000" pitchFamily="2" charset="2"/>
              </a:rPr>
              <a:t></a:t>
            </a:r>
            <a:r>
              <a:rPr lang="en-US" sz="1200" dirty="0" smtClean="0">
                <a:solidFill>
                  <a:srgbClr val="00B050"/>
                </a:solidFill>
              </a:rPr>
              <a:t> </a:t>
            </a:r>
            <a:r>
              <a:rPr lang="en-US" sz="1200" dirty="0">
                <a:solidFill>
                  <a:srgbClr val="00B050"/>
                </a:solidFill>
              </a:rPr>
              <a:t>gets activated by removing a part of it.</a:t>
            </a:r>
          </a:p>
          <a:p>
            <a:pPr indent="-304770">
              <a:spcBef>
                <a:spcPts val="667"/>
              </a:spcBef>
              <a:buClr>
                <a:srgbClr val="008080"/>
              </a:buClr>
              <a:buSzPct val="76000"/>
              <a:buFont typeface="Wingdings 3"/>
              <a:buChar char=""/>
            </a:pPr>
            <a:r>
              <a:rPr lang="en-US" sz="1200" dirty="0">
                <a:solidFill>
                  <a:srgbClr val="00B050"/>
                </a:solidFill>
              </a:rPr>
              <a:t>C-peptide is used when measuring how much insulin is synthesized by the pancreas.</a:t>
            </a:r>
          </a:p>
          <a:p>
            <a:pPr indent="-304770">
              <a:spcBef>
                <a:spcPts val="667"/>
              </a:spcBef>
              <a:buClr>
                <a:srgbClr val="008080"/>
              </a:buClr>
              <a:buSzPct val="76000"/>
              <a:buFont typeface="Wingdings 3"/>
              <a:buChar char=""/>
            </a:pPr>
            <a:r>
              <a:rPr lang="en-US" sz="1200" dirty="0">
                <a:solidFill>
                  <a:srgbClr val="00B050"/>
                </a:solidFill>
              </a:rPr>
              <a:t>Because if a person had insulin shot, their blood wont have </a:t>
            </a:r>
            <a:r>
              <a:rPr lang="en-US" sz="1200" dirty="0" smtClean="0">
                <a:solidFill>
                  <a:srgbClr val="00B050"/>
                </a:solidFill>
              </a:rPr>
              <a:t>C-peptide</a:t>
            </a:r>
            <a:r>
              <a:rPr lang="en-US" sz="1200" dirty="0">
                <a:solidFill>
                  <a:srgbClr val="00B050"/>
                </a:solidFill>
              </a:rPr>
              <a:t>.</a:t>
            </a:r>
          </a:p>
        </p:txBody>
      </p:sp>
      <p:sp>
        <p:nvSpPr>
          <p:cNvPr id="26" name="Rectangle 25"/>
          <p:cNvSpPr/>
          <p:nvPr/>
        </p:nvSpPr>
        <p:spPr>
          <a:xfrm>
            <a:off x="7534572" y="27285"/>
            <a:ext cx="4654255"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If you understood the previous slide, skip this one.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99163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45107758"/>
              </p:ext>
            </p:extLst>
          </p:nvPr>
        </p:nvGraphicFramePr>
        <p:xfrm>
          <a:off x="17" y="1"/>
          <a:ext cx="12188807" cy="6848756"/>
        </p:xfrm>
        <a:graphic>
          <a:graphicData uri="http://schemas.openxmlformats.org/drawingml/2006/table">
            <a:tbl>
              <a:tblPr firstRow="1" bandRow="1">
                <a:tableStyleId>{5DA37D80-6434-44D0-A028-1B22A696006F}</a:tableStyleId>
              </a:tblPr>
              <a:tblGrid>
                <a:gridCol w="477771">
                  <a:extLst>
                    <a:ext uri="{9D8B030D-6E8A-4147-A177-3AD203B41FA5}">
                      <a16:colId xmlns:a16="http://schemas.microsoft.com/office/drawing/2014/main" val="3604589667"/>
                    </a:ext>
                  </a:extLst>
                </a:gridCol>
                <a:gridCol w="11711036">
                  <a:extLst>
                    <a:ext uri="{9D8B030D-6E8A-4147-A177-3AD203B41FA5}">
                      <a16:colId xmlns:a16="http://schemas.microsoft.com/office/drawing/2014/main" val="2468948741"/>
                    </a:ext>
                  </a:extLst>
                </a:gridCol>
              </a:tblGrid>
              <a:tr h="34589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Chemical classification</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345898">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500" b="0" kern="1200" dirty="0" smtClean="0">
                          <a:solidFill>
                            <a:srgbClr val="008080"/>
                          </a:solidFill>
                          <a:latin typeface="Gill Sans MT" panose="020B0502020104020203" pitchFamily="34" charset="0"/>
                          <a:ea typeface="+mn-ea"/>
                          <a:cs typeface="Calibri" panose="020F0502020204030204" pitchFamily="34" charset="0"/>
                        </a:rPr>
                        <a:t>2. Steroid hormones</a:t>
                      </a:r>
                    </a:p>
                  </a:txBody>
                  <a:tcPr>
                    <a:solidFill>
                      <a:srgbClr val="FFE7E7"/>
                    </a:solidFill>
                  </a:tcPr>
                </a:tc>
                <a:tc h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364798409"/>
                  </a:ext>
                </a:extLst>
              </a:tr>
              <a:tr h="2469468">
                <a:tc>
                  <a:txBody>
                    <a:bodyPr/>
                    <a:lstStyle/>
                    <a:p>
                      <a:pPr algn="ctr"/>
                      <a:r>
                        <a:rPr lang="en-US" sz="1600" dirty="0" smtClean="0"/>
                        <a:t>Definition</a:t>
                      </a:r>
                      <a:endParaRPr lang="en-US" sz="1600" dirty="0"/>
                    </a:p>
                  </a:txBody>
                  <a:tcPr vert="vert270">
                    <a:solidFill>
                      <a:srgbClr val="E0F4E9"/>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smtClean="0">
                          <a:solidFill>
                            <a:srgbClr val="00B050"/>
                          </a:solidFill>
                        </a:rPr>
                        <a:t>Steroid hormones differs from protein hormones </a:t>
                      </a:r>
                      <a:r>
                        <a:rPr lang="en-US" sz="1400" dirty="0" smtClean="0">
                          <a:solidFill>
                            <a:srgbClr val="FF0000"/>
                          </a:solidFill>
                        </a:rPr>
                        <a:t>in ways of synthesis.</a:t>
                      </a:r>
                      <a:endParaRPr kumimoji="0" lang="en-US" sz="1400" kern="1200" dirty="0" smtClean="0">
                        <a:solidFill>
                          <a:srgbClr val="FF66CC"/>
                        </a:solidFill>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kern="1200" dirty="0" smtClean="0">
                          <a:solidFill>
                            <a:srgbClr val="FF66CC"/>
                          </a:solidFill>
                          <a:latin typeface="+mn-lt"/>
                          <a:ea typeface="+mn-ea"/>
                          <a:cs typeface="+mn-cs"/>
                        </a:rPr>
                        <a:t>Derived from Cholesterol </a:t>
                      </a:r>
                      <a:r>
                        <a:rPr lang="en-US" sz="1400" dirty="0" smtClean="0">
                          <a:solidFill>
                            <a:srgbClr val="FF66CC"/>
                          </a:solidFill>
                        </a:rPr>
                        <a:t>(</a:t>
                      </a:r>
                      <a:r>
                        <a:rPr lang="en-US" sz="1400" dirty="0" smtClean="0">
                          <a:solidFill>
                            <a:srgbClr val="FF0000"/>
                          </a:solidFill>
                        </a:rPr>
                        <a:t>lipophilic</a:t>
                      </a:r>
                      <a:r>
                        <a:rPr lang="en-US" sz="1400" dirty="0" smtClean="0">
                          <a:solidFill>
                            <a:srgbClr val="FF66CC"/>
                          </a:solidFill>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kern="1200" dirty="0" smtClean="0">
                          <a:solidFill>
                            <a:srgbClr val="FF0000"/>
                          </a:solidFill>
                          <a:latin typeface="+mn-lt"/>
                          <a:ea typeface="+mn-ea"/>
                          <a:cs typeface="+mn-cs"/>
                        </a:rPr>
                        <a:t>Cross membranes </a:t>
                      </a:r>
                      <a:r>
                        <a:rPr kumimoji="0" lang="en-US" sz="1400" kern="1200" dirty="0" smtClean="0">
                          <a:solidFill>
                            <a:srgbClr val="00B050"/>
                          </a:solidFill>
                          <a:latin typeface="+mn-lt"/>
                          <a:ea typeface="+mn-ea"/>
                          <a:cs typeface="+mn-cs"/>
                        </a:rPr>
                        <a:t>easily</a:t>
                      </a:r>
                      <a:r>
                        <a:rPr kumimoji="0" lang="en-US" sz="1400" kern="1200" dirty="0" smtClean="0">
                          <a:solidFill>
                            <a:srgbClr val="FF0000"/>
                          </a:solidFill>
                          <a:latin typeface="+mn-lt"/>
                          <a:ea typeface="+mn-ea"/>
                          <a:cs typeface="+mn-cs"/>
                        </a:rPr>
                        <a:t> (no storage)</a:t>
                      </a:r>
                      <a:r>
                        <a:rPr kumimoji="0" lang="en-US" sz="1400" kern="1200" baseline="0" dirty="0" smtClean="0">
                          <a:solidFill>
                            <a:srgbClr val="FF0000"/>
                          </a:solidFill>
                          <a:latin typeface="+mn-lt"/>
                          <a:ea typeface="+mn-ea"/>
                          <a:cs typeface="+mn-cs"/>
                        </a:rPr>
                        <a:t> </a:t>
                      </a:r>
                      <a:r>
                        <a:rPr lang="en-US" sz="1400" dirty="0" smtClean="0">
                          <a:solidFill>
                            <a:srgbClr val="00B050"/>
                          </a:solidFill>
                        </a:rPr>
                        <a:t>because we have high levels of cholesterol so cells that produce steroid hormones can easily get it &amp; because it crosses membranes.</a:t>
                      </a:r>
                      <a:endParaRPr kumimoji="0" lang="en-US" sz="1400" kern="1200" dirty="0" smtClean="0">
                        <a:solidFill>
                          <a:srgbClr val="FF0000"/>
                        </a:solidFill>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smtClean="0">
                          <a:solidFill>
                            <a:srgbClr val="FF66CC"/>
                          </a:solidFill>
                        </a:rPr>
                        <a:t>They are synthesized</a:t>
                      </a:r>
                      <a:r>
                        <a:rPr lang="en-US" sz="1400" baseline="0" dirty="0" smtClean="0">
                          <a:solidFill>
                            <a:srgbClr val="FF66CC"/>
                          </a:solidFill>
                        </a:rPr>
                        <a:t> </a:t>
                      </a:r>
                      <a:r>
                        <a:rPr lang="en-US" sz="1400" dirty="0" smtClean="0">
                          <a:solidFill>
                            <a:srgbClr val="FF66CC"/>
                          </a:solidFill>
                        </a:rPr>
                        <a:t>in demand </a:t>
                      </a:r>
                      <a:r>
                        <a:rPr lang="en-US" sz="1400" dirty="0" smtClean="0">
                          <a:solidFill>
                            <a:schemeClr val="bg1">
                              <a:lumMod val="50000"/>
                            </a:schemeClr>
                          </a:solidFill>
                        </a:rPr>
                        <a:t>(when needed) </a:t>
                      </a:r>
                      <a:r>
                        <a:rPr lang="en-US" sz="1400" dirty="0" smtClean="0">
                          <a:solidFill>
                            <a:srgbClr val="FF66CC"/>
                          </a:solidFill>
                        </a:rPr>
                        <a:t>on Smooth</a:t>
                      </a:r>
                      <a:r>
                        <a:rPr lang="en-US" sz="1400" baseline="0" dirty="0" smtClean="0">
                          <a:solidFill>
                            <a:srgbClr val="FF66CC"/>
                          </a:solidFill>
                        </a:rPr>
                        <a:t> </a:t>
                      </a:r>
                      <a:r>
                        <a:rPr lang="en-US" sz="1400" dirty="0" smtClean="0">
                          <a:solidFill>
                            <a:srgbClr val="FF66CC"/>
                          </a:solidFill>
                        </a:rPr>
                        <a:t>endoplasmic</a:t>
                      </a:r>
                      <a:r>
                        <a:rPr lang="en-US" sz="1400" baseline="0" dirty="0" smtClean="0">
                          <a:solidFill>
                            <a:srgbClr val="FF66CC"/>
                          </a:solidFill>
                        </a:rPr>
                        <a:t> </a:t>
                      </a:r>
                      <a:r>
                        <a:rPr lang="en-US" sz="1400" dirty="0" smtClean="0">
                          <a:solidFill>
                            <a:srgbClr val="FF66CC"/>
                          </a:solidFill>
                        </a:rPr>
                        <a:t>reticulum,</a:t>
                      </a:r>
                      <a:r>
                        <a:rPr lang="en-US" sz="1400" baseline="0" dirty="0" smtClean="0">
                          <a:solidFill>
                            <a:srgbClr val="FF66CC"/>
                          </a:solidFill>
                        </a:rPr>
                        <a:t> </a:t>
                      </a:r>
                      <a:r>
                        <a:rPr lang="en-US" sz="1400" dirty="0" smtClean="0">
                          <a:solidFill>
                            <a:srgbClr val="00B050"/>
                          </a:solidFill>
                        </a:rPr>
                        <a:t>while protein hormones are synthesized &amp; stored then released when needed. Because, steroid hormones are synthesized easily from cholesterol from blood on smooth endoplasmic reticulum.</a:t>
                      </a:r>
                      <a:endParaRPr lang="en-US" sz="1400" dirty="0" smtClean="0">
                        <a:solidFill>
                          <a:srgbClr val="FF66CC"/>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smtClean="0">
                          <a:solidFill>
                            <a:srgbClr val="FF66CC"/>
                          </a:solidFill>
                        </a:rPr>
                        <a:t>Usually Bound to Carrier proteins </a:t>
                      </a:r>
                      <a:r>
                        <a:rPr lang="en-US" sz="1400" dirty="0" smtClean="0">
                          <a:solidFill>
                            <a:srgbClr val="00B050"/>
                          </a:solidFill>
                        </a:rPr>
                        <a:t>&amp; it</a:t>
                      </a:r>
                      <a:r>
                        <a:rPr lang="mr-IN" sz="1400" dirty="0" smtClean="0">
                          <a:solidFill>
                            <a:srgbClr val="00B050"/>
                          </a:solidFill>
                        </a:rPr>
                        <a:t>’</a:t>
                      </a:r>
                      <a:r>
                        <a:rPr lang="en-US" sz="1400" dirty="0" smtClean="0">
                          <a:solidFill>
                            <a:srgbClr val="00B050"/>
                          </a:solidFill>
                        </a:rPr>
                        <a:t>s unsolvable in blood.</a:t>
                      </a:r>
                      <a:endParaRPr kumimoji="0" lang="en-US" sz="1400" kern="1200" dirty="0" smtClean="0">
                        <a:solidFill>
                          <a:srgbClr val="FF66CC"/>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rgbClr val="497E8D"/>
                          </a:solidFill>
                          <a:latin typeface="+mn-lt"/>
                          <a:ea typeface="+mn-ea"/>
                          <a:cs typeface="+mn-cs"/>
                        </a:rPr>
                        <a:t>Including hormones secreted by: </a:t>
                      </a:r>
                    </a:p>
                    <a:p>
                      <a:pPr marL="285750" indent="-285750">
                        <a:buFont typeface="Wingdings" panose="05000000000000000000" pitchFamily="2" charset="2"/>
                        <a:buChar char="ü"/>
                      </a:pPr>
                      <a:r>
                        <a:rPr kumimoji="0" lang="en-US" sz="1400" kern="1200" dirty="0" smtClean="0">
                          <a:solidFill>
                            <a:schemeClr val="tx1"/>
                          </a:solidFill>
                          <a:latin typeface="+mn-lt"/>
                          <a:ea typeface="+mn-ea"/>
                          <a:cs typeface="+mn-cs"/>
                        </a:rPr>
                        <a:t>The</a:t>
                      </a:r>
                      <a:r>
                        <a:rPr kumimoji="0" lang="en-US" sz="1400" kern="1200" baseline="0" dirty="0" smtClean="0">
                          <a:solidFill>
                            <a:schemeClr val="tx1"/>
                          </a:solidFill>
                          <a:latin typeface="+mn-lt"/>
                          <a:ea typeface="+mn-ea"/>
                          <a:cs typeface="+mn-cs"/>
                        </a:rPr>
                        <a:t> </a:t>
                      </a:r>
                      <a:r>
                        <a:rPr kumimoji="0" lang="en-US" sz="1400" kern="1200" dirty="0" smtClean="0">
                          <a:solidFill>
                            <a:schemeClr val="tx1"/>
                          </a:solidFill>
                          <a:latin typeface="+mn-lt"/>
                          <a:ea typeface="+mn-ea"/>
                          <a:cs typeface="+mn-cs"/>
                        </a:rPr>
                        <a:t>adrenal cortex</a:t>
                      </a:r>
                      <a:r>
                        <a:rPr kumimoji="0" lang="en-US" sz="1400" kern="1200" baseline="0" dirty="0" smtClean="0">
                          <a:solidFill>
                            <a:schemeClr val="tx1"/>
                          </a:solidFill>
                          <a:latin typeface="+mn-lt"/>
                          <a:ea typeface="+mn-ea"/>
                          <a:cs typeface="+mn-cs"/>
                        </a:rPr>
                        <a:t> </a:t>
                      </a:r>
                      <a:r>
                        <a:rPr kumimoji="0" lang="en-US" sz="1400" kern="1200" dirty="0" smtClean="0">
                          <a:solidFill>
                            <a:schemeClr val="bg1">
                              <a:lumMod val="50000"/>
                            </a:schemeClr>
                          </a:solidFill>
                          <a:latin typeface="+mn-lt"/>
                          <a:ea typeface="+mn-ea"/>
                          <a:cs typeface="+mn-cs"/>
                        </a:rPr>
                        <a:t>(cortisol &amp;</a:t>
                      </a:r>
                      <a:r>
                        <a:rPr kumimoji="0" lang="en-US" sz="1400" kern="1200" baseline="0" dirty="0" smtClean="0">
                          <a:solidFill>
                            <a:schemeClr val="bg1">
                              <a:lumMod val="50000"/>
                            </a:schemeClr>
                          </a:solidFill>
                          <a:latin typeface="+mn-lt"/>
                          <a:ea typeface="+mn-ea"/>
                          <a:cs typeface="+mn-cs"/>
                        </a:rPr>
                        <a:t> </a:t>
                      </a:r>
                      <a:r>
                        <a:rPr kumimoji="0" lang="en-US" sz="1400" kern="1200" dirty="0" smtClean="0">
                          <a:solidFill>
                            <a:schemeClr val="bg1">
                              <a:lumMod val="50000"/>
                            </a:schemeClr>
                          </a:solidFill>
                          <a:latin typeface="+mn-lt"/>
                          <a:ea typeface="+mn-ea"/>
                          <a:cs typeface="+mn-cs"/>
                        </a:rPr>
                        <a:t>aldosterone).</a:t>
                      </a:r>
                    </a:p>
                    <a:p>
                      <a:pPr marL="285750" indent="-285750">
                        <a:buFont typeface="Wingdings" panose="05000000000000000000" pitchFamily="2" charset="2"/>
                        <a:buChar char="ü"/>
                      </a:pPr>
                      <a:r>
                        <a:rPr kumimoji="0" lang="en-US" sz="1400" kern="1200" dirty="0" smtClean="0">
                          <a:solidFill>
                            <a:schemeClr val="tx1"/>
                          </a:solidFill>
                          <a:latin typeface="+mn-lt"/>
                          <a:ea typeface="+mn-ea"/>
                          <a:cs typeface="+mn-cs"/>
                        </a:rPr>
                        <a:t>The</a:t>
                      </a:r>
                      <a:r>
                        <a:rPr kumimoji="0" lang="en-US" sz="1400" kern="1200" baseline="0" dirty="0" smtClean="0">
                          <a:solidFill>
                            <a:schemeClr val="tx1"/>
                          </a:solidFill>
                          <a:latin typeface="+mn-lt"/>
                          <a:ea typeface="+mn-ea"/>
                          <a:cs typeface="+mn-cs"/>
                        </a:rPr>
                        <a:t> </a:t>
                      </a:r>
                      <a:r>
                        <a:rPr kumimoji="0" lang="en-US" sz="1400" kern="1200" dirty="0" smtClean="0">
                          <a:solidFill>
                            <a:schemeClr val="tx1"/>
                          </a:solidFill>
                          <a:latin typeface="+mn-lt"/>
                          <a:ea typeface="+mn-ea"/>
                          <a:cs typeface="+mn-cs"/>
                        </a:rPr>
                        <a:t>ovaries </a:t>
                      </a:r>
                      <a:r>
                        <a:rPr kumimoji="0" lang="en-US" sz="1400" kern="1200" dirty="0" smtClean="0">
                          <a:solidFill>
                            <a:schemeClr val="bg1">
                              <a:lumMod val="50000"/>
                            </a:schemeClr>
                          </a:solidFill>
                          <a:latin typeface="+mn-lt"/>
                          <a:ea typeface="+mn-ea"/>
                          <a:cs typeface="+mn-cs"/>
                        </a:rPr>
                        <a:t>(estrogen</a:t>
                      </a:r>
                      <a:r>
                        <a:rPr kumimoji="0" lang="en-US" sz="1400" kern="1200" baseline="0" dirty="0" smtClean="0">
                          <a:solidFill>
                            <a:schemeClr val="bg1">
                              <a:lumMod val="50000"/>
                            </a:schemeClr>
                          </a:solidFill>
                          <a:latin typeface="+mn-lt"/>
                          <a:ea typeface="+mn-ea"/>
                          <a:cs typeface="+mn-cs"/>
                        </a:rPr>
                        <a:t> </a:t>
                      </a:r>
                      <a:r>
                        <a:rPr kumimoji="0" lang="en-US" sz="1400" kern="1200" dirty="0" smtClean="0">
                          <a:solidFill>
                            <a:schemeClr val="bg1">
                              <a:lumMod val="50000"/>
                            </a:schemeClr>
                          </a:solidFill>
                          <a:latin typeface="+mn-lt"/>
                          <a:ea typeface="+mn-ea"/>
                          <a:cs typeface="+mn-cs"/>
                        </a:rPr>
                        <a:t>&amp; progesterone).</a:t>
                      </a:r>
                    </a:p>
                    <a:p>
                      <a:pPr marL="285750" indent="-285750">
                        <a:buFont typeface="Wingdings" panose="05000000000000000000" pitchFamily="2" charset="2"/>
                        <a:buChar char="ü"/>
                      </a:pPr>
                      <a:r>
                        <a:rPr kumimoji="0" lang="en-US" sz="1400" kern="1200" dirty="0" smtClean="0">
                          <a:solidFill>
                            <a:schemeClr val="tx1"/>
                          </a:solidFill>
                          <a:latin typeface="+mn-lt"/>
                          <a:ea typeface="+mn-ea"/>
                          <a:cs typeface="+mn-cs"/>
                        </a:rPr>
                        <a:t>The testes </a:t>
                      </a:r>
                      <a:r>
                        <a:rPr kumimoji="0" lang="en-US" sz="1400" kern="1200" dirty="0" smtClean="0">
                          <a:solidFill>
                            <a:schemeClr val="bg1">
                              <a:lumMod val="50000"/>
                            </a:schemeClr>
                          </a:solidFill>
                          <a:latin typeface="+mn-lt"/>
                          <a:ea typeface="+mn-ea"/>
                          <a:cs typeface="+mn-cs"/>
                        </a:rPr>
                        <a:t>(testosterone)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kern="1200" dirty="0" smtClean="0">
                          <a:solidFill>
                            <a:schemeClr val="tx1"/>
                          </a:solidFill>
                          <a:latin typeface="+mn-lt"/>
                          <a:ea typeface="+mn-ea"/>
                          <a:cs typeface="+mn-cs"/>
                        </a:rPr>
                        <a:t>The placenta</a:t>
                      </a:r>
                      <a:r>
                        <a:rPr kumimoji="0" lang="en-US" sz="1400" kern="1200" baseline="0" dirty="0" smtClean="0">
                          <a:solidFill>
                            <a:schemeClr val="tx1"/>
                          </a:solidFill>
                          <a:latin typeface="+mn-lt"/>
                          <a:ea typeface="+mn-ea"/>
                          <a:cs typeface="+mn-cs"/>
                        </a:rPr>
                        <a:t> </a:t>
                      </a:r>
                      <a:r>
                        <a:rPr kumimoji="0" lang="en-US" sz="1400" kern="1200" dirty="0" smtClean="0">
                          <a:solidFill>
                            <a:schemeClr val="bg1">
                              <a:lumMod val="50000"/>
                            </a:schemeClr>
                          </a:solidFill>
                          <a:latin typeface="+mn-lt"/>
                          <a:ea typeface="+mn-ea"/>
                          <a:cs typeface="+mn-cs"/>
                        </a:rPr>
                        <a:t>(estrogen &amp;</a:t>
                      </a:r>
                      <a:r>
                        <a:rPr kumimoji="0" lang="en-US" sz="1400" kern="1200" baseline="0" dirty="0" smtClean="0">
                          <a:solidFill>
                            <a:schemeClr val="bg1">
                              <a:lumMod val="50000"/>
                            </a:schemeClr>
                          </a:solidFill>
                          <a:latin typeface="+mn-lt"/>
                          <a:ea typeface="+mn-ea"/>
                          <a:cs typeface="+mn-cs"/>
                        </a:rPr>
                        <a:t> </a:t>
                      </a:r>
                      <a:r>
                        <a:rPr kumimoji="0" lang="en-US" sz="1400" kern="1200" dirty="0" smtClean="0">
                          <a:solidFill>
                            <a:schemeClr val="bg1">
                              <a:lumMod val="50000"/>
                            </a:schemeClr>
                          </a:solidFill>
                          <a:latin typeface="+mn-lt"/>
                          <a:ea typeface="+mn-ea"/>
                          <a:cs typeface="+mn-cs"/>
                        </a:rPr>
                        <a:t>progesterone)</a:t>
                      </a:r>
                      <a:r>
                        <a:rPr kumimoji="0" lang="en-US" sz="1400" kern="1200" baseline="0" dirty="0" smtClean="0">
                          <a:solidFill>
                            <a:schemeClr val="bg1">
                              <a:lumMod val="50000"/>
                            </a:schemeClr>
                          </a:solidFill>
                          <a:latin typeface="+mn-lt"/>
                          <a:ea typeface="+mn-ea"/>
                          <a:cs typeface="+mn-cs"/>
                        </a:rPr>
                        <a:t> </a:t>
                      </a:r>
                      <a:r>
                        <a:rPr kumimoji="0" lang="en-US" sz="1400" kern="1200" baseline="0" dirty="0" smtClean="0">
                          <a:solidFill>
                            <a:srgbClr val="00B050"/>
                          </a:solidFill>
                          <a:latin typeface="+mn-lt"/>
                          <a:ea typeface="+mn-ea"/>
                          <a:cs typeface="+mn-cs"/>
                        </a:rPr>
                        <a:t>(</a:t>
                      </a:r>
                      <a:r>
                        <a:rPr lang="en-US" sz="1400" dirty="0" smtClean="0">
                          <a:solidFill>
                            <a:srgbClr val="00B050"/>
                          </a:solidFill>
                          <a:latin typeface="Calibri" panose="020F0502020204030204" pitchFamily="34" charset="0"/>
                          <a:cs typeface="Calibri" panose="020F0502020204030204" pitchFamily="34" charset="0"/>
                        </a:rPr>
                        <a:t>Placenta is a temporary gland</a:t>
                      </a:r>
                      <a:r>
                        <a:rPr kumimoji="0" lang="en-US" sz="1400" kern="1200" dirty="0" smtClean="0">
                          <a:solidFill>
                            <a:srgbClr val="00B050"/>
                          </a:solidFill>
                          <a:latin typeface="+mn-lt"/>
                          <a:ea typeface="+mn-ea"/>
                          <a:cs typeface="+mn-cs"/>
                        </a:rPr>
                        <a:t>).</a:t>
                      </a:r>
                      <a:endParaRPr lang="en-US" sz="1400" dirty="0" smtClean="0">
                        <a:solidFill>
                          <a:srgbClr val="00B05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12657102"/>
                  </a:ext>
                </a:extLst>
              </a:tr>
              <a:tr h="3468465">
                <a:tc>
                  <a:txBody>
                    <a:bodyPr/>
                    <a:lstStyle/>
                    <a:p>
                      <a:pPr algn="ctr"/>
                      <a:r>
                        <a:rPr lang="en-US" sz="1600" dirty="0" smtClean="0">
                          <a:solidFill>
                            <a:schemeClr val="accent5">
                              <a:lumMod val="75000"/>
                            </a:schemeClr>
                          </a:solidFill>
                        </a:rPr>
                        <a:t>Synthesis</a:t>
                      </a:r>
                      <a:endParaRPr lang="en-US" sz="1600" dirty="0">
                        <a:solidFill>
                          <a:schemeClr val="accent5">
                            <a:lumMod val="75000"/>
                          </a:schemeClr>
                        </a:solidFill>
                      </a:endParaRPr>
                    </a:p>
                  </a:txBody>
                  <a:tcPr vert="vert270">
                    <a:solidFill>
                      <a:srgbClr val="E0F4E9"/>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txBody>
                  <a:tcPr>
                    <a:solidFill>
                      <a:schemeClr val="bg1"/>
                    </a:solidFill>
                  </a:tcPr>
                </a:tc>
                <a:extLst>
                  <a:ext uri="{0D108BD9-81ED-4DB2-BD59-A6C34878D82A}">
                    <a16:rowId xmlns:a16="http://schemas.microsoft.com/office/drawing/2014/main" val="3908467867"/>
                  </a:ext>
                </a:extLst>
              </a:tr>
            </a:tbl>
          </a:graphicData>
        </a:graphic>
      </p:graphicFrame>
      <p:pic>
        <p:nvPicPr>
          <p:cNvPr id="14" name="Picture 2" descr="http://coursewareobjects.elsevier.com/objects/elr/Costanzo/physiology4e/IC/images/009021.jpg"/>
          <p:cNvPicPr>
            <a:picLocks noChangeAspect="1" noChangeArrowheads="1"/>
          </p:cNvPicPr>
          <p:nvPr/>
        </p:nvPicPr>
        <p:blipFill>
          <a:blip r:embed="rId2" cstate="print"/>
          <a:srcRect/>
          <a:stretch>
            <a:fillRect/>
          </a:stretch>
        </p:blipFill>
        <p:spPr bwMode="auto">
          <a:xfrm>
            <a:off x="8974733" y="3453221"/>
            <a:ext cx="3060298" cy="3115289"/>
          </a:xfrm>
          <a:prstGeom prst="rect">
            <a:avLst/>
          </a:prstGeom>
          <a:noFill/>
        </p:spPr>
      </p:pic>
      <p:sp>
        <p:nvSpPr>
          <p:cNvPr id="13" name="Rectangle 12"/>
          <p:cNvSpPr/>
          <p:nvPr/>
        </p:nvSpPr>
        <p:spPr>
          <a:xfrm>
            <a:off x="8927833" y="6540484"/>
            <a:ext cx="3430117" cy="276999"/>
          </a:xfrm>
          <a:prstGeom prst="rect">
            <a:avLst/>
          </a:prstGeom>
        </p:spPr>
        <p:txBody>
          <a:bodyPr wrap="square">
            <a:spAutoFit/>
          </a:bodyPr>
          <a:lstStyle/>
          <a:p>
            <a:pPr marL="0" lvl="1" defTabSz="914400">
              <a:defRPr/>
            </a:pPr>
            <a:r>
              <a:rPr lang="en-US" sz="1200" dirty="0">
                <a:solidFill>
                  <a:srgbClr val="497E8D"/>
                </a:solidFill>
              </a:rPr>
              <a:t>Chemical structures of several steroid hormones.</a:t>
            </a:r>
          </a:p>
        </p:txBody>
      </p:sp>
      <p:pic>
        <p:nvPicPr>
          <p:cNvPr id="12" name="Picture 2" descr="C:\Documents and Settings\DR.ABDUL MAJEED\My Documents\My Pictures\009022.jpg"/>
          <p:cNvPicPr>
            <a:picLocks noGrp="1" noChangeAspect="1" noChangeArrowheads="1"/>
          </p:cNvPicPr>
          <p:nvPr>
            <p:ph sz="half" idx="4294967295"/>
          </p:nvPr>
        </p:nvPicPr>
        <p:blipFill>
          <a:blip r:embed="rId3" cstate="print"/>
          <a:srcRect/>
          <a:stretch>
            <a:fillRect/>
          </a:stretch>
        </p:blipFill>
        <p:spPr bwMode="auto">
          <a:xfrm>
            <a:off x="647543" y="3453221"/>
            <a:ext cx="3142613" cy="3268889"/>
          </a:xfrm>
          <a:prstGeom prst="rect">
            <a:avLst/>
          </a:prstGeom>
          <a:noFill/>
        </p:spPr>
      </p:pic>
      <p:sp>
        <p:nvSpPr>
          <p:cNvPr id="4" name="Rectangle 3"/>
          <p:cNvSpPr/>
          <p:nvPr/>
        </p:nvSpPr>
        <p:spPr>
          <a:xfrm>
            <a:off x="3880123" y="3453221"/>
            <a:ext cx="4957743" cy="3172653"/>
          </a:xfrm>
          <a:prstGeom prst="rect">
            <a:avLst/>
          </a:prstGeom>
          <a:ln>
            <a:solidFill>
              <a:schemeClr val="bg1">
                <a:lumMod val="50000"/>
              </a:schemeClr>
            </a:solidFill>
            <a:prstDash val="dashDot"/>
          </a:ln>
        </p:spPr>
        <p:txBody>
          <a:bodyPr vert="horz" wrap="square" lIns="101590" tIns="50795" rIns="101590" bIns="50795">
            <a:spAutoFit/>
          </a:bodyPr>
          <a:lstStyle/>
          <a:p>
            <a:pPr>
              <a:spcBef>
                <a:spcPts val="667"/>
              </a:spcBef>
              <a:buClr>
                <a:srgbClr val="008080"/>
              </a:buClr>
              <a:buSzPct val="76000"/>
            </a:pPr>
            <a:r>
              <a:rPr lang="en-US" sz="1300" dirty="0">
                <a:solidFill>
                  <a:schemeClr val="bg1">
                    <a:lumMod val="50000"/>
                  </a:schemeClr>
                </a:solidFill>
              </a:rPr>
              <a:t>Guyton corner: </a:t>
            </a:r>
          </a:p>
          <a:p>
            <a:pPr indent="-304770">
              <a:spcBef>
                <a:spcPts val="667"/>
              </a:spcBef>
              <a:buClr>
                <a:srgbClr val="008080"/>
              </a:buClr>
              <a:buSzPct val="76000"/>
              <a:buFont typeface="Wingdings 3"/>
              <a:buChar char=""/>
            </a:pPr>
            <a:r>
              <a:rPr lang="en-US" sz="1300" dirty="0">
                <a:solidFill>
                  <a:schemeClr val="bg1">
                    <a:lumMod val="50000"/>
                  </a:schemeClr>
                </a:solidFill>
              </a:rPr>
              <a:t>The chemical structure of steroid hormones is similar to that of cholesterol &amp; in most instances hormones are synthesized from cholesterol. They are lipid soluble &amp; consist of three </a:t>
            </a:r>
            <a:r>
              <a:rPr lang="en-US" sz="1300" dirty="0" err="1">
                <a:solidFill>
                  <a:schemeClr val="bg1">
                    <a:lumMod val="50000"/>
                  </a:schemeClr>
                </a:solidFill>
              </a:rPr>
              <a:t>cyclohexyl</a:t>
            </a:r>
            <a:r>
              <a:rPr lang="en-US" sz="1300" dirty="0">
                <a:solidFill>
                  <a:schemeClr val="bg1">
                    <a:lumMod val="50000"/>
                  </a:schemeClr>
                </a:solidFill>
              </a:rPr>
              <a:t> rings &amp; one </a:t>
            </a:r>
            <a:r>
              <a:rPr lang="en-US" sz="1300" dirty="0" err="1">
                <a:solidFill>
                  <a:schemeClr val="bg1">
                    <a:lumMod val="50000"/>
                  </a:schemeClr>
                </a:solidFill>
              </a:rPr>
              <a:t>cyclopentyl</a:t>
            </a:r>
            <a:r>
              <a:rPr lang="en-US" sz="1300" dirty="0">
                <a:solidFill>
                  <a:schemeClr val="bg1">
                    <a:lumMod val="50000"/>
                  </a:schemeClr>
                </a:solidFill>
              </a:rPr>
              <a:t> ring combined into a single structure.</a:t>
            </a:r>
          </a:p>
          <a:p>
            <a:pPr indent="-304770">
              <a:spcBef>
                <a:spcPts val="667"/>
              </a:spcBef>
              <a:buClr>
                <a:srgbClr val="008080"/>
              </a:buClr>
              <a:buSzPct val="76000"/>
              <a:buFont typeface="Wingdings 3"/>
              <a:buChar char=""/>
            </a:pPr>
            <a:r>
              <a:rPr lang="en-US" sz="1300" dirty="0">
                <a:solidFill>
                  <a:schemeClr val="bg1">
                    <a:lumMod val="50000"/>
                  </a:schemeClr>
                </a:solidFill>
              </a:rPr>
              <a:t>Although there is usually very little hormone storage in steroid-producing endocrine cells, large stores of cholesterol esters in cytoplasm vacuoles can be rapidly mobilized for steroid synthesis after a stimulus. Much of the cholesterol in steroid-producing cells comes from the plasma, but there is also de novo synthesis of cholesterol in steroid-producing cells. </a:t>
            </a:r>
          </a:p>
          <a:p>
            <a:pPr indent="-304770">
              <a:spcBef>
                <a:spcPts val="667"/>
              </a:spcBef>
              <a:buClr>
                <a:srgbClr val="008080"/>
              </a:buClr>
              <a:buSzPct val="76000"/>
              <a:buFont typeface="Wingdings 3"/>
              <a:buChar char=""/>
            </a:pPr>
            <a:r>
              <a:rPr lang="en-US" sz="1300" dirty="0">
                <a:solidFill>
                  <a:schemeClr val="bg1">
                    <a:lumMod val="50000"/>
                  </a:schemeClr>
                </a:solidFill>
              </a:rPr>
              <a:t>Because the steroids are highly lipid soluble, once they are synthesized, they can simply diffuse across the cell membrane &amp; enter the interstitial fluid &amp; then the blood.</a:t>
            </a:r>
          </a:p>
        </p:txBody>
      </p:sp>
      <p:sp>
        <p:nvSpPr>
          <p:cNvPr id="15" name="Rectangle 14"/>
          <p:cNvSpPr/>
          <p:nvPr/>
        </p:nvSpPr>
        <p:spPr>
          <a:xfrm>
            <a:off x="9131098" y="681132"/>
            <a:ext cx="3023586" cy="318337"/>
          </a:xfrm>
          <a:prstGeom prst="rect">
            <a:avLst/>
          </a:prstGeom>
          <a:noFill/>
          <a:ln>
            <a:solidFill>
              <a:srgbClr val="0080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abic Typesetting" panose="03020402040406030203" pitchFamily="66" charset="-78"/>
                <a:cs typeface="Arabic Typesetting" panose="03020402040406030203" pitchFamily="66" charset="-78"/>
              </a:rPr>
              <a:t>Common form &amp; most important one</a:t>
            </a:r>
            <a:endParaRPr lang="en-US" dirty="0">
              <a:solidFill>
                <a:srgbClr val="FF0000"/>
              </a:solidFill>
              <a:latin typeface="Arabic Typesetting" panose="03020402040406030203" pitchFamily="66" charset="-78"/>
              <a:cs typeface="Arabic Typesetting" panose="03020402040406030203" pitchFamily="66" charset="-78"/>
            </a:endParaRPr>
          </a:p>
        </p:txBody>
      </p:sp>
      <p:sp>
        <p:nvSpPr>
          <p:cNvPr id="16" name="Rectangle 15"/>
          <p:cNvSpPr/>
          <p:nvPr/>
        </p:nvSpPr>
        <p:spPr>
          <a:xfrm>
            <a:off x="9131098" y="1"/>
            <a:ext cx="3034482" cy="332655"/>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very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77735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64141468"/>
              </p:ext>
            </p:extLst>
          </p:nvPr>
        </p:nvGraphicFramePr>
        <p:xfrm>
          <a:off x="18" y="-13465"/>
          <a:ext cx="12188807" cy="6869193"/>
        </p:xfrm>
        <a:graphic>
          <a:graphicData uri="http://schemas.openxmlformats.org/drawingml/2006/table">
            <a:tbl>
              <a:tblPr firstRow="1" bandRow="1">
                <a:tableStyleId>{5DA37D80-6434-44D0-A028-1B22A696006F}</a:tableStyleId>
              </a:tblPr>
              <a:tblGrid>
                <a:gridCol w="477771">
                  <a:extLst>
                    <a:ext uri="{9D8B030D-6E8A-4147-A177-3AD203B41FA5}">
                      <a16:colId xmlns:a16="http://schemas.microsoft.com/office/drawing/2014/main" val="3604589667"/>
                    </a:ext>
                  </a:extLst>
                </a:gridCol>
                <a:gridCol w="11711036">
                  <a:extLst>
                    <a:ext uri="{9D8B030D-6E8A-4147-A177-3AD203B41FA5}">
                      <a16:colId xmlns:a16="http://schemas.microsoft.com/office/drawing/2014/main" val="2468948741"/>
                    </a:ext>
                  </a:extLst>
                </a:gridCol>
              </a:tblGrid>
              <a:tr h="3955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Chemical classification</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395558">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500" b="0" kern="1200" dirty="0" smtClean="0">
                          <a:solidFill>
                            <a:srgbClr val="008080"/>
                          </a:solidFill>
                          <a:latin typeface="Gill Sans MT" panose="020B0502020104020203" pitchFamily="34" charset="0"/>
                          <a:ea typeface="+mn-ea"/>
                          <a:cs typeface="Calibri" panose="020F0502020204030204" pitchFamily="34" charset="0"/>
                        </a:rPr>
                        <a:t>3. Derivatives of the amino acid</a:t>
                      </a:r>
                    </a:p>
                  </a:txBody>
                  <a:tcPr>
                    <a:solidFill>
                      <a:srgbClr val="FCFEE6"/>
                    </a:solidFill>
                  </a:tcPr>
                </a:tc>
                <a:tc h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500" b="0" kern="1200" dirty="0" smtClean="0">
                        <a:solidFill>
                          <a:srgbClr val="008080"/>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364798409"/>
                  </a:ext>
                </a:extLst>
              </a:tr>
              <a:tr h="1643237">
                <a:tc>
                  <a:txBody>
                    <a:bodyPr/>
                    <a:lstStyle/>
                    <a:p>
                      <a:pPr algn="ctr"/>
                      <a:r>
                        <a:rPr lang="en-US" sz="1600" dirty="0" smtClean="0"/>
                        <a:t>Definition</a:t>
                      </a:r>
                      <a:endParaRPr lang="en-US" sz="1600" dirty="0"/>
                    </a:p>
                  </a:txBody>
                  <a:tcPr vert="vert270">
                    <a:solidFill>
                      <a:srgbClr val="E0F4E9"/>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kumimoji="0" lang="en-US" sz="1600" kern="1200" dirty="0" smtClean="0">
                          <a:solidFill>
                            <a:srgbClr val="497E8D"/>
                          </a:solidFill>
                          <a:latin typeface="+mn-lt"/>
                          <a:ea typeface="+mn-ea"/>
                          <a:cs typeface="+mn-cs"/>
                        </a:rPr>
                        <a:t>1. derivative from Tyrosine: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kumimoji="0" lang="en-US" sz="1600" kern="1200" dirty="0" smtClean="0">
                        <a:solidFill>
                          <a:srgbClr val="497E8D"/>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kumimoji="0" lang="en-US" sz="1600" kern="1200" dirty="0" err="1" smtClean="0">
                          <a:solidFill>
                            <a:schemeClr val="tx1"/>
                          </a:solidFill>
                          <a:latin typeface="+mn-lt"/>
                          <a:ea typeface="+mn-ea"/>
                          <a:cs typeface="+mn-cs"/>
                        </a:rPr>
                        <a:t>Catecholamines</a:t>
                      </a:r>
                      <a:r>
                        <a:rPr kumimoji="0" lang="en-US" sz="1600" kern="1200" dirty="0" smtClean="0">
                          <a:solidFill>
                            <a:schemeClr val="tx1"/>
                          </a:solidFill>
                          <a:latin typeface="+mn-lt"/>
                          <a:ea typeface="+mn-ea"/>
                          <a:cs typeface="+mn-cs"/>
                        </a:rPr>
                        <a:t> </a:t>
                      </a:r>
                      <a:r>
                        <a:rPr kumimoji="0" lang="en-US" sz="1600" kern="1200" dirty="0" smtClean="0">
                          <a:solidFill>
                            <a:srgbClr val="FF66CC"/>
                          </a:solidFill>
                          <a:latin typeface="+mn-lt"/>
                          <a:ea typeface="+mn-ea"/>
                          <a:cs typeface="+mn-cs"/>
                        </a:rPr>
                        <a:t>(</a:t>
                      </a:r>
                      <a:r>
                        <a:rPr kumimoji="0" lang="en-US" altLang="en-US" sz="1600" kern="1200" dirty="0" smtClean="0">
                          <a:solidFill>
                            <a:srgbClr val="FF66CC"/>
                          </a:solidFill>
                          <a:latin typeface="+mn-lt"/>
                          <a:ea typeface="+mn-ea"/>
                          <a:cs typeface="+mn-cs"/>
                          <a:sym typeface="Symbol" pitchFamily="18" charset="2"/>
                        </a:rPr>
                        <a:t>behave like peptide hormones)</a:t>
                      </a:r>
                      <a:r>
                        <a:rPr kumimoji="0" lang="en-US" sz="1600" kern="1200" dirty="0" smtClean="0">
                          <a:solidFill>
                            <a:srgbClr val="FF66CC"/>
                          </a:solidFill>
                          <a:latin typeface="+mn-lt"/>
                          <a:ea typeface="+mn-ea"/>
                          <a:cs typeface="+mn-cs"/>
                        </a:rPr>
                        <a:t> </a:t>
                      </a:r>
                      <a:r>
                        <a:rPr kumimoji="0" lang="en-US" sz="1600" kern="1200" dirty="0" smtClean="0">
                          <a:solidFill>
                            <a:schemeClr val="tx1"/>
                          </a:solidFill>
                          <a:latin typeface="+mn-lt"/>
                          <a:ea typeface="+mn-ea"/>
                          <a:cs typeface="+mn-cs"/>
                        </a:rPr>
                        <a:t>&amp; Thyroid </a:t>
                      </a:r>
                      <a:r>
                        <a:rPr kumimoji="0" lang="en-US" sz="1600" kern="1200" baseline="0" dirty="0" smtClean="0">
                          <a:solidFill>
                            <a:schemeClr val="tx1"/>
                          </a:solidFill>
                          <a:latin typeface="+mn-lt"/>
                          <a:ea typeface="+mn-ea"/>
                          <a:cs typeface="+mn-cs"/>
                        </a:rPr>
                        <a:t>h</a:t>
                      </a:r>
                      <a:r>
                        <a:rPr kumimoji="0" lang="en-US" sz="1600" kern="1200" dirty="0" smtClean="0">
                          <a:solidFill>
                            <a:schemeClr val="tx1"/>
                          </a:solidFill>
                          <a:latin typeface="+mn-lt"/>
                          <a:ea typeface="+mn-ea"/>
                          <a:cs typeface="+mn-cs"/>
                        </a:rPr>
                        <a:t>ormones</a:t>
                      </a:r>
                      <a:r>
                        <a:rPr kumimoji="0" lang="en-US" sz="1600" kern="1200" baseline="0" dirty="0" smtClean="0">
                          <a:solidFill>
                            <a:schemeClr val="tx1"/>
                          </a:solidFill>
                          <a:latin typeface="+mn-lt"/>
                          <a:ea typeface="+mn-ea"/>
                          <a:cs typeface="+mn-cs"/>
                        </a:rPr>
                        <a:t> </a:t>
                      </a:r>
                      <a:r>
                        <a:rPr kumimoji="0" lang="en-US" sz="1600" kern="1200" dirty="0" smtClean="0">
                          <a:solidFill>
                            <a:srgbClr val="FF66CC"/>
                          </a:solidFill>
                          <a:latin typeface="+mn-lt"/>
                          <a:ea typeface="+mn-ea"/>
                          <a:cs typeface="+mn-cs"/>
                        </a:rPr>
                        <a:t>(</a:t>
                      </a:r>
                      <a:r>
                        <a:rPr kumimoji="0" lang="en-US" altLang="en-US" sz="1600" kern="1200" dirty="0" smtClean="0">
                          <a:solidFill>
                            <a:srgbClr val="FF66CC"/>
                          </a:solidFill>
                          <a:latin typeface="+mn-lt"/>
                          <a:ea typeface="+mn-ea"/>
                          <a:cs typeface="+mn-cs"/>
                          <a:sym typeface="Symbol" pitchFamily="18" charset="2"/>
                        </a:rPr>
                        <a:t>behave like steroid hormones).</a:t>
                      </a:r>
                      <a:endParaRPr kumimoji="0" lang="en-US" sz="1600" kern="1200" dirty="0" smtClean="0">
                        <a:solidFill>
                          <a:srgbClr val="FF66CC"/>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kumimoji="0" lang="en-US" sz="16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kumimoji="0" lang="en-US" sz="1600" kern="1200" baseline="0" dirty="0" smtClean="0">
                          <a:solidFill>
                            <a:srgbClr val="497E8D"/>
                          </a:solidFill>
                          <a:latin typeface="+mn-lt"/>
                          <a:ea typeface="+mn-ea"/>
                          <a:cs typeface="+mn-cs"/>
                        </a:rPr>
                        <a:t>2. </a:t>
                      </a:r>
                      <a:r>
                        <a:rPr kumimoji="0" lang="en-US" sz="1600" kern="1200" dirty="0" smtClean="0">
                          <a:solidFill>
                            <a:srgbClr val="497E8D"/>
                          </a:solidFill>
                          <a:latin typeface="+mn-lt"/>
                          <a:ea typeface="+mn-ea"/>
                          <a:cs typeface="+mn-cs"/>
                        </a:rPr>
                        <a:t>derivative from Tryptophan:</a:t>
                      </a:r>
                    </a:p>
                    <a:p>
                      <a:pPr marL="0" marR="0" indent="0" algn="l" defTabSz="914400" rtl="0" eaLnBrk="1" fontAlgn="auto" latinLnBrk="0" hangingPunct="1">
                        <a:lnSpc>
                          <a:spcPct val="100000"/>
                        </a:lnSpc>
                        <a:spcBef>
                          <a:spcPts val="0"/>
                        </a:spcBef>
                        <a:spcAft>
                          <a:spcPts val="0"/>
                        </a:spcAft>
                        <a:buClrTx/>
                        <a:buSzTx/>
                        <a:buFont typeface="+mj-lt"/>
                        <a:buNone/>
                        <a:tabLst/>
                        <a:defRPr/>
                      </a:pPr>
                      <a:r>
                        <a:rPr kumimoji="0" lang="en-US" sz="1600" kern="1200" dirty="0" smtClean="0">
                          <a:solidFill>
                            <a:schemeClr val="tx1"/>
                          </a:solidFill>
                          <a:latin typeface="+mn-lt"/>
                          <a:ea typeface="+mn-ea"/>
                          <a:cs typeface="+mn-cs"/>
                        </a:rPr>
                        <a:t>Melatonin.</a:t>
                      </a:r>
                    </a:p>
                  </a:txBody>
                  <a:tcPr>
                    <a:solidFill>
                      <a:schemeClr val="bg1"/>
                    </a:solidFill>
                  </a:tcPr>
                </a:tc>
                <a:extLst>
                  <a:ext uri="{0D108BD9-81ED-4DB2-BD59-A6C34878D82A}">
                    <a16:rowId xmlns:a16="http://schemas.microsoft.com/office/drawing/2014/main" val="112657102"/>
                  </a:ext>
                </a:extLst>
              </a:tr>
              <a:tr h="3966418">
                <a:tc>
                  <a:txBody>
                    <a:bodyPr/>
                    <a:lstStyle/>
                    <a:p>
                      <a:pPr algn="ctr"/>
                      <a:r>
                        <a:rPr lang="en-US" sz="1600" dirty="0" smtClean="0">
                          <a:solidFill>
                            <a:schemeClr val="accent5">
                              <a:lumMod val="75000"/>
                            </a:schemeClr>
                          </a:solidFill>
                        </a:rPr>
                        <a:t>Synthesis</a:t>
                      </a:r>
                      <a:endParaRPr lang="en-US" sz="1600" dirty="0">
                        <a:solidFill>
                          <a:schemeClr val="accent5">
                            <a:lumMod val="75000"/>
                          </a:schemeClr>
                        </a:solidFill>
                      </a:endParaRPr>
                    </a:p>
                  </a:txBody>
                  <a:tcPr vert="vert270">
                    <a:solidFill>
                      <a:srgbClr val="E0F4E9"/>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txBody>
                  <a:tcPr>
                    <a:solidFill>
                      <a:schemeClr val="bg1"/>
                    </a:solidFill>
                  </a:tcPr>
                </a:tc>
                <a:extLst>
                  <a:ext uri="{0D108BD9-81ED-4DB2-BD59-A6C34878D82A}">
                    <a16:rowId xmlns:a16="http://schemas.microsoft.com/office/drawing/2014/main" val="3908467867"/>
                  </a:ext>
                </a:extLst>
              </a:tr>
            </a:tbl>
          </a:graphicData>
        </a:graphic>
      </p:graphicFrame>
      <p:sp>
        <p:nvSpPr>
          <p:cNvPr id="4" name="Rectangle 3"/>
          <p:cNvSpPr/>
          <p:nvPr/>
        </p:nvSpPr>
        <p:spPr>
          <a:xfrm>
            <a:off x="549796" y="2680036"/>
            <a:ext cx="6411528" cy="3818984"/>
          </a:xfrm>
          <a:prstGeom prst="rect">
            <a:avLst/>
          </a:prstGeom>
          <a:ln>
            <a:solidFill>
              <a:schemeClr val="bg1">
                <a:lumMod val="50000"/>
              </a:schemeClr>
            </a:solidFill>
            <a:prstDash val="dashDot"/>
          </a:ln>
        </p:spPr>
        <p:txBody>
          <a:bodyPr vert="horz" wrap="square" lIns="101590" tIns="50795" rIns="101590" bIns="50795">
            <a:spAutoFit/>
          </a:bodyPr>
          <a:lstStyle/>
          <a:p>
            <a:pPr>
              <a:spcBef>
                <a:spcPts val="667"/>
              </a:spcBef>
              <a:buClr>
                <a:srgbClr val="008080"/>
              </a:buClr>
              <a:buSzPct val="76000"/>
            </a:pPr>
            <a:r>
              <a:rPr lang="en-US" sz="1400" dirty="0">
                <a:solidFill>
                  <a:schemeClr val="bg1">
                    <a:lumMod val="50000"/>
                  </a:schemeClr>
                </a:solidFill>
              </a:rPr>
              <a:t>Guyton corner: </a:t>
            </a:r>
          </a:p>
          <a:p>
            <a:pPr indent="-304770">
              <a:spcBef>
                <a:spcPts val="667"/>
              </a:spcBef>
              <a:buClr>
                <a:srgbClr val="008080"/>
              </a:buClr>
              <a:buSzPct val="76000"/>
              <a:buFont typeface="Wingdings 3"/>
              <a:buChar char=""/>
            </a:pPr>
            <a:r>
              <a:rPr lang="en-US" sz="1400" dirty="0">
                <a:solidFill>
                  <a:schemeClr val="bg1">
                    <a:lumMod val="50000"/>
                  </a:schemeClr>
                </a:solidFill>
              </a:rPr>
              <a:t>The two groups of hormones derived from tyrosine, the thyroid &amp; the adrenal medullary hormones, are formed by the actions of enzymes in the cytoplasmic compartments of the glandular cells. The thyroid hormones are synthesized &amp; stored in the thyroid gland &amp; incorporated into macromolecules of the protein thyroglobulin, which is stored in large follicles within the thyroid gland. </a:t>
            </a:r>
          </a:p>
          <a:p>
            <a:pPr indent="-304770">
              <a:spcBef>
                <a:spcPts val="667"/>
              </a:spcBef>
              <a:buClr>
                <a:srgbClr val="008080"/>
              </a:buClr>
              <a:buSzPct val="76000"/>
              <a:buFont typeface="Wingdings 3"/>
              <a:buChar char=""/>
            </a:pPr>
            <a:r>
              <a:rPr lang="en-US" sz="1400" dirty="0">
                <a:solidFill>
                  <a:schemeClr val="bg1">
                    <a:lumMod val="50000"/>
                  </a:schemeClr>
                </a:solidFill>
              </a:rPr>
              <a:t>Hormone secretion occurs when the amines are split from thyroglobulin, and the free hormones are then released into the blood stream. After entering the blood, most of the thyroid hormones combine with plasma proteins, especially thyroxine-binding globulin, which slowly releases the hormones to the target tissues.</a:t>
            </a:r>
          </a:p>
          <a:p>
            <a:pPr indent="-304770">
              <a:spcBef>
                <a:spcPts val="667"/>
              </a:spcBef>
              <a:buClr>
                <a:srgbClr val="008080"/>
              </a:buClr>
              <a:buSzPct val="76000"/>
              <a:buFont typeface="Wingdings 3"/>
              <a:buChar char=""/>
            </a:pPr>
            <a:r>
              <a:rPr lang="en-US" sz="1400" dirty="0">
                <a:solidFill>
                  <a:schemeClr val="bg1">
                    <a:lumMod val="50000"/>
                  </a:schemeClr>
                </a:solidFill>
              </a:rPr>
              <a:t>Epinephrine &amp; norepinephrine are formed in the adrenal medulla, which normally secretes about four times more epinephrine than norepinephrine. </a:t>
            </a:r>
            <a:r>
              <a:rPr lang="en-US" sz="1400" dirty="0" err="1">
                <a:solidFill>
                  <a:schemeClr val="bg1">
                    <a:lumMod val="50000"/>
                  </a:schemeClr>
                </a:solidFill>
              </a:rPr>
              <a:t>Catecholamines</a:t>
            </a:r>
            <a:r>
              <a:rPr lang="en-US" sz="1400" dirty="0">
                <a:solidFill>
                  <a:schemeClr val="bg1">
                    <a:lumMod val="50000"/>
                  </a:schemeClr>
                </a:solidFill>
              </a:rPr>
              <a:t> are taken up into preformed vesicles &amp; stored until secreted. Similar to the protein hormones stored in secretory granules, </a:t>
            </a:r>
            <a:r>
              <a:rPr lang="en-US" sz="1400" dirty="0" err="1">
                <a:solidFill>
                  <a:schemeClr val="bg1">
                    <a:lumMod val="50000"/>
                  </a:schemeClr>
                </a:solidFill>
              </a:rPr>
              <a:t>catecholamines</a:t>
            </a:r>
            <a:r>
              <a:rPr lang="en-US" sz="1400" dirty="0">
                <a:solidFill>
                  <a:schemeClr val="bg1">
                    <a:lumMod val="50000"/>
                  </a:schemeClr>
                </a:solidFill>
              </a:rPr>
              <a:t> are also released from adrenal medullary cells by exocytosis. Once the </a:t>
            </a:r>
            <a:r>
              <a:rPr lang="en-US" sz="1400" dirty="0" err="1">
                <a:solidFill>
                  <a:schemeClr val="bg1">
                    <a:lumMod val="50000"/>
                  </a:schemeClr>
                </a:solidFill>
              </a:rPr>
              <a:t>catecholamines</a:t>
            </a:r>
            <a:r>
              <a:rPr lang="en-US" sz="1400" dirty="0">
                <a:solidFill>
                  <a:schemeClr val="bg1">
                    <a:lumMod val="50000"/>
                  </a:schemeClr>
                </a:solidFill>
              </a:rPr>
              <a:t> enter the circulation, they can exist in the plasma in free form or in conjugation with other substances.</a:t>
            </a:r>
          </a:p>
        </p:txBody>
      </p:sp>
      <p:pic>
        <p:nvPicPr>
          <p:cNvPr id="10" name="Picture 4"/>
          <p:cNvPicPr>
            <a:picLocks noChangeAspect="1" noChangeArrowheads="1"/>
          </p:cNvPicPr>
          <p:nvPr/>
        </p:nvPicPr>
        <p:blipFill rotWithShape="1">
          <a:blip r:embed="rId2" cstate="print"/>
          <a:srcRect l="8375" r="10513" b="54560"/>
          <a:stretch/>
        </p:blipFill>
        <p:spPr bwMode="auto">
          <a:xfrm>
            <a:off x="7029643" y="2564904"/>
            <a:ext cx="4897417" cy="4049249"/>
          </a:xfrm>
          <a:prstGeom prst="rect">
            <a:avLst/>
          </a:prstGeom>
          <a:noFill/>
          <a:ln w="9525">
            <a:noFill/>
            <a:miter lim="800000"/>
            <a:headEnd/>
            <a:tailEnd/>
          </a:ln>
        </p:spPr>
      </p:pic>
    </p:spTree>
    <p:extLst>
      <p:ext uri="{BB962C8B-B14F-4D97-AF65-F5344CB8AC3E}">
        <p14:creationId xmlns:p14="http://schemas.microsoft.com/office/powerpoint/2010/main" val="911216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10390</TotalTime>
  <Words>4953</Words>
  <Application>Microsoft Office PowerPoint</Application>
  <PresentationFormat>Custom</PresentationFormat>
  <Paragraphs>706</Paragraphs>
  <Slides>25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Arabic Typesetting</vt:lpstr>
      <vt:lpstr>Arial</vt:lpstr>
      <vt:lpstr>Bahnschrift</vt:lpstr>
      <vt:lpstr>Bookman Old Style</vt:lpstr>
      <vt:lpstr>Calibri</vt:lpstr>
      <vt:lpstr>Comic Sans MS</vt:lpstr>
      <vt:lpstr>Courier New</vt:lpstr>
      <vt:lpstr>Gill Sans MT</vt:lpstr>
      <vt:lpstr>Mangal</vt:lpstr>
      <vt:lpstr>Symbol</vt:lpstr>
      <vt:lpstr>Wingdings</vt:lpstr>
      <vt:lpstr>Wingdings 3</vt:lpstr>
      <vt:lpstr>Origin</vt:lpstr>
      <vt:lpstr>PowerPoint Presentation</vt:lpstr>
      <vt:lpstr>PowerPoint Presentation</vt:lpstr>
      <vt:lpstr>Overview of Glands</vt:lpstr>
      <vt:lpstr>PowerPoint Presentation</vt:lpstr>
      <vt:lpstr>Hormones &amp; Endocrinology</vt:lpstr>
      <vt:lpstr>PowerPoint Presentation</vt:lpstr>
      <vt:lpstr>Doctors’ explanation </vt:lpstr>
      <vt:lpstr>PowerPoint Presentation</vt:lpstr>
      <vt:lpstr>PowerPoint Presentation</vt:lpstr>
      <vt:lpstr>PowerPoint Presentation</vt:lpstr>
      <vt:lpstr>Transport of hormones</vt:lpstr>
      <vt:lpstr>Mechanism of action of hormones &amp; target tissue </vt:lpstr>
      <vt:lpstr>Hormone-receptor interaction  (1st messenger) </vt:lpstr>
      <vt:lpstr>Mechanism of action In case of steroid &amp; thyroid hormones</vt:lpstr>
      <vt:lpstr>Mechanism of action In case of peptides &amp; protein hormones</vt:lpstr>
      <vt:lpstr>PowerPoint Presentation</vt:lpstr>
      <vt:lpstr>PowerPoint Presentation</vt:lpstr>
      <vt:lpstr>Mechanism of action of hormones </vt:lpstr>
      <vt:lpstr>   Regulation of hormonal receptors</vt:lpstr>
      <vt:lpstr>PowerPoint Presentation</vt:lpstr>
      <vt:lpstr>Hormone Interactions</vt:lpstr>
      <vt:lpstr>Clearance of hormones</vt:lpstr>
      <vt:lpstr>Summary</vt:lpstr>
      <vt:lpstr>Summary</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1093</cp:revision>
  <dcterms:created xsi:type="dcterms:W3CDTF">2016-09-07T16:15:34Z</dcterms:created>
  <dcterms:modified xsi:type="dcterms:W3CDTF">2018-01-29T14:54:02Z</dcterms:modified>
</cp:coreProperties>
</file>