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12.jpg" ContentType="image/jpg"/>
  <Override PartName="/ppt/media/image16.jpg" ContentType="image/jpg"/>
  <Override PartName="/ppt/media/image18.jpg" ContentType="image/jp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6"/>
  </p:notesMasterIdLst>
  <p:sldIdLst>
    <p:sldId id="600" r:id="rId2"/>
    <p:sldId id="606" r:id="rId3"/>
    <p:sldId id="565" r:id="rId4"/>
    <p:sldId id="584" r:id="rId5"/>
    <p:sldId id="567" r:id="rId6"/>
    <p:sldId id="568" r:id="rId7"/>
    <p:sldId id="569" r:id="rId8"/>
    <p:sldId id="581" r:id="rId9"/>
    <p:sldId id="607" r:id="rId10"/>
    <p:sldId id="602" r:id="rId11"/>
    <p:sldId id="586" r:id="rId12"/>
    <p:sldId id="587" r:id="rId13"/>
    <p:sldId id="572" r:id="rId14"/>
    <p:sldId id="589" r:id="rId15"/>
    <p:sldId id="604" r:id="rId16"/>
    <p:sldId id="588" r:id="rId17"/>
    <p:sldId id="605" r:id="rId18"/>
    <p:sldId id="592" r:id="rId19"/>
    <p:sldId id="594" r:id="rId20"/>
    <p:sldId id="596" r:id="rId21"/>
    <p:sldId id="598" r:id="rId22"/>
    <p:sldId id="599" r:id="rId23"/>
    <p:sldId id="608" r:id="rId24"/>
    <p:sldId id="601" r:id="rId25"/>
  </p:sldIdLst>
  <p:sldSz cx="12188825" cy="6858000"/>
  <p:notesSz cx="6858000" cy="9144000"/>
  <p:defaultTextStyle>
    <a:defPPr>
      <a:defRPr lang="en-US"/>
    </a:defPPr>
    <a:lvl1pPr marL="0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CC"/>
    <a:srgbClr val="008080"/>
    <a:srgbClr val="497E8D"/>
    <a:srgbClr val="F3F3F3"/>
    <a:srgbClr val="A07AFF"/>
    <a:srgbClr val="99FFCC"/>
    <a:srgbClr val="FF9300"/>
    <a:srgbClr val="00FDFF"/>
    <a:srgbClr val="FCFEE6"/>
    <a:srgbClr val="E0F4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3979" autoAdjust="0"/>
  </p:normalViewPr>
  <p:slideViewPr>
    <p:cSldViewPr>
      <p:cViewPr varScale="1">
        <p:scale>
          <a:sx n="66" d="100"/>
          <a:sy n="66" d="100"/>
        </p:scale>
        <p:origin x="612" y="32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0094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89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92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177" y="3886200"/>
            <a:ext cx="9141618" cy="990600"/>
          </a:xfrm>
        </p:spPr>
        <p:txBody>
          <a:bodyPr anchor="t" anchorCtr="0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177" y="5124453"/>
            <a:ext cx="9141618" cy="53340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7949" indent="0" algn="ctr">
              <a:buNone/>
            </a:lvl2pPr>
            <a:lvl3pPr marL="1015898" indent="0" algn="ctr">
              <a:buNone/>
            </a:lvl3pPr>
            <a:lvl4pPr marL="1523848" indent="0" algn="ctr">
              <a:buNone/>
            </a:lvl4pPr>
            <a:lvl5pPr marL="2031797" indent="0" algn="ctr">
              <a:buNone/>
            </a:lvl5pPr>
            <a:lvl6pPr marL="2539746" indent="0" algn="ctr">
              <a:buNone/>
            </a:lvl6pPr>
            <a:lvl7pPr marL="3047695" indent="0" algn="ctr">
              <a:buNone/>
            </a:lvl7pPr>
            <a:lvl8pPr marL="3555644" indent="0" algn="ctr">
              <a:buNone/>
            </a:lvl8pPr>
            <a:lvl9pPr marL="406359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>
            <a:lvl1pPr>
              <a:defRPr sz="1600"/>
            </a:lvl1pPr>
          </a:lstStyle>
          <a:p>
            <a:fld id="{25377462-29DF-4DF7-9A87-A3B2331BF22E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132" y="6355080"/>
            <a:ext cx="1625177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186" y="3648075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218883" y="5048250"/>
            <a:ext cx="975106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06204" y="3648075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18882" y="5048250"/>
            <a:ext cx="304721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ADFE-DE17-4FB7-87B4-7EE3AFCF0ADE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81"/>
            <a:ext cx="2742486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81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10EC-7F9A-4B9E-957B-CE4878AA0D23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2560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E694-A001-456E-8D89-C5FF30063482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971803"/>
            <a:ext cx="9141618" cy="1066800"/>
          </a:xfrm>
        </p:spPr>
        <p:txBody>
          <a:bodyPr anchor="t" anchorCtr="0"/>
          <a:lstStyle>
            <a:lvl1pPr algn="r">
              <a:buNone/>
              <a:defRPr sz="36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753" y="4267200"/>
            <a:ext cx="9040045" cy="1143000"/>
          </a:xfrm>
        </p:spPr>
        <p:txBody>
          <a:bodyPr anchor="t" anchorCtr="0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/>
          <a:p>
            <a:fld id="{2AC42BDF-45E4-45D1-AC1B-B0D7EAFB28DA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095" y="6355080"/>
            <a:ext cx="2027408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8883" y="2819400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8882" y="2819400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9102-33A0-49ED-8A43-9F25AFF7CBAC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2" y="1219200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4658" y="1216155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60" y="1285875"/>
            <a:ext cx="5385514" cy="685800"/>
          </a:xfrm>
          <a:noFill/>
          <a:ln>
            <a:noFill/>
          </a:ln>
        </p:spPr>
        <p:txBody>
          <a:bodyPr lIns="101590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990" y="1295400"/>
            <a:ext cx="5387630" cy="685800"/>
          </a:xfrm>
          <a:noFill/>
          <a:ln>
            <a:noFill/>
          </a:ln>
        </p:spPr>
        <p:txBody>
          <a:bodyPr lIns="101590" anchor="b" anchorCtr="0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38D-77B9-4A13-B402-596108990702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62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6004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C583-C7CA-46EB-9433-76E3128A28D2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4F8B-541A-4291-A5F8-6DA28722854A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25" y="304800"/>
            <a:ext cx="3351927" cy="838200"/>
          </a:xfrm>
        </p:spPr>
        <p:txBody>
          <a:bodyPr anchor="b" anchorCtr="0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0625" y="1219213"/>
            <a:ext cx="3351927" cy="4843463"/>
          </a:xfrm>
        </p:spPr>
        <p:txBody>
          <a:bodyPr/>
          <a:lstStyle>
            <a:lvl1pPr marL="0" indent="0">
              <a:lnSpc>
                <a:spcPts val="2444"/>
              </a:lnSpc>
              <a:spcAft>
                <a:spcPts val="1111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AABB-FF5E-4A96-8D96-CD378F4FF3A0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7889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94" y="304803"/>
            <a:ext cx="7618016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500856"/>
            <a:ext cx="10969943" cy="674688"/>
          </a:xfrm>
          <a:ln>
            <a:solidFill>
              <a:schemeClr val="accent1"/>
            </a:solidFill>
          </a:ln>
        </p:spPr>
        <p:txBody>
          <a:bodyPr lIns="304770" anchor="ctr"/>
          <a:lstStyle>
            <a:lvl1pPr algn="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60" y="1905000"/>
            <a:ext cx="1096994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67"/>
              </a:spcBef>
              <a:buNone/>
              <a:defRPr sz="36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60" y="1219200"/>
            <a:ext cx="10969943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1784-87A0-4E6F-923B-E12637B1DF1F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460" y="500856"/>
            <a:ext cx="24377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0969943" cy="9906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60" y="1219200"/>
            <a:ext cx="10969943" cy="4910328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2195" y="6356350"/>
            <a:ext cx="3051269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7AC1D868-7307-4A5E-BC59-8E455FBD5CAD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876" y="6356350"/>
            <a:ext cx="4672382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669" y="6356350"/>
            <a:ext cx="2640913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460" y="1143000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70" indent="-304770" algn="l" rtl="0" eaLnBrk="1" latinLnBrk="0" hangingPunct="1">
        <a:spcBef>
          <a:spcPts val="667"/>
        </a:spcBef>
        <a:buClr>
          <a:schemeClr val="accent1"/>
        </a:buClr>
        <a:buSzPct val="76000"/>
        <a:buFont typeface="Wingdings 3"/>
        <a:buChar char="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indent="-304770" algn="l" rtl="0" eaLnBrk="1" latinLnBrk="0" hangingPunct="1">
        <a:spcBef>
          <a:spcPts val="556"/>
        </a:spcBef>
        <a:buClr>
          <a:schemeClr val="accent2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09" indent="-253975" algn="l" rtl="0" eaLnBrk="1" latinLnBrk="0" hangingPunct="1">
        <a:spcBef>
          <a:spcPts val="556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78" indent="-253975" algn="l" rtl="0" eaLnBrk="1" latinLnBrk="0" hangingPunct="1">
        <a:spcBef>
          <a:spcPts val="444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48" indent="-253975" algn="l" rtl="0" eaLnBrk="1" latinLnBrk="0" hangingPunct="1">
        <a:spcBef>
          <a:spcPts val="333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617" indent="-203180" algn="l" rtl="0" eaLnBrk="1" latinLnBrk="0" hangingPunct="1">
        <a:spcBef>
          <a:spcPts val="333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31797" indent="-203180" algn="l" rtl="0" eaLnBrk="1" latinLnBrk="0" hangingPunct="1">
        <a:spcBef>
          <a:spcPts val="333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34976" indent="-203180" algn="l" rtl="0" eaLnBrk="1" latinLnBrk="0" hangingPunct="1">
        <a:spcBef>
          <a:spcPts val="333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38156" indent="-203180" algn="l" rtl="0" eaLnBrk="1" latinLnBrk="0" hangingPunct="1">
        <a:spcBef>
          <a:spcPts val="333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6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drive.google.com/open?id=1H6mNwGQ6Qg4pMwywMrAlzUbz9P02hPmB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open?id=1tyBqaIaL6ilKcU9K1HQNOqTlWm-crgsI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rive.google.com/open?id=1lV4O2IcrgGTDZKSDNzOq01ZwnLx30iMb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open?id=1lV4O2IcrgGTDZKSDNzOq01ZwnLx30iMb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open?id=0B-7mWPKMvk76SVNRSEpDdzlSck0" TargetMode="External"/><Relationship Id="rId13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1.png"/><Relationship Id="rId12" Type="http://schemas.openxmlformats.org/officeDocument/2006/relationships/hyperlink" Target="https://mail.google.com/mail/u/2/#inbox" TargetMode="External"/><Relationship Id="rId2" Type="http://schemas.openxmlformats.org/officeDocument/2006/relationships/notesSlide" Target="../notesSlides/notesSlide3.xml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rveymonkey.com/r/WRC5QH5" TargetMode="External"/><Relationship Id="rId11" Type="http://schemas.openxmlformats.org/officeDocument/2006/relationships/image" Target="../media/image23.jpg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10" Type="http://schemas.openxmlformats.org/officeDocument/2006/relationships/hyperlink" Target="https://docs.google.com/forms/d/1u1JBrQF2OHrdd-GO9svz5ydywmjOUc5AXtFmphInV9c/edit#responses" TargetMode="External"/><Relationship Id="rId4" Type="http://schemas.openxmlformats.org/officeDocument/2006/relationships/hyperlink" Target="https://docs.google.com/presentation/d/10DChL7-FX9meMaPu55vRBHSA5K39eDojw_yy2mMXzRE/edit#slide=id.g26a28280c2_0_0" TargetMode="External"/><Relationship Id="rId9" Type="http://schemas.openxmlformats.org/officeDocument/2006/relationships/image" Target="../media/image22.png"/><Relationship Id="rId1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9" y="365237"/>
            <a:ext cx="1655322" cy="16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27380"/>
                </a:solidFill>
              </a:rPr>
              <a:t>1</a:t>
            </a:fld>
            <a:endParaRPr lang="en-US" dirty="0">
              <a:solidFill>
                <a:srgbClr val="427380"/>
              </a:solidFill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1927" y="118109"/>
            <a:ext cx="6047756" cy="6130953"/>
          </a:xfrm>
          <a:prstGeom prst="rect">
            <a:avLst/>
          </a:prstGeom>
        </p:spPr>
      </p:pic>
      <p:sp>
        <p:nvSpPr>
          <p:cNvPr id="2" name="Flowchart: Internal Storage 1"/>
          <p:cNvSpPr/>
          <p:nvPr/>
        </p:nvSpPr>
        <p:spPr>
          <a:xfrm>
            <a:off x="618115" y="4797152"/>
            <a:ext cx="2019913" cy="1470383"/>
          </a:xfrm>
          <a:prstGeom prst="flowChartInternalStorag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xt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in Females’ slide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in Males’ slides</a:t>
            </a:r>
            <a:endParaRPr lang="en-US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endParaRPr lang="en-US" sz="1200" b="1" dirty="0">
              <a:solidFill>
                <a:srgbClr val="DDE9EC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FADA7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Numbers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Doctor notes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Notes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36113" y="4746951"/>
            <a:ext cx="1734818" cy="152058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21869" r="12602" b="9349"/>
          <a:stretch/>
        </p:blipFill>
        <p:spPr>
          <a:xfrm>
            <a:off x="10253219" y="545041"/>
            <a:ext cx="1224136" cy="12961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96" y="1973631"/>
            <a:ext cx="1564468" cy="138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342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60648"/>
            <a:ext cx="10969943" cy="9144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Hormones of Adrenal Cortex</a:t>
            </a:r>
            <a:endParaRPr lang="en-US" sz="3200" dirty="0">
              <a:solidFill>
                <a:srgbClr val="00808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4" name="object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0294286"/>
              </p:ext>
            </p:extLst>
          </p:nvPr>
        </p:nvGraphicFramePr>
        <p:xfrm>
          <a:off x="691968" y="1622871"/>
          <a:ext cx="10801199" cy="40805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431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46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22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278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35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2626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600" dirty="0">
                          <a:solidFill>
                            <a:srgbClr val="497E8D"/>
                          </a:solidFill>
                        </a:rPr>
                        <a:t>Hormone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sz="1600" dirty="0">
                          <a:solidFill>
                            <a:srgbClr val="497E8D"/>
                          </a:solidFill>
                        </a:rPr>
                        <a:t>Production</a:t>
                      </a:r>
                      <a:r>
                        <a:rPr lang="en-US" sz="1600" baseline="0" dirty="0">
                          <a:solidFill>
                            <a:srgbClr val="497E8D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rgbClr val="497E8D"/>
                          </a:solidFill>
                        </a:rPr>
                        <a:t>Mg/Day</a:t>
                      </a:r>
                    </a:p>
                  </a:txBody>
                  <a:tcPr marL="0" marR="0" marT="36830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sz="1600" dirty="0">
                          <a:solidFill>
                            <a:srgbClr val="497E8D"/>
                          </a:solidFill>
                        </a:rPr>
                        <a:t>Concentration</a:t>
                      </a:r>
                      <a:r>
                        <a:rPr lang="en-US" sz="1600" baseline="0" dirty="0">
                          <a:solidFill>
                            <a:srgbClr val="497E8D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rgbClr val="497E8D"/>
                          </a:solidFill>
                        </a:rPr>
                        <a:t>Ng/Ml</a:t>
                      </a:r>
                    </a:p>
                  </a:txBody>
                  <a:tcPr marL="0" marR="0" marT="36830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429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sz="1600" dirty="0">
                          <a:solidFill>
                            <a:srgbClr val="497E8D"/>
                          </a:solidFill>
                        </a:rPr>
                        <a:t>Activity</a:t>
                      </a:r>
                      <a:r>
                        <a:rPr lang="en-US" sz="1600" baseline="0" dirty="0">
                          <a:solidFill>
                            <a:srgbClr val="497E8D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rgbClr val="497E8D"/>
                          </a:solidFill>
                        </a:rPr>
                        <a:t>Mineral</a:t>
                      </a:r>
                    </a:p>
                  </a:txBody>
                  <a:tcPr marL="0" marR="0" marT="36830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290"/>
                        </a:spcBef>
                      </a:pPr>
                      <a:r>
                        <a:rPr lang="en-US" sz="1600" dirty="0">
                          <a:solidFill>
                            <a:srgbClr val="497E8D"/>
                          </a:solidFill>
                        </a:rPr>
                        <a:t>Activity</a:t>
                      </a:r>
                      <a:r>
                        <a:rPr lang="en-US" sz="1600" baseline="0" dirty="0">
                          <a:solidFill>
                            <a:srgbClr val="497E8D"/>
                          </a:solidFill>
                        </a:rPr>
                        <a:t> </a:t>
                      </a:r>
                      <a:r>
                        <a:rPr lang="en-US" sz="1600" dirty="0">
                          <a:solidFill>
                            <a:srgbClr val="497E8D"/>
                          </a:solidFill>
                        </a:rPr>
                        <a:t>Glucose</a:t>
                      </a:r>
                    </a:p>
                  </a:txBody>
                  <a:tcPr marL="0" marR="0" marT="36830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073">
                <a:tc>
                  <a:txBody>
                    <a:bodyPr/>
                    <a:lstStyle/>
                    <a:p>
                      <a:pPr marL="10541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1600" dirty="0">
                          <a:solidFill>
                            <a:srgbClr val="008080"/>
                          </a:solidFill>
                        </a:rPr>
                        <a:t>Aldosterone</a:t>
                      </a:r>
                    </a:p>
                  </a:txBody>
                  <a:tcPr marL="0" marR="0" marT="37465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>
                          <a:solidFill>
                            <a:schemeClr val="accent4"/>
                          </a:solidFill>
                        </a:rPr>
                        <a:t>0.05</a:t>
                      </a:r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dirty="0">
                          <a:solidFill>
                            <a:schemeClr val="accent4"/>
                          </a:solidFill>
                        </a:rPr>
                        <a:t>-</a:t>
                      </a:r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dirty="0">
                          <a:solidFill>
                            <a:schemeClr val="accent4"/>
                          </a:solidFill>
                        </a:rPr>
                        <a:t>0.15</a:t>
                      </a:r>
                    </a:p>
                  </a:txBody>
                  <a:tcPr marL="0" marR="0" marT="37465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>
                          <a:solidFill>
                            <a:schemeClr val="accent4"/>
                          </a:solidFill>
                        </a:rPr>
                        <a:t>0.15</a:t>
                      </a:r>
                    </a:p>
                  </a:txBody>
                  <a:tcPr marL="0" marR="0" marT="37465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>
                          <a:solidFill>
                            <a:schemeClr val="accent4"/>
                          </a:solidFill>
                        </a:rPr>
                        <a:t>90%</a:t>
                      </a:r>
                    </a:p>
                  </a:txBody>
                  <a:tcPr marL="0" marR="0" marT="37465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-</a:t>
                      </a:r>
                      <a:endParaRPr dirty="0">
                        <a:solidFill>
                          <a:schemeClr val="accent4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4926">
                <a:tc>
                  <a:txBody>
                    <a:bodyPr/>
                    <a:lstStyle/>
                    <a:p>
                      <a:pPr marL="105410" marR="226060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lang="en-US" sz="1600" dirty="0">
                          <a:solidFill>
                            <a:srgbClr val="008080"/>
                          </a:solidFill>
                        </a:rPr>
                        <a:t>Deoxy</a:t>
                      </a:r>
                      <a:r>
                        <a:rPr lang="en-US" sz="1600" baseline="0" dirty="0">
                          <a:solidFill>
                            <a:srgbClr val="008080"/>
                          </a:solidFill>
                        </a:rPr>
                        <a:t> C</a:t>
                      </a:r>
                      <a:r>
                        <a:rPr lang="en-US" sz="1600" dirty="0">
                          <a:solidFill>
                            <a:srgbClr val="008080"/>
                          </a:solidFill>
                        </a:rPr>
                        <a:t>orticosterone</a:t>
                      </a:r>
                    </a:p>
                  </a:txBody>
                  <a:tcPr marL="0" marR="0" marT="37465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>
                          <a:solidFill>
                            <a:schemeClr val="accent4"/>
                          </a:solidFill>
                        </a:rPr>
                        <a:t>0.6</a:t>
                      </a:r>
                    </a:p>
                  </a:txBody>
                  <a:tcPr marL="0" marR="0" marT="37465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84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>
                          <a:solidFill>
                            <a:schemeClr val="accent4"/>
                          </a:solidFill>
                        </a:rPr>
                        <a:t>0.15</a:t>
                      </a:r>
                    </a:p>
                  </a:txBody>
                  <a:tcPr marL="0" marR="0" marT="37465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295"/>
                        </a:spcBef>
                      </a:pPr>
                      <a:r>
                        <a:rPr dirty="0">
                          <a:solidFill>
                            <a:schemeClr val="accent4"/>
                          </a:solidFill>
                        </a:rPr>
                        <a:t>1/15</a:t>
                      </a:r>
                    </a:p>
                  </a:txBody>
                  <a:tcPr marL="0" marR="0" marT="37465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-</a:t>
                      </a:r>
                      <a:endParaRPr dirty="0">
                        <a:solidFill>
                          <a:schemeClr val="accent4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2671">
                <a:tc>
                  <a:txBody>
                    <a:bodyPr/>
                    <a:lstStyle/>
                    <a:p>
                      <a:pPr marL="10541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600" dirty="0">
                          <a:solidFill>
                            <a:srgbClr val="008080"/>
                          </a:solidFill>
                        </a:rPr>
                        <a:t>Corticosterone</a:t>
                      </a:r>
                    </a:p>
                  </a:txBody>
                  <a:tcPr marL="0" marR="0" marT="38735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30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>
                          <a:solidFill>
                            <a:schemeClr val="accent4"/>
                          </a:solidFill>
                        </a:rPr>
                        <a:t>1</a:t>
                      </a:r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dirty="0">
                          <a:solidFill>
                            <a:schemeClr val="accent4"/>
                          </a:solidFill>
                        </a:rPr>
                        <a:t>-</a:t>
                      </a:r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dirty="0">
                          <a:solidFill>
                            <a:schemeClr val="accent4"/>
                          </a:solidFill>
                        </a:rPr>
                        <a:t>4</a:t>
                      </a:r>
                    </a:p>
                  </a:txBody>
                  <a:tcPr marL="0" marR="0" marT="38735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794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>
                          <a:solidFill>
                            <a:schemeClr val="accent4"/>
                          </a:solidFill>
                        </a:rPr>
                        <a:t>2</a:t>
                      </a:r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dirty="0">
                          <a:solidFill>
                            <a:schemeClr val="accent4"/>
                          </a:solidFill>
                        </a:rPr>
                        <a:t>-</a:t>
                      </a:r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dirty="0">
                          <a:solidFill>
                            <a:schemeClr val="accent4"/>
                          </a:solidFill>
                        </a:rPr>
                        <a:t>4</a:t>
                      </a:r>
                    </a:p>
                  </a:txBody>
                  <a:tcPr marL="0" marR="0" marT="38735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>
                          <a:solidFill>
                            <a:schemeClr val="accent4"/>
                          </a:solidFill>
                        </a:rPr>
                        <a:t>1/50</a:t>
                      </a:r>
                    </a:p>
                  </a:txBody>
                  <a:tcPr marL="0" marR="0" marT="38735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>
                          <a:solidFill>
                            <a:schemeClr val="accent4"/>
                          </a:solidFill>
                        </a:rPr>
                        <a:t>4%</a:t>
                      </a:r>
                    </a:p>
                  </a:txBody>
                  <a:tcPr marL="0" marR="0" marT="38735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7296">
                <a:tc>
                  <a:txBody>
                    <a:bodyPr/>
                    <a:lstStyle/>
                    <a:p>
                      <a:pPr marL="10541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lang="en-US" sz="1600" dirty="0">
                          <a:solidFill>
                            <a:srgbClr val="008080"/>
                          </a:solidFill>
                        </a:rPr>
                        <a:t>Cortisol</a:t>
                      </a:r>
                    </a:p>
                  </a:txBody>
                  <a:tcPr marL="0" marR="0" marT="38735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>
                          <a:solidFill>
                            <a:schemeClr val="accent4"/>
                          </a:solidFill>
                        </a:rPr>
                        <a:t>8</a:t>
                      </a:r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dirty="0">
                          <a:solidFill>
                            <a:schemeClr val="accent4"/>
                          </a:solidFill>
                        </a:rPr>
                        <a:t>-</a:t>
                      </a:r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dirty="0">
                          <a:solidFill>
                            <a:schemeClr val="accent4"/>
                          </a:solidFill>
                        </a:rPr>
                        <a:t>25</a:t>
                      </a:r>
                    </a:p>
                  </a:txBody>
                  <a:tcPr marL="0" marR="0" marT="38735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9209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>
                          <a:solidFill>
                            <a:schemeClr val="accent4"/>
                          </a:solidFill>
                        </a:rPr>
                        <a:t>40</a:t>
                      </a:r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dirty="0">
                          <a:solidFill>
                            <a:schemeClr val="accent4"/>
                          </a:solidFill>
                        </a:rPr>
                        <a:t>-</a:t>
                      </a:r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dirty="0">
                          <a:solidFill>
                            <a:schemeClr val="accent4"/>
                          </a:solidFill>
                        </a:rPr>
                        <a:t>180</a:t>
                      </a:r>
                    </a:p>
                  </a:txBody>
                  <a:tcPr marL="0" marR="0" marT="38735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>
                          <a:solidFill>
                            <a:schemeClr val="accent4"/>
                          </a:solidFill>
                        </a:rPr>
                        <a:t>1/400</a:t>
                      </a:r>
                    </a:p>
                  </a:txBody>
                  <a:tcPr marL="0" marR="0" marT="38735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dirty="0">
                          <a:solidFill>
                            <a:schemeClr val="accent4"/>
                          </a:solidFill>
                        </a:rPr>
                        <a:t>95%</a:t>
                      </a:r>
                    </a:p>
                  </a:txBody>
                  <a:tcPr marL="0" marR="0" marT="38735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67296">
                <a:tc>
                  <a:txBody>
                    <a:bodyPr/>
                    <a:lstStyle/>
                    <a:p>
                      <a:pPr marL="105410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en-US" sz="1600" dirty="0">
                          <a:solidFill>
                            <a:srgbClr val="008080"/>
                          </a:solidFill>
                        </a:rPr>
                        <a:t>DHEA</a:t>
                      </a:r>
                    </a:p>
                  </a:txBody>
                  <a:tcPr marL="0" marR="0" marT="39369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>
                          <a:solidFill>
                            <a:schemeClr val="accent4"/>
                          </a:solidFill>
                        </a:rPr>
                        <a:t>7</a:t>
                      </a:r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 </a:t>
                      </a:r>
                      <a:r>
                        <a:rPr dirty="0">
                          <a:solidFill>
                            <a:schemeClr val="accent4"/>
                          </a:solidFill>
                        </a:rPr>
                        <a:t>-15</a:t>
                      </a:r>
                    </a:p>
                  </a:txBody>
                  <a:tcPr marL="0" marR="0" marT="39369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1115" algn="ct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dirty="0">
                          <a:solidFill>
                            <a:schemeClr val="accent4"/>
                          </a:solidFill>
                        </a:rPr>
                        <a:t>5</a:t>
                      </a:r>
                      <a:endParaRPr>
                        <a:solidFill>
                          <a:schemeClr val="accent4"/>
                        </a:solidFill>
                      </a:endParaRPr>
                    </a:p>
                  </a:txBody>
                  <a:tcPr marL="0" marR="0" marT="39369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-</a:t>
                      </a:r>
                      <a:endParaRPr dirty="0">
                        <a:solidFill>
                          <a:schemeClr val="accent4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dirty="0">
                          <a:solidFill>
                            <a:schemeClr val="accent4"/>
                          </a:solidFill>
                        </a:rPr>
                        <a:t>-</a:t>
                      </a:r>
                      <a:endParaRPr dirty="0">
                        <a:solidFill>
                          <a:schemeClr val="accent4"/>
                        </a:solidFill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10126860" y="16737"/>
            <a:ext cx="2061965" cy="346348"/>
          </a:xfrm>
          <a:prstGeom prst="rect">
            <a:avLst/>
          </a:prstGeom>
          <a:noFill/>
          <a:ln>
            <a:solidFill>
              <a:srgbClr val="E4CBE7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cs typeface="Arabic Typesetting" panose="03020402040406030203" pitchFamily="66" charset="-78"/>
              </a:rPr>
              <a:t>Only in Females’ Slides</a:t>
            </a:r>
          </a:p>
        </p:txBody>
      </p:sp>
      <p:sp>
        <p:nvSpPr>
          <p:cNvPr id="6" name="Isosceles Triangle 5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6699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Genetic Defects in Adrenal Steroidogenesis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"/>
          </p:nvPr>
        </p:nvSpPr>
        <p:spPr>
          <a:xfrm>
            <a:off x="609281" y="1242750"/>
            <a:ext cx="5412943" cy="4937760"/>
          </a:xfrm>
        </p:spPr>
        <p:txBody>
          <a:bodyPr>
            <a:normAutofit/>
          </a:bodyPr>
          <a:lstStyle/>
          <a:p>
            <a:pPr>
              <a:buClr>
                <a:srgbClr val="008080"/>
              </a:buClr>
            </a:pPr>
            <a:r>
              <a:rPr lang="en-US" sz="20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Congenital adrenal hyperplasia:</a:t>
            </a:r>
          </a:p>
          <a:p>
            <a:pPr>
              <a:buClr>
                <a:srgbClr val="008080"/>
              </a:buClr>
            </a:pPr>
            <a:endParaRPr lang="en-US" sz="2000" dirty="0">
              <a:solidFill>
                <a:srgbClr val="00808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>
              <a:buClr>
                <a:srgbClr val="008080"/>
              </a:buClr>
              <a:buNone/>
            </a:pPr>
            <a:r>
              <a:rPr lang="en-US" altLang="ar-SA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The gene that is responsible for aldosterone and cortisol are very close to each other so in some cases whenever for ex: ACTH is hyper released aldosterone will be also hyper release.</a:t>
            </a:r>
            <a:endParaRPr lang="en-US" altLang="en-US" sz="1600" dirty="0">
              <a:solidFill>
                <a:srgbClr val="00B05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buClr>
                <a:srgbClr val="008080"/>
              </a:buClr>
            </a:pPr>
            <a:endParaRPr lang="en-US" sz="1600" dirty="0">
              <a:solidFill>
                <a:srgbClr val="00808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94412" y="1143000"/>
            <a:ext cx="0" cy="5213350"/>
          </a:xfrm>
          <a:prstGeom prst="line">
            <a:avLst/>
          </a:prstGeom>
          <a:ln>
            <a:solidFill>
              <a:srgbClr val="497E8D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3"/>
          <p:cNvSpPr txBox="1">
            <a:spLocks/>
          </p:cNvSpPr>
          <p:nvPr/>
        </p:nvSpPr>
        <p:spPr>
          <a:xfrm>
            <a:off x="6094430" y="1237601"/>
            <a:ext cx="5616605" cy="5024148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20000"/>
              </a:lnSpc>
              <a:buClr>
                <a:srgbClr val="008080"/>
              </a:buClr>
            </a:pPr>
            <a:r>
              <a:rPr lang="en-US" sz="20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21-hydroxylase  (P450c21) deficiency:</a:t>
            </a:r>
          </a:p>
          <a:p>
            <a:pPr defTabSz="914400">
              <a:lnSpc>
                <a:spcPct val="120000"/>
              </a:lnSpc>
              <a:buClr>
                <a:srgbClr val="008080"/>
              </a:buClr>
            </a:pPr>
            <a:endParaRPr lang="en-US" sz="13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20000"/>
              </a:lnSpc>
              <a:buFont typeface="Wingdings" charset="2"/>
              <a:buChar char="ü"/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Result in cortisol, corticosterone, and aldosterone </a:t>
            </a:r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deficiency.    </a:t>
            </a:r>
            <a:r>
              <a:rPr 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(</a:t>
            </a:r>
            <a:r>
              <a:rPr lang="en-US" altLang="ar-SA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all synthesis will be shifted to androgen; will be released in high amounts)</a:t>
            </a:r>
            <a:endParaRPr lang="en-US" sz="1600" dirty="0">
              <a:solidFill>
                <a:srgbClr val="00B05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2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Increased in ACTH lead to Adrenal hypertrophy </a:t>
            </a:r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&amp;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high amounts of androgen.</a:t>
            </a:r>
          </a:p>
          <a:p>
            <a:pPr defTabSz="914400">
              <a:lnSpc>
                <a:spcPct val="12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 err="1">
                <a:latin typeface="Gill Sans MT" panose="020B0502020104020203" pitchFamily="34" charset="0"/>
                <a:cs typeface="Calibri" panose="020F0502020204030204" pitchFamily="34" charset="0"/>
              </a:rPr>
              <a:t>Virilization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ar-SA" sz="16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الترجّل</a:t>
            </a:r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of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female (masculinization).</a:t>
            </a:r>
            <a:endParaRPr lang="ar-SA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2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algn="l" defTabSz="914400">
              <a:lnSpc>
                <a:spcPct val="120000"/>
              </a:lnSpc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There is an enzyme block preventing the synthesis of all</a:t>
            </a:r>
          </a:p>
          <a:p>
            <a:pPr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mineralocorticoids &amp; all glucocorticoids (e.g., deficiency of 21β</a:t>
            </a:r>
          </a:p>
          <a:p>
            <a:pPr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hydroxylase). Because of the block, steroid intermediates are</a:t>
            </a:r>
          </a:p>
          <a:p>
            <a:pPr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“shunted” toward androgen production &amp; the increased adrenal</a:t>
            </a:r>
          </a:p>
          <a:p>
            <a:pPr>
              <a:buNone/>
            </a:pP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androgen levels cause masculinization. </a:t>
            </a:r>
          </a:p>
          <a:p>
            <a:pPr marL="0" indent="0" defTabSz="914400">
              <a:lnSpc>
                <a:spcPct val="120000"/>
              </a:lnSpc>
              <a:buFont typeface="Wingdings 3"/>
              <a:buNone/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20000"/>
              </a:lnSpc>
              <a:buFont typeface="Wingdings 3"/>
              <a:buNone/>
            </a:pPr>
            <a:endParaRPr lang="en-US" sz="13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20000"/>
              </a:lnSpc>
              <a:buFont typeface="Wingdings 3"/>
              <a:buNone/>
            </a:pPr>
            <a:endParaRPr lang="en-US" sz="13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20000"/>
              </a:lnSpc>
              <a:buFont typeface="Wingdings 3"/>
              <a:buNone/>
            </a:pPr>
            <a:endParaRPr lang="en-US" sz="13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20000"/>
              </a:lnSpc>
            </a:pPr>
            <a:endParaRPr lang="en-US" sz="13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609119" y="3281995"/>
            <a:ext cx="1361857" cy="935360"/>
          </a:xfrm>
          <a:custGeom>
            <a:avLst/>
            <a:gdLst>
              <a:gd name="connsiteX0" fmla="*/ 0 w 2090271"/>
              <a:gd name="connsiteY0" fmla="*/ 0 h 1254162"/>
              <a:gd name="connsiteX1" fmla="*/ 2090271 w 2090271"/>
              <a:gd name="connsiteY1" fmla="*/ 0 h 1254162"/>
              <a:gd name="connsiteX2" fmla="*/ 2090271 w 2090271"/>
              <a:gd name="connsiteY2" fmla="*/ 1254162 h 1254162"/>
              <a:gd name="connsiteX3" fmla="*/ 0 w 2090271"/>
              <a:gd name="connsiteY3" fmla="*/ 1254162 h 1254162"/>
              <a:gd name="connsiteX4" fmla="*/ 0 w 2090271"/>
              <a:gd name="connsiteY4" fmla="*/ 0 h 12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271" h="1254162">
                <a:moveTo>
                  <a:pt x="0" y="0"/>
                </a:moveTo>
                <a:lnTo>
                  <a:pt x="2090271" y="0"/>
                </a:lnTo>
                <a:lnTo>
                  <a:pt x="2090271" y="1254162"/>
                </a:lnTo>
                <a:lnTo>
                  <a:pt x="0" y="125416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>
            <a:solidFill>
              <a:srgbClr val="497E8D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dirty="0"/>
              <a:t>Decrease in cortisol</a:t>
            </a:r>
            <a:endParaRPr lang="en-US" sz="1600" kern="1200" dirty="0"/>
          </a:p>
        </p:txBody>
      </p:sp>
      <p:sp>
        <p:nvSpPr>
          <p:cNvPr id="13" name="Freeform 12"/>
          <p:cNvSpPr/>
          <p:nvPr/>
        </p:nvSpPr>
        <p:spPr>
          <a:xfrm flipV="1">
            <a:off x="2094125" y="3509890"/>
            <a:ext cx="376562" cy="479569"/>
          </a:xfrm>
          <a:custGeom>
            <a:avLst/>
            <a:gdLst>
              <a:gd name="connsiteX0" fmla="*/ 0 w 450162"/>
              <a:gd name="connsiteY0" fmla="*/ 45720 h 91440"/>
              <a:gd name="connsiteX1" fmla="*/ 450162 w 450162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0162" h="91440">
                <a:moveTo>
                  <a:pt x="0" y="45720"/>
                </a:moveTo>
                <a:lnTo>
                  <a:pt x="450162" y="45720"/>
                </a:lnTo>
              </a:path>
            </a:pathLst>
          </a:custGeom>
          <a:noFill/>
          <a:ln>
            <a:solidFill>
              <a:srgbClr val="008080"/>
            </a:solidFill>
            <a:tailEnd type="arrow"/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5762" tIns="43317" rIns="225762" bIns="4331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/>
          </a:p>
        </p:txBody>
      </p:sp>
      <p:sp>
        <p:nvSpPr>
          <p:cNvPr id="14" name="Freeform 13"/>
          <p:cNvSpPr/>
          <p:nvPr/>
        </p:nvSpPr>
        <p:spPr>
          <a:xfrm>
            <a:off x="2597045" y="3281995"/>
            <a:ext cx="1361857" cy="935360"/>
          </a:xfrm>
          <a:custGeom>
            <a:avLst/>
            <a:gdLst>
              <a:gd name="connsiteX0" fmla="*/ 0 w 2090271"/>
              <a:gd name="connsiteY0" fmla="*/ 0 h 1254162"/>
              <a:gd name="connsiteX1" fmla="*/ 2090271 w 2090271"/>
              <a:gd name="connsiteY1" fmla="*/ 0 h 1254162"/>
              <a:gd name="connsiteX2" fmla="*/ 2090271 w 2090271"/>
              <a:gd name="connsiteY2" fmla="*/ 1254162 h 1254162"/>
              <a:gd name="connsiteX3" fmla="*/ 0 w 2090271"/>
              <a:gd name="connsiteY3" fmla="*/ 1254162 h 1254162"/>
              <a:gd name="connsiteX4" fmla="*/ 0 w 2090271"/>
              <a:gd name="connsiteY4" fmla="*/ 0 h 12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271" h="1254162">
                <a:moveTo>
                  <a:pt x="0" y="0"/>
                </a:moveTo>
                <a:lnTo>
                  <a:pt x="2090271" y="0"/>
                </a:lnTo>
                <a:lnTo>
                  <a:pt x="2090271" y="1254162"/>
                </a:lnTo>
                <a:lnTo>
                  <a:pt x="0" y="12541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rgbClr val="497E8D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Increase in ACTH</a:t>
            </a:r>
          </a:p>
        </p:txBody>
      </p:sp>
      <p:sp>
        <p:nvSpPr>
          <p:cNvPr id="15" name="Freeform 14"/>
          <p:cNvSpPr/>
          <p:nvPr/>
        </p:nvSpPr>
        <p:spPr>
          <a:xfrm flipV="1">
            <a:off x="4089346" y="3696663"/>
            <a:ext cx="396031" cy="106021"/>
          </a:xfrm>
          <a:custGeom>
            <a:avLst/>
            <a:gdLst>
              <a:gd name="connsiteX0" fmla="*/ 0 w 450162"/>
              <a:gd name="connsiteY0" fmla="*/ 45720 h 91440"/>
              <a:gd name="connsiteX1" fmla="*/ 450162 w 450162"/>
              <a:gd name="connsiteY1" fmla="*/ 45720 h 91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450162" h="91440">
                <a:moveTo>
                  <a:pt x="0" y="45720"/>
                </a:moveTo>
                <a:lnTo>
                  <a:pt x="450162" y="45720"/>
                </a:lnTo>
              </a:path>
            </a:pathLst>
          </a:custGeom>
          <a:noFill/>
          <a:ln>
            <a:solidFill>
              <a:srgbClr val="008080"/>
            </a:solidFill>
            <a:tailEnd type="arrow"/>
          </a:ln>
        </p:spPr>
        <p:style>
          <a:lnRef idx="1">
            <a:schemeClr val="accent3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25762" tIns="43317" rIns="225762" bIns="43316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/>
          </a:p>
        </p:txBody>
      </p:sp>
      <p:sp>
        <p:nvSpPr>
          <p:cNvPr id="16" name="Freeform 15"/>
          <p:cNvSpPr/>
          <p:nvPr/>
        </p:nvSpPr>
        <p:spPr>
          <a:xfrm>
            <a:off x="4588180" y="3281995"/>
            <a:ext cx="1361857" cy="935360"/>
          </a:xfrm>
          <a:custGeom>
            <a:avLst/>
            <a:gdLst>
              <a:gd name="connsiteX0" fmla="*/ 0 w 2090271"/>
              <a:gd name="connsiteY0" fmla="*/ 0 h 1254162"/>
              <a:gd name="connsiteX1" fmla="*/ 2090271 w 2090271"/>
              <a:gd name="connsiteY1" fmla="*/ 0 h 1254162"/>
              <a:gd name="connsiteX2" fmla="*/ 2090271 w 2090271"/>
              <a:gd name="connsiteY2" fmla="*/ 1254162 h 1254162"/>
              <a:gd name="connsiteX3" fmla="*/ 0 w 2090271"/>
              <a:gd name="connsiteY3" fmla="*/ 1254162 h 1254162"/>
              <a:gd name="connsiteX4" fmla="*/ 0 w 2090271"/>
              <a:gd name="connsiteY4" fmla="*/ 0 h 1254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90271" h="1254162">
                <a:moveTo>
                  <a:pt x="0" y="0"/>
                </a:moveTo>
                <a:lnTo>
                  <a:pt x="2090271" y="0"/>
                </a:lnTo>
                <a:lnTo>
                  <a:pt x="2090271" y="1254162"/>
                </a:lnTo>
                <a:lnTo>
                  <a:pt x="0" y="1254162"/>
                </a:lnTo>
                <a:lnTo>
                  <a:pt x="0" y="0"/>
                </a:lnTo>
                <a:close/>
              </a:path>
            </a:pathLst>
          </a:custGeom>
          <a:solidFill>
            <a:srgbClr val="FFE7E7"/>
          </a:solidFill>
          <a:ln>
            <a:solidFill>
              <a:srgbClr val="497E8D"/>
            </a:solidFill>
          </a:ln>
        </p:spPr>
        <p:style>
          <a:lnRef idx="2">
            <a:schemeClr val="accent3">
              <a:shade val="8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3792" tIns="113792" rIns="113792" bIns="113792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600" kern="1200" dirty="0"/>
              <a:t>Result in adrenal hyperplasia</a:t>
            </a:r>
          </a:p>
        </p:txBody>
      </p:sp>
    </p:spTree>
    <p:extLst>
      <p:ext uri="{BB962C8B-B14F-4D97-AF65-F5344CB8AC3E}">
        <p14:creationId xmlns:p14="http://schemas.microsoft.com/office/powerpoint/2010/main" val="2305275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Action of Steroid Hormones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78387" y="1407991"/>
            <a:ext cx="5701014" cy="830997"/>
          </a:xfrm>
          <a:prstGeom prst="rect">
            <a:avLst/>
          </a:prstGeom>
          <a:ln w="19050">
            <a:solidFill>
              <a:srgbClr val="008080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1. Most hydrophobic steroids are bound to plasma protein carriers. </a:t>
            </a: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Only unbounded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hormones can diffuse into the target cell.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00527" y="5773217"/>
            <a:ext cx="15238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hlinkClick r:id="rId2"/>
              </a:rPr>
              <a:t>Other Picture </a:t>
            </a:r>
            <a:endParaRPr lang="en-US" i="1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0" r="32106" b="16553"/>
          <a:stretch/>
        </p:blipFill>
        <p:spPr bwMode="auto">
          <a:xfrm>
            <a:off x="609460" y="1268055"/>
            <a:ext cx="5106015" cy="45343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878389" y="2540107"/>
            <a:ext cx="5701013" cy="338554"/>
          </a:xfrm>
          <a:prstGeom prst="rect">
            <a:avLst/>
          </a:prstGeom>
          <a:ln w="19050">
            <a:solidFill>
              <a:srgbClr val="008080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2. Steroids hormones receptors are in the cytoplasm or nucleus.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878389" y="3178467"/>
            <a:ext cx="5701012" cy="584775"/>
          </a:xfrm>
          <a:prstGeom prst="rect">
            <a:avLst/>
          </a:prstGeom>
          <a:ln w="19050">
            <a:solidFill>
              <a:srgbClr val="008080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3. The receptor-hormone complex binds to DNA &amp; activates or represses one or more genes.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878389" y="4064361"/>
            <a:ext cx="5701012" cy="584775"/>
          </a:xfrm>
          <a:prstGeom prst="rect">
            <a:avLst/>
          </a:prstGeom>
          <a:ln w="19050">
            <a:solidFill>
              <a:srgbClr val="008080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4. Activated genes create new mRNA that moves back to the cytoplasm.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878389" y="4949567"/>
            <a:ext cx="5701013" cy="338554"/>
          </a:xfrm>
          <a:prstGeom prst="rect">
            <a:avLst/>
          </a:prstGeom>
          <a:ln w="19050">
            <a:solidFill>
              <a:srgbClr val="008080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5. Translation produces new proteins for cell processes.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876009" y="5588552"/>
            <a:ext cx="5701013" cy="584775"/>
          </a:xfrm>
          <a:prstGeom prst="rect">
            <a:avLst/>
          </a:prstGeom>
          <a:ln w="19050">
            <a:solidFill>
              <a:srgbClr val="008080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6. Some steroid hormones also bind to membrane receptors that use second messenger system to create rapid cellular responses.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054852" y="0"/>
            <a:ext cx="2133973" cy="465413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تكرار للمحاضرة الأولى </a:t>
            </a:r>
            <a:r>
              <a:rPr lang="ar-SA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</a:t>
            </a:r>
            <a:r>
              <a:rPr lang="en-US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endParaRPr lang="en-US" sz="2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694469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01590" tIns="50795" rIns="101590" bIns="50795" anchor="b" anchorCtr="0">
            <a:normAutofit/>
          </a:bodyPr>
          <a:lstStyle/>
          <a:p>
            <a:r>
              <a:rPr lang="en-US" altLang="ar-SA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Overview of Mineralocorticoids (Aldosterone)</a:t>
            </a:r>
            <a:endParaRPr lang="en-US" sz="3200" dirty="0">
              <a:solidFill>
                <a:srgbClr val="00808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549795" y="1170942"/>
            <a:ext cx="11029607" cy="5024148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A steroid hormone.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Essential for life. 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600" dirty="0">
                <a:solidFill>
                  <a:srgbClr val="FF66CC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The main mineralocorticoid produced by the adrenal gland.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Synthesis: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Synthesized in zona glomerulosa Aldosterone exerts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90%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of all the mineralocorticoid activity.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Target cells: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are called </a:t>
            </a: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“principal (P) cell”.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Bound: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60%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of aldosterone bound to plasma protein, while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40%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is free form.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Half life: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20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min.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Much of secreted aldosterone is </a:t>
            </a: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metabolized by the liver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&amp; </a:t>
            </a: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converted to </a:t>
            </a:r>
            <a:r>
              <a:rPr lang="en-US" sz="1600" dirty="0" err="1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tetrahydroglucuroind</a:t>
            </a: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derivative.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600" dirty="0">
              <a:solidFill>
                <a:srgbClr val="FF000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4729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01590" tIns="50795" rIns="101590" bIns="50795" anchor="b" anchorCtr="0">
            <a:normAutofit/>
          </a:bodyPr>
          <a:lstStyle/>
          <a:p>
            <a:r>
              <a:rPr lang="en-US" altLang="ar-SA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Actions of Aldosterone </a:t>
            </a:r>
            <a:endParaRPr lang="en-US" sz="3200" dirty="0">
              <a:solidFill>
                <a:srgbClr val="00808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14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18115" y="1170942"/>
            <a:ext cx="6844897" cy="5024148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914400">
              <a:lnSpc>
                <a:spcPct val="150000"/>
              </a:lnSpc>
              <a:spcBef>
                <a:spcPts val="667"/>
              </a:spcBef>
              <a:buClr>
                <a:srgbClr val="008080"/>
              </a:buClr>
              <a:buNone/>
            </a:pPr>
            <a:r>
              <a:rPr lang="en-US" sz="18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1. Renal Actions: </a:t>
            </a:r>
          </a:p>
          <a:p>
            <a:pPr marL="304770" lvl="1" defTabSz="914400">
              <a:lnSpc>
                <a:spcPct val="150000"/>
              </a:lnSpc>
              <a:spcBef>
                <a:spcPts val="667"/>
              </a:spcBef>
              <a:buClr>
                <a:srgbClr val="008080"/>
              </a:buClr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Binds to mineralocorticoid receptor (MR)</a:t>
            </a:r>
          </a:p>
          <a:p>
            <a:pPr marL="304770" lvl="1" defTabSz="914400">
              <a:lnSpc>
                <a:spcPct val="150000"/>
              </a:lnSpc>
              <a:spcBef>
                <a:spcPts val="667"/>
              </a:spcBef>
              <a:buClr>
                <a:srgbClr val="008080"/>
              </a:buClr>
            </a:pPr>
            <a:r>
              <a:rPr lang="en-US" sz="14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Aldosterone causes sodium to be conserved in the ECF while  increasing potassium excretion in the urine.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 Acts mainly on the cells of the </a:t>
            </a: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cortical</a:t>
            </a: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 collecting ducts &amp; distal tubules by increases renal </a:t>
            </a:r>
            <a:r>
              <a:rPr lang="en-US" sz="14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tubular reabsorption </a:t>
            </a: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of Na</a:t>
            </a:r>
            <a:r>
              <a:rPr lang="en-US" sz="1400" baseline="30000" dirty="0">
                <a:latin typeface="Gill Sans MT" panose="020B0502020104020203" pitchFamily="34" charset="0"/>
                <a:cs typeface="Calibri" panose="020F0502020204030204" pitchFamily="34" charset="0"/>
              </a:rPr>
              <a:t>+</a:t>
            </a: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 in the ECF &amp; promote excretion of K</a:t>
            </a:r>
            <a:r>
              <a:rPr lang="en-US" sz="1400" baseline="30000" dirty="0">
                <a:latin typeface="Gill Sans MT" panose="020B0502020104020203" pitchFamily="34" charset="0"/>
                <a:cs typeface="Calibri" panose="020F0502020204030204" pitchFamily="34" charset="0"/>
              </a:rPr>
              <a:t>+</a:t>
            </a: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 and H</a:t>
            </a:r>
            <a:r>
              <a:rPr lang="en-US" sz="1400" baseline="30000" dirty="0">
                <a:latin typeface="Gill Sans MT" panose="020B0502020104020203" pitchFamily="34" charset="0"/>
                <a:cs typeface="Calibri" panose="020F0502020204030204" pitchFamily="34" charset="0"/>
              </a:rPr>
              <a:t>+</a:t>
            </a: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 in the urine By:</a:t>
            </a:r>
          </a:p>
          <a:p>
            <a:pPr marL="0" indent="0" defTabSz="914400">
              <a:lnSpc>
                <a:spcPct val="150000"/>
              </a:lnSpc>
              <a:buClr>
                <a:srgbClr val="008080"/>
              </a:buClr>
              <a:buNone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     (it could cause metabolic alkalosis if there was excessive secretion)</a:t>
            </a:r>
          </a:p>
          <a:p>
            <a:pPr marL="647669" lvl="1" indent="-342900" defTabSz="914400">
              <a:lnSpc>
                <a:spcPct val="150000"/>
              </a:lnSpc>
              <a:buClr>
                <a:srgbClr val="008080"/>
              </a:buClr>
              <a:buFont typeface="+mj-lt"/>
              <a:buAutoNum type="alphaUcPeriod"/>
            </a:pPr>
            <a:r>
              <a:rPr lang="en-US" sz="14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Increase transcription (synthesis) of Na+ / K+ pump.</a:t>
            </a:r>
          </a:p>
          <a:p>
            <a:pPr marL="647669" lvl="1" indent="-342900" defTabSz="914400">
              <a:lnSpc>
                <a:spcPct val="150000"/>
              </a:lnSpc>
              <a:buClr>
                <a:srgbClr val="008080"/>
              </a:buClr>
              <a:buFont typeface="+mj-lt"/>
              <a:buAutoNum type="alphaUcPeriod"/>
            </a:pPr>
            <a:r>
              <a:rPr lang="en-US" sz="14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Increase the expression of apical Na+ channels and Na+</a:t>
            </a:r>
            <a:r>
              <a:rPr lang="ar-SA" sz="14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/ K+ /Cl- cotransporter.</a:t>
            </a:r>
          </a:p>
          <a:p>
            <a:pPr marL="0" indent="0" defTabSz="914400">
              <a:lnSpc>
                <a:spcPct val="150000"/>
              </a:lnSpc>
              <a:buClr>
                <a:srgbClr val="008080"/>
              </a:buClr>
              <a:buNone/>
            </a:pPr>
            <a:r>
              <a:rPr lang="en-US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Na/K pump → synthesis of ATPase → increase protein channels → lead to more Na entering.</a:t>
            </a: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200" dirty="0">
              <a:solidFill>
                <a:srgbClr val="FF000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2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2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2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2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2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</a:pPr>
            <a:endParaRPr lang="en-US" sz="12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2DEA662-C82C-4DFB-91CA-DD75B76E9B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" t="17138" r="2932" b="10782"/>
          <a:stretch/>
        </p:blipFill>
        <p:spPr>
          <a:xfrm>
            <a:off x="7678588" y="4020801"/>
            <a:ext cx="3900814" cy="22885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604" y="1196752"/>
            <a:ext cx="3529288" cy="174598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0522" y="2924944"/>
            <a:ext cx="3888880" cy="1067915"/>
          </a:xfrm>
          <a:prstGeom prst="rect">
            <a:avLst/>
          </a:prstGeom>
          <a:noFill/>
          <a:ln>
            <a:solidFill>
              <a:srgbClr val="00B05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Keep the minerals in balance </a:t>
            </a:r>
          </a:p>
          <a:p>
            <a:pPr algn="ctr">
              <a:lnSpc>
                <a:spcPct val="150000"/>
              </a:lnSpc>
            </a:pPr>
            <a:r>
              <a:rPr lang="ar-SA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يحب الصوديوم والماء ويكره البوتاسيوم، بالتالي أي زيادة في البوتاسيوم ولو كانت لا تذكر تحرّك لي جيوش من </a:t>
            </a:r>
            <a:r>
              <a:rPr lang="ar-SA" sz="1400" dirty="0" err="1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الالدسترون</a:t>
            </a:r>
            <a:r>
              <a:rPr lang="ar-SA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!</a:t>
            </a:r>
            <a:endParaRPr lang="en-US" sz="1400" dirty="0">
              <a:solidFill>
                <a:srgbClr val="00B05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1964" y="1268760"/>
            <a:ext cx="2592288" cy="307777"/>
          </a:xfrm>
          <a:prstGeom prst="rect">
            <a:avLst/>
          </a:prstGeom>
          <a:noFill/>
          <a:ln>
            <a:noFill/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ar-SA" sz="13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اهم </a:t>
            </a:r>
            <a:r>
              <a:rPr lang="ar-SA" sz="1300" dirty="0" err="1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شيْ</a:t>
            </a:r>
            <a:r>
              <a:rPr lang="ar-SA" sz="13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تعرفونه انه يحفظ الـ </a:t>
            </a:r>
            <a:r>
              <a:rPr lang="en-US" sz="13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ECF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270877" y="0"/>
            <a:ext cx="1917948" cy="465413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Important </a:t>
            </a:r>
            <a:endParaRPr lang="en-US" sz="2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13900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01590" tIns="50795" rIns="101590" bIns="50795" anchor="b" anchorCtr="0">
            <a:normAutofit/>
          </a:bodyPr>
          <a:lstStyle/>
          <a:p>
            <a:r>
              <a:rPr lang="en-US" altLang="ar-SA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Cont.</a:t>
            </a:r>
            <a:endParaRPr lang="en-US" sz="3200" dirty="0">
              <a:solidFill>
                <a:srgbClr val="00808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18115" y="1170942"/>
            <a:ext cx="10961287" cy="5024148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defTabSz="914400">
              <a:lnSpc>
                <a:spcPct val="150000"/>
              </a:lnSpc>
              <a:spcBef>
                <a:spcPts val="667"/>
              </a:spcBef>
              <a:buClr>
                <a:srgbClr val="008080"/>
              </a:buClr>
              <a:buNone/>
            </a:pPr>
            <a:r>
              <a:rPr lang="en-US" sz="18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2. Circulatory Actions:</a:t>
            </a:r>
            <a:endParaRPr lang="en-US" sz="18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Increases ECF volume &amp; Arterial Pressure.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If decreased: Na will be excreted in the urine and water will follow it → thus leading to </a:t>
            </a:r>
          </a:p>
          <a:p>
            <a:pPr marL="0" indent="0" defTabSz="914400">
              <a:lnSpc>
                <a:spcPct val="150000"/>
              </a:lnSpc>
              <a:buClr>
                <a:srgbClr val="008080"/>
              </a:buClr>
              <a:buNone/>
            </a:pPr>
            <a:r>
              <a:rPr 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      dehydration and fall of blood pressure.</a:t>
            </a:r>
          </a:p>
          <a:p>
            <a:pPr marL="0" indent="0" defTabSz="914400">
              <a:lnSpc>
                <a:spcPct val="150000"/>
              </a:lnSpc>
              <a:buClr>
                <a:srgbClr val="008080"/>
              </a:buClr>
              <a:buNone/>
            </a:pPr>
            <a:endParaRPr lang="en-US" sz="5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lvl="1" indent="0" defTabSz="914400">
              <a:lnSpc>
                <a:spcPct val="150000"/>
              </a:lnSpc>
              <a:spcBef>
                <a:spcPts val="667"/>
              </a:spcBef>
              <a:buClr>
                <a:srgbClr val="008080"/>
              </a:buClr>
              <a:buNone/>
            </a:pPr>
            <a:r>
              <a:rPr lang="en-US" sz="18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3.  Affects Na+ reabsorption by sweat, salivary and intestinal </a:t>
            </a:r>
            <a:r>
              <a:rPr lang="en-US" sz="1800" dirty="0" smtClean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cells: </a:t>
            </a: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Stimulates </a:t>
            </a:r>
            <a:r>
              <a:rPr lang="en-US" sz="18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synthesis of more Na/K-ATPase </a:t>
            </a:r>
            <a:r>
              <a:rPr lang="en-US" sz="18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pumps. </a:t>
            </a:r>
            <a:endParaRPr lang="en-US" sz="1800" dirty="0">
              <a:solidFill>
                <a:schemeClr val="tx1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2187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01590" tIns="50795" rIns="101590" bIns="50795" anchor="b" anchorCtr="0">
            <a:normAutofit/>
          </a:bodyPr>
          <a:lstStyle/>
          <a:p>
            <a:r>
              <a:rPr 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Secretion of Aldosterone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16</a:t>
            </a:fld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253824" y="4869160"/>
            <a:ext cx="5052943" cy="1224136"/>
          </a:xfrm>
          <a:prstGeom prst="rect">
            <a:avLst/>
          </a:prstGeom>
          <a:noFill/>
          <a:ln>
            <a:noFill/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>
              <a:lnSpc>
                <a:spcPct val="150000"/>
              </a:lnSpc>
              <a:defRPr sz="140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285750" indent="-285750"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Aldosterone levels fluctuate diurnally.</a:t>
            </a:r>
          </a:p>
          <a:p>
            <a:pPr marL="285750" indent="-285750"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highest concentration being at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8</a:t>
            </a:r>
            <a:r>
              <a:rPr lang="en-US" sz="1600" dirty="0">
                <a:solidFill>
                  <a:schemeClr val="tx1"/>
                </a:solidFill>
              </a:rPr>
              <a:t> AM.</a:t>
            </a:r>
          </a:p>
          <a:p>
            <a:pPr marL="285750" indent="-285750"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lowest at </a:t>
            </a:r>
            <a:r>
              <a:rPr lang="en-US" sz="1600" dirty="0">
                <a:solidFill>
                  <a:schemeClr val="accent4">
                    <a:lumMod val="75000"/>
                  </a:schemeClr>
                </a:solidFill>
              </a:rPr>
              <a:t>11</a:t>
            </a:r>
            <a:r>
              <a:rPr lang="en-US" sz="1600" dirty="0">
                <a:solidFill>
                  <a:schemeClr val="tx1"/>
                </a:solidFill>
              </a:rPr>
              <a:t> PM, in parallel to cortisol rhythms.</a:t>
            </a:r>
          </a:p>
        </p:txBody>
      </p:sp>
      <p:sp>
        <p:nvSpPr>
          <p:cNvPr id="9" name="object 2"/>
          <p:cNvSpPr/>
          <p:nvPr/>
        </p:nvSpPr>
        <p:spPr>
          <a:xfrm>
            <a:off x="609460" y="1276086"/>
            <a:ext cx="5628968" cy="30170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6598468" y="1145131"/>
            <a:ext cx="4980935" cy="2512953"/>
          </a:xfrm>
          <a:prstGeom prst="rect">
            <a:avLst/>
          </a:prstGeom>
          <a:noFill/>
          <a:ln>
            <a:noFill/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>
              <a:lnSpc>
                <a:spcPct val="150000"/>
              </a:lnSpc>
              <a:defRPr sz="140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>
              <a:lnSpc>
                <a:spcPct val="200000"/>
              </a:lnSpc>
            </a:pPr>
            <a:r>
              <a:rPr lang="en-US" sz="1800" dirty="0">
                <a:solidFill>
                  <a:srgbClr val="008080"/>
                </a:solidFill>
              </a:rPr>
              <a:t>Aldosterone secretion is stimulated by:</a:t>
            </a:r>
            <a:endParaRPr lang="en-US" sz="1050" dirty="0">
              <a:solidFill>
                <a:schemeClr val="tx1"/>
              </a:solidFill>
            </a:endParaRPr>
          </a:p>
          <a:p>
            <a:pPr marL="285750" indent="-285750">
              <a:lnSpc>
                <a:spcPct val="200000"/>
              </a:lnSpc>
              <a:buClr>
                <a:srgbClr val="497E8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Decreasing blood volume or pressure (renin-</a:t>
            </a:r>
            <a:r>
              <a:rPr lang="en-US" sz="1600" dirty="0" err="1">
                <a:solidFill>
                  <a:schemeClr val="tx1"/>
                </a:solidFill>
              </a:rPr>
              <a:t>angeotensin</a:t>
            </a:r>
            <a:r>
              <a:rPr lang="en-US" sz="1600" dirty="0">
                <a:solidFill>
                  <a:schemeClr val="tx1"/>
                </a:solidFill>
              </a:rPr>
              <a:t> system) is the major stimulant.</a:t>
            </a:r>
          </a:p>
          <a:p>
            <a:pPr marL="285750" indent="-285750">
              <a:lnSpc>
                <a:spcPct val="200000"/>
              </a:lnSpc>
              <a:buClr>
                <a:srgbClr val="497E8D"/>
              </a:buClr>
              <a:buFont typeface="Wingdings" panose="05000000000000000000" pitchFamily="2" charset="2"/>
              <a:buChar char="ü"/>
            </a:pPr>
            <a:endParaRPr lang="en-US" sz="3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200000"/>
              </a:lnSpc>
              <a:buClr>
                <a:srgbClr val="497E8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Rising blood levels of K+.</a:t>
            </a:r>
          </a:p>
          <a:p>
            <a:pPr marL="285750" indent="-285750">
              <a:lnSpc>
                <a:spcPct val="200000"/>
              </a:lnSpc>
              <a:buClr>
                <a:srgbClr val="497E8D"/>
              </a:buClr>
              <a:buFont typeface="Wingdings" panose="05000000000000000000" pitchFamily="2" charset="2"/>
              <a:buChar char="ü"/>
            </a:pPr>
            <a:endParaRPr lang="en-US" sz="300" dirty="0">
              <a:solidFill>
                <a:schemeClr val="tx1"/>
              </a:solidFill>
            </a:endParaRPr>
          </a:p>
          <a:p>
            <a:pPr marL="285750" indent="-285750">
              <a:lnSpc>
                <a:spcPct val="200000"/>
              </a:lnSpc>
              <a:buClr>
                <a:srgbClr val="497E8D"/>
              </a:buClr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chemeClr val="tx1"/>
                </a:solidFill>
              </a:rPr>
              <a:t>Adrenocorticotropic hormone (ACTH).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6598468" y="1143000"/>
            <a:ext cx="0" cy="5213350"/>
          </a:xfrm>
          <a:prstGeom prst="line">
            <a:avLst/>
          </a:prstGeom>
          <a:ln>
            <a:solidFill>
              <a:srgbClr val="497E8D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10270877" y="0"/>
            <a:ext cx="1917948" cy="465413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Important </a:t>
            </a:r>
            <a:endParaRPr lang="en-US" sz="2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996310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Control of Aldosterone Secretion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584816" y="1185753"/>
            <a:ext cx="6355741" cy="5024148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20000"/>
              </a:lnSpc>
              <a:buClr>
                <a:srgbClr val="008080"/>
              </a:buClr>
            </a:pPr>
            <a:r>
              <a:rPr lang="en-US" sz="1800" dirty="0">
                <a:solidFill>
                  <a:srgbClr val="497E8D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Increases</a:t>
            </a:r>
            <a:r>
              <a:rPr lang="en-US" sz="1800" dirty="0">
                <a:solidFill>
                  <a:srgbClr val="497E8D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aldosterone secretion:</a:t>
            </a:r>
          </a:p>
          <a:p>
            <a:pPr marL="0" lvl="0" indent="0" defTabSz="914400">
              <a:lnSpc>
                <a:spcPct val="120000"/>
              </a:lnSpc>
              <a:buClr>
                <a:srgbClr val="008080"/>
              </a:buClr>
              <a:buNone/>
            </a:pPr>
            <a:r>
              <a:rPr lang="en-US" altLang="ar-SA" sz="14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1. Plasma concentration of potassium &amp; sodium: </a:t>
            </a:r>
          </a:p>
          <a:p>
            <a:pPr defTabSz="914400">
              <a:lnSpc>
                <a:spcPct val="120000"/>
              </a:lnSpc>
              <a:buClr>
                <a:schemeClr val="tx1"/>
              </a:buClr>
              <a:buFont typeface="Wingdings" charset="2"/>
              <a:buChar char="ü"/>
            </a:pPr>
            <a:r>
              <a:rPr lang="en-US" altLang="ar-SA" sz="1400" dirty="0">
                <a:solidFill>
                  <a:schemeClr val="accent5">
                    <a:lumMod val="75000"/>
                  </a:schemeClr>
                </a:solidFill>
              </a:rPr>
              <a:t>directly influences the zona glomerulosa cells.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↑ K + concentration in the ECF </a:t>
            </a:r>
            <a:r>
              <a:rPr lang="en-US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(the most potent stimulus).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↓Na+ concentration in the ECF.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buClrTx/>
              <a:buSzTx/>
              <a:buFont typeface="Wingdings" panose="05000000000000000000" pitchFamily="2" charset="2"/>
              <a:buChar char="ü"/>
              <a:defRPr/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20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sz="1400" dirty="0">
              <a:solidFill>
                <a:srgbClr val="00808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20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sz="500" dirty="0">
              <a:solidFill>
                <a:srgbClr val="00808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2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sz="14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2.  ACTH: </a:t>
            </a:r>
            <a:r>
              <a:rPr lang="en-US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(most important)</a:t>
            </a:r>
            <a:endParaRPr lang="en-US" sz="1400" dirty="0">
              <a:solidFill>
                <a:srgbClr val="00808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lvl="0" defTabSz="914400">
              <a:lnSpc>
                <a:spcPct val="200000"/>
              </a:lnSpc>
              <a:spcBef>
                <a:spcPts val="0"/>
              </a:spcBef>
              <a:buClrTx/>
              <a:buSzTx/>
              <a:buFont typeface="Wingdings" charset="2"/>
              <a:buChar char="ü"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Directly influences the zona glomerulosa cells</a:t>
            </a:r>
            <a:endParaRPr lang="en-US" sz="1400" dirty="0">
              <a:solidFill>
                <a:srgbClr val="00808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lvl="0" defTabSz="914400">
              <a:lnSpc>
                <a:spcPct val="200000"/>
              </a:lnSpc>
              <a:spcBef>
                <a:spcPts val="0"/>
              </a:spcBef>
              <a:buClrTx/>
              <a:buSzTx/>
              <a:buFont typeface="Wingdings" charset="2"/>
              <a:buChar char="ü"/>
              <a:defRPr/>
            </a:pP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causes small transient (</a:t>
            </a:r>
            <a:r>
              <a:rPr lang="en-US" sz="1400" dirty="0">
                <a:solidFill>
                  <a:srgbClr val="FF66CC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diminished within several days</a:t>
            </a: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) increases of aldosterone during stress</a:t>
            </a:r>
            <a:r>
              <a:rPr lang="ar-SA" sz="1400" dirty="0"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lvl="0" indent="0" defTabSz="914400">
              <a:lnSpc>
                <a:spcPct val="20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lang="en-US" sz="14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3. Stress, surgery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598468" y="725734"/>
            <a:ext cx="1944216" cy="351193"/>
          </a:xfrm>
          <a:prstGeom prst="rect">
            <a:avLst/>
          </a:prstGeom>
          <a:noFill/>
          <a:ln>
            <a:noFill/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ar-SA" sz="14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الترتيب حسب الاهمية</a:t>
            </a:r>
            <a:endParaRPr lang="en-US" sz="1400" dirty="0">
              <a:solidFill>
                <a:srgbClr val="FF000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09460" y="3136303"/>
            <a:ext cx="6061015" cy="940769"/>
          </a:xfrm>
          <a:prstGeom prst="rect">
            <a:avLst/>
          </a:prstGeom>
          <a:noFill/>
          <a:ln>
            <a:solidFill>
              <a:srgbClr val="00B05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ar-SA" sz="12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Both decrease in Na and increase in K will stimulate aldosterone secretion, but Why change in K is prior to change in Na ? </a:t>
            </a:r>
            <a:r>
              <a:rPr lang="en-US" altLang="en-US" sz="12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K is found in a little amount in the ECF so any slightly change will cause a big affect while Na amount is too large it need a lot of decrease to cause the affect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42484" y="1136057"/>
            <a:ext cx="511256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>
              <a:lnSpc>
                <a:spcPct val="200000"/>
              </a:lnSpc>
              <a:defRPr/>
            </a:pPr>
            <a:r>
              <a:rPr lang="en-US" sz="14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4. Renin-angiotensin mechanism:  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buClrTx/>
              <a:buSzTx/>
              <a:buFont typeface="Wingdings" charset="2"/>
              <a:buChar char="ü"/>
              <a:defRPr/>
            </a:pP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Indirectly influences the zona glomerulosa cells.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buClrTx/>
              <a:buSzTx/>
              <a:buFont typeface="Wingdings" charset="2"/>
              <a:buChar char="ü"/>
              <a:defRPr/>
            </a:pPr>
            <a:r>
              <a:rPr lang="en-US" sz="14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The major stimulant.</a:t>
            </a:r>
          </a:p>
          <a:p>
            <a:pPr defTabSz="914400">
              <a:lnSpc>
                <a:spcPct val="200000"/>
              </a:lnSpc>
              <a:spcBef>
                <a:spcPts val="0"/>
              </a:spcBef>
              <a:buClrTx/>
              <a:buSzTx/>
              <a:buFont typeface="Wingdings" charset="2"/>
              <a:buChar char="ü"/>
              <a:defRPr/>
            </a:pP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Decreasing blood volume (</a:t>
            </a:r>
            <a:r>
              <a:rPr lang="en-US" sz="1400" b="1" dirty="0">
                <a:latin typeface="Gill Sans MT" panose="020B0502020104020203" pitchFamily="34" charset="0"/>
                <a:cs typeface="Calibri" panose="020F0502020204030204" pitchFamily="34" charset="0"/>
              </a:rPr>
              <a:t>Hypovolemia</a:t>
            </a: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) or pressure (</a:t>
            </a:r>
            <a:r>
              <a:rPr lang="en-US" sz="1400" b="1" dirty="0">
                <a:latin typeface="Gill Sans MT" panose="020B0502020104020203" pitchFamily="34" charset="0"/>
                <a:cs typeface="Calibri" panose="020F0502020204030204" pitchFamily="34" charset="0"/>
              </a:rPr>
              <a:t>Hypotension</a:t>
            </a: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) </a:t>
            </a: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Increased activity of the renin </a:t>
            </a: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angiotensin system increased levels of angiotensin II </a:t>
            </a: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stimulates aldosterone release 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(Explained in the 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19</a:t>
            </a:r>
            <a:r>
              <a:rPr lang="en-US" sz="1400" baseline="300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</a:t>
            </a:r>
            <a:r>
              <a:rPr lang="en-US" sz="14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slide)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6742484" y="1143000"/>
            <a:ext cx="0" cy="5213350"/>
          </a:xfrm>
          <a:prstGeom prst="line">
            <a:avLst/>
          </a:prstGeom>
          <a:ln>
            <a:solidFill>
              <a:srgbClr val="497E8D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207285" y="4437112"/>
            <a:ext cx="19073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hlinkClick r:id="rId2"/>
              </a:rPr>
              <a:t>Check this picture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8233591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Cont.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03679" y="1143000"/>
            <a:ext cx="5562741" cy="5024148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sz="5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8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Inhibits</a:t>
            </a:r>
            <a:r>
              <a:rPr lang="en-US" sz="1800" dirty="0">
                <a:solidFill>
                  <a:srgbClr val="497E8D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aldosterone secretion:</a:t>
            </a:r>
          </a:p>
          <a:p>
            <a:pPr marL="342900" lvl="0" indent="-342900" defTabSz="914400">
              <a:lnSpc>
                <a:spcPct val="150000"/>
              </a:lnSpc>
              <a:buClr>
                <a:srgbClr val="008080"/>
              </a:buClr>
              <a:buAutoNum type="arabicPeriod"/>
            </a:pPr>
            <a:r>
              <a:rPr lang="en-US" altLang="ar-SA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Atrial natriuretic peptide (ANP): </a:t>
            </a:r>
            <a:r>
              <a:rPr lang="en-US" altLang="ar-SA" sz="1600" dirty="0">
                <a:solidFill>
                  <a:srgbClr val="000000"/>
                </a:solidFill>
              </a:rPr>
              <a:t>inhibits activity of the zona glomerulosa.</a:t>
            </a:r>
          </a:p>
          <a:p>
            <a:pPr marL="342900" indent="-342900" defTabSz="914400">
              <a:lnSpc>
                <a:spcPct val="150000"/>
              </a:lnSpc>
              <a:buClr>
                <a:srgbClr val="008080"/>
              </a:buClr>
              <a:buFont typeface="Wingdings 3"/>
              <a:buAutoNum type="arabicPeriod"/>
            </a:pPr>
            <a:r>
              <a:rPr lang="en-US" altLang="en-US" sz="1600" dirty="0">
                <a:solidFill>
                  <a:srgbClr val="00B050"/>
                </a:solidFill>
              </a:rPr>
              <a:t>Increase in Na.</a:t>
            </a: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492" y="1264452"/>
            <a:ext cx="4747164" cy="4997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448462" y="5857230"/>
            <a:ext cx="3723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hlinkClick r:id="rId3"/>
              </a:rPr>
              <a:t>Summary Of Aldosterone Regulation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524318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Cont.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19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18114" y="1237601"/>
            <a:ext cx="7492521" cy="5024148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20000"/>
              </a:lnSpc>
              <a:buClr>
                <a:srgbClr val="008080"/>
              </a:buClr>
            </a:pPr>
            <a:r>
              <a:rPr lang="en-US" sz="1600" dirty="0">
                <a:solidFill>
                  <a:srgbClr val="497E8D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Renin:</a:t>
            </a:r>
          </a:p>
          <a:p>
            <a:pPr lvl="1">
              <a:buClr>
                <a:srgbClr val="008080"/>
              </a:buCl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Is a enzyme released by the kidneys when the arterial pressure falls.</a:t>
            </a:r>
          </a:p>
          <a:p>
            <a:pPr lvl="1">
              <a:buClr>
                <a:srgbClr val="008080"/>
              </a:buClr>
              <a:buFont typeface="Arial" charset="0"/>
              <a:buChar char="•"/>
            </a:pPr>
            <a:r>
              <a:rPr lang="en-US" sz="14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Renin is synthesized and stored in in the juxtaglomerular cells </a:t>
            </a:r>
            <a:r>
              <a:rPr lang="en-US" sz="14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(JG cells) of the kidneys.</a:t>
            </a:r>
          </a:p>
          <a:p>
            <a:pPr lvl="1">
              <a:buClr>
                <a:srgbClr val="008080"/>
              </a:buCl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The JG cells are modified smooth muscle cells located in the walls of the </a:t>
            </a:r>
            <a:r>
              <a:rPr lang="en-US" sz="14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afferent </a:t>
            </a:r>
            <a:r>
              <a:rPr lang="en-US" sz="14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arterioles immediately proximal to the glomeruli.</a:t>
            </a:r>
          </a:p>
          <a:p>
            <a:pPr lvl="1">
              <a:buClr>
                <a:srgbClr val="008080"/>
              </a:buCl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Renin acts on another plasma protein (angiotensinogen </a:t>
            </a:r>
            <a:r>
              <a:rPr lang="en-US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in the liver</a:t>
            </a:r>
            <a:r>
              <a:rPr lang="en-US" sz="14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), </a:t>
            </a:r>
            <a:r>
              <a:rPr lang="en-US" sz="1400" dirty="0" smtClean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to </a:t>
            </a:r>
            <a:r>
              <a:rPr lang="en-US" sz="14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release angiotensin I which is converted to angiotensin II (in the lungs). </a:t>
            </a:r>
          </a:p>
          <a:p>
            <a:pPr lvl="1">
              <a:buClr>
                <a:srgbClr val="008080"/>
              </a:buClr>
              <a:buFont typeface="Arial" charset="0"/>
              <a:buChar char="•"/>
            </a:pPr>
            <a:r>
              <a:rPr lang="en-US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Angiotensin 1 is converted to Angiotensin 2  by ACE “angiotensin converting enzyme”</a:t>
            </a:r>
            <a:endParaRPr lang="en-US" sz="1400" dirty="0">
              <a:solidFill>
                <a:schemeClr val="tx1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20000"/>
              </a:lnSpc>
              <a:buClr>
                <a:srgbClr val="008080"/>
              </a:buClr>
            </a:pPr>
            <a:endParaRPr lang="en-US" sz="10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20000"/>
              </a:lnSpc>
              <a:buClr>
                <a:srgbClr val="008080"/>
              </a:buClr>
            </a:pPr>
            <a:r>
              <a:rPr lang="en-US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Angiotensin II increases the blood pressure through:</a:t>
            </a:r>
          </a:p>
          <a:p>
            <a:pPr lvl="1">
              <a:buClr>
                <a:srgbClr val="008080"/>
              </a:buCl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Vasoconstriction occurs intensely in the arterioles &amp; much less so in the veins. Constriction of the arterioles increases the total peripheral resistance, thereby raising  the arterial pressure.</a:t>
            </a:r>
          </a:p>
          <a:p>
            <a:pPr lvl="1">
              <a:buClr>
                <a:srgbClr val="008080"/>
              </a:buClr>
              <a:buFont typeface="Arial" charset="0"/>
              <a:buChar char="•"/>
            </a:pPr>
            <a:endParaRPr lang="en-US" sz="300" dirty="0">
              <a:solidFill>
                <a:schemeClr val="tx1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lvl="1">
              <a:buClr>
                <a:srgbClr val="008080"/>
              </a:buCl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Decrease excretion of both salt and water by the </a:t>
            </a:r>
            <a:r>
              <a:rPr lang="en-US" sz="14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kidneys. This </a:t>
            </a:r>
            <a:r>
              <a:rPr lang="en-US" sz="14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slowly increases ECF volume, which  then increases the arterial pressure during  subsequent hours and days.</a:t>
            </a:r>
          </a:p>
          <a:p>
            <a:pPr lvl="1">
              <a:buClr>
                <a:srgbClr val="008080"/>
              </a:buClr>
              <a:buFont typeface="Arial" charset="0"/>
              <a:buChar char="•"/>
            </a:pPr>
            <a:endParaRPr lang="en-US" sz="300" dirty="0">
              <a:solidFill>
                <a:schemeClr val="tx1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lvl="1">
              <a:buClr>
                <a:srgbClr val="008080"/>
              </a:buCl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Angiotensin II acts on the zona </a:t>
            </a:r>
            <a:r>
              <a:rPr lang="en-US" sz="14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glomerulosa </a:t>
            </a:r>
            <a:r>
              <a:rPr lang="en-US" sz="14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to stimulate aldosterone </a:t>
            </a:r>
            <a:r>
              <a:rPr lang="en-US" sz="14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synthesis</a:t>
            </a:r>
            <a:r>
              <a:rPr lang="en-US" sz="14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.</a:t>
            </a:r>
          </a:p>
          <a:p>
            <a:pPr lvl="1">
              <a:buClr>
                <a:srgbClr val="008080"/>
              </a:buClr>
              <a:buFont typeface="Arial" charset="0"/>
              <a:buChar char="•"/>
            </a:pPr>
            <a:endParaRPr lang="en-US" sz="300" dirty="0">
              <a:solidFill>
                <a:schemeClr val="tx1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lvl="1">
              <a:buClr>
                <a:srgbClr val="008080"/>
              </a:buClr>
              <a:buFont typeface="Arial" charset="0"/>
              <a:buChar char="•"/>
            </a:pPr>
            <a:r>
              <a:rPr lang="en-US" sz="14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Angiotensin II acts via </a:t>
            </a:r>
            <a:r>
              <a:rPr lang="en-US" sz="1400" dirty="0" smtClean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increased </a:t>
            </a:r>
            <a:r>
              <a:rPr lang="en-US" sz="14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intracellular </a:t>
            </a:r>
            <a:r>
              <a:rPr lang="en-US" sz="1400" dirty="0" err="1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cAMP</a:t>
            </a:r>
            <a:r>
              <a:rPr lang="en-US" sz="1400" dirty="0">
                <a:solidFill>
                  <a:schemeClr val="tx1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to stimulate  aldosterone synthesis.</a:t>
            </a:r>
          </a:p>
          <a:p>
            <a:pPr marL="0" lvl="0" indent="0" defTabSz="914400">
              <a:lnSpc>
                <a:spcPct val="200000"/>
              </a:lnSpc>
              <a:spcBef>
                <a:spcPts val="0"/>
              </a:spcBef>
              <a:buClrTx/>
              <a:buSzTx/>
              <a:buNone/>
              <a:defRPr/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lvl="0" indent="0" defTabSz="914400">
              <a:lnSpc>
                <a:spcPct val="120000"/>
              </a:lnSpc>
              <a:buClr>
                <a:srgbClr val="008080"/>
              </a:buClr>
              <a:buNone/>
            </a:pPr>
            <a:endParaRPr lang="en-US" altLang="ar-SA" sz="1400" dirty="0">
              <a:solidFill>
                <a:srgbClr val="000000"/>
              </a:solidFill>
            </a:endParaRPr>
          </a:p>
          <a:p>
            <a:pPr marL="0" indent="0" defTabSz="914400">
              <a:lnSpc>
                <a:spcPct val="120000"/>
              </a:lnSpc>
              <a:buClr>
                <a:srgbClr val="008080"/>
              </a:buClr>
              <a:buNone/>
            </a:pPr>
            <a:endParaRPr lang="en-US" sz="1400" dirty="0">
              <a:solidFill>
                <a:srgbClr val="00808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20000"/>
              </a:lnSpc>
              <a:buClr>
                <a:srgbClr val="008080"/>
              </a:buClr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20000"/>
              </a:lnSpc>
              <a:buFont typeface="Wingdings 3"/>
              <a:buNone/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20000"/>
              </a:lnSpc>
              <a:buFont typeface="Wingdings 3"/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20000"/>
              </a:lnSpc>
              <a:buFont typeface="Wingdings 3"/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20000"/>
              </a:lnSpc>
              <a:buFont typeface="Wingdings 3"/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20000"/>
              </a:lnSpc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7" name="object 2"/>
          <p:cNvSpPr/>
          <p:nvPr/>
        </p:nvSpPr>
        <p:spPr>
          <a:xfrm>
            <a:off x="8254653" y="1256678"/>
            <a:ext cx="3324750" cy="50050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10097129" y="40432"/>
            <a:ext cx="2061965" cy="460026"/>
          </a:xfrm>
          <a:prstGeom prst="rect">
            <a:avLst/>
          </a:prstGeom>
          <a:noFill/>
          <a:ln>
            <a:solidFill>
              <a:srgbClr val="E4CBE7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cs typeface="Arabic Typesetting" panose="03020402040406030203" pitchFamily="66" charset="-78"/>
              </a:rPr>
              <a:t>Only in Females’ Slides</a:t>
            </a:r>
          </a:p>
        </p:txBody>
      </p:sp>
      <p:sp>
        <p:nvSpPr>
          <p:cNvPr id="9" name="Rectangle 8"/>
          <p:cNvSpPr/>
          <p:nvPr/>
        </p:nvSpPr>
        <p:spPr>
          <a:xfrm>
            <a:off x="10097128" y="602215"/>
            <a:ext cx="2061965" cy="488196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Very important  </a:t>
            </a:r>
            <a:endParaRPr lang="en-US" sz="2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11082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ded Corner 2"/>
          <p:cNvSpPr/>
          <p:nvPr/>
        </p:nvSpPr>
        <p:spPr>
          <a:xfrm>
            <a:off x="2332849" y="260648"/>
            <a:ext cx="7443889" cy="936103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>
                <a:solidFill>
                  <a:srgbClr val="0080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 Adrenal gland hormones </a:t>
            </a:r>
          </a:p>
          <a:p>
            <a:pPr algn="ctr"/>
            <a:r>
              <a:rPr lang="en-US" sz="3200" b="1" dirty="0">
                <a:solidFill>
                  <a:srgbClr val="0080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(Mineralocorticoids) </a:t>
            </a:r>
          </a:p>
        </p:txBody>
      </p:sp>
      <p:sp>
        <p:nvSpPr>
          <p:cNvPr id="4" name="Flowchart: Process 3"/>
          <p:cNvSpPr/>
          <p:nvPr/>
        </p:nvSpPr>
        <p:spPr>
          <a:xfrm>
            <a:off x="909836" y="1628800"/>
            <a:ext cx="10289916" cy="4466682"/>
          </a:xfrm>
          <a:prstGeom prst="flowChartProcess">
            <a:avLst/>
          </a:prstGeom>
          <a:solidFill>
            <a:schemeClr val="bg1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end of this lecture, students should be able to describe:</a:t>
            </a:r>
            <a:endParaRPr lang="ar-SA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The cellular arrangements and functional components of the adrenal gland.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The hormones secreted by the medulla and cortex of the adrenal gland.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The synthesis of the adrenocortical steroids.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The physiological actions of aldosterone.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The regulation of aldosterone secretion.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The major stimuli for aldosterone secretion.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en-US" sz="1800" dirty="0">
              <a:solidFill>
                <a:srgbClr val="00808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</a:t>
            </a:fld>
            <a:endParaRPr lang="en-US" dirty="0"/>
          </a:p>
        </p:txBody>
      </p:sp>
      <p:sp>
        <p:nvSpPr>
          <p:cNvPr id="14" name="Isosceles Triangle 13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296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Aldosterone Abnormalities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766125" y="1238611"/>
            <a:ext cx="10961288" cy="4998701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600" dirty="0">
                <a:solidFill>
                  <a:srgbClr val="497E8D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Complete failure to secrete aldosterone leads to death, because of:</a:t>
            </a:r>
          </a:p>
          <a:p>
            <a:pPr marL="0" indent="0" defTabSz="914400">
              <a:lnSpc>
                <a:spcPct val="150000"/>
              </a:lnSpc>
              <a:buClr>
                <a:srgbClr val="008080"/>
              </a:buClr>
              <a:buNone/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Dehydration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low blood volume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low blood pressure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death. </a:t>
            </a:r>
            <a:r>
              <a:rPr 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(its an emergency)</a:t>
            </a:r>
            <a:endParaRPr lang="en-US" sz="1600" dirty="0">
              <a:solidFill>
                <a:srgbClr val="00B05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lnSpc>
                <a:spcPct val="150000"/>
              </a:lnSpc>
              <a:buClr>
                <a:srgbClr val="008080"/>
              </a:buClr>
              <a:buFont typeface="+mj-lt"/>
              <a:buAutoNum type="arabicPeriod"/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600" dirty="0" err="1">
                <a:solidFill>
                  <a:srgbClr val="497E8D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Hyperaldosterone</a:t>
            </a:r>
            <a:r>
              <a:rPr lang="en-US" sz="1600" dirty="0">
                <a:solidFill>
                  <a:srgbClr val="497E8D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states (increase secretion of mineralocorticoids): </a:t>
            </a:r>
          </a:p>
          <a:p>
            <a:pPr marL="0" indent="0" defTabSz="914400">
              <a:lnSpc>
                <a:spcPct val="150000"/>
              </a:lnSpc>
              <a:buClr>
                <a:srgbClr val="008080"/>
              </a:buClr>
              <a:buNone/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    Contribute to hypertension associated with increased blood volume.</a:t>
            </a:r>
          </a:p>
          <a:p>
            <a:pPr lvl="1" defTabSz="914400">
              <a:lnSpc>
                <a:spcPct val="150000"/>
              </a:lnSpc>
              <a:buClr>
                <a:srgbClr val="008080"/>
              </a:buClr>
            </a:pPr>
            <a:endParaRPr lang="en-US" sz="1600" dirty="0">
              <a:solidFill>
                <a:srgbClr val="FF66CC"/>
              </a:solidFill>
              <a:latin typeface="Gill Sans MT" panose="020B0502020104020203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lvl="1" defTabSz="914400">
              <a:lnSpc>
                <a:spcPct val="150000"/>
              </a:lnSpc>
              <a:buClr>
                <a:srgbClr val="008080"/>
              </a:buClr>
            </a:pPr>
            <a:endParaRPr lang="en-US" sz="1600" dirty="0">
              <a:solidFill>
                <a:srgbClr val="FF66CC"/>
              </a:solidFill>
              <a:latin typeface="Gill Sans MT" panose="020B0502020104020203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04769" lvl="1" indent="0" defTabSz="914400">
              <a:lnSpc>
                <a:spcPct val="150000"/>
              </a:lnSpc>
              <a:buClr>
                <a:srgbClr val="008080"/>
              </a:buClr>
              <a:buNone/>
            </a:pPr>
            <a:endParaRPr lang="en-US" sz="1600" dirty="0">
              <a:solidFill>
                <a:srgbClr val="FF66CC"/>
              </a:solidFill>
              <a:latin typeface="Gill Sans MT" panose="020B0502020104020203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304769" lvl="1" indent="0" defTabSz="914400">
              <a:lnSpc>
                <a:spcPct val="150000"/>
              </a:lnSpc>
              <a:buClr>
                <a:srgbClr val="008080"/>
              </a:buClr>
              <a:buNone/>
            </a:pPr>
            <a:endParaRPr lang="en-US" sz="400" dirty="0">
              <a:solidFill>
                <a:srgbClr val="00B05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2ry hyperaldosteronism caused by extra adrenal cause such as( cirrhosis, ascites, nephrotic syndrome) excess renin secretion leading to high → aldosterone secretion.  SO the main pathology is excess renin secretion leading to high → aldosterone secretion. 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If we removed Zona glomerulosa what will happen? </a:t>
            </a:r>
            <a:r>
              <a:rPr lang="ar-SA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Hyponatremia </a:t>
            </a:r>
            <a:r>
              <a:rPr lang="ar-SA" sz="15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لأن معد فيه </a:t>
            </a:r>
            <a:r>
              <a:rPr lang="ar-SA" sz="1500" dirty="0" err="1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شي</a:t>
            </a:r>
            <a:r>
              <a:rPr lang="ar-SA" sz="15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يسحب الصوديوم مما يؤدي للوفاة </a:t>
            </a:r>
          </a:p>
          <a:p>
            <a:pPr lvl="1" defTabSz="914400">
              <a:lnSpc>
                <a:spcPct val="150000"/>
              </a:lnSpc>
              <a:buClr>
                <a:srgbClr val="008080"/>
              </a:buClr>
            </a:pPr>
            <a:endParaRPr lang="en-US" sz="1600" dirty="0">
              <a:solidFill>
                <a:srgbClr val="00B05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lvl="0" indent="0" defTabSz="914400">
              <a:lnSpc>
                <a:spcPct val="150000"/>
              </a:lnSpc>
              <a:buClr>
                <a:srgbClr val="008080"/>
              </a:buClr>
              <a:buNone/>
            </a:pPr>
            <a:endParaRPr lang="en-US" altLang="ar-SA" sz="1600" dirty="0">
              <a:solidFill>
                <a:srgbClr val="000000"/>
              </a:solidFill>
            </a:endParaRPr>
          </a:p>
          <a:p>
            <a:pPr marL="0" indent="0" defTabSz="914400">
              <a:lnSpc>
                <a:spcPct val="150000"/>
              </a:lnSpc>
              <a:buClr>
                <a:srgbClr val="008080"/>
              </a:buClr>
              <a:buNone/>
            </a:pPr>
            <a:endParaRPr lang="en-US" sz="1600" dirty="0">
              <a:solidFill>
                <a:srgbClr val="00808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Clr>
                <a:srgbClr val="008080"/>
              </a:buClr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2294381"/>
              </p:ext>
            </p:extLst>
          </p:nvPr>
        </p:nvGraphicFramePr>
        <p:xfrm>
          <a:off x="3391220" y="3706912"/>
          <a:ext cx="5711098" cy="953994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2820534">
                  <a:extLst>
                    <a:ext uri="{9D8B030D-6E8A-4147-A177-3AD203B41FA5}">
                      <a16:colId xmlns:a16="http://schemas.microsoft.com/office/drawing/2014/main" val="863586965"/>
                    </a:ext>
                  </a:extLst>
                </a:gridCol>
                <a:gridCol w="2890564">
                  <a:extLst>
                    <a:ext uri="{9D8B030D-6E8A-4147-A177-3AD203B41FA5}">
                      <a16:colId xmlns:a16="http://schemas.microsoft.com/office/drawing/2014/main" val="3545069612"/>
                    </a:ext>
                  </a:extLst>
                </a:gridCol>
              </a:tblGrid>
              <a:tr h="248945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rgbClr val="497E8D"/>
                          </a:solidFill>
                          <a:latin typeface="+mn-lt"/>
                          <a:ea typeface="+mn-ea"/>
                          <a:cs typeface="+mn-cs"/>
                        </a:rPr>
                        <a:t>Primary</a:t>
                      </a:r>
                      <a:r>
                        <a:rPr kumimoji="0" lang="en-US" sz="1400" b="0" kern="1200" baseline="0" dirty="0">
                          <a:solidFill>
                            <a:srgbClr val="497E8D"/>
                          </a:solidFill>
                          <a:latin typeface="+mn-lt"/>
                          <a:ea typeface="+mn-ea"/>
                          <a:cs typeface="+mn-cs"/>
                        </a:rPr>
                        <a:t> Hyperaldosteronism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0" kern="1200" dirty="0">
                          <a:solidFill>
                            <a:srgbClr val="497E8D"/>
                          </a:solidFill>
                          <a:latin typeface="+mn-lt"/>
                          <a:ea typeface="+mn-ea"/>
                          <a:cs typeface="+mn-cs"/>
                        </a:rPr>
                        <a:t>(Conn’s Syndrome)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rgbClr val="497E8D"/>
                          </a:solidFill>
                          <a:latin typeface="+mn-lt"/>
                          <a:ea typeface="+mn-ea"/>
                          <a:cs typeface="+mn-cs"/>
                        </a:rPr>
                        <a:t>Secondary </a:t>
                      </a:r>
                      <a:r>
                        <a:rPr kumimoji="0" lang="en-US" sz="1400" b="0" kern="1200" baseline="0" dirty="0">
                          <a:solidFill>
                            <a:srgbClr val="497E8D"/>
                          </a:solidFill>
                          <a:latin typeface="+mn-lt"/>
                          <a:ea typeface="+mn-ea"/>
                          <a:cs typeface="+mn-cs"/>
                        </a:rPr>
                        <a:t>Hyperaldosteronism</a:t>
                      </a:r>
                      <a:endParaRPr kumimoji="0" lang="en-US" sz="1400" b="0" kern="1200" dirty="0">
                        <a:solidFill>
                          <a:srgbClr val="497E8D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968100"/>
                  </a:ext>
                </a:extLst>
              </a:tr>
              <a:tr h="43583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↓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Plasma Renin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0000"/>
                          </a:solidFill>
                        </a:rPr>
                        <a:t>↑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Plasma Renin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450755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10270877" y="20507"/>
            <a:ext cx="1917948" cy="465413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Important </a:t>
            </a:r>
            <a:endParaRPr lang="en-US" sz="2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42727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err="1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Hyperaldosterone</a:t>
            </a:r>
            <a:r>
              <a:rPr 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 States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"/>
          </p:nvPr>
        </p:nvSpPr>
        <p:spPr>
          <a:xfrm>
            <a:off x="609461" y="1219200"/>
            <a:ext cx="5412943" cy="493776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008080"/>
              </a:buClr>
            </a:pPr>
            <a:r>
              <a:rPr lang="en-US" sz="1800" dirty="0">
                <a:solidFill>
                  <a:srgbClr val="497E8D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Causes</a:t>
            </a:r>
            <a:endParaRPr lang="en-US" sz="1400" dirty="0">
              <a:solidFill>
                <a:srgbClr val="497E8D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en-US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1. primary: </a:t>
            </a:r>
          </a:p>
          <a:p>
            <a:pPr marL="0" indent="0">
              <a:buNone/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adenoma or nodular hyperplasia of zona glomerulosa </a:t>
            </a:r>
            <a:r>
              <a:rPr 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→ secretes large amounts of aldosterone.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2. Secondary: </a:t>
            </a:r>
          </a:p>
          <a:p>
            <a:pPr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Left ventricular failure.</a:t>
            </a:r>
          </a:p>
          <a:p>
            <a:pPr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Cor</a:t>
            </a:r>
            <a:r>
              <a:rPr lang="en-US" sz="1600" dirty="0"/>
              <a:t> </a:t>
            </a:r>
            <a:r>
              <a:rPr lang="en-US" sz="1600" dirty="0" err="1" smtClean="0"/>
              <a:t>pulmonale</a:t>
            </a:r>
            <a:r>
              <a:rPr lang="en-US" sz="1600" dirty="0"/>
              <a:t> </a:t>
            </a:r>
            <a:r>
              <a:rPr lang="en-US" sz="1500" dirty="0">
                <a:solidFill>
                  <a:schemeClr val="bg1">
                    <a:lumMod val="50000"/>
                  </a:schemeClr>
                </a:solidFill>
              </a:rPr>
              <a:t>(alteration in the structure and function of the right ventricle (RV) of the heart caused by a primary disorder of the respiratory </a:t>
            </a:r>
            <a:r>
              <a:rPr lang="en-US" sz="1500" dirty="0" smtClean="0">
                <a:solidFill>
                  <a:schemeClr val="bg1">
                    <a:lumMod val="50000"/>
                  </a:schemeClr>
                </a:solidFill>
              </a:rPr>
              <a:t>system).</a:t>
            </a:r>
            <a:endParaRPr lang="en-US" sz="15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 smtClean="0"/>
              <a:t>Cirrhosis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(is a late stage of scarring (fibrosis) of the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liver).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Ascites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(is the abnormal buildup of fluid in the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abdomen).</a:t>
            </a:r>
            <a:endParaRPr lang="en-US" sz="1600" dirty="0">
              <a:solidFill>
                <a:schemeClr val="bg1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Hyperreninism</a:t>
            </a:r>
            <a:r>
              <a:rPr lang="en-US" sz="1600" dirty="0"/>
              <a:t>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3. Apparent mineralocorticoid excess syndrome (AME) (cortisol binds MR).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022404" y="1143000"/>
            <a:ext cx="0" cy="5213350"/>
          </a:xfrm>
          <a:prstGeom prst="line">
            <a:avLst/>
          </a:prstGeom>
          <a:ln>
            <a:solidFill>
              <a:srgbClr val="497E8D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3"/>
          <p:cNvSpPr txBox="1">
            <a:spLocks/>
          </p:cNvSpPr>
          <p:nvPr/>
        </p:nvSpPr>
        <p:spPr>
          <a:xfrm>
            <a:off x="6094431" y="1219200"/>
            <a:ext cx="5412943" cy="5137150"/>
          </a:xfrm>
          <a:prstGeom prst="rect">
            <a:avLst/>
          </a:prstGeom>
        </p:spPr>
        <p:txBody>
          <a:bodyPr vert="horz" lIns="101590" tIns="50795" rIns="101590" bIns="50795">
            <a:normAutofit fontScale="92500" lnSpcReduction="20000"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>
                <a:srgbClr val="008080"/>
              </a:buClr>
            </a:pPr>
            <a:r>
              <a:rPr lang="en-US" sz="1800" dirty="0">
                <a:solidFill>
                  <a:srgbClr val="497E8D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Symptoms &amp; Signs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 smtClean="0"/>
              <a:t>Headache.</a:t>
            </a:r>
            <a:endParaRPr lang="en-US" sz="1600" dirty="0"/>
          </a:p>
          <a:p>
            <a:pPr defTabSz="9144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Hypokalemia causing muscle </a:t>
            </a:r>
            <a:r>
              <a:rPr lang="en-US" sz="1600" dirty="0" smtClean="0"/>
              <a:t>weakness &amp; fatigue.</a:t>
            </a:r>
            <a:endParaRPr lang="en-US" sz="1600" dirty="0"/>
          </a:p>
          <a:p>
            <a:pPr defTabSz="9144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 smtClean="0"/>
              <a:t>Hypernatremia.</a:t>
            </a:r>
            <a:endParaRPr lang="en-US" sz="1600" dirty="0"/>
          </a:p>
          <a:p>
            <a:pPr defTabSz="9144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 smtClean="0"/>
              <a:t>Hypervolemia.</a:t>
            </a:r>
            <a:endParaRPr lang="en-US" sz="1600" dirty="0"/>
          </a:p>
          <a:p>
            <a:pPr defTabSz="9144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Metabolic </a:t>
            </a:r>
            <a:r>
              <a:rPr lang="en-US" sz="1600" dirty="0" smtClean="0"/>
              <a:t>alkalosis.</a:t>
            </a:r>
            <a:endParaRPr lang="en-US" sz="1600" dirty="0"/>
          </a:p>
          <a:p>
            <a:pPr defTabSz="9144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Nocturnal </a:t>
            </a:r>
            <a:r>
              <a:rPr lang="en-US" sz="1600" dirty="0" smtClean="0"/>
              <a:t>polyuria.</a:t>
            </a:r>
            <a:endParaRPr lang="en-US" sz="1600" dirty="0"/>
          </a:p>
          <a:p>
            <a:pPr defTabSz="9144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Hand </a:t>
            </a:r>
            <a:r>
              <a:rPr lang="en-US" sz="1600" dirty="0" smtClean="0"/>
              <a:t>cramping </a:t>
            </a:r>
            <a:r>
              <a:rPr lang="en-US" sz="1600" dirty="0" smtClean="0">
                <a:solidFill>
                  <a:srgbClr val="FF66CC"/>
                </a:solidFill>
              </a:rPr>
              <a:t>&amp; temporary paralysis. </a:t>
            </a:r>
            <a:endParaRPr lang="en-US" sz="1600" dirty="0">
              <a:solidFill>
                <a:srgbClr val="FF66CC"/>
              </a:solidFill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FF66CC"/>
                </a:solidFill>
              </a:rPr>
              <a:t>Frequent urination.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FF66CC"/>
                </a:solidFill>
              </a:rPr>
              <a:t>Increased thirst.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FF66CC"/>
                </a:solidFill>
              </a:rPr>
              <a:t>Tingling in fingers. 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FF66CC"/>
                </a:solidFill>
              </a:rPr>
              <a:t>Heart </a:t>
            </a:r>
            <a:r>
              <a:rPr lang="en-US" sz="1600" dirty="0" err="1" smtClean="0">
                <a:solidFill>
                  <a:srgbClr val="FF66CC"/>
                </a:solidFill>
              </a:rPr>
              <a:t>palpitions</a:t>
            </a:r>
            <a:r>
              <a:rPr lang="en-US" sz="1600" dirty="0" smtClean="0">
                <a:solidFill>
                  <a:srgbClr val="FF66CC"/>
                </a:solidFill>
              </a:rPr>
              <a:t>.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FF66CC"/>
                </a:solidFill>
              </a:rPr>
              <a:t>Hypertension.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8501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Primary </a:t>
            </a:r>
            <a:r>
              <a:rPr lang="en-US" sz="3200" dirty="0" err="1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Aldosteronism</a:t>
            </a:r>
            <a:r>
              <a:rPr 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 (Conn's Syndrome)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22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"/>
          </p:nvPr>
        </p:nvSpPr>
        <p:spPr>
          <a:xfrm>
            <a:off x="609461" y="1219200"/>
            <a:ext cx="6205031" cy="5137150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008080"/>
              </a:buClr>
            </a:pPr>
            <a:r>
              <a:rPr lang="en-US" sz="2600" dirty="0">
                <a:solidFill>
                  <a:srgbClr val="497E8D"/>
                </a:solidFill>
                <a:latin typeface="Gill Sans MT" charset="0"/>
                <a:ea typeface="Gill Sans MT" charset="0"/>
                <a:cs typeface="Gill Sans MT" charset="0"/>
              </a:rPr>
              <a:t>Effect:</a:t>
            </a:r>
            <a:endParaRPr lang="en-US" sz="1900" dirty="0">
              <a:solidFill>
                <a:srgbClr val="497E8D"/>
              </a:solidFill>
              <a:latin typeface="Gill Sans MT" charset="0"/>
              <a:ea typeface="Gill Sans MT" charset="0"/>
              <a:cs typeface="Gill Sans MT" charset="0"/>
            </a:endParaRPr>
          </a:p>
          <a:p>
            <a:pPr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latin typeface="Gill Sans MT" charset="0"/>
                <a:ea typeface="Gill Sans MT" charset="0"/>
                <a:cs typeface="Gill Sans MT" charset="0"/>
              </a:rPr>
              <a:t>Hypokalemia &amp; </a:t>
            </a:r>
            <a:r>
              <a:rPr lang="en-US" sz="1800" dirty="0" smtClean="0">
                <a:latin typeface="Gill Sans MT" charset="0"/>
                <a:ea typeface="Gill Sans MT" charset="0"/>
                <a:cs typeface="Gill Sans MT" charset="0"/>
              </a:rPr>
              <a:t>hypernatremia.</a:t>
            </a:r>
            <a:endParaRPr lang="en-US" sz="1800" dirty="0">
              <a:latin typeface="Gill Sans MT" charset="0"/>
              <a:ea typeface="Gill Sans MT" charset="0"/>
              <a:cs typeface="Gill Sans MT" charset="0"/>
            </a:endParaRPr>
          </a:p>
          <a:p>
            <a:pPr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800" dirty="0" smtClean="0">
                <a:latin typeface="Gill Sans MT" charset="0"/>
                <a:ea typeface="Gill Sans MT" charset="0"/>
                <a:cs typeface="Gill Sans MT" charset="0"/>
              </a:rPr>
              <a:t>Hypertension.</a:t>
            </a:r>
            <a:endParaRPr lang="en-US" sz="1800" dirty="0">
              <a:latin typeface="Gill Sans MT" charset="0"/>
              <a:ea typeface="Gill Sans MT" charset="0"/>
              <a:cs typeface="Gill Sans MT" charset="0"/>
            </a:endParaRPr>
          </a:p>
          <a:p>
            <a:pPr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latin typeface="Gill Sans MT" charset="0"/>
                <a:ea typeface="Gill Sans MT" charset="0"/>
                <a:cs typeface="Gill Sans MT" charset="0"/>
              </a:rPr>
              <a:t>Slight increase in ECF volume and blood </a:t>
            </a:r>
            <a:r>
              <a:rPr lang="en-US" sz="1800" dirty="0" smtClean="0">
                <a:latin typeface="Gill Sans MT" charset="0"/>
                <a:ea typeface="Gill Sans MT" charset="0"/>
                <a:cs typeface="Gill Sans MT" charset="0"/>
              </a:rPr>
              <a:t>volume.</a:t>
            </a:r>
            <a:endParaRPr lang="en-US" sz="1800" dirty="0">
              <a:latin typeface="Gill Sans MT" charset="0"/>
              <a:ea typeface="Gill Sans MT" charset="0"/>
              <a:cs typeface="Gill Sans MT" charset="0"/>
            </a:endParaRPr>
          </a:p>
          <a:p>
            <a:pPr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latin typeface="Gill Sans MT" charset="0"/>
                <a:ea typeface="Gill Sans MT" charset="0"/>
                <a:cs typeface="Gill Sans MT" charset="0"/>
              </a:rPr>
              <a:t>Very slight increase in plasma sodium </a:t>
            </a:r>
            <a:r>
              <a:rPr lang="en-US" sz="1800" dirty="0" smtClean="0">
                <a:latin typeface="Gill Sans MT" charset="0"/>
                <a:ea typeface="Gill Sans MT" charset="0"/>
                <a:cs typeface="Gill Sans MT" charset="0"/>
              </a:rPr>
              <a:t>concentration.</a:t>
            </a:r>
            <a:endParaRPr lang="en-US" sz="1800" dirty="0">
              <a:latin typeface="Gill Sans MT" charset="0"/>
              <a:ea typeface="Gill Sans MT" charset="0"/>
              <a:cs typeface="Gill Sans MT" charset="0"/>
            </a:endParaRPr>
          </a:p>
          <a:p>
            <a:pPr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latin typeface="Gill Sans MT" charset="0"/>
                <a:ea typeface="Gill Sans MT" charset="0"/>
                <a:cs typeface="Gill Sans MT" charset="0"/>
              </a:rPr>
              <a:t>Almost always, </a:t>
            </a:r>
            <a:r>
              <a:rPr lang="en-US" sz="1800" dirty="0" smtClean="0">
                <a:latin typeface="Gill Sans MT" charset="0"/>
                <a:ea typeface="Gill Sans MT" charset="0"/>
                <a:cs typeface="Gill Sans MT" charset="0"/>
              </a:rPr>
              <a:t>hypertension.</a:t>
            </a:r>
            <a:endParaRPr lang="en-US" sz="1800" dirty="0">
              <a:latin typeface="Gill Sans MT" charset="0"/>
              <a:ea typeface="Gill Sans MT" charset="0"/>
              <a:cs typeface="Gill Sans MT" charset="0"/>
            </a:endParaRPr>
          </a:p>
          <a:p>
            <a:pPr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latin typeface="Gill Sans MT" charset="0"/>
                <a:ea typeface="Gill Sans MT" charset="0"/>
                <a:cs typeface="Gill Sans MT" charset="0"/>
              </a:rPr>
              <a:t>There are occasional periods of muscle </a:t>
            </a:r>
            <a:r>
              <a:rPr lang="en-US" sz="1800" dirty="0" smtClean="0">
                <a:latin typeface="Gill Sans MT" charset="0"/>
                <a:ea typeface="Gill Sans MT" charset="0"/>
                <a:cs typeface="Gill Sans MT" charset="0"/>
              </a:rPr>
              <a:t>paralysis caused by hypoglycemia. </a:t>
            </a:r>
            <a:endParaRPr lang="en-US" sz="1800" dirty="0">
              <a:latin typeface="Gill Sans MT" charset="0"/>
              <a:ea typeface="Gill Sans MT" charset="0"/>
              <a:cs typeface="Gill Sans MT" charset="0"/>
            </a:endParaRPr>
          </a:p>
          <a:p>
            <a:pPr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latin typeface="Gill Sans MT" charset="0"/>
                <a:ea typeface="Gill Sans MT" charset="0"/>
                <a:cs typeface="Gill Sans MT" charset="0"/>
              </a:rPr>
              <a:t>Decreased plasma renin concentration (from feedback suppression of </a:t>
            </a:r>
            <a:r>
              <a:rPr lang="en-US" sz="1800" dirty="0" smtClean="0">
                <a:latin typeface="Gill Sans MT" charset="0"/>
                <a:ea typeface="Gill Sans MT" charset="0"/>
                <a:cs typeface="Gill Sans MT" charset="0"/>
              </a:rPr>
              <a:t>renin </a:t>
            </a:r>
            <a:r>
              <a:rPr lang="en-US" sz="1800" dirty="0">
                <a:latin typeface="Gill Sans MT" charset="0"/>
                <a:ea typeface="Gill Sans MT" charset="0"/>
                <a:cs typeface="Gill Sans MT" charset="0"/>
              </a:rPr>
              <a:t>secretion caused by the </a:t>
            </a:r>
            <a:r>
              <a:rPr lang="en-US" sz="1800" dirty="0">
                <a:latin typeface="Gill Sans MT" charset="0"/>
                <a:ea typeface="Gill Sans MT" charset="0"/>
                <a:cs typeface="Gill Sans MT" charset="0"/>
                <a:sym typeface="Wingdings" panose="05000000000000000000" pitchFamily="2" charset="2"/>
              </a:rPr>
              <a:t> </a:t>
            </a:r>
            <a:r>
              <a:rPr lang="en-US" sz="1800" dirty="0">
                <a:latin typeface="Gill Sans MT" charset="0"/>
                <a:ea typeface="Gill Sans MT" charset="0"/>
                <a:cs typeface="Gill Sans MT" charset="0"/>
              </a:rPr>
              <a:t>aldosterone) or by the excess ECF volume  and arterial pressure</a:t>
            </a:r>
            <a:r>
              <a:rPr lang="en-US" sz="1800" dirty="0">
                <a:solidFill>
                  <a:srgbClr val="FF66CC"/>
                </a:solidFill>
                <a:latin typeface="Gill Sans MT" charset="0"/>
                <a:ea typeface="Gill Sans MT" charset="0"/>
                <a:cs typeface="Gill Sans MT" charset="0"/>
              </a:rPr>
              <a:t> </a:t>
            </a:r>
            <a:r>
              <a:rPr lang="en-US" sz="1800" dirty="0">
                <a:solidFill>
                  <a:srgbClr val="00B050"/>
                </a:solidFill>
                <a:latin typeface="Gill Sans MT" charset="0"/>
                <a:ea typeface="Gill Sans MT" charset="0"/>
                <a:cs typeface="Gill Sans MT" charset="0"/>
              </a:rPr>
              <a:t>(because the renin is acting as a feedback mechanism).</a:t>
            </a:r>
          </a:p>
          <a:p>
            <a:pPr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latin typeface="Gill Sans MT" charset="0"/>
                <a:ea typeface="Gill Sans MT" charset="0"/>
                <a:cs typeface="Gill Sans MT" charset="0"/>
              </a:rPr>
              <a:t>Nocturnal polyuria </a:t>
            </a:r>
            <a:r>
              <a:rPr lang="en-US" sz="1800" dirty="0" smtClean="0">
                <a:solidFill>
                  <a:srgbClr val="00B050"/>
                </a:solidFill>
                <a:latin typeface="Gill Sans MT" charset="0"/>
                <a:ea typeface="Gill Sans MT" charset="0"/>
                <a:cs typeface="Gill Sans MT" charset="0"/>
              </a:rPr>
              <a:t>(excessive urination) </a:t>
            </a:r>
            <a:r>
              <a:rPr lang="en-US" sz="1800" dirty="0" smtClean="0">
                <a:latin typeface="Gill Sans MT" charset="0"/>
                <a:ea typeface="Gill Sans MT" charset="0"/>
                <a:cs typeface="Gill Sans MT" charset="0"/>
              </a:rPr>
              <a:t>&amp; polydipsia </a:t>
            </a:r>
            <a:r>
              <a:rPr lang="en-US" sz="1800" dirty="0">
                <a:solidFill>
                  <a:srgbClr val="00B050"/>
                </a:solidFill>
                <a:latin typeface="Gill Sans MT" charset="0"/>
                <a:ea typeface="Gill Sans MT" charset="0"/>
                <a:cs typeface="Gill Sans MT" charset="0"/>
              </a:rPr>
              <a:t>(excessive </a:t>
            </a:r>
            <a:r>
              <a:rPr lang="en-US" sz="1800" dirty="0" smtClean="0">
                <a:solidFill>
                  <a:srgbClr val="00B050"/>
                </a:solidFill>
                <a:latin typeface="Gill Sans MT" charset="0"/>
                <a:ea typeface="Gill Sans MT" charset="0"/>
                <a:cs typeface="Gill Sans MT" charset="0"/>
              </a:rPr>
              <a:t>thirst).</a:t>
            </a:r>
            <a:endParaRPr lang="en-US" sz="1800" dirty="0">
              <a:latin typeface="Gill Sans MT" charset="0"/>
              <a:ea typeface="Gill Sans MT" charset="0"/>
              <a:cs typeface="Gill Sans MT" charset="0"/>
            </a:endParaRPr>
          </a:p>
          <a:p>
            <a:pPr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latin typeface="Gill Sans MT" charset="0"/>
                <a:ea typeface="Gill Sans MT" charset="0"/>
                <a:cs typeface="Gill Sans MT" charset="0"/>
              </a:rPr>
              <a:t>Increased tubular (intercalated cells) hydrogen ion secretion, with </a:t>
            </a:r>
            <a:r>
              <a:rPr lang="en-US" sz="1800" dirty="0" smtClean="0">
                <a:latin typeface="Gill Sans MT" charset="0"/>
                <a:ea typeface="Gill Sans MT" charset="0"/>
                <a:cs typeface="Gill Sans MT" charset="0"/>
              </a:rPr>
              <a:t>resultant </a:t>
            </a:r>
            <a:r>
              <a:rPr lang="en-US" sz="1800" dirty="0">
                <a:latin typeface="Gill Sans MT" charset="0"/>
                <a:ea typeface="Gill Sans MT" charset="0"/>
                <a:cs typeface="Gill Sans MT" charset="0"/>
              </a:rPr>
              <a:t>mild alkalosis</a:t>
            </a:r>
          </a:p>
          <a:p>
            <a:pPr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800" dirty="0">
                <a:latin typeface="Gill Sans MT" charset="0"/>
                <a:ea typeface="Gill Sans MT" charset="0"/>
                <a:cs typeface="Gill Sans MT" charset="0"/>
              </a:rPr>
              <a:t>Neuromuscular manifestations: weakness, paresthesia &amp; intermittent </a:t>
            </a:r>
            <a:r>
              <a:rPr lang="en-US" sz="1800" dirty="0" smtClean="0">
                <a:latin typeface="Gill Sans MT" charset="0"/>
                <a:ea typeface="Gill Sans MT" charset="0"/>
                <a:cs typeface="Gill Sans MT" charset="0"/>
              </a:rPr>
              <a:t>paralysis.</a:t>
            </a:r>
            <a:endParaRPr lang="en-US" sz="1800" dirty="0">
              <a:latin typeface="Gill Sans MT" charset="0"/>
              <a:ea typeface="Gill Sans MT" charset="0"/>
              <a:cs typeface="Gill Sans MT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6922718" y="1143000"/>
            <a:ext cx="0" cy="5213350"/>
          </a:xfrm>
          <a:prstGeom prst="line">
            <a:avLst/>
          </a:prstGeom>
          <a:ln>
            <a:solidFill>
              <a:srgbClr val="497E8D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3"/>
          <p:cNvSpPr txBox="1">
            <a:spLocks/>
          </p:cNvSpPr>
          <p:nvPr/>
        </p:nvSpPr>
        <p:spPr>
          <a:xfrm>
            <a:off x="6922717" y="1219200"/>
            <a:ext cx="4536464" cy="4937760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>
                <a:srgbClr val="008080"/>
              </a:buClr>
            </a:pPr>
            <a:r>
              <a:rPr lang="en-US" sz="1800" dirty="0">
                <a:solidFill>
                  <a:srgbClr val="497E8D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Treatment: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Surgical removal for </a:t>
            </a:r>
            <a:r>
              <a:rPr lang="en-US" sz="1600" dirty="0" smtClean="0"/>
              <a:t>adenoma.</a:t>
            </a:r>
            <a:endParaRPr lang="en-US" sz="1600" dirty="0"/>
          </a:p>
          <a:p>
            <a:pPr defTabSz="914400">
              <a:lnSpc>
                <a:spcPct val="150000"/>
              </a:lnSpc>
              <a:buClr>
                <a:srgbClr val="008080"/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Spironolactone: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</a:rPr>
              <a:t>a potassium-sparing diuretic that acts as an aldosterone antagonist.</a:t>
            </a: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</a:pP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60752" y="1152706"/>
            <a:ext cx="2061965" cy="346348"/>
          </a:xfrm>
          <a:prstGeom prst="rect">
            <a:avLst/>
          </a:prstGeom>
          <a:noFill/>
          <a:ln>
            <a:solidFill>
              <a:srgbClr val="E4CBE7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cs typeface="Arabic Typesetting" panose="03020402040406030203" pitchFamily="66" charset="-78"/>
              </a:rPr>
              <a:t>Only in Females’ Slides</a:t>
            </a:r>
          </a:p>
        </p:txBody>
      </p:sp>
    </p:spTree>
    <p:extLst>
      <p:ext uri="{BB962C8B-B14F-4D97-AF65-F5344CB8AC3E}">
        <p14:creationId xmlns:p14="http://schemas.microsoft.com/office/powerpoint/2010/main" val="24800894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23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0969943" cy="990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Summary </a:t>
            </a:r>
          </a:p>
        </p:txBody>
      </p:sp>
      <p:sp>
        <p:nvSpPr>
          <p:cNvPr id="10" name="Rectangle 9"/>
          <p:cNvSpPr/>
          <p:nvPr/>
        </p:nvSpPr>
        <p:spPr>
          <a:xfrm>
            <a:off x="618115" y="1268761"/>
            <a:ext cx="10969943" cy="4968551"/>
          </a:xfrm>
          <a:prstGeom prst="rect">
            <a:avLst/>
          </a:prstGeom>
          <a:ln>
            <a:solidFill>
              <a:srgbClr val="00808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Aldosterone: </a:t>
            </a:r>
            <a:endParaRPr lang="en-US" sz="11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52525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Synthesized from cholesterol. </a:t>
            </a:r>
            <a:endParaRPr lang="en-US" sz="11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52525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First and rate limiting step: conversion of cholesterol to </a:t>
            </a:r>
            <a:r>
              <a:rPr lang="en-US" sz="1100" dirty="0" err="1">
                <a:solidFill>
                  <a:srgbClr val="52525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pregnenolone</a:t>
            </a:r>
            <a:r>
              <a:rPr lang="en-US" sz="1100" dirty="0">
                <a:solidFill>
                  <a:srgbClr val="52525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 by cholesterol dismutase </a:t>
            </a:r>
            <a:endParaRPr lang="en-US" sz="11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52525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Secreted from adrenal cortex: zona glomerulosa. </a:t>
            </a:r>
            <a:endParaRPr lang="en-US" sz="11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52525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Essential for life. </a:t>
            </a:r>
            <a:endParaRPr lang="en-US" sz="11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52525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Mainly acts on principal cells in the collecting ducts and distal tubule. </a:t>
            </a:r>
            <a:endParaRPr lang="en-US" sz="11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52525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1100" dirty="0">
                <a:solidFill>
                  <a:srgbClr val="5B9BD5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Actions:</a:t>
            </a:r>
            <a:endParaRPr lang="en-US" sz="11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solidFill>
                  <a:srgbClr val="525252"/>
                </a:solidFill>
                <a:effectLst/>
              </a:rPr>
              <a:t>Renal: reabsorption of Na and water, secretion of K and H. 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solidFill>
                  <a:srgbClr val="525252"/>
                </a:solidFill>
                <a:effectLst/>
              </a:rPr>
              <a:t>Circulatory: increases ECF volume and arterial pressure. 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solidFill>
                  <a:srgbClr val="525252"/>
                </a:solidFill>
                <a:effectLst/>
              </a:rPr>
              <a:t>Sweat, salivary and intestinal cells: reabsorption of Na.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52525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1100" dirty="0">
                <a:solidFill>
                  <a:srgbClr val="5B9BD5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Control: </a:t>
            </a:r>
            <a:endParaRPr lang="en-US" sz="11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52525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Increases K levels.</a:t>
            </a:r>
            <a:endParaRPr lang="en-US" sz="11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52525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Decrease Na levels. </a:t>
            </a:r>
            <a:endParaRPr lang="en-US" sz="11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52525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Renin release.</a:t>
            </a:r>
            <a:endParaRPr lang="en-US" sz="11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52525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ACTH. </a:t>
            </a:r>
            <a:endParaRPr lang="en-US" sz="11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52525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Stress. </a:t>
            </a:r>
            <a:endParaRPr lang="en-US" sz="11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52525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1100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Renin:</a:t>
            </a:r>
            <a:endParaRPr lang="en-US" sz="11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52525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Released in hypotension or hypovolemia from juxtaglomerular cells.</a:t>
            </a:r>
            <a:endParaRPr lang="en-US" sz="11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1100" dirty="0">
                <a:solidFill>
                  <a:srgbClr val="5B9BD5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Actions: </a:t>
            </a:r>
            <a:endParaRPr lang="en-US" sz="11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solidFill>
                  <a:srgbClr val="525252"/>
                </a:solidFill>
                <a:effectLst/>
              </a:rPr>
              <a:t> Vascular: vasoconstriction.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solidFill>
                  <a:srgbClr val="525252"/>
                </a:solidFill>
                <a:effectLst/>
              </a:rPr>
              <a:t>Kidney: decrease excretion of water and salts. </a:t>
            </a:r>
          </a:p>
          <a:p>
            <a:pPr marL="342900" lvl="0" indent="-34290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100" dirty="0">
                <a:solidFill>
                  <a:srgbClr val="525252"/>
                </a:solidFill>
                <a:effectLst/>
              </a:rPr>
              <a:t>Adrenal cortex: increases synthesis of aldosterone.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52525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1100" dirty="0">
                <a:solidFill>
                  <a:srgbClr val="00B0F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Abnormalities: </a:t>
            </a:r>
            <a:endParaRPr lang="en-US" sz="11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5B9BD5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Primary hyperaldosteronism (Conn’s disease):</a:t>
            </a:r>
            <a:endParaRPr lang="en-US" sz="11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52525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Hypertension. </a:t>
            </a:r>
            <a:endParaRPr lang="en-US" sz="11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52525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Hypokalemia. </a:t>
            </a:r>
            <a:endParaRPr lang="en-US" sz="11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52525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Hypernatremia. </a:t>
            </a:r>
            <a:endParaRPr lang="en-US" sz="11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52525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Low levels of plasma renin</a:t>
            </a:r>
            <a:endParaRPr lang="en-US" sz="11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52525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1100" dirty="0">
                <a:solidFill>
                  <a:srgbClr val="5B9BD5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Complete failure to secrete aldosterone: </a:t>
            </a:r>
            <a:r>
              <a:rPr lang="en-US" sz="1100" dirty="0"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100" dirty="0">
                <a:solidFill>
                  <a:srgbClr val="52525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Death. </a:t>
            </a:r>
            <a:endParaRPr lang="en-US" sz="11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525252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US" sz="1100" dirty="0">
              <a:effectLst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42569" y="5823557"/>
            <a:ext cx="3723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hlinkClick r:id="rId2"/>
              </a:rPr>
              <a:t>Summary Of Aldosterone Regulation 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8973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185" y="90565"/>
            <a:ext cx="6454453" cy="990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4273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checking our work! </a:t>
            </a:r>
          </a:p>
        </p:txBody>
      </p:sp>
      <p:sp>
        <p:nvSpPr>
          <p:cNvPr id="6" name="Rectangle 5"/>
          <p:cNvSpPr/>
          <p:nvPr/>
        </p:nvSpPr>
        <p:spPr>
          <a:xfrm>
            <a:off x="812435" y="3020472"/>
            <a:ext cx="4624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</a:pPr>
            <a:r>
              <a:rPr lang="ar-SA" sz="2400" dirty="0">
                <a:solidFill>
                  <a:srgbClr val="0080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خالص الشكر لأعضاء الفريق الكِرام:</a:t>
            </a:r>
            <a:endParaRPr lang="en-US" sz="2400" dirty="0">
              <a:solidFill>
                <a:srgbClr val="00808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24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839" y="1215709"/>
            <a:ext cx="10297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ar-SA" sz="1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اعمل لترسم بسمة، اعمل لتمسح دمعة، اعمل و أنت تعلم أن الله لا يضيع أجر من أحسن عملا.</a:t>
            </a:r>
            <a:endParaRPr lang="en-US" sz="1800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540350" y="1600521"/>
            <a:ext cx="3168351" cy="12169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>
              <a:spcBef>
                <a:spcPct val="20000"/>
              </a:spcBef>
              <a:defRPr sz="2400">
                <a:solidFill>
                  <a:srgbClr val="0080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 rtl="1">
              <a:lnSpc>
                <a:spcPct val="150000"/>
              </a:lnSpc>
            </a:pPr>
            <a:r>
              <a:rPr lang="ar-SA" dirty="0"/>
              <a:t>قادة الفريق:</a:t>
            </a:r>
          </a:p>
          <a:p>
            <a:pPr algn="ctr" rt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ar-SA" dirty="0">
                <a:solidFill>
                  <a:schemeClr val="tx1"/>
                </a:solidFill>
              </a:rPr>
              <a:t>ليــلـى مـذكور  &amp; مـحـمـد نـصـر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5723" y="6374312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600" dirty="0">
                <a:solidFill>
                  <a:srgbClr val="4273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اللهم اني استودعتك ما حفظت وما قرأت وما فهمت، فرده لي وقت حاجتي إليه إنّك على كل شيءٍ قدير.</a:t>
            </a:r>
            <a:endParaRPr lang="en-US" sz="1600" dirty="0">
              <a:solidFill>
                <a:srgbClr val="4273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Isosceles Triangle 27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950396" y="2080542"/>
            <a:ext cx="0" cy="4151486"/>
          </a:xfrm>
          <a:prstGeom prst="line">
            <a:avLst/>
          </a:prstGeom>
          <a:ln>
            <a:solidFill>
              <a:srgbClr val="497E8D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63" y="3430676"/>
            <a:ext cx="855837" cy="855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30516" y="3469993"/>
            <a:ext cx="3960440" cy="792088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2017-2018 Dr. </a:t>
            </a:r>
            <a:r>
              <a:rPr lang="fr-FR" sz="11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Abeer</a:t>
            </a:r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sz="11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AlGhumlas</a:t>
            </a:r>
            <a:r>
              <a:rPr lang="en-US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’s </a:t>
            </a:r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Lecture &amp; Notes.</a:t>
            </a:r>
          </a:p>
          <a:p>
            <a:pPr defTabSz="914400"/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2017-2018 Dr. Khalid Al </a:t>
            </a:r>
            <a:r>
              <a:rPr lang="fr-FR" sz="11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Regaiey’s</a:t>
            </a:r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 Lecture&amp; Notes. </a:t>
            </a:r>
          </a:p>
          <a:p>
            <a:pPr defTabSz="914400"/>
            <a:r>
              <a:rPr lang="en-US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Guyton &amp; Hall of Medical Physiology 13</a:t>
            </a:r>
            <a:r>
              <a:rPr lang="en-US" sz="1100" baseline="30000" dirty="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US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 Edition.</a:t>
            </a:r>
          </a:p>
          <a:p>
            <a:pPr defTabSz="914400"/>
            <a:r>
              <a:rPr lang="en-US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Linda S. Costanzo 5</a:t>
            </a:r>
            <a:r>
              <a:rPr lang="en-US" sz="1100" baseline="30000" dirty="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US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 Edition.</a:t>
            </a:r>
          </a:p>
        </p:txBody>
      </p:sp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t="7811" r="4178" b="4458"/>
          <a:stretch/>
        </p:blipFill>
        <p:spPr>
          <a:xfrm>
            <a:off x="7546074" y="1575000"/>
            <a:ext cx="859536" cy="85953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487472" y="1714463"/>
            <a:ext cx="2499528" cy="580609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Please check our editing file to know if there are any additions, changes or corrections.</a:t>
            </a:r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172" y="2434536"/>
            <a:ext cx="859536" cy="85953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819182" y="2641534"/>
            <a:ext cx="3171773" cy="580609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Examine yourself</a:t>
            </a:r>
          </a:p>
        </p:txBody>
      </p:sp>
      <p:pic>
        <p:nvPicPr>
          <p:cNvPr id="13" name="Picture 12">
            <a:hlinkClick r:id="rId8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2962" r="2960" b="2960"/>
          <a:stretch/>
        </p:blipFill>
        <p:spPr>
          <a:xfrm>
            <a:off x="6764172" y="4437112"/>
            <a:ext cx="859536" cy="85953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760972" y="4564936"/>
            <a:ext cx="3229983" cy="569046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Helpful physiology bocks.</a:t>
            </a:r>
          </a:p>
        </p:txBody>
      </p:sp>
      <p:pic>
        <p:nvPicPr>
          <p:cNvPr id="16" name="Picture 15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74" y="5394895"/>
            <a:ext cx="859536" cy="85953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497830" y="5540140"/>
            <a:ext cx="2493126" cy="569046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Give us your feedback 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84615" y="3430676"/>
            <a:ext cx="1965375" cy="2657128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algn="ctr" fontAlgn="t">
              <a:lnSpc>
                <a:spcPct val="150000"/>
              </a:lnSpc>
              <a:spcBef>
                <a:spcPct val="20000"/>
              </a:spcBef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لـمـى الـتـمـيـمـي</a:t>
            </a:r>
          </a:p>
          <a:p>
            <a:pPr algn="ctr" fontAlgn="t">
              <a:lnSpc>
                <a:spcPct val="150000"/>
              </a:lnSpc>
              <a:spcBef>
                <a:spcPct val="20000"/>
              </a:spcBef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لـيـنـا الوكـيـل</a:t>
            </a:r>
          </a:p>
          <a:p>
            <a:pPr algn="ctr" fontAlgn="t">
              <a:lnSpc>
                <a:spcPct val="150000"/>
              </a:lnSpc>
              <a:spcBef>
                <a:spcPct val="20000"/>
              </a:spcBef>
            </a:pPr>
            <a:r>
              <a:rPr lang="ar-SA" dirty="0" err="1">
                <a:latin typeface="Calibri" panose="020F0502020204030204" pitchFamily="34" charset="0"/>
                <a:cs typeface="Calibri" panose="020F0502020204030204" pitchFamily="34" charset="0"/>
              </a:rPr>
              <a:t>جومانا</a:t>
            </a: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 القحطاني</a:t>
            </a:r>
          </a:p>
          <a:p>
            <a:pPr algn="ctr" fontAlgn="t">
              <a:lnSpc>
                <a:spcPct val="150000"/>
              </a:lnSpc>
              <a:spcBef>
                <a:spcPct val="20000"/>
              </a:spcBef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نوف </a:t>
            </a:r>
            <a:r>
              <a:rPr lang="ar-SA" dirty="0" smtClean="0">
                <a:latin typeface="Calibri" panose="020F0502020204030204" pitchFamily="34" charset="0"/>
                <a:cs typeface="Calibri" panose="020F0502020204030204" pitchFamily="34" charset="0"/>
              </a:rPr>
              <a:t>العماري</a:t>
            </a:r>
          </a:p>
          <a:p>
            <a:pPr algn="ctr" fontAlgn="t">
              <a:lnSpc>
                <a:spcPct val="150000"/>
              </a:lnSpc>
              <a:spcBef>
                <a:spcPct val="20000"/>
              </a:spcBef>
            </a:pPr>
            <a:r>
              <a:rPr lang="ar-SA" dirty="0" smtClean="0">
                <a:latin typeface="Calibri" panose="020F0502020204030204" pitchFamily="34" charset="0"/>
                <a:cs typeface="Calibri" panose="020F0502020204030204" pitchFamily="34" charset="0"/>
              </a:rPr>
              <a:t>نورة </a:t>
            </a:r>
            <a:r>
              <a:rPr lang="ar-SA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المهيدب</a:t>
            </a:r>
            <a:endParaRPr lang="ar-SA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132615" y="3469993"/>
            <a:ext cx="1965375" cy="2133907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algn="ctr" fontAlgn="t">
              <a:lnSpc>
                <a:spcPct val="150000"/>
              </a:lnSpc>
              <a:spcBef>
                <a:spcPct val="20000"/>
              </a:spcBef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خالد القحطاني </a:t>
            </a:r>
          </a:p>
          <a:p>
            <a:pPr algn="ctr" fontAlgn="t">
              <a:lnSpc>
                <a:spcPct val="150000"/>
              </a:lnSpc>
              <a:spcBef>
                <a:spcPct val="20000"/>
              </a:spcBef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فارس الجعفر</a:t>
            </a:r>
          </a:p>
          <a:p>
            <a:pPr algn="ctr" fontAlgn="t">
              <a:lnSpc>
                <a:spcPct val="150000"/>
              </a:lnSpc>
              <a:spcBef>
                <a:spcPct val="20000"/>
              </a:spcBef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ماجد الزين</a:t>
            </a:r>
          </a:p>
          <a:p>
            <a:pPr algn="ctr" fontAlgn="t">
              <a:lnSpc>
                <a:spcPct val="150000"/>
              </a:lnSpc>
              <a:spcBef>
                <a:spcPct val="20000"/>
              </a:spcBef>
            </a:pPr>
            <a:r>
              <a:rPr lang="ar-SA" dirty="0">
                <a:latin typeface="Calibri" panose="020F0502020204030204" pitchFamily="34" charset="0"/>
                <a:cs typeface="Calibri" panose="020F0502020204030204" pitchFamily="34" charset="0"/>
              </a:rPr>
              <a:t>نواف الخضيري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8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84" y="1246537"/>
            <a:ext cx="630936" cy="6309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6" y="1211174"/>
            <a:ext cx="630936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599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09461" y="1170942"/>
            <a:ext cx="11041912" cy="5024148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73" r="14483"/>
          <a:stretch/>
        </p:blipFill>
        <p:spPr>
          <a:xfrm>
            <a:off x="8686700" y="1258686"/>
            <a:ext cx="2926100" cy="2211426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460" y="167665"/>
            <a:ext cx="10969943" cy="990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497E8D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Adrenal (suprarenal) Glands</a:t>
            </a:r>
          </a:p>
        </p:txBody>
      </p:sp>
      <p:sp>
        <p:nvSpPr>
          <p:cNvPr id="15" name="Content Placeholder 3"/>
          <p:cNvSpPr txBox="1">
            <a:spLocks/>
          </p:cNvSpPr>
          <p:nvPr/>
        </p:nvSpPr>
        <p:spPr>
          <a:xfrm>
            <a:off x="606655" y="1251572"/>
            <a:ext cx="7143941" cy="5024148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Suprarenal gland also called adrenal gland </a:t>
            </a:r>
            <a:r>
              <a:rPr lang="ar-SA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الغدة الكظرية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Location: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Located at the superior pole of the both kidneys (</a:t>
            </a:r>
            <a:r>
              <a:rPr lang="en-US" altLang="ar-SA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paired).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Shape: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Small, the right one is pyramid (triangle) in shape, while the left one is crescentic. 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altLang="ar-SA" sz="1600" dirty="0">
                <a:solidFill>
                  <a:srgbClr val="008080"/>
                </a:solidFill>
                <a:latin typeface="Gill Sans MT" panose="020B0502020104020203" pitchFamily="34" charset="0"/>
              </a:rPr>
              <a:t>Weigh:</a:t>
            </a:r>
            <a:r>
              <a:rPr lang="en-US" altLang="ar-SA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 each of which weighs </a:t>
            </a:r>
            <a:r>
              <a:rPr lang="en-US" altLang="ar-SA" sz="1600" dirty="0">
                <a:solidFill>
                  <a:schemeClr val="accent4">
                    <a:lumMod val="75000"/>
                  </a:schemeClr>
                </a:solidFill>
                <a:latin typeface="Gill Sans MT" panose="020B0502020104020203" pitchFamily="34" charset="0"/>
              </a:rPr>
              <a:t>4 -10 </a:t>
            </a:r>
            <a:r>
              <a:rPr lang="en-US" altLang="ar-SA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g </a:t>
            </a:r>
            <a:r>
              <a:rPr lang="en-US" altLang="ar-SA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(according to Guyton).</a:t>
            </a:r>
            <a:endParaRPr lang="en-US" sz="16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altLang="ar-SA" sz="1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Structurally and functionally </a:t>
            </a:r>
            <a:r>
              <a:rPr lang="en-US" altLang="ar-SA" sz="16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they are </a:t>
            </a:r>
            <a:r>
              <a:rPr lang="en-US" altLang="ar-SA" sz="1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two glands in one</a:t>
            </a:r>
            <a:r>
              <a:rPr lang="en-US" altLang="ar-SA" sz="1600" dirty="0">
                <a:solidFill>
                  <a:srgbClr val="008080"/>
                </a:solidFill>
                <a:latin typeface="Gill Sans MT" panose="020B0502020104020203" pitchFamily="34" charset="0"/>
              </a:rPr>
              <a:t>, divided into two morphologically &amp; distinct regions:</a:t>
            </a:r>
          </a:p>
          <a:p>
            <a:pPr marL="342900" indent="-342900" defTabSz="914400">
              <a:lnSpc>
                <a:spcPct val="150000"/>
              </a:lnSpc>
              <a:buClr>
                <a:srgbClr val="008080"/>
              </a:buClr>
              <a:buFont typeface="+mj-lt"/>
              <a:buAutoNum type="arabicPeriod"/>
            </a:pPr>
            <a:r>
              <a:rPr lang="en-US" altLang="ar-SA" sz="1600" dirty="0">
                <a:solidFill>
                  <a:srgbClr val="008080"/>
                </a:solidFill>
                <a:latin typeface="Gill Sans MT" panose="020B0502020104020203" pitchFamily="34" charset="0"/>
              </a:rPr>
              <a:t>Adrenal cortex: </a:t>
            </a:r>
            <a:r>
              <a:rPr lang="en-US" altLang="ar-SA" sz="1600" dirty="0">
                <a:latin typeface="Gill Sans MT" panose="020B0502020104020203" pitchFamily="34" charset="0"/>
              </a:rPr>
              <a:t>(</a:t>
            </a:r>
            <a:r>
              <a:rPr lang="en-US" altLang="ar-SA" sz="1600" dirty="0">
                <a:solidFill>
                  <a:schemeClr val="accent4">
                    <a:lumMod val="75000"/>
                  </a:schemeClr>
                </a:solidFill>
                <a:latin typeface="Gill Sans MT" panose="020B0502020104020203" pitchFamily="34" charset="0"/>
              </a:rPr>
              <a:t>80-90%</a:t>
            </a:r>
            <a:r>
              <a:rPr lang="en-US" altLang="ar-SA" sz="1600" dirty="0">
                <a:latin typeface="Gill Sans MT" panose="020B0502020104020203" pitchFamily="34" charset="0"/>
              </a:rPr>
              <a:t>) </a:t>
            </a:r>
            <a:r>
              <a:rPr lang="en-US" altLang="ar-SA" sz="1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glandular tissue derived from embryonic mesoderm </a:t>
            </a:r>
            <a:r>
              <a:rPr lang="en-US" altLang="ar-SA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(the outer layer)</a:t>
            </a:r>
          </a:p>
          <a:p>
            <a:pPr marL="342900" lvl="1" indent="-342900" defTabSz="914400">
              <a:lnSpc>
                <a:spcPct val="150000"/>
              </a:lnSpc>
              <a:spcBef>
                <a:spcPts val="667"/>
              </a:spcBef>
              <a:buClr>
                <a:srgbClr val="008080"/>
              </a:buClr>
              <a:buFont typeface="+mj-lt"/>
              <a:buAutoNum type="arabicPeriod"/>
            </a:pPr>
            <a:r>
              <a:rPr lang="en-US" altLang="ar-SA" sz="1600" dirty="0">
                <a:solidFill>
                  <a:srgbClr val="008080"/>
                </a:solidFill>
                <a:latin typeface="Gill Sans MT" panose="020B0502020104020203" pitchFamily="34" charset="0"/>
              </a:rPr>
              <a:t>Adrenal medulla: </a:t>
            </a:r>
            <a:r>
              <a:rPr lang="en-US" altLang="ar-SA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(</a:t>
            </a:r>
            <a:r>
              <a:rPr lang="en-US" altLang="ar-SA" sz="1600" dirty="0">
                <a:solidFill>
                  <a:schemeClr val="accent4">
                    <a:lumMod val="75000"/>
                  </a:schemeClr>
                </a:solidFill>
                <a:latin typeface="Gill Sans MT" panose="020B0502020104020203" pitchFamily="34" charset="0"/>
              </a:rPr>
              <a:t>10-20%</a:t>
            </a:r>
            <a:r>
              <a:rPr lang="en-US" altLang="ar-SA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) </a:t>
            </a:r>
            <a:r>
              <a:rPr lang="en-US" altLang="ar-SA" sz="1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formed from neural ectoderm, can be considered a  modified sympathetic ganglion </a:t>
            </a:r>
            <a:r>
              <a:rPr lang="en-US" altLang="ar-SA" sz="1600" dirty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</a:rPr>
              <a:t>(the inner layer). </a:t>
            </a:r>
            <a:r>
              <a:rPr lang="en-US" altLang="ar-SA" sz="1600" dirty="0">
                <a:solidFill>
                  <a:srgbClr val="00B050"/>
                </a:solidFill>
                <a:latin typeface="Gill Sans MT" panose="020B0502020104020203" pitchFamily="34" charset="0"/>
              </a:rPr>
              <a:t>(when ever sympathetic system is stimulated adrenal medulla is also stimulated).</a:t>
            </a:r>
          </a:p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endParaRPr lang="en-US" altLang="ar-SA" sz="160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342900" indent="-342900" defTabSz="914400">
              <a:lnSpc>
                <a:spcPct val="150000"/>
              </a:lnSpc>
              <a:buFont typeface="+mj-lt"/>
              <a:buAutoNum type="arabicPeriod"/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1" b="4851"/>
          <a:stretch/>
        </p:blipFill>
        <p:spPr>
          <a:xfrm>
            <a:off x="7939276" y="3768436"/>
            <a:ext cx="3640127" cy="2507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02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09461" y="1170942"/>
            <a:ext cx="11041912" cy="5024148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14400">
              <a:lnSpc>
                <a:spcPct val="150000"/>
              </a:lnSpc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</a:pPr>
            <a:endParaRPr lang="en-US" sz="14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09460" y="167665"/>
            <a:ext cx="10969943" cy="990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497E8D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 </a:t>
            </a:r>
            <a:r>
              <a:rPr 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Functions of Adrenal (Suprarenal) Glands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21"/>
          <a:stretch/>
        </p:blipFill>
        <p:spPr>
          <a:xfrm>
            <a:off x="6854958" y="1361507"/>
            <a:ext cx="4724445" cy="2651744"/>
          </a:xfrm>
          <a:prstGeom prst="rect">
            <a:avLst/>
          </a:prstGeom>
        </p:spPr>
      </p:pic>
      <p:sp>
        <p:nvSpPr>
          <p:cNvPr id="15" name="Content Placeholder 3"/>
          <p:cNvSpPr txBox="1">
            <a:spLocks/>
          </p:cNvSpPr>
          <p:nvPr/>
        </p:nvSpPr>
        <p:spPr>
          <a:xfrm>
            <a:off x="606654" y="1170942"/>
            <a:ext cx="7287957" cy="2516901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300" dirty="0">
                <a:latin typeface="Gill Sans MT" panose="020B0502020104020203" pitchFamily="34" charset="0"/>
                <a:cs typeface="Calibri" panose="020F0502020204030204" pitchFamily="34" charset="0"/>
              </a:rPr>
              <a:t>The </a:t>
            </a:r>
            <a:r>
              <a:rPr lang="en-US" sz="13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Cortex</a:t>
            </a:r>
            <a:r>
              <a:rPr lang="en-US" sz="1300" dirty="0">
                <a:latin typeface="Gill Sans MT" panose="020B0502020104020203" pitchFamily="34" charset="0"/>
                <a:cs typeface="Calibri" panose="020F0502020204030204" pitchFamily="34" charset="0"/>
              </a:rPr>
              <a:t> of the suprarenal glands </a:t>
            </a:r>
            <a:r>
              <a:rPr lang="en-US" sz="1300" dirty="0">
                <a:solidFill>
                  <a:srgbClr val="000000"/>
                </a:solidFill>
              </a:rPr>
              <a:t>s</a:t>
            </a:r>
            <a:r>
              <a:rPr lang="en-US" altLang="ar-SA" sz="1300" dirty="0">
                <a:solidFill>
                  <a:srgbClr val="000000"/>
                </a:solidFill>
              </a:rPr>
              <a:t>ynthesizes and </a:t>
            </a:r>
            <a:r>
              <a:rPr lang="en-US" sz="1300" dirty="0">
                <a:latin typeface="Gill Sans MT" panose="020B0502020104020203" pitchFamily="34" charset="0"/>
                <a:cs typeface="Calibri" panose="020F0502020204030204" pitchFamily="34" charset="0"/>
              </a:rPr>
              <a:t>secretes </a:t>
            </a:r>
            <a:r>
              <a:rPr lang="en-US" altLang="ar-SA" sz="1300" dirty="0">
                <a:solidFill>
                  <a:srgbClr val="FF0000"/>
                </a:solidFill>
              </a:rPr>
              <a:t>steroid hormones (corticosteroids).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The</a:t>
            </a:r>
            <a:r>
              <a:rPr lang="en-US" sz="1300" dirty="0"/>
              <a:t> </a:t>
            </a:r>
            <a:r>
              <a:rPr lang="en-US" sz="1300" dirty="0">
                <a:solidFill>
                  <a:srgbClr val="008080"/>
                </a:solidFill>
              </a:rPr>
              <a:t>Medulla</a:t>
            </a:r>
            <a:r>
              <a:rPr lang="en-US" sz="1300" dirty="0"/>
              <a:t>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is functionally related to the sympathetic nervous system, it secretes the </a:t>
            </a:r>
            <a:r>
              <a:rPr lang="en-US" sz="1300" dirty="0">
                <a:solidFill>
                  <a:srgbClr val="FF0000"/>
                </a:solidFill>
              </a:rPr>
              <a:t>catecholamines</a:t>
            </a:r>
            <a:r>
              <a:rPr lang="en-US" sz="1300" dirty="0"/>
              <a:t>: </a:t>
            </a:r>
            <a:r>
              <a:rPr lang="en-US" sz="1300" dirty="0">
                <a:solidFill>
                  <a:srgbClr val="FF0000"/>
                </a:solidFill>
              </a:rPr>
              <a:t>epinephrine &amp; norepinephrine </a:t>
            </a:r>
            <a:r>
              <a:rPr lang="en-US" sz="1300" dirty="0">
                <a:solidFill>
                  <a:schemeClr val="bg1">
                    <a:lumMod val="50000"/>
                  </a:schemeClr>
                </a:solidFill>
              </a:rPr>
              <a:t>in response to sympathetic stimulation.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altLang="ar-SA" sz="1300" dirty="0"/>
              <a:t>Different corticosteroids are produced in each of the </a:t>
            </a:r>
            <a:r>
              <a:rPr lang="en-US" altLang="ar-SA" sz="1300" dirty="0">
                <a:solidFill>
                  <a:srgbClr val="FFC000"/>
                </a:solidFill>
              </a:rPr>
              <a:t>three</a:t>
            </a:r>
            <a:r>
              <a:rPr lang="en-US" altLang="ar-SA" sz="1300" dirty="0"/>
              <a:t> layers.</a:t>
            </a:r>
            <a:endParaRPr lang="en-US" sz="13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300" dirty="0">
                <a:solidFill>
                  <a:srgbClr val="FF66CC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Notes about hormones of adrenal cortex:</a:t>
            </a:r>
          </a:p>
          <a:p>
            <a:pPr marL="342900" indent="-342900" defTabSz="914400">
              <a:lnSpc>
                <a:spcPct val="150000"/>
              </a:lnSpc>
              <a:buClr>
                <a:srgbClr val="008080"/>
              </a:buClr>
              <a:buFont typeface="+mj-lt"/>
              <a:buAutoNum type="arabicPeriod"/>
            </a:pPr>
            <a:r>
              <a:rPr lang="en-US" sz="1300" dirty="0">
                <a:latin typeface="Gill Sans MT" panose="020B0502020104020203" pitchFamily="34" charset="0"/>
                <a:cs typeface="Calibri" panose="020F0502020204030204" pitchFamily="34" charset="0"/>
              </a:rPr>
              <a:t>Cortisol is at </a:t>
            </a:r>
            <a:r>
              <a:rPr lang="en-US" sz="1300" dirty="0">
                <a:solidFill>
                  <a:srgbClr val="FFC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1000</a:t>
            </a:r>
            <a:r>
              <a:rPr lang="en-US" sz="1300" dirty="0">
                <a:latin typeface="Gill Sans MT" panose="020B0502020104020203" pitchFamily="34" charset="0"/>
                <a:cs typeface="Calibri" panose="020F0502020204030204" pitchFamily="34" charset="0"/>
              </a:rPr>
              <a:t> fold higher concentrations than aldosterone.</a:t>
            </a:r>
          </a:p>
          <a:p>
            <a:pPr marL="342900" indent="-342900" defTabSz="914400">
              <a:lnSpc>
                <a:spcPct val="150000"/>
              </a:lnSpc>
              <a:buClr>
                <a:srgbClr val="008080"/>
              </a:buClr>
              <a:buFont typeface="+mj-lt"/>
              <a:buAutoNum type="arabicPeriod"/>
            </a:pPr>
            <a:r>
              <a:rPr lang="en-US" sz="1300" dirty="0">
                <a:latin typeface="Gill Sans MT" panose="020B0502020104020203" pitchFamily="34" charset="0"/>
                <a:cs typeface="Calibri" panose="020F0502020204030204" pitchFamily="34" charset="0"/>
              </a:rPr>
              <a:t>Corticosterone </a:t>
            </a:r>
            <a:r>
              <a:rPr lang="en-US" sz="1300" dirty="0"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300" dirty="0">
                <a:latin typeface="Gill Sans MT" panose="020B0502020104020203" pitchFamily="34" charset="0"/>
                <a:cs typeface="Calibri" panose="020F0502020204030204" pitchFamily="34" charset="0"/>
              </a:rPr>
              <a:t>aldosterone.</a:t>
            </a:r>
          </a:p>
          <a:p>
            <a:pPr marL="342900" indent="-342900" defTabSz="914400">
              <a:lnSpc>
                <a:spcPct val="150000"/>
              </a:lnSpc>
              <a:buClr>
                <a:srgbClr val="008080"/>
              </a:buClr>
              <a:buFont typeface="+mj-lt"/>
              <a:buAutoNum type="arabicPeriod"/>
            </a:pPr>
            <a:r>
              <a:rPr lang="en-US" sz="1300" dirty="0">
                <a:latin typeface="Gill Sans MT" panose="020B0502020104020203" pitchFamily="34" charset="0"/>
                <a:cs typeface="Calibri" panose="020F0502020204030204" pitchFamily="34" charset="0"/>
              </a:rPr>
              <a:t>Cortisol binds well to the mineralocorticoid receptor. </a:t>
            </a: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3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</a:pPr>
            <a:endParaRPr lang="en-US" sz="13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1810322"/>
              </p:ext>
            </p:extLst>
          </p:nvPr>
        </p:nvGraphicFramePr>
        <p:xfrm>
          <a:off x="602712" y="4205539"/>
          <a:ext cx="10976691" cy="2053647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830077">
                  <a:extLst>
                    <a:ext uri="{9D8B030D-6E8A-4147-A177-3AD203B41FA5}">
                      <a16:colId xmlns:a16="http://schemas.microsoft.com/office/drawing/2014/main" val="863586965"/>
                    </a:ext>
                  </a:extLst>
                </a:gridCol>
                <a:gridCol w="2308728">
                  <a:extLst>
                    <a:ext uri="{9D8B030D-6E8A-4147-A177-3AD203B41FA5}">
                      <a16:colId xmlns:a16="http://schemas.microsoft.com/office/drawing/2014/main" val="3545069612"/>
                    </a:ext>
                  </a:extLst>
                </a:gridCol>
                <a:gridCol w="6837886">
                  <a:extLst>
                    <a:ext uri="{9D8B030D-6E8A-4147-A177-3AD203B41FA5}">
                      <a16:colId xmlns:a16="http://schemas.microsoft.com/office/drawing/2014/main" val="2081686764"/>
                    </a:ext>
                  </a:extLst>
                </a:gridCol>
              </a:tblGrid>
              <a:tr h="248945"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rgbClr val="497E8D"/>
                          </a:solidFill>
                          <a:latin typeface="+mn-lt"/>
                          <a:ea typeface="+mn-ea"/>
                          <a:cs typeface="+mn-cs"/>
                        </a:rPr>
                        <a:t>Region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rgbClr val="497E8D"/>
                          </a:solidFill>
                          <a:latin typeface="+mn-lt"/>
                          <a:ea typeface="+mn-ea"/>
                          <a:cs typeface="+mn-cs"/>
                        </a:rPr>
                        <a:t> Major hormone's group 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400" b="0" kern="1200" dirty="0">
                          <a:solidFill>
                            <a:srgbClr val="497E8D"/>
                          </a:solidFill>
                          <a:latin typeface="+mn-lt"/>
                          <a:ea typeface="+mn-ea"/>
                          <a:cs typeface="+mn-cs"/>
                        </a:rPr>
                        <a:t>Hormones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968100"/>
                  </a:ext>
                </a:extLst>
              </a:tr>
              <a:tr h="42320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8080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Zona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1400" dirty="0">
                          <a:solidFill>
                            <a:srgbClr val="008080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lomerulosa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Bigger layer .. (salt)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M</a:t>
                      </a:r>
                      <a:r>
                        <a:rPr lang="en-US" sz="1400" dirty="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ineralocorticoids</a:t>
                      </a:r>
                      <a:endParaRPr 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Aldosterone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1400" kern="12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Only produced by zone glomerulosa 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38450755"/>
                  </a:ext>
                </a:extLst>
              </a:tr>
              <a:tr h="5601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8080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Zona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F</a:t>
                      </a:r>
                      <a:r>
                        <a:rPr lang="en-US" sz="1400" dirty="0">
                          <a:solidFill>
                            <a:srgbClr val="008080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asciculate</a:t>
                      </a:r>
                    </a:p>
                    <a:p>
                      <a:pPr algn="ctr"/>
                      <a:r>
                        <a:rPr lang="en-US" sz="14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Sugar</a:t>
                      </a:r>
                      <a:r>
                        <a:rPr lang="en-US" sz="1400" dirty="0">
                          <a:solidFill>
                            <a:srgbClr val="008080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 </a:t>
                      </a:r>
                      <a:endParaRPr 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1400" dirty="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lucocorticoids</a:t>
                      </a:r>
                    </a:p>
                    <a:p>
                      <a:pPr algn="ctr"/>
                      <a:r>
                        <a:rPr kumimoji="0" lang="en-US" sz="1200" kern="12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From its name </a:t>
                      </a:r>
                      <a:r>
                        <a:rPr kumimoji="0" lang="en-US" sz="1200" kern="1200" dirty="0" err="1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Glu</a:t>
                      </a:r>
                      <a:r>
                        <a:rPr kumimoji="0" lang="en-US" sz="1200" kern="1200" dirty="0">
                          <a:solidFill>
                            <a:srgbClr val="00B05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…it plays a role in gluconeogenesis (cortisol)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buClr>
                          <a:srgbClr val="497E8D"/>
                        </a:buClr>
                        <a:buFont typeface=".LucidaGrandeUI" charset="0"/>
                        <a:buChar char="▸"/>
                      </a:pPr>
                      <a:r>
                        <a:rPr lang="en-US" sz="1300" b="0" dirty="0">
                          <a:solidFill>
                            <a:srgbClr val="497E8D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Mainly: </a:t>
                      </a:r>
                      <a:r>
                        <a:rPr lang="en-US" sz="1300" b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C</a:t>
                      </a:r>
                      <a:r>
                        <a:rPr lang="en-US" sz="1300" b="0" dirty="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ortisol </a:t>
                      </a:r>
                      <a:r>
                        <a:rPr lang="en-US" sz="1300" b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(in humans)</a:t>
                      </a:r>
                      <a:r>
                        <a:rPr lang="en-US" sz="1300" b="0" dirty="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,</a:t>
                      </a:r>
                      <a:r>
                        <a:rPr lang="en-US" sz="1300" b="0" baseline="0" dirty="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b="0" dirty="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Corticosterone</a:t>
                      </a:r>
                      <a:r>
                        <a:rPr lang="en-US" sz="1300" b="0" baseline="0" dirty="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1300" b="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(in animals)</a:t>
                      </a:r>
                      <a:r>
                        <a:rPr lang="en-US" sz="1300" b="0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300" b="0" dirty="0">
                        <a:solidFill>
                          <a:schemeClr val="tx1"/>
                        </a:solidFill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7E8D"/>
                        </a:buClr>
                        <a:buSzTx/>
                        <a:buFont typeface=".LucidaGrandeUI" charset="0"/>
                        <a:buChar char="▸"/>
                        <a:tabLst/>
                        <a:defRPr/>
                      </a:pPr>
                      <a:r>
                        <a:rPr lang="en-US" sz="1300" b="0" dirty="0">
                          <a:solidFill>
                            <a:srgbClr val="497E8D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In small amount</a:t>
                      </a:r>
                      <a:r>
                        <a:rPr lang="en-US" sz="1300" b="0" dirty="0">
                          <a:solidFill>
                            <a:srgbClr val="497E8D"/>
                          </a:solidFill>
                          <a:latin typeface="+mn-lt"/>
                          <a:cs typeface="+mn-cs"/>
                        </a:rPr>
                        <a:t>:</a:t>
                      </a:r>
                      <a:r>
                        <a:rPr lang="en-US" sz="1300" b="0" baseline="0" dirty="0">
                          <a:solidFill>
                            <a:srgbClr val="497E8D"/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1300" b="0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300" b="0" dirty="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ndrogens (</a:t>
                      </a:r>
                      <a:r>
                        <a:rPr lang="en-US" sz="1300" b="0" dirty="0" err="1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Dehydroepiandrosterone</a:t>
                      </a:r>
                      <a:r>
                        <a:rPr lang="en-US" sz="1300" b="0" dirty="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 DHEA </a:t>
                      </a:r>
                      <a:r>
                        <a:rPr lang="en-US" sz="1300" b="0" dirty="0">
                          <a:solidFill>
                            <a:srgbClr val="FF66CC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&amp; Androstenedione)</a:t>
                      </a:r>
                      <a:r>
                        <a:rPr lang="en-US" sz="1300" b="0" dirty="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 &amp;</a:t>
                      </a:r>
                      <a:r>
                        <a:rPr lang="en-US" sz="1300" b="0" baseline="0" dirty="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 E</a:t>
                      </a:r>
                      <a:r>
                        <a:rPr lang="en-US" sz="1300" b="0" dirty="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strogen.</a:t>
                      </a:r>
                      <a:endParaRPr lang="en-US" sz="13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0898769"/>
                  </a:ext>
                </a:extLst>
              </a:tr>
              <a:tr h="560127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008080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Zona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R</a:t>
                      </a:r>
                      <a:r>
                        <a:rPr lang="en-US" sz="1400" dirty="0">
                          <a:solidFill>
                            <a:srgbClr val="008080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eticularis</a:t>
                      </a:r>
                      <a:endParaRPr 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err="1">
                          <a:solidFill>
                            <a:srgbClr val="FF0000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G</a:t>
                      </a:r>
                      <a:r>
                        <a:rPr lang="en-US" sz="1400" dirty="0" err="1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onadocorticoids</a:t>
                      </a:r>
                      <a:endParaRPr lang="en-US" sz="1400" dirty="0"/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7E8D"/>
                        </a:buClr>
                        <a:buSzTx/>
                        <a:buFont typeface=".LucidaGrandeUI" charset="0"/>
                        <a:buChar char="▸"/>
                        <a:tabLst/>
                        <a:defRPr/>
                      </a:pPr>
                      <a:r>
                        <a:rPr lang="en-US" sz="1300" b="0" dirty="0">
                          <a:solidFill>
                            <a:srgbClr val="497E8D"/>
                          </a:solidFill>
                        </a:rPr>
                        <a:t>Mainly:</a:t>
                      </a:r>
                      <a:r>
                        <a:rPr lang="en-US" sz="1300" b="0" baseline="0" dirty="0">
                          <a:solidFill>
                            <a:srgbClr val="497E8D"/>
                          </a:solidFill>
                        </a:rPr>
                        <a:t> </a:t>
                      </a:r>
                      <a:r>
                        <a:rPr lang="en-US" sz="1300" b="0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A</a:t>
                      </a:r>
                      <a:r>
                        <a:rPr lang="en-US" sz="1300" b="0" dirty="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ndrogens (</a:t>
                      </a:r>
                      <a:r>
                        <a:rPr lang="en-US" sz="1300" b="0" dirty="0" err="1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Dehydroepiandrosterone</a:t>
                      </a:r>
                      <a:r>
                        <a:rPr lang="en-US" sz="1300" b="0" dirty="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 DHEA </a:t>
                      </a:r>
                      <a:r>
                        <a:rPr lang="en-US" sz="1300" b="0" dirty="0">
                          <a:solidFill>
                            <a:srgbClr val="FF66CC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&amp; Androstenedione)</a:t>
                      </a:r>
                      <a:r>
                        <a:rPr lang="en-US" sz="1300" b="0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.</a:t>
                      </a:r>
                      <a:endParaRPr lang="en-US" sz="1300" b="0" dirty="0">
                        <a:latin typeface="Gill Sans MT" panose="020B0502020104020203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97E8D"/>
                        </a:buClr>
                        <a:buSzTx/>
                        <a:buFont typeface=".LucidaGrandeUI" charset="0"/>
                        <a:buChar char="▸"/>
                        <a:tabLst/>
                        <a:defRPr/>
                      </a:pPr>
                      <a:r>
                        <a:rPr lang="en-US" sz="1300" b="0" dirty="0">
                          <a:solidFill>
                            <a:srgbClr val="497E8D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In small amount</a:t>
                      </a:r>
                      <a:r>
                        <a:rPr lang="en-US" sz="1300" b="0" dirty="0">
                          <a:solidFill>
                            <a:srgbClr val="497E8D"/>
                          </a:solidFill>
                          <a:latin typeface="+mn-lt"/>
                          <a:cs typeface="+mn-cs"/>
                        </a:rPr>
                        <a:t>:</a:t>
                      </a:r>
                      <a:r>
                        <a:rPr lang="en-US" sz="1300" b="0" baseline="0" dirty="0">
                          <a:solidFill>
                            <a:srgbClr val="497E8D"/>
                          </a:solidFill>
                          <a:latin typeface="+mn-lt"/>
                          <a:cs typeface="+mn-cs"/>
                        </a:rPr>
                        <a:t> </a:t>
                      </a:r>
                      <a:r>
                        <a:rPr lang="en-US" sz="1300" b="0" baseline="0" dirty="0">
                          <a:solidFill>
                            <a:schemeClr val="tx1"/>
                          </a:solidFill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E</a:t>
                      </a:r>
                      <a:r>
                        <a:rPr lang="en-US" sz="1300" b="0" dirty="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strogen</a:t>
                      </a:r>
                      <a:r>
                        <a:rPr lang="en-US" sz="1300" b="0" baseline="0" dirty="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 &amp; </a:t>
                      </a:r>
                      <a:r>
                        <a:rPr lang="en-US" sz="1300" b="0" dirty="0">
                          <a:latin typeface="Gill Sans MT" panose="020B0502020104020203" pitchFamily="34" charset="0"/>
                          <a:cs typeface="Calibri" panose="020F0502020204030204" pitchFamily="34" charset="0"/>
                        </a:rPr>
                        <a:t>Glucocorticoids.</a:t>
                      </a:r>
                      <a:endParaRPr lang="en-US" sz="1300" b="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7313287"/>
                  </a:ext>
                </a:extLst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8326660" y="103568"/>
            <a:ext cx="3468727" cy="992189"/>
          </a:xfrm>
          <a:prstGeom prst="rect">
            <a:avLst/>
          </a:prstGeom>
          <a:noFill/>
          <a:ln>
            <a:solidFill>
              <a:srgbClr val="00808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lang="en-US" sz="1100" dirty="0" err="1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G</a:t>
            </a:r>
            <a:r>
              <a:rPr lang="en-US" sz="1100" dirty="0" err="1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lomerulos</a:t>
            </a:r>
            <a:r>
              <a:rPr lang="en-US" sz="11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11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1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</a:t>
            </a:r>
            <a:r>
              <a:rPr lang="en-US" sz="1100" dirty="0">
                <a:latin typeface="Gill Sans MT" panose="020B0502020104020203" pitchFamily="34" charset="0"/>
                <a:cs typeface="Calibri" panose="020F0502020204030204" pitchFamily="34" charset="0"/>
              </a:rPr>
              <a:t>ineralocorticoids</a:t>
            </a:r>
            <a:endParaRPr lang="en-US" sz="1100" dirty="0"/>
          </a:p>
          <a:p>
            <a:pPr algn="l">
              <a:lnSpc>
                <a:spcPct val="150000"/>
              </a:lnSpc>
            </a:pPr>
            <a:r>
              <a:rPr lang="en-US" sz="11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1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F</a:t>
            </a:r>
            <a:r>
              <a:rPr lang="en-US" sz="11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asciculate </a:t>
            </a:r>
            <a:r>
              <a:rPr lang="en-US" sz="11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sz="11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G</a:t>
            </a:r>
            <a:r>
              <a:rPr lang="en-US" sz="1100" dirty="0">
                <a:latin typeface="Gill Sans MT" panose="020B0502020104020203" pitchFamily="34" charset="0"/>
                <a:cs typeface="Calibri" panose="020F0502020204030204" pitchFamily="34" charset="0"/>
              </a:rPr>
              <a:t>lucocorticoids</a:t>
            </a:r>
          </a:p>
          <a:p>
            <a:pPr algn="l">
              <a:lnSpc>
                <a:spcPct val="150000"/>
              </a:lnSpc>
            </a:pPr>
            <a:r>
              <a:rPr lang="en-US" sz="11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sz="1100" dirty="0" err="1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R</a:t>
            </a:r>
            <a:r>
              <a:rPr lang="en-US" sz="1100" dirty="0" err="1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eticularis</a:t>
            </a:r>
            <a:r>
              <a:rPr lang="en-US" sz="1100" dirty="0"/>
              <a:t> </a:t>
            </a:r>
            <a:r>
              <a:rPr lang="en-US" sz="1100" dirty="0">
                <a:sym typeface="Wingdings" panose="05000000000000000000" pitchFamily="2" charset="2"/>
              </a:rPr>
              <a:t> </a:t>
            </a:r>
            <a:r>
              <a:rPr lang="en-US" sz="1100" dirty="0" err="1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G</a:t>
            </a:r>
            <a:r>
              <a:rPr lang="en-US" sz="1100" dirty="0" err="1">
                <a:latin typeface="Gill Sans MT" panose="020B0502020104020203" pitchFamily="34" charset="0"/>
                <a:cs typeface="Calibri" panose="020F0502020204030204" pitchFamily="34" charset="0"/>
              </a:rPr>
              <a:t>onadocorticoids</a:t>
            </a:r>
            <a:endParaRPr lang="en-US" sz="1100" dirty="0"/>
          </a:p>
          <a:p>
            <a:pPr algn="ctr" rtl="1">
              <a:lnSpc>
                <a:spcPct val="150000"/>
              </a:lnSpc>
            </a:pPr>
            <a:r>
              <a:rPr lang="ar-SA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خذوا أول حرف من كل كلمة تصير 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GM FGRA</a:t>
            </a:r>
            <a:r>
              <a:rPr lang="ar-SA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 (قم فجرا)</a:t>
            </a: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endParaRPr lang="ar-SA" altLang="en-US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69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343288" y="1340768"/>
            <a:ext cx="5238650" cy="3831818"/>
          </a:xfrm>
          <a:prstGeom prst="rect">
            <a:avLst/>
          </a:prstGeom>
          <a:ln>
            <a:noFill/>
            <a:prstDash val="dashDot"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The pathway on the right shows when norepinephrine is secreted from the sympathetic neurons which then act on target cells </a:t>
            </a:r>
            <a:r>
              <a:rPr lang="en-US" sz="18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at the point of </a:t>
            </a:r>
            <a:r>
              <a:rPr lang="en-US" sz="1800" u="sng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release.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1800" u="sng" dirty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18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The pathway on the left shows the effect of the sympathetic nervous system on the adrenal medulla that mainly secrete epinephrine </a:t>
            </a:r>
            <a:r>
              <a:rPr lang="en-US" sz="18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which act on </a:t>
            </a:r>
            <a:r>
              <a:rPr lang="en-US" sz="1800" u="sng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distant target cells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604491"/>
              </p:ext>
            </p:extLst>
          </p:nvPr>
        </p:nvGraphicFramePr>
        <p:xfrm>
          <a:off x="765821" y="1213225"/>
          <a:ext cx="5629007" cy="502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r:id="rId3" imgW="10577778" imgH="11530159" progId="">
                  <p:embed/>
                </p:oleObj>
              </mc:Choice>
              <mc:Fallback>
                <p:oleObj r:id="rId3" imgW="10577778" imgH="11530159" progId="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821" y="1213225"/>
                        <a:ext cx="5629007" cy="502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60" y="167665"/>
            <a:ext cx="10969943" cy="990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Sympathetic Pathway of The Medulla </a:t>
            </a:r>
          </a:p>
        </p:txBody>
      </p:sp>
    </p:spTree>
    <p:extLst>
      <p:ext uri="{BB962C8B-B14F-4D97-AF65-F5344CB8AC3E}">
        <p14:creationId xmlns:p14="http://schemas.microsoft.com/office/powerpoint/2010/main" val="10605138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0969943" cy="990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Hypothalamic Pituitary Axis </a:t>
            </a:r>
          </a:p>
        </p:txBody>
      </p:sp>
      <p:sp>
        <p:nvSpPr>
          <p:cNvPr id="9" name="Rectangle 8"/>
          <p:cNvSpPr/>
          <p:nvPr/>
        </p:nvSpPr>
        <p:spPr>
          <a:xfrm>
            <a:off x="6094412" y="1301403"/>
            <a:ext cx="5463521" cy="3347070"/>
          </a:xfrm>
          <a:prstGeom prst="rect">
            <a:avLst/>
          </a:prstGeom>
          <a:ln>
            <a:noFill/>
            <a:prstDash val="dashDot"/>
          </a:ln>
        </p:spPr>
        <p:txBody>
          <a:bodyPr wrap="square">
            <a:spAutoFit/>
          </a:bodyPr>
          <a:lstStyle/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Stress stimulates the release of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Corticotropin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-releasing hormone (CRH) from the hypothalamus  (paraventricular nucleus) which </a:t>
            </a:r>
            <a:r>
              <a:rPr lang="en-US" sz="14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uses cAMP as a secondary </a:t>
            </a:r>
            <a:r>
              <a:rPr lang="en-US" sz="1400" dirty="0" smtClean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messenger.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endParaRPr lang="en-US" sz="500" dirty="0" smtClean="0">
              <a:solidFill>
                <a:srgbClr val="FF000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Adrenocorticotropic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hormone (ACTH) is released  from the </a:t>
            </a:r>
            <a:r>
              <a:rPr lang="en-US" sz="1400" dirty="0" err="1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corticotrophs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, which </a:t>
            </a:r>
            <a:r>
              <a:rPr lang="en-US" sz="14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uses cAMP as a secondary messenger as </a:t>
            </a:r>
            <a:r>
              <a:rPr lang="en-US" sz="1400" dirty="0" smtClean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well.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endParaRPr lang="en-US" sz="500" dirty="0" smtClean="0">
              <a:solidFill>
                <a:srgbClr val="FF000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ACTH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causes an increase in cortisol and other adrenal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hormones.</a:t>
            </a: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endParaRPr lang="en-US" sz="500" dirty="0" smtClean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lvl="1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Cortisol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regulates release of CRH and ACTH by long loop negative feedback mechanism while ACTH regulates the release of CRH by short loop.</a:t>
            </a:r>
          </a:p>
        </p:txBody>
      </p:sp>
      <p:sp>
        <p:nvSpPr>
          <p:cNvPr id="2" name="Rectangle 1"/>
          <p:cNvSpPr/>
          <p:nvPr/>
        </p:nvSpPr>
        <p:spPr>
          <a:xfrm>
            <a:off x="6238428" y="4745770"/>
            <a:ext cx="5319505" cy="1491542"/>
          </a:xfrm>
          <a:prstGeom prst="rect">
            <a:avLst/>
          </a:prstGeom>
          <a:noFill/>
          <a:ln>
            <a:solidFill>
              <a:srgbClr val="00B05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en-US" sz="13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Stress activate </a:t>
            </a:r>
            <a:r>
              <a:rPr lang="en-US" altLang="en-US" sz="13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13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CRH is produced by hypothalamus </a:t>
            </a:r>
            <a:r>
              <a:rPr lang="en-US" altLang="en-US" sz="13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</a:t>
            </a:r>
            <a:r>
              <a:rPr lang="en-US" altLang="en-US" sz="13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ACTH (part of POMC big protein) from </a:t>
            </a:r>
            <a:r>
              <a:rPr lang="en-US" altLang="en-US" sz="1300" dirty="0" err="1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corticotrophes</a:t>
            </a:r>
            <a:r>
              <a:rPr lang="en-US" altLang="en-US" sz="13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which is produced by Anterior pituitary gland  </a:t>
            </a:r>
            <a:r>
              <a:rPr lang="en-US" altLang="en-US" sz="13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act mainly on zone </a:t>
            </a:r>
            <a:r>
              <a:rPr lang="en-US" altLang="en-US" sz="1300" dirty="0" err="1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faciculata</a:t>
            </a:r>
            <a:r>
              <a:rPr lang="en-US" altLang="en-US" sz="13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to secrete </a:t>
            </a:r>
            <a:r>
              <a:rPr lang="en-US" altLang="en-US" sz="1300" dirty="0" err="1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glococorticoids</a:t>
            </a:r>
            <a:r>
              <a:rPr lang="en-US" altLang="en-US" sz="13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little affect on aldosterone. </a:t>
            </a:r>
            <a:endParaRPr lang="en-US" sz="1300" dirty="0">
              <a:solidFill>
                <a:srgbClr val="00B05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0D7DD">
                  <a:alpha val="32549"/>
                </a:srgbClr>
              </a:clrFrom>
              <a:clrTo>
                <a:srgbClr val="F0D7D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402" y="1251732"/>
            <a:ext cx="5529026" cy="505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19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Steroid Hormones Structure 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bject 3"/>
          <p:cNvSpPr/>
          <p:nvPr/>
        </p:nvSpPr>
        <p:spPr>
          <a:xfrm>
            <a:off x="618115" y="1337407"/>
            <a:ext cx="7645231" cy="48245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6958508" y="1484784"/>
            <a:ext cx="4620895" cy="1512168"/>
          </a:xfrm>
          <a:prstGeom prst="rect">
            <a:avLst/>
          </a:prstGeom>
          <a:noFill/>
          <a:ln>
            <a:solidFill>
              <a:srgbClr val="00B05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B05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Cholesterol under the control of different enzymes in adrenal cortex is converted into cortisol and aldosterone, where in the ovary is converted into estradiol (estrogen). </a:t>
            </a:r>
          </a:p>
        </p:txBody>
      </p:sp>
    </p:spTree>
    <p:extLst>
      <p:ext uri="{BB962C8B-B14F-4D97-AF65-F5344CB8AC3E}">
        <p14:creationId xmlns:p14="http://schemas.microsoft.com/office/powerpoint/2010/main" val="1990858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Steroid Hormones Synthesis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816669" y="6375608"/>
            <a:ext cx="2640913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18115" y="1252601"/>
            <a:ext cx="10961288" cy="5200735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8080"/>
              </a:buClr>
            </a:pPr>
            <a:r>
              <a:rPr lang="en-US" sz="1600" dirty="0">
                <a:latin typeface="Gill Sans MT" panose="020B0502020104020203" pitchFamily="34" charset="0"/>
              </a:rPr>
              <a:t>Steroids are derivatives of cholesterol.</a:t>
            </a:r>
          </a:p>
          <a:p>
            <a:pPr>
              <a:buClr>
                <a:srgbClr val="008080"/>
              </a:buClr>
            </a:pPr>
            <a:endParaRPr lang="en-US" sz="200" dirty="0">
              <a:latin typeface="Gill Sans MT" panose="020B0502020104020203" pitchFamily="34" charset="0"/>
            </a:endParaRPr>
          </a:p>
          <a:p>
            <a:pPr>
              <a:buClr>
                <a:srgbClr val="008080"/>
              </a:buClr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Cholesterol is from the lipid droplets in cortical cells (cholesterol esters in Low-density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lipoprotein LDL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).</a:t>
            </a:r>
          </a:p>
          <a:p>
            <a:pPr>
              <a:buClr>
                <a:srgbClr val="008080"/>
              </a:buClr>
            </a:pPr>
            <a:endParaRPr lang="en-US" sz="200" dirty="0">
              <a:latin typeface="Gill Sans MT" panose="020B0502020104020203" pitchFamily="34" charset="0"/>
            </a:endParaRPr>
          </a:p>
          <a:p>
            <a:pPr>
              <a:buClr>
                <a:srgbClr val="008080"/>
              </a:buClr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Removed cholesterol is replenished by cholesterol in LDL in blood or synthesized from acetate. </a:t>
            </a:r>
            <a:r>
              <a:rPr lang="en-US" sz="1600" dirty="0">
                <a:solidFill>
                  <a:srgbClr val="00B050"/>
                </a:solidFill>
                <a:latin typeface="Gill Sans MT" panose="020B0502020104020203" pitchFamily="34" charset="0"/>
              </a:rPr>
              <a:t>Cholesterol in the blood binds to LDL proteins. There are receptors for these lipoproteins in the membranes of adrenocortical cells, the lipoprotein-cholesterol complex binds to the receptor and is transferred into the cell by endocytosis.</a:t>
            </a:r>
          </a:p>
          <a:p>
            <a:pPr>
              <a:buClr>
                <a:srgbClr val="008080"/>
              </a:buClr>
            </a:pPr>
            <a:endParaRPr lang="en-US" sz="200" dirty="0">
              <a:solidFill>
                <a:srgbClr val="00B050"/>
              </a:solidFill>
              <a:latin typeface="Gill Sans MT" panose="020B0502020104020203" pitchFamily="34" charset="0"/>
            </a:endParaRPr>
          </a:p>
          <a:p>
            <a:pPr>
              <a:buClr>
                <a:srgbClr val="008080"/>
              </a:buClr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Steroidogenic Acute regulatory protein (StAR protein) transfers cholesterol to the inner membrane of the mitochondria (mutation in this protein causes accumulation of cholesterol in the cytoplasm). </a:t>
            </a:r>
            <a:r>
              <a:rPr lang="en-US" sz="1600" dirty="0">
                <a:solidFill>
                  <a:srgbClr val="00B050"/>
                </a:solidFill>
                <a:latin typeface="Gill Sans MT" panose="020B0502020104020203" pitchFamily="34" charset="0"/>
              </a:rPr>
              <a:t>Once cholesterol is transferred to the mitochondria then steroid synthesis will start.</a:t>
            </a:r>
          </a:p>
          <a:p>
            <a:pPr>
              <a:buClr>
                <a:srgbClr val="008080"/>
              </a:buClr>
            </a:pPr>
            <a:endParaRPr lang="en-US" sz="200" dirty="0">
              <a:solidFill>
                <a:srgbClr val="00B050"/>
              </a:solidFill>
              <a:latin typeface="Gill Sans MT" panose="020B0502020104020203" pitchFamily="34" charset="0"/>
            </a:endParaRPr>
          </a:p>
          <a:p>
            <a:pPr>
              <a:buClr>
                <a:srgbClr val="008080"/>
              </a:buClr>
            </a:pP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</a:rPr>
              <a:t>Steroid hormones are synthesized and secreted on demand (not stored).</a:t>
            </a:r>
          </a:p>
          <a:p>
            <a:pPr>
              <a:buClr>
                <a:srgbClr val="008080"/>
              </a:buClr>
            </a:pPr>
            <a:endParaRPr lang="en-US" sz="200" dirty="0">
              <a:solidFill>
                <a:srgbClr val="FF0000"/>
              </a:solidFill>
              <a:latin typeface="Gill Sans MT" panose="020B0502020104020203" pitchFamily="34" charset="0"/>
            </a:endParaRPr>
          </a:p>
          <a:p>
            <a:pPr>
              <a:buClr>
                <a:srgbClr val="008080"/>
              </a:buClr>
            </a:pPr>
            <a:r>
              <a:rPr lang="en-US" sz="1600" dirty="0">
                <a:latin typeface="Gill Sans MT" panose="020B0502020104020203" pitchFamily="34" charset="0"/>
              </a:rPr>
              <a:t>The first step in the synthesis of all steroid hormones </a:t>
            </a: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</a:rPr>
              <a:t>is conversion of cholesterol to pregnenolone</a:t>
            </a:r>
            <a:r>
              <a:rPr lang="en-US" sz="1600" dirty="0">
                <a:latin typeface="Gill Sans MT" panose="020B0502020104020203" pitchFamily="34" charset="0"/>
              </a:rPr>
              <a:t> by the enzyme </a:t>
            </a: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</a:rPr>
              <a:t>cholesterol </a:t>
            </a:r>
            <a:r>
              <a:rPr lang="en-US" sz="1600" dirty="0" err="1">
                <a:solidFill>
                  <a:srgbClr val="FF0000"/>
                </a:solidFill>
                <a:latin typeface="Gill Sans MT" panose="020B0502020104020203" pitchFamily="34" charset="0"/>
              </a:rPr>
              <a:t>dismolase</a:t>
            </a: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</a:rPr>
              <a:t> </a:t>
            </a:r>
            <a:r>
              <a:rPr lang="en-US" sz="1600" dirty="0" smtClean="0">
                <a:latin typeface="Gill Sans MT" panose="020B0502020104020203" pitchFamily="34" charset="0"/>
              </a:rPr>
              <a:t>(also known as cholesterol </a:t>
            </a:r>
            <a:r>
              <a:rPr lang="en-US" sz="1600" dirty="0">
                <a:latin typeface="Gill Sans MT" panose="020B0502020104020203" pitchFamily="34" charset="0"/>
              </a:rPr>
              <a:t>side chain cleavage enzyme) (</a:t>
            </a:r>
            <a:r>
              <a:rPr lang="en-US" sz="1600" dirty="0" smtClean="0">
                <a:latin typeface="Gill Sans MT" panose="020B0502020104020203" pitchFamily="34" charset="0"/>
              </a:rPr>
              <a:t>SCC enzyme).</a:t>
            </a:r>
            <a:endParaRPr lang="en-US" sz="1600" dirty="0">
              <a:latin typeface="Gill Sans MT" panose="020B0502020104020203" pitchFamily="34" charset="0"/>
            </a:endParaRPr>
          </a:p>
          <a:p>
            <a:pPr>
              <a:buClr>
                <a:srgbClr val="008080"/>
              </a:buClr>
            </a:pPr>
            <a:endParaRPr lang="en-US" sz="200" dirty="0">
              <a:latin typeface="Gill Sans MT" panose="020B0502020104020203" pitchFamily="34" charset="0"/>
            </a:endParaRPr>
          </a:p>
          <a:p>
            <a:pPr>
              <a:buClr>
                <a:srgbClr val="008080"/>
              </a:buClr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Newly synthesized steroid hormones are rapidly secreted from the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cell </a:t>
            </a:r>
            <a:r>
              <a:rPr lang="en-US" sz="1600" dirty="0" smtClean="0">
                <a:solidFill>
                  <a:srgbClr val="00B050"/>
                </a:solidFill>
                <a:latin typeface="Gill Sans MT" panose="020B0502020104020203" pitchFamily="34" charset="0"/>
              </a:rPr>
              <a:t>(cross the membrane easily).</a:t>
            </a:r>
            <a:endParaRPr lang="en-US" sz="1600" dirty="0">
              <a:solidFill>
                <a:srgbClr val="00B050"/>
              </a:solidFill>
              <a:latin typeface="Gill Sans MT" panose="020B0502020104020203" pitchFamily="34" charset="0"/>
            </a:endParaRPr>
          </a:p>
          <a:p>
            <a:pPr>
              <a:buClr>
                <a:srgbClr val="008080"/>
              </a:buClr>
            </a:pPr>
            <a:endParaRPr lang="en-US" sz="200" dirty="0">
              <a:latin typeface="Gill Sans MT" panose="020B0502020104020203" pitchFamily="34" charset="0"/>
            </a:endParaRPr>
          </a:p>
          <a:p>
            <a:pPr>
              <a:buClr>
                <a:srgbClr val="008080"/>
              </a:buClr>
            </a:pP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Following secretion, all steroids bind to some extent to plasma proteins:  CBG (corticosteroid binding globulin</a:t>
            </a:r>
            <a:r>
              <a:rPr lang="en-US" sz="1600" dirty="0">
                <a:latin typeface="Gill Sans MT" panose="020B0502020104020203" pitchFamily="34" charset="0"/>
              </a:rPr>
              <a:t> </a:t>
            </a:r>
            <a:r>
              <a:rPr lang="en-US" altLang="ar-SA" sz="1600" dirty="0">
                <a:solidFill>
                  <a:srgbClr val="00B050"/>
                </a:solidFill>
                <a:latin typeface="Gill Sans MT" panose="020B0502020104020203" pitchFamily="34" charset="0"/>
              </a:rPr>
              <a:t>also called </a:t>
            </a:r>
            <a:r>
              <a:rPr lang="en-US" altLang="ar-SA" sz="1600" dirty="0" err="1">
                <a:solidFill>
                  <a:srgbClr val="00B050"/>
                </a:solidFill>
                <a:latin typeface="Gill Sans MT" panose="020B0502020104020203" pitchFamily="34" charset="0"/>
              </a:rPr>
              <a:t>transcortin</a:t>
            </a:r>
            <a:r>
              <a:rPr lang="en-US" sz="1600" dirty="0">
                <a:solidFill>
                  <a:srgbClr val="00B050"/>
                </a:solidFill>
                <a:latin typeface="Gill Sans MT" panose="020B0502020104020203" pitchFamily="34" charset="0"/>
              </a:rPr>
              <a:t>)</a:t>
            </a:r>
            <a:r>
              <a:rPr lang="en-US" sz="1600" dirty="0">
                <a:latin typeface="Gill Sans MT" panose="020B0502020104020203" pitchFamily="34" charset="0"/>
              </a:rPr>
              <a:t> </a:t>
            </a: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and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</a:rPr>
              <a:t>albumin.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270877" y="0"/>
            <a:ext cx="1917948" cy="465413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Important </a:t>
            </a:r>
            <a:endParaRPr lang="en-US" sz="2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560824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01590" tIns="50795" rIns="101590" bIns="50795" anchor="b" anchorCtr="0">
            <a:normAutofit/>
          </a:bodyPr>
          <a:lstStyle/>
          <a:p>
            <a:r>
              <a:rPr 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Cont.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618115" y="1196752"/>
            <a:ext cx="12979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rgbClr val="008080"/>
                </a:solidFill>
              </a:rPr>
              <a:t>cholesterol</a:t>
            </a:r>
          </a:p>
        </p:txBody>
      </p:sp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1267109" y="1556792"/>
            <a:ext cx="0" cy="43204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18115" y="2009807"/>
            <a:ext cx="1297988" cy="360040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Pregnenolone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1916103" y="2204864"/>
            <a:ext cx="937949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76707" y="1743199"/>
            <a:ext cx="941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17 alpha hydroxylase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2848408" y="2011887"/>
            <a:ext cx="1942606" cy="360040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17 </a:t>
            </a:r>
            <a:r>
              <a:rPr lang="en-US" sz="1300" dirty="0" err="1">
                <a:solidFill>
                  <a:schemeClr val="tx1"/>
                </a:solidFill>
              </a:rPr>
              <a:t>hydroxyPregnenolone</a:t>
            </a:r>
            <a:endParaRPr lang="en-US" sz="1300" dirty="0">
              <a:solidFill>
                <a:schemeClr val="tx1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733423" y="2024844"/>
            <a:ext cx="1929970" cy="345003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chemeClr val="tx1"/>
                </a:solidFill>
              </a:rPr>
              <a:t>Dehydroepiandrosterone</a:t>
            </a:r>
            <a:endParaRPr lang="en-US" sz="1300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789748" y="2211450"/>
            <a:ext cx="937949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4782429" y="1756548"/>
            <a:ext cx="91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17 alpha hydroxylase 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>
            <a:off x="1267109" y="2369847"/>
            <a:ext cx="0" cy="43204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22296" y="2348880"/>
            <a:ext cx="114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 Beta dehydrogenase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18115" y="2817563"/>
            <a:ext cx="1297988" cy="360040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Progesterone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249186" y="3177801"/>
            <a:ext cx="0" cy="43204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04373" y="3236083"/>
            <a:ext cx="1144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21 hydroxylase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00192" y="3625517"/>
            <a:ext cx="1297988" cy="409870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chemeClr val="tx1"/>
                </a:solidFill>
              </a:rPr>
              <a:t>Deoxycorticos-terone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247092" y="4035585"/>
            <a:ext cx="0" cy="43204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2279" y="4014618"/>
            <a:ext cx="114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 </a:t>
            </a:r>
            <a:r>
              <a:rPr lang="en-US" sz="1200" dirty="0" smtClean="0"/>
              <a:t>11 </a:t>
            </a:r>
            <a:r>
              <a:rPr lang="en-US" sz="1200" dirty="0" smtClean="0"/>
              <a:t>Beta </a:t>
            </a:r>
            <a:r>
              <a:rPr lang="en-US" sz="1200" dirty="0"/>
              <a:t>hydroxylase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98098" y="4483301"/>
            <a:ext cx="1297988" cy="360040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corticosterone</a:t>
            </a: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1252397" y="4843341"/>
            <a:ext cx="0" cy="447715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37346" y="4863649"/>
            <a:ext cx="1144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66CC"/>
                </a:solidFill>
              </a:rPr>
              <a:t>18 hydroxylase 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72794" y="5285179"/>
            <a:ext cx="1297988" cy="418825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66CC"/>
                </a:solidFill>
              </a:rPr>
              <a:t>18 hydroxyl-corticosterone</a:t>
            </a:r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3759844" y="2385876"/>
            <a:ext cx="0" cy="43204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720170" y="2340230"/>
            <a:ext cx="114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 Beta dehydrogenase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848408" y="2817563"/>
            <a:ext cx="1934021" cy="375708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</a:rPr>
              <a:t>17 </a:t>
            </a:r>
            <a:r>
              <a:rPr lang="en-US" sz="1300" dirty="0" err="1">
                <a:solidFill>
                  <a:schemeClr val="tx1"/>
                </a:solidFill>
              </a:rPr>
              <a:t>hydroxyProgesterone</a:t>
            </a:r>
            <a:endParaRPr lang="en-US" sz="1300" dirty="0">
              <a:solidFill>
                <a:schemeClr val="tx1"/>
              </a:solidFill>
            </a:endParaRPr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3729548" y="3206710"/>
            <a:ext cx="0" cy="43204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712859" y="3236082"/>
            <a:ext cx="1144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21 hydroxylase 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818112" y="3638397"/>
            <a:ext cx="1934021" cy="375708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11 </a:t>
            </a:r>
            <a:r>
              <a:rPr lang="en-US" sz="1400" dirty="0" err="1">
                <a:solidFill>
                  <a:schemeClr val="tx1"/>
                </a:solidFill>
              </a:rPr>
              <a:t>Deoxycortisol</a:t>
            </a:r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>
            <a:off x="3741498" y="4005824"/>
            <a:ext cx="0" cy="43204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728893" y="3998076"/>
            <a:ext cx="114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11Beta hydroxylase</a:t>
            </a:r>
          </a:p>
        </p:txBody>
      </p:sp>
      <p:sp>
        <p:nvSpPr>
          <p:cNvPr id="49" name="Rectangle 48"/>
          <p:cNvSpPr/>
          <p:nvPr/>
        </p:nvSpPr>
        <p:spPr>
          <a:xfrm>
            <a:off x="2830062" y="4437511"/>
            <a:ext cx="1934021" cy="375708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Cortisol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1896290" y="3022671"/>
            <a:ext cx="937949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1894561" y="2550297"/>
            <a:ext cx="941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17 alpha hydroxylase 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659883" y="2370208"/>
            <a:ext cx="0" cy="43204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/>
          <p:cNvSpPr txBox="1"/>
          <p:nvPr/>
        </p:nvSpPr>
        <p:spPr>
          <a:xfrm>
            <a:off x="6620209" y="2324562"/>
            <a:ext cx="11448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3 Beta dehydrogenase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729372" y="2801895"/>
            <a:ext cx="1934021" cy="375708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chemeClr val="tx1"/>
                </a:solidFill>
              </a:rPr>
              <a:t>Androdtenedione</a:t>
            </a:r>
            <a:endParaRPr lang="en-US" sz="1300" dirty="0">
              <a:solidFill>
                <a:schemeClr val="tx1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>
            <a:off x="6666414" y="3190681"/>
            <a:ext cx="0" cy="43204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 rot="5400000">
            <a:off x="7119127" y="4495841"/>
            <a:ext cx="15511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5 alpha reductase</a:t>
            </a:r>
          </a:p>
        </p:txBody>
      </p:sp>
      <p:sp>
        <p:nvSpPr>
          <p:cNvPr id="57" name="Rectangle 56"/>
          <p:cNvSpPr/>
          <p:nvPr/>
        </p:nvSpPr>
        <p:spPr>
          <a:xfrm>
            <a:off x="5735903" y="3622368"/>
            <a:ext cx="1934021" cy="375708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Testosterone</a:t>
            </a:r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6659883" y="3999346"/>
            <a:ext cx="0" cy="432048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6597546" y="4035387"/>
            <a:ext cx="11448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Aromatase</a:t>
            </a:r>
          </a:p>
        </p:txBody>
      </p:sp>
      <p:sp>
        <p:nvSpPr>
          <p:cNvPr id="60" name="Rectangle 59"/>
          <p:cNvSpPr/>
          <p:nvPr/>
        </p:nvSpPr>
        <p:spPr>
          <a:xfrm>
            <a:off x="5729372" y="4431033"/>
            <a:ext cx="1934021" cy="375708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>
                <a:solidFill>
                  <a:srgbClr val="FF0000"/>
                </a:solidFill>
              </a:rPr>
              <a:t>Oestradiol</a:t>
            </a:r>
            <a:endParaRPr lang="en-US" sz="1400" dirty="0">
              <a:solidFill>
                <a:srgbClr val="FF0000"/>
              </a:solidFill>
            </a:endParaRPr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789274" y="3025964"/>
            <a:ext cx="937949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4781955" y="2571062"/>
            <a:ext cx="911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/>
              <a:t>17 alpha hydroxylase </a:t>
            </a:r>
          </a:p>
        </p:txBody>
      </p:sp>
      <p:sp>
        <p:nvSpPr>
          <p:cNvPr id="65" name="Rectangle 64"/>
          <p:cNvSpPr/>
          <p:nvPr/>
        </p:nvSpPr>
        <p:spPr>
          <a:xfrm>
            <a:off x="5727223" y="5192628"/>
            <a:ext cx="1665701" cy="487926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dirty="0" err="1">
                <a:solidFill>
                  <a:schemeClr val="tx1"/>
                </a:solidFill>
              </a:rPr>
              <a:t>Dihydrotestosterone</a:t>
            </a:r>
            <a:endParaRPr lang="en-US" sz="1300" dirty="0">
              <a:solidFill>
                <a:schemeClr val="tx1"/>
              </a:solidFill>
            </a:endParaRPr>
          </a:p>
        </p:txBody>
      </p:sp>
      <p:cxnSp>
        <p:nvCxnSpPr>
          <p:cNvPr id="69" name="Straight Connector 68"/>
          <p:cNvCxnSpPr>
            <a:stCxn id="57" idx="3"/>
          </p:cNvCxnSpPr>
          <p:nvPr/>
        </p:nvCxnSpPr>
        <p:spPr>
          <a:xfrm>
            <a:off x="7669924" y="3810222"/>
            <a:ext cx="368704" cy="0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>
            <a:endCxn id="65" idx="3"/>
          </p:cNvCxnSpPr>
          <p:nvPr/>
        </p:nvCxnSpPr>
        <p:spPr>
          <a:xfrm flipH="1">
            <a:off x="7392924" y="5436591"/>
            <a:ext cx="645704" cy="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8038628" y="3810222"/>
            <a:ext cx="0" cy="1626369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1221788" y="5705982"/>
            <a:ext cx="5925" cy="225910"/>
          </a:xfrm>
          <a:prstGeom prst="straightConnector1">
            <a:avLst/>
          </a:prstGeom>
          <a:ln>
            <a:solidFill>
              <a:srgbClr val="00808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572794" y="5951363"/>
            <a:ext cx="1297988" cy="318263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rgbClr val="FF0000"/>
                </a:solidFill>
              </a:rPr>
              <a:t>Aldosterone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201377" y="2081727"/>
            <a:ext cx="3396759" cy="3328435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r" rtl="1">
              <a:lnSpc>
                <a:spcPct val="150000"/>
              </a:lnSpc>
            </a:pPr>
            <a:r>
              <a:rPr lang="ar-SA" sz="16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اللي محتاجين </a:t>
            </a:r>
            <a:r>
              <a:rPr lang="ar-SA" sz="1600" dirty="0" smtClean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تعرفوه (لهذه المحاضرة) للفيسيولوجي</a:t>
            </a:r>
            <a:r>
              <a:rPr lang="ar-SA" sz="16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:</a:t>
            </a:r>
            <a:endParaRPr lang="en-US" sz="1600" dirty="0">
              <a:solidFill>
                <a:srgbClr val="FF000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endParaRPr lang="en-US" sz="1600" dirty="0">
              <a:solidFill>
                <a:srgbClr val="FF000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600" dirty="0">
                <a:latin typeface="Gill Sans MT" panose="020B0502020104020203" pitchFamily="34" charset="0"/>
              </a:rPr>
              <a:t>The first step in the synthesis of all steroid hormones </a:t>
            </a: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</a:rPr>
              <a:t>is conversion of cholesterol to </a:t>
            </a:r>
            <a:r>
              <a:rPr lang="en-US" sz="1600" dirty="0" err="1">
                <a:solidFill>
                  <a:srgbClr val="FF0000"/>
                </a:solidFill>
                <a:latin typeface="Gill Sans MT" panose="020B0502020104020203" pitchFamily="34" charset="0"/>
              </a:rPr>
              <a:t>pregnenolone</a:t>
            </a:r>
            <a:r>
              <a:rPr lang="en-US" sz="1600" dirty="0">
                <a:latin typeface="Gill Sans MT" panose="020B0502020104020203" pitchFamily="34" charset="0"/>
              </a:rPr>
              <a:t> by the enzyme </a:t>
            </a: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</a:rPr>
              <a:t>cholesterol </a:t>
            </a:r>
            <a:r>
              <a:rPr lang="en-US" sz="1600" dirty="0" err="1">
                <a:solidFill>
                  <a:srgbClr val="FF0000"/>
                </a:solidFill>
                <a:latin typeface="Gill Sans MT" panose="020B0502020104020203" pitchFamily="34" charset="0"/>
              </a:rPr>
              <a:t>dismolase</a:t>
            </a: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</a:rPr>
              <a:t>.</a:t>
            </a:r>
            <a:endParaRPr lang="ar-SA" sz="1600" dirty="0">
              <a:solidFill>
                <a:srgbClr val="00B05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50000"/>
              </a:lnSpc>
            </a:pPr>
            <a:r>
              <a:rPr lang="ar-SA" sz="16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</a:p>
          <a:p>
            <a:pPr algn="r" rtl="1">
              <a:lnSpc>
                <a:spcPct val="150000"/>
              </a:lnSpc>
            </a:pPr>
            <a:r>
              <a:rPr lang="ar-SA" sz="16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الباقي مكرر في </a:t>
            </a:r>
            <a:r>
              <a:rPr lang="ar-SA" sz="1600" dirty="0" err="1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البايوكمستري</a:t>
            </a:r>
            <a:r>
              <a:rPr lang="ar-SA" sz="16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endParaRPr lang="en-US" sz="1600" dirty="0">
              <a:solidFill>
                <a:srgbClr val="FF000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Elbow Connector 6"/>
          <p:cNvCxnSpPr>
            <a:stCxn id="37" idx="3"/>
            <a:endCxn id="91" idx="3"/>
          </p:cNvCxnSpPr>
          <p:nvPr/>
        </p:nvCxnSpPr>
        <p:spPr>
          <a:xfrm flipH="1">
            <a:off x="1870782" y="4663321"/>
            <a:ext cx="25304" cy="1447174"/>
          </a:xfrm>
          <a:prstGeom prst="bentConnector3">
            <a:avLst>
              <a:gd name="adj1" fmla="val -90341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 rot="5400000">
            <a:off x="1543499" y="5253793"/>
            <a:ext cx="1447174" cy="266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30" dirty="0" smtClean="0">
                <a:solidFill>
                  <a:schemeClr val="accent5"/>
                </a:solidFill>
              </a:rPr>
              <a:t>Aldosterone synthase </a:t>
            </a:r>
            <a:endParaRPr lang="en-US" sz="113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61028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13719</TotalTime>
  <Words>2689</Words>
  <Application>Microsoft Office PowerPoint</Application>
  <PresentationFormat>Custom</PresentationFormat>
  <Paragraphs>448</Paragraphs>
  <Slides>24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.LucidaGrandeUI</vt:lpstr>
      <vt:lpstr>Arabic Typesetting</vt:lpstr>
      <vt:lpstr>Arial</vt:lpstr>
      <vt:lpstr>Bahnschrift</vt:lpstr>
      <vt:lpstr>Bookman Old Style</vt:lpstr>
      <vt:lpstr>Calibri</vt:lpstr>
      <vt:lpstr>Comic Sans MS</vt:lpstr>
      <vt:lpstr>Gill Sans MT</vt:lpstr>
      <vt:lpstr>Times New Roman</vt:lpstr>
      <vt:lpstr>Wingdings</vt:lpstr>
      <vt:lpstr>Wingdings 3</vt:lpstr>
      <vt:lpstr>Origin</vt:lpstr>
      <vt:lpstr>PowerPoint Presentation</vt:lpstr>
      <vt:lpstr>PowerPoint Presentation</vt:lpstr>
      <vt:lpstr> Adrenal (suprarenal) Glands</vt:lpstr>
      <vt:lpstr> Functions of Adrenal (Suprarenal) Glands</vt:lpstr>
      <vt:lpstr>Sympathetic Pathway of The Medulla </vt:lpstr>
      <vt:lpstr>Hypothalamic Pituitary Axis </vt:lpstr>
      <vt:lpstr>Steroid Hormones Structure  </vt:lpstr>
      <vt:lpstr>Steroid Hormones Synthesis </vt:lpstr>
      <vt:lpstr>Cont.</vt:lpstr>
      <vt:lpstr>Hormones of Adrenal Cortex</vt:lpstr>
      <vt:lpstr>Genetic Defects in Adrenal Steroidogenesis </vt:lpstr>
      <vt:lpstr>Action of Steroid Hormones</vt:lpstr>
      <vt:lpstr>Overview of Mineralocorticoids (Aldosterone)</vt:lpstr>
      <vt:lpstr>Actions of Aldosterone </vt:lpstr>
      <vt:lpstr>Cont.</vt:lpstr>
      <vt:lpstr>Secretion of Aldosterone </vt:lpstr>
      <vt:lpstr>Control of Aldosterone Secretion</vt:lpstr>
      <vt:lpstr>Cont.</vt:lpstr>
      <vt:lpstr>Cont.</vt:lpstr>
      <vt:lpstr>Aldosterone Abnormalities </vt:lpstr>
      <vt:lpstr>Hyperaldosterone States</vt:lpstr>
      <vt:lpstr>Primary Aldosteronism (Conn's Syndrome)</vt:lpstr>
      <vt:lpstr>Summary </vt:lpstr>
      <vt:lpstr>Thank you for checking our work!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Lelo HM</dc:creator>
  <cp:lastModifiedBy>abdulaziz abdullah</cp:lastModifiedBy>
  <cp:revision>1193</cp:revision>
  <dcterms:created xsi:type="dcterms:W3CDTF">2016-09-07T16:15:34Z</dcterms:created>
  <dcterms:modified xsi:type="dcterms:W3CDTF">2018-02-21T14:07:15Z</dcterms:modified>
</cp:coreProperties>
</file>