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2.jpg" ContentType="image/jpeg"/>
  <Override PartName="/ppt/media/image17.jpg" ContentType="image/jpeg"/>
  <Override PartName="/ppt/notesSlides/notesSlide1.xml" ContentType="application/vnd.openxmlformats-officedocument.presentationml.notesSlide+xml"/>
  <Override PartName="/ppt/media/image2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6"/>
  </p:notesMasterIdLst>
  <p:sldIdLst>
    <p:sldId id="608" r:id="rId2"/>
    <p:sldId id="609" r:id="rId3"/>
    <p:sldId id="578" r:id="rId4"/>
    <p:sldId id="581" r:id="rId5"/>
    <p:sldId id="580" r:id="rId6"/>
    <p:sldId id="582" r:id="rId7"/>
    <p:sldId id="583" r:id="rId8"/>
    <p:sldId id="586" r:id="rId9"/>
    <p:sldId id="587" r:id="rId10"/>
    <p:sldId id="588" r:id="rId11"/>
    <p:sldId id="589" r:id="rId12"/>
    <p:sldId id="592" r:id="rId13"/>
    <p:sldId id="593" r:id="rId14"/>
    <p:sldId id="575" r:id="rId15"/>
    <p:sldId id="597" r:id="rId16"/>
    <p:sldId id="598" r:id="rId17"/>
    <p:sldId id="600" r:id="rId18"/>
    <p:sldId id="599" r:id="rId19"/>
    <p:sldId id="601" r:id="rId20"/>
    <p:sldId id="602" r:id="rId21"/>
    <p:sldId id="596" r:id="rId22"/>
    <p:sldId id="603" r:id="rId23"/>
    <p:sldId id="604" r:id="rId24"/>
    <p:sldId id="607" r:id="rId25"/>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CFEE6"/>
    <a:srgbClr val="F7E8FC"/>
    <a:srgbClr val="008080"/>
    <a:srgbClr val="497E8D"/>
    <a:srgbClr val="E0F4E9"/>
    <a:srgbClr val="FFE7E7"/>
    <a:srgbClr val="C1FFE0"/>
    <a:srgbClr val="99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5231"/>
  </p:normalViewPr>
  <p:slideViewPr>
    <p:cSldViewPr>
      <p:cViewPr varScale="1">
        <p:scale>
          <a:sx n="69" d="100"/>
          <a:sy n="69" d="100"/>
        </p:scale>
        <p:origin x="492"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2/21/2018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9539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2/21/2018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2/21/2018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2/21/2018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ea1sXgd5ui8&amp;t=4s" TargetMode="External"/><Relationship Id="rId1" Type="http://schemas.openxmlformats.org/officeDocument/2006/relationships/slideLayout" Target="../slideLayouts/slideLayout2.xml"/><Relationship Id="rId4" Type="http://schemas.openxmlformats.org/officeDocument/2006/relationships/hyperlink" Target="https://www.youtube.com/watch?v=oqCOGWXvuP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6XcBp8EV7Q"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rive.google.com/open?id=1aih3-z7oY0NXZmqcw9vone06mU1So06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rive.google.com/open?id=1aih3-z7oY0NXZmqcw9vone06mU1So06a"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8" Type="http://schemas.openxmlformats.org/officeDocument/2006/relationships/hyperlink" Target="https://drive.google.com/open?id=0B-7mWPKMvk76SVNRSEpDdzlSck0" TargetMode="Externa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hyperlink" Target="https://mail.google.com/mail/u/2/#inbox" TargetMode="External"/><Relationship Id="rId2" Type="http://schemas.openxmlformats.org/officeDocument/2006/relationships/notesSlide" Target="../notesSlides/notesSlide1.xml"/><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hyperlink" Target="https://www.surveymonkey.com/r/PZBWRNL" TargetMode="External"/><Relationship Id="rId11" Type="http://schemas.openxmlformats.org/officeDocument/2006/relationships/image" Target="../media/image26.jp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hyperlink" Target="https://docs.google.com/forms/d/1u1JBrQF2OHrdd-GO9svz5ydywmjOUc5AXtFmphInV9c/edit#responses" TargetMode="External"/><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image" Target="../media/image25.png"/><Relationship Id="rId1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3241927" y="118109"/>
            <a:ext cx="6047756" cy="6130953"/>
          </a:xfrm>
          <a:prstGeom prst="rect">
            <a:avLst/>
          </a:prstGeom>
        </p:spPr>
      </p:pic>
      <p:sp>
        <p:nvSpPr>
          <p:cNvPr id="7" name="Flowchart: Internal Storage 6"/>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8" name="Picture 7"/>
          <p:cNvPicPr>
            <a:picLocks noChangeAspect="1"/>
          </p:cNvPicPr>
          <p:nvPr/>
        </p:nvPicPr>
        <p:blipFill>
          <a:blip r:embed="rId4"/>
          <a:stretch>
            <a:fillRect/>
          </a:stretch>
        </p:blipFill>
        <p:spPr>
          <a:xfrm>
            <a:off x="9736113" y="4746951"/>
            <a:ext cx="1734818" cy="152058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52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Actions of Glucocorticoids </a:t>
            </a:r>
            <a:r>
              <a:rPr lang="en-US" sz="3200" dirty="0" smtClean="0">
                <a:solidFill>
                  <a:srgbClr val="008080"/>
                </a:solidFill>
                <a:latin typeface="Bahnschrift" panose="020B0502040204020203" pitchFamily="34" charset="0"/>
                <a:cs typeface="Calibri" panose="020F0502020204030204" pitchFamily="34" charset="0"/>
              </a:rPr>
              <a:t>(on </a:t>
            </a:r>
            <a:r>
              <a:rPr lang="en-US" sz="3200" dirty="0">
                <a:solidFill>
                  <a:srgbClr val="008080"/>
                </a:solidFill>
                <a:latin typeface="Bahnschrift" panose="020B0502040204020203" pitchFamily="34" charset="0"/>
                <a:cs typeface="Calibri" panose="020F0502020204030204" pitchFamily="34" charset="0"/>
              </a:rPr>
              <a:t>Stress)</a:t>
            </a: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0" y="1180251"/>
            <a:ext cx="10969943"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spc="-10" dirty="0">
                <a:solidFill>
                  <a:srgbClr val="FF66CC"/>
                </a:solidFill>
                <a:uFill>
                  <a:solidFill>
                    <a:srgbClr val="000000"/>
                  </a:solidFill>
                </a:uFill>
                <a:latin typeface="Gill Sans MT" panose="020B0502020104020203" pitchFamily="34" charset="0"/>
                <a:cs typeface="Arial"/>
              </a:rPr>
              <a:t>Stress include (trauma, infection, surgery, </a:t>
            </a:r>
            <a:r>
              <a:rPr lang="en-US" sz="1600" spc="-10" dirty="0" smtClean="0">
                <a:solidFill>
                  <a:srgbClr val="FF66CC"/>
                </a:solidFill>
                <a:uFill>
                  <a:solidFill>
                    <a:srgbClr val="000000"/>
                  </a:solidFill>
                </a:uFill>
                <a:latin typeface="Gill Sans MT" panose="020B0502020104020203" pitchFamily="34" charset="0"/>
                <a:cs typeface="Arial"/>
              </a:rPr>
              <a:t>increase </a:t>
            </a:r>
            <a:r>
              <a:rPr lang="en-US" sz="1600" spc="-10" dirty="0">
                <a:solidFill>
                  <a:srgbClr val="FF66CC"/>
                </a:solidFill>
                <a:uFill>
                  <a:solidFill>
                    <a:srgbClr val="000000"/>
                  </a:solidFill>
                </a:uFill>
                <a:latin typeface="Gill Sans MT" panose="020B0502020104020203" pitchFamily="34" charset="0"/>
                <a:cs typeface="Arial"/>
              </a:rPr>
              <a:t>heat or </a:t>
            </a:r>
            <a:r>
              <a:rPr lang="en-US" sz="1600" spc="-10" dirty="0" smtClean="0">
                <a:solidFill>
                  <a:srgbClr val="FF66CC"/>
                </a:solidFill>
                <a:uFill>
                  <a:solidFill>
                    <a:srgbClr val="000000"/>
                  </a:solidFill>
                </a:uFill>
                <a:latin typeface="Gill Sans MT" panose="020B0502020104020203" pitchFamily="34" charset="0"/>
                <a:cs typeface="Arial"/>
              </a:rPr>
              <a:t>cold, any </a:t>
            </a:r>
            <a:r>
              <a:rPr lang="en-US" sz="1600" spc="-10" dirty="0">
                <a:solidFill>
                  <a:srgbClr val="FF66CC"/>
                </a:solidFill>
                <a:uFill>
                  <a:solidFill>
                    <a:srgbClr val="000000"/>
                  </a:solidFill>
                </a:uFill>
                <a:latin typeface="Gill Sans MT" panose="020B0502020104020203" pitchFamily="34" charset="0"/>
                <a:cs typeface="Arial"/>
              </a:rPr>
              <a:t>debilitating </a:t>
            </a:r>
            <a:r>
              <a:rPr lang="en-US" sz="1600" spc="-10" dirty="0" smtClean="0">
                <a:solidFill>
                  <a:srgbClr val="FF66CC"/>
                </a:solidFill>
                <a:uFill>
                  <a:solidFill>
                    <a:srgbClr val="000000"/>
                  </a:solidFill>
                </a:uFill>
                <a:latin typeface="Gill Sans MT" panose="020B0502020104020203" pitchFamily="34" charset="0"/>
                <a:cs typeface="Arial"/>
              </a:rPr>
              <a:t>disease</a:t>
            </a:r>
            <a:r>
              <a:rPr lang="en-US" sz="1600" spc="-10" dirty="0">
                <a:solidFill>
                  <a:srgbClr val="FF66CC"/>
                </a:solidFill>
                <a:uFill>
                  <a:solidFill>
                    <a:srgbClr val="000000"/>
                  </a:solidFill>
                </a:uFill>
                <a:latin typeface="Gill Sans MT" panose="020B0502020104020203" pitchFamily="34" charset="0"/>
                <a:cs typeface="Arial"/>
              </a:rPr>
              <a:t> </a:t>
            </a:r>
            <a:r>
              <a:rPr lang="en-US" sz="1400" spc="-10" dirty="0">
                <a:solidFill>
                  <a:schemeClr val="bg1">
                    <a:lumMod val="50000"/>
                  </a:schemeClr>
                </a:solidFill>
                <a:uFill>
                  <a:solidFill>
                    <a:srgbClr val="000000"/>
                  </a:solidFill>
                </a:uFill>
                <a:latin typeface="Gill Sans MT" panose="020B0502020104020203" pitchFamily="34" charset="0"/>
                <a:cs typeface="Arial"/>
              </a:rPr>
              <a:t>like: Rheumatoid Arthritis </a:t>
            </a:r>
            <a:r>
              <a:rPr lang="en-US" sz="1400" spc="-10" dirty="0" smtClean="0">
                <a:solidFill>
                  <a:schemeClr val="bg1">
                    <a:lumMod val="50000"/>
                  </a:schemeClr>
                </a:solidFill>
                <a:uFill>
                  <a:solidFill>
                    <a:srgbClr val="000000"/>
                  </a:solidFill>
                </a:uFill>
                <a:latin typeface="Gill Sans MT" panose="020B0502020104020203" pitchFamily="34" charset="0"/>
                <a:cs typeface="Arial"/>
              </a:rPr>
              <a:t>&amp; Schizophrenia</a:t>
            </a:r>
            <a:r>
              <a:rPr lang="en-US" sz="1400" spc="-10" dirty="0" smtClean="0">
                <a:solidFill>
                  <a:srgbClr val="FF66CC"/>
                </a:solidFill>
                <a:uFill>
                  <a:solidFill>
                    <a:srgbClr val="000000"/>
                  </a:solidFill>
                </a:uFill>
                <a:latin typeface="Gill Sans MT" panose="020B0502020104020203" pitchFamily="34" charset="0"/>
                <a:cs typeface="Arial"/>
              </a:rPr>
              <a:t>).</a:t>
            </a:r>
            <a:endParaRPr lang="en-US" sz="1600" spc="-10" dirty="0">
              <a:solidFill>
                <a:srgbClr val="FF66CC"/>
              </a:solidFill>
              <a:uFill>
                <a:solidFill>
                  <a:srgbClr val="000000"/>
                </a:solidFill>
              </a:uFill>
              <a:latin typeface="Gill Sans MT" panose="020B0502020104020203" pitchFamily="34" charset="0"/>
              <a:cs typeface="Arial"/>
            </a:endParaRPr>
          </a:p>
          <a:p>
            <a:pPr defTabSz="914400">
              <a:lnSpc>
                <a:spcPct val="150000"/>
              </a:lnSpc>
              <a:buClr>
                <a:srgbClr val="008080"/>
              </a:buClr>
            </a:pPr>
            <a:endParaRPr lang="en-US" sz="100" spc="-10" dirty="0">
              <a:solidFill>
                <a:srgbClr val="FF66CC"/>
              </a:solidFill>
              <a:uFill>
                <a:solidFill>
                  <a:srgbClr val="000000"/>
                </a:solidFill>
              </a:uFill>
              <a:latin typeface="Gill Sans MT" panose="020B0502020104020203" pitchFamily="34" charset="0"/>
              <a:cs typeface="Arial"/>
            </a:endParaRPr>
          </a:p>
          <a:p>
            <a:pPr defTabSz="914400">
              <a:lnSpc>
                <a:spcPct val="150000"/>
              </a:lnSpc>
              <a:buClr>
                <a:srgbClr val="008080"/>
              </a:buClr>
            </a:pPr>
            <a:r>
              <a:rPr lang="en-US" sz="1600" spc="-10" dirty="0">
                <a:solidFill>
                  <a:srgbClr val="FF66CC"/>
                </a:solidFill>
                <a:uFill>
                  <a:solidFill>
                    <a:srgbClr val="000000"/>
                  </a:solidFill>
                </a:uFill>
                <a:latin typeface="Gill Sans MT" panose="020B0502020104020203" pitchFamily="34" charset="0"/>
                <a:cs typeface="Arial"/>
              </a:rPr>
              <a:t>Cortisol causes rapid mobilization of amino acids and free fatty acid (FFA) from their cellular stores, making them immediately  available both for energy &amp; synthesis of other compounds, including glucose, needed by the different </a:t>
            </a:r>
            <a:r>
              <a:rPr lang="en-US" sz="1600" spc="-10" dirty="0" smtClean="0">
                <a:solidFill>
                  <a:srgbClr val="FF66CC"/>
                </a:solidFill>
                <a:uFill>
                  <a:solidFill>
                    <a:srgbClr val="000000"/>
                  </a:solidFill>
                </a:uFill>
                <a:latin typeface="Gill Sans MT" panose="020B0502020104020203" pitchFamily="34" charset="0"/>
                <a:cs typeface="Arial"/>
              </a:rPr>
              <a:t>tissues </a:t>
            </a:r>
            <a:r>
              <a:rPr lang="en-US" sz="1600" spc="-10" dirty="0">
                <a:solidFill>
                  <a:srgbClr val="FF66CC"/>
                </a:solidFill>
                <a:uFill>
                  <a:solidFill>
                    <a:srgbClr val="000000"/>
                  </a:solidFill>
                </a:uFill>
                <a:latin typeface="Gill Sans MT" panose="020B0502020104020203" pitchFamily="34" charset="0"/>
                <a:cs typeface="Arial"/>
              </a:rPr>
              <a:t>in the body.</a:t>
            </a:r>
            <a:endParaRPr lang="ar-SA" sz="1600" spc="-10" dirty="0">
              <a:solidFill>
                <a:srgbClr val="FF66CC"/>
              </a:solidFill>
              <a:uFill>
                <a:solidFill>
                  <a:srgbClr val="000000"/>
                </a:solidFill>
              </a:uFill>
              <a:latin typeface="Gill Sans MT" panose="020B0502020104020203" pitchFamily="34" charset="0"/>
              <a:cs typeface="Arial"/>
            </a:endParaRPr>
          </a:p>
          <a:p>
            <a:pPr marL="0" indent="0" algn="ctr" defTabSz="914400">
              <a:lnSpc>
                <a:spcPct val="150000"/>
              </a:lnSpc>
              <a:buClr>
                <a:srgbClr val="008080"/>
              </a:buClr>
              <a:buNone/>
            </a:pPr>
            <a:r>
              <a:rPr lang="en-US" sz="1600" spc="-10" dirty="0">
                <a:solidFill>
                  <a:schemeClr val="bg1">
                    <a:lumMod val="50000"/>
                  </a:schemeClr>
                </a:solidFill>
                <a:uFill>
                  <a:solidFill>
                    <a:srgbClr val="000000"/>
                  </a:solidFill>
                </a:uFill>
                <a:latin typeface="Gill Sans MT" panose="020B0502020104020203" pitchFamily="34" charset="0"/>
                <a:cs typeface="Arial"/>
              </a:rPr>
              <a:t>Permissive Actions of Cortisol enhances the capacity of glucagon and </a:t>
            </a:r>
            <a:r>
              <a:rPr lang="en-US" sz="1600" spc="-10" dirty="0" err="1" smtClean="0">
                <a:solidFill>
                  <a:schemeClr val="bg1">
                    <a:lumMod val="50000"/>
                  </a:schemeClr>
                </a:solidFill>
                <a:uFill>
                  <a:solidFill>
                    <a:srgbClr val="000000"/>
                  </a:solidFill>
                </a:uFill>
                <a:latin typeface="Gill Sans MT" panose="020B0502020104020203" pitchFamily="34" charset="0"/>
                <a:cs typeface="Arial"/>
              </a:rPr>
              <a:t>catecholamines</a:t>
            </a:r>
            <a:r>
              <a:rPr lang="en-US" sz="1600" spc="-10" dirty="0" smtClean="0">
                <a:solidFill>
                  <a:schemeClr val="bg1">
                    <a:lumMod val="50000"/>
                  </a:schemeClr>
                </a:solidFill>
                <a:uFill>
                  <a:solidFill>
                    <a:srgbClr val="000000"/>
                  </a:solidFill>
                </a:uFill>
                <a:latin typeface="Gill Sans MT" panose="020B0502020104020203" pitchFamily="34" charset="0"/>
                <a:cs typeface="Arial"/>
              </a:rPr>
              <a:t>.</a:t>
            </a:r>
            <a:endParaRPr lang="en-US" sz="1600" spc="-10" dirty="0">
              <a:solidFill>
                <a:schemeClr val="bg1">
                  <a:lumMod val="50000"/>
                </a:schemeClr>
              </a:solidFill>
              <a:uFill>
                <a:solidFill>
                  <a:srgbClr val="000000"/>
                </a:solidFill>
              </a:uFill>
              <a:latin typeface="Gill Sans MT" panose="020B0502020104020203" pitchFamily="34" charset="0"/>
              <a:cs typeface="Arial"/>
            </a:endParaRPr>
          </a:p>
          <a:p>
            <a:pPr defTabSz="914400">
              <a:lnSpc>
                <a:spcPct val="150000"/>
              </a:lnSpc>
              <a:buClr>
                <a:srgbClr val="008080"/>
              </a:buClr>
            </a:pPr>
            <a:endParaRPr lang="en-US" sz="100" spc="-10" dirty="0">
              <a:solidFill>
                <a:srgbClr val="FF66CC"/>
              </a:solidFill>
              <a:uFill>
                <a:solidFill>
                  <a:srgbClr val="000000"/>
                </a:solidFill>
              </a:uFill>
              <a:latin typeface="Gill Sans MT" panose="020B0502020104020203" pitchFamily="34" charset="0"/>
              <a:cs typeface="Arial"/>
            </a:endParaRPr>
          </a:p>
          <a:p>
            <a:pPr defTabSz="914400">
              <a:lnSpc>
                <a:spcPct val="150000"/>
              </a:lnSpc>
              <a:buClr>
                <a:srgbClr val="008080"/>
              </a:buClr>
            </a:pPr>
            <a:r>
              <a:rPr lang="en-US" sz="1600" spc="-10" dirty="0">
                <a:solidFill>
                  <a:srgbClr val="FF66CC"/>
                </a:solidFill>
                <a:uFill>
                  <a:solidFill>
                    <a:srgbClr val="000000"/>
                  </a:solidFill>
                </a:uFill>
                <a:latin typeface="Gill Sans MT" panose="020B0502020104020203" pitchFamily="34" charset="0"/>
                <a:cs typeface="Arial"/>
              </a:rPr>
              <a:t>Increase BP &amp; glycogen will prevents stress induced reaction from becoming excessive.</a:t>
            </a:r>
          </a:p>
          <a:p>
            <a:pPr defTabSz="914400">
              <a:lnSpc>
                <a:spcPct val="150000"/>
              </a:lnSpc>
              <a:buClr>
                <a:srgbClr val="008080"/>
              </a:buClr>
            </a:pPr>
            <a:endParaRPr lang="en-US" sz="200" spc="-10" dirty="0">
              <a:solidFill>
                <a:srgbClr val="FF66CC"/>
              </a:solidFill>
              <a:uFill>
                <a:solidFill>
                  <a:srgbClr val="000000"/>
                </a:solidFill>
              </a:uFill>
              <a:latin typeface="Gill Sans MT" panose="020B0502020104020203" pitchFamily="34" charset="0"/>
              <a:cs typeface="Arial"/>
            </a:endParaRPr>
          </a:p>
          <a:p>
            <a:pPr defTabSz="914400">
              <a:lnSpc>
                <a:spcPct val="150000"/>
              </a:lnSpc>
              <a:buClr>
                <a:srgbClr val="008080"/>
              </a:buClr>
            </a:pPr>
            <a:r>
              <a:rPr lang="en-US" sz="1600" spc="-10" dirty="0">
                <a:uFill>
                  <a:solidFill>
                    <a:srgbClr val="000000"/>
                  </a:solidFill>
                </a:uFill>
                <a:latin typeface="Gill Sans MT" panose="020B0502020104020203" pitchFamily="34" charset="0"/>
                <a:cs typeface="Arial"/>
              </a:rPr>
              <a:t>Without Glucocorticoids, the body cannot cope with even mild stressors.</a:t>
            </a:r>
            <a:endParaRPr lang="ar-SA" sz="1600" spc="-10" dirty="0">
              <a:uFill>
                <a:solidFill>
                  <a:srgbClr val="000000"/>
                </a:solidFill>
              </a:uFill>
              <a:latin typeface="Gill Sans MT" panose="020B0502020104020203" pitchFamily="34" charset="0"/>
              <a:cs typeface="Arial"/>
            </a:endParaRPr>
          </a:p>
          <a:p>
            <a:pPr marL="0" indent="0" algn="ctr" defTabSz="914400" rtl="1">
              <a:lnSpc>
                <a:spcPct val="150000"/>
              </a:lnSpc>
              <a:buClr>
                <a:srgbClr val="008080"/>
              </a:buClr>
              <a:buNone/>
            </a:pPr>
            <a:r>
              <a:rPr lang="ar-SA" sz="1600" spc="-10" dirty="0">
                <a:solidFill>
                  <a:srgbClr val="00B050"/>
                </a:solidFill>
                <a:uFill>
                  <a:solidFill>
                    <a:srgbClr val="000000"/>
                  </a:solidFill>
                </a:uFill>
                <a:latin typeface="Calibri" panose="020F0502020204030204" pitchFamily="34" charset="0"/>
                <a:cs typeface="Calibri" panose="020F0502020204030204" pitchFamily="34" charset="0"/>
              </a:rPr>
              <a:t>نتعرض يوميا لأحداث صادمة أو تسبب التوتر، لكننا نتحمل غالبا. كيف يتحمل الإنسان؟ بسبب وجود </a:t>
            </a:r>
            <a:r>
              <a:rPr lang="ar-SA" sz="1600" spc="-10" dirty="0" err="1">
                <a:solidFill>
                  <a:srgbClr val="00B050"/>
                </a:solidFill>
                <a:uFill>
                  <a:solidFill>
                    <a:srgbClr val="000000"/>
                  </a:solidFill>
                </a:uFill>
                <a:latin typeface="Calibri" panose="020F0502020204030204" pitchFamily="34" charset="0"/>
                <a:cs typeface="Calibri" panose="020F0502020204030204" pitchFamily="34" charset="0"/>
              </a:rPr>
              <a:t>الكورتيزول</a:t>
            </a:r>
            <a:endParaRPr lang="en-US" sz="1600" spc="-10" dirty="0">
              <a:solidFill>
                <a:srgbClr val="00B050"/>
              </a:solidFill>
              <a:uFill>
                <a:solidFill>
                  <a:srgbClr val="000000"/>
                </a:solidFill>
              </a:uFill>
              <a:latin typeface="Calibri" panose="020F0502020204030204" pitchFamily="34" charset="0"/>
              <a:cs typeface="Calibri" panose="020F0502020204030204" pitchFamily="34" charset="0"/>
            </a:endParaRPr>
          </a:p>
          <a:p>
            <a:pPr defTabSz="914400">
              <a:lnSpc>
                <a:spcPct val="150000"/>
              </a:lnSpc>
              <a:buClr>
                <a:srgbClr val="008080"/>
              </a:buClr>
            </a:pPr>
            <a:endParaRPr lang="en-US" sz="200" spc="-10" dirty="0">
              <a:uFill>
                <a:solidFill>
                  <a:srgbClr val="000000"/>
                </a:solidFill>
              </a:uFill>
              <a:latin typeface="Gill Sans MT" panose="020B0502020104020203" pitchFamily="34" charset="0"/>
              <a:cs typeface="Arial"/>
            </a:endParaRPr>
          </a:p>
          <a:p>
            <a:pPr defTabSz="914400">
              <a:lnSpc>
                <a:spcPct val="150000"/>
              </a:lnSpc>
              <a:buClr>
                <a:srgbClr val="008080"/>
              </a:buClr>
            </a:pPr>
            <a:r>
              <a:rPr lang="en-US" sz="1600" spc="-10" dirty="0">
                <a:uFill>
                  <a:solidFill>
                    <a:srgbClr val="000000"/>
                  </a:solidFill>
                </a:uFill>
                <a:latin typeface="Gill Sans MT" panose="020B0502020104020203" pitchFamily="34" charset="0"/>
                <a:cs typeface="Arial"/>
              </a:rPr>
              <a:t>Fat &amp; glucose metabolism </a:t>
            </a:r>
            <a:r>
              <a:rPr lang="en-US" sz="1600" spc="-10" dirty="0">
                <a:solidFill>
                  <a:srgbClr val="FF66CC"/>
                </a:solidFill>
                <a:uFill>
                  <a:solidFill>
                    <a:srgbClr val="000000"/>
                  </a:solidFill>
                </a:uFill>
                <a:latin typeface="Gill Sans MT" panose="020B0502020104020203" pitchFamily="34" charset="0"/>
                <a:cs typeface="Arial"/>
              </a:rPr>
              <a:t>(</a:t>
            </a:r>
            <a:r>
              <a:rPr lang="en-US" sz="1600" spc="-10" dirty="0" smtClean="0">
                <a:solidFill>
                  <a:srgbClr val="FF66CC"/>
                </a:solidFill>
                <a:uFill>
                  <a:solidFill>
                    <a:srgbClr val="000000"/>
                  </a:solidFill>
                </a:uFill>
                <a:latin typeface="Gill Sans MT" panose="020B0502020104020203" pitchFamily="34" charset="0"/>
                <a:cs typeface="Arial"/>
              </a:rPr>
              <a:t>Redistribution </a:t>
            </a:r>
            <a:r>
              <a:rPr lang="ar-SA" sz="1400" spc="-10" dirty="0" smtClean="0">
                <a:solidFill>
                  <a:schemeClr val="bg1">
                    <a:lumMod val="50000"/>
                  </a:schemeClr>
                </a:solidFill>
                <a:uFill>
                  <a:solidFill>
                    <a:srgbClr val="000000"/>
                  </a:solidFill>
                </a:uFill>
                <a:latin typeface="Calibri" panose="020F0502020204030204" pitchFamily="34" charset="0"/>
                <a:cs typeface="Calibri" panose="020F0502020204030204" pitchFamily="34" charset="0"/>
              </a:rPr>
              <a:t>إعادة التوزيع</a:t>
            </a:r>
            <a:r>
              <a:rPr lang="en-US" sz="1400" spc="-10" dirty="0" smtClean="0">
                <a:solidFill>
                  <a:schemeClr val="bg1">
                    <a:lumMod val="50000"/>
                  </a:schemeClr>
                </a:solidFill>
                <a:uFill>
                  <a:solidFill>
                    <a:srgbClr val="000000"/>
                  </a:solidFill>
                </a:uFill>
                <a:latin typeface="Calibri" panose="020F0502020204030204" pitchFamily="34" charset="0"/>
                <a:cs typeface="Calibri" panose="020F0502020204030204" pitchFamily="34" charset="0"/>
              </a:rPr>
              <a:t> </a:t>
            </a:r>
            <a:r>
              <a:rPr lang="en-US" sz="1600" spc="-10" dirty="0">
                <a:solidFill>
                  <a:srgbClr val="FF66CC"/>
                </a:solidFill>
                <a:uFill>
                  <a:solidFill>
                    <a:srgbClr val="000000"/>
                  </a:solidFill>
                </a:uFill>
                <a:latin typeface="Gill Sans MT" panose="020B0502020104020203" pitchFamily="34" charset="0"/>
                <a:cs typeface="Arial"/>
              </a:rPr>
              <a:t>of Fat, increase of glucose).</a:t>
            </a:r>
          </a:p>
          <a:p>
            <a:pPr defTabSz="914400">
              <a:lnSpc>
                <a:spcPct val="150000"/>
              </a:lnSpc>
              <a:buClr>
                <a:srgbClr val="008080"/>
              </a:buClr>
            </a:pPr>
            <a:endParaRPr lang="en-US" sz="100" spc="-10" dirty="0">
              <a:solidFill>
                <a:srgbClr val="FF66CC"/>
              </a:solidFill>
              <a:uFill>
                <a:solidFill>
                  <a:srgbClr val="000000"/>
                </a:solidFill>
              </a:uFill>
              <a:latin typeface="Gill Sans MT" panose="020B0502020104020203" pitchFamily="34" charset="0"/>
              <a:cs typeface="Arial"/>
            </a:endParaRPr>
          </a:p>
          <a:p>
            <a:pPr defTabSz="914400">
              <a:lnSpc>
                <a:spcPct val="150000"/>
              </a:lnSpc>
              <a:buClr>
                <a:srgbClr val="008080"/>
              </a:buClr>
            </a:pPr>
            <a:r>
              <a:rPr lang="en-US" sz="1600" spc="-10" dirty="0">
                <a:uFill>
                  <a:solidFill>
                    <a:srgbClr val="000000"/>
                  </a:solidFill>
                </a:uFill>
                <a:latin typeface="Gill Sans MT" panose="020B0502020104020203" pitchFamily="34" charset="0"/>
                <a:cs typeface="Arial"/>
              </a:rPr>
              <a:t>Maintenance of the</a:t>
            </a:r>
            <a:r>
              <a:rPr lang="ar-SA" sz="1600" spc="-10" dirty="0">
                <a:uFill>
                  <a:solidFill>
                    <a:srgbClr val="000000"/>
                  </a:solidFill>
                </a:uFill>
                <a:latin typeface="Gill Sans MT" panose="020B0502020104020203" pitchFamily="34" charset="0"/>
                <a:cs typeface="Arial"/>
              </a:rPr>
              <a:t> </a:t>
            </a:r>
            <a:r>
              <a:rPr lang="en-US" sz="1600" spc="-10" dirty="0">
                <a:uFill>
                  <a:solidFill>
                    <a:srgbClr val="000000"/>
                  </a:solidFill>
                </a:uFill>
                <a:latin typeface="Gill Sans MT" panose="020B0502020104020203" pitchFamily="34" charset="0"/>
                <a:cs typeface="Arial"/>
              </a:rPr>
              <a:t>vascular response to norepinephrine.</a:t>
            </a:r>
          </a:p>
          <a:p>
            <a:pPr defTabSz="914400">
              <a:lnSpc>
                <a:spcPct val="150000"/>
              </a:lnSpc>
              <a:buClr>
                <a:srgbClr val="008080"/>
              </a:buClr>
            </a:pPr>
            <a:endParaRPr lang="en-US" sz="100" spc="-10" dirty="0">
              <a:uFill>
                <a:solidFill>
                  <a:srgbClr val="000000"/>
                </a:solidFill>
              </a:uFill>
              <a:latin typeface="Gill Sans MT" panose="020B0502020104020203" pitchFamily="34" charset="0"/>
              <a:cs typeface="Arial"/>
            </a:endParaRPr>
          </a:p>
          <a:p>
            <a:pPr defTabSz="914400">
              <a:lnSpc>
                <a:spcPct val="150000"/>
              </a:lnSpc>
              <a:buClr>
                <a:srgbClr val="008080"/>
              </a:buClr>
            </a:pPr>
            <a:r>
              <a:rPr lang="en-US" sz="1600" spc="-10" dirty="0">
                <a:uFill>
                  <a:solidFill>
                    <a:srgbClr val="000000"/>
                  </a:solidFill>
                </a:uFill>
                <a:latin typeface="Gill Sans MT" panose="020B0502020104020203" pitchFamily="34" charset="0"/>
                <a:cs typeface="Arial"/>
              </a:rPr>
              <a:t>Effects on CNS.</a:t>
            </a:r>
          </a:p>
          <a:p>
            <a:pPr lvl="0" defTabSz="914400">
              <a:lnSpc>
                <a:spcPct val="150000"/>
              </a:lnSpc>
              <a:buClr>
                <a:srgbClr val="008080"/>
              </a:buClr>
              <a:buFont typeface="Wingdings" panose="05000000000000000000" pitchFamily="2" charset="2"/>
              <a:buChar char="ü"/>
            </a:pPr>
            <a:endParaRPr lang="en-US" sz="1600" dirty="0">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endParaRPr lang="en-US" sz="1600" dirty="0">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109051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Actions of Glucocorticoids </a:t>
            </a:r>
            <a:r>
              <a:rPr lang="en-US" sz="3200" dirty="0" smtClean="0">
                <a:solidFill>
                  <a:srgbClr val="008080"/>
                </a:solidFill>
                <a:latin typeface="Bahnschrift" panose="020B0502040204020203" pitchFamily="34" charset="0"/>
                <a:cs typeface="Calibri" panose="020F0502020204030204" pitchFamily="34" charset="0"/>
              </a:rPr>
              <a:t>(on </a:t>
            </a:r>
            <a:r>
              <a:rPr lang="en-US" sz="3200" dirty="0">
                <a:solidFill>
                  <a:srgbClr val="008080"/>
                </a:solidFill>
                <a:latin typeface="Bahnschrift" panose="020B0502040204020203" pitchFamily="34" charset="0"/>
                <a:cs typeface="Calibri" panose="020F0502020204030204" pitchFamily="34" charset="0"/>
              </a:rPr>
              <a:t>Inflammation &amp; Allergy)</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0" y="1220624"/>
            <a:ext cx="10969943"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200000"/>
              </a:lnSpc>
              <a:buClr>
                <a:srgbClr val="008080"/>
              </a:buClr>
            </a:pPr>
            <a:r>
              <a:rPr lang="en-US" sz="1600" spc="-10" dirty="0">
                <a:solidFill>
                  <a:srgbClr val="FF66CC"/>
                </a:solidFill>
                <a:uFill>
                  <a:solidFill>
                    <a:srgbClr val="000000"/>
                  </a:solidFill>
                </a:uFill>
                <a:latin typeface="Gill Sans MT" panose="020B0502020104020203" pitchFamily="34" charset="0"/>
                <a:cs typeface="Arial"/>
              </a:rPr>
              <a:t>Damage to the tissues by trauma or infection almost always leads to inflammation.</a:t>
            </a:r>
          </a:p>
          <a:p>
            <a:pPr defTabSz="914400">
              <a:lnSpc>
                <a:spcPct val="200000"/>
              </a:lnSpc>
              <a:buClr>
                <a:srgbClr val="008080"/>
              </a:buClr>
            </a:pPr>
            <a:r>
              <a:rPr lang="en-US" sz="1600" spc="-10" dirty="0">
                <a:solidFill>
                  <a:srgbClr val="FF66CC"/>
                </a:solidFill>
                <a:uFill>
                  <a:solidFill>
                    <a:srgbClr val="000000"/>
                  </a:solidFill>
                </a:uFill>
                <a:latin typeface="Gill Sans MT" panose="020B0502020104020203" pitchFamily="34" charset="0"/>
                <a:cs typeface="Arial"/>
              </a:rPr>
              <a:t>Inflammation can be more damaging than the trauma or disease itself.</a:t>
            </a:r>
          </a:p>
          <a:p>
            <a:pPr defTabSz="914400">
              <a:lnSpc>
                <a:spcPct val="200000"/>
              </a:lnSpc>
              <a:buClr>
                <a:srgbClr val="008080"/>
              </a:buClr>
            </a:pPr>
            <a:r>
              <a:rPr lang="en-US" sz="1600" dirty="0">
                <a:solidFill>
                  <a:schemeClr val="accent5">
                    <a:lumMod val="75000"/>
                  </a:schemeClr>
                </a:solidFill>
              </a:rPr>
              <a:t>Attenuates fever mainly because cortisol reduces release of interleukin-1 from white blood cells.</a:t>
            </a:r>
          </a:p>
          <a:p>
            <a:pPr defTabSz="914400">
              <a:lnSpc>
                <a:spcPct val="200000"/>
              </a:lnSpc>
              <a:buClr>
                <a:srgbClr val="008080"/>
              </a:buClr>
            </a:pPr>
            <a:r>
              <a:rPr lang="en-US" sz="1600" spc="-10" dirty="0">
                <a:solidFill>
                  <a:srgbClr val="FF66CC"/>
                </a:solidFill>
                <a:uFill>
                  <a:solidFill>
                    <a:srgbClr val="000000"/>
                  </a:solidFill>
                </a:uFill>
                <a:latin typeface="Gill Sans MT" panose="020B0502020104020203" pitchFamily="34" charset="0"/>
                <a:cs typeface="Arial"/>
              </a:rPr>
              <a:t>Cortisol blocks the inflammatory response to Allergic reactions </a:t>
            </a:r>
            <a:r>
              <a:rPr lang="en-US" sz="1600" spc="-10" dirty="0">
                <a:solidFill>
                  <a:srgbClr val="FF66CC"/>
                </a:solidFill>
                <a:uFill>
                  <a:solidFill>
                    <a:srgbClr val="000000"/>
                  </a:solidFill>
                </a:uFill>
                <a:latin typeface="Gill Sans MT" panose="020B0502020104020203" pitchFamily="34" charset="0"/>
                <a:cs typeface="Arial"/>
                <a:sym typeface="Wingdings" panose="05000000000000000000" pitchFamily="2" charset="2"/>
              </a:rPr>
              <a:t> </a:t>
            </a:r>
            <a:r>
              <a:rPr lang="en-US" sz="1600" spc="-10" dirty="0">
                <a:solidFill>
                  <a:srgbClr val="FF66CC"/>
                </a:solidFill>
                <a:uFill>
                  <a:solidFill>
                    <a:srgbClr val="000000"/>
                  </a:solidFill>
                </a:uFill>
                <a:latin typeface="Gill Sans MT" panose="020B0502020104020203" pitchFamily="34" charset="0"/>
                <a:cs typeface="Arial"/>
              </a:rPr>
              <a:t>prevent Anaphylactic shock </a:t>
            </a:r>
            <a:r>
              <a:rPr lang="en-US" sz="1600" spc="-10" dirty="0">
                <a:solidFill>
                  <a:srgbClr val="FF66CC"/>
                </a:solidFill>
                <a:uFill>
                  <a:solidFill>
                    <a:srgbClr val="000000"/>
                  </a:solidFill>
                </a:uFill>
                <a:latin typeface="Gill Sans MT" panose="020B0502020104020203" pitchFamily="34" charset="0"/>
                <a:cs typeface="Arial"/>
                <a:sym typeface="Wingdings" panose="05000000000000000000" pitchFamily="2" charset="2"/>
              </a:rPr>
              <a:t> </a:t>
            </a:r>
            <a:r>
              <a:rPr lang="en-US" sz="1600" spc="-10" dirty="0">
                <a:solidFill>
                  <a:srgbClr val="FF66CC"/>
                </a:solidFill>
                <a:uFill>
                  <a:solidFill>
                    <a:srgbClr val="000000"/>
                  </a:solidFill>
                </a:uFill>
                <a:latin typeface="Gill Sans MT" panose="020B0502020104020203" pitchFamily="34" charset="0"/>
                <a:cs typeface="Arial"/>
              </a:rPr>
              <a:t>prevent death.</a:t>
            </a:r>
          </a:p>
          <a:p>
            <a:pPr defTabSz="914400">
              <a:lnSpc>
                <a:spcPct val="200000"/>
              </a:lnSpc>
              <a:buClr>
                <a:srgbClr val="008080"/>
              </a:buClr>
            </a:pPr>
            <a:r>
              <a:rPr lang="en-US" sz="1600" dirty="0">
                <a:solidFill>
                  <a:srgbClr val="FF66CC"/>
                </a:solidFill>
              </a:rPr>
              <a:t>In pharmacological doses it have anti-allergic effects:</a:t>
            </a:r>
          </a:p>
          <a:p>
            <a:pPr marL="342900" indent="-342900">
              <a:lnSpc>
                <a:spcPct val="150000"/>
              </a:lnSpc>
              <a:buClr>
                <a:srgbClr val="008080"/>
              </a:buClr>
              <a:buFont typeface="+mj-lt"/>
              <a:buAutoNum type="arabicPeriod"/>
              <a:tabLst>
                <a:tab pos="344170" algn="l"/>
                <a:tab pos="344805" algn="l"/>
              </a:tabLst>
            </a:pPr>
            <a:r>
              <a:rPr lang="en-US" sz="1600" dirty="0"/>
              <a:t>It decreases fibroblastic activity and local swelling.</a:t>
            </a:r>
          </a:p>
          <a:p>
            <a:pPr marL="342900" indent="-342900">
              <a:lnSpc>
                <a:spcPct val="150000"/>
              </a:lnSpc>
              <a:buClr>
                <a:srgbClr val="008080"/>
              </a:buClr>
              <a:buFont typeface="+mj-lt"/>
              <a:buAutoNum type="arabicPeriod"/>
              <a:tabLst>
                <a:tab pos="344170" algn="l"/>
                <a:tab pos="344805" algn="l"/>
              </a:tabLst>
            </a:pPr>
            <a:r>
              <a:rPr lang="en-US" sz="1600" dirty="0"/>
              <a:t>Decrease </a:t>
            </a:r>
            <a:r>
              <a:rPr lang="en-US" sz="1600" dirty="0">
                <a:solidFill>
                  <a:srgbClr val="FF0000"/>
                </a:solidFill>
              </a:rPr>
              <a:t>phospholipase </a:t>
            </a:r>
            <a:r>
              <a:rPr lang="en-US" sz="1600" dirty="0" smtClean="0">
                <a:solidFill>
                  <a:srgbClr val="FF0000"/>
                </a:solidFill>
              </a:rPr>
              <a:t>A2 </a:t>
            </a:r>
            <a:r>
              <a:rPr lang="en-US" sz="1400" dirty="0">
                <a:solidFill>
                  <a:schemeClr val="bg1">
                    <a:lumMod val="50000"/>
                  </a:schemeClr>
                </a:solidFill>
              </a:rPr>
              <a:t>which will </a:t>
            </a:r>
            <a:r>
              <a:rPr lang="en-US" sz="1400" dirty="0" smtClean="0">
                <a:solidFill>
                  <a:schemeClr val="bg1">
                    <a:lumMod val="50000"/>
                  </a:schemeClr>
                </a:solidFill>
              </a:rPr>
              <a:t>Inhibit </a:t>
            </a:r>
            <a:r>
              <a:rPr lang="en-US" sz="1400" dirty="0">
                <a:solidFill>
                  <a:schemeClr val="bg1">
                    <a:lumMod val="50000"/>
                  </a:schemeClr>
                </a:solidFill>
              </a:rPr>
              <a:t>production of prostaglandins and </a:t>
            </a:r>
            <a:r>
              <a:rPr lang="en-US" sz="1400" dirty="0" err="1">
                <a:solidFill>
                  <a:schemeClr val="bg1">
                    <a:lumMod val="50000"/>
                  </a:schemeClr>
                </a:solidFill>
              </a:rPr>
              <a:t>leukotrines</a:t>
            </a:r>
            <a:r>
              <a:rPr lang="en-US" sz="1400" dirty="0">
                <a:solidFill>
                  <a:schemeClr val="bg1">
                    <a:lumMod val="50000"/>
                  </a:schemeClr>
                </a:solidFill>
              </a:rPr>
              <a:t> that mediate </a:t>
            </a:r>
            <a:r>
              <a:rPr lang="en-US" sz="1400" dirty="0" smtClean="0">
                <a:solidFill>
                  <a:schemeClr val="bg1">
                    <a:lumMod val="50000"/>
                  </a:schemeClr>
                </a:solidFill>
              </a:rPr>
              <a:t>inflammation. </a:t>
            </a:r>
            <a:endParaRPr lang="en-US" sz="1400" dirty="0">
              <a:solidFill>
                <a:schemeClr val="bg1">
                  <a:lumMod val="50000"/>
                </a:schemeClr>
              </a:solidFill>
            </a:endParaRPr>
          </a:p>
          <a:p>
            <a:pPr marL="342900" indent="-342900">
              <a:lnSpc>
                <a:spcPct val="150000"/>
              </a:lnSpc>
              <a:buClr>
                <a:srgbClr val="008080"/>
              </a:buClr>
              <a:buFont typeface="+mj-lt"/>
              <a:buAutoNum type="arabicPeriod"/>
              <a:tabLst>
                <a:tab pos="344170" algn="l"/>
                <a:tab pos="344805" algn="l"/>
              </a:tabLst>
            </a:pPr>
            <a:r>
              <a:rPr lang="en-US" sz="1600" dirty="0">
                <a:solidFill>
                  <a:srgbClr val="FF66CC"/>
                </a:solidFill>
              </a:rPr>
              <a:t>Inhibits collagenase from breaking down proteins.</a:t>
            </a:r>
          </a:p>
          <a:p>
            <a:pPr marL="342900" indent="-342900">
              <a:lnSpc>
                <a:spcPct val="150000"/>
              </a:lnSpc>
              <a:buClr>
                <a:srgbClr val="008080"/>
              </a:buClr>
              <a:buFont typeface="+mj-lt"/>
              <a:buAutoNum type="arabicPeriod"/>
              <a:tabLst>
                <a:tab pos="344170" algn="l"/>
                <a:tab pos="344805" algn="l"/>
              </a:tabLst>
            </a:pPr>
            <a:r>
              <a:rPr lang="en-US" sz="1600" dirty="0"/>
              <a:t>Inhibits histamine release.</a:t>
            </a:r>
          </a:p>
          <a:p>
            <a:pPr defTabSz="914400">
              <a:lnSpc>
                <a:spcPct val="200000"/>
              </a:lnSpc>
              <a:buClr>
                <a:srgbClr val="008080"/>
              </a:buClr>
            </a:pPr>
            <a:endParaRPr lang="ar-SA" sz="1600" dirty="0">
              <a:solidFill>
                <a:srgbClr val="FF0000"/>
              </a:solidFill>
            </a:endParaRPr>
          </a:p>
          <a:p>
            <a:pPr marL="342900" indent="-342900" defTabSz="914400">
              <a:lnSpc>
                <a:spcPct val="200000"/>
              </a:lnSpc>
              <a:buClr>
                <a:srgbClr val="008080"/>
              </a:buClr>
              <a:buFont typeface="+mj-lt"/>
              <a:buAutoNum type="arabicPeriod"/>
            </a:pPr>
            <a:endParaRPr lang="en-US" sz="1600" spc="-10" dirty="0">
              <a:uFill>
                <a:solidFill>
                  <a:srgbClr val="000000"/>
                </a:solidFill>
              </a:uFill>
              <a:latin typeface="Gill Sans MT" panose="020B0502020104020203" pitchFamily="34" charset="0"/>
              <a:cs typeface="Arial"/>
            </a:endParaRPr>
          </a:p>
          <a:p>
            <a:pPr lvl="0" defTabSz="914400">
              <a:lnSpc>
                <a:spcPct val="200000"/>
              </a:lnSpc>
              <a:buClr>
                <a:srgbClr val="008080"/>
              </a:buClr>
              <a:buFont typeface="Wingdings" panose="05000000000000000000" pitchFamily="2" charset="2"/>
              <a:buChar char="ü"/>
            </a:pPr>
            <a:endParaRPr lang="en-US" sz="1600" dirty="0">
              <a:latin typeface="Gill Sans MT" panose="020B0502020104020203" pitchFamily="34" charset="0"/>
              <a:cs typeface="Calibri" panose="020F0502020204030204" pitchFamily="34" charset="0"/>
            </a:endParaRPr>
          </a:p>
          <a:p>
            <a:pPr marL="0" indent="0" defTabSz="914400">
              <a:lnSpc>
                <a:spcPct val="200000"/>
              </a:lnSpc>
              <a:buClr>
                <a:srgbClr val="008080"/>
              </a:buClr>
              <a:buNone/>
            </a:pPr>
            <a:endParaRPr lang="en-US" sz="1600" dirty="0">
              <a:latin typeface="Gill Sans MT" panose="020B0502020104020203" pitchFamily="34" charset="0"/>
              <a:cs typeface="Calibri" panose="020F0502020204030204" pitchFamily="34" charset="0"/>
            </a:endParaRPr>
          </a:p>
        </p:txBody>
      </p:sp>
      <p:sp>
        <p:nvSpPr>
          <p:cNvPr id="6" name="Rectangle 5"/>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6807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Anti-inflammatory Effects of Glucocorticoids</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310436" y="2135488"/>
            <a:ext cx="5268967" cy="410928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nSpc>
                <a:spcPct val="150000"/>
              </a:lnSpc>
              <a:buNone/>
            </a:pPr>
            <a:r>
              <a:rPr lang="en-US" sz="1800" spc="-10" dirty="0">
                <a:solidFill>
                  <a:srgbClr val="008080"/>
                </a:solidFill>
                <a:uFill>
                  <a:solidFill>
                    <a:srgbClr val="000000"/>
                  </a:solidFill>
                </a:uFill>
                <a:latin typeface="Gill Sans MT" panose="020B0502020104020203" pitchFamily="34" charset="0"/>
                <a:cs typeface="Arial"/>
              </a:rPr>
              <a:t>2</a:t>
            </a:r>
            <a:r>
              <a:rPr lang="en-US" sz="1800" dirty="0">
                <a:solidFill>
                  <a:srgbClr val="008080"/>
                </a:solidFill>
                <a:latin typeface="Gill Sans MT" panose="020B0502020104020203" pitchFamily="34" charset="0"/>
                <a:cs typeface="Calibri" panose="020F0502020204030204" pitchFamily="34" charset="0"/>
              </a:rPr>
              <a:t>. Block the early stages of the inflammation process before inflammation even begin.</a:t>
            </a:r>
          </a:p>
          <a:p>
            <a:pPr marL="0" indent="0">
              <a:lnSpc>
                <a:spcPct val="150000"/>
              </a:lnSpc>
              <a:buNone/>
            </a:pPr>
            <a:endParaRPr lang="en-US" sz="1800" dirty="0">
              <a:solidFill>
                <a:srgbClr val="008080"/>
              </a:solidFill>
              <a:latin typeface="Gill Sans MT" panose="020B0502020104020203" pitchFamily="34" charset="0"/>
              <a:cs typeface="Calibri" panose="020F0502020204030204" pitchFamily="34" charset="0"/>
            </a:endParaRPr>
          </a:p>
          <a:p>
            <a:pPr marL="0" indent="0">
              <a:lnSpc>
                <a:spcPct val="150000"/>
              </a:lnSpc>
              <a:buNone/>
            </a:pPr>
            <a:r>
              <a:rPr lang="en-US" sz="1800" dirty="0">
                <a:solidFill>
                  <a:srgbClr val="008080"/>
                </a:solidFill>
                <a:latin typeface="Gill Sans MT" panose="020B0502020104020203" pitchFamily="34" charset="0"/>
                <a:cs typeface="Calibri" panose="020F0502020204030204" pitchFamily="34" charset="0"/>
              </a:rPr>
              <a:t>3. If inflammation begun: </a:t>
            </a:r>
            <a:r>
              <a:rPr lang="en-US" sz="1800" dirty="0">
                <a:latin typeface="Gill Sans MT" panose="020B0502020104020203" pitchFamily="34" charset="0"/>
                <a:cs typeface="Calibri" panose="020F0502020204030204" pitchFamily="34" charset="0"/>
              </a:rPr>
              <a:t>It cause rapid resolution of the inflammation &amp; increase rapidity of healing.</a:t>
            </a:r>
          </a:p>
          <a:p>
            <a:pPr marL="0" indent="0">
              <a:lnSpc>
                <a:spcPct val="150000"/>
              </a:lnSpc>
              <a:buNone/>
            </a:pPr>
            <a:endParaRPr lang="en-US" sz="1800" dirty="0">
              <a:solidFill>
                <a:srgbClr val="008080"/>
              </a:solidFill>
              <a:latin typeface="Gill Sans MT" panose="020B0502020104020203" pitchFamily="34" charset="0"/>
              <a:cs typeface="Calibri" panose="020F0502020204030204" pitchFamily="34" charset="0"/>
            </a:endParaRPr>
          </a:p>
          <a:p>
            <a:pPr marL="0" indent="0">
              <a:lnSpc>
                <a:spcPct val="150000"/>
              </a:lnSpc>
              <a:buNone/>
            </a:pPr>
            <a:r>
              <a:rPr lang="en-US" sz="1800" dirty="0">
                <a:solidFill>
                  <a:srgbClr val="008080"/>
                </a:solidFill>
                <a:latin typeface="Gill Sans MT" panose="020B0502020104020203" pitchFamily="34" charset="0"/>
                <a:cs typeface="Calibri" panose="020F0502020204030204" pitchFamily="34" charset="0"/>
              </a:rPr>
              <a:t>4. Resolution of inflammation.</a:t>
            </a:r>
          </a:p>
          <a:p>
            <a:pPr marL="0" indent="0">
              <a:lnSpc>
                <a:spcPct val="150000"/>
              </a:lnSpc>
              <a:buNone/>
            </a:pPr>
            <a:endParaRPr lang="en-US" sz="1600" dirty="0">
              <a:solidFill>
                <a:srgbClr val="FF66CC"/>
              </a:solidFill>
              <a:uFill>
                <a:solidFill>
                  <a:srgbClr val="000000"/>
                </a:solidFill>
              </a:uFill>
              <a:latin typeface="Gill Sans MT" panose="020B0502020104020203" pitchFamily="34" charset="0"/>
              <a:cs typeface="Arial"/>
            </a:endParaRPr>
          </a:p>
          <a:p>
            <a:pPr marL="0" indent="0">
              <a:lnSpc>
                <a:spcPct val="150000"/>
              </a:lnSpc>
              <a:buNone/>
            </a:pPr>
            <a:endParaRPr lang="en-US" sz="1600" dirty="0">
              <a:solidFill>
                <a:srgbClr val="FF66CC"/>
              </a:solidFill>
              <a:uFill>
                <a:solidFill>
                  <a:srgbClr val="000000"/>
                </a:solidFill>
              </a:uFill>
              <a:latin typeface="Gill Sans MT" panose="020B0502020104020203" pitchFamily="34" charset="0"/>
              <a:cs typeface="Arial"/>
            </a:endParaRPr>
          </a:p>
          <a:p>
            <a:pPr marL="0" indent="0">
              <a:lnSpc>
                <a:spcPct val="150000"/>
              </a:lnSpc>
              <a:buNone/>
            </a:pPr>
            <a:endParaRPr lang="en-US" sz="1600" spc="-10" dirty="0">
              <a:solidFill>
                <a:srgbClr val="FF66CC"/>
              </a:solidFill>
              <a:uFill>
                <a:solidFill>
                  <a:srgbClr val="000000"/>
                </a:solidFill>
              </a:uFill>
              <a:latin typeface="Gill Sans MT" panose="020B0502020104020203" pitchFamily="34" charset="0"/>
              <a:cs typeface="Arial"/>
            </a:endParaRPr>
          </a:p>
          <a:p>
            <a:pPr marL="0" indent="0">
              <a:lnSpc>
                <a:spcPct val="150000"/>
              </a:lnSpc>
              <a:buNone/>
            </a:pPr>
            <a:endParaRPr lang="en-US" sz="1600" spc="-10" dirty="0">
              <a:solidFill>
                <a:srgbClr val="FF66CC"/>
              </a:solidFill>
              <a:uFill>
                <a:solidFill>
                  <a:srgbClr val="000000"/>
                </a:solidFill>
              </a:uFill>
              <a:latin typeface="Gill Sans MT" panose="020B0502020104020203" pitchFamily="34" charset="0"/>
              <a:cs typeface="Arial"/>
            </a:endParaRPr>
          </a:p>
          <a:p>
            <a:pPr defTabSz="914400">
              <a:lnSpc>
                <a:spcPct val="150000"/>
              </a:lnSpc>
              <a:buClr>
                <a:srgbClr val="008080"/>
              </a:buClr>
            </a:pPr>
            <a:endParaRPr lang="en-US" sz="1600" dirty="0">
              <a:solidFill>
                <a:srgbClr val="FF66CC"/>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600" dirty="0">
              <a:solidFill>
                <a:srgbClr val="FF66CC"/>
              </a:solidFill>
              <a:latin typeface="Gill Sans MT" panose="020B0502020104020203" pitchFamily="34" charset="0"/>
              <a:cs typeface="Calibri" panose="020F0502020204030204" pitchFamily="34" charset="0"/>
            </a:endParaRPr>
          </a:p>
        </p:txBody>
      </p:sp>
      <p:cxnSp>
        <p:nvCxnSpPr>
          <p:cNvPr id="16" name="Straight Connector 15"/>
          <p:cNvCxnSpPr/>
          <p:nvPr/>
        </p:nvCxnSpPr>
        <p:spPr>
          <a:xfrm>
            <a:off x="6238428" y="1700808"/>
            <a:ext cx="0" cy="4655542"/>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556792"/>
            <a:ext cx="5548306" cy="468798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None/>
            </a:pPr>
            <a:r>
              <a:rPr lang="en-US" sz="2000" spc="-10" dirty="0">
                <a:solidFill>
                  <a:srgbClr val="008080"/>
                </a:solidFill>
                <a:uFill>
                  <a:solidFill>
                    <a:srgbClr val="000000"/>
                  </a:solidFill>
                </a:uFill>
                <a:latin typeface="Gill Sans MT" panose="020B0502020104020203" pitchFamily="34" charset="0"/>
                <a:cs typeface="Arial"/>
              </a:rPr>
              <a:t>1. Reduces all aspects of the inflammatory process:</a:t>
            </a:r>
            <a:endParaRPr lang="en-US" sz="1800" spc="-10" dirty="0">
              <a:solidFill>
                <a:srgbClr val="008080"/>
              </a:solidFill>
              <a:uFill>
                <a:solidFill>
                  <a:srgbClr val="000000"/>
                </a:solidFill>
              </a:uFill>
              <a:latin typeface="Gill Sans MT" panose="020B0502020104020203" pitchFamily="34" charset="0"/>
              <a:cs typeface="Arial"/>
            </a:endParaRPr>
          </a:p>
          <a:p>
            <a:pPr marL="285750" indent="-285750">
              <a:lnSpc>
                <a:spcPct val="150000"/>
              </a:lnSpc>
              <a:buFont typeface="Wingdings" panose="05000000000000000000" pitchFamily="2" charset="2"/>
              <a:buChar char="ü"/>
            </a:pPr>
            <a:r>
              <a:rPr lang="en-US" sz="1500" spc="-10" dirty="0">
                <a:uFill>
                  <a:solidFill>
                    <a:srgbClr val="000000"/>
                  </a:solidFill>
                </a:uFill>
                <a:latin typeface="Gill Sans MT" panose="020B0502020104020203" pitchFamily="34" charset="0"/>
                <a:cs typeface="Arial"/>
              </a:rPr>
              <a:t>By stabilization of the intracellular </a:t>
            </a:r>
            <a:r>
              <a:rPr lang="en-US" sz="1500" spc="-10" dirty="0" err="1">
                <a:uFill>
                  <a:solidFill>
                    <a:srgbClr val="000000"/>
                  </a:solidFill>
                </a:uFill>
                <a:latin typeface="Gill Sans MT" panose="020B0502020104020203" pitchFamily="34" charset="0"/>
                <a:cs typeface="Arial"/>
              </a:rPr>
              <a:t>lysozomal</a:t>
            </a:r>
            <a:r>
              <a:rPr lang="en-US" sz="1500" spc="-10" dirty="0">
                <a:uFill>
                  <a:solidFill>
                    <a:srgbClr val="000000"/>
                  </a:solidFill>
                </a:uFill>
                <a:latin typeface="Gill Sans MT" panose="020B0502020104020203" pitchFamily="34" charset="0"/>
                <a:cs typeface="Arial"/>
              </a:rPr>
              <a:t>  membranes → more difficult for these membranes to rupture → less release of proteolytic enzymes that cause inflammation.</a:t>
            </a:r>
          </a:p>
          <a:p>
            <a:pPr marL="285750" indent="-285750">
              <a:lnSpc>
                <a:spcPct val="150000"/>
              </a:lnSpc>
              <a:buFont typeface="Wingdings" panose="05000000000000000000" pitchFamily="2" charset="2"/>
              <a:buChar char="ü"/>
            </a:pPr>
            <a:r>
              <a:rPr lang="en-US" sz="1500" spc="-10" dirty="0">
                <a:solidFill>
                  <a:schemeClr val="accent5">
                    <a:lumMod val="75000"/>
                  </a:schemeClr>
                </a:solidFill>
                <a:uFill>
                  <a:solidFill>
                    <a:srgbClr val="000000"/>
                  </a:solidFill>
                </a:uFill>
                <a:latin typeface="Gill Sans MT" panose="020B0502020104020203" pitchFamily="34" charset="0"/>
                <a:cs typeface="Arial"/>
              </a:rPr>
              <a:t>Inhibit production of prostaglandins and </a:t>
            </a:r>
            <a:r>
              <a:rPr lang="en-US" sz="1500" spc="-10" dirty="0" err="1">
                <a:solidFill>
                  <a:schemeClr val="accent5">
                    <a:lumMod val="75000"/>
                  </a:schemeClr>
                </a:solidFill>
                <a:uFill>
                  <a:solidFill>
                    <a:srgbClr val="000000"/>
                  </a:solidFill>
                </a:uFill>
                <a:latin typeface="Gill Sans MT" panose="020B0502020104020203" pitchFamily="34" charset="0"/>
                <a:cs typeface="Arial"/>
              </a:rPr>
              <a:t>leukotrines</a:t>
            </a:r>
            <a:r>
              <a:rPr lang="en-US" sz="1500" spc="-10" dirty="0">
                <a:solidFill>
                  <a:schemeClr val="accent5">
                    <a:lumMod val="75000"/>
                  </a:schemeClr>
                </a:solidFill>
                <a:uFill>
                  <a:solidFill>
                    <a:srgbClr val="000000"/>
                  </a:solidFill>
                </a:uFill>
                <a:latin typeface="Gill Sans MT" panose="020B0502020104020203" pitchFamily="34" charset="0"/>
                <a:cs typeface="Arial"/>
              </a:rPr>
              <a:t> that mediate inflammation </a:t>
            </a:r>
            <a:r>
              <a:rPr lang="en-US" sz="1500" spc="-10" dirty="0">
                <a:solidFill>
                  <a:srgbClr val="FF0000"/>
                </a:solidFill>
                <a:uFill>
                  <a:solidFill>
                    <a:srgbClr val="000000"/>
                  </a:solidFill>
                </a:uFill>
                <a:latin typeface="Gill Sans MT" panose="020B0502020104020203" pitchFamily="34" charset="0"/>
                <a:cs typeface="Arial"/>
              </a:rPr>
              <a:t>via inhibiting phospholipase A2.</a:t>
            </a:r>
            <a:endParaRPr lang="en-US" sz="1500" spc="-10" dirty="0">
              <a:uFill>
                <a:solidFill>
                  <a:srgbClr val="000000"/>
                </a:solidFill>
              </a:uFill>
              <a:latin typeface="Gill Sans MT" panose="020B0502020104020203" pitchFamily="34" charset="0"/>
              <a:cs typeface="Arial"/>
            </a:endParaRPr>
          </a:p>
          <a:p>
            <a:pPr marL="285750" indent="-285750">
              <a:lnSpc>
                <a:spcPct val="150000"/>
              </a:lnSpc>
              <a:buFont typeface="Wingdings" panose="05000000000000000000" pitchFamily="2" charset="2"/>
              <a:buChar char="ü"/>
            </a:pPr>
            <a:r>
              <a:rPr lang="en-US" sz="1500" dirty="0">
                <a:solidFill>
                  <a:srgbClr val="FF66CC"/>
                </a:solidFill>
                <a:latin typeface="Gill Sans MT" panose="020B0502020104020203" pitchFamily="34" charset="0"/>
                <a:cs typeface="Arial"/>
              </a:rPr>
              <a:t>Reduces </a:t>
            </a:r>
            <a:r>
              <a:rPr lang="en-US" sz="1500" spc="-5" dirty="0">
                <a:solidFill>
                  <a:srgbClr val="FF66CC"/>
                </a:solidFill>
                <a:latin typeface="Gill Sans MT" panose="020B0502020104020203" pitchFamily="34" charset="0"/>
                <a:cs typeface="Arial"/>
              </a:rPr>
              <a:t>degree </a:t>
            </a:r>
            <a:r>
              <a:rPr lang="en-US" sz="1500" spc="5" dirty="0">
                <a:solidFill>
                  <a:srgbClr val="FF66CC"/>
                </a:solidFill>
                <a:latin typeface="Gill Sans MT" panose="020B0502020104020203" pitchFamily="34" charset="0"/>
                <a:cs typeface="Arial"/>
              </a:rPr>
              <a:t>of</a:t>
            </a:r>
            <a:r>
              <a:rPr lang="en-US" sz="1500" spc="-65" dirty="0">
                <a:solidFill>
                  <a:srgbClr val="FF66CC"/>
                </a:solidFill>
                <a:latin typeface="Gill Sans MT" panose="020B0502020104020203" pitchFamily="34" charset="0"/>
                <a:cs typeface="Arial"/>
              </a:rPr>
              <a:t> </a:t>
            </a:r>
            <a:r>
              <a:rPr lang="en-US" sz="1500" dirty="0">
                <a:solidFill>
                  <a:srgbClr val="FF66CC"/>
                </a:solidFill>
                <a:latin typeface="Gill Sans MT" panose="020B0502020104020203" pitchFamily="34" charset="0"/>
                <a:cs typeface="Arial"/>
              </a:rPr>
              <a:t>vasodilatation </a:t>
            </a:r>
            <a:r>
              <a:rPr lang="en-US" sz="1500" dirty="0">
                <a:solidFill>
                  <a:srgbClr val="00B050"/>
                </a:solidFill>
                <a:latin typeface="Gill Sans MT" panose="020B0502020104020203" pitchFamily="34" charset="0"/>
                <a:cs typeface="Arial"/>
                <a:sym typeface="Wingdings" panose="05000000000000000000" pitchFamily="2" charset="2"/>
              </a:rPr>
              <a:t> vasoconstriction. </a:t>
            </a:r>
            <a:endParaRPr lang="en-US" sz="1500" dirty="0">
              <a:solidFill>
                <a:srgbClr val="00B050"/>
              </a:solidFill>
              <a:latin typeface="Gill Sans MT" panose="020B0502020104020203" pitchFamily="34" charset="0"/>
              <a:cs typeface="Arial"/>
            </a:endParaRPr>
          </a:p>
          <a:p>
            <a:pPr marL="285750" indent="-285750">
              <a:lnSpc>
                <a:spcPct val="150000"/>
              </a:lnSpc>
              <a:buFont typeface="Wingdings" panose="05000000000000000000" pitchFamily="2" charset="2"/>
              <a:buChar char="ü"/>
            </a:pPr>
            <a:r>
              <a:rPr lang="en-US" sz="1500" spc="-10" dirty="0">
                <a:uFill>
                  <a:solidFill>
                    <a:srgbClr val="000000"/>
                  </a:solidFill>
                </a:uFill>
                <a:latin typeface="Gill Sans MT" panose="020B0502020104020203" pitchFamily="34" charset="0"/>
                <a:cs typeface="Arial"/>
              </a:rPr>
              <a:t>Decrease permeability of capillary membranes. Therefore, reducing swelling.</a:t>
            </a:r>
          </a:p>
          <a:p>
            <a:pPr marL="285750" indent="-285750">
              <a:lnSpc>
                <a:spcPct val="150000"/>
              </a:lnSpc>
              <a:buFont typeface="Wingdings" panose="05000000000000000000" pitchFamily="2" charset="2"/>
              <a:buChar char="ü"/>
            </a:pPr>
            <a:r>
              <a:rPr lang="en-US" sz="1500" dirty="0">
                <a:solidFill>
                  <a:srgbClr val="FF66CC"/>
                </a:solidFill>
                <a:latin typeface="Gill Sans MT" panose="020B0502020104020203" pitchFamily="34" charset="0"/>
                <a:cs typeface="Arial"/>
              </a:rPr>
              <a:t>Decreases </a:t>
            </a:r>
            <a:r>
              <a:rPr lang="en-US" sz="1500" spc="-5" dirty="0">
                <a:solidFill>
                  <a:srgbClr val="FF66CC"/>
                </a:solidFill>
                <a:latin typeface="Gill Sans MT" panose="020B0502020104020203" pitchFamily="34" charset="0"/>
                <a:cs typeface="Arial"/>
              </a:rPr>
              <a:t>migration </a:t>
            </a:r>
            <a:r>
              <a:rPr lang="en-US" sz="1500" dirty="0">
                <a:solidFill>
                  <a:srgbClr val="FF66CC"/>
                </a:solidFill>
                <a:latin typeface="Gill Sans MT" panose="020B0502020104020203" pitchFamily="34" charset="0"/>
                <a:cs typeface="Arial"/>
              </a:rPr>
              <a:t>of </a:t>
            </a:r>
            <a:r>
              <a:rPr lang="en-US" sz="1500" spc="-10" dirty="0">
                <a:solidFill>
                  <a:srgbClr val="FF66CC"/>
                </a:solidFill>
                <a:latin typeface="Gill Sans MT" panose="020B0502020104020203" pitchFamily="34" charset="0"/>
                <a:cs typeface="Arial"/>
              </a:rPr>
              <a:t>white </a:t>
            </a:r>
            <a:r>
              <a:rPr lang="en-US" sz="1500" dirty="0">
                <a:solidFill>
                  <a:srgbClr val="FF66CC"/>
                </a:solidFill>
                <a:latin typeface="Gill Sans MT" panose="020B0502020104020203" pitchFamily="34" charset="0"/>
                <a:cs typeface="Arial"/>
              </a:rPr>
              <a:t>blood</a:t>
            </a:r>
            <a:r>
              <a:rPr lang="en-US" sz="1500" spc="-50" dirty="0">
                <a:solidFill>
                  <a:srgbClr val="FF66CC"/>
                </a:solidFill>
                <a:latin typeface="Gill Sans MT" panose="020B0502020104020203" pitchFamily="34" charset="0"/>
                <a:cs typeface="Arial"/>
              </a:rPr>
              <a:t> </a:t>
            </a:r>
            <a:r>
              <a:rPr lang="en-US" sz="1500" dirty="0">
                <a:solidFill>
                  <a:srgbClr val="FF66CC"/>
                </a:solidFill>
                <a:latin typeface="Gill Sans MT" panose="020B0502020104020203" pitchFamily="34" charset="0"/>
                <a:cs typeface="Arial"/>
              </a:rPr>
              <a:t>cells.</a:t>
            </a:r>
          </a:p>
          <a:p>
            <a:pPr marL="285750" indent="-285750">
              <a:lnSpc>
                <a:spcPct val="150000"/>
              </a:lnSpc>
              <a:buFont typeface="Wingdings" panose="05000000000000000000" pitchFamily="2" charset="2"/>
              <a:buChar char="ü"/>
            </a:pPr>
            <a:r>
              <a:rPr lang="en-US" sz="1500" spc="-10" dirty="0">
                <a:uFill>
                  <a:solidFill>
                    <a:srgbClr val="000000"/>
                  </a:solidFill>
                </a:uFill>
                <a:latin typeface="Gill Sans MT" panose="020B0502020104020203" pitchFamily="34" charset="0"/>
                <a:cs typeface="Arial"/>
              </a:rPr>
              <a:t>Suppresses immune system.</a:t>
            </a:r>
          </a:p>
          <a:p>
            <a:pPr marL="0" indent="0" defTabSz="914400">
              <a:lnSpc>
                <a:spcPct val="120000"/>
              </a:lnSpc>
              <a:buClr>
                <a:srgbClr val="008080"/>
              </a:buClr>
              <a:buNone/>
            </a:pPr>
            <a:endParaRPr lang="en-US" sz="1400" dirty="0">
              <a:latin typeface="Gill Sans MT" panose="020B0502020104020203" pitchFamily="34" charset="0"/>
              <a:cs typeface="Calibri" panose="020F0502020204030204" pitchFamily="34" charset="0"/>
            </a:endParaRPr>
          </a:p>
        </p:txBody>
      </p:sp>
      <p:sp>
        <p:nvSpPr>
          <p:cNvPr id="10" name="Content Placeholder 3"/>
          <p:cNvSpPr txBox="1">
            <a:spLocks/>
          </p:cNvSpPr>
          <p:nvPr/>
        </p:nvSpPr>
        <p:spPr>
          <a:xfrm>
            <a:off x="607694" y="1094815"/>
            <a:ext cx="9879206" cy="469477"/>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700" spc="-10" dirty="0">
                <a:solidFill>
                  <a:srgbClr val="497E8D"/>
                </a:solidFill>
                <a:uFill>
                  <a:solidFill>
                    <a:srgbClr val="000000"/>
                  </a:solidFill>
                </a:uFill>
                <a:latin typeface="Gill Sans MT" panose="020B0502020104020203" pitchFamily="34" charset="0"/>
                <a:cs typeface="Arial"/>
              </a:rPr>
              <a:t>Glucocorticoids are used to alleviate inflammation (has anti-inflammatory effect) How?</a:t>
            </a:r>
            <a:endParaRPr lang="en-US" sz="1700" spc="-10" dirty="0">
              <a:uFill>
                <a:solidFill>
                  <a:srgbClr val="000000"/>
                </a:solidFill>
              </a:uFill>
              <a:latin typeface="Gill Sans MT" panose="020B0502020104020203" pitchFamily="34" charset="0"/>
              <a:cs typeface="Arial"/>
            </a:endParaRPr>
          </a:p>
          <a:p>
            <a:pPr lvl="0" algn="ctr" defTabSz="914400">
              <a:lnSpc>
                <a:spcPct val="200000"/>
              </a:lnSpc>
              <a:buClr>
                <a:srgbClr val="008080"/>
              </a:buClr>
              <a:buFont typeface="Wingdings" panose="05000000000000000000" pitchFamily="2" charset="2"/>
              <a:buChar char="ü"/>
            </a:pPr>
            <a:endParaRPr lang="en-US" sz="1600" dirty="0">
              <a:latin typeface="Gill Sans MT" panose="020B0502020104020203" pitchFamily="34" charset="0"/>
              <a:cs typeface="Calibri" panose="020F0502020204030204" pitchFamily="34" charset="0"/>
            </a:endParaRPr>
          </a:p>
          <a:p>
            <a:pPr marL="0" indent="0" algn="ctr" defTabSz="914400">
              <a:lnSpc>
                <a:spcPct val="200000"/>
              </a:lnSpc>
              <a:buClr>
                <a:srgbClr val="008080"/>
              </a:buClr>
              <a:buNone/>
            </a:pPr>
            <a:endParaRPr lang="en-US" sz="1600" dirty="0">
              <a:latin typeface="Gill Sans MT" panose="020B0502020104020203" pitchFamily="34" charset="0"/>
              <a:cs typeface="Calibri" panose="020F0502020204030204" pitchFamily="34" charset="0"/>
            </a:endParaRPr>
          </a:p>
        </p:txBody>
      </p:sp>
      <p:sp>
        <p:nvSpPr>
          <p:cNvPr id="12" name="Rectangle 11"/>
          <p:cNvSpPr/>
          <p:nvPr/>
        </p:nvSpPr>
        <p:spPr>
          <a:xfrm>
            <a:off x="6238428" y="1700808"/>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spTree>
    <p:extLst>
      <p:ext uri="{BB962C8B-B14F-4D97-AF65-F5344CB8AC3E}">
        <p14:creationId xmlns:p14="http://schemas.microsoft.com/office/powerpoint/2010/main" val="399978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8080"/>
                </a:solidFill>
                <a:latin typeface="Bahnschrift" panose="020B0502040204020203" pitchFamily="34" charset="0"/>
                <a:cs typeface="Calibri" panose="020F0502020204030204" pitchFamily="34" charset="0"/>
              </a:rPr>
              <a:t>Suppression of Immune System By Glucocorticoids &amp; Effect of Glucocorticoids on RBCs</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grpSp>
        <p:nvGrpSpPr>
          <p:cNvPr id="4" name="Group 3"/>
          <p:cNvGrpSpPr/>
          <p:nvPr/>
        </p:nvGrpSpPr>
        <p:grpSpPr>
          <a:xfrm>
            <a:off x="873851" y="1831192"/>
            <a:ext cx="10441160" cy="3836965"/>
            <a:chOff x="2031316" y="1340876"/>
            <a:chExt cx="7706347" cy="3130704"/>
          </a:xfrm>
        </p:grpSpPr>
        <p:sp>
          <p:nvSpPr>
            <p:cNvPr id="8" name="Freeform 7"/>
            <p:cNvSpPr/>
            <p:nvPr/>
          </p:nvSpPr>
          <p:spPr>
            <a:xfrm>
              <a:off x="2043524" y="1399669"/>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FFFCC"/>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rtl="1"/>
              <a:r>
                <a:rPr lang="en-US" sz="1800" dirty="0">
                  <a:solidFill>
                    <a:schemeClr val="tx1"/>
                  </a:solidFill>
                </a:rPr>
                <a:t>Cortisol increases​ the RBCs count, platelets and neutrophils.</a:t>
              </a:r>
            </a:p>
          </p:txBody>
        </p:sp>
        <p:sp>
          <p:nvSpPr>
            <p:cNvPr id="9" name="Freeform 8"/>
            <p:cNvSpPr/>
            <p:nvPr/>
          </p:nvSpPr>
          <p:spPr>
            <a:xfrm>
              <a:off x="4693111" y="3026640"/>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CE4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dirty="0">
                  <a:solidFill>
                    <a:srgbClr val="497E8D"/>
                  </a:solidFill>
                  <a:latin typeface="Calibri" panose="020F0502020204030204" pitchFamily="34" charset="0"/>
                  <a:cs typeface="Calibri" panose="020F0502020204030204" pitchFamily="34" charset="0"/>
                </a:rPr>
                <a:t>Suppression of Immune System By Glucocorticoids &amp; effects on RBCs </a:t>
              </a:r>
              <a:endParaRPr lang="en-US" sz="1800" dirty="0">
                <a:solidFill>
                  <a:schemeClr val="accent4">
                    <a:lumMod val="75000"/>
                  </a:schemeClr>
                </a:solidFill>
                <a:latin typeface="Calibri" panose="020F0502020204030204" pitchFamily="34" charset="0"/>
                <a:cs typeface="Calibri" panose="020F0502020204030204" pitchFamily="34" charset="0"/>
              </a:endParaRPr>
            </a:p>
          </p:txBody>
        </p:sp>
        <p:sp>
          <p:nvSpPr>
            <p:cNvPr id="10" name="Freeform 9"/>
            <p:cNvSpPr/>
            <p:nvPr/>
          </p:nvSpPr>
          <p:spPr>
            <a:xfrm>
              <a:off x="7329430" y="1340876"/>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FFFFCC"/>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1800" dirty="0">
                  <a:solidFill>
                    <a:schemeClr val="accent5">
                      <a:lumMod val="75000"/>
                    </a:schemeClr>
                  </a:solidFill>
                </a:rPr>
                <a:t>Administration of large doses of cortisol causes significant atrophy of lymphoid tissue throughout the body.</a:t>
              </a:r>
            </a:p>
          </p:txBody>
        </p:sp>
        <p:sp>
          <p:nvSpPr>
            <p:cNvPr id="11" name="Freeform 10"/>
            <p:cNvSpPr/>
            <p:nvPr/>
          </p:nvSpPr>
          <p:spPr>
            <a:xfrm>
              <a:off x="2031316" y="3026640"/>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D2FA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a:r>
                <a:rPr lang="en-US" sz="1600" dirty="0">
                  <a:solidFill>
                    <a:srgbClr val="FF0000"/>
                  </a:solidFill>
                  <a:cs typeface="Calibri"/>
                </a:rPr>
                <a:t>Suppresses lymphoid tissue systemically therefore decrease T cell and antibody production decreasing immunity. This </a:t>
              </a:r>
              <a:r>
                <a:rPr lang="en-US" sz="1600" dirty="0">
                  <a:solidFill>
                    <a:srgbClr val="FF0000"/>
                  </a:solidFill>
                </a:rPr>
                <a:t>decrease immunity effect of cortisol is useful during transplant operations in reducing organ rejection.</a:t>
              </a:r>
            </a:p>
          </p:txBody>
        </p:sp>
        <p:sp>
          <p:nvSpPr>
            <p:cNvPr id="12" name="Freeform 11"/>
            <p:cNvSpPr/>
            <p:nvPr/>
          </p:nvSpPr>
          <p:spPr>
            <a:xfrm>
              <a:off x="4693112" y="1363351"/>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D2FA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rtl="1"/>
              <a:r>
                <a:rPr lang="en-US" sz="1800" dirty="0">
                  <a:solidFill>
                    <a:schemeClr val="tx1"/>
                  </a:solidFill>
                </a:rPr>
                <a:t>Decreases ​lymphocyte, eosinophils and basophils count.​</a:t>
              </a:r>
            </a:p>
          </p:txBody>
        </p:sp>
        <p:sp>
          <p:nvSpPr>
            <p:cNvPr id="13" name="Freeform 12"/>
            <p:cNvSpPr/>
            <p:nvPr/>
          </p:nvSpPr>
          <p:spPr>
            <a:xfrm>
              <a:off x="7329430" y="3026640"/>
              <a:ext cx="2408233" cy="1444940"/>
            </a:xfrm>
            <a:custGeom>
              <a:avLst/>
              <a:gdLst>
                <a:gd name="connsiteX0" fmla="*/ 0 w 2408233"/>
                <a:gd name="connsiteY0" fmla="*/ 0 h 1444940"/>
                <a:gd name="connsiteX1" fmla="*/ 2408233 w 2408233"/>
                <a:gd name="connsiteY1" fmla="*/ 0 h 1444940"/>
                <a:gd name="connsiteX2" fmla="*/ 2408233 w 2408233"/>
                <a:gd name="connsiteY2" fmla="*/ 1444940 h 1444940"/>
                <a:gd name="connsiteX3" fmla="*/ 0 w 2408233"/>
                <a:gd name="connsiteY3" fmla="*/ 1444940 h 1444940"/>
                <a:gd name="connsiteX4" fmla="*/ 0 w 2408233"/>
                <a:gd name="connsiteY4" fmla="*/ 0 h 144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233" h="1444940">
                  <a:moveTo>
                    <a:pt x="0" y="0"/>
                  </a:moveTo>
                  <a:lnTo>
                    <a:pt x="2408233" y="0"/>
                  </a:lnTo>
                  <a:lnTo>
                    <a:pt x="2408233" y="1444940"/>
                  </a:lnTo>
                  <a:lnTo>
                    <a:pt x="0" y="1444940"/>
                  </a:lnTo>
                  <a:lnTo>
                    <a:pt x="0" y="0"/>
                  </a:lnTo>
                  <a:close/>
                </a:path>
              </a:pathLst>
            </a:custGeom>
            <a:solidFill>
              <a:srgbClr val="D2FAEA"/>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rtl="1"/>
              <a:r>
                <a:rPr lang="en-US" sz="1800" dirty="0"/>
                <a:t>Decrease immunity could be fatal in diseases such as tuberculosis.</a:t>
              </a:r>
            </a:p>
          </p:txBody>
        </p:sp>
      </p:grpSp>
      <p:sp>
        <p:nvSpPr>
          <p:cNvPr id="16" name="Isosceles Triangle 1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02924" y="11258"/>
            <a:ext cx="1485900"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3355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Cont. Actions of Glucocorticoids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
          </p:nvPr>
        </p:nvSpPr>
        <p:spPr>
          <a:xfrm>
            <a:off x="609461" y="1219200"/>
            <a:ext cx="5412943" cy="5024148"/>
          </a:xfrm>
        </p:spPr>
        <p:txBody>
          <a:bodyPr>
            <a:normAutofit fontScale="92500" lnSpcReduction="10000"/>
          </a:bodyPr>
          <a:lstStyle/>
          <a:p>
            <a:pPr>
              <a:lnSpc>
                <a:spcPct val="150000"/>
              </a:lnSpc>
              <a:buClr>
                <a:srgbClr val="008080"/>
              </a:buClr>
            </a:pPr>
            <a:r>
              <a:rPr lang="en-US" sz="1900" dirty="0">
                <a:solidFill>
                  <a:srgbClr val="008080"/>
                </a:solidFill>
                <a:cs typeface="Calibri" panose="020F0502020204030204" pitchFamily="34" charset="0"/>
              </a:rPr>
              <a:t>Effect on circulation:</a:t>
            </a:r>
          </a:p>
          <a:p>
            <a:pPr>
              <a:buClr>
                <a:srgbClr val="008080"/>
              </a:buClr>
              <a:buFont typeface="Wingdings" panose="05000000000000000000" pitchFamily="2" charset="2"/>
              <a:buChar char="ü"/>
            </a:pPr>
            <a:r>
              <a:rPr lang="en-US" sz="1500" dirty="0">
                <a:cs typeface="Calibri"/>
              </a:rPr>
              <a:t>Maintains body fluid volumes &amp; vascular integrity. </a:t>
            </a:r>
          </a:p>
          <a:p>
            <a:pPr>
              <a:buClr>
                <a:srgbClr val="008080"/>
              </a:buClr>
              <a:buFont typeface="Wingdings" panose="05000000000000000000" pitchFamily="2" charset="2"/>
              <a:buChar char="ü"/>
            </a:pPr>
            <a:endParaRPr lang="en-US" sz="300" dirty="0">
              <a:cs typeface="Calibri"/>
            </a:endParaRPr>
          </a:p>
          <a:p>
            <a:pPr>
              <a:buClr>
                <a:srgbClr val="008080"/>
              </a:buClr>
              <a:buFont typeface="Wingdings" panose="05000000000000000000" pitchFamily="2" charset="2"/>
              <a:buChar char="ü"/>
            </a:pPr>
            <a:r>
              <a:rPr lang="en-US" sz="1500" dirty="0">
                <a:solidFill>
                  <a:srgbClr val="FF66CC"/>
                </a:solidFill>
                <a:uFill>
                  <a:solidFill>
                    <a:srgbClr val="000000"/>
                  </a:solidFill>
                </a:uFill>
                <a:latin typeface="Gill Sans MT" panose="020B0502020104020203" pitchFamily="34" charset="0"/>
                <a:cs typeface="Arial"/>
              </a:rPr>
              <a:t>Excrete water load:</a:t>
            </a:r>
            <a:r>
              <a:rPr lang="en-US" sz="1500" dirty="0">
                <a:solidFill>
                  <a:srgbClr val="FF66CC"/>
                </a:solidFill>
                <a:latin typeface="Gill Sans MT" panose="020B0502020104020203" pitchFamily="34" charset="0"/>
                <a:cs typeface="Arial"/>
              </a:rPr>
              <a:t> </a:t>
            </a:r>
            <a:r>
              <a:rPr lang="en-US" sz="1500" dirty="0">
                <a:cs typeface="Calibri"/>
              </a:rPr>
              <a:t>Cortisol levels vary with water intake. </a:t>
            </a:r>
          </a:p>
          <a:p>
            <a:pPr>
              <a:buClr>
                <a:srgbClr val="008080"/>
              </a:buClr>
              <a:buFont typeface="Wingdings" panose="05000000000000000000" pitchFamily="2" charset="2"/>
              <a:buChar char="ü"/>
            </a:pPr>
            <a:endParaRPr lang="en-US" sz="300" dirty="0">
              <a:cs typeface="Calibri"/>
            </a:endParaRPr>
          </a:p>
          <a:p>
            <a:pPr>
              <a:buClr>
                <a:srgbClr val="008080"/>
              </a:buClr>
              <a:buFont typeface="Wingdings" panose="05000000000000000000" pitchFamily="2" charset="2"/>
              <a:buChar char="ü"/>
            </a:pPr>
            <a:r>
              <a:rPr lang="en-US" sz="1500" dirty="0">
                <a:cs typeface="Calibri"/>
              </a:rPr>
              <a:t>Cortisol has mineralocorticoid effect: </a:t>
            </a:r>
          </a:p>
          <a:p>
            <a:pPr marL="342900" indent="-342900">
              <a:buClr>
                <a:srgbClr val="008080"/>
              </a:buClr>
              <a:buFont typeface="+mj-lt"/>
              <a:buAutoNum type="arabicPeriod"/>
            </a:pPr>
            <a:r>
              <a:rPr lang="en-US" sz="1500" dirty="0">
                <a:cs typeface="Calibri"/>
              </a:rPr>
              <a:t>Na+ reabsorption and K+ secretion.</a:t>
            </a:r>
          </a:p>
          <a:p>
            <a:pPr marL="342900" indent="-342900">
              <a:buClr>
                <a:srgbClr val="008080"/>
              </a:buClr>
              <a:buFont typeface="+mj-lt"/>
              <a:buAutoNum type="arabicPeriod"/>
            </a:pPr>
            <a:r>
              <a:rPr lang="en-US" sz="1500" dirty="0">
                <a:cs typeface="Calibri"/>
              </a:rPr>
              <a:t>Not as potent as aldosterone.</a:t>
            </a:r>
          </a:p>
          <a:p>
            <a:pPr marL="342900" indent="-342900">
              <a:buClr>
                <a:srgbClr val="008080"/>
              </a:buClr>
              <a:buFont typeface="+mj-lt"/>
              <a:buAutoNum type="arabicPeriod"/>
            </a:pPr>
            <a:endParaRPr lang="en-US" sz="300" dirty="0">
              <a:cs typeface="Calibri"/>
            </a:endParaRPr>
          </a:p>
          <a:p>
            <a:pPr>
              <a:buClr>
                <a:srgbClr val="008080"/>
              </a:buClr>
              <a:buFont typeface="Wingdings" panose="05000000000000000000" pitchFamily="2" charset="2"/>
              <a:buChar char="ü"/>
            </a:pPr>
            <a:r>
              <a:rPr lang="en-US" sz="1500" dirty="0">
                <a:cs typeface="Calibri"/>
              </a:rPr>
              <a:t>BP regulation &amp; cardiovascular function: Sensitizes arterioles to action of noradrenaline (</a:t>
            </a:r>
            <a:r>
              <a:rPr lang="en-US" sz="1500" dirty="0">
                <a:solidFill>
                  <a:srgbClr val="FF0000"/>
                </a:solidFill>
                <a:cs typeface="Calibri"/>
              </a:rPr>
              <a:t>Permissive effect</a:t>
            </a:r>
            <a:r>
              <a:rPr lang="en-US" sz="1500" dirty="0">
                <a:cs typeface="Calibri"/>
              </a:rPr>
              <a:t>).</a:t>
            </a:r>
          </a:p>
          <a:p>
            <a:pPr>
              <a:buClr>
                <a:srgbClr val="008080"/>
              </a:buClr>
              <a:buFont typeface="Wingdings" panose="05000000000000000000" pitchFamily="2" charset="2"/>
              <a:buChar char="ü"/>
            </a:pPr>
            <a:endParaRPr lang="en-US" sz="300" dirty="0">
              <a:cs typeface="Calibri"/>
            </a:endParaRPr>
          </a:p>
          <a:p>
            <a:pPr>
              <a:buClr>
                <a:srgbClr val="008080"/>
              </a:buClr>
              <a:buFont typeface="Wingdings" panose="05000000000000000000" pitchFamily="2" charset="2"/>
              <a:buChar char="ü"/>
            </a:pPr>
            <a:r>
              <a:rPr lang="en-US" sz="1500" dirty="0">
                <a:cs typeface="Calibri"/>
              </a:rPr>
              <a:t>Decreased capillary permeability.</a:t>
            </a:r>
          </a:p>
          <a:p>
            <a:pPr>
              <a:buClr>
                <a:srgbClr val="008080"/>
              </a:buClr>
              <a:buFont typeface="Wingdings" panose="05000000000000000000" pitchFamily="2" charset="2"/>
              <a:buChar char="ü"/>
            </a:pPr>
            <a:endParaRPr lang="en-US" sz="300" dirty="0">
              <a:cs typeface="Calibri"/>
            </a:endParaRPr>
          </a:p>
          <a:p>
            <a:pPr>
              <a:buClr>
                <a:srgbClr val="008080"/>
              </a:buClr>
              <a:buFont typeface="Wingdings" panose="05000000000000000000" pitchFamily="2" charset="2"/>
              <a:buChar char="ü"/>
            </a:pPr>
            <a:r>
              <a:rPr lang="fr-FR" sz="1500" dirty="0">
                <a:cs typeface="Calibri"/>
              </a:rPr>
              <a:t>Maintins normal </a:t>
            </a:r>
            <a:r>
              <a:rPr lang="fr-FR" sz="1500" dirty="0" err="1">
                <a:cs typeface="Calibri"/>
              </a:rPr>
              <a:t>renal</a:t>
            </a:r>
            <a:r>
              <a:rPr lang="fr-FR" sz="1500" dirty="0">
                <a:cs typeface="Calibri"/>
              </a:rPr>
              <a:t> </a:t>
            </a:r>
            <a:r>
              <a:rPr lang="fr-FR" sz="1500" dirty="0" err="1">
                <a:cs typeface="Calibri"/>
              </a:rPr>
              <a:t>function</a:t>
            </a:r>
            <a:r>
              <a:rPr lang="fr-FR" sz="1500" dirty="0">
                <a:cs typeface="Calibri"/>
              </a:rPr>
              <a:t>.</a:t>
            </a:r>
          </a:p>
          <a:p>
            <a:pPr>
              <a:buClr>
                <a:srgbClr val="008080"/>
              </a:buClr>
              <a:buFont typeface="Wingdings" panose="05000000000000000000" pitchFamily="2" charset="2"/>
              <a:buChar char="ü"/>
            </a:pPr>
            <a:endParaRPr lang="fr-FR" sz="1000" dirty="0">
              <a:cs typeface="Calibri"/>
            </a:endParaRPr>
          </a:p>
          <a:p>
            <a:pPr>
              <a:lnSpc>
                <a:spcPct val="150000"/>
              </a:lnSpc>
              <a:buClr>
                <a:srgbClr val="008080"/>
              </a:buClr>
            </a:pPr>
            <a:r>
              <a:rPr lang="en-US" sz="1800" dirty="0">
                <a:solidFill>
                  <a:schemeClr val="accent5">
                    <a:lumMod val="75000"/>
                  </a:schemeClr>
                </a:solidFill>
                <a:cs typeface="Calibri" panose="020F0502020204030204" pitchFamily="34" charset="0"/>
              </a:rPr>
              <a:t>Mineral metabolism:</a:t>
            </a:r>
          </a:p>
          <a:p>
            <a:pPr>
              <a:lnSpc>
                <a:spcPct val="150000"/>
              </a:lnSpc>
              <a:buClr>
                <a:srgbClr val="008080"/>
              </a:buClr>
              <a:buFont typeface="Wingdings" panose="05000000000000000000" pitchFamily="2" charset="2"/>
              <a:buChar char="ü"/>
            </a:pPr>
            <a:r>
              <a:rPr lang="en-US" sz="1600" dirty="0">
                <a:cs typeface="Calibri"/>
              </a:rPr>
              <a:t>Anti-vitamin D effect: reduces osteoblast differentiation.</a:t>
            </a:r>
            <a:endParaRPr lang="fr-FR" sz="1500" dirty="0">
              <a:cs typeface="Calibri"/>
            </a:endParaRPr>
          </a:p>
          <a:p>
            <a:pPr marL="0" indent="0">
              <a:buNone/>
            </a:pPr>
            <a:r>
              <a:rPr lang="en-US" sz="1600" dirty="0" smtClean="0">
                <a:solidFill>
                  <a:schemeClr val="bg1">
                    <a:lumMod val="50000"/>
                  </a:schemeClr>
                </a:solidFill>
                <a:latin typeface="Gill Sans MT" charset="0"/>
                <a:ea typeface="Gill Sans MT" charset="0"/>
                <a:cs typeface="Gill Sans MT" charset="0"/>
              </a:rPr>
              <a:t>  That’s </a:t>
            </a:r>
            <a:r>
              <a:rPr lang="en-US" sz="1600" dirty="0">
                <a:solidFill>
                  <a:schemeClr val="bg1">
                    <a:lumMod val="50000"/>
                  </a:schemeClr>
                </a:solidFill>
                <a:latin typeface="Gill Sans MT" charset="0"/>
                <a:ea typeface="Gill Sans MT" charset="0"/>
                <a:cs typeface="Gill Sans MT" charset="0"/>
              </a:rPr>
              <a:t>why chronic elevated cortisol level cause osteoporosis</a:t>
            </a:r>
          </a:p>
          <a:p>
            <a:endParaRPr lang="fr-FR" sz="1200" dirty="0">
              <a:cs typeface="Calibri"/>
            </a:endParaRPr>
          </a:p>
          <a:p>
            <a:pPr>
              <a:spcBef>
                <a:spcPts val="0"/>
              </a:spcBef>
              <a:buClr>
                <a:srgbClr val="008080"/>
              </a:buClr>
              <a:buSzTx/>
            </a:pPr>
            <a:endParaRPr lang="en-US" sz="1300" dirty="0">
              <a:solidFill>
                <a:prstClr val="black"/>
              </a:solidFill>
              <a:latin typeface="Gill Sans MT" panose="020B0502020104020203" pitchFamily="34" charset="0"/>
              <a:cs typeface="Calibri" panose="020F0502020204030204" pitchFamily="34" charset="0"/>
            </a:endParaRPr>
          </a:p>
          <a:p>
            <a:endParaRPr lang="fr-FR" sz="1200" dirty="0">
              <a:latin typeface="Calibri"/>
              <a:cs typeface="Calibri"/>
            </a:endParaRPr>
          </a:p>
          <a:p>
            <a:pPr marL="0" indent="0">
              <a:buNone/>
            </a:pPr>
            <a:endParaRPr lang="en-US" sz="1200" dirty="0">
              <a:latin typeface="Calibri"/>
              <a:cs typeface="Calibri"/>
            </a:endParaRPr>
          </a:p>
          <a:p>
            <a:pPr>
              <a:buClr>
                <a:srgbClr val="008080"/>
              </a:buClr>
            </a:pPr>
            <a:endParaRPr lang="en-US" sz="1600" dirty="0">
              <a:solidFill>
                <a:srgbClr val="008080"/>
              </a:solidFill>
              <a:latin typeface="Gill Sans MT" panose="020B0502020104020203" pitchFamily="34" charset="0"/>
              <a:cs typeface="Calibri" panose="020F0502020204030204" pitchFamily="34" charset="0"/>
            </a:endParaRPr>
          </a:p>
          <a:p>
            <a:pPr>
              <a:buClr>
                <a:srgbClr val="008080"/>
              </a:buClr>
            </a:pPr>
            <a:endParaRPr lang="en-US" sz="1600" dirty="0">
              <a:solidFill>
                <a:srgbClr val="008080"/>
              </a:solidFill>
              <a:latin typeface="Gill Sans MT" panose="020B0502020104020203" pitchFamily="34" charset="0"/>
              <a:cs typeface="Calibri" panose="020F0502020204030204" pitchFamily="34" charset="0"/>
            </a:endParaRPr>
          </a:p>
          <a:p>
            <a:pPr marL="0" indent="0">
              <a:buNone/>
            </a:pPr>
            <a:endParaRPr lang="en-US" sz="1600" dirty="0">
              <a:solidFill>
                <a:srgbClr val="008080"/>
              </a:solidFill>
              <a:latin typeface="Gill Sans MT" panose="020B0502020104020203" pitchFamily="34" charset="0"/>
              <a:cs typeface="Calibri" panose="020F0502020204030204" pitchFamily="34" charset="0"/>
            </a:endParaRPr>
          </a:p>
          <a:p>
            <a:pPr marL="0" indent="0">
              <a:buNone/>
            </a:pPr>
            <a:endParaRPr lang="en-US" sz="1600" dirty="0">
              <a:solidFill>
                <a:srgbClr val="008080"/>
              </a:solidFill>
              <a:latin typeface="Gill Sans MT" panose="020B0502020104020203" pitchFamily="34" charset="0"/>
              <a:cs typeface="Calibri" panose="020F0502020204030204" pitchFamily="34" charset="0"/>
            </a:endParaRPr>
          </a:p>
          <a:p>
            <a:pPr marL="0" indent="0">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endParaRPr lang="en-US" sz="1600" dirty="0">
              <a:solidFill>
                <a:schemeClr val="bg1">
                  <a:lumMod val="50000"/>
                </a:schemeClr>
              </a:solidFill>
              <a:latin typeface="Gill Sans MT" panose="020B0502020104020203"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43B2C347-204B-4122-8372-44179B3EF671}"/>
              </a:ext>
            </a:extLst>
          </p:cNvPr>
          <p:cNvCxnSpPr/>
          <p:nvPr/>
        </p:nvCxnSpPr>
        <p:spPr>
          <a:xfrm>
            <a:off x="6022404"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2" name="Content Placeholder 3"/>
          <p:cNvSpPr txBox="1">
            <a:spLocks/>
          </p:cNvSpPr>
          <p:nvPr/>
        </p:nvSpPr>
        <p:spPr>
          <a:xfrm>
            <a:off x="6035523" y="1219200"/>
            <a:ext cx="5412943" cy="5024148"/>
          </a:xfrm>
          <a:prstGeom prst="rect">
            <a:avLst/>
          </a:prstGeom>
        </p:spPr>
        <p:txBody>
          <a:bodyPr vert="horz" lIns="101590" tIns="50795" rIns="101590" bIns="50795">
            <a:normAutofit lnSpcReduction="1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800" dirty="0">
                <a:solidFill>
                  <a:srgbClr val="008080"/>
                </a:solidFill>
                <a:cs typeface="Calibri" panose="020F0502020204030204" pitchFamily="34" charset="0"/>
              </a:rPr>
              <a:t>Effect on CNS:</a:t>
            </a:r>
          </a:p>
          <a:p>
            <a:pPr defTabSz="914400">
              <a:lnSpc>
                <a:spcPct val="150000"/>
              </a:lnSpc>
              <a:buClr>
                <a:srgbClr val="008080"/>
              </a:buClr>
              <a:buFont typeface="Wingdings" panose="05000000000000000000" pitchFamily="2" charset="2"/>
              <a:buChar char="ü"/>
            </a:pPr>
            <a:r>
              <a:rPr lang="en-US" sz="1600" dirty="0">
                <a:cs typeface="Calibri"/>
              </a:rPr>
              <a:t>Negative feedback control on release of ACTH.</a:t>
            </a:r>
          </a:p>
          <a:p>
            <a:pPr defTabSz="914400">
              <a:lnSpc>
                <a:spcPct val="150000"/>
              </a:lnSpc>
              <a:buClr>
                <a:srgbClr val="008080"/>
              </a:buClr>
              <a:buFont typeface="Wingdings" panose="05000000000000000000" pitchFamily="2" charset="2"/>
              <a:buChar char="ü"/>
            </a:pPr>
            <a:r>
              <a:rPr lang="en-US" sz="1600" dirty="0">
                <a:cs typeface="Calibri"/>
              </a:rPr>
              <a:t>Modulates perception &amp; emotion.</a:t>
            </a:r>
          </a:p>
          <a:p>
            <a:pPr defTabSz="914400"/>
            <a:endParaRPr lang="fr-FR" sz="500" dirty="0">
              <a:cs typeface="Calibri"/>
            </a:endParaRPr>
          </a:p>
          <a:p>
            <a:pPr defTabSz="914400">
              <a:lnSpc>
                <a:spcPct val="120000"/>
              </a:lnSpc>
              <a:buClr>
                <a:srgbClr val="008080"/>
              </a:buClr>
            </a:pPr>
            <a:r>
              <a:rPr lang="en-US" sz="1800" dirty="0">
                <a:solidFill>
                  <a:srgbClr val="008080"/>
                </a:solidFill>
                <a:cs typeface="Calibri" panose="020F0502020204030204" pitchFamily="34" charset="0"/>
              </a:rPr>
              <a:t>Effect on Developmental: </a:t>
            </a:r>
          </a:p>
          <a:p>
            <a:pPr defTabSz="914400">
              <a:lnSpc>
                <a:spcPct val="150000"/>
              </a:lnSpc>
              <a:buClr>
                <a:srgbClr val="008080"/>
              </a:buClr>
              <a:buFont typeface="Wingdings" panose="05000000000000000000" pitchFamily="2" charset="2"/>
              <a:buChar char="ü"/>
            </a:pPr>
            <a:r>
              <a:rPr lang="en-US" sz="1400" dirty="0">
                <a:cs typeface="Calibri"/>
              </a:rPr>
              <a:t>Permissive regulation of fetal organ maturation.</a:t>
            </a:r>
          </a:p>
          <a:p>
            <a:pPr defTabSz="914400">
              <a:lnSpc>
                <a:spcPct val="150000"/>
              </a:lnSpc>
              <a:buClr>
                <a:srgbClr val="008080"/>
              </a:buClr>
              <a:buFont typeface="Wingdings" panose="05000000000000000000" pitchFamily="2" charset="2"/>
              <a:buChar char="ü"/>
            </a:pPr>
            <a:r>
              <a:rPr lang="en-US" sz="1400" dirty="0">
                <a:cs typeface="Calibri"/>
              </a:rPr>
              <a:t>Surfactant synthesis (phospholipid that maintains alveolar surface tension).</a:t>
            </a:r>
          </a:p>
          <a:p>
            <a:pPr defTabSz="914400">
              <a:lnSpc>
                <a:spcPct val="150000"/>
              </a:lnSpc>
              <a:buClr>
                <a:srgbClr val="008080"/>
              </a:buClr>
              <a:buFont typeface="Wingdings" panose="05000000000000000000" pitchFamily="2" charset="2"/>
              <a:buChar char="ü"/>
            </a:pPr>
            <a:r>
              <a:rPr lang="en-US" sz="1400" dirty="0">
                <a:cs typeface="Calibri"/>
              </a:rPr>
              <a:t>Inhibition of linear growth in children due to direct effects on bone &amp; connective tissue.</a:t>
            </a:r>
          </a:p>
          <a:p>
            <a:pPr marL="0" indent="0" defTabSz="914400">
              <a:buFont typeface="Wingdings 3"/>
              <a:buNone/>
            </a:pPr>
            <a:endParaRPr lang="fr-FR" sz="500" dirty="0">
              <a:cs typeface="Calibri"/>
            </a:endParaRPr>
          </a:p>
          <a:p>
            <a:pPr defTabSz="914400">
              <a:lnSpc>
                <a:spcPct val="150000"/>
              </a:lnSpc>
              <a:buClr>
                <a:srgbClr val="008080"/>
              </a:buClr>
            </a:pPr>
            <a:r>
              <a:rPr lang="en-US" sz="1800" dirty="0">
                <a:solidFill>
                  <a:srgbClr val="008080"/>
                </a:solidFill>
                <a:cs typeface="Calibri" panose="020F0502020204030204" pitchFamily="34" charset="0"/>
              </a:rPr>
              <a:t>Effect on GIT:</a:t>
            </a:r>
          </a:p>
          <a:p>
            <a:pPr defTabSz="914400">
              <a:lnSpc>
                <a:spcPct val="150000"/>
              </a:lnSpc>
              <a:buClr>
                <a:srgbClr val="008080"/>
              </a:buClr>
              <a:buFont typeface="Wingdings" panose="05000000000000000000" pitchFamily="2" charset="2"/>
              <a:buChar char="ü"/>
            </a:pPr>
            <a:r>
              <a:rPr lang="en-US" sz="1500" dirty="0">
                <a:cs typeface="Calibri"/>
              </a:rPr>
              <a:t>Increase HCL secretion </a:t>
            </a:r>
            <a:r>
              <a:rPr lang="en-US" sz="1500" dirty="0">
                <a:cs typeface="Calibri"/>
                <a:sym typeface="Wingdings" panose="05000000000000000000" pitchFamily="2" charset="2"/>
              </a:rPr>
              <a:t> </a:t>
            </a:r>
            <a:r>
              <a:rPr lang="en-US" sz="1500" dirty="0">
                <a:solidFill>
                  <a:srgbClr val="00B050"/>
                </a:solidFill>
                <a:cs typeface="Calibri"/>
                <a:sym typeface="Wingdings" panose="05000000000000000000" pitchFamily="2" charset="2"/>
              </a:rPr>
              <a:t>Increases the acidity  Might cause ulcers.</a:t>
            </a:r>
            <a:endParaRPr lang="en-US" sz="1500" dirty="0">
              <a:solidFill>
                <a:srgbClr val="00B050"/>
              </a:solidFill>
              <a:cs typeface="Calibri"/>
            </a:endParaRPr>
          </a:p>
          <a:p>
            <a:pPr marL="0" indent="0" defTabSz="914400">
              <a:lnSpc>
                <a:spcPct val="150000"/>
              </a:lnSpc>
              <a:buClr>
                <a:srgbClr val="008080"/>
              </a:buClr>
              <a:buFont typeface="Wingdings 3"/>
              <a:buNone/>
            </a:pPr>
            <a:endParaRPr lang="en-US" sz="1300" dirty="0">
              <a:solidFill>
                <a:prstClr val="black"/>
              </a:solidFill>
              <a:latin typeface="Gill Sans MT" panose="020B0502020104020203" pitchFamily="34" charset="0"/>
              <a:cs typeface="Calibri" panose="020F0502020204030204" pitchFamily="34" charset="0"/>
            </a:endParaRPr>
          </a:p>
          <a:p>
            <a:pPr defTabSz="914400"/>
            <a:endParaRPr lang="fr-FR" sz="1200" dirty="0">
              <a:latin typeface="Calibri"/>
              <a:cs typeface="Calibri"/>
            </a:endParaRPr>
          </a:p>
          <a:p>
            <a:pPr marL="0" indent="0" defTabSz="914400">
              <a:buFont typeface="Wingdings 3"/>
              <a:buNone/>
            </a:pPr>
            <a:endParaRPr lang="en-US" sz="1200" dirty="0">
              <a:latin typeface="Calibri"/>
              <a:cs typeface="Calibri"/>
            </a:endParaRPr>
          </a:p>
          <a:p>
            <a:pPr defTabSz="914400">
              <a:lnSpc>
                <a:spcPct val="150000"/>
              </a:lnSpc>
              <a:buClr>
                <a:srgbClr val="008080"/>
              </a:buClr>
            </a:pPr>
            <a:endParaRPr lang="en-US" sz="1600" dirty="0">
              <a:solidFill>
                <a:srgbClr val="008080"/>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600" dirty="0">
              <a:solidFill>
                <a:srgbClr val="008080"/>
              </a:solidFill>
              <a:latin typeface="Gill Sans MT" panose="020B0502020104020203" pitchFamily="34" charset="0"/>
              <a:cs typeface="Calibri" panose="020F0502020204030204" pitchFamily="34" charset="0"/>
            </a:endParaRPr>
          </a:p>
          <a:p>
            <a:pPr marL="0" indent="0" defTabSz="914400">
              <a:buFont typeface="Wingdings 3"/>
              <a:buNone/>
            </a:pPr>
            <a:endParaRPr lang="en-US" sz="1600" dirty="0">
              <a:solidFill>
                <a:srgbClr val="008080"/>
              </a:solidFill>
              <a:latin typeface="Gill Sans MT" panose="020B0502020104020203" pitchFamily="34" charset="0"/>
              <a:cs typeface="Calibri" panose="020F0502020204030204" pitchFamily="34" charset="0"/>
            </a:endParaRPr>
          </a:p>
          <a:p>
            <a:pPr marL="0" indent="0" defTabSz="914400">
              <a:buFont typeface="Wingdings 3"/>
              <a:buNone/>
            </a:pPr>
            <a:endParaRPr lang="en-US" sz="16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600" dirty="0">
              <a:solidFill>
                <a:schemeClr val="bg1">
                  <a:lumMod val="50000"/>
                </a:schemeClr>
              </a:solidFill>
              <a:latin typeface="Gill Sans MT" panose="020B0502020104020203" pitchFamily="34" charset="0"/>
              <a:cs typeface="Calibri" panose="020F0502020204030204" pitchFamily="34" charset="0"/>
            </a:endParaRPr>
          </a:p>
        </p:txBody>
      </p:sp>
      <p:sp>
        <p:nvSpPr>
          <p:cNvPr id="13" name="Rectangle 12"/>
          <p:cNvSpPr/>
          <p:nvPr/>
        </p:nvSpPr>
        <p:spPr>
          <a:xfrm>
            <a:off x="9661454" y="1200874"/>
            <a:ext cx="1917949" cy="340491"/>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Gill Sans MT" charset="0"/>
                <a:ea typeface="Gill Sans MT" charset="0"/>
                <a:cs typeface="Gill Sans MT" charset="0"/>
              </a:rPr>
              <a:t>Only in Males’ Slides</a:t>
            </a:r>
          </a:p>
        </p:txBody>
      </p:sp>
    </p:spTree>
    <p:extLst>
      <p:ext uri="{BB962C8B-B14F-4D97-AF65-F5344CB8AC3E}">
        <p14:creationId xmlns:p14="http://schemas.microsoft.com/office/powerpoint/2010/main" val="241561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2"/>
            <a:ext cx="1104191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14" name="Title 1"/>
          <p:cNvSpPr>
            <a:spLocks noGrp="1"/>
          </p:cNvSpPr>
          <p:nvPr>
            <p:ph type="title"/>
          </p:nvPr>
        </p:nvSpPr>
        <p:spPr>
          <a:xfrm>
            <a:off x="609460" y="167665"/>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Glucocorticoids Abnormalities</a:t>
            </a:r>
          </a:p>
        </p:txBody>
      </p:sp>
      <p:sp>
        <p:nvSpPr>
          <p:cNvPr id="4" name="Rectangle 3"/>
          <p:cNvSpPr/>
          <p:nvPr/>
        </p:nvSpPr>
        <p:spPr>
          <a:xfrm>
            <a:off x="4474260" y="1484784"/>
            <a:ext cx="3240341" cy="50405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7E8D"/>
                </a:solidFill>
                <a:latin typeface="Gill Sans MT" panose="020B0502020104020203" pitchFamily="34" charset="0"/>
              </a:rPr>
              <a:t>Abnormalities</a:t>
            </a:r>
          </a:p>
        </p:txBody>
      </p:sp>
      <p:sp>
        <p:nvSpPr>
          <p:cNvPr id="12" name="Rectangle 11"/>
          <p:cNvSpPr/>
          <p:nvPr/>
        </p:nvSpPr>
        <p:spPr>
          <a:xfrm>
            <a:off x="7714600" y="2634843"/>
            <a:ext cx="3636395" cy="576064"/>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35" dirty="0">
                <a:solidFill>
                  <a:srgbClr val="008080"/>
                </a:solidFill>
                <a:latin typeface="Gill Sans MT" panose="020B0502020104020203" pitchFamily="34" charset="0"/>
                <a:cs typeface="Georgia"/>
              </a:rPr>
              <a:t>Decrease secretion of glucocorticoids</a:t>
            </a:r>
          </a:p>
          <a:p>
            <a:pPr algn="ctr"/>
            <a:r>
              <a:rPr lang="en-US" sz="1800" spc="-35" dirty="0">
                <a:solidFill>
                  <a:srgbClr val="008080"/>
                </a:solidFill>
                <a:latin typeface="Gill Sans MT" panose="020B0502020104020203" pitchFamily="34" charset="0"/>
                <a:cs typeface="Georgia"/>
              </a:rPr>
              <a:t>and mineralocorticoids</a:t>
            </a:r>
          </a:p>
        </p:txBody>
      </p:sp>
      <p:cxnSp>
        <p:nvCxnSpPr>
          <p:cNvPr id="8" name="Straight Connector 7"/>
          <p:cNvCxnSpPr>
            <a:stCxn id="4" idx="2"/>
          </p:cNvCxnSpPr>
          <p:nvPr/>
        </p:nvCxnSpPr>
        <p:spPr>
          <a:xfrm flipH="1">
            <a:off x="6094412" y="1988840"/>
            <a:ext cx="19" cy="288032"/>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494012" y="2276872"/>
            <a:ext cx="36004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094412" y="2276872"/>
            <a:ext cx="36004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94012" y="2276872"/>
            <a:ext cx="0" cy="26443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694812" y="2276872"/>
            <a:ext cx="0" cy="26443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37837" y="3394984"/>
            <a:ext cx="3636395" cy="1279824"/>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pc="-35" dirty="0">
                <a:solidFill>
                  <a:schemeClr val="tx1"/>
                </a:solidFill>
                <a:latin typeface="Gill Sans MT" panose="020B0502020104020203" pitchFamily="34" charset="0"/>
                <a:cs typeface="Georgia"/>
              </a:rPr>
              <a:t>Cushing’s Syndrome</a:t>
            </a:r>
          </a:p>
        </p:txBody>
      </p:sp>
      <p:sp>
        <p:nvSpPr>
          <p:cNvPr id="22" name="Rectangle 21"/>
          <p:cNvSpPr/>
          <p:nvPr/>
        </p:nvSpPr>
        <p:spPr>
          <a:xfrm>
            <a:off x="7714591" y="3394984"/>
            <a:ext cx="3636403" cy="1279824"/>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pc="-35" dirty="0">
                <a:solidFill>
                  <a:schemeClr val="tx1"/>
                </a:solidFill>
                <a:latin typeface="Gill Sans MT" panose="020B0502020104020203" pitchFamily="34" charset="0"/>
                <a:cs typeface="Georgia"/>
              </a:rPr>
              <a:t>Addison's disease</a:t>
            </a:r>
          </a:p>
        </p:txBody>
      </p:sp>
      <p:sp>
        <p:nvSpPr>
          <p:cNvPr id="18" name="Rectangle 17"/>
          <p:cNvSpPr/>
          <p:nvPr/>
        </p:nvSpPr>
        <p:spPr>
          <a:xfrm>
            <a:off x="837837" y="2634843"/>
            <a:ext cx="3636395" cy="576064"/>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35" dirty="0">
                <a:solidFill>
                  <a:srgbClr val="008080"/>
                </a:solidFill>
                <a:latin typeface="Gill Sans MT" panose="020B0502020104020203" pitchFamily="34" charset="0"/>
                <a:cs typeface="Georgia"/>
              </a:rPr>
              <a:t>Increase secretion of corticosteroid</a:t>
            </a:r>
          </a:p>
        </p:txBody>
      </p:sp>
      <p:sp>
        <p:nvSpPr>
          <p:cNvPr id="26" name="object 2"/>
          <p:cNvSpPr/>
          <p:nvPr/>
        </p:nvSpPr>
        <p:spPr>
          <a:xfrm>
            <a:off x="7714590" y="4786876"/>
            <a:ext cx="1764198" cy="1306419"/>
          </a:xfrm>
          <a:prstGeom prst="rect">
            <a:avLst/>
          </a:prstGeom>
          <a:blipFill>
            <a:blip r:embed="rId2" cstate="print"/>
            <a:srcRect/>
            <a:stretch>
              <a:fillRect l="-2381" t="-163606" r="-75101" b="-5208"/>
            </a:stretch>
          </a:blipFill>
        </p:spPr>
        <p:txBody>
          <a:bodyPr wrap="square" lIns="0" tIns="0" rIns="0" bIns="0" rtlCol="0"/>
          <a:lstStyle/>
          <a:p>
            <a:endParaRPr/>
          </a:p>
        </p:txBody>
      </p:sp>
      <p:sp>
        <p:nvSpPr>
          <p:cNvPr id="27" name="object 2"/>
          <p:cNvSpPr/>
          <p:nvPr/>
        </p:nvSpPr>
        <p:spPr>
          <a:xfrm>
            <a:off x="9622804" y="4767607"/>
            <a:ext cx="1730936" cy="1325689"/>
          </a:xfrm>
          <a:prstGeom prst="rect">
            <a:avLst/>
          </a:prstGeom>
          <a:blipFill>
            <a:blip r:embed="rId2" cstate="print"/>
            <a:srcRect/>
            <a:stretch>
              <a:fillRect l="-56141" t="-7093" r="-31581" b="-143182"/>
            </a:stretch>
          </a:blipFill>
        </p:spPr>
        <p:txBody>
          <a:bodyPr wrap="square" lIns="0" tIns="0" rIns="0" bIns="0" rtlCol="0"/>
          <a:lstStyle/>
          <a:p>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764" y="4714389"/>
            <a:ext cx="1596496" cy="1561331"/>
          </a:xfrm>
          <a:prstGeom prst="rect">
            <a:avLst/>
          </a:prstGeom>
        </p:spPr>
      </p:pic>
    </p:spTree>
    <p:extLst>
      <p:ext uri="{BB962C8B-B14F-4D97-AF65-F5344CB8AC3E}">
        <p14:creationId xmlns:p14="http://schemas.microsoft.com/office/powerpoint/2010/main" val="93019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Cushing's Syndrome</a:t>
            </a: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18115" y="1196752"/>
            <a:ext cx="10969942" cy="74589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sz="1600" dirty="0"/>
              <a:t>Cushing’s syndrome results from </a:t>
            </a:r>
            <a:r>
              <a:rPr lang="en-US" sz="1600" dirty="0">
                <a:solidFill>
                  <a:srgbClr val="FF0000"/>
                </a:solidFill>
              </a:rPr>
              <a:t>continued high glucocorticoid levels.</a:t>
            </a:r>
          </a:p>
          <a:p>
            <a:pPr defTabSz="914400">
              <a:buClr>
                <a:srgbClr val="008080"/>
              </a:buClr>
            </a:pPr>
            <a:r>
              <a:rPr lang="en-US" sz="1600" dirty="0">
                <a:solidFill>
                  <a:schemeClr val="accent5">
                    <a:lumMod val="75000"/>
                  </a:schemeClr>
                </a:solidFill>
              </a:rPr>
              <a:t>Patients’ ages are usually </a:t>
            </a:r>
            <a:r>
              <a:rPr lang="en-US" sz="1600" dirty="0">
                <a:solidFill>
                  <a:schemeClr val="accent4">
                    <a:lumMod val="75000"/>
                  </a:schemeClr>
                </a:solidFill>
              </a:rPr>
              <a:t>30-60, </a:t>
            </a:r>
            <a:r>
              <a:rPr lang="en-US" sz="1600" dirty="0">
                <a:solidFill>
                  <a:schemeClr val="accent5">
                    <a:lumMod val="75000"/>
                  </a:schemeClr>
                </a:solidFill>
              </a:rPr>
              <a:t>the ratio between female and male is </a:t>
            </a:r>
            <a:r>
              <a:rPr lang="en-US" sz="1600" dirty="0">
                <a:solidFill>
                  <a:schemeClr val="accent4">
                    <a:lumMod val="75000"/>
                  </a:schemeClr>
                </a:solidFill>
              </a:rPr>
              <a:t>4:1</a:t>
            </a:r>
            <a:r>
              <a:rPr lang="en-US" sz="1600" dirty="0"/>
              <a:t> </a:t>
            </a:r>
            <a:r>
              <a:rPr lang="en-US" sz="1600" dirty="0">
                <a:solidFill>
                  <a:schemeClr val="bg1">
                    <a:lumMod val="50000"/>
                  </a:schemeClr>
                </a:solidFill>
              </a:rPr>
              <a:t>(respectively).</a:t>
            </a:r>
            <a:endParaRPr lang="en-US" sz="1600" dirty="0"/>
          </a:p>
          <a:p>
            <a:pPr marL="0" indent="0" defTabSz="91440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600" dirty="0">
              <a:solidFill>
                <a:schemeClr val="bg1">
                  <a:lumMod val="50000"/>
                </a:schemeClr>
              </a:solidFill>
              <a:latin typeface="Gill Sans MT" panose="020B0502020104020203" pitchFamily="34" charset="0"/>
              <a:cs typeface="Calibri" panose="020F050202020403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30410696"/>
              </p:ext>
            </p:extLst>
          </p:nvPr>
        </p:nvGraphicFramePr>
        <p:xfrm>
          <a:off x="622431" y="1989099"/>
          <a:ext cx="10956972" cy="4183634"/>
        </p:xfrm>
        <a:graphic>
          <a:graphicData uri="http://schemas.openxmlformats.org/drawingml/2006/table">
            <a:tbl>
              <a:tblPr firstRow="1" bandRow="1">
                <a:tableStyleId>{5DA37D80-6434-44D0-A028-1B22A696006F}</a:tableStyleId>
              </a:tblPr>
              <a:tblGrid>
                <a:gridCol w="1727565">
                  <a:extLst>
                    <a:ext uri="{9D8B030D-6E8A-4147-A177-3AD203B41FA5}">
                      <a16:colId xmlns:a16="http://schemas.microsoft.com/office/drawing/2014/main" val="2488661427"/>
                    </a:ext>
                  </a:extLst>
                </a:gridCol>
                <a:gridCol w="6768752">
                  <a:extLst>
                    <a:ext uri="{9D8B030D-6E8A-4147-A177-3AD203B41FA5}">
                      <a16:colId xmlns:a16="http://schemas.microsoft.com/office/drawing/2014/main" val="1164763168"/>
                    </a:ext>
                  </a:extLst>
                </a:gridCol>
                <a:gridCol w="2460655">
                  <a:extLst>
                    <a:ext uri="{9D8B030D-6E8A-4147-A177-3AD203B41FA5}">
                      <a16:colId xmlns:a16="http://schemas.microsoft.com/office/drawing/2014/main" val="4128162029"/>
                    </a:ext>
                  </a:extLst>
                </a:gridCol>
              </a:tblGrid>
              <a:tr h="288032">
                <a:tc grid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a:solidFill>
                            <a:srgbClr val="497E8D"/>
                          </a:solidFill>
                          <a:latin typeface="Calibri" panose="020F0502020204030204" pitchFamily="34" charset="0"/>
                          <a:ea typeface="+mn-ea"/>
                          <a:cs typeface="Calibri" panose="020F0502020204030204" pitchFamily="34" charset="0"/>
                        </a:rPr>
                        <a:t>Causes of Cushing's Syndrome</a:t>
                      </a:r>
                    </a:p>
                  </a:txBody>
                  <a:tcPr>
                    <a:solidFill>
                      <a:schemeClr val="bg1">
                        <a:lumMod val="95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372475">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a:solidFill>
                            <a:srgbClr val="008080"/>
                          </a:solidFill>
                          <a:latin typeface="+mn-lt"/>
                          <a:ea typeface="+mn-ea"/>
                          <a:cs typeface="+mn-cs"/>
                        </a:rPr>
                        <a:t>ACTH independent </a:t>
                      </a:r>
                    </a:p>
                  </a:txBody>
                  <a:tcPr>
                    <a:solidFill>
                      <a:srgbClr val="C1FFE0"/>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a:solidFill>
                            <a:srgbClr val="008080"/>
                          </a:solidFill>
                          <a:latin typeface="+mn-lt"/>
                          <a:ea typeface="+mn-ea"/>
                          <a:cs typeface="+mn-cs"/>
                        </a:rPr>
                        <a:t>ACTH dependent </a:t>
                      </a:r>
                    </a:p>
                  </a:txBody>
                  <a:tcPr>
                    <a:solidFill>
                      <a:srgbClr val="FFE7E7"/>
                    </a:solidFill>
                  </a:tcPr>
                </a:tc>
                <a:tc>
                  <a:txBody>
                    <a:bodyPr/>
                    <a:lstStyle/>
                    <a:p>
                      <a:pPr marL="0" indent="0" algn="ctr" eaLnBrk="1" hangingPunct="1">
                        <a:lnSpc>
                          <a:spcPct val="150000"/>
                        </a:lnSpc>
                        <a:buFont typeface="Wingdings" panose="05000000000000000000" pitchFamily="2" charset="2"/>
                        <a:buNone/>
                      </a:pPr>
                      <a:r>
                        <a:rPr kumimoji="0" lang="en-US" sz="1400" b="0" i="0" u="none" strike="noStrike" kern="1200" baseline="0" dirty="0">
                          <a:solidFill>
                            <a:srgbClr val="008080"/>
                          </a:solidFill>
                          <a:latin typeface="+mn-lt"/>
                          <a:ea typeface="+mn-ea"/>
                          <a:cs typeface="+mn-cs"/>
                        </a:rPr>
                        <a:t>Other causes </a:t>
                      </a:r>
                    </a:p>
                  </a:txBody>
                  <a:tcPr>
                    <a:solidFill>
                      <a:srgbClr val="B9FFFF"/>
                    </a:solidFill>
                  </a:tcPr>
                </a:tc>
                <a:extLst>
                  <a:ext uri="{0D108BD9-81ED-4DB2-BD59-A6C34878D82A}">
                    <a16:rowId xmlns:a16="http://schemas.microsoft.com/office/drawing/2014/main" val="459244839"/>
                  </a:ext>
                </a:extLst>
              </a:tr>
              <a:tr h="3160979">
                <a:tc>
                  <a:txBody>
                    <a:bodyPr/>
                    <a:lstStyle/>
                    <a:p>
                      <a:pPr marL="0" indent="0">
                        <a:buFont typeface="Wingdings" panose="05000000000000000000" pitchFamily="2" charset="2"/>
                        <a:buNone/>
                      </a:pPr>
                      <a:r>
                        <a:rPr kumimoji="0" lang="en-US" sz="1400" b="0" i="0" u="none" strike="noStrike" kern="1200" dirty="0">
                          <a:solidFill>
                            <a:srgbClr val="00B050"/>
                          </a:solidFill>
                          <a:effectLst/>
                          <a:latin typeface="+mn-lt"/>
                          <a:ea typeface="+mn-ea"/>
                          <a:cs typeface="+mn-cs"/>
                        </a:rPr>
                        <a:t>Could be due to: </a:t>
                      </a:r>
                    </a:p>
                    <a:p>
                      <a:pPr marL="0" indent="0">
                        <a:buFont typeface="Wingdings" panose="05000000000000000000" pitchFamily="2" charset="2"/>
                        <a:buNone/>
                      </a:pPr>
                      <a:endParaRPr kumimoji="0" lang="en-US" sz="1400" b="0" i="0" u="none" strike="noStrike" kern="1200" dirty="0">
                        <a:solidFill>
                          <a:srgbClr val="00B050"/>
                        </a:solidFill>
                        <a:effectLst/>
                        <a:latin typeface="+mn-lt"/>
                        <a:ea typeface="+mn-ea"/>
                        <a:cs typeface="+mn-cs"/>
                      </a:endParaRPr>
                    </a:p>
                    <a:p>
                      <a:pPr marL="0" indent="0">
                        <a:buFont typeface="Wingdings" panose="05000000000000000000" pitchFamily="2" charset="2"/>
                        <a:buNone/>
                      </a:pPr>
                      <a:r>
                        <a:rPr kumimoji="0" lang="en-US" sz="1400" b="0" i="0" u="none" strike="noStrike" kern="1200" dirty="0">
                          <a:solidFill>
                            <a:schemeClr val="bg1">
                              <a:lumMod val="10000"/>
                            </a:schemeClr>
                          </a:solidFill>
                          <a:effectLst/>
                          <a:latin typeface="+mn-lt"/>
                          <a:ea typeface="+mn-ea"/>
                          <a:cs typeface="+mn-cs"/>
                        </a:rPr>
                        <a:t>Adrenal adenoma or</a:t>
                      </a:r>
                      <a:r>
                        <a:rPr kumimoji="0" lang="en-US" sz="1400" b="0" i="0" u="none" strike="noStrike" kern="1200" baseline="0" dirty="0">
                          <a:solidFill>
                            <a:schemeClr val="bg1">
                              <a:lumMod val="10000"/>
                            </a:schemeClr>
                          </a:solidFill>
                          <a:effectLst/>
                          <a:latin typeface="+mn-lt"/>
                          <a:ea typeface="+mn-ea"/>
                          <a:cs typeface="+mn-cs"/>
                        </a:rPr>
                        <a:t> </a:t>
                      </a:r>
                      <a:r>
                        <a:rPr kumimoji="0" lang="en-US" sz="1400" b="0" i="0" u="none" strike="noStrike" kern="1200" dirty="0">
                          <a:solidFill>
                            <a:schemeClr val="bg1">
                              <a:lumMod val="10000"/>
                            </a:schemeClr>
                          </a:solidFill>
                          <a:effectLst/>
                          <a:latin typeface="+mn-lt"/>
                          <a:ea typeface="+mn-ea"/>
                          <a:cs typeface="+mn-cs"/>
                        </a:rPr>
                        <a:t>carcinoma.</a:t>
                      </a:r>
                    </a:p>
                  </a:txBody>
                  <a:tcPr>
                    <a:solidFill>
                      <a:schemeClr val="bg1"/>
                    </a:solidFill>
                  </a:tcPr>
                </a:tc>
                <a:tc>
                  <a:txBody>
                    <a:bodyPr/>
                    <a:lstStyle/>
                    <a:p>
                      <a:pPr marL="0" marR="0" lvl="0" indent="0" algn="justLow"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dirty="0">
                          <a:solidFill>
                            <a:srgbClr val="00B050"/>
                          </a:solidFill>
                          <a:effectLst/>
                          <a:latin typeface="+mn-lt"/>
                          <a:ea typeface="+mn-ea"/>
                          <a:cs typeface="+mn-cs"/>
                        </a:rPr>
                        <a:t>Could be due to: </a:t>
                      </a:r>
                      <a:endParaRPr kumimoji="0" lang="en-US" sz="1400" b="0" i="0" u="none" strike="noStrike" kern="1200" dirty="0">
                        <a:solidFill>
                          <a:schemeClr val="bg1">
                            <a:lumMod val="10000"/>
                          </a:schemeClr>
                        </a:solidFill>
                        <a:effectLst/>
                        <a:latin typeface="+mn-lt"/>
                        <a:ea typeface="+mn-ea"/>
                        <a:cs typeface="+mn-cs"/>
                      </a:endParaRPr>
                    </a:p>
                    <a:p>
                      <a:pPr marL="0" marR="0" lvl="0" indent="0" algn="justLow"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dirty="0">
                          <a:solidFill>
                            <a:schemeClr val="bg1">
                              <a:lumMod val="10000"/>
                            </a:schemeClr>
                          </a:solidFill>
                          <a:effectLst/>
                          <a:latin typeface="+mn-lt"/>
                          <a:ea typeface="+mn-ea"/>
                          <a:cs typeface="+mn-cs"/>
                        </a:rPr>
                        <a:t>1. Adenomas of the anterior pituitary​ </a:t>
                      </a:r>
                      <a:r>
                        <a:rPr kumimoji="0" lang="en-US" sz="1400" b="0" i="0" u="none" strike="noStrike" kern="1200" dirty="0">
                          <a:solidFill>
                            <a:schemeClr val="accent5">
                              <a:lumMod val="75000"/>
                            </a:schemeClr>
                          </a:solidFill>
                          <a:effectLst/>
                          <a:latin typeface="+mn-lt"/>
                          <a:ea typeface="+mn-ea"/>
                          <a:cs typeface="+mn-cs"/>
                        </a:rPr>
                        <a:t>(​</a:t>
                      </a:r>
                      <a:r>
                        <a:rPr lang="en-US" sz="1400" dirty="0">
                          <a:solidFill>
                            <a:schemeClr val="accent5">
                              <a:lumMod val="75000"/>
                            </a:schemeClr>
                          </a:solidFill>
                        </a:rPr>
                        <a:t>75-90%)</a:t>
                      </a:r>
                      <a:r>
                        <a:rPr lang="en-US" sz="1400" baseline="0" dirty="0"/>
                        <a:t> </a:t>
                      </a:r>
                      <a:r>
                        <a:rPr kumimoji="0" lang="en-US" sz="1400" b="0" i="0" u="none" strike="noStrike" kern="1200" dirty="0">
                          <a:solidFill>
                            <a:srgbClr val="FF66CC"/>
                          </a:solidFill>
                          <a:effectLst/>
                          <a:latin typeface="+mn-lt"/>
                          <a:ea typeface="+mn-ea"/>
                          <a:cs typeface="+mn-cs"/>
                        </a:rPr>
                        <a:t>→ increase ACTH. </a:t>
                      </a:r>
                    </a:p>
                    <a:p>
                      <a:pPr marL="0" lvl="0" indent="0" algn="justLow">
                        <a:buFont typeface="Wingdings" panose="05000000000000000000" pitchFamily="2" charset="2"/>
                        <a:buNone/>
                      </a:pPr>
                      <a:endParaRPr kumimoji="0" lang="en-US" sz="400" b="0" i="0" u="none" strike="noStrike" kern="1200" dirty="0">
                        <a:solidFill>
                          <a:schemeClr val="bg1">
                            <a:lumMod val="10000"/>
                          </a:schemeClr>
                        </a:solidFill>
                        <a:effectLst/>
                        <a:latin typeface="+mn-lt"/>
                        <a:ea typeface="+mn-ea"/>
                        <a:cs typeface="+mn-cs"/>
                      </a:endParaRPr>
                    </a:p>
                    <a:p>
                      <a:pPr marL="0" lvl="0" indent="0" algn="justLow">
                        <a:buFont typeface="Wingdings" panose="05000000000000000000" pitchFamily="2" charset="2"/>
                        <a:buNone/>
                      </a:pPr>
                      <a:r>
                        <a:rPr kumimoji="0" lang="en-US" sz="1400" b="0" i="0" u="none" strike="noStrike" kern="1200" dirty="0">
                          <a:solidFill>
                            <a:srgbClr val="FF66CC"/>
                          </a:solidFill>
                          <a:effectLst/>
                          <a:latin typeface="+mn-lt"/>
                          <a:ea typeface="+mn-ea"/>
                          <a:cs typeface="+mn-cs"/>
                        </a:rPr>
                        <a:t>When Cushing's </a:t>
                      </a:r>
                      <a:r>
                        <a:rPr kumimoji="0" lang="en-US" sz="1400" b="0" i="0" u="none" strike="noStrike" kern="1200" dirty="0">
                          <a:solidFill>
                            <a:srgbClr val="FF0000"/>
                          </a:solidFill>
                          <a:effectLst/>
                          <a:latin typeface="+mn-lt"/>
                          <a:ea typeface="+mn-ea"/>
                          <a:cs typeface="+mn-cs"/>
                        </a:rPr>
                        <a:t>syndrome</a:t>
                      </a:r>
                      <a:r>
                        <a:rPr kumimoji="0" lang="en-US" sz="1400" b="0" i="0" u="none" strike="noStrike" kern="1200" dirty="0">
                          <a:solidFill>
                            <a:schemeClr val="bg1">
                              <a:lumMod val="10000"/>
                            </a:schemeClr>
                          </a:solidFill>
                          <a:effectLst/>
                          <a:latin typeface="+mn-lt"/>
                          <a:ea typeface="+mn-ea"/>
                          <a:cs typeface="+mn-cs"/>
                        </a:rPr>
                        <a:t> </a:t>
                      </a:r>
                      <a:r>
                        <a:rPr kumimoji="0" lang="en-US" sz="1400" b="0" i="0" u="none" strike="noStrike" kern="1200" dirty="0">
                          <a:solidFill>
                            <a:srgbClr val="FF66CC"/>
                          </a:solidFill>
                          <a:effectLst/>
                          <a:latin typeface="+mn-lt"/>
                          <a:ea typeface="+mn-ea"/>
                          <a:cs typeface="+mn-cs"/>
                        </a:rPr>
                        <a:t>is secondary to increased ACTH by the anterior pituitary = </a:t>
                      </a:r>
                      <a:r>
                        <a:rPr kumimoji="0" lang="en-US" sz="1400" b="1" i="0" u="none" strike="noStrike" kern="1200" dirty="0">
                          <a:solidFill>
                            <a:srgbClr val="FF0000"/>
                          </a:solidFill>
                          <a:effectLst/>
                          <a:latin typeface="+mn-lt"/>
                          <a:ea typeface="+mn-ea"/>
                          <a:cs typeface="+mn-cs"/>
                        </a:rPr>
                        <a:t>Cushing's disease. </a:t>
                      </a:r>
                      <a:endParaRPr kumimoji="0" lang="en-US" sz="1400" b="0" i="0" u="none" strike="noStrike" kern="1200" dirty="0">
                        <a:solidFill>
                          <a:schemeClr val="bg1">
                            <a:lumMod val="10000"/>
                          </a:schemeClr>
                        </a:solidFill>
                        <a:effectLst/>
                        <a:latin typeface="+mn-lt"/>
                        <a:ea typeface="+mn-ea"/>
                        <a:cs typeface="+mn-cs"/>
                      </a:endParaRPr>
                    </a:p>
                    <a:p>
                      <a:pPr marL="0" marR="0" lvl="0" indent="0" algn="justLow"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إيش</a:t>
                      </a:r>
                      <a:r>
                        <a:rPr kumimoji="0" lang="ar-SA" sz="1400" b="0" i="0" u="none" strike="noStrike" kern="1200" baseline="0" dirty="0">
                          <a:solidFill>
                            <a:schemeClr val="bg1">
                              <a:lumMod val="50000"/>
                            </a:schemeClr>
                          </a:solidFill>
                          <a:effectLst/>
                          <a:latin typeface="Calibri" panose="020F0502020204030204" pitchFamily="34" charset="0"/>
                          <a:ea typeface="+mn-ea"/>
                          <a:cs typeface="Calibri" panose="020F0502020204030204" pitchFamily="34" charset="0"/>
                        </a:rPr>
                        <a:t> الفرق بين الـ</a:t>
                      </a:r>
                      <a:r>
                        <a:rPr kumimoji="0" lang="en-US"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Cushing's syndrome </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و الـ</a:t>
                      </a:r>
                      <a:r>
                        <a:rPr kumimoji="0" lang="en-US"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Cushing's disease</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a:t>
                      </a:r>
                    </a:p>
                    <a:p>
                      <a:pPr marL="0" marR="0" lvl="0" indent="0" algn="justLow"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الـ </a:t>
                      </a:r>
                      <a:r>
                        <a:rPr kumimoji="0" lang="en-US"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Cushing's</a:t>
                      </a:r>
                      <a:r>
                        <a:rPr kumimoji="0" lang="en-US" sz="1400" b="0" i="0" u="none" strike="noStrike" kern="1200" baseline="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en-US"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syndrome </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ﻫﻮ</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ﻟﻔﻆ</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ﻋﺎم</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ﻟﻤﺠﻤﻮﻋﺔ</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كبيرة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ﻣﻦ</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اﻷﻣﺮاض</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a:t>
                      </a:r>
                      <a:r>
                        <a:rPr kumimoji="0" lang="ar-SA" sz="1400" b="0" i="0" u="none" strike="noStrike" kern="1200" baseline="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baseline="0" dirty="0" err="1">
                          <a:solidFill>
                            <a:schemeClr val="bg1">
                              <a:lumMod val="50000"/>
                            </a:schemeClr>
                          </a:solidFill>
                          <a:effectLst/>
                          <a:latin typeface="Calibri" panose="020F0502020204030204" pitchFamily="34" charset="0"/>
                          <a:ea typeface="+mn-ea"/>
                          <a:cs typeface="Calibri" panose="020F0502020204030204" pitchFamily="34" charset="0"/>
                        </a:rPr>
                        <a:t>اللي</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ﻛﻠﻬﺎ</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ﺗﺸﺘﺮك</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ﺑﻨﻔﺲ</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اﻟﺴﺒب</a:t>
                      </a:r>
                      <a:r>
                        <a:rPr kumimoji="0" lang="ar-SA" sz="1400" b="0" i="0" u="none" strike="noStrike" kern="1200" baseline="0" dirty="0">
                          <a:solidFill>
                            <a:schemeClr val="bg1">
                              <a:lumMod val="50000"/>
                            </a:schemeClr>
                          </a:solidFill>
                          <a:effectLst/>
                          <a:latin typeface="Calibri" panose="020F0502020204030204" pitchFamily="34" charset="0"/>
                          <a:ea typeface="+mn-ea"/>
                          <a:cs typeface="Calibri" panose="020F0502020204030204" pitchFamily="34" charset="0"/>
                        </a:rPr>
                        <a:t> المسبب لها وهو: </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(إفراز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الكورتيزول</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ﺑﻜﻤﯿﺎت</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dirty="0" err="1">
                          <a:solidFill>
                            <a:schemeClr val="bg1">
                              <a:lumMod val="50000"/>
                            </a:schemeClr>
                          </a:solidFill>
                          <a:effectLst/>
                          <a:latin typeface="Calibri" panose="020F0502020204030204" pitchFamily="34" charset="0"/>
                          <a:ea typeface="+mn-ea"/>
                          <a:cs typeface="Calibri" panose="020F0502020204030204" pitchFamily="34" charset="0"/>
                        </a:rPr>
                        <a:t>ﻛﺒﯿﺮة</a:t>
                      </a:r>
                      <a:r>
                        <a:rPr kumimoji="0" lang="ar-SA" sz="14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a:t>
                      </a:r>
                    </a:p>
                    <a:p>
                      <a:pPr marL="0" marR="0" lvl="0" indent="0" algn="justLow"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ar-SA" sz="1400" b="0" i="0" u="none" strike="noStrike" kern="1200" dirty="0" smtClean="0">
                          <a:solidFill>
                            <a:schemeClr val="bg1">
                              <a:lumMod val="50000"/>
                            </a:schemeClr>
                          </a:solidFill>
                          <a:effectLst/>
                          <a:latin typeface="Calibri" panose="020F0502020204030204" pitchFamily="34" charset="0"/>
                          <a:ea typeface="+mn-ea"/>
                          <a:cs typeface="Calibri" panose="020F0502020204030204" pitchFamily="34" charset="0"/>
                        </a:rPr>
                        <a:t>الـ </a:t>
                      </a:r>
                      <a:r>
                        <a:rPr kumimoji="0" lang="en-US" sz="1400" b="0" i="0" u="none" strike="noStrike" kern="1200" dirty="0" smtClean="0">
                          <a:solidFill>
                            <a:schemeClr val="bg1">
                              <a:lumMod val="50000"/>
                            </a:schemeClr>
                          </a:solidFill>
                          <a:effectLst/>
                          <a:latin typeface="Calibri" panose="020F0502020204030204" pitchFamily="34" charset="0"/>
                          <a:ea typeface="+mn-ea"/>
                          <a:cs typeface="Calibri" panose="020F0502020204030204" pitchFamily="34" charset="0"/>
                        </a:rPr>
                        <a:t>Cushing’s</a:t>
                      </a:r>
                      <a:r>
                        <a:rPr kumimoji="0" lang="en-US"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rPr>
                        <a:t> </a:t>
                      </a:r>
                      <a:r>
                        <a:rPr kumimoji="0" lang="en-US" sz="1400" b="0" i="0" u="none" strike="noStrike" kern="1200" dirty="0" smtClean="0">
                          <a:solidFill>
                            <a:schemeClr val="bg1">
                              <a:lumMod val="50000"/>
                            </a:schemeClr>
                          </a:solidFill>
                          <a:effectLst/>
                          <a:latin typeface="Calibri" panose="020F0502020204030204" pitchFamily="34" charset="0"/>
                          <a:ea typeface="+mn-ea"/>
                          <a:cs typeface="Calibri" panose="020F0502020204030204" pitchFamily="34" charset="0"/>
                        </a:rPr>
                        <a:t>diseases</a:t>
                      </a:r>
                      <a:r>
                        <a:rPr kumimoji="0" lang="ar-SA"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rPr>
                        <a:t> هو مرض يندرج تحت الـ </a:t>
                      </a:r>
                      <a:r>
                        <a:rPr kumimoji="0" lang="en-US"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rPr>
                        <a:t>Cushing’s syndrome</a:t>
                      </a:r>
                      <a:r>
                        <a:rPr kumimoji="0" lang="ar-SA"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rPr>
                        <a:t>، ولكن سبب الزيادة في إفراز </a:t>
                      </a:r>
                      <a:r>
                        <a:rPr kumimoji="0" lang="ar-SA" sz="1400" b="0" i="0" u="none" strike="noStrike" kern="1200" baseline="0" dirty="0" err="1" smtClean="0">
                          <a:solidFill>
                            <a:schemeClr val="bg1">
                              <a:lumMod val="50000"/>
                            </a:schemeClr>
                          </a:solidFill>
                          <a:effectLst/>
                          <a:latin typeface="Calibri" panose="020F0502020204030204" pitchFamily="34" charset="0"/>
                          <a:ea typeface="+mn-ea"/>
                          <a:cs typeface="Calibri" panose="020F0502020204030204" pitchFamily="34" charset="0"/>
                        </a:rPr>
                        <a:t>الكورتيزول</a:t>
                      </a:r>
                      <a:r>
                        <a:rPr kumimoji="0" lang="ar-SA"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rPr>
                        <a:t> هنا هو يعتمد ومرتبط بـ </a:t>
                      </a:r>
                      <a:r>
                        <a:rPr kumimoji="0" lang="en-US"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rPr>
                        <a:t>ACTH</a:t>
                      </a:r>
                      <a:r>
                        <a:rPr kumimoji="0" lang="ar-SA"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rPr>
                        <a:t> </a:t>
                      </a:r>
                      <a:r>
                        <a:rPr kumimoji="0" lang="en-US"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rPr>
                        <a:t>(ACTH Dependent)</a:t>
                      </a:r>
                      <a:endParaRPr kumimoji="0" lang="ar-SA"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ar-SA" sz="1400" b="1"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انتبهوا انه يكون </a:t>
                      </a:r>
                      <a:r>
                        <a:rPr kumimoji="0" lang="en-US" sz="1400" b="1"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syndrome</a:t>
                      </a:r>
                      <a:r>
                        <a:rPr kumimoji="0" lang="ar-SA" sz="1400" b="1"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 بكل الحالات، إلا إذا كان بسبب ورم في الـ</a:t>
                      </a:r>
                      <a:r>
                        <a:rPr kumimoji="0" lang="en-US" sz="1400" b="1"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Pituitary</a:t>
                      </a:r>
                      <a:r>
                        <a:rPr kumimoji="0" lang="ar-SA" sz="1400" b="1"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 راح يصير اسمه هنا </a:t>
                      </a:r>
                      <a:r>
                        <a:rPr kumimoji="0" lang="en-US" sz="1400" b="1"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disease</a:t>
                      </a:r>
                      <a:r>
                        <a:rPr kumimoji="0" lang="ar-SA" sz="1400" b="1"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a:t>
                      </a:r>
                      <a:endParaRPr kumimoji="0" lang="en-US" sz="1400" b="1" i="0" u="none" strike="noStrike" kern="1200" baseline="0" dirty="0" smtClean="0">
                        <a:solidFill>
                          <a:srgbClr val="00B050"/>
                        </a:solidFill>
                        <a:effectLst/>
                        <a:latin typeface="Calibri" panose="020F0502020204030204" pitchFamily="34" charset="0"/>
                        <a:ea typeface="+mn-ea"/>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ar-SA" sz="1400" b="0" i="0" u="none" strike="noStrike" kern="1200" baseline="0" dirty="0">
                        <a:solidFill>
                          <a:schemeClr val="bg1">
                            <a:lumMod val="50000"/>
                          </a:schemeClr>
                        </a:solidFill>
                        <a:effectLst/>
                        <a:latin typeface="Calibri" panose="020F0502020204030204" pitchFamily="34" charset="0"/>
                        <a:ea typeface="+mn-ea"/>
                        <a:cs typeface="Calibri" panose="020F0502020204030204" pitchFamily="34" charset="0"/>
                      </a:endParaRPr>
                    </a:p>
                    <a:p>
                      <a:pPr marL="0" marR="0" lvl="0" indent="0" algn="justLow"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dirty="0">
                          <a:solidFill>
                            <a:srgbClr val="FF66CC"/>
                          </a:solidFill>
                          <a:effectLst/>
                          <a:latin typeface="+mn-lt"/>
                          <a:ea typeface="+mn-ea"/>
                          <a:cs typeface="+mn-cs"/>
                        </a:rPr>
                        <a:t>2. Abnormal function of the hypothalamus​ → increase CRH. </a:t>
                      </a:r>
                    </a:p>
                    <a:p>
                      <a:pPr marL="0" marR="0" lvl="0" indent="0" algn="justLow"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dirty="0">
                        <a:solidFill>
                          <a:schemeClr val="bg1">
                            <a:lumMod val="10000"/>
                          </a:schemeClr>
                        </a:solidFill>
                        <a:effectLst/>
                        <a:latin typeface="+mn-lt"/>
                        <a:ea typeface="+mn-ea"/>
                        <a:cs typeface="+mn-cs"/>
                      </a:endParaRPr>
                    </a:p>
                    <a:p>
                      <a:pPr marL="0" marR="0" lvl="0" indent="0" algn="justLow"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dirty="0">
                          <a:solidFill>
                            <a:schemeClr val="bg1">
                              <a:lumMod val="10000"/>
                            </a:schemeClr>
                          </a:solidFill>
                          <a:effectLst/>
                          <a:latin typeface="+mn-lt"/>
                          <a:ea typeface="+mn-ea"/>
                          <a:cs typeface="+mn-cs"/>
                        </a:rPr>
                        <a:t>3. Ectopic secretion</a:t>
                      </a:r>
                      <a:r>
                        <a:rPr kumimoji="0" lang="en-US" sz="1400" b="0" i="0" u="none" strike="noStrike" kern="1200" baseline="0" dirty="0">
                          <a:solidFill>
                            <a:schemeClr val="bg1">
                              <a:lumMod val="10000"/>
                            </a:schemeClr>
                          </a:solidFill>
                          <a:effectLst/>
                          <a:latin typeface="+mn-lt"/>
                          <a:ea typeface="+mn-ea"/>
                          <a:cs typeface="+mn-cs"/>
                        </a:rPr>
                        <a:t> </a:t>
                      </a:r>
                      <a:r>
                        <a:rPr kumimoji="0" lang="en-US" sz="1400" b="0" i="0" u="none" strike="noStrike" kern="1200" dirty="0">
                          <a:solidFill>
                            <a:schemeClr val="bg1">
                              <a:lumMod val="10000"/>
                            </a:schemeClr>
                          </a:solidFill>
                          <a:effectLst/>
                          <a:latin typeface="+mn-lt"/>
                          <a:ea typeface="+mn-ea"/>
                          <a:cs typeface="+mn-cs"/>
                        </a:rPr>
                        <a:t>of ACTH </a:t>
                      </a:r>
                      <a:r>
                        <a:rPr kumimoji="0" lang="en-US" sz="1400" b="0" i="0" u="none" strike="noStrike" kern="1200" dirty="0">
                          <a:solidFill>
                            <a:srgbClr val="FF66CC"/>
                          </a:solidFill>
                          <a:effectLst/>
                          <a:latin typeface="+mn-lt"/>
                          <a:ea typeface="+mn-ea"/>
                          <a:cs typeface="+mn-cs"/>
                        </a:rPr>
                        <a:t>by a tumor elsewhere in the body, such as an abdominal </a:t>
                      </a:r>
                      <a:r>
                        <a:rPr kumimoji="0" lang="en-US" sz="1400" b="0" i="0" u="none" strike="noStrike" kern="1200" dirty="0">
                          <a:solidFill>
                            <a:srgbClr val="00B050"/>
                          </a:solidFill>
                          <a:effectLst/>
                          <a:latin typeface="+mn-lt"/>
                          <a:ea typeface="+mn-ea"/>
                          <a:cs typeface="+mn-cs"/>
                        </a:rPr>
                        <a:t>or pulmonary </a:t>
                      </a:r>
                      <a:r>
                        <a:rPr kumimoji="0" lang="en-US" sz="1400" b="0" i="0" u="none" strike="noStrike" kern="1200" dirty="0">
                          <a:solidFill>
                            <a:srgbClr val="FF66CC"/>
                          </a:solidFill>
                          <a:effectLst/>
                          <a:latin typeface="+mn-lt"/>
                          <a:ea typeface="+mn-ea"/>
                          <a:cs typeface="+mn-cs"/>
                        </a:rPr>
                        <a:t>carcinoma.</a:t>
                      </a:r>
                      <a:endParaRPr kumimoji="0" lang="ar-SA" sz="1400" b="0" i="0" u="none" strike="noStrike" kern="1200" dirty="0">
                        <a:solidFill>
                          <a:srgbClr val="FF66CC"/>
                        </a:solidFill>
                        <a:effectLst/>
                        <a:latin typeface="+mn-lt"/>
                        <a:ea typeface="+mn-ea"/>
                        <a:cs typeface="+mn-cs"/>
                      </a:endParaRPr>
                    </a:p>
                  </a:txBody>
                  <a:tcPr>
                    <a:solidFill>
                      <a:schemeClr val="bg1"/>
                    </a:solidFill>
                  </a:tcPr>
                </a:tc>
                <a:tc>
                  <a:txBody>
                    <a:bodyPr/>
                    <a:lstStyle/>
                    <a:p>
                      <a:pPr marL="0" indent="0" algn="l">
                        <a:buFont typeface="Wingdings" panose="05000000000000000000" pitchFamily="2" charset="2"/>
                        <a:buNone/>
                      </a:pPr>
                      <a:r>
                        <a:rPr lang="en-US" sz="1400" dirty="0"/>
                        <a:t>Pharmacologic:</a:t>
                      </a:r>
                    </a:p>
                    <a:p>
                      <a:pPr marL="0" indent="0" algn="l">
                        <a:buFont typeface="Wingdings" panose="05000000000000000000" pitchFamily="2" charset="2"/>
                        <a:buNone/>
                      </a:pPr>
                      <a:endParaRPr kumimoji="0" lang="en-US" sz="1400" b="0" i="0" u="none" strike="noStrike" kern="1200" dirty="0">
                        <a:solidFill>
                          <a:schemeClr val="bg1">
                            <a:lumMod val="50000"/>
                          </a:schemeClr>
                        </a:solidFill>
                        <a:effectLst/>
                        <a:latin typeface="+mn-lt"/>
                        <a:ea typeface="+mn-ea"/>
                        <a:cs typeface="+mn-cs"/>
                      </a:endParaRPr>
                    </a:p>
                    <a:p>
                      <a:pPr marL="0" indent="0" algn="l">
                        <a:buFont typeface="Wingdings" panose="05000000000000000000" pitchFamily="2" charset="2"/>
                        <a:buNone/>
                      </a:pPr>
                      <a:r>
                        <a:rPr kumimoji="0" lang="en-US" sz="1400" b="0" i="0" u="none" strike="noStrike" kern="1200" dirty="0">
                          <a:solidFill>
                            <a:srgbClr val="FF66CC"/>
                          </a:solidFill>
                          <a:effectLst/>
                          <a:latin typeface="+mn-lt"/>
                          <a:ea typeface="+mn-ea"/>
                          <a:cs typeface="+mn-cs"/>
                        </a:rPr>
                        <a:t>Cushing's syndrome may occur when large amounts  of glucocorticoids are administered over prolonged  periods for therapeutic purposes.</a:t>
                      </a:r>
                    </a:p>
                    <a:p>
                      <a:pPr marL="0" indent="0" algn="l">
                        <a:buFont typeface="Wingdings" panose="05000000000000000000" pitchFamily="2" charset="2"/>
                        <a:buNone/>
                      </a:pPr>
                      <a:endParaRPr kumimoji="0" lang="en-US" sz="1400" b="0" i="0" u="none" strike="noStrike" kern="1200" dirty="0">
                        <a:solidFill>
                          <a:schemeClr val="bg1">
                            <a:lumMod val="50000"/>
                          </a:schemeClr>
                        </a:solidFill>
                        <a:effectLst/>
                        <a:latin typeface="+mn-lt"/>
                        <a:ea typeface="+mn-ea"/>
                        <a:cs typeface="+mn-cs"/>
                      </a:endParaRPr>
                    </a:p>
                    <a:p>
                      <a:pPr marL="0" indent="0" algn="l">
                        <a:buFont typeface="Wingdings" panose="05000000000000000000" pitchFamily="2" charset="2"/>
                        <a:buNone/>
                      </a:pPr>
                      <a:r>
                        <a:rPr kumimoji="0" lang="en-US" sz="1400" b="0" i="0" u="none" strike="noStrike" kern="1200" dirty="0">
                          <a:solidFill>
                            <a:srgbClr val="FF66CC"/>
                          </a:solidFill>
                          <a:effectLst/>
                          <a:latin typeface="+mn-lt"/>
                          <a:ea typeface="+mn-ea"/>
                          <a:cs typeface="+mn-cs"/>
                        </a:rPr>
                        <a:t>E.G. Patients with chronic inflammation associated with  diseases such as rheumatoid arthritis.</a:t>
                      </a:r>
                    </a:p>
                    <a:p>
                      <a:pPr marL="0" indent="0" algn="l">
                        <a:buFont typeface="Wingdings" panose="05000000000000000000" pitchFamily="2" charset="2"/>
                        <a:buNone/>
                      </a:pPr>
                      <a:endParaRPr kumimoji="0" lang="en-US" sz="1400" b="0" i="0" u="none" strike="noStrike" kern="1200" dirty="0" smtClean="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914437974"/>
                  </a:ext>
                </a:extLst>
              </a:tr>
            </a:tbl>
          </a:graphicData>
        </a:graphic>
      </p:graphicFrame>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940" y="1223037"/>
            <a:ext cx="620291" cy="620291"/>
          </a:xfrm>
          <a:prstGeom prst="rect">
            <a:avLst/>
          </a:prstGeom>
        </p:spPr>
      </p:pic>
      <p:pic>
        <p:nvPicPr>
          <p:cNvPr id="8" name="Picture 7">
            <a:hlinkClick r:id="rId4"/>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8828" y="1223037"/>
            <a:ext cx="620291" cy="620291"/>
          </a:xfrm>
          <a:prstGeom prst="rect">
            <a:avLst/>
          </a:prstGeom>
        </p:spPr>
      </p:pic>
    </p:spTree>
    <p:extLst>
      <p:ext uri="{BB962C8B-B14F-4D97-AF65-F5344CB8AC3E}">
        <p14:creationId xmlns:p14="http://schemas.microsoft.com/office/powerpoint/2010/main" val="370790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Diagnosis of Cushing's Syndrome</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0533" y="1160728"/>
            <a:ext cx="10978870" cy="1195113"/>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sz="1800" dirty="0">
                <a:solidFill>
                  <a:srgbClr val="008080"/>
                </a:solidFill>
                <a:latin typeface="Gill Sans MT" panose="020B0502020104020203" pitchFamily="34" charset="0"/>
                <a:cs typeface="Calibri" panose="020F0502020204030204" pitchFamily="34" charset="0"/>
              </a:rPr>
              <a:t>How to differentiate between ACTH-dependent and ACTH-Independent Cushing's syndrome</a:t>
            </a:r>
            <a:r>
              <a:rPr lang="en-US" sz="1800" dirty="0" smtClean="0">
                <a:solidFill>
                  <a:srgbClr val="008080"/>
                </a:solidFill>
                <a:latin typeface="Gill Sans MT" panose="020B0502020104020203" pitchFamily="34" charset="0"/>
                <a:cs typeface="Calibri" panose="020F0502020204030204" pitchFamily="34" charset="0"/>
              </a:rPr>
              <a:t>?</a:t>
            </a:r>
            <a:endParaRPr lang="ar-SA" sz="1800" dirty="0" smtClean="0">
              <a:solidFill>
                <a:srgbClr val="008080"/>
              </a:solidFill>
              <a:latin typeface="Gill Sans MT" panose="020B0502020104020203" pitchFamily="34" charset="0"/>
              <a:cs typeface="Calibri" panose="020F0502020204030204" pitchFamily="34" charset="0"/>
            </a:endParaRPr>
          </a:p>
          <a:p>
            <a:pPr marL="0" indent="0" algn="ctr" defTabSz="914400" rtl="1">
              <a:buClr>
                <a:srgbClr val="008080"/>
              </a:buClr>
              <a:buNone/>
            </a:pPr>
            <a:r>
              <a:rPr lang="ar-SA" sz="1600" dirty="0" smtClean="0">
                <a:solidFill>
                  <a:srgbClr val="00B050"/>
                </a:solidFill>
                <a:latin typeface="Calibri" panose="020F0502020204030204" pitchFamily="34" charset="0"/>
                <a:cs typeface="Calibri" panose="020F0502020204030204" pitchFamily="34" charset="0"/>
              </a:rPr>
              <a:t>يعني كيف نفرق </a:t>
            </a:r>
            <a:r>
              <a:rPr lang="ar-SA" sz="1600" dirty="0">
                <a:solidFill>
                  <a:srgbClr val="00B050"/>
                </a:solidFill>
                <a:latin typeface="Calibri" panose="020F0502020204030204" pitchFamily="34" charset="0"/>
                <a:cs typeface="Calibri" panose="020F0502020204030204" pitchFamily="34" charset="0"/>
              </a:rPr>
              <a:t>هل هو ناتج عن زيادة </a:t>
            </a:r>
            <a:r>
              <a:rPr lang="ar-SA" sz="1600" dirty="0" smtClean="0">
                <a:solidFill>
                  <a:srgbClr val="00B050"/>
                </a:solidFill>
                <a:latin typeface="Calibri" panose="020F0502020204030204" pitchFamily="34" charset="0"/>
                <a:cs typeface="Calibri" panose="020F0502020204030204" pitchFamily="34" charset="0"/>
              </a:rPr>
              <a:t>الـ</a:t>
            </a:r>
            <a:r>
              <a:rPr lang="en-US" sz="1600" dirty="0" smtClean="0">
                <a:solidFill>
                  <a:srgbClr val="00B050"/>
                </a:solidFill>
                <a:latin typeface="Calibri" panose="020F0502020204030204" pitchFamily="34" charset="0"/>
                <a:cs typeface="Calibri" panose="020F0502020204030204" pitchFamily="34" charset="0"/>
              </a:rPr>
              <a:t>ACTH </a:t>
            </a:r>
            <a:r>
              <a:rPr lang="ar-SA" sz="1600" dirty="0" err="1">
                <a:solidFill>
                  <a:srgbClr val="00B050"/>
                </a:solidFill>
                <a:latin typeface="Calibri" panose="020F0502020204030204" pitchFamily="34" charset="0"/>
                <a:cs typeface="Calibri" panose="020F0502020204030204" pitchFamily="34" charset="0"/>
              </a:rPr>
              <a:t>الجاي</a:t>
            </a:r>
            <a:r>
              <a:rPr lang="ar-SA" sz="1600" dirty="0">
                <a:solidFill>
                  <a:srgbClr val="00B050"/>
                </a:solidFill>
                <a:latin typeface="Calibri" panose="020F0502020204030204" pitchFamily="34" charset="0"/>
                <a:cs typeface="Calibri" panose="020F0502020204030204" pitchFamily="34" charset="0"/>
              </a:rPr>
              <a:t> من </a:t>
            </a:r>
            <a:r>
              <a:rPr lang="ar-SA" sz="1600" dirty="0" smtClean="0">
                <a:solidFill>
                  <a:srgbClr val="00B050"/>
                </a:solidFill>
                <a:latin typeface="Calibri" panose="020F0502020204030204" pitchFamily="34" charset="0"/>
                <a:cs typeface="Calibri" panose="020F0502020204030204" pitchFamily="34" charset="0"/>
              </a:rPr>
              <a:t>الـ</a:t>
            </a:r>
            <a:r>
              <a:rPr lang="en-US" sz="1600" dirty="0" smtClean="0">
                <a:solidFill>
                  <a:srgbClr val="00B050"/>
                </a:solidFill>
                <a:latin typeface="Calibri" panose="020F0502020204030204" pitchFamily="34" charset="0"/>
                <a:cs typeface="Calibri" panose="020F0502020204030204" pitchFamily="34" charset="0"/>
              </a:rPr>
              <a:t>Pituitary</a:t>
            </a:r>
            <a:r>
              <a:rPr lang="ar-SA" sz="1600" dirty="0" smtClean="0">
                <a:solidFill>
                  <a:srgbClr val="00B050"/>
                </a:solidFill>
                <a:latin typeface="Calibri" panose="020F0502020204030204" pitchFamily="34" charset="0"/>
                <a:cs typeface="Calibri" panose="020F0502020204030204" pitchFamily="34" charset="0"/>
              </a:rPr>
              <a:t>، </a:t>
            </a:r>
            <a:r>
              <a:rPr lang="ar-SA" sz="1600" dirty="0">
                <a:solidFill>
                  <a:srgbClr val="00B050"/>
                </a:solidFill>
                <a:latin typeface="Calibri" panose="020F0502020204030204" pitchFamily="34" charset="0"/>
                <a:cs typeface="Calibri" panose="020F0502020204030204" pitchFamily="34" charset="0"/>
              </a:rPr>
              <a:t>أو من </a:t>
            </a:r>
            <a:r>
              <a:rPr lang="ar-SA" sz="1600" dirty="0" err="1" smtClean="0">
                <a:solidFill>
                  <a:srgbClr val="00B050"/>
                </a:solidFill>
                <a:latin typeface="Calibri" panose="020F0502020204030204" pitchFamily="34" charset="0"/>
                <a:cs typeface="Calibri" panose="020F0502020204030204" pitchFamily="34" charset="0"/>
              </a:rPr>
              <a:t>الأدرينال</a:t>
            </a:r>
            <a:r>
              <a:rPr lang="ar-SA" sz="1600" dirty="0" smtClean="0">
                <a:solidFill>
                  <a:srgbClr val="00B050"/>
                </a:solidFill>
                <a:latin typeface="Calibri" panose="020F0502020204030204" pitchFamily="34" charset="0"/>
                <a:cs typeface="Calibri" panose="020F0502020204030204" pitchFamily="34" charset="0"/>
              </a:rPr>
              <a:t> </a:t>
            </a:r>
            <a:r>
              <a:rPr lang="ar-SA" sz="1600" dirty="0">
                <a:solidFill>
                  <a:srgbClr val="00B050"/>
                </a:solidFill>
                <a:latin typeface="Calibri" panose="020F0502020204030204" pitchFamily="34" charset="0"/>
                <a:cs typeface="Calibri" panose="020F0502020204030204" pitchFamily="34" charset="0"/>
              </a:rPr>
              <a:t>نفسها </a:t>
            </a:r>
            <a:r>
              <a:rPr lang="ar-SA" sz="1600" dirty="0" smtClean="0">
                <a:solidFill>
                  <a:srgbClr val="00B050"/>
                </a:solidFill>
                <a:latin typeface="Calibri" panose="020F0502020204030204" pitchFamily="34" charset="0"/>
                <a:cs typeface="Calibri" panose="020F0502020204030204" pitchFamily="34" charset="0"/>
              </a:rPr>
              <a:t>؟</a:t>
            </a:r>
            <a:endParaRPr lang="en-US" sz="1600" dirty="0">
              <a:solidFill>
                <a:srgbClr val="00B050"/>
              </a:solidFill>
              <a:latin typeface="Calibri" panose="020F0502020204030204" pitchFamily="34" charset="0"/>
              <a:cs typeface="Calibri" panose="020F0502020204030204" pitchFamily="34" charset="0"/>
            </a:endParaRPr>
          </a:p>
          <a:p>
            <a:pPr marL="0" indent="0" defTabSz="914400">
              <a:buClr>
                <a:srgbClr val="008080"/>
              </a:buClr>
              <a:buNone/>
            </a:pPr>
            <a:r>
              <a:rPr lang="ar-SA" sz="1800" dirty="0" smtClean="0">
                <a:latin typeface="Gill Sans MT" panose="020B0502020104020203" pitchFamily="34" charset="0"/>
                <a:cs typeface="Calibri" panose="020F0502020204030204" pitchFamily="34" charset="0"/>
              </a:rPr>
              <a:t>      </a:t>
            </a:r>
            <a:r>
              <a:rPr lang="en-US" sz="1800" dirty="0" smtClean="0">
                <a:latin typeface="Gill Sans MT" panose="020B0502020104020203" pitchFamily="34" charset="0"/>
                <a:cs typeface="Calibri" panose="020F0502020204030204" pitchFamily="34" charset="0"/>
              </a:rPr>
              <a:t>By </a:t>
            </a:r>
            <a:r>
              <a:rPr lang="en-US" sz="1800" dirty="0">
                <a:latin typeface="Gill Sans MT" panose="020B0502020104020203" pitchFamily="34" charset="0"/>
                <a:cs typeface="Calibri" panose="020F0502020204030204" pitchFamily="34" charset="0"/>
              </a:rPr>
              <a:t>administrating large doses of cortisol (dexamethasone).</a:t>
            </a:r>
            <a:endParaRPr lang="en-US" sz="1800" dirty="0">
              <a:solidFill>
                <a:srgbClr val="008080"/>
              </a:solidFill>
              <a:latin typeface="Gill Sans MT" panose="020B0502020104020203"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21" name="Content Placeholder 3"/>
              <p:cNvSpPr txBox="1">
                <a:spLocks/>
              </p:cNvSpPr>
              <p:nvPr/>
            </p:nvSpPr>
            <p:spPr>
              <a:xfrm>
                <a:off x="597138" y="2195719"/>
                <a:ext cx="6936360" cy="3072179"/>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9144" fontAlgn="t">
                  <a:lnSpc>
                    <a:spcPct val="150000"/>
                  </a:lnSpc>
                  <a:spcBef>
                    <a:spcPts val="0"/>
                  </a:spcBef>
                  <a:buClr>
                    <a:srgbClr val="008080"/>
                  </a:buClr>
                </a:pPr>
                <a:r>
                  <a:rPr lang="en-US" sz="1800" dirty="0">
                    <a:solidFill>
                      <a:srgbClr val="008080"/>
                    </a:solidFill>
                    <a:latin typeface="Gill Sans MT" panose="020B0502020104020203" pitchFamily="34" charset="0"/>
                    <a:cs typeface="Calibri" panose="020F0502020204030204" pitchFamily="34" charset="0"/>
                  </a:rPr>
                  <a:t> ACTH-dependent:</a:t>
                </a:r>
              </a:p>
              <a:p>
                <a:pPr marL="0" indent="0" fontAlgn="t">
                  <a:lnSpc>
                    <a:spcPct val="150000"/>
                  </a:lnSpc>
                  <a:spcBef>
                    <a:spcPts val="0"/>
                  </a:spcBef>
                  <a:buClr>
                    <a:srgbClr val="008080"/>
                  </a:buClr>
                  <a:buNone/>
                </a:pPr>
                <a:r>
                  <a:rPr lang="en-US" sz="1600" dirty="0"/>
                  <a:t>In patients with </a:t>
                </a:r>
                <a14:m>
                  <m:oMath xmlns:m="http://schemas.openxmlformats.org/officeDocument/2006/math">
                    <m:r>
                      <a:rPr lang="en-US" sz="1600" i="1">
                        <a:latin typeface="Cambria Math" panose="02040503050406030204" pitchFamily="18" charset="0"/>
                        <a:ea typeface="Cambria Math" panose="02040503050406030204" pitchFamily="18" charset="0"/>
                      </a:rPr>
                      <m:t>↑ </m:t>
                    </m:r>
                  </m:oMath>
                </a14:m>
                <a:r>
                  <a:rPr lang="en-US" sz="1600" dirty="0"/>
                  <a:t>ACTH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solidFill>
                      <a:srgbClr val="FF0000"/>
                    </a:solidFill>
                  </a:rPr>
                  <a:t>No suppression of ACTH secretion.</a:t>
                </a:r>
              </a:p>
              <a:p>
                <a:pPr marL="0" indent="0" fontAlgn="t">
                  <a:lnSpc>
                    <a:spcPct val="150000"/>
                  </a:lnSpc>
                  <a:spcBef>
                    <a:spcPts val="0"/>
                  </a:spcBef>
                  <a:buClr>
                    <a:srgbClr val="008080"/>
                  </a:buClr>
                  <a:buNone/>
                </a:pPr>
                <a:endParaRPr lang="en-US" sz="1050" dirty="0">
                  <a:solidFill>
                    <a:schemeClr val="bg1">
                      <a:lumMod val="50000"/>
                    </a:schemeClr>
                  </a:solidFill>
                  <a:latin typeface="Gill Sans MT" panose="020B0502020104020203" pitchFamily="34" charset="0"/>
                  <a:cs typeface="Calibri" panose="020F0502020204030204" pitchFamily="34" charset="0"/>
                </a:endParaRPr>
              </a:p>
              <a:p>
                <a:pPr fontAlgn="t">
                  <a:lnSpc>
                    <a:spcPct val="150000"/>
                  </a:lnSpc>
                  <a:spcBef>
                    <a:spcPts val="0"/>
                  </a:spcBef>
                  <a:buClr>
                    <a:srgbClr val="008080"/>
                  </a:buClr>
                </a:pPr>
                <a:r>
                  <a:rPr lang="en-US" sz="1800" dirty="0">
                    <a:solidFill>
                      <a:srgbClr val="008080"/>
                    </a:solidFill>
                    <a:latin typeface="Gill Sans MT" panose="020B0502020104020203" pitchFamily="34" charset="0"/>
                    <a:cs typeface="Calibri" panose="020F0502020204030204" pitchFamily="34" charset="0"/>
                  </a:rPr>
                  <a:t>ACTH-Independent:</a:t>
                </a:r>
              </a:p>
              <a:p>
                <a:pPr marL="0" indent="0" fontAlgn="t">
                  <a:lnSpc>
                    <a:spcPct val="150000"/>
                  </a:lnSpc>
                  <a:spcBef>
                    <a:spcPts val="0"/>
                  </a:spcBef>
                  <a:buClr>
                    <a:srgbClr val="008080"/>
                  </a:buClr>
                  <a:buNone/>
                </a:pPr>
                <a:r>
                  <a:rPr lang="en-US" sz="1600" dirty="0"/>
                  <a:t>Patients with primary adrenal overproduction of cortisol (ACTH-independent)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t> </a:t>
                </a:r>
                <a14:m>
                  <m:oMath xmlns:m="http://schemas.openxmlformats.org/officeDocument/2006/math">
                    <m:r>
                      <a:rPr lang="en-US" sz="1600" smtClean="0">
                        <a:solidFill>
                          <a:srgbClr val="FF0000"/>
                        </a:solidFill>
                        <a:latin typeface="Cambria Math" panose="02040503050406030204" pitchFamily="18" charset="0"/>
                      </a:rPr>
                      <m:t>↓</m:t>
                    </m:r>
                  </m:oMath>
                </a14:m>
                <a:r>
                  <a:rPr lang="en-US" sz="1600" dirty="0">
                    <a:solidFill>
                      <a:srgbClr val="FF0000"/>
                    </a:solidFill>
                  </a:rPr>
                  <a:t> Levels of ACTH.</a:t>
                </a:r>
              </a:p>
              <a:p>
                <a:pPr marL="0" indent="0" fontAlgn="t">
                  <a:lnSpc>
                    <a:spcPct val="150000"/>
                  </a:lnSpc>
                  <a:spcBef>
                    <a:spcPts val="0"/>
                  </a:spcBef>
                  <a:buClr>
                    <a:srgbClr val="008080"/>
                  </a:buClr>
                  <a:buNone/>
                </a:pPr>
                <a:endParaRPr lang="en-US" sz="1800" dirty="0">
                  <a:solidFill>
                    <a:schemeClr val="bg1">
                      <a:lumMod val="50000"/>
                    </a:schemeClr>
                  </a:solidFill>
                  <a:latin typeface="Gill Sans MT" panose="020B0502020104020203" pitchFamily="34" charset="0"/>
                  <a:cs typeface="Calibri" panose="020F0502020204030204" pitchFamily="34" charset="0"/>
                </a:endParaRPr>
              </a:p>
            </p:txBody>
          </p:sp>
        </mc:Choice>
        <mc:Fallback>
          <p:sp>
            <p:nvSpPr>
              <p:cNvPr id="21" name="Content Placeholder 3"/>
              <p:cNvSpPr txBox="1">
                <a:spLocks noRot="1" noChangeAspect="1" noMove="1" noResize="1" noEditPoints="1" noAdjustHandles="1" noChangeArrowheads="1" noChangeShapeType="1" noTextEdit="1"/>
              </p:cNvSpPr>
              <p:nvPr/>
            </p:nvSpPr>
            <p:spPr>
              <a:xfrm>
                <a:off x="597138" y="2195719"/>
                <a:ext cx="6936360" cy="3072179"/>
              </a:xfrm>
              <a:prstGeom prst="rect">
                <a:avLst/>
              </a:prstGeom>
              <a:blipFill>
                <a:blip r:embed="rId2"/>
                <a:stretch>
                  <a:fillRect l="-351"/>
                </a:stretch>
              </a:blipFill>
            </p:spPr>
            <p:txBody>
              <a:bodyPr/>
              <a:lstStyle/>
              <a:p>
                <a:r>
                  <a:rPr lang="en-US">
                    <a:noFill/>
                  </a:rPr>
                  <a:t> </a:t>
                </a:r>
              </a:p>
            </p:txBody>
          </p:sp>
        </mc:Fallback>
      </mc:AlternateContent>
      <p:sp>
        <p:nvSpPr>
          <p:cNvPr id="48" name="Rectangle 47"/>
          <p:cNvSpPr/>
          <p:nvPr/>
        </p:nvSpPr>
        <p:spPr>
          <a:xfrm>
            <a:off x="10126860" y="6405"/>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pic>
        <p:nvPicPr>
          <p:cNvPr id="4" name="Picture 3"/>
          <p:cNvPicPr>
            <a:picLocks noChangeAspect="1"/>
          </p:cNvPicPr>
          <p:nvPr/>
        </p:nvPicPr>
        <p:blipFill>
          <a:blip r:embed="rId3"/>
          <a:stretch>
            <a:fillRect/>
          </a:stretch>
        </p:blipFill>
        <p:spPr>
          <a:xfrm>
            <a:off x="7533498" y="2492896"/>
            <a:ext cx="4045905" cy="3816424"/>
          </a:xfrm>
          <a:prstGeom prst="rect">
            <a:avLst/>
          </a:prstGeom>
        </p:spPr>
      </p:pic>
      <p:sp>
        <p:nvSpPr>
          <p:cNvPr id="10" name="مربع نص 9"/>
          <p:cNvSpPr txBox="1"/>
          <p:nvPr/>
        </p:nvSpPr>
        <p:spPr>
          <a:xfrm>
            <a:off x="618115" y="5778838"/>
            <a:ext cx="7084065" cy="492443"/>
          </a:xfrm>
          <a:prstGeom prst="rect">
            <a:avLst/>
          </a:prstGeom>
          <a:noFill/>
          <a:ln w="127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300" dirty="0">
                <a:solidFill>
                  <a:schemeClr val="bg1">
                    <a:lumMod val="50000"/>
                  </a:schemeClr>
                </a:solidFill>
              </a:rPr>
              <a:t>We recommend you to see the biochemistry </a:t>
            </a:r>
            <a:r>
              <a:rPr lang="en-US" sz="1300" dirty="0" smtClean="0">
                <a:solidFill>
                  <a:schemeClr val="bg1">
                    <a:lumMod val="50000"/>
                  </a:schemeClr>
                </a:solidFill>
              </a:rPr>
              <a:t>Cushing’s syndrome lecture </a:t>
            </a:r>
            <a:r>
              <a:rPr lang="en-US" sz="1300" dirty="0">
                <a:solidFill>
                  <a:schemeClr val="bg1">
                    <a:lumMod val="50000"/>
                  </a:schemeClr>
                </a:solidFill>
              </a:rPr>
              <a:t>to </a:t>
            </a:r>
            <a:r>
              <a:rPr lang="en-US" sz="1300" dirty="0" smtClean="0">
                <a:solidFill>
                  <a:schemeClr val="bg1">
                    <a:lumMod val="50000"/>
                  </a:schemeClr>
                </a:solidFill>
              </a:rPr>
              <a:t>more differentiate </a:t>
            </a:r>
            <a:r>
              <a:rPr lang="en-US" sz="1300" dirty="0">
                <a:solidFill>
                  <a:schemeClr val="bg1">
                    <a:lumMod val="50000"/>
                  </a:schemeClr>
                </a:solidFill>
              </a:rPr>
              <a:t>between  ACTH-dependent and </a:t>
            </a:r>
            <a:r>
              <a:rPr lang="en-US" sz="1300" dirty="0" smtClean="0">
                <a:solidFill>
                  <a:schemeClr val="bg1">
                    <a:lumMod val="50000"/>
                  </a:schemeClr>
                </a:solidFill>
              </a:rPr>
              <a:t>ACTH-independent.</a:t>
            </a:r>
            <a:endParaRPr lang="ar-SA" sz="1300" dirty="0">
              <a:solidFill>
                <a:schemeClr val="bg1">
                  <a:lumMod val="50000"/>
                </a:schemeClr>
              </a:solidFill>
            </a:endParaRPr>
          </a:p>
        </p:txBody>
      </p:sp>
      <p:sp>
        <p:nvSpPr>
          <p:cNvPr id="12" name="TextBox 11">
            <a:extLst>
              <a:ext uri="{FF2B5EF4-FFF2-40B4-BE49-F238E27FC236}">
                <a16:creationId xmlns:a16="http://schemas.microsoft.com/office/drawing/2014/main" id="{1AA53B24-43A4-054C-9CA3-0953BEC22F59}"/>
              </a:ext>
            </a:extLst>
          </p:cNvPr>
          <p:cNvSpPr txBox="1"/>
          <p:nvPr/>
        </p:nvSpPr>
        <p:spPr>
          <a:xfrm>
            <a:off x="597138" y="4401108"/>
            <a:ext cx="7105042" cy="1292662"/>
          </a:xfrm>
          <a:prstGeom prst="rect">
            <a:avLst/>
          </a:prstGeom>
          <a:noFill/>
          <a:ln>
            <a:solidFill>
              <a:srgbClr val="00B050"/>
            </a:solidFill>
            <a:prstDash val="dashDot"/>
          </a:ln>
        </p:spPr>
        <p:txBody>
          <a:bodyPr wrap="square">
            <a:spAutoFit/>
          </a:bodyPr>
          <a:lstStyle/>
          <a:p>
            <a:pPr algn="r" rtl="1"/>
            <a:r>
              <a:rPr lang="ar-SA" sz="1300" dirty="0" smtClean="0">
                <a:solidFill>
                  <a:srgbClr val="00B050"/>
                </a:solidFill>
                <a:latin typeface="Calibri" panose="020F0502020204030204" pitchFamily="34" charset="0"/>
                <a:cs typeface="Calibri" panose="020F0502020204030204" pitchFamily="34" charset="0"/>
              </a:rPr>
              <a:t>كيف </a:t>
            </a:r>
            <a:r>
              <a:rPr lang="ar-SA" sz="1300" dirty="0">
                <a:solidFill>
                  <a:srgbClr val="00B050"/>
                </a:solidFill>
                <a:latin typeface="Calibri" panose="020F0502020204030204" pitchFamily="34" charset="0"/>
                <a:cs typeface="Calibri" panose="020F0502020204030204" pitchFamily="34" charset="0"/>
              </a:rPr>
              <a:t>نشخص سبب </a:t>
            </a:r>
            <a:r>
              <a:rPr lang="ar-SA" sz="1300" dirty="0" smtClean="0">
                <a:solidFill>
                  <a:srgbClr val="00B050"/>
                </a:solidFill>
                <a:latin typeface="Calibri" panose="020F0502020204030204" pitchFamily="34" charset="0"/>
                <a:cs typeface="Calibri" panose="020F0502020204030204" pitchFamily="34" charset="0"/>
              </a:rPr>
              <a:t>المرض؟ </a:t>
            </a:r>
            <a:r>
              <a:rPr lang="ar-SA" sz="1300" dirty="0">
                <a:solidFill>
                  <a:srgbClr val="00B050"/>
                </a:solidFill>
                <a:latin typeface="Calibri" panose="020F0502020204030204" pitchFamily="34" charset="0"/>
                <a:cs typeface="Calibri" panose="020F0502020204030204" pitchFamily="34" charset="0"/>
              </a:rPr>
              <a:t>عن طريق </a:t>
            </a:r>
            <a:r>
              <a:rPr lang="ar-SA" sz="1300" dirty="0" smtClean="0">
                <a:solidFill>
                  <a:srgbClr val="00B050"/>
                </a:solidFill>
                <a:latin typeface="Calibri" panose="020F0502020204030204" pitchFamily="34" charset="0"/>
                <a:cs typeface="Calibri" panose="020F0502020204030204" pitchFamily="34" charset="0"/>
              </a:rPr>
              <a:t>الـ</a:t>
            </a:r>
            <a:r>
              <a:rPr lang="en-US" sz="1300" dirty="0" smtClean="0">
                <a:solidFill>
                  <a:srgbClr val="00B050"/>
                </a:solidFill>
                <a:latin typeface="Calibri" panose="020F0502020204030204" pitchFamily="34" charset="0"/>
                <a:cs typeface="Calibri" panose="020F0502020204030204" pitchFamily="34" charset="0"/>
              </a:rPr>
              <a:t>Negative feedback</a:t>
            </a:r>
            <a:r>
              <a:rPr lang="ar-SA" sz="1300" dirty="0" smtClean="0">
                <a:solidFill>
                  <a:srgbClr val="00B050"/>
                </a:solidFill>
                <a:latin typeface="Calibri" panose="020F0502020204030204" pitchFamily="34" charset="0"/>
                <a:cs typeface="Calibri" panose="020F0502020204030204" pitchFamily="34" charset="0"/>
              </a:rPr>
              <a:t>.</a:t>
            </a:r>
          </a:p>
          <a:p>
            <a:pPr algn="r" rtl="1"/>
            <a:r>
              <a:rPr lang="ar-SA" sz="1300" dirty="0" smtClean="0">
                <a:solidFill>
                  <a:srgbClr val="00B050"/>
                </a:solidFill>
                <a:latin typeface="Calibri" panose="020F0502020204030204" pitchFamily="34" charset="0"/>
                <a:cs typeface="Calibri" panose="020F0502020204030204" pitchFamily="34" charset="0"/>
              </a:rPr>
              <a:t>كيف؟ </a:t>
            </a:r>
            <a:r>
              <a:rPr lang="ar-SA" sz="1300" dirty="0" err="1" smtClean="0">
                <a:solidFill>
                  <a:srgbClr val="00B050"/>
                </a:solidFill>
                <a:latin typeface="Calibri" panose="020F0502020204030204" pitchFamily="34" charset="0"/>
                <a:cs typeface="Calibri" panose="020F0502020204030204" pitchFamily="34" charset="0"/>
              </a:rPr>
              <a:t>بإننا</a:t>
            </a:r>
            <a:r>
              <a:rPr lang="ar-SA" sz="1300" dirty="0" smtClean="0">
                <a:solidFill>
                  <a:srgbClr val="00B050"/>
                </a:solidFill>
                <a:latin typeface="Calibri" panose="020F0502020204030204" pitchFamily="34" charset="0"/>
                <a:cs typeface="Calibri" panose="020F0502020204030204" pitchFamily="34" charset="0"/>
              </a:rPr>
              <a:t> </a:t>
            </a:r>
            <a:r>
              <a:rPr lang="ar-SA" sz="1300" dirty="0">
                <a:solidFill>
                  <a:srgbClr val="00B050"/>
                </a:solidFill>
                <a:latin typeface="Calibri" panose="020F0502020204030204" pitchFamily="34" charset="0"/>
                <a:cs typeface="Calibri" panose="020F0502020204030204" pitchFamily="34" charset="0"/>
              </a:rPr>
              <a:t>نعطي المريض كورتيزول صناعي (</a:t>
            </a:r>
            <a:r>
              <a:rPr lang="ar-SA" sz="1300" dirty="0" err="1" smtClean="0">
                <a:solidFill>
                  <a:srgbClr val="00B050"/>
                </a:solidFill>
                <a:latin typeface="Calibri" panose="020F0502020204030204" pitchFamily="34" charset="0"/>
                <a:cs typeface="Calibri" panose="020F0502020204030204" pitchFamily="34" charset="0"/>
              </a:rPr>
              <a:t>دكساميثازون</a:t>
            </a:r>
            <a:r>
              <a:rPr lang="ar-SA" sz="1300" dirty="0" smtClean="0">
                <a:solidFill>
                  <a:srgbClr val="00B050"/>
                </a:solidFill>
                <a:latin typeface="Calibri" panose="020F0502020204030204" pitchFamily="34" charset="0"/>
                <a:cs typeface="Calibri" panose="020F0502020204030204" pitchFamily="34" charset="0"/>
              </a:rPr>
              <a:t>).</a:t>
            </a:r>
          </a:p>
          <a:p>
            <a:pPr algn="r" rtl="1"/>
            <a:r>
              <a:rPr lang="ar-SA" sz="1300" dirty="0" smtClean="0">
                <a:solidFill>
                  <a:srgbClr val="00B050"/>
                </a:solidFill>
                <a:latin typeface="Calibri" panose="020F0502020204030204" pitchFamily="34" charset="0"/>
                <a:cs typeface="Calibri" panose="020F0502020204030204" pitchFamily="34" charset="0"/>
              </a:rPr>
              <a:t>1. </a:t>
            </a:r>
            <a:r>
              <a:rPr lang="ar-SA" sz="1300" dirty="0" smtClean="0">
                <a:solidFill>
                  <a:srgbClr val="00B050"/>
                </a:solidFill>
                <a:latin typeface="Calibri" panose="020F0502020204030204" pitchFamily="34" charset="0"/>
                <a:cs typeface="Calibri" panose="020F0502020204030204" pitchFamily="34" charset="0"/>
              </a:rPr>
              <a:t> إذا كان </a:t>
            </a:r>
            <a:r>
              <a:rPr lang="ar-SA" sz="1300" dirty="0">
                <a:solidFill>
                  <a:srgbClr val="00B050"/>
                </a:solidFill>
                <a:latin typeface="Calibri" panose="020F0502020204030204" pitchFamily="34" charset="0"/>
                <a:cs typeface="Calibri" panose="020F0502020204030204" pitchFamily="34" charset="0"/>
              </a:rPr>
              <a:t>السبب من </a:t>
            </a:r>
            <a:r>
              <a:rPr lang="ar-SA" sz="1300" dirty="0" smtClean="0">
                <a:solidFill>
                  <a:srgbClr val="00B050"/>
                </a:solidFill>
                <a:latin typeface="Calibri" panose="020F0502020204030204" pitchFamily="34" charset="0"/>
                <a:cs typeface="Calibri" panose="020F0502020204030204" pitchFamily="34" charset="0"/>
              </a:rPr>
              <a:t>الـ</a:t>
            </a:r>
            <a:r>
              <a:rPr lang="en-US" sz="1300" dirty="0" smtClean="0">
                <a:solidFill>
                  <a:srgbClr val="00B050"/>
                </a:solidFill>
                <a:latin typeface="Calibri" panose="020F0502020204030204" pitchFamily="34" charset="0"/>
                <a:cs typeface="Calibri" panose="020F0502020204030204" pitchFamily="34" charset="0"/>
              </a:rPr>
              <a:t>Pituitary</a:t>
            </a:r>
            <a:r>
              <a:rPr lang="ar-SA" sz="1300" dirty="0" smtClean="0">
                <a:solidFill>
                  <a:srgbClr val="00B050"/>
                </a:solidFill>
                <a:latin typeface="Calibri" panose="020F0502020204030204" pitchFamily="34" charset="0"/>
                <a:cs typeface="Calibri" panose="020F0502020204030204" pitchFamily="34" charset="0"/>
              </a:rPr>
              <a:t> </a:t>
            </a:r>
            <a:r>
              <a:rPr lang="ar-SA" sz="1300" dirty="0">
                <a:solidFill>
                  <a:srgbClr val="00B050"/>
                </a:solidFill>
                <a:latin typeface="Calibri" panose="020F0502020204030204" pitchFamily="34" charset="0"/>
                <a:cs typeface="Calibri" panose="020F0502020204030204" pitchFamily="34" charset="0"/>
              </a:rPr>
              <a:t>راح يزيد الكورتيزول ويعمل فيدباك لكن </a:t>
            </a:r>
            <a:r>
              <a:rPr lang="ar-SA" sz="1300" dirty="0">
                <a:solidFill>
                  <a:srgbClr val="FF0000"/>
                </a:solidFill>
                <a:latin typeface="Calibri" panose="020F0502020204030204" pitchFamily="34" charset="0"/>
                <a:cs typeface="Calibri" panose="020F0502020204030204" pitchFamily="34" charset="0"/>
              </a:rPr>
              <a:t>ماراح تستجيب </a:t>
            </a:r>
            <a:r>
              <a:rPr lang="ar-SA" sz="1300" dirty="0">
                <a:solidFill>
                  <a:srgbClr val="FF0000"/>
                </a:solidFill>
                <a:latin typeface="Calibri" panose="020F0502020204030204" pitchFamily="34" charset="0"/>
                <a:cs typeface="Calibri" panose="020F0502020204030204" pitchFamily="34" charset="0"/>
              </a:rPr>
              <a:t>الـ</a:t>
            </a:r>
            <a:r>
              <a:rPr lang="en-US" sz="1300" dirty="0">
                <a:solidFill>
                  <a:srgbClr val="FF0000"/>
                </a:solidFill>
                <a:latin typeface="Calibri" panose="020F0502020204030204" pitchFamily="34" charset="0"/>
                <a:cs typeface="Calibri" panose="020F0502020204030204" pitchFamily="34" charset="0"/>
              </a:rPr>
              <a:t>Pituitary</a:t>
            </a:r>
            <a:r>
              <a:rPr lang="ar-SA" sz="1300" dirty="0">
                <a:solidFill>
                  <a:srgbClr val="00B050"/>
                </a:solidFill>
                <a:latin typeface="Calibri" panose="020F0502020204030204" pitchFamily="34" charset="0"/>
                <a:cs typeface="Calibri" panose="020F0502020204030204" pitchFamily="34" charset="0"/>
              </a:rPr>
              <a:t> </a:t>
            </a:r>
            <a:r>
              <a:rPr lang="ar-SA" sz="1300" dirty="0" smtClean="0">
                <a:solidFill>
                  <a:srgbClr val="00B050"/>
                </a:solidFill>
                <a:latin typeface="Calibri" panose="020F0502020204030204" pitchFamily="34" charset="0"/>
                <a:cs typeface="Calibri" panose="020F0502020204030204" pitchFamily="34" charset="0"/>
              </a:rPr>
              <a:t>فيستمر </a:t>
            </a:r>
            <a:r>
              <a:rPr lang="ar-SA" sz="1300" dirty="0" smtClean="0">
                <a:solidFill>
                  <a:srgbClr val="00B050"/>
                </a:solidFill>
                <a:latin typeface="Calibri" panose="020F0502020204030204" pitchFamily="34" charset="0"/>
                <a:cs typeface="Calibri" panose="020F0502020204030204" pitchFamily="34" charset="0"/>
              </a:rPr>
              <a:t>ال</a:t>
            </a:r>
            <a:r>
              <a:rPr lang="en-US" sz="1300" dirty="0" smtClean="0">
                <a:solidFill>
                  <a:srgbClr val="00B050"/>
                </a:solidFill>
                <a:latin typeface="Calibri" panose="020F0502020204030204" pitchFamily="34" charset="0"/>
                <a:cs typeface="Calibri" panose="020F0502020204030204" pitchFamily="34" charset="0"/>
              </a:rPr>
              <a:t>ACTH</a:t>
            </a:r>
            <a:r>
              <a:rPr lang="ar-SA" sz="1300" dirty="0" smtClean="0">
                <a:solidFill>
                  <a:srgbClr val="00B050"/>
                </a:solidFill>
                <a:latin typeface="Calibri" panose="020F0502020204030204" pitchFamily="34" charset="0"/>
                <a:cs typeface="Calibri" panose="020F0502020204030204" pitchFamily="34" charset="0"/>
              </a:rPr>
              <a:t> عالي.</a:t>
            </a:r>
          </a:p>
          <a:p>
            <a:pPr algn="r" rtl="1"/>
            <a:r>
              <a:rPr lang="ar-SA" sz="1300" dirty="0" smtClean="0">
                <a:solidFill>
                  <a:srgbClr val="00B050"/>
                </a:solidFill>
                <a:latin typeface="Calibri" panose="020F0502020204030204" pitchFamily="34" charset="0"/>
                <a:cs typeface="Calibri" panose="020F0502020204030204" pitchFamily="34" charset="0"/>
              </a:rPr>
              <a:t>2. </a:t>
            </a:r>
            <a:r>
              <a:rPr lang="ar-SA" sz="1300" dirty="0" smtClean="0">
                <a:solidFill>
                  <a:srgbClr val="00B050"/>
                </a:solidFill>
                <a:latin typeface="Calibri" panose="020F0502020204030204" pitchFamily="34" charset="0"/>
                <a:cs typeface="Calibri" panose="020F0502020204030204" pitchFamily="34" charset="0"/>
              </a:rPr>
              <a:t>في </a:t>
            </a:r>
            <a:r>
              <a:rPr lang="ar-SA" sz="1300" dirty="0">
                <a:solidFill>
                  <a:srgbClr val="00B050"/>
                </a:solidFill>
                <a:latin typeface="Calibri" panose="020F0502020204030204" pitchFamily="34" charset="0"/>
                <a:cs typeface="Calibri" panose="020F0502020204030204" pitchFamily="34" charset="0"/>
              </a:rPr>
              <a:t>الحالة الثانية لما يكون برايمري بأنه يكون فيه إفراز فوق الطبيعي للكورتيزول ، الكورتيزول راح يسوي فيدباك ويمنع </a:t>
            </a:r>
            <a:r>
              <a:rPr lang="ar-SA" sz="1300" dirty="0">
                <a:solidFill>
                  <a:srgbClr val="00B050"/>
                </a:solidFill>
                <a:latin typeface="Calibri" panose="020F0502020204030204" pitchFamily="34" charset="0"/>
                <a:cs typeface="Calibri" panose="020F0502020204030204" pitchFamily="34" charset="0"/>
              </a:rPr>
              <a:t>الـ</a:t>
            </a:r>
            <a:r>
              <a:rPr lang="en-US" sz="1300" dirty="0" smtClean="0">
                <a:solidFill>
                  <a:srgbClr val="00B050"/>
                </a:solidFill>
                <a:latin typeface="Calibri" panose="020F0502020204030204" pitchFamily="34" charset="0"/>
                <a:cs typeface="Calibri" panose="020F0502020204030204" pitchFamily="34" charset="0"/>
              </a:rPr>
              <a:t>Pituitary</a:t>
            </a:r>
            <a:r>
              <a:rPr lang="ar-SA" sz="1300" dirty="0" smtClean="0">
                <a:solidFill>
                  <a:srgbClr val="00B050"/>
                </a:solidFill>
                <a:latin typeface="Calibri" panose="020F0502020204030204" pitchFamily="34" charset="0"/>
                <a:cs typeface="Calibri" panose="020F0502020204030204" pitchFamily="34" charset="0"/>
              </a:rPr>
              <a:t>. هل راح تستجيب</a:t>
            </a:r>
            <a:r>
              <a:rPr lang="ar-SA" sz="1300" dirty="0" smtClean="0">
                <a:solidFill>
                  <a:srgbClr val="00B050"/>
                </a:solidFill>
                <a:latin typeface="Calibri" panose="020F0502020204030204" pitchFamily="34" charset="0"/>
                <a:cs typeface="Calibri" panose="020F0502020204030204" pitchFamily="34" charset="0"/>
              </a:rPr>
              <a:t> </a:t>
            </a:r>
            <a:r>
              <a:rPr lang="ar-SA" sz="1300" dirty="0" smtClean="0">
                <a:solidFill>
                  <a:srgbClr val="00B050"/>
                </a:solidFill>
                <a:latin typeface="Calibri" panose="020F0502020204030204" pitchFamily="34" charset="0"/>
                <a:cs typeface="Calibri" panose="020F0502020204030204" pitchFamily="34" charset="0"/>
              </a:rPr>
              <a:t>ولا لا؟ </a:t>
            </a:r>
          </a:p>
          <a:p>
            <a:pPr algn="r" rtl="1"/>
            <a:r>
              <a:rPr lang="ar-SA" sz="1300" dirty="0" smtClean="0">
                <a:solidFill>
                  <a:srgbClr val="FF0000"/>
                </a:solidFill>
                <a:latin typeface="Calibri" panose="020F0502020204030204" pitchFamily="34" charset="0"/>
                <a:cs typeface="Calibri" panose="020F0502020204030204" pitchFamily="34" charset="0"/>
              </a:rPr>
              <a:t>تستجيب بعكس الحالة الأولى! </a:t>
            </a:r>
            <a:r>
              <a:rPr lang="ar-SA" sz="1300" dirty="0">
                <a:solidFill>
                  <a:srgbClr val="00B050"/>
                </a:solidFill>
                <a:latin typeface="Calibri" panose="020F0502020204030204" pitchFamily="34" charset="0"/>
                <a:cs typeface="Calibri" panose="020F0502020204030204" pitchFamily="34" charset="0"/>
              </a:rPr>
              <a:t>لأن </a:t>
            </a:r>
            <a:r>
              <a:rPr lang="ar-SA" sz="1300" dirty="0" err="1" smtClean="0">
                <a:solidFill>
                  <a:srgbClr val="00B050"/>
                </a:solidFill>
                <a:latin typeface="Calibri" panose="020F0502020204030204" pitchFamily="34" charset="0"/>
                <a:cs typeface="Calibri" panose="020F0502020204030204" pitchFamily="34" charset="0"/>
              </a:rPr>
              <a:t>الأدرينال</a:t>
            </a:r>
            <a:r>
              <a:rPr lang="ar-SA" sz="1300" dirty="0" smtClean="0">
                <a:solidFill>
                  <a:srgbClr val="00B050"/>
                </a:solidFill>
                <a:latin typeface="Calibri" panose="020F0502020204030204" pitchFamily="34" charset="0"/>
                <a:cs typeface="Calibri" panose="020F0502020204030204" pitchFamily="34" charset="0"/>
              </a:rPr>
              <a:t> </a:t>
            </a:r>
            <a:r>
              <a:rPr lang="ar-SA" sz="1300" dirty="0">
                <a:solidFill>
                  <a:srgbClr val="00B050"/>
                </a:solidFill>
                <a:latin typeface="Calibri" panose="020F0502020204030204" pitchFamily="34" charset="0"/>
                <a:cs typeface="Calibri" panose="020F0502020204030204" pitchFamily="34" charset="0"/>
              </a:rPr>
              <a:t>طبيعية </a:t>
            </a:r>
            <a:r>
              <a:rPr lang="ar-SA" sz="1300" dirty="0" smtClean="0">
                <a:solidFill>
                  <a:srgbClr val="00B050"/>
                </a:solidFill>
                <a:latin typeface="Calibri" panose="020F0502020204030204" pitchFamily="34" charset="0"/>
                <a:cs typeface="Calibri" panose="020F0502020204030204" pitchFamily="34" charset="0"/>
              </a:rPr>
              <a:t>بالتالي راح توقف ال</a:t>
            </a:r>
            <a:r>
              <a:rPr lang="en-US" sz="1300" dirty="0" smtClean="0">
                <a:solidFill>
                  <a:srgbClr val="00B050"/>
                </a:solidFill>
                <a:latin typeface="Calibri" panose="020F0502020204030204" pitchFamily="34" charset="0"/>
                <a:cs typeface="Calibri" panose="020F0502020204030204" pitchFamily="34" charset="0"/>
              </a:rPr>
              <a:t>ACTH</a:t>
            </a:r>
            <a:r>
              <a:rPr lang="ar-SA" sz="1300" dirty="0" smtClean="0">
                <a:solidFill>
                  <a:srgbClr val="00B050"/>
                </a:solidFill>
                <a:latin typeface="Calibri" panose="020F0502020204030204" pitchFamily="34" charset="0"/>
                <a:cs typeface="Calibri" panose="020F0502020204030204" pitchFamily="34" charset="0"/>
              </a:rPr>
              <a:t> ويصير منخفض.</a:t>
            </a:r>
            <a:endParaRPr lang="en-US" sz="13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297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Sign &amp; Symptoms of Cushing's Syndrome</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2387331380"/>
              </p:ext>
            </p:extLst>
          </p:nvPr>
        </p:nvGraphicFramePr>
        <p:xfrm>
          <a:off x="622431" y="1268760"/>
          <a:ext cx="10956972" cy="4561172"/>
        </p:xfrm>
        <a:graphic>
          <a:graphicData uri="http://schemas.openxmlformats.org/drawingml/2006/table">
            <a:tbl>
              <a:tblPr firstRow="1" bandRow="1">
                <a:tableStyleId>{5DA37D80-6434-44D0-A028-1B22A696006F}</a:tableStyleId>
              </a:tblPr>
              <a:tblGrid>
                <a:gridCol w="2951701">
                  <a:extLst>
                    <a:ext uri="{9D8B030D-6E8A-4147-A177-3AD203B41FA5}">
                      <a16:colId xmlns:a16="http://schemas.microsoft.com/office/drawing/2014/main" val="2488661427"/>
                    </a:ext>
                  </a:extLst>
                </a:gridCol>
                <a:gridCol w="4464496">
                  <a:extLst>
                    <a:ext uri="{9D8B030D-6E8A-4147-A177-3AD203B41FA5}">
                      <a16:colId xmlns:a16="http://schemas.microsoft.com/office/drawing/2014/main" val="1164763168"/>
                    </a:ext>
                  </a:extLst>
                </a:gridCol>
                <a:gridCol w="3540775">
                  <a:extLst>
                    <a:ext uri="{9D8B030D-6E8A-4147-A177-3AD203B41FA5}">
                      <a16:colId xmlns:a16="http://schemas.microsoft.com/office/drawing/2014/main" val="4128162029"/>
                    </a:ext>
                  </a:extLst>
                </a:gridCol>
              </a:tblGrid>
              <a:tr h="288032">
                <a:tc grid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800" b="0" kern="1200" dirty="0">
                          <a:solidFill>
                            <a:srgbClr val="497E8D"/>
                          </a:solidFill>
                          <a:latin typeface="Calibri" panose="020F0502020204030204" pitchFamily="34" charset="0"/>
                          <a:ea typeface="+mn-ea"/>
                          <a:cs typeface="Calibri" panose="020F0502020204030204" pitchFamily="34" charset="0"/>
                        </a:rPr>
                        <a:t>Sign &amp;</a:t>
                      </a:r>
                      <a:r>
                        <a:rPr kumimoji="0" lang="en-US" sz="1800" b="0" kern="1200" baseline="0" dirty="0">
                          <a:solidFill>
                            <a:srgbClr val="497E8D"/>
                          </a:solidFill>
                          <a:latin typeface="Calibri" panose="020F0502020204030204" pitchFamily="34" charset="0"/>
                          <a:ea typeface="+mn-ea"/>
                          <a:cs typeface="Calibri" panose="020F0502020204030204" pitchFamily="34" charset="0"/>
                        </a:rPr>
                        <a:t> </a:t>
                      </a:r>
                      <a:r>
                        <a:rPr kumimoji="0" lang="en-US" sz="1800" b="0" kern="1200" dirty="0">
                          <a:solidFill>
                            <a:srgbClr val="497E8D"/>
                          </a:solidFill>
                          <a:latin typeface="Calibri" panose="020F0502020204030204" pitchFamily="34" charset="0"/>
                          <a:ea typeface="+mn-ea"/>
                          <a:cs typeface="Calibri" panose="020F0502020204030204" pitchFamily="34" charset="0"/>
                        </a:rPr>
                        <a:t>Symptoms of Cushing's Syndrome</a:t>
                      </a:r>
                    </a:p>
                  </a:txBody>
                  <a:tcPr>
                    <a:solidFill>
                      <a:schemeClr val="bg1">
                        <a:lumMod val="95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372475">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baseline="0" dirty="0">
                          <a:solidFill>
                            <a:srgbClr val="008080"/>
                          </a:solidFill>
                          <a:latin typeface="+mn-lt"/>
                          <a:ea typeface="+mn-ea"/>
                          <a:cs typeface="+mn-cs"/>
                        </a:rPr>
                        <a:t>On Carbohydrate Metabolism</a:t>
                      </a:r>
                    </a:p>
                  </a:txBody>
                  <a:tcPr>
                    <a:solidFill>
                      <a:srgbClr val="C1FFE0"/>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baseline="0" dirty="0">
                          <a:solidFill>
                            <a:srgbClr val="008080"/>
                          </a:solidFill>
                          <a:latin typeface="+mn-lt"/>
                          <a:ea typeface="+mn-ea"/>
                          <a:cs typeface="+mn-cs"/>
                        </a:rPr>
                        <a:t>On Protein Metabolism</a:t>
                      </a:r>
                    </a:p>
                  </a:txBody>
                  <a:tcPr>
                    <a:solidFill>
                      <a:srgbClr val="FFE7E7"/>
                    </a:solidFill>
                  </a:tcPr>
                </a:tc>
                <a:tc>
                  <a:txBody>
                    <a:bodyPr/>
                    <a:lstStyle/>
                    <a:p>
                      <a:pPr marL="0" indent="0" algn="ctr" eaLnBrk="1" hangingPunct="1">
                        <a:lnSpc>
                          <a:spcPct val="150000"/>
                        </a:lnSpc>
                        <a:buFont typeface="Wingdings" panose="05000000000000000000" pitchFamily="2" charset="2"/>
                        <a:buNone/>
                      </a:pPr>
                      <a:r>
                        <a:rPr kumimoji="0" lang="en-US" sz="1600" b="0" i="0" u="none" strike="noStrike" kern="1200" baseline="0" dirty="0">
                          <a:solidFill>
                            <a:srgbClr val="008080"/>
                          </a:solidFill>
                          <a:latin typeface="+mn-lt"/>
                          <a:ea typeface="+mn-ea"/>
                          <a:cs typeface="+mn-cs"/>
                        </a:rPr>
                        <a:t>Abnormal Fat Redistribution</a:t>
                      </a:r>
                    </a:p>
                  </a:txBody>
                  <a:tcPr>
                    <a:solidFill>
                      <a:srgbClr val="B9FFFF"/>
                    </a:solidFill>
                  </a:tcPr>
                </a:tc>
                <a:extLst>
                  <a:ext uri="{0D108BD9-81ED-4DB2-BD59-A6C34878D82A}">
                    <a16:rowId xmlns:a16="http://schemas.microsoft.com/office/drawing/2014/main" val="459244839"/>
                  </a:ext>
                </a:extLst>
              </a:tr>
              <a:tr h="3114873">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dirty="0">
                          <a:solidFill>
                            <a:schemeClr val="bg1">
                              <a:lumMod val="10000"/>
                            </a:schemeClr>
                          </a:solidFill>
                          <a:effectLst/>
                          <a:latin typeface="+mn-lt"/>
                          <a:ea typeface="+mn-ea"/>
                          <a:cs typeface="+mn-cs"/>
                        </a:rPr>
                        <a:t>Chronic increase in Glucose level &amp; gluconeogenesis</a:t>
                      </a:r>
                      <a:r>
                        <a:rPr kumimoji="0" lang="en-US" sz="1400" b="0" i="0" u="none" strike="noStrike" kern="1200" baseline="0" dirty="0">
                          <a:solidFill>
                            <a:schemeClr val="bg1">
                              <a:lumMod val="10000"/>
                            </a:schemeClr>
                          </a:solidFill>
                          <a:effectLst/>
                          <a:latin typeface="+mn-lt"/>
                          <a:ea typeface="+mn-ea"/>
                          <a:cs typeface="+mn-cs"/>
                        </a:rPr>
                        <a:t> </a:t>
                      </a:r>
                      <a:r>
                        <a:rPr kumimoji="0" lang="en-US" sz="1400" b="0" i="0" u="none" strike="noStrike" kern="1200" baseline="0" dirty="0">
                          <a:solidFill>
                            <a:schemeClr val="bg1">
                              <a:lumMod val="10000"/>
                            </a:schemeClr>
                          </a:solidFill>
                          <a:effectLst/>
                          <a:latin typeface="+mn-lt"/>
                          <a:ea typeface="+mn-ea"/>
                          <a:cs typeface="+mn-cs"/>
                          <a:sym typeface="Wingdings" panose="05000000000000000000" pitchFamily="2" charset="2"/>
                        </a:rPr>
                        <a:t> </a:t>
                      </a:r>
                      <a:r>
                        <a:rPr lang="en-US" sz="1400" dirty="0"/>
                        <a:t>causing adrenal diabetes.</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400" dirty="0"/>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schemeClr val="accent5">
                              <a:lumMod val="75000"/>
                            </a:schemeClr>
                          </a:solidFill>
                        </a:rPr>
                        <a:t>May cause beta cells to die.</a:t>
                      </a:r>
                    </a:p>
                    <a:p>
                      <a:pPr marL="0" indent="0">
                        <a:lnSpc>
                          <a:spcPct val="100000"/>
                        </a:lnSpc>
                        <a:buFont typeface="Wingdings" panose="05000000000000000000" pitchFamily="2" charset="2"/>
                        <a:buNone/>
                      </a:pPr>
                      <a:endParaRPr kumimoji="0" lang="en-US" sz="1400" b="0" i="0" u="none" strike="noStrike" kern="1200" dirty="0">
                        <a:solidFill>
                          <a:schemeClr val="bg1">
                            <a:lumMod val="10000"/>
                          </a:schemeClr>
                        </a:solidFill>
                        <a:effectLst/>
                        <a:latin typeface="+mn-lt"/>
                        <a:ea typeface="+mn-ea"/>
                        <a:cs typeface="+mn-cs"/>
                      </a:endParaRPr>
                    </a:p>
                    <a:p>
                      <a:pPr marL="342900" indent="-342900">
                        <a:lnSpc>
                          <a:spcPct val="100000"/>
                        </a:lnSpc>
                        <a:buFont typeface="Wingdings" panose="05000000000000000000" pitchFamily="2" charset="2"/>
                        <a:buChar char="ü"/>
                      </a:pPr>
                      <a:r>
                        <a:rPr kumimoji="0" lang="en-US" sz="1400" b="0" i="0" u="none" strike="noStrike" kern="1200" dirty="0">
                          <a:solidFill>
                            <a:schemeClr val="bg1">
                              <a:lumMod val="10000"/>
                            </a:schemeClr>
                          </a:solidFill>
                          <a:effectLst/>
                          <a:latin typeface="+mn-lt"/>
                          <a:ea typeface="+mn-ea"/>
                          <a:cs typeface="+mn-cs"/>
                        </a:rPr>
                        <a:t>Decrease</a:t>
                      </a:r>
                      <a:r>
                        <a:rPr kumimoji="0" lang="en-US" sz="1400" b="0" i="0" u="none" strike="noStrike" kern="1200" baseline="0" dirty="0">
                          <a:solidFill>
                            <a:schemeClr val="bg1">
                              <a:lumMod val="10000"/>
                            </a:schemeClr>
                          </a:solidFill>
                          <a:effectLst/>
                          <a:latin typeface="+mn-lt"/>
                          <a:ea typeface="+mn-ea"/>
                          <a:cs typeface="+mn-cs"/>
                        </a:rPr>
                        <a:t> glucose utilization by the tissues.</a:t>
                      </a:r>
                      <a:endParaRPr kumimoji="0" lang="en-US" sz="1400" b="0" i="0" u="none" strike="noStrike" kern="1200" dirty="0">
                        <a:solidFill>
                          <a:schemeClr val="bg1">
                            <a:lumMod val="10000"/>
                          </a:schemeClr>
                        </a:solidFill>
                        <a:effectLst/>
                        <a:latin typeface="+mn-lt"/>
                        <a:ea typeface="+mn-ea"/>
                        <a:cs typeface="+mn-cs"/>
                      </a:endParaRPr>
                    </a:p>
                  </a:txBody>
                  <a:tcPr>
                    <a:solidFill>
                      <a:schemeClr val="bg1"/>
                    </a:solidFill>
                  </a:tcPr>
                </a:tc>
                <a:tc>
                  <a:txBody>
                    <a:bodyPr/>
                    <a:lstStyle/>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00" b="0" i="0" u="none" strike="noStrike" kern="1200" baseline="0" dirty="0">
                          <a:solidFill>
                            <a:schemeClr val="bg1">
                              <a:lumMod val="10000"/>
                            </a:schemeClr>
                          </a:solidFill>
                          <a:effectLst/>
                          <a:latin typeface="+mn-lt"/>
                          <a:ea typeface="+mn-ea"/>
                          <a:cs typeface="+mn-cs"/>
                        </a:rPr>
                        <a:t>Decrease tissue proteins almost everywhere in the body (except liver).</a:t>
                      </a: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300" b="0" i="0" u="none" strike="noStrike" kern="1200" baseline="0" dirty="0">
                        <a:solidFill>
                          <a:schemeClr val="bg1">
                            <a:lumMod val="10000"/>
                          </a:schemeClr>
                        </a:solidFill>
                        <a:effectLst/>
                        <a:latin typeface="+mn-lt"/>
                        <a:ea typeface="+mn-ea"/>
                        <a:cs typeface="+mn-cs"/>
                      </a:endParaRPr>
                    </a:p>
                    <a:p>
                      <a:pPr marL="342900" marR="0" lvl="0" indent="-34290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00" b="0" i="0" u="none" strike="noStrike" kern="1200" baseline="0" dirty="0">
                          <a:solidFill>
                            <a:schemeClr val="bg1">
                              <a:lumMod val="10000"/>
                            </a:schemeClr>
                          </a:solidFill>
                          <a:effectLst/>
                          <a:latin typeface="+mn-lt"/>
                          <a:ea typeface="+mn-ea"/>
                          <a:cs typeface="+mn-cs"/>
                        </a:rPr>
                        <a:t>Protein loss from the muscles in particular causes severe weakness.</a:t>
                      </a:r>
                    </a:p>
                    <a:p>
                      <a:pPr marL="342900" marR="0" lvl="0" indent="-34290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300" b="0" i="0" u="none" strike="noStrike" kern="1200" baseline="0" dirty="0">
                        <a:solidFill>
                          <a:schemeClr val="bg1">
                            <a:lumMod val="10000"/>
                          </a:schemeClr>
                        </a:solidFill>
                        <a:effectLst/>
                        <a:latin typeface="+mn-lt"/>
                        <a:ea typeface="+mn-ea"/>
                        <a:cs typeface="+mn-cs"/>
                      </a:endParaRPr>
                    </a:p>
                    <a:p>
                      <a:pPr marL="342900" marR="0" lvl="0" indent="-34290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00" b="0" i="0" u="none" strike="noStrike" kern="1200" baseline="0" dirty="0">
                          <a:solidFill>
                            <a:schemeClr val="bg1">
                              <a:lumMod val="10000"/>
                            </a:schemeClr>
                          </a:solidFill>
                          <a:effectLst/>
                          <a:latin typeface="+mn-lt"/>
                          <a:ea typeface="+mn-ea"/>
                          <a:cs typeface="+mn-cs"/>
                        </a:rPr>
                        <a:t>Protein collagen fibers in the Subcutaneous  (loss of CT</a:t>
                      </a:r>
                      <a:r>
                        <a:rPr kumimoji="0" lang="en-US" sz="1300" b="0" i="0" u="none" strike="noStrike" kern="1200" baseline="0" dirty="0" smtClean="0">
                          <a:solidFill>
                            <a:schemeClr val="bg1">
                              <a:lumMod val="10000"/>
                            </a:schemeClr>
                          </a:solidFill>
                          <a:effectLst/>
                          <a:latin typeface="+mn-lt"/>
                          <a:ea typeface="+mn-ea"/>
                          <a:cs typeface="+mn-cs"/>
                        </a:rPr>
                        <a:t>).</a:t>
                      </a:r>
                    </a:p>
                    <a:p>
                      <a:pPr marL="342900" marR="0" lvl="0" indent="-34290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300" b="0" i="0" u="none" strike="noStrike" kern="1200" baseline="0" dirty="0" smtClean="0">
                        <a:solidFill>
                          <a:schemeClr val="bg1">
                            <a:lumMod val="10000"/>
                          </a:schemeClr>
                        </a:solidFill>
                        <a:effectLst/>
                        <a:latin typeface="+mn-lt"/>
                        <a:ea typeface="+mn-ea"/>
                        <a:cs typeface="+mn-cs"/>
                      </a:endParaRPr>
                    </a:p>
                    <a:p>
                      <a:pPr marL="342900" marR="0" lvl="0" indent="-34290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00" b="0" i="0" u="none" strike="noStrike" kern="1200" baseline="0" dirty="0" smtClean="0">
                          <a:solidFill>
                            <a:schemeClr val="bg1">
                              <a:lumMod val="10000"/>
                            </a:schemeClr>
                          </a:solidFill>
                          <a:effectLst/>
                          <a:latin typeface="+mn-lt"/>
                          <a:ea typeface="+mn-ea"/>
                          <a:cs typeface="+mn-cs"/>
                        </a:rPr>
                        <a:t>Loss of collagen will lead to sever osteoporosis.</a:t>
                      </a:r>
                      <a:endParaRPr kumimoji="0" lang="en-US" sz="1300" b="0" i="0" u="none" strike="noStrike" kern="1200" baseline="0" dirty="0">
                        <a:solidFill>
                          <a:schemeClr val="bg1">
                            <a:lumMod val="10000"/>
                          </a:schemeClr>
                        </a:solidFill>
                        <a:effectLst/>
                        <a:latin typeface="+mn-lt"/>
                        <a:ea typeface="+mn-ea"/>
                        <a:cs typeface="+mn-cs"/>
                      </a:endParaRPr>
                    </a:p>
                    <a:p>
                      <a:pPr marL="342900" marR="0" lvl="0" indent="-34290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300" b="0" i="0" u="none" strike="noStrike" kern="1200" baseline="0" dirty="0">
                        <a:solidFill>
                          <a:schemeClr val="bg1">
                            <a:lumMod val="10000"/>
                          </a:schemeClr>
                        </a:solidFill>
                        <a:effectLst/>
                        <a:latin typeface="+mn-lt"/>
                        <a:ea typeface="+mn-ea"/>
                        <a:cs typeface="+mn-cs"/>
                      </a:endParaRPr>
                    </a:p>
                    <a:p>
                      <a:pPr marL="342900" marR="0" lvl="0" indent="-34290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00" b="0" i="0" u="none" strike="noStrike" kern="1200" baseline="0" dirty="0">
                          <a:solidFill>
                            <a:schemeClr val="bg1">
                              <a:lumMod val="10000"/>
                            </a:schemeClr>
                          </a:solidFill>
                          <a:effectLst/>
                          <a:latin typeface="+mn-lt"/>
                          <a:ea typeface="+mn-ea"/>
                          <a:cs typeface="+mn-cs"/>
                        </a:rPr>
                        <a:t>Thinning of the skin </a:t>
                      </a:r>
                      <a:r>
                        <a:rPr kumimoji="0" lang="en-US" sz="1300" b="0" i="0" u="none" strike="noStrike" kern="1200" baseline="0" dirty="0">
                          <a:solidFill>
                            <a:schemeClr val="bg1">
                              <a:lumMod val="10000"/>
                            </a:schemeClr>
                          </a:solidFill>
                          <a:effectLst/>
                          <a:latin typeface="+mn-lt"/>
                          <a:ea typeface="+mn-ea"/>
                          <a:cs typeface="+mn-cs"/>
                          <a:sym typeface="Wingdings" panose="05000000000000000000" pitchFamily="2" charset="2"/>
                        </a:rPr>
                        <a:t> </a:t>
                      </a:r>
                      <a:r>
                        <a:rPr lang="en-US" sz="1300" dirty="0"/>
                        <a:t>Purple </a:t>
                      </a:r>
                      <a:r>
                        <a:rPr lang="en-US" sz="1300" dirty="0" err="1"/>
                        <a:t>striae</a:t>
                      </a:r>
                      <a:r>
                        <a:rPr lang="en-US" sz="1300" dirty="0"/>
                        <a:t> </a:t>
                      </a:r>
                      <a:r>
                        <a:rPr lang="en-US" sz="1300" dirty="0">
                          <a:solidFill>
                            <a:schemeClr val="bg1">
                              <a:lumMod val="50000"/>
                            </a:schemeClr>
                          </a:solidFill>
                        </a:rPr>
                        <a:t>(purple stretch marks)</a:t>
                      </a:r>
                      <a:r>
                        <a:rPr lang="en-US" sz="1300" dirty="0">
                          <a:solidFill>
                            <a:schemeClr val="tx1"/>
                          </a:solidFill>
                        </a:rPr>
                        <a:t>.</a:t>
                      </a:r>
                    </a:p>
                    <a:p>
                      <a:pPr marL="0" marR="0" lvl="0" indent="0" algn="justLow"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300" b="0" i="0" u="none" strike="noStrike" kern="1200" dirty="0">
                          <a:solidFill>
                            <a:srgbClr val="00B050"/>
                          </a:solidFill>
                          <a:effectLst/>
                          <a:latin typeface="+mn-lt"/>
                          <a:ea typeface="+mn-ea"/>
                          <a:cs typeface="+mn-cs"/>
                        </a:rPr>
                        <a:t>What</a:t>
                      </a:r>
                      <a:r>
                        <a:rPr kumimoji="0" lang="en-US" sz="1300" b="0" i="0" u="none" strike="noStrike" kern="1200" baseline="0" dirty="0">
                          <a:solidFill>
                            <a:srgbClr val="00B050"/>
                          </a:solidFill>
                          <a:effectLst/>
                          <a:latin typeface="+mn-lt"/>
                          <a:ea typeface="+mn-ea"/>
                          <a:cs typeface="+mn-cs"/>
                        </a:rPr>
                        <a:t> </a:t>
                      </a:r>
                      <a:r>
                        <a:rPr kumimoji="0" lang="en-US" sz="1300" b="0" i="0" u="none" strike="noStrike" kern="1200" dirty="0">
                          <a:solidFill>
                            <a:srgbClr val="00B050"/>
                          </a:solidFill>
                          <a:effectLst/>
                          <a:latin typeface="+mn-lt"/>
                          <a:ea typeface="+mn-ea"/>
                          <a:cs typeface="+mn-cs"/>
                        </a:rPr>
                        <a:t>is the pathophysiology of </a:t>
                      </a:r>
                      <a:r>
                        <a:rPr kumimoji="0" lang="en-US" sz="1300" b="0" i="0" u="none" strike="noStrike" kern="1200" dirty="0" err="1">
                          <a:solidFill>
                            <a:srgbClr val="00B050"/>
                          </a:solidFill>
                          <a:effectLst/>
                          <a:latin typeface="+mn-lt"/>
                          <a:ea typeface="+mn-ea"/>
                          <a:cs typeface="+mn-cs"/>
                        </a:rPr>
                        <a:t>striae</a:t>
                      </a:r>
                      <a:r>
                        <a:rPr kumimoji="0" lang="en-US" sz="1300" b="0" i="0" u="none" strike="noStrike" kern="1200" dirty="0">
                          <a:solidFill>
                            <a:srgbClr val="00B050"/>
                          </a:solidFill>
                          <a:effectLst/>
                          <a:latin typeface="+mn-lt"/>
                          <a:ea typeface="+mn-ea"/>
                          <a:cs typeface="+mn-cs"/>
                        </a:rPr>
                        <a:t>? Breakdown of protein → Breakdown of collagen → </a:t>
                      </a:r>
                      <a:r>
                        <a:rPr kumimoji="0" lang="en-US" sz="1300" b="0" i="0" u="none" strike="noStrike" kern="1200" dirty="0" err="1">
                          <a:solidFill>
                            <a:srgbClr val="00B050"/>
                          </a:solidFill>
                          <a:effectLst/>
                          <a:latin typeface="+mn-lt"/>
                          <a:ea typeface="+mn-ea"/>
                          <a:cs typeface="+mn-cs"/>
                        </a:rPr>
                        <a:t>striae</a:t>
                      </a:r>
                      <a:r>
                        <a:rPr kumimoji="0" lang="en-US" sz="1300" b="0" i="0" u="none" strike="noStrike" kern="1200" dirty="0">
                          <a:solidFill>
                            <a:srgbClr val="00B050"/>
                          </a:solidFill>
                          <a:effectLst/>
                          <a:latin typeface="+mn-lt"/>
                          <a:ea typeface="+mn-ea"/>
                          <a:cs typeface="+mn-cs"/>
                        </a:rPr>
                        <a:t>. </a:t>
                      </a:r>
                      <a:endParaRPr kumimoji="0" lang="ar-SA" sz="1300" b="0" i="0" u="none" strike="noStrike" kern="1200" dirty="0" smtClean="0">
                        <a:solidFill>
                          <a:srgbClr val="00B050"/>
                        </a:solidFill>
                        <a:effectLst/>
                        <a:latin typeface="+mn-lt"/>
                        <a:ea typeface="+mn-ea"/>
                        <a:cs typeface="+mn-cs"/>
                      </a:endParaRPr>
                    </a:p>
                    <a:p>
                      <a:pPr marL="0" marR="0" lvl="0" indent="0" algn="justLow"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ar-SA" sz="1300" b="0" i="0" u="none" strike="noStrike" kern="1200" dirty="0" smtClean="0">
                          <a:solidFill>
                            <a:srgbClr val="00B050"/>
                          </a:solidFill>
                          <a:effectLst/>
                          <a:latin typeface="Calibri" panose="020F0502020204030204" pitchFamily="34" charset="0"/>
                          <a:ea typeface="+mn-ea"/>
                          <a:cs typeface="Calibri" panose="020F0502020204030204" pitchFamily="34" charset="0"/>
                        </a:rPr>
                        <a:t>إذا نقص البروتين الموجود في</a:t>
                      </a:r>
                      <a:r>
                        <a:rPr kumimoji="0" lang="ar-SA" sz="1300" b="0"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 </a:t>
                      </a:r>
                      <a:r>
                        <a:rPr kumimoji="0" lang="ar-SA" sz="1300" b="0" i="0" u="none" strike="noStrike" kern="1200" dirty="0" smtClean="0">
                          <a:solidFill>
                            <a:srgbClr val="00B050"/>
                          </a:solidFill>
                          <a:effectLst/>
                          <a:latin typeface="Calibri" panose="020F0502020204030204" pitchFamily="34" charset="0"/>
                          <a:ea typeface="+mn-ea"/>
                          <a:cs typeface="Calibri" panose="020F0502020204030204" pitchFamily="34" charset="0"/>
                        </a:rPr>
                        <a:t>البشرة راح تصير </a:t>
                      </a:r>
                      <a:r>
                        <a:rPr kumimoji="0" lang="en-US" sz="1300" b="0" i="0" u="none" strike="noStrike" kern="1200" dirty="0" smtClean="0">
                          <a:solidFill>
                            <a:srgbClr val="00B050"/>
                          </a:solidFill>
                          <a:effectLst/>
                          <a:latin typeface="Calibri" panose="020F0502020204030204" pitchFamily="34" charset="0"/>
                          <a:ea typeface="+mn-ea"/>
                          <a:cs typeface="Calibri" panose="020F0502020204030204" pitchFamily="34" charset="0"/>
                        </a:rPr>
                        <a:t>Thin</a:t>
                      </a:r>
                      <a:r>
                        <a:rPr kumimoji="0" lang="ar-SA" sz="1300" b="0" i="0" u="none" strike="noStrike" kern="1200" dirty="0" smtClean="0">
                          <a:solidFill>
                            <a:srgbClr val="00B050"/>
                          </a:solidFill>
                          <a:effectLst/>
                          <a:latin typeface="Calibri" panose="020F0502020204030204" pitchFamily="34" charset="0"/>
                          <a:ea typeface="+mn-ea"/>
                          <a:cs typeface="Calibri" panose="020F0502020204030204" pitchFamily="34" charset="0"/>
                        </a:rPr>
                        <a:t> فلو حصلت أي زيادة في الوزن راح تتمزق البشرة</a:t>
                      </a:r>
                      <a:r>
                        <a:rPr kumimoji="0" lang="ar-SA" sz="1300" b="0"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 ويتكون الـ</a:t>
                      </a:r>
                      <a:r>
                        <a:rPr kumimoji="0" lang="en-US" sz="1300" b="0" i="0" u="none" strike="noStrike" kern="1200" baseline="0" dirty="0" smtClean="0">
                          <a:solidFill>
                            <a:srgbClr val="00B050"/>
                          </a:solidFill>
                          <a:effectLst/>
                          <a:latin typeface="Calibri" panose="020F0502020204030204" pitchFamily="34" charset="0"/>
                          <a:ea typeface="+mn-ea"/>
                          <a:cs typeface="Calibri" panose="020F0502020204030204" pitchFamily="34" charset="0"/>
                        </a:rPr>
                        <a:t> </a:t>
                      </a:r>
                      <a:r>
                        <a:rPr kumimoji="0" lang="en-US" sz="1300" b="0" i="0" u="none" strike="noStrike" kern="1200" dirty="0" err="1" smtClean="0">
                          <a:solidFill>
                            <a:srgbClr val="00B050"/>
                          </a:solidFill>
                          <a:effectLst/>
                          <a:latin typeface="Calibri" panose="020F0502020204030204" pitchFamily="34" charset="0"/>
                          <a:ea typeface="+mn-ea"/>
                          <a:cs typeface="Calibri" panose="020F0502020204030204" pitchFamily="34" charset="0"/>
                        </a:rPr>
                        <a:t>striae</a:t>
                      </a:r>
                      <a:r>
                        <a:rPr kumimoji="0" lang="ar-SA" sz="1300" b="0" i="0" u="none" strike="noStrike" kern="1200" dirty="0" smtClean="0">
                          <a:solidFill>
                            <a:srgbClr val="00B050"/>
                          </a:solidFill>
                          <a:effectLst/>
                          <a:latin typeface="Calibri" panose="020F0502020204030204" pitchFamily="34" charset="0"/>
                          <a:ea typeface="+mn-ea"/>
                          <a:cs typeface="Calibri" panose="020F0502020204030204" pitchFamily="34" charset="0"/>
                        </a:rPr>
                        <a:t>.</a:t>
                      </a:r>
                      <a:endParaRPr kumimoji="0" lang="en-US" sz="1300" b="0" i="0" u="none" strike="noStrike" kern="1200" dirty="0">
                        <a:solidFill>
                          <a:srgbClr val="00B050"/>
                        </a:solidFill>
                        <a:effectLst/>
                        <a:latin typeface="Calibri" panose="020F0502020204030204" pitchFamily="34" charset="0"/>
                        <a:ea typeface="+mn-ea"/>
                        <a:cs typeface="Calibri" panose="020F0502020204030204" pitchFamily="34" charset="0"/>
                      </a:endParaRPr>
                    </a:p>
                  </a:txBody>
                  <a:tcPr>
                    <a:solidFill>
                      <a:schemeClr val="bg1"/>
                    </a:solidFill>
                  </a:tcPr>
                </a:tc>
                <a:tc>
                  <a:txBody>
                    <a:bodyPr/>
                    <a:lstStyle/>
                    <a:p>
                      <a:pPr marL="285750" indent="-285750" algn="l">
                        <a:lnSpc>
                          <a:spcPct val="100000"/>
                        </a:lnSpc>
                        <a:buFont typeface="Wingdings" panose="05000000000000000000" pitchFamily="2" charset="2"/>
                        <a:buChar char="ü"/>
                      </a:pPr>
                      <a:r>
                        <a:rPr lang="en-US" sz="1400" dirty="0"/>
                        <a:t>Central obesity:</a:t>
                      </a:r>
                    </a:p>
                    <a:p>
                      <a:pPr marL="0" indent="0" algn="l">
                        <a:lnSpc>
                          <a:spcPct val="100000"/>
                        </a:lnSpc>
                        <a:buFont typeface="Wingdings" panose="05000000000000000000" pitchFamily="2" charset="2"/>
                        <a:buNone/>
                      </a:pPr>
                      <a:r>
                        <a:rPr lang="en-US" sz="1400" dirty="0"/>
                        <a:t>Mobilization of fat from the lower part of the  body, with concomitant extra deposition of fat in the thoracic,</a:t>
                      </a:r>
                      <a:r>
                        <a:rPr lang="en-US" sz="1400" baseline="0" dirty="0"/>
                        <a:t> </a:t>
                      </a:r>
                      <a:r>
                        <a:rPr lang="en-US" sz="1400" dirty="0"/>
                        <a:t>upper abdominal regions, giving rise to a  </a:t>
                      </a:r>
                      <a:r>
                        <a:rPr lang="en-US" sz="1400" dirty="0">
                          <a:solidFill>
                            <a:srgbClr val="FF0000"/>
                          </a:solidFill>
                        </a:rPr>
                        <a:t>buffalo hump (truncal  obesity).</a:t>
                      </a:r>
                    </a:p>
                    <a:p>
                      <a:pPr marL="285750" indent="-285750" algn="l">
                        <a:lnSpc>
                          <a:spcPct val="100000"/>
                        </a:lnSpc>
                        <a:buFont typeface="Wingdings" panose="05000000000000000000" pitchFamily="2" charset="2"/>
                        <a:buChar char="ü"/>
                      </a:pPr>
                      <a:endParaRPr lang="en-US" sz="1400" dirty="0">
                        <a:solidFill>
                          <a:srgbClr val="FF0000"/>
                        </a:solidFill>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The appearance of the face described as a  </a:t>
                      </a:r>
                      <a:r>
                        <a:rPr lang="en-US" sz="1400" dirty="0">
                          <a:solidFill>
                            <a:srgbClr val="FF0000"/>
                          </a:solidFill>
                        </a:rPr>
                        <a:t>“moon face” </a:t>
                      </a:r>
                      <a:r>
                        <a:rPr lang="en-US" sz="1400" dirty="0">
                          <a:solidFill>
                            <a:schemeClr val="accent5">
                              <a:lumMod val="75000"/>
                            </a:schemeClr>
                          </a:solidFill>
                        </a:rPr>
                        <a:t>(subcutaneous fat in cheeks and submandibular).</a:t>
                      </a:r>
                    </a:p>
                    <a:p>
                      <a:pPr marL="0" indent="0" algn="r" rtl="1">
                        <a:lnSpc>
                          <a:spcPct val="100000"/>
                        </a:lnSpc>
                        <a:buFont typeface="Wingdings" panose="05000000000000000000" pitchFamily="2" charset="2"/>
                        <a:buNone/>
                      </a:pPr>
                      <a:endParaRPr lang="ar-SA" sz="1600" dirty="0" smtClean="0">
                        <a:solidFill>
                          <a:schemeClr val="bg1">
                            <a:lumMod val="50000"/>
                          </a:schemeClr>
                        </a:solidFill>
                        <a:latin typeface="Calibri" panose="020F0502020204030204" pitchFamily="34" charset="0"/>
                        <a:cs typeface="Calibri" panose="020F0502020204030204" pitchFamily="34" charset="0"/>
                      </a:endParaRPr>
                    </a:p>
                    <a:p>
                      <a:pPr marL="0" indent="0" algn="r" rtl="1">
                        <a:lnSpc>
                          <a:spcPct val="100000"/>
                        </a:lnSpc>
                        <a:buFont typeface="Wingdings" panose="05000000000000000000" pitchFamily="2" charset="2"/>
                        <a:buNone/>
                      </a:pPr>
                      <a:endParaRPr lang="ar-SA" sz="1600" dirty="0" smtClean="0">
                        <a:solidFill>
                          <a:schemeClr val="bg1">
                            <a:lumMod val="50000"/>
                          </a:schemeClr>
                        </a:solidFill>
                        <a:latin typeface="Calibri" panose="020F0502020204030204" pitchFamily="34" charset="0"/>
                        <a:cs typeface="Calibri" panose="020F0502020204030204" pitchFamily="34" charset="0"/>
                      </a:endParaRPr>
                    </a:p>
                    <a:p>
                      <a:pPr marL="0" indent="0" algn="r" rtl="1">
                        <a:lnSpc>
                          <a:spcPct val="100000"/>
                        </a:lnSpc>
                        <a:buFont typeface="Wingdings" panose="05000000000000000000" pitchFamily="2" charset="2"/>
                        <a:buNone/>
                      </a:pPr>
                      <a:r>
                        <a:rPr lang="ar-SA" sz="1400" b="1" dirty="0" smtClean="0">
                          <a:solidFill>
                            <a:schemeClr val="bg1">
                              <a:lumMod val="50000"/>
                            </a:schemeClr>
                          </a:solidFill>
                          <a:latin typeface="Calibri" panose="020F0502020204030204" pitchFamily="34" charset="0"/>
                          <a:cs typeface="Calibri" panose="020F0502020204030204" pitchFamily="34" charset="0"/>
                        </a:rPr>
                        <a:t>وجهك </a:t>
                      </a:r>
                      <a:r>
                        <a:rPr lang="ar-SA" sz="1400" b="1" dirty="0">
                          <a:solidFill>
                            <a:schemeClr val="bg1">
                              <a:lumMod val="50000"/>
                            </a:schemeClr>
                          </a:solidFill>
                          <a:latin typeface="Calibri" panose="020F0502020204030204" pitchFamily="34" charset="0"/>
                          <a:cs typeface="Calibri" panose="020F0502020204030204" pitchFamily="34" charset="0"/>
                        </a:rPr>
                        <a:t>زي القمر = </a:t>
                      </a:r>
                      <a:r>
                        <a:rPr kumimoji="0" lang="en-US" sz="1400" b="1" kern="1200" dirty="0" smtClean="0">
                          <a:solidFill>
                            <a:schemeClr val="bg1">
                              <a:lumMod val="50000"/>
                            </a:schemeClr>
                          </a:solidFill>
                          <a:latin typeface="Calibri" panose="020F0502020204030204" pitchFamily="34" charset="0"/>
                          <a:ea typeface="+mn-ea"/>
                          <a:cs typeface="Calibri" panose="020F0502020204030204" pitchFamily="34" charset="0"/>
                        </a:rPr>
                        <a:t>Cushing’s </a:t>
                      </a:r>
                      <a:r>
                        <a:rPr kumimoji="0" lang="en-US" sz="1400" b="1" kern="1200" dirty="0">
                          <a:solidFill>
                            <a:schemeClr val="bg1">
                              <a:lumMod val="50000"/>
                            </a:schemeClr>
                          </a:solidFill>
                          <a:latin typeface="Calibri" panose="020F0502020204030204" pitchFamily="34" charset="0"/>
                          <a:ea typeface="+mn-ea"/>
                          <a:cs typeface="Calibri" panose="020F0502020204030204" pitchFamily="34" charset="0"/>
                        </a:rPr>
                        <a:t>Syndrome</a:t>
                      </a:r>
                    </a:p>
                    <a:p>
                      <a:pPr marL="0" indent="0" algn="r" rtl="1">
                        <a:lnSpc>
                          <a:spcPct val="100000"/>
                        </a:lnSpc>
                        <a:buFont typeface="Wingdings" panose="05000000000000000000" pitchFamily="2" charset="2"/>
                        <a:buNone/>
                      </a:pPr>
                      <a:endParaRPr kumimoji="0" lang="en-US" sz="1400" b="0" kern="1200" dirty="0">
                        <a:solidFill>
                          <a:schemeClr val="bg1">
                            <a:lumMod val="50000"/>
                          </a:schemeClr>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914437974"/>
                  </a:ext>
                </a:extLst>
              </a:tr>
              <a:tr h="382237">
                <a:tc gridSpan="3">
                  <a:txBody>
                    <a:bodyPr/>
                    <a:lstStyle/>
                    <a:p>
                      <a:pPr marL="285750" indent="-285750" algn="ctr">
                        <a:lnSpc>
                          <a:spcPct val="100000"/>
                        </a:lnSpc>
                        <a:buFont typeface="Arial" pitchFamily="34" charset="0"/>
                        <a:buChar char="•"/>
                      </a:pPr>
                      <a:r>
                        <a:rPr kumimoji="0" lang="en-US" sz="1500" b="0" i="0" u="none" strike="noStrike" kern="1200" baseline="0" dirty="0">
                          <a:solidFill>
                            <a:schemeClr val="accent4">
                              <a:lumMod val="75000"/>
                            </a:schemeClr>
                          </a:solidFill>
                          <a:effectLst/>
                          <a:latin typeface="+mn-lt"/>
                          <a:ea typeface="+mn-ea"/>
                          <a:cs typeface="+mn-cs"/>
                        </a:rPr>
                        <a:t>80% </a:t>
                      </a:r>
                      <a:r>
                        <a:rPr kumimoji="0" lang="en-US" sz="1500" b="0" i="0" u="none" strike="noStrike" kern="1200" baseline="0" dirty="0">
                          <a:solidFill>
                            <a:srgbClr val="FF66CC"/>
                          </a:solidFill>
                          <a:effectLst/>
                          <a:latin typeface="+mn-lt"/>
                          <a:ea typeface="+mn-ea"/>
                          <a:cs typeface="+mn-cs"/>
                        </a:rPr>
                        <a:t>of patients have hypertension (because of the mineralocorticoid effects of cortisol)</a:t>
                      </a:r>
                    </a:p>
                  </a:txBody>
                  <a:tcPr>
                    <a:solidFill>
                      <a:srgbClr val="FCFEE6"/>
                    </a:solidFill>
                  </a:tcPr>
                </a:tc>
                <a:tc hMerge="1">
                  <a:txBody>
                    <a:bodyPr/>
                    <a:lstStyle/>
                    <a:p>
                      <a:pPr marL="342900" marR="0" lvl="0" indent="-34290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baseline="0" dirty="0">
                        <a:solidFill>
                          <a:schemeClr val="bg1">
                            <a:lumMod val="10000"/>
                          </a:schemeClr>
                        </a:solidFill>
                        <a:effectLst/>
                        <a:latin typeface="+mn-lt"/>
                        <a:ea typeface="+mn-ea"/>
                        <a:cs typeface="+mn-cs"/>
                      </a:endParaRPr>
                    </a:p>
                  </a:txBody>
                  <a:tcPr>
                    <a:solidFill>
                      <a:schemeClr val="bg1"/>
                    </a:solidFill>
                  </a:tcPr>
                </a:tc>
                <a:tc hMerge="1">
                  <a:txBody>
                    <a:bodyPr/>
                    <a:lstStyle/>
                    <a:p>
                      <a:pPr marL="0" indent="0" algn="l">
                        <a:lnSpc>
                          <a:spcPct val="100000"/>
                        </a:lnSpc>
                        <a:buFont typeface="Wingdings" panose="05000000000000000000" pitchFamily="2" charset="2"/>
                        <a:buNone/>
                      </a:pPr>
                      <a:endParaRPr kumimoji="0" lang="en-US" sz="1400" b="0" i="0" u="none" strike="noStrike" kern="1200" dirty="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2919394104"/>
                  </a:ext>
                </a:extLst>
              </a:tr>
            </a:tbl>
          </a:graphicData>
        </a:graphic>
      </p:graphicFrame>
      <p:sp>
        <p:nvSpPr>
          <p:cNvPr id="7" name="Content Placeholder 3"/>
          <p:cNvSpPr txBox="1">
            <a:spLocks/>
          </p:cNvSpPr>
          <p:nvPr/>
        </p:nvSpPr>
        <p:spPr>
          <a:xfrm>
            <a:off x="618115" y="5905645"/>
            <a:ext cx="10961288" cy="40566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lvl="0"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Treatment: </a:t>
            </a:r>
            <a:r>
              <a:rPr lang="en-US" sz="1600" dirty="0">
                <a:solidFill>
                  <a:schemeClr val="accent5">
                    <a:lumMod val="75000"/>
                  </a:schemeClr>
                </a:solidFill>
              </a:rPr>
              <a:t>based on cause</a:t>
            </a:r>
            <a:r>
              <a:rPr lang="en-US" sz="1600" dirty="0">
                <a:solidFill>
                  <a:schemeClr val="accent5">
                    <a:lumMod val="75000"/>
                  </a:schemeClr>
                </a:solidFill>
                <a:latin typeface="Gill Sans MT" panose="020B0502020104020203" pitchFamily="34" charset="0"/>
                <a:cs typeface="Calibri" panose="020F0502020204030204" pitchFamily="34" charset="0"/>
              </a:rPr>
              <a:t>. </a:t>
            </a:r>
            <a:r>
              <a:rPr lang="en-US" sz="1600" dirty="0">
                <a:solidFill>
                  <a:srgbClr val="00B050"/>
                </a:solidFill>
                <a:latin typeface="Gill Sans MT" panose="020B0502020104020203" pitchFamily="34" charset="0"/>
                <a:cs typeface="Calibri" panose="020F0502020204030204" pitchFamily="34" charset="0"/>
              </a:rPr>
              <a:t>(Reducing corticosteroid use, Surgery, Radiotherapy, Medications)</a:t>
            </a:r>
            <a:endParaRPr lang="en-US" sz="1600" dirty="0">
              <a:solidFill>
                <a:srgbClr val="00B050"/>
              </a:solidFill>
            </a:endParaRPr>
          </a:p>
        </p:txBody>
      </p:sp>
      <p:sp>
        <p:nvSpPr>
          <p:cNvPr id="8" name="object 5"/>
          <p:cNvSpPr/>
          <p:nvPr/>
        </p:nvSpPr>
        <p:spPr>
          <a:xfrm>
            <a:off x="8110636" y="4509120"/>
            <a:ext cx="720080" cy="864887"/>
          </a:xfrm>
          <a:prstGeom prst="rect">
            <a:avLst/>
          </a:prstGeom>
          <a:blipFill>
            <a:blip r:embed="rId2" cstate="print"/>
            <a:stretch>
              <a:fillRect/>
            </a:stretch>
          </a:blipFill>
        </p:spPr>
        <p:txBody>
          <a:bodyPr wrap="square" lIns="0" tIns="0" rIns="0" bIns="0" rtlCol="0"/>
          <a:lstStyle/>
          <a:p>
            <a:endParaRPr/>
          </a:p>
        </p:txBody>
      </p:sp>
      <p:sp>
        <p:nvSpPr>
          <p:cNvPr id="9" name="Rectangle 8"/>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2927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Addison's disease</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0" y="1170941"/>
            <a:ext cx="10969943" cy="1033923"/>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Definition: </a:t>
            </a:r>
            <a:r>
              <a:rPr lang="en-US" sz="1600" dirty="0">
                <a:solidFill>
                  <a:schemeClr val="bg1">
                    <a:lumMod val="50000"/>
                  </a:schemeClr>
                </a:solidFill>
                <a:latin typeface="Gill Sans MT" panose="020B0502020104020203" pitchFamily="34" charset="0"/>
                <a:cs typeface="Calibri" panose="020F0502020204030204" pitchFamily="34" charset="0"/>
              </a:rPr>
              <a:t>Addison’s disease results from an inability of the adrenal cortices to produce sufficient adrenocortical hormones​, Auto deficiency of cortisol and aldosterone. </a:t>
            </a: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012094440"/>
              </p:ext>
            </p:extLst>
          </p:nvPr>
        </p:nvGraphicFramePr>
        <p:xfrm>
          <a:off x="618115" y="2679449"/>
          <a:ext cx="6844449" cy="3114040"/>
        </p:xfrm>
        <a:graphic>
          <a:graphicData uri="http://schemas.openxmlformats.org/drawingml/2006/table">
            <a:tbl>
              <a:tblPr firstRow="1" bandRow="1">
                <a:tableStyleId>{5DA37D80-6434-44D0-A028-1B22A696006F}</a:tableStyleId>
              </a:tblPr>
              <a:tblGrid>
                <a:gridCol w="1476886">
                  <a:extLst>
                    <a:ext uri="{9D8B030D-6E8A-4147-A177-3AD203B41FA5}">
                      <a16:colId xmlns:a16="http://schemas.microsoft.com/office/drawing/2014/main" val="2314318807"/>
                    </a:ext>
                  </a:extLst>
                </a:gridCol>
                <a:gridCol w="5367563">
                  <a:extLst>
                    <a:ext uri="{9D8B030D-6E8A-4147-A177-3AD203B41FA5}">
                      <a16:colId xmlns:a16="http://schemas.microsoft.com/office/drawing/2014/main" val="1073054439"/>
                    </a:ext>
                  </a:extLst>
                </a:gridCol>
              </a:tblGrid>
              <a:tr h="370840">
                <a:tc gridSpan="2">
                  <a:txBody>
                    <a:bodyPr/>
                    <a:lstStyle/>
                    <a:p>
                      <a:pPr algn="ctr" rtl="0"/>
                      <a:r>
                        <a:rPr kumimoji="0" lang="en-US" sz="1600" b="0" kern="1200" dirty="0">
                          <a:solidFill>
                            <a:srgbClr val="497E8D"/>
                          </a:solidFill>
                          <a:latin typeface="Gill Sans MT" panose="020B0502020104020203" pitchFamily="34" charset="0"/>
                          <a:ea typeface="+mn-ea"/>
                          <a:cs typeface="Calibri" panose="020F0502020204030204" pitchFamily="34" charset="0"/>
                        </a:rPr>
                        <a:t>Causes</a:t>
                      </a:r>
                      <a:r>
                        <a:rPr kumimoji="0" lang="en-US" sz="1600" b="0" kern="1200" baseline="0" dirty="0">
                          <a:solidFill>
                            <a:srgbClr val="497E8D"/>
                          </a:solidFill>
                          <a:latin typeface="Gill Sans MT" panose="020B0502020104020203" pitchFamily="34" charset="0"/>
                          <a:ea typeface="+mn-ea"/>
                          <a:cs typeface="Calibri" panose="020F0502020204030204" pitchFamily="34" charset="0"/>
                        </a:rPr>
                        <a:t> of  </a:t>
                      </a:r>
                      <a:r>
                        <a:rPr kumimoji="0" lang="en-US" sz="1600" b="0" kern="1200" dirty="0">
                          <a:solidFill>
                            <a:srgbClr val="497E8D"/>
                          </a:solidFill>
                          <a:latin typeface="Gill Sans MT" panose="020B0502020104020203" pitchFamily="34" charset="0"/>
                          <a:ea typeface="+mn-ea"/>
                          <a:cs typeface="Calibri" panose="020F0502020204030204" pitchFamily="34" charset="0"/>
                        </a:rPr>
                        <a:t>Adrenocortical insufficiency </a:t>
                      </a:r>
                      <a:endParaRPr kumimoji="0" lang="ar-SA" sz="1600" b="0" kern="1200" dirty="0">
                        <a:solidFill>
                          <a:srgbClr val="497E8D"/>
                        </a:solidFill>
                        <a:latin typeface="Gill Sans MT" panose="020B0502020104020203" pitchFamily="34" charset="0"/>
                        <a:ea typeface="+mn-ea"/>
                        <a:cs typeface="Calibri" panose="020F0502020204030204" pitchFamily="34" charset="0"/>
                      </a:endParaRPr>
                    </a:p>
                  </a:txBody>
                  <a:tcPr>
                    <a:solidFill>
                      <a:schemeClr val="bg1">
                        <a:lumMod val="95000"/>
                      </a:schemeClr>
                    </a:solidFill>
                  </a:tcPr>
                </a:tc>
                <a:tc hMerge="1">
                  <a:txBody>
                    <a:bodyPr/>
                    <a:lstStyle/>
                    <a:p>
                      <a:pPr algn="ctr"/>
                      <a:endParaRPr kumimoji="0" lang="en-US" sz="1600" b="0" kern="1200" dirty="0">
                        <a:solidFill>
                          <a:srgbClr val="008080"/>
                        </a:solidFill>
                        <a:latin typeface="Gill Sans MT" panose="020B0502020104020203" pitchFamily="34" charset="0"/>
                        <a:ea typeface="+mn-ea"/>
                        <a:cs typeface="Calibri" panose="020F0502020204030204" pitchFamily="34" charset="0"/>
                      </a:endParaRPr>
                    </a:p>
                  </a:txBody>
                  <a:tcPr>
                    <a:noFill/>
                  </a:tcPr>
                </a:tc>
                <a:extLst>
                  <a:ext uri="{0D108BD9-81ED-4DB2-BD59-A6C34878D82A}">
                    <a16:rowId xmlns:a16="http://schemas.microsoft.com/office/drawing/2014/main" val="4145482939"/>
                  </a:ext>
                </a:extLst>
              </a:tr>
              <a:tr h="1034772">
                <a:tc>
                  <a:txBody>
                    <a:bodyPr/>
                    <a:lstStyle/>
                    <a:p>
                      <a:pPr algn="ctr"/>
                      <a:endParaRPr kumimoji="0" lang="en-US" sz="1600" kern="1200" dirty="0">
                        <a:solidFill>
                          <a:srgbClr val="008080"/>
                        </a:solidFill>
                        <a:latin typeface="Gill Sans MT" panose="020B0502020104020203" pitchFamily="34" charset="0"/>
                        <a:ea typeface="+mn-ea"/>
                        <a:cs typeface="Calibri" panose="020F0502020204030204" pitchFamily="34" charset="0"/>
                      </a:endParaRPr>
                    </a:p>
                    <a:p>
                      <a:pPr algn="ctr"/>
                      <a:endParaRPr kumimoji="0" lang="en-US" sz="1600" kern="1200" dirty="0">
                        <a:solidFill>
                          <a:srgbClr val="008080"/>
                        </a:solidFill>
                        <a:latin typeface="Gill Sans MT" panose="020B0502020104020203" pitchFamily="34" charset="0"/>
                        <a:ea typeface="+mn-ea"/>
                        <a:cs typeface="Calibri" panose="020F0502020204030204" pitchFamily="34" charset="0"/>
                      </a:endParaRPr>
                    </a:p>
                    <a:p>
                      <a:pPr algn="ctr"/>
                      <a:endParaRPr kumimoji="0" lang="en-US" sz="1600" kern="1200" dirty="0">
                        <a:solidFill>
                          <a:srgbClr val="008080"/>
                        </a:solidFill>
                        <a:latin typeface="Gill Sans MT" panose="020B0502020104020203" pitchFamily="34" charset="0"/>
                        <a:ea typeface="+mn-ea"/>
                        <a:cs typeface="Calibri" panose="020F0502020204030204" pitchFamily="34" charset="0"/>
                      </a:endParaRPr>
                    </a:p>
                    <a:p>
                      <a:pPr algn="ctr"/>
                      <a:r>
                        <a:rPr kumimoji="0" lang="en-US" sz="1600" kern="1200" dirty="0">
                          <a:solidFill>
                            <a:srgbClr val="008080"/>
                          </a:solidFill>
                          <a:latin typeface="Gill Sans MT" panose="020B0502020104020203" pitchFamily="34" charset="0"/>
                          <a:ea typeface="+mn-ea"/>
                          <a:cs typeface="Calibri" panose="020F0502020204030204" pitchFamily="34" charset="0"/>
                        </a:rPr>
                        <a:t>Primary causes</a:t>
                      </a:r>
                    </a:p>
                    <a:p>
                      <a:pPr algn="ctr"/>
                      <a:r>
                        <a:rPr kumimoji="0" lang="en-US" sz="1600" kern="1200" dirty="0">
                          <a:solidFill>
                            <a:srgbClr val="008080"/>
                          </a:solidFill>
                          <a:latin typeface="Gill Sans MT" panose="020B0502020104020203" pitchFamily="34" charset="0"/>
                          <a:ea typeface="+mn-ea"/>
                          <a:cs typeface="Calibri" panose="020F0502020204030204" pitchFamily="34" charset="0"/>
                        </a:rPr>
                        <a:t>i.e.  Addison’s disease</a:t>
                      </a:r>
                    </a:p>
                    <a:p>
                      <a:pPr algn="ctr"/>
                      <a:r>
                        <a:rPr kumimoji="0" lang="en-US" sz="1600" kern="1200" dirty="0">
                          <a:solidFill>
                            <a:srgbClr val="008080"/>
                          </a:solidFill>
                          <a:latin typeface="Gill Sans MT" panose="020B0502020104020203" pitchFamily="34" charset="0"/>
                          <a:ea typeface="+mn-ea"/>
                          <a:cs typeface="Calibri" panose="020F0502020204030204" pitchFamily="34" charset="0"/>
                        </a:rPr>
                        <a:t> </a:t>
                      </a:r>
                    </a:p>
                  </a:txBody>
                  <a:tcPr>
                    <a:solidFill>
                      <a:srgbClr val="E0F4E9"/>
                    </a:solidFill>
                  </a:tcPr>
                </a:tc>
                <a:tc>
                  <a:txBody>
                    <a:bodyPr/>
                    <a:lstStyle/>
                    <a:p>
                      <a:pPr marL="285750" indent="-285750">
                        <a:lnSpc>
                          <a:spcPct val="150000"/>
                        </a:lnSpc>
                        <a:buFont typeface="Wingdings" panose="05000000000000000000" pitchFamily="2" charset="2"/>
                        <a:buChar char="ü"/>
                      </a:pPr>
                      <a:r>
                        <a:rPr lang="en-US" sz="1400" dirty="0"/>
                        <a:t>Autoimmune disease.</a:t>
                      </a:r>
                    </a:p>
                    <a:p>
                      <a:pPr marL="285750" indent="-285750">
                        <a:lnSpc>
                          <a:spcPct val="150000"/>
                        </a:lnSpc>
                        <a:buFont typeface="Wingdings" panose="05000000000000000000" pitchFamily="2" charset="2"/>
                        <a:buChar char="ü"/>
                      </a:pPr>
                      <a:r>
                        <a:rPr lang="en-US" sz="1400" dirty="0"/>
                        <a:t>Tumor.</a:t>
                      </a:r>
                    </a:p>
                    <a:p>
                      <a:pPr marL="285750" indent="-285750">
                        <a:lnSpc>
                          <a:spcPct val="150000"/>
                        </a:lnSpc>
                        <a:buFont typeface="Wingdings" panose="05000000000000000000" pitchFamily="2" charset="2"/>
                        <a:buChar char="ü"/>
                      </a:pPr>
                      <a:r>
                        <a:rPr lang="en-US" sz="1400" dirty="0"/>
                        <a:t>Infection.</a:t>
                      </a:r>
                    </a:p>
                    <a:p>
                      <a:pPr marL="285750" indent="-285750">
                        <a:lnSpc>
                          <a:spcPct val="150000"/>
                        </a:lnSpc>
                        <a:buFont typeface="Wingdings" panose="05000000000000000000" pitchFamily="2" charset="2"/>
                        <a:buChar char="ü"/>
                      </a:pPr>
                      <a:r>
                        <a:rPr lang="en-US" sz="1400" dirty="0"/>
                        <a:t>Hemorrhage.</a:t>
                      </a:r>
                    </a:p>
                    <a:p>
                      <a:pPr marL="285750" indent="-285750">
                        <a:lnSpc>
                          <a:spcPct val="150000"/>
                        </a:lnSpc>
                        <a:buFont typeface="Wingdings" panose="05000000000000000000" pitchFamily="2" charset="2"/>
                        <a:buChar char="ü"/>
                      </a:pPr>
                      <a:r>
                        <a:rPr lang="en-US" sz="1400" dirty="0"/>
                        <a:t>Metabolic failure.</a:t>
                      </a:r>
                    </a:p>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t>Ketoconazole</a:t>
                      </a:r>
                      <a:r>
                        <a:rPr lang="en-US" sz="1400" baseline="0" dirty="0"/>
                        <a:t> </a:t>
                      </a:r>
                      <a:r>
                        <a:rPr kumimoji="0" lang="en-US" sz="1400" kern="1200" dirty="0">
                          <a:solidFill>
                            <a:srgbClr val="FF66CC"/>
                          </a:solidFill>
                          <a:latin typeface="+mn-lt"/>
                          <a:ea typeface="+mn-ea"/>
                          <a:cs typeface="+mn-cs"/>
                        </a:rPr>
                        <a:t>(glucocorticoid antagonist activity).</a:t>
                      </a:r>
                    </a:p>
                  </a:txBody>
                  <a:tcPr>
                    <a:noFill/>
                  </a:tcPr>
                </a:tc>
                <a:extLst>
                  <a:ext uri="{0D108BD9-81ED-4DB2-BD59-A6C34878D82A}">
                    <a16:rowId xmlns:a16="http://schemas.microsoft.com/office/drawing/2014/main" val="2635211688"/>
                  </a:ext>
                </a:extLst>
              </a:tr>
              <a:tr h="370840">
                <a:tc>
                  <a:txBody>
                    <a:bodyPr/>
                    <a:lstStyle/>
                    <a:p>
                      <a:pPr algn="ctr"/>
                      <a:r>
                        <a:rPr kumimoji="0" lang="en-US" sz="1600" kern="1200" dirty="0">
                          <a:solidFill>
                            <a:srgbClr val="008080"/>
                          </a:solidFill>
                          <a:latin typeface="Gill Sans MT" panose="020B0502020104020203" pitchFamily="34" charset="0"/>
                          <a:ea typeface="+mn-ea"/>
                          <a:cs typeface="Calibri" panose="020F0502020204030204" pitchFamily="34" charset="0"/>
                        </a:rPr>
                        <a:t>Secondary causes </a:t>
                      </a:r>
                    </a:p>
                  </a:txBody>
                  <a:tcPr>
                    <a:solidFill>
                      <a:srgbClr val="FCFEE6"/>
                    </a:solidFill>
                  </a:tcPr>
                </a:tc>
                <a:tc>
                  <a:txBody>
                    <a:bodyPr/>
                    <a:lstStyle/>
                    <a:p>
                      <a:pPr marL="285750" indent="-285750" defTabSz="914400">
                        <a:lnSpc>
                          <a:spcPct val="150000"/>
                        </a:lnSpc>
                        <a:buFont typeface="Wingdings" panose="05000000000000000000" pitchFamily="2" charset="2"/>
                        <a:buChar char="ü"/>
                      </a:pPr>
                      <a:r>
                        <a:rPr lang="en-US" sz="1400" dirty="0"/>
                        <a:t>Hypopituitarism.</a:t>
                      </a:r>
                    </a:p>
                    <a:p>
                      <a:pPr marL="285750" indent="-285750" defTabSz="914400">
                        <a:lnSpc>
                          <a:spcPct val="150000"/>
                        </a:lnSpc>
                        <a:buFont typeface="Wingdings" panose="05000000000000000000" pitchFamily="2" charset="2"/>
                        <a:buChar char="ü"/>
                      </a:pPr>
                      <a:r>
                        <a:rPr lang="en-US" sz="1400" dirty="0"/>
                        <a:t>Suppression by exogenous steroids.</a:t>
                      </a:r>
                    </a:p>
                  </a:txBody>
                  <a:tcPr>
                    <a:noFill/>
                  </a:tcPr>
                </a:tc>
                <a:extLst>
                  <a:ext uri="{0D108BD9-81ED-4DB2-BD59-A6C34878D82A}">
                    <a16:rowId xmlns:a16="http://schemas.microsoft.com/office/drawing/2014/main" val="1715579326"/>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637" y="1628227"/>
            <a:ext cx="3468766" cy="4609086"/>
          </a:xfrm>
          <a:prstGeom prst="rect">
            <a:avLst/>
          </a:prstGeom>
        </p:spPr>
      </p:pic>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2167" y="1687902"/>
            <a:ext cx="620291" cy="620291"/>
          </a:xfrm>
          <a:prstGeom prst="rect">
            <a:avLst/>
          </a:prstGeom>
        </p:spPr>
      </p:pic>
    </p:spTree>
    <p:extLst>
      <p:ext uri="{BB962C8B-B14F-4D97-AF65-F5344CB8AC3E}">
        <p14:creationId xmlns:p14="http://schemas.microsoft.com/office/powerpoint/2010/main" val="194997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2332849" y="260648"/>
            <a:ext cx="7443889" cy="936103"/>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2800" b="1" dirty="0">
                <a:solidFill>
                  <a:srgbClr val="008080"/>
                </a:solidFill>
                <a:latin typeface="Calibri" panose="020F0502020204030204" pitchFamily="34" charset="0"/>
                <a:ea typeface="+mj-ea"/>
                <a:cs typeface="Calibri" panose="020F0502020204030204" pitchFamily="34" charset="0"/>
              </a:rPr>
              <a:t> Adrenal gland hormones </a:t>
            </a:r>
          </a:p>
          <a:p>
            <a:pPr algn="ctr"/>
            <a:r>
              <a:rPr lang="en-US" sz="3200" b="1" dirty="0">
                <a:solidFill>
                  <a:srgbClr val="008080"/>
                </a:solidFill>
                <a:latin typeface="Calibri" panose="020F0502020204030204" pitchFamily="34" charset="0"/>
                <a:ea typeface="+mj-ea"/>
                <a:cs typeface="Calibri" panose="020F0502020204030204" pitchFamily="34" charset="0"/>
              </a:rPr>
              <a:t>(Glucocorticoids) </a:t>
            </a:r>
          </a:p>
        </p:txBody>
      </p:sp>
      <p:sp>
        <p:nvSpPr>
          <p:cNvPr id="13" name="Flowchart: Process 12"/>
          <p:cNvSpPr/>
          <p:nvPr/>
        </p:nvSpPr>
        <p:spPr>
          <a:xfrm>
            <a:off x="909836" y="1628800"/>
            <a:ext cx="10289916" cy="4466682"/>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20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describe:</a:t>
            </a:r>
            <a:endParaRPr lang="ar-SA" sz="1800" dirty="0">
              <a:solidFill>
                <a:schemeClr val="tx1"/>
              </a:solidFill>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metabolism and physiological effects of glucocorticoids.</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mechanisms that regulate secretion of glucocorticoids</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main features of the diseases caused by excess or deficiency of each of the hormones of the adrenal gland.</a:t>
            </a:r>
          </a:p>
          <a:p>
            <a:pPr marL="342900" indent="-342900">
              <a:lnSpc>
                <a:spcPct val="200000"/>
              </a:lnSpc>
              <a:buFont typeface="+mj-lt"/>
              <a:buAutoNum type="arabicPeriod"/>
            </a:pPr>
            <a:endParaRPr lang="en-US" sz="1800" dirty="0">
              <a:solidFill>
                <a:srgbClr val="00808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95480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Clinical Manifestation </a:t>
            </a:r>
            <a:r>
              <a:rPr lang="en-US" sz="3200" dirty="0" smtClean="0">
                <a:solidFill>
                  <a:srgbClr val="008080"/>
                </a:solidFill>
                <a:latin typeface="Bahnschrift" panose="020B0502040204020203" pitchFamily="34" charset="0"/>
                <a:cs typeface="Calibri" panose="020F0502020204030204" pitchFamily="34" charset="0"/>
              </a:rPr>
              <a:t>of </a:t>
            </a:r>
            <a:r>
              <a:rPr lang="en-US" sz="3200" dirty="0">
                <a:solidFill>
                  <a:srgbClr val="008080"/>
                </a:solidFill>
                <a:latin typeface="Bahnschrift" panose="020B0502040204020203" pitchFamily="34" charset="0"/>
                <a:cs typeface="Calibri" panose="020F0502020204030204" pitchFamily="34" charset="0"/>
              </a:rPr>
              <a:t>Addison’s Disease</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16964208"/>
              </p:ext>
            </p:extLst>
          </p:nvPr>
        </p:nvGraphicFramePr>
        <p:xfrm>
          <a:off x="622431" y="1268760"/>
          <a:ext cx="10956973" cy="4556760"/>
        </p:xfrm>
        <a:graphic>
          <a:graphicData uri="http://schemas.openxmlformats.org/drawingml/2006/table">
            <a:tbl>
              <a:tblPr firstRow="1" bandRow="1">
                <a:tableStyleId>{5DA37D80-6434-44D0-A028-1B22A696006F}</a:tableStyleId>
              </a:tblPr>
              <a:tblGrid>
                <a:gridCol w="3311741">
                  <a:extLst>
                    <a:ext uri="{9D8B030D-6E8A-4147-A177-3AD203B41FA5}">
                      <a16:colId xmlns:a16="http://schemas.microsoft.com/office/drawing/2014/main" val="2488661427"/>
                    </a:ext>
                  </a:extLst>
                </a:gridCol>
                <a:gridCol w="3672408">
                  <a:extLst>
                    <a:ext uri="{9D8B030D-6E8A-4147-A177-3AD203B41FA5}">
                      <a16:colId xmlns:a16="http://schemas.microsoft.com/office/drawing/2014/main" val="1164763168"/>
                    </a:ext>
                  </a:extLst>
                </a:gridCol>
                <a:gridCol w="2088232">
                  <a:extLst>
                    <a:ext uri="{9D8B030D-6E8A-4147-A177-3AD203B41FA5}">
                      <a16:colId xmlns:a16="http://schemas.microsoft.com/office/drawing/2014/main" val="4128162029"/>
                    </a:ext>
                  </a:extLst>
                </a:gridCol>
                <a:gridCol w="1884592">
                  <a:extLst>
                    <a:ext uri="{9D8B030D-6E8A-4147-A177-3AD203B41FA5}">
                      <a16:colId xmlns:a16="http://schemas.microsoft.com/office/drawing/2014/main" val="2820459319"/>
                    </a:ext>
                  </a:extLst>
                </a:gridCol>
              </a:tblGrid>
              <a:tr h="288032">
                <a:tc gridSpan="4">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a:solidFill>
                            <a:srgbClr val="497E8D"/>
                          </a:solidFill>
                          <a:latin typeface="Calibri" panose="020F0502020204030204" pitchFamily="34" charset="0"/>
                          <a:ea typeface="+mn-ea"/>
                          <a:cs typeface="Calibri" panose="020F0502020204030204" pitchFamily="34" charset="0"/>
                        </a:rPr>
                        <a:t>Clinical Manifestation Of Addison’s Disease</a:t>
                      </a:r>
                    </a:p>
                  </a:txBody>
                  <a:tcPr>
                    <a:solidFill>
                      <a:schemeClr val="bg1">
                        <a:lumMod val="95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372475">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a:solidFill>
                            <a:srgbClr val="008080"/>
                          </a:solidFill>
                          <a:latin typeface="+mn-lt"/>
                          <a:ea typeface="+mn-ea"/>
                          <a:cs typeface="+mn-cs"/>
                        </a:rPr>
                        <a:t>Due to Mineralocorticoid Deficiency </a:t>
                      </a:r>
                    </a:p>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a:solidFill>
                            <a:srgbClr val="008080"/>
                          </a:solidFill>
                          <a:latin typeface="+mn-lt"/>
                          <a:ea typeface="+mn-ea"/>
                          <a:cs typeface="+mn-cs"/>
                        </a:rPr>
                        <a:t>(absence of aldosterone)</a:t>
                      </a:r>
                    </a:p>
                  </a:txBody>
                  <a:tcPr>
                    <a:solidFill>
                      <a:srgbClr val="C1FFE0"/>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2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2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2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a:solidFill>
                            <a:srgbClr val="008080"/>
                          </a:solidFill>
                          <a:latin typeface="+mn-lt"/>
                          <a:ea typeface="+mn-ea"/>
                          <a:cs typeface="+mn-cs"/>
                        </a:rPr>
                        <a:t>Due to Glucocorticoid Deficiency</a:t>
                      </a:r>
                    </a:p>
                  </a:txBody>
                  <a:tcPr>
                    <a:solidFill>
                      <a:srgbClr val="FFE7E7"/>
                    </a:solidFill>
                  </a:tcPr>
                </a:tc>
                <a:tc>
                  <a:txBody>
                    <a:bodyPr/>
                    <a:lstStyle/>
                    <a:p>
                      <a:pPr marL="0" indent="0" algn="ctr" eaLnBrk="1" hangingPunct="1">
                        <a:lnSpc>
                          <a:spcPct val="150000"/>
                        </a:lnSpc>
                        <a:buFont typeface="Wingdings" panose="05000000000000000000" pitchFamily="2" charset="2"/>
                        <a:buNone/>
                      </a:pPr>
                      <a:endParaRPr kumimoji="0" lang="en-US" sz="200" b="0" i="0" u="none" strike="noStrike" kern="1200" baseline="0" dirty="0">
                        <a:solidFill>
                          <a:srgbClr val="008080"/>
                        </a:solidFill>
                        <a:latin typeface="+mn-lt"/>
                        <a:ea typeface="+mn-ea"/>
                        <a:cs typeface="+mn-cs"/>
                      </a:endParaRPr>
                    </a:p>
                    <a:p>
                      <a:pPr marL="0" indent="0" algn="ctr" eaLnBrk="1" hangingPunct="1">
                        <a:lnSpc>
                          <a:spcPct val="150000"/>
                        </a:lnSpc>
                        <a:buFont typeface="Wingdings" panose="05000000000000000000" pitchFamily="2" charset="2"/>
                        <a:buNone/>
                      </a:pPr>
                      <a:endParaRPr kumimoji="0" lang="en-US" sz="200" b="0" i="0" u="none" strike="noStrike" kern="1200" baseline="0" dirty="0">
                        <a:solidFill>
                          <a:srgbClr val="008080"/>
                        </a:solidFill>
                        <a:latin typeface="+mn-lt"/>
                        <a:ea typeface="+mn-ea"/>
                        <a:cs typeface="+mn-cs"/>
                      </a:endParaRPr>
                    </a:p>
                    <a:p>
                      <a:pPr marL="0" indent="0" algn="ctr" eaLnBrk="1" hangingPunct="1">
                        <a:lnSpc>
                          <a:spcPct val="150000"/>
                        </a:lnSpc>
                        <a:buFont typeface="Wingdings" panose="05000000000000000000" pitchFamily="2" charset="2"/>
                        <a:buNone/>
                      </a:pPr>
                      <a:endParaRPr kumimoji="0" lang="en-US" sz="200" b="0" i="0" u="none" strike="noStrike" kern="1200" baseline="0" dirty="0">
                        <a:solidFill>
                          <a:srgbClr val="008080"/>
                        </a:solidFill>
                        <a:latin typeface="+mn-lt"/>
                        <a:ea typeface="+mn-ea"/>
                        <a:cs typeface="+mn-cs"/>
                      </a:endParaRPr>
                    </a:p>
                    <a:p>
                      <a:pPr marL="0" indent="0" algn="ctr" eaLnBrk="1" hangingPunct="1">
                        <a:lnSpc>
                          <a:spcPct val="150000"/>
                        </a:lnSpc>
                        <a:buFont typeface="Wingdings" panose="05000000000000000000" pitchFamily="2" charset="2"/>
                        <a:buNone/>
                      </a:pPr>
                      <a:r>
                        <a:rPr kumimoji="0" lang="en-US" sz="1400" b="0" i="0" u="none" strike="noStrike" kern="1200" baseline="0" dirty="0">
                          <a:solidFill>
                            <a:srgbClr val="008080"/>
                          </a:solidFill>
                          <a:latin typeface="+mn-lt"/>
                          <a:ea typeface="+mn-ea"/>
                          <a:cs typeface="+mn-cs"/>
                        </a:rPr>
                        <a:t>Due to ↑ ACTH </a:t>
                      </a:r>
                    </a:p>
                  </a:txBody>
                  <a:tcPr>
                    <a:solidFill>
                      <a:srgbClr val="B9FFFF"/>
                    </a:solidFill>
                  </a:tcPr>
                </a:tc>
                <a:tc>
                  <a:txBody>
                    <a:bodyPr/>
                    <a:lstStyle/>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1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1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1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1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1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1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400" b="0" i="0" u="none" strike="noStrike" kern="1200" baseline="0" dirty="0">
                          <a:solidFill>
                            <a:srgbClr val="008080"/>
                          </a:solidFill>
                          <a:latin typeface="+mn-lt"/>
                          <a:ea typeface="+mn-ea"/>
                          <a:cs typeface="+mn-cs"/>
                        </a:rPr>
                        <a:t>Other causes</a:t>
                      </a:r>
                    </a:p>
                  </a:txBody>
                  <a:tcPr>
                    <a:solidFill>
                      <a:srgbClr val="F7E8FC"/>
                    </a:solidFill>
                  </a:tcPr>
                </a:tc>
                <a:extLst>
                  <a:ext uri="{0D108BD9-81ED-4DB2-BD59-A6C34878D82A}">
                    <a16:rowId xmlns:a16="http://schemas.microsoft.com/office/drawing/2014/main" val="459244839"/>
                  </a:ext>
                </a:extLst>
              </a:tr>
              <a:tr h="2388589">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dirty="0">
                          <a:solidFill>
                            <a:srgbClr val="FF0000"/>
                          </a:solidFill>
                          <a:effectLst/>
                          <a:latin typeface="+mn-lt"/>
                          <a:ea typeface="+mn-ea"/>
                          <a:cs typeface="+mn-cs"/>
                        </a:rPr>
                        <a:t>The ​volume depletion​(Reduction in ECF volume) may be severe</a:t>
                      </a:r>
                      <a:r>
                        <a:rPr kumimoji="0" lang="en-US" sz="1400" b="0" i="0" u="none" strike="noStrike" kern="1200" baseline="0" dirty="0">
                          <a:solidFill>
                            <a:srgbClr val="FF0000"/>
                          </a:solidFill>
                          <a:effectLst/>
                          <a:latin typeface="+mn-lt"/>
                          <a:ea typeface="+mn-ea"/>
                          <a:cs typeface="+mn-cs"/>
                        </a:rPr>
                        <a:t> </a:t>
                      </a:r>
                      <a:r>
                        <a:rPr kumimoji="0" lang="en-US" sz="1400" b="0" i="0" u="none" strike="noStrike" kern="1200" baseline="0" dirty="0">
                          <a:solidFill>
                            <a:srgbClr val="FF0000"/>
                          </a:solidFill>
                          <a:effectLst/>
                          <a:latin typeface="+mn-lt"/>
                          <a:ea typeface="+mn-ea"/>
                          <a:cs typeface="+mn-cs"/>
                          <a:sym typeface="Wingdings" panose="05000000000000000000" pitchFamily="2" charset="2"/>
                        </a:rPr>
                        <a:t> Shock.</a:t>
                      </a:r>
                      <a:endParaRPr kumimoji="0" lang="en-US" sz="1400" b="0" i="0" u="none" strike="noStrike" kern="1200" dirty="0">
                        <a:solidFill>
                          <a:srgbClr val="FF0000"/>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dirty="0">
                        <a:solidFill>
                          <a:schemeClr val="bg1">
                            <a:lumMod val="10000"/>
                          </a:schemeClr>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dirty="0">
                          <a:solidFill>
                            <a:schemeClr val="bg1">
                              <a:lumMod val="10000"/>
                            </a:schemeClr>
                          </a:solidFill>
                          <a:effectLst/>
                          <a:latin typeface="+mn-lt"/>
                          <a:ea typeface="+mn-ea"/>
                          <a:cs typeface="+mn-cs"/>
                        </a:rPr>
                        <a:t>↑ Excretion of sodium and water.</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dirty="0">
                        <a:solidFill>
                          <a:schemeClr val="bg1">
                            <a:lumMod val="10000"/>
                          </a:schemeClr>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dirty="0">
                          <a:solidFill>
                            <a:schemeClr val="bg1">
                              <a:lumMod val="10000"/>
                            </a:schemeClr>
                          </a:solidFill>
                          <a:effectLst/>
                          <a:latin typeface="+mn-lt"/>
                          <a:ea typeface="+mn-ea"/>
                          <a:cs typeface="+mn-cs"/>
                        </a:rPr>
                        <a:t> Tendency toward ​low blood pressure (</a:t>
                      </a:r>
                      <a:r>
                        <a:rPr lang="en-US" sz="1400" dirty="0"/>
                        <a:t>Hypotension)</a:t>
                      </a:r>
                      <a:r>
                        <a:rPr kumimoji="0" lang="en-US" sz="1400" b="0" i="0" u="none" strike="noStrike" kern="1200" dirty="0">
                          <a:solidFill>
                            <a:schemeClr val="bg1">
                              <a:lumMod val="10000"/>
                            </a:schemeClr>
                          </a:solidFill>
                          <a:effectLst/>
                          <a:latin typeface="+mn-lt"/>
                          <a:ea typeface="+mn-ea"/>
                          <a:cs typeface="+mn-cs"/>
                        </a:rPr>
                        <a:t>,​ </a:t>
                      </a:r>
                      <a:r>
                        <a:rPr kumimoji="0" lang="en-US" sz="1400" b="0" i="0" u="none" strike="noStrike" kern="1200" dirty="0">
                          <a:solidFill>
                            <a:srgbClr val="00B050"/>
                          </a:solidFill>
                          <a:effectLst/>
                          <a:latin typeface="+mn-lt"/>
                          <a:ea typeface="+mn-ea"/>
                          <a:cs typeface="+mn-cs"/>
                        </a:rPr>
                        <a:t>which falls further when standing, making the patient feel ​dizzy​. </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dirty="0">
                        <a:solidFill>
                          <a:schemeClr val="bg1">
                            <a:lumMod val="10000"/>
                          </a:schemeClr>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00" b="0" i="0" u="none" strike="noStrike" kern="1200" dirty="0">
                          <a:solidFill>
                            <a:srgbClr val="FF66CC"/>
                          </a:solidFill>
                          <a:effectLst/>
                          <a:latin typeface="+mn-lt"/>
                          <a:ea typeface="+mn-ea"/>
                          <a:cs typeface="+mn-cs"/>
                        </a:rPr>
                        <a:t>Craving </a:t>
                      </a:r>
                      <a:r>
                        <a:rPr kumimoji="0" lang="ar-SA" sz="1300" b="0" i="0" u="none" strike="noStrike" kern="1200" dirty="0">
                          <a:solidFill>
                            <a:schemeClr val="bg1">
                              <a:lumMod val="50000"/>
                            </a:schemeClr>
                          </a:solidFill>
                          <a:effectLst/>
                          <a:latin typeface="Calibri" panose="020F0502020204030204" pitchFamily="34" charset="0"/>
                          <a:ea typeface="+mn-ea"/>
                          <a:cs typeface="Calibri" panose="020F0502020204030204" pitchFamily="34" charset="0"/>
                        </a:rPr>
                        <a:t>الرغبة الشديدة</a:t>
                      </a:r>
                      <a:r>
                        <a:rPr kumimoji="0" lang="en-US" sz="1300" b="0" i="0" u="none" strike="noStrike" kern="1200" dirty="0">
                          <a:solidFill>
                            <a:srgbClr val="FF66CC"/>
                          </a:solidFill>
                          <a:effectLst/>
                          <a:latin typeface="+mn-lt"/>
                          <a:ea typeface="+mn-ea"/>
                          <a:cs typeface="+mn-cs"/>
                        </a:rPr>
                        <a:t>for salt, salty foods and drinks. The person is allowed to eat large amounts of salt and drink large amounts of water to balance the increased urine output of salt and water. </a:t>
                      </a:r>
                    </a:p>
                  </a:txBody>
                  <a:tcPr>
                    <a:solidFill>
                      <a:schemeClr val="bg1"/>
                    </a:solidFill>
                  </a:tcPr>
                </a:tc>
                <a:tc>
                  <a:txBody>
                    <a:bodyPr/>
                    <a:lstStyle/>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smtClean="0">
                          <a:solidFill>
                            <a:schemeClr val="bg1">
                              <a:lumMod val="10000"/>
                            </a:schemeClr>
                          </a:solidFill>
                          <a:effectLst/>
                          <a:latin typeface="+mn-lt"/>
                          <a:ea typeface="+mn-ea"/>
                          <a:cs typeface="+mn-cs"/>
                        </a:rPr>
                        <a:t>Hypoglycemia </a:t>
                      </a:r>
                      <a:r>
                        <a:rPr kumimoji="0" lang="en-US" sz="1400" b="0" i="0" u="none" strike="noStrike" kern="1200" baseline="0" dirty="0" smtClean="0">
                          <a:solidFill>
                            <a:srgbClr val="FF0000"/>
                          </a:solidFill>
                          <a:effectLst/>
                          <a:latin typeface="+mn-lt"/>
                          <a:ea typeface="+mn-ea"/>
                          <a:cs typeface="+mn-cs"/>
                        </a:rPr>
                        <a:t>(</a:t>
                      </a:r>
                      <a:r>
                        <a:rPr lang="en-US" sz="1400" dirty="0" smtClean="0">
                          <a:solidFill>
                            <a:srgbClr val="FF0000"/>
                          </a:solidFill>
                        </a:rPr>
                        <a:t>Reduced </a:t>
                      </a:r>
                      <a:r>
                        <a:rPr lang="en-US" sz="1400" dirty="0">
                          <a:solidFill>
                            <a:srgbClr val="FF0000"/>
                          </a:solidFill>
                        </a:rPr>
                        <a:t>cortisol results in poor blood glucose regulation).</a:t>
                      </a:r>
                      <a:endParaRPr kumimoji="0" lang="en-US" sz="1400" b="0" i="0" u="none" strike="noStrike" kern="1200" baseline="0" dirty="0">
                        <a:solidFill>
                          <a:srgbClr val="FF0000"/>
                        </a:solidFill>
                        <a:effectLst/>
                        <a:latin typeface="+mn-lt"/>
                        <a:ea typeface="+mn-ea"/>
                        <a:cs typeface="+mn-cs"/>
                      </a:endParaRP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00" b="0" i="0" u="none" strike="noStrike" kern="1200" baseline="0" dirty="0">
                        <a:solidFill>
                          <a:schemeClr val="bg1">
                            <a:lumMod val="10000"/>
                          </a:schemeClr>
                        </a:solidFill>
                        <a:effectLst/>
                        <a:latin typeface="+mn-lt"/>
                        <a:ea typeface="+mn-ea"/>
                        <a:cs typeface="+mn-cs"/>
                      </a:endParaRP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bg1">
                              <a:lumMod val="10000"/>
                            </a:schemeClr>
                          </a:solidFill>
                          <a:effectLst/>
                          <a:latin typeface="+mn-lt"/>
                          <a:ea typeface="+mn-ea"/>
                          <a:cs typeface="+mn-cs"/>
                        </a:rPr>
                        <a:t>General weakness and becoming easily tired </a:t>
                      </a:r>
                      <a:r>
                        <a:rPr kumimoji="0" lang="en-US" sz="1300" b="0" i="0" u="none" strike="noStrike" kern="1200" dirty="0">
                          <a:solidFill>
                            <a:srgbClr val="00B050"/>
                          </a:solidFill>
                          <a:effectLst/>
                          <a:latin typeface="+mn-lt"/>
                          <a:ea typeface="+mn-ea"/>
                          <a:cs typeface="+mn-cs"/>
                        </a:rPr>
                        <a:t>(indicating that glucocorticoids are necessary to maintain other metabolic functions of the tissues in addition to energy metabolism)</a:t>
                      </a: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600" b="0" i="0" u="none" strike="noStrike" kern="1200" baseline="0" dirty="0">
                        <a:solidFill>
                          <a:schemeClr val="bg1">
                            <a:lumMod val="10000"/>
                          </a:schemeClr>
                        </a:solidFill>
                        <a:effectLst/>
                        <a:latin typeface="+mn-lt"/>
                        <a:ea typeface="+mn-ea"/>
                        <a:cs typeface="+mn-cs"/>
                      </a:endParaRP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Fatigability.</a:t>
                      </a: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600" dirty="0"/>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00" b="0" i="0" u="none" strike="noStrike" kern="1200" baseline="0" dirty="0">
                        <a:solidFill>
                          <a:schemeClr val="bg1">
                            <a:lumMod val="10000"/>
                          </a:schemeClr>
                        </a:solidFill>
                        <a:effectLst/>
                        <a:latin typeface="+mn-lt"/>
                        <a:ea typeface="+mn-ea"/>
                        <a:cs typeface="+mn-cs"/>
                      </a:endParaRP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bg1">
                              <a:lumMod val="10000"/>
                            </a:schemeClr>
                          </a:solidFill>
                          <a:effectLst/>
                          <a:latin typeface="+mn-lt"/>
                          <a:ea typeface="+mn-ea"/>
                          <a:cs typeface="+mn-cs"/>
                        </a:rPr>
                        <a:t>Anorexia (</a:t>
                      </a:r>
                      <a:r>
                        <a:rPr kumimoji="0" lang="en-US" sz="1400" b="0" i="0" u="none" strike="noStrike" kern="1200" baseline="0" dirty="0">
                          <a:solidFill>
                            <a:schemeClr val="bg1">
                              <a:lumMod val="50000"/>
                            </a:schemeClr>
                          </a:solidFill>
                          <a:effectLst/>
                          <a:latin typeface="+mn-lt"/>
                          <a:ea typeface="+mn-ea"/>
                          <a:cs typeface="+mn-cs"/>
                        </a:rPr>
                        <a:t>Decrease appetite</a:t>
                      </a:r>
                      <a:r>
                        <a:rPr kumimoji="0" lang="en-US" sz="1400" b="0" i="0" u="none" strike="noStrike" kern="1200" baseline="0" dirty="0">
                          <a:solidFill>
                            <a:schemeClr val="bg1">
                              <a:lumMod val="10000"/>
                            </a:schemeClr>
                          </a:solidFill>
                          <a:effectLst/>
                          <a:latin typeface="+mn-lt"/>
                          <a:ea typeface="+mn-ea"/>
                          <a:cs typeface="+mn-cs"/>
                        </a:rPr>
                        <a:t>) &amp; ​weight loss.</a:t>
                      </a: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600" b="0" i="0" u="none" strike="noStrike" kern="1200" baseline="0" dirty="0">
                        <a:solidFill>
                          <a:schemeClr val="bg1">
                            <a:lumMod val="10000"/>
                          </a:schemeClr>
                        </a:solidFill>
                        <a:effectLst/>
                        <a:latin typeface="+mn-lt"/>
                        <a:ea typeface="+mn-ea"/>
                        <a:cs typeface="+mn-cs"/>
                      </a:endParaRP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bg1">
                              <a:lumMod val="10000"/>
                            </a:schemeClr>
                          </a:solidFill>
                          <a:effectLst/>
                          <a:latin typeface="+mn-lt"/>
                          <a:ea typeface="+mn-ea"/>
                          <a:cs typeface="+mn-cs"/>
                        </a:rPr>
                        <a:t>Cramps​ &amp; pains in muscles.</a:t>
                      </a: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600" b="0" i="0" u="none" strike="noStrike" kern="1200" baseline="0" dirty="0">
                        <a:solidFill>
                          <a:schemeClr val="bg1">
                            <a:lumMod val="10000"/>
                          </a:schemeClr>
                        </a:solidFill>
                        <a:effectLst/>
                        <a:latin typeface="+mn-lt"/>
                        <a:ea typeface="+mn-ea"/>
                        <a:cs typeface="+mn-cs"/>
                      </a:endParaRP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Nausea (</a:t>
                      </a:r>
                      <a:r>
                        <a:rPr kumimoji="0" lang="en-US" sz="1400" b="0" i="0" u="none" strike="noStrike" kern="1200" baseline="0" dirty="0">
                          <a:solidFill>
                            <a:schemeClr val="bg1">
                              <a:lumMod val="10000"/>
                            </a:schemeClr>
                          </a:solidFill>
                          <a:effectLst/>
                          <a:latin typeface="+mn-lt"/>
                          <a:ea typeface="+mn-ea"/>
                          <a:cs typeface="+mn-cs"/>
                        </a:rPr>
                        <a:t>Feeling sick and ​vomiting​ from time to time).</a:t>
                      </a: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600" b="0" i="0" u="none" strike="noStrike" kern="1200" baseline="0" dirty="0">
                        <a:solidFill>
                          <a:schemeClr val="bg1">
                            <a:lumMod val="10000"/>
                          </a:schemeClr>
                        </a:solidFill>
                        <a:effectLst/>
                        <a:latin typeface="+mn-lt"/>
                        <a:ea typeface="+mn-ea"/>
                        <a:cs typeface="+mn-cs"/>
                      </a:endParaRP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bg1">
                              <a:lumMod val="10000"/>
                            </a:schemeClr>
                          </a:solidFill>
                          <a:effectLst/>
                          <a:latin typeface="+mn-lt"/>
                          <a:ea typeface="+mn-ea"/>
                          <a:cs typeface="+mn-cs"/>
                        </a:rPr>
                        <a:t>Abdominal pains, diarrhea or constipation, which may come and go. </a:t>
                      </a:r>
                    </a:p>
                  </a:txBody>
                  <a:tcPr>
                    <a:solidFill>
                      <a:schemeClr val="bg1"/>
                    </a:solidFill>
                  </a:tcPr>
                </a:tc>
                <a:tc>
                  <a:txBody>
                    <a:bodyPr/>
                    <a:lstStyle/>
                    <a:p>
                      <a:pPr marL="285750" indent="-285750" algn="l">
                        <a:lnSpc>
                          <a:spcPct val="100000"/>
                        </a:lnSpc>
                        <a:buFont typeface="Wingdings" panose="05000000000000000000" pitchFamily="2" charset="2"/>
                        <a:buChar char="ü"/>
                      </a:pPr>
                      <a:r>
                        <a:rPr lang="en-US" sz="1400" dirty="0"/>
                        <a:t>Darkened areas of skin</a:t>
                      </a:r>
                      <a:endParaRPr lang="en-US" sz="1400" baseline="0" dirty="0"/>
                    </a:p>
                    <a:p>
                      <a:pPr marL="0" indent="0" algn="l">
                        <a:lnSpc>
                          <a:spcPct val="100000"/>
                        </a:lnSpc>
                        <a:buFont typeface="Wingdings" panose="05000000000000000000" pitchFamily="2" charset="2"/>
                        <a:buNone/>
                      </a:pPr>
                      <a:r>
                        <a:rPr lang="en-US" sz="1300" baseline="0" dirty="0"/>
                        <a:t>(Generalized pigmentation​, but especially deposition in the palmar skin creases, nails and gums) </a:t>
                      </a:r>
                      <a:r>
                        <a:rPr lang="en-US" sz="1300" baseline="0" dirty="0">
                          <a:solidFill>
                            <a:srgbClr val="00B050"/>
                          </a:solidFill>
                        </a:rPr>
                        <a:t>because of ↑ ACTH will stimulate synthesis of melanin.</a:t>
                      </a:r>
                      <a:endParaRPr kumimoji="0" lang="en-US" sz="1300" b="0" i="0" u="none" strike="noStrike" kern="1200" dirty="0">
                        <a:solidFill>
                          <a:srgbClr val="00B050"/>
                        </a:solidFill>
                        <a:effectLst/>
                        <a:latin typeface="+mn-lt"/>
                        <a:ea typeface="+mn-ea"/>
                        <a:cs typeface="+mn-cs"/>
                      </a:endParaRPr>
                    </a:p>
                  </a:txBody>
                  <a:tcP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Women loss of axillary and pubic hair.</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500" dirty="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srgbClr val="FF66CC"/>
                          </a:solidFill>
                        </a:rPr>
                        <a:t>Irregular or stopping menstrual periods.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500" dirty="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srgbClr val="FF0000"/>
                          </a:solidFill>
                        </a:rPr>
                        <a:t>Adrenal crisis: asthenia, severe pains in the abdomen, vascular collapse.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500" dirty="0">
                        <a:solidFill>
                          <a:srgbClr val="FF0000"/>
                        </a:solidFill>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srgbClr val="FF0000"/>
                          </a:solidFill>
                        </a:rPr>
                        <a:t>Patient cannot cope with stress.</a:t>
                      </a:r>
                    </a:p>
                  </a:txBody>
                  <a:tcPr>
                    <a:solidFill>
                      <a:schemeClr val="bg1"/>
                    </a:solidFill>
                  </a:tcPr>
                </a:tc>
                <a:extLst>
                  <a:ext uri="{0D108BD9-81ED-4DB2-BD59-A6C34878D82A}">
                    <a16:rowId xmlns:a16="http://schemas.microsoft.com/office/drawing/2014/main" val="914437974"/>
                  </a:ext>
                </a:extLst>
              </a:tr>
            </a:tbl>
          </a:graphicData>
        </a:graphic>
      </p:graphicFrame>
      <p:sp>
        <p:nvSpPr>
          <p:cNvPr id="7" name="Content Placeholder 3"/>
          <p:cNvSpPr txBox="1">
            <a:spLocks/>
          </p:cNvSpPr>
          <p:nvPr/>
        </p:nvSpPr>
        <p:spPr>
          <a:xfrm>
            <a:off x="618115" y="5871381"/>
            <a:ext cx="10961288" cy="40566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lvl="0"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Treatment: </a:t>
            </a:r>
            <a:r>
              <a:rPr lang="en-US" sz="1600" dirty="0">
                <a:solidFill>
                  <a:schemeClr val="accent5">
                    <a:lumMod val="75000"/>
                  </a:schemeClr>
                </a:solidFill>
              </a:rPr>
              <a:t>glucocorticoid replacement, mineralocorticoid replacement.</a:t>
            </a:r>
          </a:p>
        </p:txBody>
      </p:sp>
      <p:pic>
        <p:nvPicPr>
          <p:cNvPr id="4" name="Picture 3"/>
          <p:cNvPicPr>
            <a:picLocks noChangeAspect="1"/>
          </p:cNvPicPr>
          <p:nvPr/>
        </p:nvPicPr>
        <p:blipFill>
          <a:blip r:embed="rId2"/>
          <a:stretch>
            <a:fillRect/>
          </a:stretch>
        </p:blipFill>
        <p:spPr>
          <a:xfrm>
            <a:off x="7822604" y="4293096"/>
            <a:ext cx="1601147" cy="1266685"/>
          </a:xfrm>
          <a:prstGeom prst="rect">
            <a:avLst/>
          </a:prstGeom>
        </p:spPr>
      </p:pic>
    </p:spTree>
    <p:extLst>
      <p:ext uri="{BB962C8B-B14F-4D97-AF65-F5344CB8AC3E}">
        <p14:creationId xmlns:p14="http://schemas.microsoft.com/office/powerpoint/2010/main" val="1612529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Primary &amp; Secondary Hypersecretion Of Cortisol</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50" r="6064" b="4631"/>
          <a:stretch/>
        </p:blipFill>
        <p:spPr bwMode="auto">
          <a:xfrm>
            <a:off x="2386022" y="1242769"/>
            <a:ext cx="7416815" cy="500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58040" y="1340768"/>
            <a:ext cx="241223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42294" y="1316360"/>
            <a:ext cx="2376254" cy="312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64779" y="1321443"/>
            <a:ext cx="2402041" cy="307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8108" y="5583429"/>
            <a:ext cx="1296144"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26338" y="5601902"/>
            <a:ext cx="1353935"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110636" y="5615804"/>
            <a:ext cx="1296144"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7779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Summary </a:t>
            </a:r>
          </a:p>
        </p:txBody>
      </p:sp>
      <p:sp>
        <p:nvSpPr>
          <p:cNvPr id="11" name="TextBox 10"/>
          <p:cNvSpPr txBox="1"/>
          <p:nvPr/>
        </p:nvSpPr>
        <p:spPr>
          <a:xfrm>
            <a:off x="9280874" y="6334181"/>
            <a:ext cx="2300630" cy="400110"/>
          </a:xfrm>
          <a:prstGeom prst="rect">
            <a:avLst/>
          </a:prstGeom>
          <a:noFill/>
        </p:spPr>
        <p:txBody>
          <a:bodyPr wrap="none" rtlCol="0">
            <a:spAutoFit/>
          </a:bodyPr>
          <a:lstStyle/>
          <a:p>
            <a:r>
              <a:rPr lang="en-US" i="1" dirty="0">
                <a:hlinkClick r:id="rId2"/>
              </a:rPr>
              <a:t>Very helpful Summary</a:t>
            </a:r>
            <a:endParaRPr lang="en-US" i="1" dirty="0"/>
          </a:p>
        </p:txBody>
      </p:sp>
      <p:pic>
        <p:nvPicPr>
          <p:cNvPr id="4" name="Picture 3"/>
          <p:cNvPicPr>
            <a:picLocks noChangeAspect="1"/>
          </p:cNvPicPr>
          <p:nvPr/>
        </p:nvPicPr>
        <p:blipFill>
          <a:blip r:embed="rId3"/>
          <a:stretch>
            <a:fillRect/>
          </a:stretch>
        </p:blipFill>
        <p:spPr>
          <a:xfrm>
            <a:off x="2336932" y="1177640"/>
            <a:ext cx="7514997" cy="5144069"/>
          </a:xfrm>
          <a:prstGeom prst="rect">
            <a:avLst/>
          </a:prstGeom>
        </p:spPr>
      </p:pic>
    </p:spTree>
    <p:extLst>
      <p:ext uri="{BB962C8B-B14F-4D97-AF65-F5344CB8AC3E}">
        <p14:creationId xmlns:p14="http://schemas.microsoft.com/office/powerpoint/2010/main" val="203114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Summary </a:t>
            </a:r>
          </a:p>
        </p:txBody>
      </p:sp>
      <p:sp>
        <p:nvSpPr>
          <p:cNvPr id="11" name="TextBox 10"/>
          <p:cNvSpPr txBox="1"/>
          <p:nvPr/>
        </p:nvSpPr>
        <p:spPr>
          <a:xfrm>
            <a:off x="9280874" y="6334181"/>
            <a:ext cx="2300630" cy="400110"/>
          </a:xfrm>
          <a:prstGeom prst="rect">
            <a:avLst/>
          </a:prstGeom>
          <a:noFill/>
        </p:spPr>
        <p:txBody>
          <a:bodyPr wrap="none" rtlCol="0">
            <a:spAutoFit/>
          </a:bodyPr>
          <a:lstStyle/>
          <a:p>
            <a:r>
              <a:rPr lang="en-US" i="1" dirty="0">
                <a:hlinkClick r:id="rId2"/>
              </a:rPr>
              <a:t>Very helpful Summary</a:t>
            </a:r>
            <a:endParaRPr lang="en-US" i="1" dirty="0"/>
          </a:p>
        </p:txBody>
      </p:sp>
      <p:pic>
        <p:nvPicPr>
          <p:cNvPr id="2" name="Picture 1"/>
          <p:cNvPicPr>
            <a:picLocks noChangeAspect="1"/>
          </p:cNvPicPr>
          <p:nvPr/>
        </p:nvPicPr>
        <p:blipFill>
          <a:blip r:embed="rId3"/>
          <a:stretch>
            <a:fillRect/>
          </a:stretch>
        </p:blipFill>
        <p:spPr>
          <a:xfrm>
            <a:off x="609460" y="1202519"/>
            <a:ext cx="7285152" cy="50943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6620" y="1202519"/>
            <a:ext cx="3612783" cy="5094311"/>
          </a:xfrm>
          <a:prstGeom prst="rect">
            <a:avLst/>
          </a:prstGeom>
        </p:spPr>
      </p:pic>
    </p:spTree>
    <p:extLst>
      <p:ext uri="{BB962C8B-B14F-4D97-AF65-F5344CB8AC3E}">
        <p14:creationId xmlns:p14="http://schemas.microsoft.com/office/powerpoint/2010/main" val="1979990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812435" y="3020472"/>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24</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50" y="1600521"/>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sp>
        <p:nvSpPr>
          <p:cNvPr id="7" name="Rectangle 6"/>
          <p:cNvSpPr/>
          <p:nvPr/>
        </p:nvSpPr>
        <p:spPr>
          <a:xfrm>
            <a:off x="7030516" y="3469993"/>
            <a:ext cx="3960440" cy="7920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a:t>
            </a:r>
            <a:r>
              <a:rPr lang="fr-FR" sz="1100" dirty="0" err="1">
                <a:solidFill>
                  <a:schemeClr val="tx1"/>
                </a:solidFill>
                <a:latin typeface="Comic Sans MS" panose="030F0702030302020204" pitchFamily="66" charset="0"/>
              </a:rPr>
              <a:t>Abeer</a:t>
            </a:r>
            <a:r>
              <a:rPr lang="fr-FR" sz="1100" dirty="0">
                <a:solidFill>
                  <a:schemeClr val="tx1"/>
                </a:solidFill>
                <a:latin typeface="Comic Sans MS" panose="030F0702030302020204" pitchFamily="66" charset="0"/>
              </a:rPr>
              <a:t> </a:t>
            </a:r>
            <a:r>
              <a:rPr lang="fr-FR" sz="1100" dirty="0" err="1">
                <a:solidFill>
                  <a:schemeClr val="tx1"/>
                </a:solidFill>
                <a:latin typeface="Comic Sans MS" panose="030F0702030302020204" pitchFamily="66" charset="0"/>
              </a:rPr>
              <a:t>AlGhumlas</a:t>
            </a:r>
            <a:r>
              <a:rPr lang="en-US" sz="1100" dirty="0">
                <a:solidFill>
                  <a:schemeClr val="tx1"/>
                </a:solidFill>
                <a:latin typeface="Comic Sans MS" panose="030F0702030302020204" pitchFamily="66" charset="0"/>
              </a:rPr>
              <a:t>’s </a:t>
            </a:r>
            <a:r>
              <a:rPr lang="fr-FR" sz="1100" dirty="0">
                <a:solidFill>
                  <a:schemeClr val="tx1"/>
                </a:solidFill>
                <a:latin typeface="Comic Sans MS" panose="030F0702030302020204" pitchFamily="66" charset="0"/>
              </a:rPr>
              <a:t>Lecture &amp; Notes.</a:t>
            </a:r>
          </a:p>
          <a:p>
            <a:pPr defTabSz="914400"/>
            <a:r>
              <a:rPr lang="fr-FR" sz="1100" dirty="0">
                <a:solidFill>
                  <a:schemeClr val="tx1"/>
                </a:solidFill>
                <a:latin typeface="Comic Sans MS" panose="030F0702030302020204" pitchFamily="66" charset="0"/>
              </a:rPr>
              <a:t>2017-2018 Dr. Khalid Al </a:t>
            </a:r>
            <a:r>
              <a:rPr lang="fr-FR" sz="1100" dirty="0" err="1">
                <a:solidFill>
                  <a:schemeClr val="tx1"/>
                </a:solidFill>
                <a:latin typeface="Comic Sans MS" panose="030F0702030302020204" pitchFamily="66" charset="0"/>
              </a:rPr>
              <a:t>Regaiey’s</a:t>
            </a:r>
            <a:r>
              <a:rPr lang="fr-FR" sz="1100" dirty="0">
                <a:solidFill>
                  <a:schemeClr val="tx1"/>
                </a:solidFill>
                <a:latin typeface="Comic Sans MS" panose="030F0702030302020204" pitchFamily="66" charset="0"/>
              </a:rPr>
              <a:t> Lecture&amp; Notes. </a:t>
            </a:r>
          </a:p>
          <a:p>
            <a:pPr defTabSz="914400"/>
            <a:r>
              <a:rPr lang="en-US" sz="1100" dirty="0">
                <a:solidFill>
                  <a:schemeClr val="tx1"/>
                </a:solidFill>
                <a:latin typeface="Comic Sans MS" panose="030F0702030302020204" pitchFamily="66" charset="0"/>
              </a:rPr>
              <a:t>Guyton &amp; Hall of Medical Physiology 13</a:t>
            </a:r>
            <a:r>
              <a:rPr lang="en-US" sz="1100" baseline="30000" dirty="0">
                <a:solidFill>
                  <a:schemeClr val="tx1"/>
                </a:solidFill>
                <a:latin typeface="Comic Sans MS" panose="030F0702030302020204" pitchFamily="66" charset="0"/>
              </a:rPr>
              <a:t>th</a:t>
            </a:r>
            <a:r>
              <a:rPr lang="en-US" sz="1100" dirty="0">
                <a:solidFill>
                  <a:schemeClr val="tx1"/>
                </a:solidFill>
                <a:latin typeface="Comic Sans MS" panose="030F0702030302020204" pitchFamily="66" charset="0"/>
              </a:rPr>
              <a:t> Edition.</a:t>
            </a:r>
          </a:p>
          <a:p>
            <a:pPr defTabSz="914400"/>
            <a:r>
              <a:rPr lang="en-US" sz="1100" dirty="0">
                <a:solidFill>
                  <a:schemeClr val="tx1"/>
                </a:solidFill>
                <a:latin typeface="Comic Sans MS" panose="030F0702030302020204" pitchFamily="66" charset="0"/>
              </a:rPr>
              <a:t>Linda S. Costanzo 5</a:t>
            </a:r>
            <a:r>
              <a:rPr lang="en-US" sz="1100" baseline="30000" dirty="0">
                <a:solidFill>
                  <a:schemeClr val="tx1"/>
                </a:solidFill>
                <a:latin typeface="Comic Sans MS" panose="030F0702030302020204" pitchFamily="66" charset="0"/>
              </a:rPr>
              <a:t>th</a:t>
            </a:r>
            <a:r>
              <a:rPr lang="en-US" sz="1100" dirty="0">
                <a:solidFill>
                  <a:schemeClr val="tx1"/>
                </a:solidFill>
                <a:latin typeface="Comic Sans MS" panose="030F0702030302020204" pitchFamily="66" charset="0"/>
              </a:rPr>
              <a:t> Edition.</a:t>
            </a:r>
          </a:p>
        </p:txBody>
      </p:sp>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4172" y="2434536"/>
            <a:ext cx="859536" cy="859536"/>
          </a:xfrm>
          <a:prstGeom prst="rect">
            <a:avLst/>
          </a:prstGeom>
        </p:spPr>
      </p:pic>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Examine yourself</a:t>
            </a:r>
          </a:p>
        </p:txBody>
      </p:sp>
      <p:pic>
        <p:nvPicPr>
          <p:cNvPr id="13" name="Picture 12">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279553" y="3549613"/>
            <a:ext cx="1965375" cy="1610687"/>
          </a:xfrm>
          <a:prstGeom prst="rect">
            <a:avLst/>
          </a:prstGeom>
        </p:spPr>
        <p:txBody>
          <a:bodyPr wrap="square" lIns="101590" tIns="50795" rIns="101590" bIns="50795">
            <a:spAutoFit/>
          </a:bodyPr>
          <a:lstStyle/>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ندى الدخيل</a:t>
            </a:r>
            <a:endParaRPr lang="ar-SA" dirty="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غادة المزروع</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اللولو </a:t>
            </a:r>
            <a:r>
              <a:rPr lang="ar-SA" dirty="0" err="1" smtClean="0">
                <a:latin typeface="Calibri" panose="020F0502020204030204" pitchFamily="34" charset="0"/>
                <a:cs typeface="Calibri" panose="020F0502020204030204" pitchFamily="34" charset="0"/>
              </a:rPr>
              <a:t>الصليهم</a:t>
            </a:r>
            <a:endParaRPr lang="ar-SA" dirty="0">
              <a:latin typeface="Calibri" panose="020F0502020204030204" pitchFamily="34" charset="0"/>
              <a:cs typeface="Calibri" panose="020F0502020204030204" pitchFamily="34" charset="0"/>
            </a:endParaRPr>
          </a:p>
        </p:txBody>
      </p:sp>
      <p:sp>
        <p:nvSpPr>
          <p:cNvPr id="27" name="Rectangle 26"/>
          <p:cNvSpPr/>
          <p:nvPr/>
        </p:nvSpPr>
        <p:spPr>
          <a:xfrm>
            <a:off x="765822" y="3552622"/>
            <a:ext cx="2275350" cy="2133907"/>
          </a:xfrm>
          <a:prstGeom prst="rect">
            <a:avLst/>
          </a:prstGeom>
        </p:spPr>
        <p:txBody>
          <a:bodyPr wrap="square" lIns="101590" tIns="50795" rIns="101590" bIns="50795">
            <a:spAutoFit/>
          </a:bodyPr>
          <a:lstStyle/>
          <a:p>
            <a:pPr algn="ctr" fontAlgn="t">
              <a:lnSpc>
                <a:spcPct val="150000"/>
              </a:lnSpc>
              <a:spcBef>
                <a:spcPct val="20000"/>
              </a:spcBef>
            </a:pPr>
            <a:r>
              <a:rPr lang="ar-SA" dirty="0">
                <a:latin typeface="Calibri" panose="020F0502020204030204" pitchFamily="34" charset="0"/>
                <a:cs typeface="Calibri" panose="020F0502020204030204" pitchFamily="34" charset="0"/>
              </a:rPr>
              <a:t>حسان الشمري</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حمد الخضيري</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عبداللطيف العبداللطيف</a:t>
            </a:r>
          </a:p>
          <a:p>
            <a:pPr algn="ctr" fontAlgn="t">
              <a:lnSpc>
                <a:spcPct val="150000"/>
              </a:lnSpc>
              <a:spcBef>
                <a:spcPct val="20000"/>
              </a:spcBef>
            </a:pPr>
            <a:r>
              <a:rPr lang="ar-SA" dirty="0">
                <a:latin typeface="Calibri" panose="020F0502020204030204" pitchFamily="34" charset="0"/>
                <a:cs typeface="Calibri" panose="020F0502020204030204" pitchFamily="34" charset="0"/>
              </a:rPr>
              <a:t>فهد الفايز</a:t>
            </a:r>
            <a:endParaRPr lang="en-US" dirty="0">
              <a:latin typeface="Calibri" panose="020F0502020204030204" pitchFamily="34" charset="0"/>
              <a:cs typeface="Calibri" panose="020F0502020204030204" pitchFamily="34" charset="0"/>
            </a:endParaRPr>
          </a:p>
        </p:txBody>
      </p:sp>
      <p:pic>
        <p:nvPicPr>
          <p:cNvPr id="29" name="Picture 28">
            <a:hlinkClick r:id="rId12"/>
          </p:cNvPr>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spTree>
    <p:extLst>
      <p:ext uri="{BB962C8B-B14F-4D97-AF65-F5344CB8AC3E}">
        <p14:creationId xmlns:p14="http://schemas.microsoft.com/office/powerpoint/2010/main" val="209977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2"/>
            <a:ext cx="1104191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14" name="Title 1"/>
          <p:cNvSpPr>
            <a:spLocks noGrp="1"/>
          </p:cNvSpPr>
          <p:nvPr>
            <p:ph type="title"/>
          </p:nvPr>
        </p:nvSpPr>
        <p:spPr>
          <a:xfrm>
            <a:off x="609460" y="167665"/>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Adrenal Cortex: Glucocorticoids </a:t>
            </a:r>
          </a:p>
        </p:txBody>
      </p:sp>
      <p:sp>
        <p:nvSpPr>
          <p:cNvPr id="4" name="Rectangle 3"/>
          <p:cNvSpPr/>
          <p:nvPr/>
        </p:nvSpPr>
        <p:spPr>
          <a:xfrm>
            <a:off x="4474260" y="1484784"/>
            <a:ext cx="3240341" cy="50405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497E8D"/>
                </a:solidFill>
                <a:latin typeface="Gill Sans MT" panose="020B0502020104020203" pitchFamily="34" charset="0"/>
              </a:rPr>
              <a:t>Main Glucocorticoid In Human</a:t>
            </a:r>
          </a:p>
        </p:txBody>
      </p:sp>
      <p:sp>
        <p:nvSpPr>
          <p:cNvPr id="6" name="Rectangle 5"/>
          <p:cNvSpPr/>
          <p:nvPr/>
        </p:nvSpPr>
        <p:spPr>
          <a:xfrm>
            <a:off x="1953952" y="2636912"/>
            <a:ext cx="2520280" cy="576064"/>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35" dirty="0">
                <a:solidFill>
                  <a:srgbClr val="008080"/>
                </a:solidFill>
                <a:latin typeface="Gill Sans MT" panose="020B0502020104020203" pitchFamily="34" charset="0"/>
                <a:cs typeface="Georgia"/>
              </a:rPr>
              <a:t>Cortisol</a:t>
            </a:r>
            <a:endParaRPr lang="en-US" sz="1800" dirty="0">
              <a:solidFill>
                <a:srgbClr val="008080"/>
              </a:solidFill>
              <a:latin typeface="Gill Sans MT" panose="020B0502020104020203" pitchFamily="34" charset="0"/>
            </a:endParaRPr>
          </a:p>
        </p:txBody>
      </p:sp>
      <p:sp>
        <p:nvSpPr>
          <p:cNvPr id="12" name="Rectangle 11"/>
          <p:cNvSpPr/>
          <p:nvPr/>
        </p:nvSpPr>
        <p:spPr>
          <a:xfrm>
            <a:off x="7714601" y="2634843"/>
            <a:ext cx="2520280" cy="576064"/>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pc="-35" dirty="0">
                <a:solidFill>
                  <a:srgbClr val="008080"/>
                </a:solidFill>
                <a:latin typeface="Gill Sans MT" panose="020B0502020104020203" pitchFamily="34" charset="0"/>
                <a:cs typeface="Georgia"/>
              </a:rPr>
              <a:t>Corticosterone</a:t>
            </a:r>
          </a:p>
        </p:txBody>
      </p:sp>
      <p:cxnSp>
        <p:nvCxnSpPr>
          <p:cNvPr id="8" name="Straight Connector 7"/>
          <p:cNvCxnSpPr>
            <a:stCxn id="4" idx="2"/>
          </p:cNvCxnSpPr>
          <p:nvPr/>
        </p:nvCxnSpPr>
        <p:spPr>
          <a:xfrm flipH="1">
            <a:off x="6094412" y="1988840"/>
            <a:ext cx="19" cy="288032"/>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214092" y="2276872"/>
            <a:ext cx="288032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094412" y="2276872"/>
            <a:ext cx="288032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14092" y="2276872"/>
            <a:ext cx="0" cy="26443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974732" y="2276872"/>
            <a:ext cx="0" cy="26443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53952" y="3394984"/>
            <a:ext cx="2520280" cy="161819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en-US" sz="1600" spc="-35" dirty="0">
                <a:solidFill>
                  <a:schemeClr val="tx1"/>
                </a:solidFill>
                <a:latin typeface="Gill Sans MT" panose="020B0502020104020203" pitchFamily="34" charset="0"/>
                <a:cs typeface="Georgia"/>
              </a:rPr>
              <a:t>Very potent.</a:t>
            </a:r>
          </a:p>
          <a:p>
            <a:pPr marL="285750" indent="-285750">
              <a:lnSpc>
                <a:spcPct val="150000"/>
              </a:lnSpc>
              <a:buFont typeface="Wingdings" panose="05000000000000000000" pitchFamily="2" charset="2"/>
              <a:buChar char="ü"/>
            </a:pPr>
            <a:r>
              <a:rPr lang="en-US" sz="1600" spc="-35" dirty="0">
                <a:solidFill>
                  <a:schemeClr val="tx1"/>
                </a:solidFill>
                <a:latin typeface="Gill Sans MT" panose="020B0502020104020203" pitchFamily="34" charset="0"/>
                <a:cs typeface="Georgia"/>
              </a:rPr>
              <a:t>Account for </a:t>
            </a:r>
            <a:r>
              <a:rPr lang="en-US" sz="1600" spc="-35" dirty="0">
                <a:solidFill>
                  <a:srgbClr val="FFC000"/>
                </a:solidFill>
                <a:latin typeface="Gill Sans MT" panose="020B0502020104020203" pitchFamily="34" charset="0"/>
                <a:cs typeface="Georgia"/>
              </a:rPr>
              <a:t>95%</a:t>
            </a:r>
            <a:r>
              <a:rPr lang="en-US" sz="1600" spc="-35" dirty="0">
                <a:solidFill>
                  <a:schemeClr val="tx1"/>
                </a:solidFill>
                <a:latin typeface="Gill Sans MT" panose="020B0502020104020203" pitchFamily="34" charset="0"/>
                <a:cs typeface="Georgia"/>
              </a:rPr>
              <a:t> of glucocorticoid activity.</a:t>
            </a:r>
          </a:p>
        </p:txBody>
      </p:sp>
      <p:sp>
        <p:nvSpPr>
          <p:cNvPr id="22" name="Rectangle 21"/>
          <p:cNvSpPr/>
          <p:nvPr/>
        </p:nvSpPr>
        <p:spPr>
          <a:xfrm>
            <a:off x="7714592" y="3394984"/>
            <a:ext cx="2520280" cy="161819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en-US" sz="1600" spc="-35" dirty="0">
                <a:solidFill>
                  <a:schemeClr val="tx1"/>
                </a:solidFill>
                <a:latin typeface="Gill Sans MT" panose="020B0502020104020203" pitchFamily="34" charset="0"/>
                <a:cs typeface="Georgia"/>
              </a:rPr>
              <a:t>Less potent than cortisol.</a:t>
            </a:r>
          </a:p>
          <a:p>
            <a:pPr marL="285750" indent="-285750">
              <a:lnSpc>
                <a:spcPct val="150000"/>
              </a:lnSpc>
              <a:buFont typeface="Wingdings" panose="05000000000000000000" pitchFamily="2" charset="2"/>
              <a:buChar char="ü"/>
            </a:pPr>
            <a:r>
              <a:rPr lang="en-US" sz="1600" spc="-35" dirty="0">
                <a:solidFill>
                  <a:schemeClr val="tx1"/>
                </a:solidFill>
                <a:latin typeface="Gill Sans MT" panose="020B0502020104020203" pitchFamily="34" charset="0"/>
                <a:cs typeface="Georgia"/>
              </a:rPr>
              <a:t>Account for about </a:t>
            </a:r>
            <a:r>
              <a:rPr lang="en-US" sz="1600" spc="-35" dirty="0">
                <a:solidFill>
                  <a:srgbClr val="FFC000"/>
                </a:solidFill>
                <a:latin typeface="Gill Sans MT" panose="020B0502020104020203" pitchFamily="34" charset="0"/>
                <a:cs typeface="Georgia"/>
              </a:rPr>
              <a:t>4%</a:t>
            </a:r>
            <a:r>
              <a:rPr lang="en-US" sz="1600" spc="-35" dirty="0">
                <a:solidFill>
                  <a:schemeClr val="tx1"/>
                </a:solidFill>
                <a:latin typeface="Gill Sans MT" panose="020B0502020104020203" pitchFamily="34" charset="0"/>
                <a:cs typeface="Georgia"/>
              </a:rPr>
              <a:t> of total glucocorticoid activity.</a:t>
            </a:r>
          </a:p>
        </p:txBody>
      </p:sp>
      <p:sp>
        <p:nvSpPr>
          <p:cNvPr id="23" name="Content Placeholder 3"/>
          <p:cNvSpPr txBox="1">
            <a:spLocks/>
          </p:cNvSpPr>
          <p:nvPr/>
        </p:nvSpPr>
        <p:spPr>
          <a:xfrm>
            <a:off x="618115" y="5739689"/>
            <a:ext cx="10961288" cy="40566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dirty="0">
                <a:latin typeface="Gill Sans MT" panose="020B0502020104020203" pitchFamily="34" charset="0"/>
                <a:cs typeface="Calibri" panose="020F0502020204030204" pitchFamily="34" charset="0"/>
              </a:rPr>
              <a:t>Cortisol: corticosterone produced in humans in a ratio of </a:t>
            </a:r>
            <a:r>
              <a:rPr lang="en-US" sz="1600" dirty="0">
                <a:solidFill>
                  <a:srgbClr val="FFC000"/>
                </a:solidFill>
                <a:latin typeface="Gill Sans MT" panose="020B0502020104020203" pitchFamily="34" charset="0"/>
                <a:cs typeface="Calibri" panose="020F0502020204030204" pitchFamily="34" charset="0"/>
              </a:rPr>
              <a:t>10:1.</a:t>
            </a:r>
          </a:p>
        </p:txBody>
      </p:sp>
      <p:sp>
        <p:nvSpPr>
          <p:cNvPr id="24" name="Rectangle 23"/>
          <p:cNvSpPr/>
          <p:nvPr/>
        </p:nvSpPr>
        <p:spPr>
          <a:xfrm>
            <a:off x="10126860" y="6405"/>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spTree>
    <p:extLst>
      <p:ext uri="{BB962C8B-B14F-4D97-AF65-F5344CB8AC3E}">
        <p14:creationId xmlns:p14="http://schemas.microsoft.com/office/powerpoint/2010/main" val="2704546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altLang="ar-SA" sz="3200" dirty="0">
                <a:solidFill>
                  <a:srgbClr val="008080"/>
                </a:solidFill>
                <a:latin typeface="Bahnschrift" panose="020B0502040204020203" pitchFamily="34" charset="0"/>
                <a:cs typeface="Calibri" panose="020F0502020204030204" pitchFamily="34" charset="0"/>
              </a:rPr>
              <a:t>Overview Of Glucocorticoids (</a:t>
            </a:r>
            <a:r>
              <a:rPr lang="en-US" sz="3200" dirty="0">
                <a:solidFill>
                  <a:srgbClr val="008080"/>
                </a:solidFill>
                <a:latin typeface="Bahnschrift" panose="020B0502040204020203" pitchFamily="34" charset="0"/>
                <a:cs typeface="Calibri" panose="020F0502020204030204" pitchFamily="34" charset="0"/>
              </a:rPr>
              <a:t>Cortisol)</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4121"/>
          <a:stretch/>
        </p:blipFill>
        <p:spPr>
          <a:xfrm>
            <a:off x="7571966" y="3861048"/>
            <a:ext cx="4007436" cy="2458811"/>
          </a:xfrm>
          <a:prstGeom prst="rect">
            <a:avLst/>
          </a:prstGeom>
        </p:spPr>
      </p:pic>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549795" y="1170942"/>
            <a:ext cx="11029607"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Synthesis: </a:t>
            </a:r>
            <a:r>
              <a:rPr lang="en-US" sz="1600" dirty="0">
                <a:latin typeface="Gill Sans MT" panose="020B0502020104020203" pitchFamily="34" charset="0"/>
                <a:cs typeface="Calibri" panose="020F0502020204030204" pitchFamily="34" charset="0"/>
              </a:rPr>
              <a:t>Glucocorticoids produced by the </a:t>
            </a:r>
            <a:r>
              <a:rPr lang="en-US" sz="1600" dirty="0" err="1">
                <a:latin typeface="Gill Sans MT" panose="020B0502020104020203" pitchFamily="34" charset="0"/>
                <a:cs typeface="Calibri" panose="020F0502020204030204" pitchFamily="34" charset="0"/>
              </a:rPr>
              <a:t>fasciculata</a:t>
            </a:r>
            <a:r>
              <a:rPr lang="en-US" sz="1600" dirty="0">
                <a:latin typeface="Gill Sans MT" panose="020B0502020104020203" pitchFamily="34" charset="0"/>
                <a:cs typeface="Calibri" panose="020F0502020204030204" pitchFamily="34" charset="0"/>
              </a:rPr>
              <a:t> and </a:t>
            </a:r>
            <a:r>
              <a:rPr lang="en-US" sz="1600" dirty="0" err="1">
                <a:latin typeface="Gill Sans MT" panose="020B0502020104020203" pitchFamily="34" charset="0"/>
                <a:cs typeface="Calibri" panose="020F0502020204030204" pitchFamily="34" charset="0"/>
              </a:rPr>
              <a:t>reticularis</a:t>
            </a:r>
            <a:r>
              <a:rPr lang="en-US" sz="1600" dirty="0">
                <a:latin typeface="Gill Sans MT" panose="020B0502020104020203" pitchFamily="34" charset="0"/>
                <a:cs typeface="Calibri" panose="020F0502020204030204" pitchFamily="34" charset="0"/>
              </a:rPr>
              <a:t> layers of the adrenal cortex. </a:t>
            </a:r>
            <a:r>
              <a:rPr lang="en-US" sz="1600" dirty="0" smtClean="0">
                <a:latin typeface="Gill Sans MT" panose="020B0502020104020203" pitchFamily="34" charset="0"/>
                <a:cs typeface="Calibri" panose="020F0502020204030204" pitchFamily="34" charset="0"/>
              </a:rPr>
              <a:t> </a:t>
            </a:r>
            <a:r>
              <a:rPr lang="en-US" sz="1600" dirty="0" smtClean="0">
                <a:solidFill>
                  <a:schemeClr val="bg1">
                    <a:lumMod val="50000"/>
                  </a:schemeClr>
                </a:solidFill>
                <a:latin typeface="Gill Sans MT" panose="020B0502020104020203" pitchFamily="34" charset="0"/>
                <a:cs typeface="Calibri" panose="020F0502020204030204" pitchFamily="34" charset="0"/>
              </a:rPr>
              <a:t>(</a:t>
            </a:r>
            <a:r>
              <a:rPr lang="en-US" sz="1600" dirty="0">
                <a:solidFill>
                  <a:schemeClr val="bg1">
                    <a:lumMod val="50000"/>
                  </a:schemeClr>
                </a:solidFill>
                <a:latin typeface="Gill Sans MT" panose="020B0502020104020203" pitchFamily="34" charset="0"/>
                <a:cs typeface="Calibri" panose="020F0502020204030204" pitchFamily="34" charset="0"/>
              </a:rPr>
              <a:t>mainly </a:t>
            </a:r>
            <a:r>
              <a:rPr lang="en-US" sz="1600" dirty="0" err="1">
                <a:solidFill>
                  <a:schemeClr val="bg1">
                    <a:lumMod val="50000"/>
                  </a:schemeClr>
                </a:solidFill>
                <a:latin typeface="Gill Sans MT" panose="020B0502020104020203" pitchFamily="34" charset="0"/>
                <a:cs typeface="Calibri" panose="020F0502020204030204" pitchFamily="34" charset="0"/>
              </a:rPr>
              <a:t>fasciculata</a:t>
            </a:r>
            <a:r>
              <a:rPr lang="en-US" sz="1600" dirty="0">
                <a:solidFill>
                  <a:schemeClr val="bg1">
                    <a:lumMod val="50000"/>
                  </a:schemeClr>
                </a:solidFill>
                <a:latin typeface="Gill Sans MT" panose="020B0502020104020203" pitchFamily="34" charset="0"/>
                <a:cs typeface="Calibri" panose="020F0502020204030204" pitchFamily="34" charset="0"/>
              </a:rPr>
              <a:t>)</a:t>
            </a:r>
          </a:p>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Target cells: </a:t>
            </a:r>
            <a:r>
              <a:rPr lang="en-US" sz="1600" dirty="0">
                <a:latin typeface="Gill Sans MT" panose="020B0502020104020203" pitchFamily="34" charset="0"/>
                <a:cs typeface="Calibri" panose="020F0502020204030204" pitchFamily="34" charset="0"/>
              </a:rPr>
              <a:t>most body tissues.</a:t>
            </a:r>
          </a:p>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Bound: </a:t>
            </a:r>
            <a:r>
              <a:rPr lang="en-US" sz="1600" dirty="0">
                <a:solidFill>
                  <a:schemeClr val="accent4">
                    <a:lumMod val="75000"/>
                  </a:schemeClr>
                </a:solidFill>
                <a:latin typeface="Gill Sans MT" panose="020B0502020104020203" pitchFamily="34" charset="0"/>
                <a:cs typeface="Calibri" panose="020F0502020204030204" pitchFamily="34" charset="0"/>
              </a:rPr>
              <a:t>90-95%</a:t>
            </a:r>
            <a:r>
              <a:rPr lang="ar-SA" sz="1600" dirty="0">
                <a:solidFill>
                  <a:schemeClr val="accent4">
                    <a:lumMod val="75000"/>
                  </a:schemeClr>
                </a:solidFill>
                <a:latin typeface="Gill Sans MT" panose="020B0502020104020203" pitchFamily="34" charset="0"/>
                <a:cs typeface="Calibri" panose="020F0502020204030204" pitchFamily="34" charset="0"/>
              </a:rPr>
              <a:t> </a:t>
            </a:r>
            <a:r>
              <a:rPr lang="en-US" sz="1600" dirty="0">
                <a:latin typeface="Gill Sans MT" panose="020B0502020104020203" pitchFamily="34" charset="0"/>
                <a:cs typeface="Calibri" panose="020F0502020204030204" pitchFamily="34" charset="0"/>
              </a:rPr>
              <a:t>of Glucocorticoids bound to CBG (corticosteroid binding globulin also called </a:t>
            </a:r>
            <a:r>
              <a:rPr lang="en-US" sz="1600" dirty="0" err="1">
                <a:latin typeface="Gill Sans MT" panose="020B0502020104020203" pitchFamily="34" charset="0"/>
                <a:cs typeface="Calibri" panose="020F0502020204030204" pitchFamily="34" charset="0"/>
              </a:rPr>
              <a:t>transcortin</a:t>
            </a:r>
            <a:r>
              <a:rPr lang="en-US" sz="1600" dirty="0">
                <a:latin typeface="Gill Sans MT" panose="020B0502020104020203" pitchFamily="34" charset="0"/>
                <a:cs typeface="Calibri" panose="020F0502020204030204" pitchFamily="34" charset="0"/>
              </a:rPr>
              <a:t>) and albumin, while </a:t>
            </a:r>
            <a:r>
              <a:rPr lang="en-US" sz="1600" dirty="0">
                <a:solidFill>
                  <a:schemeClr val="accent4">
                    <a:lumMod val="75000"/>
                  </a:schemeClr>
                </a:solidFill>
                <a:latin typeface="Gill Sans MT" panose="020B0502020104020203" pitchFamily="34" charset="0"/>
                <a:cs typeface="Calibri" panose="020F0502020204030204" pitchFamily="34" charset="0"/>
              </a:rPr>
              <a:t>6%</a:t>
            </a:r>
            <a:r>
              <a:rPr lang="ar-SA" sz="1600" dirty="0">
                <a:solidFill>
                  <a:schemeClr val="accent4">
                    <a:lumMod val="75000"/>
                  </a:schemeClr>
                </a:solidFill>
                <a:latin typeface="Gill Sans MT" panose="020B0502020104020203" pitchFamily="34" charset="0"/>
                <a:cs typeface="Calibri" panose="020F0502020204030204" pitchFamily="34" charset="0"/>
              </a:rPr>
              <a:t> </a:t>
            </a:r>
            <a:r>
              <a:rPr lang="en-US" sz="1600" dirty="0">
                <a:latin typeface="Gill Sans MT" panose="020B0502020104020203" pitchFamily="34" charset="0"/>
                <a:cs typeface="Calibri" panose="020F0502020204030204" pitchFamily="34" charset="0"/>
              </a:rPr>
              <a:t>is free form which is active. </a:t>
            </a:r>
          </a:p>
          <a:p>
            <a:pPr defTabSz="914400">
              <a:lnSpc>
                <a:spcPct val="150000"/>
              </a:lnSpc>
              <a:buClr>
                <a:srgbClr val="008080"/>
              </a:buClr>
            </a:pPr>
            <a:r>
              <a:rPr lang="en-US" sz="1600" dirty="0">
                <a:solidFill>
                  <a:srgbClr val="FF66CC"/>
                </a:solidFill>
                <a:latin typeface="Gill Sans MT" panose="020B0502020104020203" pitchFamily="34" charset="0"/>
                <a:cs typeface="Calibri" panose="020F0502020204030204" pitchFamily="34" charset="0"/>
              </a:rPr>
              <a:t>Half life: </a:t>
            </a:r>
            <a:r>
              <a:rPr lang="en-US" sz="1600" dirty="0">
                <a:solidFill>
                  <a:srgbClr val="FFC000"/>
                </a:solidFill>
                <a:latin typeface="Gill Sans MT" panose="020B0502020104020203" pitchFamily="34" charset="0"/>
                <a:cs typeface="Calibri" panose="020F0502020204030204" pitchFamily="34" charset="0"/>
              </a:rPr>
              <a:t>60 - 90 </a:t>
            </a:r>
            <a:r>
              <a:rPr lang="en-US" sz="1600" dirty="0">
                <a:solidFill>
                  <a:srgbClr val="FF66CC"/>
                </a:solidFill>
                <a:latin typeface="Gill Sans MT" panose="020B0502020104020203" pitchFamily="34" charset="0"/>
                <a:cs typeface="Calibri" panose="020F0502020204030204" pitchFamily="34" charset="0"/>
              </a:rPr>
              <a:t>min.</a:t>
            </a:r>
          </a:p>
          <a:p>
            <a:pPr defTabSz="914400">
              <a:lnSpc>
                <a:spcPct val="150000"/>
              </a:lnSpc>
              <a:buClr>
                <a:srgbClr val="008080"/>
              </a:buClr>
            </a:pPr>
            <a:r>
              <a:rPr lang="en-US" sz="1600" dirty="0">
                <a:solidFill>
                  <a:srgbClr val="FF66CC"/>
                </a:solidFill>
                <a:latin typeface="Gill Sans MT" panose="020B0502020104020203" pitchFamily="34" charset="0"/>
                <a:cs typeface="Calibri" panose="020F0502020204030204" pitchFamily="34" charset="0"/>
              </a:rPr>
              <a:t>Metabolized in liver by reductases &amp; conjugated to glucuronides and excreted via kidney.</a:t>
            </a:r>
          </a:p>
          <a:p>
            <a:pPr defTabSz="914400">
              <a:lnSpc>
                <a:spcPct val="150000"/>
              </a:lnSpc>
              <a:buClr>
                <a:srgbClr val="008080"/>
              </a:buClr>
            </a:pPr>
            <a:r>
              <a:rPr lang="en-US" sz="1600" dirty="0">
                <a:solidFill>
                  <a:srgbClr val="FF66CC"/>
                </a:solidFill>
                <a:latin typeface="Gill Sans MT" panose="020B0502020104020203" pitchFamily="34" charset="0"/>
                <a:cs typeface="Calibri" panose="020F0502020204030204" pitchFamily="34" charset="0"/>
              </a:rPr>
              <a:t>Free cortisol is excreted into urine.</a:t>
            </a:r>
          </a:p>
          <a:p>
            <a:pPr defTabSz="914400">
              <a:lnSpc>
                <a:spcPct val="150000"/>
              </a:lnSpc>
              <a:buClr>
                <a:srgbClr val="008080"/>
              </a:buClr>
            </a:pPr>
            <a:r>
              <a:rPr lang="en-US" sz="1600" dirty="0">
                <a:latin typeface="Gill Sans MT" panose="020B0502020104020203" pitchFamily="34" charset="0"/>
                <a:cs typeface="Calibri" panose="020F0502020204030204" pitchFamily="34" charset="0"/>
              </a:rPr>
              <a:t>Glucocorticoids (cortisol) recognized early to increase plasma </a:t>
            </a:r>
          </a:p>
          <a:p>
            <a:pPr marL="0" indent="0" defTabSz="914400">
              <a:lnSpc>
                <a:spcPct val="150000"/>
              </a:lnSpc>
              <a:buClr>
                <a:srgbClr val="008080"/>
              </a:buClr>
              <a:buNone/>
            </a:pPr>
            <a:r>
              <a:rPr lang="en-US" sz="1600" dirty="0">
                <a:latin typeface="Gill Sans MT" panose="020B0502020104020203" pitchFamily="34" charset="0"/>
                <a:cs typeface="Calibri" panose="020F0502020204030204" pitchFamily="34" charset="0"/>
              </a:rPr>
              <a:t>     glucose levels: </a:t>
            </a:r>
          </a:p>
          <a:p>
            <a:pPr marL="647669" lvl="1" indent="-342900" defTabSz="914400">
              <a:lnSpc>
                <a:spcPct val="150000"/>
              </a:lnSpc>
              <a:buClr>
                <a:srgbClr val="008080"/>
              </a:buClr>
              <a:buFont typeface="+mj-lt"/>
              <a:buAutoNum type="arabicPeriod"/>
            </a:pPr>
            <a:r>
              <a:rPr lang="en-US" sz="1600" dirty="0">
                <a:solidFill>
                  <a:schemeClr val="tx1"/>
                </a:solidFill>
                <a:latin typeface="Gill Sans MT" panose="020B0502020104020203" pitchFamily="34" charset="0"/>
                <a:cs typeface="Calibri" panose="020F0502020204030204" pitchFamily="34" charset="0"/>
              </a:rPr>
              <a:t>Mobilization of amino acids from proteins.</a:t>
            </a:r>
          </a:p>
          <a:p>
            <a:pPr marL="647669" lvl="1" indent="-342900" defTabSz="914400">
              <a:lnSpc>
                <a:spcPct val="150000"/>
              </a:lnSpc>
              <a:buClr>
                <a:srgbClr val="008080"/>
              </a:buClr>
              <a:buFont typeface="+mj-lt"/>
              <a:buAutoNum type="arabicPeriod"/>
            </a:pPr>
            <a:r>
              <a:rPr lang="en-US" sz="1600" dirty="0">
                <a:solidFill>
                  <a:schemeClr val="tx1"/>
                </a:solidFill>
                <a:latin typeface="Gill Sans MT" panose="020B0502020104020203" pitchFamily="34" charset="0"/>
                <a:cs typeface="Calibri" panose="020F0502020204030204" pitchFamily="34" charset="0"/>
              </a:rPr>
              <a:t>Enhance liver gluconeogenesis.</a:t>
            </a:r>
          </a:p>
          <a:p>
            <a:pPr defTabSz="914400">
              <a:lnSpc>
                <a:spcPct val="150000"/>
              </a:lnSpc>
              <a:buClr>
                <a:srgbClr val="008080"/>
              </a:buClr>
            </a:pPr>
            <a:endParaRPr lang="en-US" sz="1600" dirty="0">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600" dirty="0">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600" dirty="0">
              <a:solidFill>
                <a:srgbClr val="FF0000"/>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600" dirty="0">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600" dirty="0">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defTabSz="914400">
              <a:lnSpc>
                <a:spcPct val="150000"/>
              </a:lnSpc>
            </a:pPr>
            <a:endParaRPr lang="en-US" sz="1600" dirty="0">
              <a:latin typeface="Gill Sans MT" panose="020B0502020104020203" pitchFamily="34" charset="0"/>
              <a:cs typeface="Calibri" panose="020F0502020204030204" pitchFamily="34" charset="0"/>
            </a:endParaRPr>
          </a:p>
        </p:txBody>
      </p:sp>
      <p:sp>
        <p:nvSpPr>
          <p:cNvPr id="6" name="مربع نص 5"/>
          <p:cNvSpPr txBox="1"/>
          <p:nvPr/>
        </p:nvSpPr>
        <p:spPr>
          <a:xfrm>
            <a:off x="4870276" y="4908751"/>
            <a:ext cx="2664296" cy="1384995"/>
          </a:xfrm>
          <a:prstGeom prst="rect">
            <a:avLst/>
          </a:prstGeom>
          <a:noFill/>
          <a:ln>
            <a:prstDash val="dashDot"/>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1400" b="1" dirty="0">
                <a:solidFill>
                  <a:schemeClr val="bg1">
                    <a:lumMod val="50000"/>
                  </a:schemeClr>
                </a:solidFill>
              </a:rPr>
              <a:t>Explanation :                  </a:t>
            </a:r>
            <a:r>
              <a:rPr lang="en-US" sz="1400" dirty="0" smtClean="0">
                <a:solidFill>
                  <a:schemeClr val="bg1">
                    <a:lumMod val="50000"/>
                  </a:schemeClr>
                </a:solidFill>
              </a:rPr>
              <a:t>Cortisol moves the amino acids from the muscles to the circulation, then the liver will uptake these amino acids in order to use it in gluconeogenesis. </a:t>
            </a:r>
            <a:endParaRPr lang="ar-SA" sz="1400" dirty="0">
              <a:solidFill>
                <a:schemeClr val="bg1">
                  <a:lumMod val="50000"/>
                </a:schemeClr>
              </a:solidFill>
            </a:endParaRPr>
          </a:p>
        </p:txBody>
      </p:sp>
    </p:spTree>
    <p:extLst>
      <p:ext uri="{BB962C8B-B14F-4D97-AF65-F5344CB8AC3E}">
        <p14:creationId xmlns:p14="http://schemas.microsoft.com/office/powerpoint/2010/main" val="111200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Hypothalamic Pituitary Axis </a:t>
            </a:r>
          </a:p>
        </p:txBody>
      </p:sp>
      <p:sp>
        <p:nvSpPr>
          <p:cNvPr id="9" name="Rectangle 8"/>
          <p:cNvSpPr/>
          <p:nvPr/>
        </p:nvSpPr>
        <p:spPr>
          <a:xfrm>
            <a:off x="6094412" y="1301403"/>
            <a:ext cx="5463521" cy="3347070"/>
          </a:xfrm>
          <a:prstGeom prst="rect">
            <a:avLst/>
          </a:prstGeom>
          <a:ln>
            <a:noFill/>
            <a:prstDash val="dashDot"/>
          </a:ln>
        </p:spPr>
        <p:txBody>
          <a:bodyPr wrap="square">
            <a:spAutoFit/>
          </a:bodyPr>
          <a:lstStyle/>
          <a:p>
            <a:pPr marL="342900" lvl="1" indent="-342900">
              <a:lnSpc>
                <a:spcPct val="150000"/>
              </a:lnSpc>
              <a:buFont typeface="+mj-lt"/>
              <a:buAutoNum type="arabicPeriod"/>
            </a:pPr>
            <a:r>
              <a:rPr lang="en-US" sz="1400" dirty="0">
                <a:solidFill>
                  <a:schemeClr val="bg1">
                    <a:lumMod val="65000"/>
                  </a:schemeClr>
                </a:solidFill>
                <a:latin typeface="Gill Sans MT" panose="020B0502020104020203" pitchFamily="34" charset="0"/>
                <a:cs typeface="Calibri" panose="020F0502020204030204" pitchFamily="34" charset="0"/>
              </a:rPr>
              <a:t>Stress stimulates the release of </a:t>
            </a:r>
            <a:r>
              <a:rPr lang="en-US" sz="1400" dirty="0" err="1">
                <a:solidFill>
                  <a:schemeClr val="bg1">
                    <a:lumMod val="65000"/>
                  </a:schemeClr>
                </a:solidFill>
                <a:latin typeface="Gill Sans MT" panose="020B0502020104020203" pitchFamily="34" charset="0"/>
                <a:cs typeface="Calibri" panose="020F0502020204030204" pitchFamily="34" charset="0"/>
              </a:rPr>
              <a:t>Corticotropin</a:t>
            </a:r>
            <a:r>
              <a:rPr lang="en-US" sz="1400" dirty="0">
                <a:solidFill>
                  <a:schemeClr val="bg1">
                    <a:lumMod val="65000"/>
                  </a:schemeClr>
                </a:solidFill>
                <a:latin typeface="Gill Sans MT" panose="020B0502020104020203" pitchFamily="34" charset="0"/>
                <a:cs typeface="Calibri" panose="020F0502020204030204" pitchFamily="34" charset="0"/>
              </a:rPr>
              <a:t>-releasing hormone (CRH) from the hypothalamus  (paraventricular nucleus) which </a:t>
            </a:r>
            <a:r>
              <a:rPr lang="en-US" sz="1400" dirty="0">
                <a:solidFill>
                  <a:srgbClr val="FF0000"/>
                </a:solidFill>
                <a:latin typeface="Gill Sans MT" panose="020B0502020104020203" pitchFamily="34" charset="0"/>
                <a:cs typeface="Calibri" panose="020F0502020204030204" pitchFamily="34" charset="0"/>
              </a:rPr>
              <a:t>uses cAMP as a secondary messenger.</a:t>
            </a:r>
          </a:p>
          <a:p>
            <a:pPr marL="342900" lvl="1" indent="-342900">
              <a:lnSpc>
                <a:spcPct val="150000"/>
              </a:lnSpc>
              <a:buFont typeface="+mj-lt"/>
              <a:buAutoNum type="arabicPeriod"/>
            </a:pPr>
            <a:endParaRPr lang="en-US" sz="500" dirty="0">
              <a:solidFill>
                <a:srgbClr val="FF0000"/>
              </a:solidFill>
              <a:latin typeface="Gill Sans MT" panose="020B0502020104020203" pitchFamily="34" charset="0"/>
              <a:cs typeface="Calibri" panose="020F0502020204030204" pitchFamily="34" charset="0"/>
            </a:endParaRPr>
          </a:p>
          <a:p>
            <a:pPr marL="342900" lvl="1" indent="-342900">
              <a:lnSpc>
                <a:spcPct val="150000"/>
              </a:lnSpc>
              <a:buFont typeface="+mj-lt"/>
              <a:buAutoNum type="arabicPeriod"/>
            </a:pPr>
            <a:r>
              <a:rPr lang="en-US" sz="1400" dirty="0">
                <a:solidFill>
                  <a:schemeClr val="bg1">
                    <a:lumMod val="65000"/>
                  </a:schemeClr>
                </a:solidFill>
                <a:latin typeface="Gill Sans MT" panose="020B0502020104020203" pitchFamily="34" charset="0"/>
                <a:cs typeface="Calibri" panose="020F0502020204030204" pitchFamily="34" charset="0"/>
              </a:rPr>
              <a:t>Adrenocorticotropic hormone (ACTH) is released  from the </a:t>
            </a:r>
            <a:r>
              <a:rPr lang="en-US" sz="1400" dirty="0" err="1">
                <a:solidFill>
                  <a:schemeClr val="bg1">
                    <a:lumMod val="65000"/>
                  </a:schemeClr>
                </a:solidFill>
                <a:latin typeface="Gill Sans MT" panose="020B0502020104020203" pitchFamily="34" charset="0"/>
                <a:cs typeface="Calibri" panose="020F0502020204030204" pitchFamily="34" charset="0"/>
              </a:rPr>
              <a:t>corticotrophs</a:t>
            </a:r>
            <a:r>
              <a:rPr lang="en-US" sz="1400" dirty="0">
                <a:solidFill>
                  <a:schemeClr val="bg1">
                    <a:lumMod val="65000"/>
                  </a:schemeClr>
                </a:solidFill>
                <a:latin typeface="Gill Sans MT" panose="020B0502020104020203" pitchFamily="34" charset="0"/>
                <a:cs typeface="Calibri" panose="020F0502020204030204" pitchFamily="34" charset="0"/>
              </a:rPr>
              <a:t>, which </a:t>
            </a:r>
            <a:r>
              <a:rPr lang="en-US" sz="1400" dirty="0">
                <a:solidFill>
                  <a:srgbClr val="FF0000"/>
                </a:solidFill>
                <a:latin typeface="Gill Sans MT" panose="020B0502020104020203" pitchFamily="34" charset="0"/>
                <a:cs typeface="Calibri" panose="020F0502020204030204" pitchFamily="34" charset="0"/>
              </a:rPr>
              <a:t>uses cAMP as a secondary messenger as well.</a:t>
            </a:r>
          </a:p>
          <a:p>
            <a:pPr marL="342900" lvl="1" indent="-342900">
              <a:lnSpc>
                <a:spcPct val="150000"/>
              </a:lnSpc>
              <a:buFont typeface="+mj-lt"/>
              <a:buAutoNum type="arabicPeriod"/>
            </a:pPr>
            <a:endParaRPr lang="en-US" sz="500" dirty="0">
              <a:solidFill>
                <a:srgbClr val="FF0000"/>
              </a:solidFill>
              <a:latin typeface="Gill Sans MT" panose="020B0502020104020203" pitchFamily="34" charset="0"/>
              <a:cs typeface="Calibri" panose="020F0502020204030204" pitchFamily="34" charset="0"/>
            </a:endParaRPr>
          </a:p>
          <a:p>
            <a:pPr marL="342900" lvl="1" indent="-342900">
              <a:lnSpc>
                <a:spcPct val="150000"/>
              </a:lnSpc>
              <a:buFont typeface="+mj-lt"/>
              <a:buAutoNum type="arabicPeriod"/>
            </a:pPr>
            <a:r>
              <a:rPr lang="en-US" sz="1400" dirty="0">
                <a:solidFill>
                  <a:schemeClr val="bg1">
                    <a:lumMod val="65000"/>
                  </a:schemeClr>
                </a:solidFill>
                <a:latin typeface="Gill Sans MT" panose="020B0502020104020203" pitchFamily="34" charset="0"/>
                <a:cs typeface="Calibri" panose="020F0502020204030204" pitchFamily="34" charset="0"/>
              </a:rPr>
              <a:t>ACTH causes an increase in cortisol and other adrenal hormones.</a:t>
            </a:r>
          </a:p>
          <a:p>
            <a:pPr marL="342900" lvl="1" indent="-342900">
              <a:lnSpc>
                <a:spcPct val="150000"/>
              </a:lnSpc>
              <a:buFont typeface="+mj-lt"/>
              <a:buAutoNum type="arabicPeriod"/>
            </a:pPr>
            <a:endParaRPr lang="en-US" sz="500" dirty="0">
              <a:solidFill>
                <a:schemeClr val="bg1">
                  <a:lumMod val="65000"/>
                </a:schemeClr>
              </a:solidFill>
              <a:latin typeface="Gill Sans MT" panose="020B0502020104020203" pitchFamily="34" charset="0"/>
              <a:cs typeface="Calibri" panose="020F0502020204030204" pitchFamily="34" charset="0"/>
            </a:endParaRPr>
          </a:p>
          <a:p>
            <a:pPr marL="342900" lvl="1" indent="-342900">
              <a:lnSpc>
                <a:spcPct val="150000"/>
              </a:lnSpc>
              <a:buFont typeface="+mj-lt"/>
              <a:buAutoNum type="arabicPeriod"/>
            </a:pPr>
            <a:r>
              <a:rPr lang="en-US" sz="1400" dirty="0">
                <a:solidFill>
                  <a:schemeClr val="bg1">
                    <a:lumMod val="65000"/>
                  </a:schemeClr>
                </a:solidFill>
                <a:latin typeface="Gill Sans MT" panose="020B0502020104020203" pitchFamily="34" charset="0"/>
                <a:cs typeface="Calibri" panose="020F0502020204030204" pitchFamily="34" charset="0"/>
              </a:rPr>
              <a:t>Cortisol regulates release of CRH and ACTH by long loop negative feedback mechanism while ACTH regulates the release of CRH by short loop.</a:t>
            </a:r>
          </a:p>
        </p:txBody>
      </p:sp>
      <p:sp>
        <p:nvSpPr>
          <p:cNvPr id="2" name="Rectangle 1"/>
          <p:cNvSpPr/>
          <p:nvPr/>
        </p:nvSpPr>
        <p:spPr>
          <a:xfrm>
            <a:off x="6238428" y="4745770"/>
            <a:ext cx="5319505" cy="1491542"/>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altLang="en-US" sz="1400" dirty="0">
                <a:solidFill>
                  <a:srgbClr val="00B050"/>
                </a:solidFill>
                <a:latin typeface="Gill Sans MT" panose="020B0502020104020203" pitchFamily="34" charset="0"/>
                <a:cs typeface="Calibri" panose="020F0502020204030204" pitchFamily="34" charset="0"/>
              </a:rPr>
              <a:t>Stress activate </a:t>
            </a:r>
            <a:r>
              <a:rPr lang="en-US" altLang="en-US" sz="1400" dirty="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altLang="en-US" sz="1400" dirty="0">
                <a:solidFill>
                  <a:srgbClr val="00B050"/>
                </a:solidFill>
                <a:latin typeface="Gill Sans MT" panose="020B0502020104020203" pitchFamily="34" charset="0"/>
                <a:cs typeface="Calibri" panose="020F0502020204030204" pitchFamily="34" charset="0"/>
              </a:rPr>
              <a:t>CRH is produced by hypothalamus </a:t>
            </a:r>
            <a:r>
              <a:rPr lang="en-US" altLang="en-US" sz="1400" dirty="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altLang="en-US" sz="1400" dirty="0">
                <a:solidFill>
                  <a:srgbClr val="00B050"/>
                </a:solidFill>
                <a:latin typeface="Gill Sans MT" panose="020B0502020104020203" pitchFamily="34" charset="0"/>
                <a:cs typeface="Calibri" panose="020F0502020204030204" pitchFamily="34" charset="0"/>
              </a:rPr>
              <a:t>ACTH (part of POMC big protein) from </a:t>
            </a:r>
            <a:r>
              <a:rPr lang="en-US" altLang="en-US" sz="1400" dirty="0" err="1">
                <a:solidFill>
                  <a:srgbClr val="00B050"/>
                </a:solidFill>
                <a:latin typeface="Gill Sans MT" panose="020B0502020104020203" pitchFamily="34" charset="0"/>
                <a:cs typeface="Calibri" panose="020F0502020204030204" pitchFamily="34" charset="0"/>
              </a:rPr>
              <a:t>corticotrophes</a:t>
            </a:r>
            <a:r>
              <a:rPr lang="en-US" altLang="en-US" sz="1400" dirty="0">
                <a:solidFill>
                  <a:srgbClr val="00B050"/>
                </a:solidFill>
                <a:latin typeface="Gill Sans MT" panose="020B0502020104020203" pitchFamily="34" charset="0"/>
                <a:cs typeface="Calibri" panose="020F0502020204030204" pitchFamily="34" charset="0"/>
              </a:rPr>
              <a:t> which is produced by Anterior pituitary gland  </a:t>
            </a:r>
            <a:r>
              <a:rPr lang="en-US" altLang="en-US" sz="1400" dirty="0">
                <a:solidFill>
                  <a:srgbClr val="00B050"/>
                </a:solidFill>
                <a:latin typeface="Gill Sans MT" panose="020B0502020104020203" pitchFamily="34" charset="0"/>
                <a:cs typeface="Calibri" panose="020F0502020204030204" pitchFamily="34" charset="0"/>
                <a:sym typeface="Wingdings" panose="05000000000000000000" pitchFamily="2" charset="2"/>
              </a:rPr>
              <a:t> act mainly on zone </a:t>
            </a:r>
            <a:r>
              <a:rPr lang="en-US" altLang="en-US" sz="1400" dirty="0" err="1">
                <a:solidFill>
                  <a:srgbClr val="00B050"/>
                </a:solidFill>
                <a:latin typeface="Gill Sans MT" panose="020B0502020104020203" pitchFamily="34" charset="0"/>
                <a:cs typeface="Calibri" panose="020F0502020204030204" pitchFamily="34" charset="0"/>
                <a:sym typeface="Wingdings" panose="05000000000000000000" pitchFamily="2" charset="2"/>
              </a:rPr>
              <a:t>faciculata</a:t>
            </a:r>
            <a:r>
              <a:rPr lang="en-US" altLang="en-US" sz="1400" dirty="0">
                <a:solidFill>
                  <a:srgbClr val="00B050"/>
                </a:solidFill>
                <a:latin typeface="Gill Sans MT" panose="020B0502020104020203" pitchFamily="34" charset="0"/>
                <a:cs typeface="Calibri" panose="020F0502020204030204" pitchFamily="34" charset="0"/>
                <a:sym typeface="Wingdings" panose="05000000000000000000" pitchFamily="2" charset="2"/>
              </a:rPr>
              <a:t> to secrete </a:t>
            </a:r>
            <a:r>
              <a:rPr lang="en-US" altLang="en-US" sz="1400" dirty="0" err="1">
                <a:solidFill>
                  <a:srgbClr val="00B050"/>
                </a:solidFill>
                <a:latin typeface="Gill Sans MT" panose="020B0502020104020203" pitchFamily="34" charset="0"/>
                <a:cs typeface="Calibri" panose="020F0502020204030204" pitchFamily="34" charset="0"/>
                <a:sym typeface="Wingdings" panose="05000000000000000000" pitchFamily="2" charset="2"/>
              </a:rPr>
              <a:t>glococorticoids</a:t>
            </a:r>
            <a:r>
              <a:rPr lang="en-US" altLang="en-US" sz="1400" dirty="0">
                <a:solidFill>
                  <a:srgbClr val="00B050"/>
                </a:solidFill>
                <a:latin typeface="Gill Sans MT" panose="020B0502020104020203" pitchFamily="34" charset="0"/>
                <a:cs typeface="Calibri" panose="020F0502020204030204" pitchFamily="34" charset="0"/>
                <a:sym typeface="Wingdings" panose="05000000000000000000" pitchFamily="2" charset="2"/>
              </a:rPr>
              <a:t> little affect on aldosterone. </a:t>
            </a:r>
            <a:endParaRPr lang="en-US" sz="1400" dirty="0">
              <a:solidFill>
                <a:srgbClr val="00B050"/>
              </a:solidFill>
              <a:latin typeface="Gill Sans MT" panose="020B0502020104020203" pitchFamily="34" charset="0"/>
              <a:cs typeface="Calibri" panose="020F0502020204030204" pitchFamily="34" charset="0"/>
            </a:endParaRPr>
          </a:p>
        </p:txBody>
      </p:sp>
      <p:pic>
        <p:nvPicPr>
          <p:cNvPr id="10" name="Picture 9"/>
          <p:cNvPicPr>
            <a:picLocks noChangeAspect="1"/>
          </p:cNvPicPr>
          <p:nvPr/>
        </p:nvPicPr>
        <p:blipFill>
          <a:blip r:embed="rId2">
            <a:clrChange>
              <a:clrFrom>
                <a:srgbClr val="F0D7DD">
                  <a:alpha val="32549"/>
                </a:srgbClr>
              </a:clrFrom>
              <a:clrTo>
                <a:srgbClr val="F0D7DD">
                  <a:alpha val="0"/>
                </a:srgbClr>
              </a:clrTo>
            </a:clrChange>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9402" y="1251732"/>
            <a:ext cx="5529026" cy="5057588"/>
          </a:xfrm>
          <a:prstGeom prst="rect">
            <a:avLst/>
          </a:prstGeom>
        </p:spPr>
      </p:pic>
      <p:sp>
        <p:nvSpPr>
          <p:cNvPr id="11" name="Rectangle 10"/>
          <p:cNvSpPr/>
          <p:nvPr/>
        </p:nvSpPr>
        <p:spPr>
          <a:xfrm>
            <a:off x="9805801" y="57544"/>
            <a:ext cx="2349998" cy="413486"/>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0000"/>
                </a:solidFill>
                <a:latin typeface="Arabic Typesetting" panose="03020402040406030203" pitchFamily="66" charset="-78"/>
                <a:cs typeface="Arabic Typesetting" panose="03020402040406030203" pitchFamily="66" charset="-78"/>
              </a:rPr>
              <a:t>تكرار للمحاضرة السابقة</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20505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Circadian Rhythm of Cortisol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87044" y="1214092"/>
            <a:ext cx="5692360" cy="5097448"/>
          </a:xfrm>
          <a:prstGeom prst="rect">
            <a:avLst/>
          </a:prstGeom>
          <a:noFill/>
          <a:ln>
            <a:solidFill>
              <a:srgbClr val="00808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nSpc>
                <a:spcPct val="150000"/>
              </a:lnSpc>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600" dirty="0">
                <a:solidFill>
                  <a:srgbClr val="008080"/>
                </a:solidFill>
              </a:rPr>
              <a:t>The secretory rates of CRF </a:t>
            </a:r>
            <a:r>
              <a:rPr lang="en-US" sz="1600" dirty="0">
                <a:solidFill>
                  <a:schemeClr val="bg1">
                    <a:lumMod val="50000"/>
                  </a:schemeClr>
                </a:solidFill>
              </a:rPr>
              <a:t>(CRH) </a:t>
            </a:r>
            <a:r>
              <a:rPr lang="en-US" sz="1600" dirty="0">
                <a:solidFill>
                  <a:srgbClr val="008080"/>
                </a:solidFill>
              </a:rPr>
              <a:t>, ACTH, and cortisol:</a:t>
            </a:r>
          </a:p>
          <a:p>
            <a:endParaRPr lang="en-US" sz="100" dirty="0">
              <a:solidFill>
                <a:srgbClr val="008080"/>
              </a:solidFill>
            </a:endParaRPr>
          </a:p>
          <a:p>
            <a:pPr marL="285750" indent="-285750">
              <a:buFont typeface="Wingdings" panose="05000000000000000000" pitchFamily="2" charset="2"/>
              <a:buChar char="ü"/>
            </a:pPr>
            <a:r>
              <a:rPr lang="en-US" sz="1500" dirty="0">
                <a:solidFill>
                  <a:schemeClr val="tx1"/>
                </a:solidFill>
              </a:rPr>
              <a:t>High in the early morning: </a:t>
            </a:r>
            <a:r>
              <a:rPr lang="en-US" dirty="0"/>
              <a:t>(increase by stresses)</a:t>
            </a:r>
          </a:p>
          <a:p>
            <a:r>
              <a:rPr lang="en-US" dirty="0">
                <a:solidFill>
                  <a:srgbClr val="FF66CC"/>
                </a:solidFill>
              </a:rPr>
              <a:t>The plasma cortisol level ranges between a high of about </a:t>
            </a:r>
            <a:r>
              <a:rPr lang="en-US" dirty="0">
                <a:solidFill>
                  <a:schemeClr val="accent4">
                    <a:lumMod val="75000"/>
                  </a:schemeClr>
                </a:solidFill>
              </a:rPr>
              <a:t>20</a:t>
            </a:r>
            <a:r>
              <a:rPr lang="en-US" dirty="0">
                <a:solidFill>
                  <a:schemeClr val="tx1"/>
                </a:solidFill>
              </a:rPr>
              <a:t> </a:t>
            </a:r>
            <a:r>
              <a:rPr lang="en-US" dirty="0">
                <a:solidFill>
                  <a:srgbClr val="FF66CC"/>
                </a:solidFill>
              </a:rPr>
              <a:t>µg/dl an hour before arising in the morning.</a:t>
            </a:r>
          </a:p>
          <a:p>
            <a:endParaRPr lang="en-US" sz="800" dirty="0">
              <a:solidFill>
                <a:srgbClr val="FF66CC"/>
              </a:solidFill>
            </a:endParaRPr>
          </a:p>
          <a:p>
            <a:pPr marL="285750" indent="-285750">
              <a:buFont typeface="Wingdings" panose="05000000000000000000" pitchFamily="2" charset="2"/>
              <a:buChar char="ü"/>
            </a:pPr>
            <a:r>
              <a:rPr lang="en-US" sz="1500" dirty="0">
                <a:solidFill>
                  <a:schemeClr val="tx1"/>
                </a:solidFill>
              </a:rPr>
              <a:t>Low in the late afternoon and evening:</a:t>
            </a:r>
          </a:p>
          <a:p>
            <a:r>
              <a:rPr lang="en-US" dirty="0">
                <a:solidFill>
                  <a:srgbClr val="FF66CC"/>
                </a:solidFill>
              </a:rPr>
              <a:t>Low of about </a:t>
            </a:r>
            <a:r>
              <a:rPr lang="en-US" dirty="0">
                <a:solidFill>
                  <a:schemeClr val="accent4">
                    <a:lumMod val="75000"/>
                  </a:schemeClr>
                </a:solidFill>
              </a:rPr>
              <a:t>5</a:t>
            </a:r>
            <a:r>
              <a:rPr lang="en-US" dirty="0">
                <a:solidFill>
                  <a:schemeClr val="tx1"/>
                </a:solidFill>
              </a:rPr>
              <a:t> </a:t>
            </a:r>
            <a:r>
              <a:rPr lang="en-US" dirty="0">
                <a:solidFill>
                  <a:srgbClr val="FF66CC"/>
                </a:solidFill>
              </a:rPr>
              <a:t>µg/dl around midnight.</a:t>
            </a:r>
          </a:p>
          <a:p>
            <a:endParaRPr lang="en-US" sz="400" dirty="0">
              <a:solidFill>
                <a:schemeClr val="tx1"/>
              </a:solidFill>
            </a:endParaRPr>
          </a:p>
          <a:p>
            <a:pPr marL="285750" indent="-285750">
              <a:buFont typeface="Wingdings" panose="05000000000000000000" pitchFamily="2" charset="2"/>
              <a:buChar char="ü"/>
            </a:pPr>
            <a:r>
              <a:rPr lang="en-US" sz="1500" dirty="0">
                <a:solidFill>
                  <a:srgbClr val="FF66CC"/>
                </a:solidFill>
              </a:rPr>
              <a:t>This effect results from a </a:t>
            </a:r>
            <a:r>
              <a:rPr lang="en-US" sz="1500" dirty="0">
                <a:solidFill>
                  <a:schemeClr val="accent4">
                    <a:lumMod val="75000"/>
                  </a:schemeClr>
                </a:solidFill>
              </a:rPr>
              <a:t>24</a:t>
            </a:r>
            <a:r>
              <a:rPr lang="en-US" sz="1500" dirty="0">
                <a:solidFill>
                  <a:schemeClr val="tx1"/>
                </a:solidFill>
              </a:rPr>
              <a:t> </a:t>
            </a:r>
            <a:r>
              <a:rPr lang="en-US" sz="1500" dirty="0">
                <a:solidFill>
                  <a:srgbClr val="FF66CC"/>
                </a:solidFill>
              </a:rPr>
              <a:t>hour cyclical alteration in the signals from the hypothalamus that cause cortisol secretion.</a:t>
            </a:r>
          </a:p>
          <a:p>
            <a:pPr marL="285750" indent="-285750">
              <a:buFont typeface="Wingdings" panose="05000000000000000000" pitchFamily="2" charset="2"/>
              <a:buChar char="ü"/>
            </a:pPr>
            <a:endParaRPr lang="en-US" sz="400" dirty="0">
              <a:solidFill>
                <a:schemeClr val="tx1"/>
              </a:solidFill>
            </a:endParaRPr>
          </a:p>
          <a:p>
            <a:pPr marL="285750" indent="-285750">
              <a:buFont typeface="Wingdings" panose="05000000000000000000" pitchFamily="2" charset="2"/>
              <a:buChar char="ü"/>
            </a:pPr>
            <a:r>
              <a:rPr lang="en-US" sz="1500" dirty="0">
                <a:solidFill>
                  <a:srgbClr val="FF66CC"/>
                </a:solidFill>
              </a:rPr>
              <a:t>When a person changes daily sleeping habits, the cycle changes correspondingly.  Therefore, measurements of blood cortisol levels are meaningful only when expressed in terms of the time in the cycle at which the measurements are made.</a:t>
            </a:r>
            <a:endParaRPr lang="ar-SA" sz="1500" dirty="0">
              <a:solidFill>
                <a:srgbClr val="FF66CC"/>
              </a:solidFill>
            </a:endParaRPr>
          </a:p>
          <a:p>
            <a:pPr algn="r" rtl="1"/>
            <a:r>
              <a:rPr lang="ar-SA" sz="1500" dirty="0" err="1"/>
              <a:t>ﯾﻌﻨﻲ</a:t>
            </a:r>
            <a:r>
              <a:rPr lang="ar-SA" sz="1500" dirty="0"/>
              <a:t> </a:t>
            </a:r>
            <a:r>
              <a:rPr lang="ar-SA" sz="1500" dirty="0" err="1"/>
              <a:t>ﻟﻮ</a:t>
            </a:r>
            <a:r>
              <a:rPr lang="ar-SA" sz="1500" dirty="0"/>
              <a:t> أحد </a:t>
            </a:r>
            <a:r>
              <a:rPr lang="ar-SA" sz="1500" dirty="0" err="1"/>
              <a:t>ﯾﻨﺎم</a:t>
            </a:r>
            <a:r>
              <a:rPr lang="ar-SA" sz="1500" dirty="0"/>
              <a:t> </a:t>
            </a:r>
            <a:r>
              <a:rPr lang="ar-SA" sz="1500" dirty="0" err="1"/>
              <a:t>اﻟﺼﺒﺢ</a:t>
            </a:r>
            <a:r>
              <a:rPr lang="ar-SA" sz="1500" dirty="0"/>
              <a:t> </a:t>
            </a:r>
            <a:r>
              <a:rPr lang="ar-SA" sz="1500" dirty="0" err="1"/>
              <a:t>وﯾﺼﺤﻰ</a:t>
            </a:r>
            <a:r>
              <a:rPr lang="ar-SA" sz="1500" dirty="0"/>
              <a:t> </a:t>
            </a:r>
            <a:r>
              <a:rPr lang="ar-SA" sz="1500" dirty="0" err="1"/>
              <a:t>اﻟﻠﯿﻞ</a:t>
            </a:r>
            <a:r>
              <a:rPr lang="ar-SA" sz="1500" dirty="0"/>
              <a:t> (قالب نومه) </a:t>
            </a:r>
            <a:r>
              <a:rPr lang="ar-SA" sz="1500" dirty="0" err="1"/>
              <a:t>ﺑﯿﺘﻐﯿﺮ</a:t>
            </a:r>
            <a:r>
              <a:rPr lang="ar-SA" sz="1500" dirty="0"/>
              <a:t> عنده </a:t>
            </a:r>
            <a:r>
              <a:rPr lang="ar-SA" sz="1500" dirty="0" err="1"/>
              <a:t>ﺗﺮﻛﯿﺰ</a:t>
            </a:r>
            <a:r>
              <a:rPr lang="ar-SA" sz="1500" dirty="0"/>
              <a:t> </a:t>
            </a:r>
            <a:r>
              <a:rPr lang="ar-SA" sz="1500" dirty="0" err="1"/>
              <a:t>الكورتيزول</a:t>
            </a:r>
            <a:r>
              <a:rPr lang="ar-SA" sz="1500" dirty="0"/>
              <a:t> </a:t>
            </a:r>
            <a:r>
              <a:rPr lang="ar-SA" sz="1500" dirty="0" err="1"/>
              <a:t>وﯾﺼﯿﺮ</a:t>
            </a:r>
            <a:r>
              <a:rPr lang="ar-SA" sz="1500" dirty="0"/>
              <a:t> </a:t>
            </a:r>
            <a:r>
              <a:rPr lang="ar-SA" sz="1500" dirty="0" err="1"/>
              <a:t>ﻋﺎﻟﻲ</a:t>
            </a:r>
            <a:r>
              <a:rPr lang="ar-SA" sz="1500" dirty="0"/>
              <a:t> </a:t>
            </a:r>
            <a:r>
              <a:rPr lang="ar-SA" sz="1500" dirty="0" err="1"/>
              <a:t>ﺑﺎﻟﻠﯿﻞ</a:t>
            </a:r>
            <a:r>
              <a:rPr lang="ar-SA" sz="1500" dirty="0"/>
              <a:t>.</a:t>
            </a:r>
            <a:endParaRPr lang="en-US" sz="1500" dirty="0"/>
          </a:p>
        </p:txBody>
      </p:sp>
      <p:sp>
        <p:nvSpPr>
          <p:cNvPr id="9" name="object 2"/>
          <p:cNvSpPr/>
          <p:nvPr/>
        </p:nvSpPr>
        <p:spPr>
          <a:xfrm>
            <a:off x="618117" y="1214092"/>
            <a:ext cx="5044248" cy="3175653"/>
          </a:xfrm>
          <a:prstGeom prst="rect">
            <a:avLst/>
          </a:prstGeom>
          <a:blipFill>
            <a:blip r:embed="rId2" cstate="print">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a:stretch>
              <a:fillRect t="-8780"/>
            </a:stretch>
          </a:blipFill>
        </p:spPr>
        <p:txBody>
          <a:bodyPr wrap="square" lIns="0" tIns="0" rIns="0" bIns="0" rtlCol="0"/>
          <a:lstStyle/>
          <a:p>
            <a:endParaRPr/>
          </a:p>
        </p:txBody>
      </p:sp>
      <p:sp>
        <p:nvSpPr>
          <p:cNvPr id="8" name="مربع نص 3"/>
          <p:cNvSpPr txBox="1"/>
          <p:nvPr/>
        </p:nvSpPr>
        <p:spPr>
          <a:xfrm>
            <a:off x="609460" y="4522833"/>
            <a:ext cx="5052905" cy="178870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50000"/>
              </a:lnSpc>
            </a:pPr>
            <a:r>
              <a:rPr lang="en-US" sz="1300" dirty="0"/>
              <a:t>Cortisol , highest in the early morning 8:00am , lowest at night 12:00pm. Why?</a:t>
            </a:r>
          </a:p>
          <a:p>
            <a:pPr algn="r" rtl="1">
              <a:lnSpc>
                <a:spcPct val="150000"/>
              </a:lnSpc>
            </a:pPr>
            <a:r>
              <a:rPr lang="ar-SA" sz="1300" dirty="0"/>
              <a:t>لأننا الصباح نكون في حالة من الـتوتر بسبب الدراسة، الزحمة، المواصلات... الخ، فـ من رحمة الله سبحانه وتعالى أن يقوينا </a:t>
            </a:r>
            <a:r>
              <a:rPr lang="ar-SA" sz="1300" dirty="0" err="1"/>
              <a:t>بالكورتيزول</a:t>
            </a:r>
            <a:r>
              <a:rPr lang="ar-SA" sz="1300" dirty="0"/>
              <a:t> للتغلب على التوتر. </a:t>
            </a:r>
          </a:p>
          <a:p>
            <a:pPr algn="r" rtl="1">
              <a:lnSpc>
                <a:spcPct val="150000"/>
              </a:lnSpc>
            </a:pPr>
            <a:r>
              <a:rPr lang="ar-SA" sz="1300" dirty="0"/>
              <a:t>ولكن </a:t>
            </a:r>
            <a:r>
              <a:rPr lang="ar-SA" sz="1300" dirty="0" err="1"/>
              <a:t>الكورتيزول</a:t>
            </a:r>
            <a:r>
              <a:rPr lang="ar-SA" sz="1300" dirty="0"/>
              <a:t> زيادته ضارة، لهذا بالليل عند النوم وانتهاء مسببات التوتر راح يقل. </a:t>
            </a:r>
            <a:endParaRPr lang="en-US" sz="1300" dirty="0" smtClean="0"/>
          </a:p>
          <a:p>
            <a:pPr algn="r" rtl="1">
              <a:lnSpc>
                <a:spcPct val="150000"/>
              </a:lnSpc>
            </a:pPr>
            <a:r>
              <a:rPr lang="ar-SA" sz="1300" dirty="0">
                <a:latin typeface="Calibri" panose="020F0502020204030204" pitchFamily="34" charset="0"/>
              </a:rPr>
              <a:t>لما يكون مستوى </a:t>
            </a:r>
            <a:r>
              <a:rPr lang="ar-SA" sz="1300" dirty="0" err="1">
                <a:latin typeface="Calibri" panose="020F0502020204030204" pitchFamily="34" charset="0"/>
              </a:rPr>
              <a:t>الكورتيزول</a:t>
            </a:r>
            <a:r>
              <a:rPr lang="ar-SA" sz="1300" dirty="0">
                <a:latin typeface="Calibri" panose="020F0502020204030204" pitchFamily="34" charset="0"/>
              </a:rPr>
              <a:t> </a:t>
            </a:r>
            <a:r>
              <a:rPr lang="en-US" sz="1300" dirty="0" smtClean="0">
                <a:latin typeface="Calibri" panose="020F0502020204030204" pitchFamily="34" charset="0"/>
              </a:rPr>
              <a:t> </a:t>
            </a:r>
            <a:r>
              <a:rPr lang="en-US" sz="1300" dirty="0" err="1" smtClean="0">
                <a:latin typeface="Calibri" panose="020F0502020204030204" pitchFamily="34" charset="0"/>
              </a:rPr>
              <a:t>pulsatilla</a:t>
            </a:r>
            <a:r>
              <a:rPr lang="en-US" sz="1300" dirty="0" smtClean="0">
                <a:latin typeface="Calibri" panose="020F0502020204030204" pitchFamily="34" charset="0"/>
              </a:rPr>
              <a:t> </a:t>
            </a:r>
            <a:r>
              <a:rPr lang="ar-SA" sz="1300" dirty="0">
                <a:latin typeface="Calibri" panose="020F0502020204030204" pitchFamily="34" charset="0"/>
              </a:rPr>
              <a:t>نسميها </a:t>
            </a:r>
            <a:r>
              <a:rPr lang="en-US" sz="1300" dirty="0" smtClean="0">
                <a:latin typeface="Calibri" panose="020F0502020204030204" pitchFamily="34" charset="0"/>
              </a:rPr>
              <a:t>Circadian rhythm</a:t>
            </a:r>
            <a:r>
              <a:rPr lang="ar-SA" sz="1300" dirty="0" smtClean="0">
                <a:latin typeface="Calibri" panose="020F0502020204030204" pitchFamily="34" charset="0"/>
              </a:rPr>
              <a:t>.</a:t>
            </a:r>
            <a:endParaRPr lang="en-US" sz="1300" dirty="0">
              <a:latin typeface="Calibri" panose="020F0502020204030204" pitchFamily="34" charset="0"/>
            </a:endParaRPr>
          </a:p>
        </p:txBody>
      </p:sp>
      <p:sp>
        <p:nvSpPr>
          <p:cNvPr id="10" name="Rectangle 9"/>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45667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Regulation of Cortisol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222204" y="1338810"/>
            <a:ext cx="7357199" cy="4900722"/>
          </a:xfrm>
          <a:prstGeom prst="rect">
            <a:avLst/>
          </a:prstGeom>
          <a:noFill/>
          <a:ln>
            <a:solidFill>
              <a:srgbClr val="00808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nSpc>
                <a:spcPct val="150000"/>
              </a:lnSpc>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itchFamily="34" charset="0"/>
              <a:buChar char="•"/>
            </a:pPr>
            <a:r>
              <a:rPr lang="en-US" sz="1600" dirty="0">
                <a:solidFill>
                  <a:schemeClr val="tx1"/>
                </a:solidFill>
              </a:rPr>
              <a:t>Stress stimulates CRH secretion by the hypothalamus, CRH  is the major regulator of ACTH secretion.</a:t>
            </a:r>
            <a:endParaRPr lang="en-US" sz="1600" dirty="0">
              <a:solidFill>
                <a:srgbClr val="FF66CC"/>
              </a:solidFill>
            </a:endParaRPr>
          </a:p>
          <a:p>
            <a:r>
              <a:rPr lang="en-US" dirty="0"/>
              <a:t>(Mental stress can cause an equally rapid increase in ACTH secretion. This is believed to result from increased activity in the limbic system, especially in the region of the amygdala and hippocampus, both of which then transmit signals to hypothalamus which secrete CRH).</a:t>
            </a:r>
          </a:p>
          <a:p>
            <a:pPr marL="285750" indent="-285750">
              <a:buFont typeface="Arial" pitchFamily="34" charset="0"/>
              <a:buChar char="•"/>
            </a:pPr>
            <a:r>
              <a:rPr lang="en-US" sz="1600" dirty="0">
                <a:solidFill>
                  <a:schemeClr val="accent5">
                    <a:lumMod val="75000"/>
                  </a:schemeClr>
                </a:solidFill>
              </a:rPr>
              <a:t>ADH is also a potent ACTH </a:t>
            </a:r>
            <a:r>
              <a:rPr lang="en-US" sz="1600" dirty="0" err="1">
                <a:solidFill>
                  <a:schemeClr val="accent5">
                    <a:lumMod val="75000"/>
                  </a:schemeClr>
                </a:solidFill>
              </a:rPr>
              <a:t>secretagogue</a:t>
            </a:r>
            <a:r>
              <a:rPr lang="en-US" sz="1600" dirty="0">
                <a:solidFill>
                  <a:schemeClr val="accent5">
                    <a:lumMod val="75000"/>
                  </a:schemeClr>
                </a:solidFill>
              </a:rPr>
              <a:t>.                                                                </a:t>
            </a:r>
            <a:r>
              <a:rPr lang="en-US" dirty="0">
                <a:solidFill>
                  <a:schemeClr val="bg1">
                    <a:lumMod val="50000"/>
                  </a:schemeClr>
                </a:solidFill>
              </a:rPr>
              <a:t>(a substance stimulate another substance </a:t>
            </a:r>
            <a:r>
              <a:rPr lang="en-US" dirty="0" smtClean="0">
                <a:solidFill>
                  <a:schemeClr val="bg1">
                    <a:lumMod val="50000"/>
                  </a:schemeClr>
                </a:solidFill>
              </a:rPr>
              <a:t>secretion)</a:t>
            </a:r>
            <a:endParaRPr lang="en-US" dirty="0">
              <a:solidFill>
                <a:schemeClr val="bg1">
                  <a:lumMod val="50000"/>
                </a:schemeClr>
              </a:solidFill>
            </a:endParaRPr>
          </a:p>
          <a:p>
            <a:pPr marL="285750" indent="-285750">
              <a:buFont typeface="Arial" pitchFamily="34" charset="0"/>
              <a:buChar char="•"/>
            </a:pPr>
            <a:r>
              <a:rPr lang="en-US" sz="1600" dirty="0">
                <a:solidFill>
                  <a:schemeClr val="tx1"/>
                </a:solidFill>
              </a:rPr>
              <a:t>ACTH from anterior pituitary stimulates cortisol synthesis and secretion.</a:t>
            </a:r>
          </a:p>
          <a:p>
            <a:pPr marL="285750" indent="-285750">
              <a:buFont typeface="Arial" pitchFamily="34" charset="0"/>
              <a:buChar char="•"/>
            </a:pPr>
            <a:r>
              <a:rPr lang="en-US" sz="1600" dirty="0">
                <a:solidFill>
                  <a:srgbClr val="FF66CC"/>
                </a:solidFill>
              </a:rPr>
              <a:t>Cortisol has a direct negative feedback effect on both the hypothalamus </a:t>
            </a:r>
            <a:r>
              <a:rPr lang="en-US" sz="1600" dirty="0">
                <a:solidFill>
                  <a:schemeClr val="bg1">
                    <a:lumMod val="50000"/>
                  </a:schemeClr>
                </a:solidFill>
              </a:rPr>
              <a:t>(CRH)  </a:t>
            </a:r>
            <a:r>
              <a:rPr lang="en-US" sz="1600" dirty="0">
                <a:solidFill>
                  <a:srgbClr val="FF66CC"/>
                </a:solidFill>
              </a:rPr>
              <a:t>&amp; anterior pituitary </a:t>
            </a:r>
            <a:r>
              <a:rPr lang="en-US" sz="1600" dirty="0">
                <a:solidFill>
                  <a:schemeClr val="bg1">
                    <a:lumMod val="50000"/>
                  </a:schemeClr>
                </a:solidFill>
              </a:rPr>
              <a:t>(ACTH).  </a:t>
            </a:r>
            <a:r>
              <a:rPr lang="en-US" sz="1600" dirty="0"/>
              <a:t>(Unlike androgens, which can’t suppress ACTH or CRH)</a:t>
            </a:r>
            <a:endParaRPr lang="en-US" sz="1600" dirty="0">
              <a:solidFill>
                <a:schemeClr val="tx1"/>
              </a:solidFill>
            </a:endParaRPr>
          </a:p>
          <a:p>
            <a:pPr marL="285750" indent="-285750">
              <a:buFont typeface="Arial" pitchFamily="34" charset="0"/>
              <a:buChar char="•"/>
            </a:pPr>
            <a:r>
              <a:rPr lang="en-US" sz="1600" dirty="0">
                <a:solidFill>
                  <a:schemeClr val="accent5">
                    <a:lumMod val="75000"/>
                  </a:schemeClr>
                </a:solidFill>
              </a:rPr>
              <a:t>CRH and ACTH are secreted in </a:t>
            </a:r>
            <a:r>
              <a:rPr lang="en-US" sz="1600" dirty="0" smtClean="0">
                <a:solidFill>
                  <a:schemeClr val="accent5">
                    <a:lumMod val="75000"/>
                  </a:schemeClr>
                </a:solidFill>
              </a:rPr>
              <a:t>pulses.</a:t>
            </a:r>
            <a:endParaRPr lang="en-US" sz="1600" dirty="0">
              <a:solidFill>
                <a:schemeClr val="accent5">
                  <a:lumMod val="75000"/>
                </a:schemeClr>
              </a:solidFill>
            </a:endParaRPr>
          </a:p>
          <a:p>
            <a:r>
              <a:rPr lang="en-US" sz="1500" dirty="0">
                <a:solidFill>
                  <a:schemeClr val="bg1">
                    <a:lumMod val="50000"/>
                  </a:schemeClr>
                </a:solidFill>
              </a:rPr>
              <a:t>(which </a:t>
            </a:r>
            <a:r>
              <a:rPr lang="en-US" sz="1500" dirty="0" smtClean="0">
                <a:solidFill>
                  <a:schemeClr val="bg1">
                    <a:lumMod val="50000"/>
                  </a:schemeClr>
                </a:solidFill>
              </a:rPr>
              <a:t>mean: </a:t>
            </a:r>
            <a:r>
              <a:rPr lang="en-US" sz="1500" dirty="0">
                <a:solidFill>
                  <a:schemeClr val="bg1">
                    <a:lumMod val="50000"/>
                  </a:schemeClr>
                </a:solidFill>
              </a:rPr>
              <a:t>CRH &amp; ACTH are released in specific time during the day as all Hypothalamic </a:t>
            </a:r>
            <a:r>
              <a:rPr lang="en-US" sz="1500" dirty="0" smtClean="0">
                <a:solidFill>
                  <a:schemeClr val="bg1">
                    <a:lumMod val="50000"/>
                  </a:schemeClr>
                </a:solidFill>
              </a:rPr>
              <a:t>hormones).</a:t>
            </a:r>
            <a:endParaRPr lang="en-US" sz="1500" dirty="0">
              <a:solidFill>
                <a:schemeClr val="bg1">
                  <a:lumMod val="50000"/>
                </a:schemeClr>
              </a:solidFill>
            </a:endParaRPr>
          </a:p>
        </p:txBody>
      </p:sp>
      <p:sp>
        <p:nvSpPr>
          <p:cNvPr id="7" name="object 6"/>
          <p:cNvSpPr/>
          <p:nvPr/>
        </p:nvSpPr>
        <p:spPr>
          <a:xfrm>
            <a:off x="609460" y="1338810"/>
            <a:ext cx="3540736" cy="4900722"/>
          </a:xfrm>
          <a:prstGeom prst="rect">
            <a:avLst/>
          </a:prstGeom>
          <a:blipFill>
            <a:blip r:embed="rId2" cstate="print"/>
            <a:srcRect/>
            <a:stretch>
              <a:fillRect l="-17892" r="-16790"/>
            </a:stretch>
          </a:blipFill>
        </p:spPr>
        <p:txBody>
          <a:bodyPr wrap="square" lIns="0" tIns="0" rIns="0" bIns="0" rtlCol="0"/>
          <a:lstStyle/>
          <a:p>
            <a:endParaRPr/>
          </a:p>
        </p:txBody>
      </p:sp>
      <p:sp>
        <p:nvSpPr>
          <p:cNvPr id="4" name="Rectangle 3"/>
          <p:cNvSpPr/>
          <p:nvPr/>
        </p:nvSpPr>
        <p:spPr>
          <a:xfrm>
            <a:off x="691968" y="1412776"/>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48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Actions of Glucocorticoids </a:t>
            </a:r>
            <a:r>
              <a:rPr lang="en-US" sz="3200" dirty="0" smtClean="0">
                <a:solidFill>
                  <a:srgbClr val="008080"/>
                </a:solidFill>
                <a:latin typeface="Bahnschrift" panose="020B0502040204020203" pitchFamily="34" charset="0"/>
                <a:cs typeface="Calibri" panose="020F0502020204030204" pitchFamily="34" charset="0"/>
              </a:rPr>
              <a:t>(on </a:t>
            </a:r>
            <a:r>
              <a:rPr lang="en-US" sz="3200" dirty="0">
                <a:solidFill>
                  <a:srgbClr val="008080"/>
                </a:solidFill>
                <a:latin typeface="Bahnschrift" panose="020B0502040204020203" pitchFamily="34" charset="0"/>
                <a:cs typeface="Calibri" panose="020F0502020204030204" pitchFamily="34" charset="0"/>
              </a:rPr>
              <a:t>Metabolism)</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310436" y="1220624"/>
            <a:ext cx="5268967"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sz="1800" dirty="0">
                <a:solidFill>
                  <a:srgbClr val="008080"/>
                </a:solidFill>
                <a:latin typeface="Gill Sans MT" panose="020B0502020104020203" pitchFamily="34" charset="0"/>
                <a:cs typeface="Calibri" panose="020F0502020204030204" pitchFamily="34" charset="0"/>
              </a:rPr>
              <a:t>Effect on carbohydrate metabolism:</a:t>
            </a:r>
          </a:p>
          <a:p>
            <a:pPr defTabSz="914400">
              <a:lnSpc>
                <a:spcPct val="120000"/>
              </a:lnSpc>
              <a:buClr>
                <a:srgbClr val="008080"/>
              </a:buClr>
              <a:buFont typeface="Wingdings" panose="05000000000000000000" pitchFamily="2" charset="2"/>
              <a:buChar char="ü"/>
            </a:pPr>
            <a:r>
              <a:rPr lang="en-US" altLang="ar-SA" sz="1600" dirty="0">
                <a:latin typeface="Gill Sans MT" panose="020B0502020104020203" pitchFamily="34" charset="0"/>
              </a:rPr>
              <a:t>Stimulation of gluconeogenesis by the liver </a:t>
            </a:r>
            <a:r>
              <a:rPr lang="cs-CZ" altLang="ar-SA" sz="1600" dirty="0">
                <a:solidFill>
                  <a:schemeClr val="accent5">
                    <a:lumMod val="75000"/>
                  </a:schemeClr>
                </a:solidFill>
                <a:latin typeface="Gill Sans MT" panose="020B0502020104020203" pitchFamily="34" charset="0"/>
              </a:rPr>
              <a:t>(</a:t>
            </a:r>
            <a:r>
              <a:rPr lang="en-US" altLang="ar-SA" sz="1600" dirty="0">
                <a:solidFill>
                  <a:schemeClr val="accent5">
                    <a:lumMod val="75000"/>
                  </a:schemeClr>
                </a:solidFill>
                <a:latin typeface="Gill Sans MT" panose="020B0502020104020203" pitchFamily="34" charset="0"/>
              </a:rPr>
              <a:t>rate increases </a:t>
            </a:r>
            <a:r>
              <a:rPr lang="cs-CZ" altLang="ar-SA" sz="1600" dirty="0">
                <a:solidFill>
                  <a:srgbClr val="FFC000"/>
                </a:solidFill>
                <a:latin typeface="Gill Sans MT" panose="020B0502020104020203" pitchFamily="34" charset="0"/>
              </a:rPr>
              <a:t>6</a:t>
            </a:r>
            <a:r>
              <a:rPr lang="en-US" altLang="ar-SA" sz="1600" dirty="0">
                <a:solidFill>
                  <a:schemeClr val="accent5">
                    <a:lumMod val="75000"/>
                  </a:schemeClr>
                </a:solidFill>
                <a:latin typeface="Gill Sans MT" panose="020B0502020104020203" pitchFamily="34" charset="0"/>
              </a:rPr>
              <a:t> to </a:t>
            </a:r>
            <a:r>
              <a:rPr lang="cs-CZ" altLang="ar-SA" sz="1600" dirty="0">
                <a:solidFill>
                  <a:srgbClr val="FFC000"/>
                </a:solidFill>
                <a:latin typeface="Gill Sans MT" panose="020B0502020104020203" pitchFamily="34" charset="0"/>
              </a:rPr>
              <a:t>10</a:t>
            </a:r>
            <a:r>
              <a:rPr lang="en-US" altLang="ar-SA" sz="1600" dirty="0">
                <a:solidFill>
                  <a:schemeClr val="accent5">
                    <a:lumMod val="75000"/>
                  </a:schemeClr>
                </a:solidFill>
                <a:latin typeface="Gill Sans MT" panose="020B0502020104020203" pitchFamily="34" charset="0"/>
              </a:rPr>
              <a:t> fold</a:t>
            </a:r>
            <a:r>
              <a:rPr lang="cs-CZ" altLang="ar-SA" sz="1600" dirty="0">
                <a:solidFill>
                  <a:schemeClr val="accent5">
                    <a:lumMod val="75000"/>
                  </a:schemeClr>
                </a:solidFill>
                <a:latin typeface="Gill Sans MT" panose="020B0502020104020203" pitchFamily="34" charset="0"/>
              </a:rPr>
              <a:t>)</a:t>
            </a:r>
            <a:r>
              <a:rPr lang="en-US" altLang="ar-SA" sz="1600" dirty="0">
                <a:solidFill>
                  <a:schemeClr val="accent5">
                    <a:lumMod val="75000"/>
                  </a:schemeClr>
                </a:solidFill>
                <a:latin typeface="Gill Sans MT" panose="020B0502020104020203" pitchFamily="34" charset="0"/>
              </a:rPr>
              <a:t> due to:</a:t>
            </a:r>
          </a:p>
          <a:p>
            <a:pPr marL="342900" indent="-342900">
              <a:buClr>
                <a:srgbClr val="008080"/>
              </a:buClr>
              <a:buFont typeface="+mj-lt"/>
              <a:buAutoNum type="arabicPeriod"/>
            </a:pPr>
            <a:r>
              <a:rPr lang="en-US" altLang="ar-SA" sz="1600" dirty="0">
                <a:solidFill>
                  <a:schemeClr val="accent5">
                    <a:lumMod val="75000"/>
                  </a:schemeClr>
                </a:solidFill>
                <a:latin typeface="Gill Sans MT" panose="020B0502020104020203" pitchFamily="34" charset="0"/>
              </a:rPr>
              <a:t>Mobilizing and transporting </a:t>
            </a:r>
            <a:r>
              <a:rPr lang="en-US" altLang="ar-SA" sz="1600" dirty="0" smtClean="0">
                <a:solidFill>
                  <a:schemeClr val="accent5">
                    <a:lumMod val="75000"/>
                  </a:schemeClr>
                </a:solidFill>
                <a:latin typeface="Gill Sans MT" panose="020B0502020104020203" pitchFamily="34" charset="0"/>
              </a:rPr>
              <a:t>the </a:t>
            </a:r>
            <a:r>
              <a:rPr lang="en-US" altLang="ar-SA" sz="1600" dirty="0">
                <a:solidFill>
                  <a:schemeClr val="accent5">
                    <a:lumMod val="75000"/>
                  </a:schemeClr>
                </a:solidFill>
                <a:latin typeface="Gill Sans MT" panose="020B0502020104020203" pitchFamily="34" charset="0"/>
              </a:rPr>
              <a:t>amino</a:t>
            </a:r>
            <a:r>
              <a:rPr lang="cs-CZ" altLang="ar-SA" sz="1600" dirty="0">
                <a:solidFill>
                  <a:schemeClr val="accent5">
                    <a:lumMod val="75000"/>
                  </a:schemeClr>
                </a:solidFill>
                <a:latin typeface="Gill Sans MT" panose="020B0502020104020203" pitchFamily="34" charset="0"/>
              </a:rPr>
              <a:t> </a:t>
            </a:r>
            <a:r>
              <a:rPr lang="en-US" altLang="ar-SA" sz="1600" dirty="0">
                <a:solidFill>
                  <a:schemeClr val="accent5">
                    <a:lumMod val="75000"/>
                  </a:schemeClr>
                </a:solidFill>
                <a:latin typeface="Gill Sans MT" panose="020B0502020104020203" pitchFamily="34" charset="0"/>
              </a:rPr>
              <a:t>acids from extra hepatic tissues </a:t>
            </a:r>
            <a:r>
              <a:rPr lang="cs-CZ" altLang="ar-SA" sz="1600" dirty="0">
                <a:solidFill>
                  <a:schemeClr val="accent5">
                    <a:lumMod val="75000"/>
                  </a:schemeClr>
                </a:solidFill>
                <a:latin typeface="Gill Sans MT" panose="020B0502020104020203" pitchFamily="34" charset="0"/>
              </a:rPr>
              <a:t>(</a:t>
            </a:r>
            <a:r>
              <a:rPr lang="en-US" altLang="ar-SA" sz="1600" dirty="0">
                <a:solidFill>
                  <a:schemeClr val="accent5">
                    <a:lumMod val="75000"/>
                  </a:schemeClr>
                </a:solidFill>
                <a:latin typeface="Gill Sans MT" panose="020B0502020104020203" pitchFamily="34" charset="0"/>
              </a:rPr>
              <a:t>muscles</a:t>
            </a:r>
            <a:r>
              <a:rPr lang="cs-CZ" altLang="ar-SA" sz="1600" dirty="0">
                <a:solidFill>
                  <a:schemeClr val="accent5">
                    <a:lumMod val="75000"/>
                  </a:schemeClr>
                </a:solidFill>
                <a:latin typeface="Gill Sans MT" panose="020B0502020104020203" pitchFamily="34" charset="0"/>
              </a:rPr>
              <a:t>)</a:t>
            </a:r>
            <a:r>
              <a:rPr lang="en-US" altLang="ar-SA" sz="1600" dirty="0">
                <a:solidFill>
                  <a:schemeClr val="accent5">
                    <a:lumMod val="75000"/>
                  </a:schemeClr>
                </a:solidFill>
                <a:latin typeface="Gill Sans MT" panose="020B0502020104020203" pitchFamily="34" charset="0"/>
              </a:rPr>
              <a:t> to the liver.</a:t>
            </a:r>
          </a:p>
          <a:p>
            <a:pPr>
              <a:buClr>
                <a:srgbClr val="008080"/>
              </a:buClr>
              <a:buFont typeface="+mj-lt"/>
              <a:buAutoNum type="arabicPeriod"/>
            </a:pPr>
            <a:endParaRPr lang="en-US" altLang="ar-SA" sz="300" dirty="0">
              <a:solidFill>
                <a:schemeClr val="accent5">
                  <a:lumMod val="75000"/>
                </a:schemeClr>
              </a:solidFill>
              <a:latin typeface="Gill Sans MT" panose="020B0502020104020203" pitchFamily="34" charset="0"/>
            </a:endParaRPr>
          </a:p>
          <a:p>
            <a:pPr marL="342900" indent="-342900">
              <a:buClr>
                <a:srgbClr val="008080"/>
              </a:buClr>
              <a:buFont typeface="+mj-lt"/>
              <a:buAutoNum type="arabicPeriod"/>
            </a:pPr>
            <a:r>
              <a:rPr lang="en-US" altLang="ar-SA" sz="1600" dirty="0">
                <a:solidFill>
                  <a:schemeClr val="accent5">
                    <a:lumMod val="75000"/>
                  </a:schemeClr>
                </a:solidFill>
                <a:latin typeface="Gill Sans MT" panose="020B0502020104020203" pitchFamily="34" charset="0"/>
              </a:rPr>
              <a:t>Increase the enzyme’s activity that required to convert amino acids into glucose by activating the DNA transcription.</a:t>
            </a:r>
          </a:p>
          <a:p>
            <a:pPr>
              <a:buClr>
                <a:srgbClr val="008080"/>
              </a:buClr>
              <a:buFont typeface="Arial" panose="020B0604020202020204" pitchFamily="34" charset="0"/>
              <a:buChar char="•"/>
            </a:pPr>
            <a:r>
              <a:rPr lang="en-US" sz="1400" b="1" dirty="0" smtClean="0">
                <a:solidFill>
                  <a:schemeClr val="bg1">
                    <a:lumMod val="50000"/>
                  </a:schemeClr>
                </a:solidFill>
                <a:latin typeface="Gill Sans MT" panose="020B0502020104020203" pitchFamily="34" charset="0"/>
              </a:rPr>
              <a:t>(</a:t>
            </a:r>
            <a:r>
              <a:rPr lang="en-US" sz="1400" dirty="0" smtClean="0">
                <a:solidFill>
                  <a:schemeClr val="bg1">
                    <a:lumMod val="50000"/>
                  </a:schemeClr>
                </a:solidFill>
                <a:latin typeface="Gill Sans MT" panose="020B0502020104020203" pitchFamily="34" charset="0"/>
              </a:rPr>
              <a:t>Cortisol moves the amino acids from the muscles to the circulation, then the liver will uptake these amino acids in order to use it in gluconeogenesis)</a:t>
            </a:r>
            <a:endParaRPr lang="ar-SA" sz="1400" dirty="0" smtClean="0">
              <a:solidFill>
                <a:schemeClr val="bg1">
                  <a:lumMod val="50000"/>
                </a:schemeClr>
              </a:solidFill>
              <a:latin typeface="Gill Sans MT" panose="020B0502020104020203" pitchFamily="34" charset="0"/>
            </a:endParaRPr>
          </a:p>
          <a:p>
            <a:pPr marL="0" indent="0">
              <a:buClr>
                <a:srgbClr val="008080"/>
              </a:buClr>
              <a:buNone/>
            </a:pPr>
            <a:endParaRPr lang="en-US" altLang="ar-SA" sz="600" dirty="0">
              <a:latin typeface="Gill Sans MT" panose="020B0502020104020203" pitchFamily="34" charset="0"/>
            </a:endParaRPr>
          </a:p>
          <a:p>
            <a:pPr>
              <a:buClr>
                <a:srgbClr val="008080"/>
              </a:buClr>
              <a:buFont typeface="Wingdings" panose="05000000000000000000" pitchFamily="2" charset="2"/>
              <a:buChar char="ü"/>
            </a:pPr>
            <a:r>
              <a:rPr lang="en-US" altLang="ar-SA" sz="1600" dirty="0">
                <a:latin typeface="Gill Sans MT" panose="020B0502020104020203" pitchFamily="34" charset="0"/>
              </a:rPr>
              <a:t>Increase the glycogen synthesis and storage in liver cells</a:t>
            </a:r>
            <a:r>
              <a:rPr lang="en-US" altLang="ar-SA" sz="1600" dirty="0">
                <a:solidFill>
                  <a:schemeClr val="accent5">
                    <a:lumMod val="75000"/>
                  </a:schemeClr>
                </a:solidFill>
                <a:latin typeface="Gill Sans MT" panose="020B0502020104020203" pitchFamily="34" charset="0"/>
              </a:rPr>
              <a:t>.</a:t>
            </a:r>
          </a:p>
          <a:p>
            <a:pPr>
              <a:buClr>
                <a:srgbClr val="008080"/>
              </a:buClr>
              <a:buFont typeface="Wingdings" panose="05000000000000000000" pitchFamily="2" charset="2"/>
              <a:buChar char="ü"/>
            </a:pPr>
            <a:endParaRPr lang="en-US" altLang="ar-SA" sz="600" dirty="0">
              <a:solidFill>
                <a:schemeClr val="accent5">
                  <a:lumMod val="75000"/>
                </a:schemeClr>
              </a:solidFill>
              <a:latin typeface="Gill Sans MT" panose="020B0502020104020203" pitchFamily="34" charset="0"/>
            </a:endParaRPr>
          </a:p>
          <a:p>
            <a:pPr>
              <a:buClr>
                <a:srgbClr val="008080"/>
              </a:buClr>
              <a:buFont typeface="Wingdings" panose="05000000000000000000" pitchFamily="2" charset="2"/>
              <a:buChar char="ü"/>
            </a:pPr>
            <a:r>
              <a:rPr lang="en-US" altLang="ar-SA" sz="1600" dirty="0">
                <a:latin typeface="Gill Sans MT" panose="020B0502020104020203" pitchFamily="34" charset="0"/>
              </a:rPr>
              <a:t>Decrease the glucose utilization by the cells </a:t>
            </a:r>
            <a:r>
              <a:rPr lang="en-US" altLang="ar-SA" sz="1600" dirty="0">
                <a:solidFill>
                  <a:schemeClr val="bg1">
                    <a:lumMod val="50000"/>
                  </a:schemeClr>
                </a:solidFill>
                <a:latin typeface="Gill Sans MT" panose="020B0502020104020203" pitchFamily="34" charset="0"/>
              </a:rPr>
              <a:t>(by blocking GLUT-4 receptor) </a:t>
            </a:r>
            <a:r>
              <a:rPr lang="en-US" altLang="ar-SA" sz="1600" dirty="0" smtClean="0">
                <a:latin typeface="Gill Sans MT" panose="020B0502020104020203" pitchFamily="34" charset="0"/>
              </a:rPr>
              <a:t>which </a:t>
            </a:r>
            <a:r>
              <a:rPr lang="en-US" altLang="ar-SA" sz="1600" dirty="0">
                <a:latin typeface="Gill Sans MT" panose="020B0502020104020203" pitchFamily="34" charset="0"/>
              </a:rPr>
              <a:t>will lead to </a:t>
            </a:r>
            <a:r>
              <a:rPr lang="en-US" altLang="ar-SA" sz="1600" dirty="0">
                <a:latin typeface="Gill Sans MT" panose="020B0502020104020203" pitchFamily="34" charset="0"/>
                <a:cs typeface="Calibri" panose="020F0502020204030204" pitchFamily="34" charset="0"/>
              </a:rPr>
              <a:t>Increase Glucose level in blood </a:t>
            </a:r>
            <a:r>
              <a:rPr lang="en-US" altLang="ar-SA" sz="1600" dirty="0">
                <a:latin typeface="Gill Sans MT" panose="020B0502020104020203" pitchFamily="34" charset="0"/>
                <a:cs typeface="Calibri" panose="020F0502020204030204" pitchFamily="34" charset="0"/>
                <a:sym typeface="Wingdings" panose="05000000000000000000" pitchFamily="2" charset="2"/>
              </a:rPr>
              <a:t> </a:t>
            </a:r>
            <a:r>
              <a:rPr lang="en-US" sz="1600" dirty="0">
                <a:solidFill>
                  <a:srgbClr val="FF66CC"/>
                </a:solidFill>
                <a:latin typeface="Gill Sans MT" panose="020B0502020104020203" pitchFamily="34" charset="0"/>
                <a:cs typeface="Arial"/>
              </a:rPr>
              <a:t>“Adrenal</a:t>
            </a:r>
            <a:r>
              <a:rPr lang="en-US" sz="1600" spc="-10" dirty="0">
                <a:solidFill>
                  <a:srgbClr val="FF66CC"/>
                </a:solidFill>
                <a:latin typeface="Gill Sans MT" panose="020B0502020104020203" pitchFamily="34" charset="0"/>
                <a:cs typeface="Arial"/>
              </a:rPr>
              <a:t> </a:t>
            </a:r>
            <a:r>
              <a:rPr lang="en-US" sz="1600" dirty="0">
                <a:solidFill>
                  <a:srgbClr val="FF66CC"/>
                </a:solidFill>
                <a:latin typeface="Gill Sans MT" panose="020B0502020104020203" pitchFamily="34" charset="0"/>
                <a:cs typeface="Arial"/>
              </a:rPr>
              <a:t>Diabetes”</a:t>
            </a:r>
            <a:r>
              <a:rPr lang="en-US" sz="1600" dirty="0">
                <a:latin typeface="Gill Sans MT" panose="020B0502020104020203" pitchFamily="34" charset="0"/>
                <a:cs typeface="Arial"/>
              </a:rPr>
              <a:t>. </a:t>
            </a:r>
            <a:endParaRPr lang="cs-CZ" altLang="ar-SA" sz="1600" dirty="0">
              <a:latin typeface="Gill Sans MT" panose="020B0502020104020203" pitchFamily="34" charset="0"/>
            </a:endParaRPr>
          </a:p>
          <a:p>
            <a:pPr defTabSz="914400">
              <a:lnSpc>
                <a:spcPct val="150000"/>
              </a:lnSpc>
              <a:buClr>
                <a:srgbClr val="008080"/>
              </a:buClr>
            </a:pPr>
            <a:endParaRPr lang="en-US" sz="1600" dirty="0">
              <a:solidFill>
                <a:srgbClr val="FF66CC"/>
              </a:solidFill>
              <a:latin typeface="Gill Sans MT" panose="020B0502020104020203" pitchFamily="34" charset="0"/>
              <a:cs typeface="Calibri" panose="020F0502020204030204" pitchFamily="34" charset="0"/>
            </a:endParaRPr>
          </a:p>
        </p:txBody>
      </p:sp>
      <p:cxnSp>
        <p:nvCxnSpPr>
          <p:cNvPr id="16" name="Straight Connector 15"/>
          <p:cNvCxnSpPr/>
          <p:nvPr/>
        </p:nvCxnSpPr>
        <p:spPr>
          <a:xfrm>
            <a:off x="6238428"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220624"/>
            <a:ext cx="5620313"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sz="1800" dirty="0">
                <a:solidFill>
                  <a:schemeClr val="accent5">
                    <a:lumMod val="75000"/>
                  </a:schemeClr>
                </a:solidFill>
                <a:latin typeface="Gill Sans MT" panose="020B0502020104020203" pitchFamily="34" charset="0"/>
                <a:cs typeface="Calibri" panose="020F0502020204030204" pitchFamily="34" charset="0"/>
              </a:rPr>
              <a:t>Metabolic Response to Fasting:</a:t>
            </a:r>
          </a:p>
          <a:p>
            <a:pPr lvl="0" defTabSz="914400">
              <a:lnSpc>
                <a:spcPct val="120000"/>
              </a:lnSpc>
              <a:buClr>
                <a:srgbClr val="008080"/>
              </a:buClr>
              <a:buFont typeface="Wingdings" panose="05000000000000000000" pitchFamily="2" charset="2"/>
              <a:buChar char="ü"/>
            </a:pPr>
            <a:r>
              <a:rPr lang="en-US" sz="1500" dirty="0">
                <a:latin typeface="Gill Sans MT" panose="020B0502020104020203" pitchFamily="34" charset="0"/>
                <a:cs typeface="Calibri" panose="020F0502020204030204" pitchFamily="34" charset="0"/>
              </a:rPr>
              <a:t>Increase in gluconeogenesis from amino acids due to increased expression of the enzymes responsible of gluconeogenesis.</a:t>
            </a:r>
          </a:p>
          <a:p>
            <a:pPr lvl="0" defTabSz="914400">
              <a:lnSpc>
                <a:spcPct val="120000"/>
              </a:lnSpc>
              <a:buClr>
                <a:srgbClr val="008080"/>
              </a:buClr>
              <a:buFont typeface="Wingdings" panose="05000000000000000000" pitchFamily="2" charset="2"/>
              <a:buChar char="ü"/>
            </a:pPr>
            <a:endParaRPr lang="en-US" sz="300" dirty="0">
              <a:latin typeface="Gill Sans MT" panose="020B0502020104020203" pitchFamily="34" charset="0"/>
              <a:cs typeface="Calibri" panose="020F0502020204030204" pitchFamily="34" charset="0"/>
            </a:endParaRPr>
          </a:p>
          <a:p>
            <a:pPr lvl="0" defTabSz="914400">
              <a:lnSpc>
                <a:spcPct val="120000"/>
              </a:lnSpc>
              <a:buClr>
                <a:srgbClr val="008080"/>
              </a:buClr>
              <a:buFont typeface="Wingdings" panose="05000000000000000000" pitchFamily="2" charset="2"/>
              <a:buChar char="ü"/>
            </a:pPr>
            <a:r>
              <a:rPr lang="en-US" sz="1500" dirty="0">
                <a:latin typeface="Gill Sans MT" panose="020B0502020104020203" pitchFamily="34" charset="0"/>
                <a:cs typeface="Calibri" panose="020F0502020204030204" pitchFamily="34" charset="0"/>
              </a:rPr>
              <a:t>Mobilization of stored fat by activating  hormone steroid lipase (HSL) and its use in β-oxidation and the production of ketone bodies. </a:t>
            </a:r>
          </a:p>
          <a:p>
            <a:pPr lvl="0" defTabSz="914400">
              <a:lnSpc>
                <a:spcPct val="120000"/>
              </a:lnSpc>
              <a:buClr>
                <a:srgbClr val="008080"/>
              </a:buClr>
              <a:buFont typeface="Wingdings" panose="05000000000000000000" pitchFamily="2" charset="2"/>
              <a:buChar char="ü"/>
            </a:pPr>
            <a:endParaRPr lang="en-US" sz="200" dirty="0">
              <a:latin typeface="Gill Sans MT" panose="020B0502020104020203" pitchFamily="34" charset="0"/>
              <a:cs typeface="Calibri" panose="020F0502020204030204" pitchFamily="34" charset="0"/>
            </a:endParaRPr>
          </a:p>
          <a:p>
            <a:pPr defTabSz="914400">
              <a:lnSpc>
                <a:spcPct val="150000"/>
              </a:lnSpc>
              <a:buClr>
                <a:srgbClr val="008080"/>
              </a:buClr>
            </a:pPr>
            <a:r>
              <a:rPr lang="en-US" sz="1800" dirty="0">
                <a:solidFill>
                  <a:srgbClr val="008080"/>
                </a:solidFill>
                <a:latin typeface="Gill Sans MT" panose="020B0502020104020203" pitchFamily="34" charset="0"/>
                <a:cs typeface="Calibri" panose="020F0502020204030204" pitchFamily="34" charset="0"/>
              </a:rPr>
              <a:t> </a:t>
            </a:r>
            <a:r>
              <a:rPr lang="en-US" sz="1800" dirty="0">
                <a:solidFill>
                  <a:srgbClr val="FF66CC"/>
                </a:solidFill>
                <a:latin typeface="Gill Sans MT" panose="020B0502020104020203" pitchFamily="34" charset="0"/>
                <a:cs typeface="Calibri" panose="020F0502020204030204" pitchFamily="34" charset="0"/>
              </a:rPr>
              <a:t>Effect on Fat metabolism:</a:t>
            </a:r>
          </a:p>
          <a:p>
            <a:pPr marL="342900" lvl="1" indent="-342900">
              <a:lnSpc>
                <a:spcPct val="150000"/>
              </a:lnSpc>
              <a:spcBef>
                <a:spcPts val="667"/>
              </a:spcBef>
              <a:buClr>
                <a:srgbClr val="008080"/>
              </a:buClr>
              <a:buFont typeface="Wingdings" panose="05000000000000000000" pitchFamily="2" charset="2"/>
              <a:buChar char="ü"/>
            </a:pPr>
            <a:r>
              <a:rPr lang="en-US" altLang="ar-SA" sz="1500" dirty="0" err="1">
                <a:solidFill>
                  <a:schemeClr val="tx1"/>
                </a:solidFill>
                <a:latin typeface="Gill Sans MT" panose="020B0502020104020203" pitchFamily="34" charset="0"/>
                <a:cs typeface="Calibri" panose="020F0502020204030204" pitchFamily="34" charset="0"/>
              </a:rPr>
              <a:t>Lipolytic</a:t>
            </a:r>
            <a:r>
              <a:rPr lang="en-US" altLang="ar-SA" sz="1500" dirty="0">
                <a:solidFill>
                  <a:schemeClr val="tx1"/>
                </a:solidFill>
                <a:latin typeface="Gill Sans MT" panose="020B0502020104020203" pitchFamily="34" charset="0"/>
                <a:cs typeface="Calibri" panose="020F0502020204030204" pitchFamily="34" charset="0"/>
              </a:rPr>
              <a:t> effect. </a:t>
            </a:r>
            <a:r>
              <a:rPr lang="en-US" altLang="ar-SA" sz="1500" dirty="0" smtClean="0">
                <a:solidFill>
                  <a:schemeClr val="bg1">
                    <a:lumMod val="50000"/>
                  </a:schemeClr>
                </a:solidFill>
                <a:latin typeface="Gill Sans MT" panose="020B0502020104020203" pitchFamily="34" charset="0"/>
                <a:cs typeface="Calibri" panose="020F0502020204030204" pitchFamily="34" charset="0"/>
              </a:rPr>
              <a:t>(</a:t>
            </a:r>
            <a:r>
              <a:rPr lang="en-US" altLang="ar-SA" sz="1500" dirty="0">
                <a:solidFill>
                  <a:schemeClr val="bg1">
                    <a:lumMod val="50000"/>
                  </a:schemeClr>
                </a:solidFill>
                <a:latin typeface="Gill Sans MT" panose="020B0502020104020203" pitchFamily="34" charset="0"/>
                <a:cs typeface="Calibri" panose="020F0502020204030204" pitchFamily="34" charset="0"/>
              </a:rPr>
              <a:t>increase lipolysis)</a:t>
            </a:r>
          </a:p>
          <a:p>
            <a:pPr marL="342900" lvl="1" indent="-342900">
              <a:lnSpc>
                <a:spcPct val="150000"/>
              </a:lnSpc>
              <a:spcBef>
                <a:spcPts val="667"/>
              </a:spcBef>
              <a:buClr>
                <a:srgbClr val="008080"/>
              </a:buClr>
              <a:buFont typeface="Wingdings" panose="05000000000000000000" pitchFamily="2" charset="2"/>
              <a:buChar char="ü"/>
            </a:pPr>
            <a:r>
              <a:rPr lang="en-US" sz="1500" dirty="0">
                <a:solidFill>
                  <a:schemeClr val="tx1"/>
                </a:solidFill>
                <a:latin typeface="Gill Sans MT" panose="020B0502020104020203" pitchFamily="34" charset="0"/>
                <a:cs typeface="Calibri" panose="020F0502020204030204" pitchFamily="34" charset="0"/>
              </a:rPr>
              <a:t>Mobilization of fatty acid from adipose tissue. </a:t>
            </a:r>
          </a:p>
          <a:p>
            <a:pPr marL="342900" lvl="1" indent="-342900">
              <a:lnSpc>
                <a:spcPct val="150000"/>
              </a:lnSpc>
              <a:spcBef>
                <a:spcPts val="667"/>
              </a:spcBef>
              <a:buClr>
                <a:srgbClr val="008080"/>
              </a:buClr>
              <a:buFont typeface="Wingdings" panose="05000000000000000000" pitchFamily="2" charset="2"/>
              <a:buChar char="ü"/>
            </a:pPr>
            <a:r>
              <a:rPr lang="en-US" sz="1500" dirty="0">
                <a:solidFill>
                  <a:schemeClr val="tx1"/>
                </a:solidFill>
                <a:latin typeface="Gill Sans MT" panose="020B0502020104020203" pitchFamily="34" charset="0"/>
                <a:cs typeface="Calibri" panose="020F0502020204030204" pitchFamily="34" charset="0"/>
              </a:rPr>
              <a:t>Increase the concentration of free fatty acids in the blood.</a:t>
            </a:r>
          </a:p>
          <a:p>
            <a:pPr marL="342900" lvl="1" indent="-342900">
              <a:lnSpc>
                <a:spcPct val="150000"/>
              </a:lnSpc>
              <a:spcBef>
                <a:spcPts val="667"/>
              </a:spcBef>
              <a:buClr>
                <a:srgbClr val="008080"/>
              </a:buClr>
              <a:buFont typeface="Wingdings" panose="05000000000000000000" pitchFamily="2" charset="2"/>
              <a:buChar char="ü"/>
            </a:pPr>
            <a:r>
              <a:rPr lang="en-US" sz="1500" dirty="0">
                <a:solidFill>
                  <a:schemeClr val="tx1"/>
                </a:solidFill>
                <a:latin typeface="Gill Sans MT" panose="020B0502020104020203" pitchFamily="34" charset="0"/>
                <a:cs typeface="Calibri" panose="020F0502020204030204" pitchFamily="34" charset="0"/>
              </a:rPr>
              <a:t>Increase Their utilization for energy.</a:t>
            </a:r>
          </a:p>
          <a:p>
            <a:pPr marL="0" indent="0" defTabSz="914400">
              <a:lnSpc>
                <a:spcPct val="120000"/>
              </a:lnSpc>
              <a:buClr>
                <a:srgbClr val="008080"/>
              </a:buClr>
              <a:buNone/>
            </a:pPr>
            <a:endParaRPr lang="en-US" sz="1400" dirty="0">
              <a:latin typeface="Gill Sans MT" panose="020B0502020104020203" pitchFamily="34" charset="0"/>
              <a:cs typeface="Calibri" panose="020F0502020204030204" pitchFamily="34" charset="0"/>
            </a:endParaRPr>
          </a:p>
        </p:txBody>
      </p:sp>
      <p:sp>
        <p:nvSpPr>
          <p:cNvPr id="9" name="مربع نص 8"/>
          <p:cNvSpPr txBox="1"/>
          <p:nvPr/>
        </p:nvSpPr>
        <p:spPr>
          <a:xfrm>
            <a:off x="618114" y="5715000"/>
            <a:ext cx="5548303" cy="49244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1300" dirty="0" smtClean="0">
                <a:solidFill>
                  <a:schemeClr val="bg1">
                    <a:lumMod val="50000"/>
                  </a:schemeClr>
                </a:solidFill>
              </a:rPr>
              <a:t>Explanation:  </a:t>
            </a:r>
            <a:r>
              <a:rPr lang="en-US" sz="1300" dirty="0">
                <a:solidFill>
                  <a:schemeClr val="bg1">
                    <a:lumMod val="50000"/>
                  </a:schemeClr>
                </a:solidFill>
              </a:rPr>
              <a:t>cortisol increase lipolysis in adipose tissue, then free fatty acids will be released into the circulation in order to utilize it to get energy.</a:t>
            </a:r>
            <a:endParaRPr lang="ar-SA" sz="1300" dirty="0">
              <a:solidFill>
                <a:schemeClr val="bg1">
                  <a:lumMod val="50000"/>
                </a:schemeClr>
              </a:solidFill>
            </a:endParaRPr>
          </a:p>
        </p:txBody>
      </p:sp>
    </p:spTree>
    <p:extLst>
      <p:ext uri="{BB962C8B-B14F-4D97-AF65-F5344CB8AC3E}">
        <p14:creationId xmlns:p14="http://schemas.microsoft.com/office/powerpoint/2010/main" val="1551509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0" y="1220624"/>
            <a:ext cx="10969943"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sz="1800" dirty="0">
                <a:solidFill>
                  <a:srgbClr val="008080"/>
                </a:solidFill>
                <a:latin typeface="Gill Sans MT" panose="020B0502020104020203" pitchFamily="34" charset="0"/>
                <a:cs typeface="Calibri" panose="020F0502020204030204" pitchFamily="34" charset="0"/>
              </a:rPr>
              <a:t>Effect on Protein metabolism:</a:t>
            </a:r>
          </a:p>
          <a:p>
            <a:pPr defTabSz="914400">
              <a:lnSpc>
                <a:spcPct val="150000"/>
              </a:lnSpc>
              <a:buClr>
                <a:srgbClr val="008080"/>
              </a:buClr>
              <a:buFont typeface="Wingdings" panose="05000000000000000000" pitchFamily="2" charset="2"/>
              <a:buChar char="ü"/>
            </a:pPr>
            <a:r>
              <a:rPr lang="en-US" altLang="ar-SA" sz="1600" dirty="0" err="1"/>
              <a:t>Proteocatabolic</a:t>
            </a:r>
            <a:r>
              <a:rPr lang="en-US" altLang="ar-SA" sz="1600" dirty="0"/>
              <a:t> effect in all body cells except the </a:t>
            </a:r>
            <a:r>
              <a:rPr lang="en-US" altLang="ar-SA" sz="1600" dirty="0" smtClean="0"/>
              <a:t>liver</a:t>
            </a:r>
            <a:r>
              <a:rPr lang="en-US" altLang="ar-SA" sz="1600" dirty="0" smtClean="0"/>
              <a:t>.  </a:t>
            </a:r>
            <a:r>
              <a:rPr lang="en-US" altLang="ar-SA" sz="1600" dirty="0" smtClean="0">
                <a:solidFill>
                  <a:schemeClr val="bg1">
                    <a:lumMod val="50000"/>
                  </a:schemeClr>
                </a:solidFill>
              </a:rPr>
              <a:t>(increase </a:t>
            </a:r>
            <a:r>
              <a:rPr lang="en-US" altLang="ar-SA" sz="1600" dirty="0">
                <a:solidFill>
                  <a:schemeClr val="bg1">
                    <a:lumMod val="50000"/>
                  </a:schemeClr>
                </a:solidFill>
              </a:rPr>
              <a:t>the catabolism of protein)</a:t>
            </a:r>
          </a:p>
          <a:p>
            <a:pPr defTabSz="914400">
              <a:lnSpc>
                <a:spcPct val="150000"/>
              </a:lnSpc>
              <a:buClr>
                <a:srgbClr val="008080"/>
              </a:buClr>
              <a:buFont typeface="Wingdings" panose="05000000000000000000" pitchFamily="2" charset="2"/>
              <a:buChar char="ü"/>
            </a:pPr>
            <a:r>
              <a:rPr lang="en-US" altLang="ar-SA" sz="1600" dirty="0">
                <a:solidFill>
                  <a:schemeClr val="accent5">
                    <a:lumMod val="75000"/>
                  </a:schemeClr>
                </a:solidFill>
              </a:rPr>
              <a:t>Mobilization of amino acids from non-hepatic tissues. </a:t>
            </a:r>
            <a:r>
              <a:rPr lang="en-US" altLang="ar-SA" sz="1600" dirty="0">
                <a:solidFill>
                  <a:schemeClr val="bg1">
                    <a:lumMod val="50000"/>
                  </a:schemeClr>
                </a:solidFill>
              </a:rPr>
              <a:t>(transporting amino acids from different tissue to the liver)</a:t>
            </a:r>
          </a:p>
          <a:p>
            <a:pPr defTabSz="914400">
              <a:lnSpc>
                <a:spcPct val="150000"/>
              </a:lnSpc>
              <a:buClr>
                <a:srgbClr val="008080"/>
              </a:buClr>
              <a:buFont typeface="Wingdings" panose="05000000000000000000" pitchFamily="2" charset="2"/>
              <a:buChar char="ü"/>
            </a:pPr>
            <a:r>
              <a:rPr lang="en-US" altLang="ar-SA" sz="1600" dirty="0">
                <a:solidFill>
                  <a:srgbClr val="FF0000"/>
                </a:solidFill>
              </a:rPr>
              <a:t>Decreased  amino acids transport into </a:t>
            </a:r>
            <a:r>
              <a:rPr lang="en-US" altLang="ar-SA" sz="1600" dirty="0" err="1">
                <a:solidFill>
                  <a:srgbClr val="FF0000"/>
                </a:solidFill>
              </a:rPr>
              <a:t>extrahepatic</a:t>
            </a:r>
            <a:r>
              <a:rPr lang="en-US" altLang="ar-SA" sz="1600" dirty="0">
                <a:solidFill>
                  <a:srgbClr val="FF0000"/>
                </a:solidFill>
              </a:rPr>
              <a:t> tissues</a:t>
            </a:r>
            <a:r>
              <a:rPr lang="cs-CZ" altLang="ar-SA" sz="1600" dirty="0">
                <a:solidFill>
                  <a:srgbClr val="FF0000"/>
                </a:solidFill>
              </a:rPr>
              <a:t> </a:t>
            </a:r>
            <a:r>
              <a:rPr lang="en-US" altLang="ar-SA" sz="1600" dirty="0">
                <a:solidFill>
                  <a:schemeClr val="accent5">
                    <a:lumMod val="75000"/>
                  </a:schemeClr>
                </a:solidFill>
              </a:rPr>
              <a:t>like: muscles &amp; lymphatic tissues.</a:t>
            </a:r>
          </a:p>
          <a:p>
            <a:pPr marL="0" indent="0" defTabSz="914400">
              <a:lnSpc>
                <a:spcPct val="150000"/>
              </a:lnSpc>
              <a:buClr>
                <a:srgbClr val="008080"/>
              </a:buClr>
              <a:buNone/>
            </a:pPr>
            <a:r>
              <a:rPr lang="en-US" altLang="ar-SA" sz="1600" dirty="0">
                <a:solidFill>
                  <a:schemeClr val="accent5">
                    <a:lumMod val="75000"/>
                  </a:schemeClr>
                </a:solidFill>
              </a:rPr>
              <a:t>     </a:t>
            </a:r>
            <a:r>
              <a:rPr lang="en-US" altLang="ar-SA" sz="1600" dirty="0">
                <a:solidFill>
                  <a:schemeClr val="bg1">
                    <a:lumMod val="50000"/>
                  </a:schemeClr>
                </a:solidFill>
              </a:rPr>
              <a:t>(decrease transporting the amino acids from liver to other tissues to use it in gluconeogenesis)</a:t>
            </a:r>
          </a:p>
          <a:p>
            <a:pPr defTabSz="914400">
              <a:lnSpc>
                <a:spcPct val="150000"/>
              </a:lnSpc>
              <a:buClr>
                <a:srgbClr val="008080"/>
              </a:buClr>
              <a:buFont typeface="Wingdings" panose="05000000000000000000" pitchFamily="2" charset="2"/>
              <a:buChar char="ü"/>
            </a:pPr>
            <a:r>
              <a:rPr lang="en-US" altLang="ar-SA" sz="1600" dirty="0"/>
              <a:t>Increase </a:t>
            </a:r>
            <a:r>
              <a:rPr lang="en-US" sz="1600" dirty="0"/>
              <a:t>Amino acid level in the blood.</a:t>
            </a:r>
          </a:p>
          <a:p>
            <a:pPr defTabSz="914400">
              <a:lnSpc>
                <a:spcPct val="150000"/>
              </a:lnSpc>
              <a:buClr>
                <a:srgbClr val="008080"/>
              </a:buClr>
              <a:buFont typeface="Wingdings" panose="05000000000000000000" pitchFamily="2" charset="2"/>
              <a:buChar char="ü"/>
            </a:pPr>
            <a:r>
              <a:rPr lang="en-US" altLang="ar-SA" sz="1600" dirty="0">
                <a:solidFill>
                  <a:schemeClr val="tx1"/>
                </a:solidFill>
              </a:rPr>
              <a:t>Decreased  protein synthesis &amp; stores in all body except the </a:t>
            </a:r>
            <a:r>
              <a:rPr lang="en-US" altLang="ar-SA" sz="1600" dirty="0" smtClean="0">
                <a:solidFill>
                  <a:schemeClr val="tx1"/>
                </a:solidFill>
              </a:rPr>
              <a:t>liver. </a:t>
            </a:r>
            <a:r>
              <a:rPr lang="en-US" altLang="ar-SA" sz="1600" dirty="0" smtClean="0">
                <a:solidFill>
                  <a:schemeClr val="bg1">
                    <a:lumMod val="50000"/>
                  </a:schemeClr>
                </a:solidFill>
              </a:rPr>
              <a:t>(decrease </a:t>
            </a:r>
            <a:r>
              <a:rPr lang="en-US" altLang="ar-SA" sz="1600" dirty="0">
                <a:solidFill>
                  <a:schemeClr val="bg1">
                    <a:lumMod val="50000"/>
                  </a:schemeClr>
                </a:solidFill>
              </a:rPr>
              <a:t>the anabolism of the protein)</a:t>
            </a:r>
          </a:p>
          <a:p>
            <a:pPr defTabSz="914400">
              <a:lnSpc>
                <a:spcPct val="150000"/>
              </a:lnSpc>
              <a:buClr>
                <a:srgbClr val="008080"/>
              </a:buClr>
              <a:buFont typeface="Wingdings" panose="05000000000000000000" pitchFamily="2" charset="2"/>
              <a:buChar char="ü"/>
            </a:pPr>
            <a:r>
              <a:rPr lang="en-US" altLang="ar-SA" sz="1600" dirty="0"/>
              <a:t>It has </a:t>
            </a:r>
            <a:r>
              <a:rPr lang="en-US" altLang="ar-SA" sz="1600" dirty="0" err="1"/>
              <a:t>Proteoanabolic</a:t>
            </a:r>
            <a:r>
              <a:rPr lang="en-US" altLang="ar-SA" sz="1600" dirty="0"/>
              <a:t> </a:t>
            </a:r>
            <a:r>
              <a:rPr lang="en-US" altLang="ar-SA" sz="1600" dirty="0">
                <a:solidFill>
                  <a:schemeClr val="bg1">
                    <a:lumMod val="50000"/>
                  </a:schemeClr>
                </a:solidFill>
              </a:rPr>
              <a:t>(Anabolic) </a:t>
            </a:r>
            <a:r>
              <a:rPr lang="en-US" altLang="ar-SA" sz="1600" dirty="0" smtClean="0"/>
              <a:t>effect in </a:t>
            </a:r>
            <a:r>
              <a:rPr lang="en-US" altLang="ar-SA" sz="1600" dirty="0"/>
              <a:t>the liver which </a:t>
            </a:r>
            <a:r>
              <a:rPr lang="en-US" altLang="ar-SA" sz="1600" dirty="0" smtClean="0"/>
              <a:t>is:</a:t>
            </a:r>
            <a:endParaRPr lang="en-US" altLang="ar-SA" sz="1600" dirty="0">
              <a:solidFill>
                <a:schemeClr val="bg1">
                  <a:lumMod val="50000"/>
                </a:schemeClr>
              </a:solidFill>
            </a:endParaRPr>
          </a:p>
          <a:p>
            <a:pPr marL="342900" indent="-342900" defTabSz="914400">
              <a:lnSpc>
                <a:spcPct val="150000"/>
              </a:lnSpc>
              <a:buClr>
                <a:srgbClr val="008080"/>
              </a:buClr>
              <a:buFont typeface="+mj-lt"/>
              <a:buAutoNum type="arabicPeriod"/>
            </a:pPr>
            <a:r>
              <a:rPr lang="en-US" altLang="ar-SA" sz="1600" dirty="0">
                <a:solidFill>
                  <a:srgbClr val="FF0000"/>
                </a:solidFill>
              </a:rPr>
              <a:t>Glucocorticoids enhance the synthesis of liver proteins.</a:t>
            </a:r>
          </a:p>
          <a:p>
            <a:pPr marL="342900" indent="-342900" defTabSz="914400">
              <a:lnSpc>
                <a:spcPct val="150000"/>
              </a:lnSpc>
              <a:buClr>
                <a:srgbClr val="008080"/>
              </a:buClr>
              <a:buFont typeface="+mj-lt"/>
              <a:buAutoNum type="arabicPeriod"/>
            </a:pPr>
            <a:r>
              <a:rPr lang="en-US" altLang="ar-SA" sz="1600" dirty="0">
                <a:solidFill>
                  <a:srgbClr val="FF0000"/>
                </a:solidFill>
              </a:rPr>
              <a:t>Glucocorticoids increase the plasma proteins. </a:t>
            </a:r>
            <a:r>
              <a:rPr lang="en-US" altLang="ar-SA" sz="1600" dirty="0">
                <a:solidFill>
                  <a:schemeClr val="bg1">
                    <a:lumMod val="50000"/>
                  </a:schemeClr>
                </a:solidFill>
              </a:rPr>
              <a:t>(because it has anabolic effect on liver cells)</a:t>
            </a:r>
          </a:p>
          <a:p>
            <a:pPr lvl="0" defTabSz="914400">
              <a:lnSpc>
                <a:spcPct val="120000"/>
              </a:lnSpc>
              <a:buClr>
                <a:srgbClr val="008080"/>
              </a:buClr>
              <a:buFont typeface="Wingdings" panose="05000000000000000000" pitchFamily="2" charset="2"/>
              <a:buChar char="ü"/>
            </a:pPr>
            <a:endParaRPr lang="en-US" sz="1600" dirty="0">
              <a:latin typeface="Gill Sans MT" panose="020B0502020104020203" pitchFamily="34" charset="0"/>
              <a:cs typeface="Calibri" panose="020F0502020204030204" pitchFamily="34" charset="0"/>
            </a:endParaRPr>
          </a:p>
          <a:p>
            <a:pPr marL="0" indent="0" defTabSz="914400">
              <a:lnSpc>
                <a:spcPct val="120000"/>
              </a:lnSpc>
              <a:buClr>
                <a:srgbClr val="008080"/>
              </a:buClr>
              <a:buNone/>
            </a:pPr>
            <a:endParaRPr lang="en-US" sz="1600" dirty="0">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4168864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11060</TotalTime>
  <Words>3030</Words>
  <Application>Microsoft Office PowerPoint</Application>
  <PresentationFormat>Custom</PresentationFormat>
  <Paragraphs>427</Paragraphs>
  <Slides>24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Arabic Typesetting</vt:lpstr>
      <vt:lpstr>Arial</vt:lpstr>
      <vt:lpstr>Bahnschrift</vt:lpstr>
      <vt:lpstr>Bookman Old Style</vt:lpstr>
      <vt:lpstr>Calibri</vt:lpstr>
      <vt:lpstr>Cambria Math</vt:lpstr>
      <vt:lpstr>Comic Sans MS</vt:lpstr>
      <vt:lpstr>Georgia</vt:lpstr>
      <vt:lpstr>Gill Sans MT</vt:lpstr>
      <vt:lpstr>Wingdings</vt:lpstr>
      <vt:lpstr>Wingdings 3</vt:lpstr>
      <vt:lpstr>Origin</vt:lpstr>
      <vt:lpstr>PowerPoint Presentation</vt:lpstr>
      <vt:lpstr>PowerPoint Presentation</vt:lpstr>
      <vt:lpstr>Adrenal Cortex: Glucocorticoids </vt:lpstr>
      <vt:lpstr>Overview Of Glucocorticoids (Cortisol)</vt:lpstr>
      <vt:lpstr>Hypothalamic Pituitary Axis </vt:lpstr>
      <vt:lpstr>Circadian Rhythm of Cortisol Secretion</vt:lpstr>
      <vt:lpstr>Regulation of Cortisol Secretion</vt:lpstr>
      <vt:lpstr>Actions of Glucocorticoids (on Metabolism)</vt:lpstr>
      <vt:lpstr>Cont.</vt:lpstr>
      <vt:lpstr>Actions of Glucocorticoids (on Stress)</vt:lpstr>
      <vt:lpstr>Actions of Glucocorticoids (on Inflammation &amp; Allergy)</vt:lpstr>
      <vt:lpstr>Anti-inflammatory Effects of Glucocorticoids</vt:lpstr>
      <vt:lpstr>Suppression of Immune System By Glucocorticoids &amp; Effect of Glucocorticoids on RBCs</vt:lpstr>
      <vt:lpstr>Cont. Actions of Glucocorticoids</vt:lpstr>
      <vt:lpstr>Glucocorticoids Abnormalities</vt:lpstr>
      <vt:lpstr>Cushing's Syndrome</vt:lpstr>
      <vt:lpstr>Diagnosis of Cushing's Syndrome</vt:lpstr>
      <vt:lpstr>Sign &amp; Symptoms of Cushing's Syndrome</vt:lpstr>
      <vt:lpstr>Addison's disease</vt:lpstr>
      <vt:lpstr>Clinical Manifestation of Addison’s Disease</vt:lpstr>
      <vt:lpstr>Primary &amp; Secondary Hypersecretion Of Cortisol</vt:lpstr>
      <vt:lpstr>Summary </vt:lpstr>
      <vt:lpstr>Summary </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1165</cp:revision>
  <dcterms:created xsi:type="dcterms:W3CDTF">2016-09-07T16:15:34Z</dcterms:created>
  <dcterms:modified xsi:type="dcterms:W3CDTF">2018-02-21T10:42:28Z</dcterms:modified>
</cp:coreProperties>
</file>