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6"/>
  </p:notesMasterIdLst>
  <p:sldIdLst>
    <p:sldId id="584" r:id="rId2"/>
    <p:sldId id="585" r:id="rId3"/>
    <p:sldId id="569" r:id="rId4"/>
    <p:sldId id="572" r:id="rId5"/>
    <p:sldId id="571" r:id="rId6"/>
    <p:sldId id="573" r:id="rId7"/>
    <p:sldId id="575" r:id="rId8"/>
    <p:sldId id="587" r:id="rId9"/>
    <p:sldId id="578" r:id="rId10"/>
    <p:sldId id="579" r:id="rId11"/>
    <p:sldId id="581" r:id="rId12"/>
    <p:sldId id="582" r:id="rId13"/>
    <p:sldId id="583" r:id="rId14"/>
    <p:sldId id="586" r:id="rId15"/>
  </p:sldIdLst>
  <p:sldSz cx="12188825" cy="6858000"/>
  <p:notesSz cx="6858000" cy="9144000"/>
  <p:defaultTextStyle>
    <a:defPPr>
      <a:defRPr lang="en-US"/>
    </a:defPPr>
    <a:lvl1pPr marL="0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8080"/>
    <a:srgbClr val="C1FFE0"/>
    <a:srgbClr val="FCFEE6"/>
    <a:srgbClr val="E0F4E9"/>
    <a:srgbClr val="497E8D"/>
    <a:srgbClr val="F7E8FC"/>
    <a:srgbClr val="FFE7E7"/>
    <a:srgbClr val="99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3" autoAdjust="0"/>
    <p:restoredTop sz="95231"/>
  </p:normalViewPr>
  <p:slideViewPr>
    <p:cSldViewPr>
      <p:cViewPr>
        <p:scale>
          <a:sx n="80" d="100"/>
          <a:sy n="80" d="100"/>
        </p:scale>
        <p:origin x="40" y="-320"/>
      </p:cViewPr>
      <p:guideLst>
        <p:guide orient="horz" pos="2160"/>
        <p:guide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2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177" y="3886200"/>
            <a:ext cx="9141618" cy="990600"/>
          </a:xfrm>
        </p:spPr>
        <p:txBody>
          <a:bodyPr anchor="t" anchorCtr="0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177" y="5124453"/>
            <a:ext cx="9141618" cy="533400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07949" indent="0" algn="ctr">
              <a:buNone/>
            </a:lvl2pPr>
            <a:lvl3pPr marL="1015898" indent="0" algn="ctr">
              <a:buNone/>
            </a:lvl3pPr>
            <a:lvl4pPr marL="1523848" indent="0" algn="ctr">
              <a:buNone/>
            </a:lvl4pPr>
            <a:lvl5pPr marL="2031797" indent="0" algn="ctr">
              <a:buNone/>
            </a:lvl5pPr>
            <a:lvl6pPr marL="2539746" indent="0" algn="ctr">
              <a:buNone/>
            </a:lvl6pPr>
            <a:lvl7pPr marL="3047695" indent="0" algn="ctr">
              <a:buNone/>
            </a:lvl7pPr>
            <a:lvl8pPr marL="3555644" indent="0" algn="ctr">
              <a:buNone/>
            </a:lvl8pPr>
            <a:lvl9pPr marL="406359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>
            <a:lvl1pPr>
              <a:defRPr sz="1600"/>
            </a:lvl1pPr>
          </a:lstStyle>
          <a:p>
            <a:fld id="{25377462-29DF-4DF7-9A87-A3B2331BF22E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132" y="6355080"/>
            <a:ext cx="1625177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186" y="3648075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218883" y="5048250"/>
            <a:ext cx="975106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06204" y="3648075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18882" y="5048250"/>
            <a:ext cx="304721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ADFE-DE17-4FB7-87B4-7EE3AFCF0ADE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81"/>
            <a:ext cx="2742486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81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10EC-7F9A-4B9E-957B-CE4878AA0D23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2560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E694-A001-456E-8D89-C5FF30063482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0969943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971803"/>
            <a:ext cx="9141618" cy="1066800"/>
          </a:xfrm>
        </p:spPr>
        <p:txBody>
          <a:bodyPr anchor="t" anchorCtr="0"/>
          <a:lstStyle>
            <a:lvl1pPr algn="r">
              <a:buNone/>
              <a:defRPr sz="36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753" y="4267200"/>
            <a:ext cx="9040045" cy="1143000"/>
          </a:xfrm>
        </p:spPr>
        <p:txBody>
          <a:bodyPr anchor="t" anchorCtr="0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/>
          <a:p>
            <a:fld id="{2AC42BDF-45E4-45D1-AC1B-B0D7EAFB28DA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095" y="6355080"/>
            <a:ext cx="2027408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8883" y="2819400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8882" y="2819400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9102-33A0-49ED-8A43-9F25AFF7CBAC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442" y="1219200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4658" y="1216155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60" y="1285875"/>
            <a:ext cx="5385514" cy="685800"/>
          </a:xfrm>
          <a:noFill/>
          <a:ln>
            <a:noFill/>
          </a:ln>
        </p:spPr>
        <p:txBody>
          <a:bodyPr lIns="101590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990" y="1295400"/>
            <a:ext cx="5387630" cy="685800"/>
          </a:xfrm>
          <a:noFill/>
          <a:ln>
            <a:noFill/>
          </a:ln>
        </p:spPr>
        <p:txBody>
          <a:bodyPr lIns="101590" anchor="b" anchorCtr="0"/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38D-77B9-4A13-B402-596108990702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462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6004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C583-C7CA-46EB-9433-76E3128A28D2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4F8B-541A-4291-A5F8-6DA28722854A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25" y="304800"/>
            <a:ext cx="3351927" cy="838200"/>
          </a:xfrm>
        </p:spPr>
        <p:txBody>
          <a:bodyPr anchor="b" anchorCtr="0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0625" y="1219213"/>
            <a:ext cx="3351927" cy="4843463"/>
          </a:xfrm>
        </p:spPr>
        <p:txBody>
          <a:bodyPr/>
          <a:lstStyle>
            <a:lvl1pPr marL="0" indent="0">
              <a:lnSpc>
                <a:spcPts val="2444"/>
              </a:lnSpc>
              <a:spcAft>
                <a:spcPts val="1111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AABB-FF5E-4A96-8D96-CD378F4FF3A0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7889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94" y="304803"/>
            <a:ext cx="7618016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500856"/>
            <a:ext cx="10969943" cy="674688"/>
          </a:xfrm>
          <a:ln>
            <a:solidFill>
              <a:schemeClr val="accent1"/>
            </a:solidFill>
          </a:ln>
        </p:spPr>
        <p:txBody>
          <a:bodyPr lIns="304770" anchor="ctr"/>
          <a:lstStyle>
            <a:lvl1pPr algn="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60" y="1905000"/>
            <a:ext cx="1096994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67"/>
              </a:spcBef>
              <a:buNone/>
              <a:defRPr sz="36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60" y="1219200"/>
            <a:ext cx="10969943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1784-87A0-4E6F-923B-E12637B1DF1F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460" y="500856"/>
            <a:ext cx="24377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0969943" cy="990600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60" y="1219200"/>
            <a:ext cx="10969943" cy="4910328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2195" y="6356350"/>
            <a:ext cx="3051269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7AC1D868-7307-4A5E-BC59-8E455FBD5CAD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876" y="6356350"/>
            <a:ext cx="4672382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669" y="6356350"/>
            <a:ext cx="2640913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460" y="1143000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70" indent="-304770" algn="l" rtl="0" eaLnBrk="1" latinLnBrk="0" hangingPunct="1">
        <a:spcBef>
          <a:spcPts val="667"/>
        </a:spcBef>
        <a:buClr>
          <a:schemeClr val="accent1"/>
        </a:buClr>
        <a:buSzPct val="76000"/>
        <a:buFont typeface="Wingdings 3"/>
        <a:buChar char="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indent="-304770" algn="l" rtl="0" eaLnBrk="1" latinLnBrk="0" hangingPunct="1">
        <a:spcBef>
          <a:spcPts val="556"/>
        </a:spcBef>
        <a:buClr>
          <a:schemeClr val="accent2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09" indent="-253975" algn="l" rtl="0" eaLnBrk="1" latinLnBrk="0" hangingPunct="1">
        <a:spcBef>
          <a:spcPts val="556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078" indent="-253975" algn="l" rtl="0" eaLnBrk="1" latinLnBrk="0" hangingPunct="1">
        <a:spcBef>
          <a:spcPts val="444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48" indent="-253975" algn="l" rtl="0" eaLnBrk="1" latinLnBrk="0" hangingPunct="1">
        <a:spcBef>
          <a:spcPts val="333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617" indent="-203180" algn="l" rtl="0" eaLnBrk="1" latinLnBrk="0" hangingPunct="1">
        <a:spcBef>
          <a:spcPts val="333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31797" indent="-203180" algn="l" rtl="0" eaLnBrk="1" latinLnBrk="0" hangingPunct="1">
        <a:spcBef>
          <a:spcPts val="333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34976" indent="-203180" algn="l" rtl="0" eaLnBrk="1" latinLnBrk="0" hangingPunct="1">
        <a:spcBef>
          <a:spcPts val="333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438156" indent="-203180" algn="l" rtl="0" eaLnBrk="1" latinLnBrk="0" hangingPunct="1">
        <a:spcBef>
          <a:spcPts val="333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8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6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open?id=0B-7mWPKMvk76SVNRSEpDdzlSck0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hyperlink" Target="https://mail.google.com/mail/u/2/#inbox" TargetMode="External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rveymonkey.com/r/HZT2RBY" TargetMode="External"/><Relationship Id="rId11" Type="http://schemas.openxmlformats.org/officeDocument/2006/relationships/image" Target="../media/image14.jp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hyperlink" Target="https://docs.google.com/forms/d/1u1JBrQF2OHrdd-GO9svz5ydywmjOUc5AXtFmphInV9c/edit#responses" TargetMode="External"/><Relationship Id="rId4" Type="http://schemas.openxmlformats.org/officeDocument/2006/relationships/hyperlink" Target="https://docs.google.com/presentation/d/10DChL7-FX9meMaPu55vRBHSA5K39eDojw_yy2mMXzRE/edit#slide=id.g26a28280c2_0_0" TargetMode="External"/><Relationship Id="rId9" Type="http://schemas.openxmlformats.org/officeDocument/2006/relationships/image" Target="../media/image13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40" y="116632"/>
            <a:ext cx="12025336" cy="3672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9" y="365237"/>
            <a:ext cx="1655322" cy="16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927" y="118109"/>
            <a:ext cx="6047756" cy="6130953"/>
          </a:xfrm>
          <a:prstGeom prst="rect">
            <a:avLst/>
          </a:prstGeom>
        </p:spPr>
      </p:pic>
      <p:sp>
        <p:nvSpPr>
          <p:cNvPr id="7" name="Flowchart: Internal Storage 6"/>
          <p:cNvSpPr/>
          <p:nvPr/>
        </p:nvSpPr>
        <p:spPr>
          <a:xfrm>
            <a:off x="618115" y="4797152"/>
            <a:ext cx="2019913" cy="1470383"/>
          </a:xfrm>
          <a:prstGeom prst="flowChartInternalStorag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xt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in Females’ slide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in Males’ slides</a:t>
            </a:r>
            <a:endParaRPr lang="en-US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endParaRPr lang="en-US" sz="1200" b="1" dirty="0">
              <a:solidFill>
                <a:srgbClr val="DDE9EC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FADA7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Numbers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Doctor notes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Notes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6113" y="4746951"/>
            <a:ext cx="1734818" cy="1520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21869" r="12602" b="9349"/>
          <a:stretch/>
        </p:blipFill>
        <p:spPr>
          <a:xfrm>
            <a:off x="10253219" y="545041"/>
            <a:ext cx="1224136" cy="1296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96" y="1973631"/>
            <a:ext cx="1564468" cy="1386649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52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01590" tIns="50795" rIns="101590" bIns="50795" anchor="b" anchorCtr="0">
            <a:normAutofit/>
          </a:bodyPr>
          <a:lstStyle/>
          <a:p>
            <a:r>
              <a:rPr lang="en-US" altLang="ar-SA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Adrenogenital Syndrome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549794" y="1196752"/>
            <a:ext cx="7632849" cy="5064996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>
                <a:srgbClr val="008080"/>
              </a:buClr>
            </a:pPr>
            <a:r>
              <a:rPr lang="en-US" sz="14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Definition:  </a:t>
            </a:r>
            <a:r>
              <a:rPr lang="en-US" sz="1400" dirty="0">
                <a:solidFill>
                  <a:srgbClr val="FF66CC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Excessive adrenal androgens secretion. </a:t>
            </a: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buClr>
                <a:srgbClr val="008080"/>
              </a:buClr>
            </a:pPr>
            <a:r>
              <a:rPr lang="en-US" sz="14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Causes:</a:t>
            </a:r>
          </a:p>
          <a:p>
            <a:pPr marL="0" indent="0" defTabSz="914400">
              <a:buClr>
                <a:srgbClr val="008080"/>
              </a:buClr>
              <a:buNone/>
            </a:pPr>
            <a:r>
              <a:rPr lang="en-US" sz="1400" dirty="0">
                <a:solidFill>
                  <a:srgbClr val="FF66CC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1. Adrenocortical tumors. </a:t>
            </a:r>
            <a:br>
              <a:rPr lang="en-US" sz="1400" dirty="0">
                <a:solidFill>
                  <a:srgbClr val="FF66CC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FF66CC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Adrenocortical tumor secretes excessive quantities of androgens that cause  intense masculinizing effects throughout the body.</a:t>
            </a:r>
          </a:p>
          <a:p>
            <a:pPr marL="342900" indent="-342900" defTabSz="914400">
              <a:buClr>
                <a:srgbClr val="008080"/>
              </a:buClr>
              <a:buFont typeface="+mj-lt"/>
              <a:buAutoNum type="arabicPeriod"/>
            </a:pPr>
            <a:endParaRPr lang="en-US" sz="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buClr>
                <a:srgbClr val="008080"/>
              </a:buClr>
              <a:buNone/>
            </a:pP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2. Congenital adrenal hyperplasia.</a:t>
            </a:r>
          </a:p>
          <a:p>
            <a:pPr defTabSz="914400"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It is a familial disorder of adrenal steroid biosynthesis, </a:t>
            </a: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inherited as autosomal recessive diseases.</a:t>
            </a:r>
          </a:p>
          <a:p>
            <a:pPr defTabSz="914400"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FF66CC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Affect both boys and girls.</a:t>
            </a:r>
          </a:p>
          <a:p>
            <a:pPr defTabSz="914400"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400" dirty="0"/>
              <a:t>The defect is expressed as </a:t>
            </a:r>
            <a:r>
              <a:rPr lang="en-US" sz="1400" dirty="0">
                <a:solidFill>
                  <a:srgbClr val="FF0000"/>
                </a:solidFill>
              </a:rPr>
              <a:t>adrenal enzyme deficiency. </a:t>
            </a:r>
          </a:p>
          <a:p>
            <a:pPr defTabSz="914400">
              <a:buClr>
                <a:srgbClr val="008080"/>
              </a:buClr>
              <a:buFont typeface="Wingdings" panose="05000000000000000000" pitchFamily="2" charset="2"/>
              <a:buChar char="ü"/>
            </a:pPr>
            <a:endParaRPr lang="en-US" sz="5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rgbClr val="008080"/>
                </a:solidFill>
              </a:rPr>
              <a:t>Most important enzyme deficiencies: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21 α-Hydroxylase (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&gt;80% </a:t>
            </a:r>
            <a:r>
              <a:rPr lang="en-US" sz="1400" dirty="0">
                <a:solidFill>
                  <a:srgbClr val="FF0000"/>
                </a:solidFill>
              </a:rPr>
              <a:t>of cases) </a:t>
            </a:r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 enzymes of the cortisol synthesis </a:t>
            </a:r>
            <a:r>
              <a:rPr lang="en-US" sz="1300" dirty="0">
                <a:solidFill>
                  <a:srgbClr val="00B050"/>
                </a:solidFill>
                <a:sym typeface="Wingdings" panose="05000000000000000000" pitchFamily="2" charset="2"/>
              </a:rPr>
              <a:t>Result in deficiency in both Aldosterone and cortisone.</a:t>
            </a:r>
            <a:endParaRPr lang="en-US" sz="1300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11 β-Hydroxylase (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5-10%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of cases) </a:t>
            </a:r>
            <a:r>
              <a:rPr lang="en-US" sz="1400" dirty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14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There will be deficiency in Cortisone but there will be excessive mineralocorticoid action (signs of </a:t>
            </a:r>
            <a:r>
              <a:rPr lang="en-US" altLang="en-US" sz="1400" dirty="0" err="1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Aldosteronemia</a:t>
            </a:r>
            <a:r>
              <a:rPr lang="en-US" altLang="en-US" sz="14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)</a:t>
            </a:r>
            <a:endParaRPr lang="en-US" sz="1400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17 α-Hydroxylase.</a:t>
            </a:r>
          </a:p>
          <a:p>
            <a:pPr marL="457200" indent="-457200">
              <a:buFont typeface="+mj-lt"/>
              <a:buAutoNum type="arabicPeriod"/>
            </a:pPr>
            <a:endParaRPr lang="en-US" sz="100" dirty="0">
              <a:solidFill>
                <a:srgbClr val="FF0000"/>
              </a:solidFill>
            </a:endParaRPr>
          </a:p>
          <a:p>
            <a:pPr defTabSz="914400"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The enzyme deficiency causes reduction in end-products, accumulation of hormone precursors &amp; increased ACTH production. </a:t>
            </a:r>
          </a:p>
          <a:p>
            <a:pPr defTabSz="914400">
              <a:buClr>
                <a:srgbClr val="008080"/>
              </a:buClr>
              <a:buFont typeface="Wingdings" panose="05000000000000000000" pitchFamily="2" charset="2"/>
              <a:buChar char="ü"/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buClr>
                <a:srgbClr val="008080"/>
              </a:buClr>
            </a:pPr>
            <a:endParaRPr lang="en-US" sz="1400" dirty="0">
              <a:solidFill>
                <a:srgbClr val="00808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buClr>
                <a:srgbClr val="008080"/>
              </a:buClr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buClr>
                <a:srgbClr val="008080"/>
              </a:buClr>
            </a:pPr>
            <a:endParaRPr lang="en-US" sz="1400" dirty="0">
              <a:solidFill>
                <a:srgbClr val="FF000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buClr>
                <a:srgbClr val="008080"/>
              </a:buClr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buClr>
                <a:srgbClr val="008080"/>
              </a:buClr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buClr>
                <a:srgbClr val="008080"/>
              </a:buClr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buFont typeface="Wingdings 3"/>
              <a:buNone/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buFont typeface="Wingdings 3"/>
              <a:buNone/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/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287237" y="1143000"/>
            <a:ext cx="0" cy="5213350"/>
          </a:xfrm>
          <a:prstGeom prst="line">
            <a:avLst/>
          </a:prstGeom>
          <a:ln>
            <a:solidFill>
              <a:srgbClr val="497E8D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3"/>
          <p:cNvSpPr txBox="1">
            <a:spLocks/>
          </p:cNvSpPr>
          <p:nvPr/>
        </p:nvSpPr>
        <p:spPr>
          <a:xfrm>
            <a:off x="8254652" y="1196752"/>
            <a:ext cx="3324751" cy="5017696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20000"/>
              </a:lnSpc>
              <a:buClr>
                <a:srgbClr val="008080"/>
              </a:buClr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The clinical picture reflects the effects of:</a:t>
            </a:r>
          </a:p>
          <a:p>
            <a:pPr marL="0" indent="0" defTabSz="914400">
              <a:lnSpc>
                <a:spcPct val="120000"/>
              </a:lnSpc>
              <a:buFont typeface="Wingdings 3"/>
              <a:buNone/>
            </a:pPr>
            <a:endParaRPr lang="en-US" sz="3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lnSpc>
                <a:spcPct val="150000"/>
              </a:lnSpc>
              <a:buClr>
                <a:srgbClr val="008080"/>
              </a:buClr>
              <a:buFont typeface="+mj-lt"/>
              <a:buAutoNum type="arabicPeriod"/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Inadequate production of cortisol &amp; aldosterone.</a:t>
            </a:r>
          </a:p>
          <a:p>
            <a:pPr marL="342900" indent="-342900" defTabSz="914400">
              <a:lnSpc>
                <a:spcPct val="150000"/>
              </a:lnSpc>
              <a:buClr>
                <a:srgbClr val="008080"/>
              </a:buClr>
              <a:buFont typeface="+mj-lt"/>
              <a:buAutoNum type="arabicPeriod"/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The increased production of androgens &amp; steroid metabolites. </a:t>
            </a:r>
          </a:p>
          <a:p>
            <a:pPr marL="0" indent="0" defTabSz="914400">
              <a:lnSpc>
                <a:spcPct val="120000"/>
              </a:lnSpc>
              <a:buClr>
                <a:srgbClr val="008080"/>
              </a:buClr>
              <a:buNone/>
            </a:pPr>
            <a:endParaRPr lang="en-US" sz="1600" spc="-15" dirty="0">
              <a:solidFill>
                <a:schemeClr val="accent5">
                  <a:lumMod val="75000"/>
                </a:schemeClr>
              </a:solidFill>
            </a:endParaRPr>
          </a:p>
          <a:p>
            <a:pPr defTabSz="914400">
              <a:lnSpc>
                <a:spcPct val="120000"/>
              </a:lnSpc>
              <a:buClr>
                <a:srgbClr val="008080"/>
              </a:buClr>
            </a:pPr>
            <a:r>
              <a:rPr lang="en-US" sz="1800" dirty="0">
                <a:solidFill>
                  <a:srgbClr val="FF66CC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Treatment: </a:t>
            </a:r>
          </a:p>
          <a:p>
            <a:pPr marL="0" indent="0" defTabSz="914400">
              <a:lnSpc>
                <a:spcPct val="120000"/>
              </a:lnSpc>
              <a:buClr>
                <a:srgbClr val="008080"/>
              </a:buClr>
              <a:buNone/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Glucocorticoids.</a:t>
            </a:r>
          </a:p>
          <a:p>
            <a:pPr marL="0" indent="0" defTabSz="914400">
              <a:lnSpc>
                <a:spcPct val="120000"/>
              </a:lnSpc>
              <a:buClr>
                <a:srgbClr val="008080"/>
              </a:buClr>
              <a:buNone/>
            </a:pPr>
            <a:endParaRPr lang="en-US" sz="1600" spc="-15" dirty="0"/>
          </a:p>
          <a:p>
            <a:pPr marL="0" indent="0" defTabSz="914400">
              <a:lnSpc>
                <a:spcPct val="120000"/>
              </a:lnSpc>
              <a:buFont typeface="Wingdings 3"/>
              <a:buNone/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20000"/>
              </a:lnSpc>
              <a:buFont typeface="Wingdings 3"/>
              <a:buNone/>
            </a:pPr>
            <a:endParaRPr lang="en-US" sz="13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20000"/>
              </a:lnSpc>
              <a:buFont typeface="Wingdings 3"/>
              <a:buNone/>
            </a:pPr>
            <a:endParaRPr lang="en-US" sz="13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20000"/>
              </a:lnSpc>
              <a:buFont typeface="Wingdings 3"/>
              <a:buNone/>
            </a:pPr>
            <a:endParaRPr lang="en-US" sz="13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20000"/>
              </a:lnSpc>
            </a:pPr>
            <a:endParaRPr lang="en-US" sz="13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23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01590" tIns="50795" rIns="101590" bIns="50795" anchor="b" anchorCtr="0">
            <a:normAutofit/>
          </a:bodyPr>
          <a:lstStyle/>
          <a:p>
            <a:r>
              <a:rPr lang="en-US" altLang="ar-SA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The </a:t>
            </a:r>
            <a:r>
              <a:rPr lang="el-GR" altLang="ar-SA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21 α-</a:t>
            </a:r>
            <a:r>
              <a:rPr lang="en-US" altLang="ar-SA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Hydroxylase Enzyme Pathway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612" y="1337407"/>
            <a:ext cx="3684791" cy="2914253"/>
          </a:xfrm>
          <a:prstGeom prst="rect">
            <a:avLst/>
          </a:prstGeom>
          <a:ln>
            <a:solidFill>
              <a:srgbClr val="00808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7894612" y="4446067"/>
            <a:ext cx="3684790" cy="1764576"/>
          </a:xfrm>
          <a:prstGeom prst="rect">
            <a:avLst/>
          </a:prstGeom>
          <a:ln w="19050">
            <a:solidFill>
              <a:srgbClr val="008080"/>
            </a:solidFill>
            <a:prstDash val="dashDot"/>
          </a:ln>
        </p:spPr>
        <p:txBody>
          <a:bodyPr vert="horz" wrap="square" lIns="101590" tIns="50795" rIns="101590" bIns="50795">
            <a:spAutoFit/>
          </a:bodyPr>
          <a:lstStyle/>
          <a:p>
            <a:pPr>
              <a:lnSpc>
                <a:spcPct val="150000"/>
              </a:lnSpc>
              <a:spcBef>
                <a:spcPts val="667"/>
              </a:spcBef>
              <a:buClr>
                <a:srgbClr val="00B050"/>
              </a:buClr>
              <a:buSzPct val="76000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Patients with of 21-hydroxylase deficiency will have low aldosterone and cortisol and high levels of androgens.</a:t>
            </a:r>
            <a:endParaRPr lang="en-US" sz="1800" baseline="30000" dirty="0">
              <a:solidFill>
                <a:schemeClr val="bg1">
                  <a:lumMod val="65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2"/>
          <p:cNvSpPr/>
          <p:nvPr/>
        </p:nvSpPr>
        <p:spPr>
          <a:xfrm>
            <a:off x="618115" y="1337407"/>
            <a:ext cx="4180153" cy="4824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4870276" y="1344778"/>
            <a:ext cx="2952328" cy="4752573"/>
          </a:xfrm>
          <a:prstGeom prst="rect">
            <a:avLst/>
          </a:prstGeom>
          <a:ln w="19050">
            <a:solidFill>
              <a:srgbClr val="008080"/>
            </a:solidFill>
            <a:prstDash val="dashDot"/>
          </a:ln>
        </p:spPr>
        <p:txBody>
          <a:bodyPr vert="horz" wrap="square" lIns="101590" tIns="50795" rIns="101590" bIns="50795">
            <a:spAutoFit/>
          </a:bodyPr>
          <a:lstStyle/>
          <a:p>
            <a:pPr algn="r" rtl="1">
              <a:lnSpc>
                <a:spcPct val="150000"/>
              </a:lnSpc>
              <a:spcBef>
                <a:spcPts val="667"/>
              </a:spcBef>
              <a:buClr>
                <a:srgbClr val="00B050"/>
              </a:buClr>
              <a:buSzPct val="76000"/>
            </a:pPr>
            <a:r>
              <a:rPr lang="ar-SA" sz="14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الزبدة:</a:t>
            </a:r>
          </a:p>
          <a:p>
            <a:pPr algn="r" rtl="1">
              <a:lnSpc>
                <a:spcPct val="150000"/>
              </a:lnSpc>
              <a:spcBef>
                <a:spcPts val="667"/>
              </a:spcBef>
              <a:buClr>
                <a:srgbClr val="00B050"/>
              </a:buClr>
              <a:buSzPct val="76000"/>
            </a:pPr>
            <a:r>
              <a:rPr lang="ar-SA" sz="14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فيه إنزيم اسمه </a:t>
            </a:r>
            <a:r>
              <a:rPr lang="en-US" sz="1400" dirty="0">
                <a:solidFill>
                  <a:srgbClr val="FF0000"/>
                </a:solidFill>
              </a:rPr>
              <a:t>21 α-Hydroxylase</a:t>
            </a:r>
            <a:r>
              <a:rPr lang="ar-SA" sz="14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</a:p>
          <a:p>
            <a:pPr algn="r" rtl="1">
              <a:lnSpc>
                <a:spcPct val="150000"/>
              </a:lnSpc>
              <a:spcBef>
                <a:spcPts val="667"/>
              </a:spcBef>
              <a:buClr>
                <a:srgbClr val="00B050"/>
              </a:buClr>
              <a:buSzPct val="76000"/>
            </a:pPr>
            <a:r>
              <a:rPr lang="ar-SA" sz="14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هذا الإنزيم </a:t>
            </a:r>
            <a:r>
              <a:rPr lang="ar-SA" sz="1400" dirty="0" err="1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الألدسترون</a:t>
            </a:r>
            <a:r>
              <a:rPr lang="ar-SA" sz="14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ar-SA" sz="1400" dirty="0" err="1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والكورتيزول</a:t>
            </a:r>
            <a:r>
              <a:rPr lang="ar-SA" sz="14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ما يتصنّعون بدونه، بالتالي يتأثرون بأي تغيرات بالإنزيم.</a:t>
            </a:r>
          </a:p>
          <a:p>
            <a:pPr algn="r" rtl="1">
              <a:lnSpc>
                <a:spcPct val="150000"/>
              </a:lnSpc>
              <a:spcBef>
                <a:spcPts val="667"/>
              </a:spcBef>
              <a:buClr>
                <a:srgbClr val="00B050"/>
              </a:buClr>
              <a:buSzPct val="76000"/>
            </a:pPr>
            <a:r>
              <a:rPr lang="ar-SA" sz="14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بينما الأندروجين ما يحتاج هذا الإنزيم عشان يتصنّع، بالتالي ما يتأثر.</a:t>
            </a:r>
          </a:p>
          <a:p>
            <a:pPr algn="r" rtl="1">
              <a:lnSpc>
                <a:spcPct val="150000"/>
              </a:lnSpc>
              <a:spcBef>
                <a:spcPts val="667"/>
              </a:spcBef>
              <a:buClr>
                <a:srgbClr val="00B050"/>
              </a:buClr>
              <a:buSzPct val="76000"/>
            </a:pPr>
            <a:r>
              <a:rPr lang="ar-SA" sz="14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طيب احنا نعرف أن كل هذه الثلاثة هرمونات مصدرها الكوليسترول، فإذا تأثر الإنزيم وما تصنع عندي الدسترون وكورتيزول وين راح يروح الكوليسترول؟ </a:t>
            </a:r>
          </a:p>
          <a:p>
            <a:pPr algn="r" rtl="1">
              <a:lnSpc>
                <a:spcPct val="150000"/>
              </a:lnSpc>
              <a:spcBef>
                <a:spcPts val="667"/>
              </a:spcBef>
              <a:buClr>
                <a:srgbClr val="00B050"/>
              </a:buClr>
              <a:buSzPct val="76000"/>
            </a:pPr>
            <a:r>
              <a:rPr lang="ar-SA" sz="14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كل الكوليسترول راح يتحول إلى اندروجين لأنه الوحيد اللي ما يتأثر بالإنزيم وبالتالي </a:t>
            </a:r>
            <a:r>
              <a:rPr lang="ar-SA" sz="1400" dirty="0" err="1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بيصير</a:t>
            </a:r>
            <a:r>
              <a:rPr lang="ar-SA" sz="14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عندي فائض وزيادة اندروجين.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26859" y="11258"/>
            <a:ext cx="2061965" cy="465413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Very important</a:t>
            </a:r>
          </a:p>
        </p:txBody>
      </p:sp>
    </p:spTree>
    <p:extLst>
      <p:ext uri="{BB962C8B-B14F-4D97-AF65-F5344CB8AC3E}">
        <p14:creationId xmlns:p14="http://schemas.microsoft.com/office/powerpoint/2010/main" val="4172317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Sign &amp; symptoms (In Females’)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676367"/>
              </p:ext>
            </p:extLst>
          </p:nvPr>
        </p:nvGraphicFramePr>
        <p:xfrm>
          <a:off x="618115" y="1173572"/>
          <a:ext cx="10961288" cy="51435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424098">
                  <a:extLst>
                    <a:ext uri="{9D8B030D-6E8A-4147-A177-3AD203B41FA5}">
                      <a16:colId xmlns:a16="http://schemas.microsoft.com/office/drawing/2014/main" val="1164763168"/>
                    </a:ext>
                  </a:extLst>
                </a:gridCol>
                <a:gridCol w="5537190">
                  <a:extLst>
                    <a:ext uri="{9D8B030D-6E8A-4147-A177-3AD203B41FA5}">
                      <a16:colId xmlns:a16="http://schemas.microsoft.com/office/drawing/2014/main" val="4128162029"/>
                    </a:ext>
                  </a:extLst>
                </a:gridCol>
              </a:tblGrid>
              <a:tr h="28803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kern="1200" dirty="0">
                          <a:solidFill>
                            <a:srgbClr val="497E8D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Sign &amp; symptoms </a:t>
                      </a:r>
                      <a:r>
                        <a:rPr kumimoji="0" lang="en-US" sz="1800" b="0" kern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(In Females’)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kern="1200" dirty="0">
                        <a:solidFill>
                          <a:srgbClr val="497E8D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253835"/>
                  </a:ext>
                </a:extLst>
              </a:tr>
              <a:tr h="3724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baseline="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Before​ Birth </a:t>
                      </a:r>
                      <a:r>
                        <a:rPr kumimoji="0" lang="en-US" sz="1600" b="0" i="0" u="none" strike="noStrike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(only in females’ slides)</a:t>
                      </a:r>
                      <a:endParaRPr kumimoji="0" lang="en-US" sz="1600" b="0" i="0" u="none" strike="noStrike" kern="1200" baseline="0" dirty="0">
                        <a:solidFill>
                          <a:srgbClr val="00808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hangingPunct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0" i="0" u="none" strike="noStrike" kern="1200" baseline="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After​ Birth</a:t>
                      </a:r>
                    </a:p>
                  </a:txBody>
                  <a:tcPr>
                    <a:solidFill>
                      <a:srgbClr val="B9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244839"/>
                  </a:ext>
                </a:extLst>
              </a:tr>
              <a:tr h="3160979">
                <a:tc>
                  <a:txBody>
                    <a:bodyPr/>
                    <a:lstStyle/>
                    <a:p>
                      <a:pPr marL="285750" marR="0" lvl="0" indent="-285750" algn="justLow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Pseudohermaphroditism</a:t>
                      </a:r>
                      <a:r>
                        <a:rPr lang="ar-SA" sz="1500" kern="1200" baseline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500" kern="1200" baseline="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خشونة كاذبة </a:t>
                      </a:r>
                      <a:endParaRPr lang="en-US" sz="1500" kern="1200" dirty="0">
                        <a:solidFill>
                          <a:srgbClr val="00B05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justLow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XX ​true female ​with ​external male genitalia.</a:t>
                      </a:r>
                    </a:p>
                    <a:p>
                      <a:pPr marL="285750" marR="0" lvl="0" indent="-285750" algn="justLow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rgbClr val="00808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Cause:​ 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exposure</a:t>
                      </a:r>
                      <a:r>
                        <a:rPr lang="en-US" sz="1500" kern="1200" baseline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of the mother to ​excessive androgens</a:t>
                      </a:r>
                      <a:r>
                        <a:rPr lang="en-US" sz="1500" kern="1200" baseline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, b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efore ​</a:t>
                      </a:r>
                      <a:r>
                        <a:rPr lang="en-US" sz="15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weeks​ in female fetus.</a:t>
                      </a:r>
                    </a:p>
                    <a:p>
                      <a:pPr marL="0" marR="0" lvl="0" indent="0" algn="justLow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dirty="0">
                          <a:solidFill>
                            <a:srgbClr val="FF66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ar-SA" sz="1500" b="0" i="0" u="none" strike="noStrike" kern="1200" dirty="0">
                        <a:solidFill>
                          <a:srgbClr val="FF66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kumimoji="0" lang="en-US" sz="1500" kern="1200" dirty="0" err="1">
                          <a:solidFill>
                            <a:srgbClr val="FF66CC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Virilization</a:t>
                      </a:r>
                      <a:r>
                        <a:rPr kumimoji="0" lang="ar-SA" sz="1500" kern="1200" dirty="0">
                          <a:solidFill>
                            <a:srgbClr val="FF66CC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ar-SA" sz="15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الترجّل</a:t>
                      </a:r>
                      <a:r>
                        <a:rPr kumimoji="0" lang="ar-SA" sz="1500" kern="1200" dirty="0">
                          <a:solidFill>
                            <a:srgbClr val="FF66CC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kumimoji="0" lang="en-US" sz="1500" kern="1200" dirty="0">
                        <a:solidFill>
                          <a:srgbClr val="FF66CC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kumimoji="0" lang="en-US" sz="15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Development of male characters in females.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kumimoji="0" lang="en-US" sz="1500" kern="1200" dirty="0">
                          <a:solidFill>
                            <a:srgbClr val="FF66CC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Increase bulk of</a:t>
                      </a:r>
                      <a:r>
                        <a:rPr kumimoji="0" lang="en-US" sz="1500" kern="1200" baseline="0" dirty="0">
                          <a:solidFill>
                            <a:srgbClr val="FF66CC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500" kern="1200" dirty="0">
                          <a:solidFill>
                            <a:srgbClr val="FF66CC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muscles.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kumimoji="0" lang="en-US" sz="1500" kern="1200" dirty="0">
                          <a:solidFill>
                            <a:srgbClr val="FF66CC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Hoarseness</a:t>
                      </a:r>
                      <a:r>
                        <a:rPr kumimoji="0" lang="ar-SA" sz="1500" kern="1200" baseline="0" dirty="0">
                          <a:solidFill>
                            <a:srgbClr val="FF66CC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ar-SA" sz="150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بحة الصوت </a:t>
                      </a:r>
                      <a:endParaRPr kumimoji="0" lang="en-US" sz="15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kumimoji="0" lang="en-US" sz="15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Masculine distribution of body hair &amp; facial hair.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kumimoji="0" lang="en-US" sz="1500" kern="1200" dirty="0">
                          <a:solidFill>
                            <a:srgbClr val="FF66CC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Atrophy of the breast.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kumimoji="0" lang="en-US" sz="1500" kern="1200" dirty="0">
                          <a:solidFill>
                            <a:srgbClr val="FF66CC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Amenorrhea </a:t>
                      </a:r>
                      <a:r>
                        <a:rPr kumimoji="0" lang="en-US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(is the absence of a menstrual period in a woman of reproductive age).</a:t>
                      </a:r>
                    </a:p>
                    <a:p>
                      <a:pPr marL="2984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kumimoji="0" lang="en-US" sz="15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Growth of a beard</a:t>
                      </a:r>
                      <a:r>
                        <a:rPr kumimoji="0" lang="en-US" sz="1500" kern="1200" baseline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ar-SA" sz="150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نمو اللحية</a:t>
                      </a:r>
                      <a:endParaRPr kumimoji="0" lang="en-US" sz="15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984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kumimoji="0" lang="en-US" sz="15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A much deeper voice. </a:t>
                      </a:r>
                    </a:p>
                    <a:p>
                      <a:pPr marL="2984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kumimoji="0" lang="en-US" sz="1500" kern="1200" dirty="0">
                          <a:solidFill>
                            <a:srgbClr val="FF66CC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Occasionally baldness</a:t>
                      </a:r>
                      <a:r>
                        <a:rPr kumimoji="0" lang="ar-SA" sz="1500" kern="1200" baseline="0" dirty="0">
                          <a:solidFill>
                            <a:srgbClr val="FF66CC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ar-SA" sz="150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الصلع</a:t>
                      </a:r>
                      <a:r>
                        <a:rPr kumimoji="0" lang="ar-SA" sz="1500" kern="1200" baseline="0" dirty="0">
                          <a:solidFill>
                            <a:srgbClr val="FF66CC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kumimoji="0" lang="en-US" sz="1500" kern="1200" dirty="0">
                        <a:solidFill>
                          <a:srgbClr val="FF66CC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984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Growth of the clitoris to resemble a penis.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43797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310436" y="564372"/>
            <a:ext cx="3574132" cy="465413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نقصد هنا الأعراض على النساء، </a:t>
            </a:r>
            <a:r>
              <a:rPr lang="ar-SA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مو</a:t>
            </a:r>
            <a:r>
              <a:rPr lang="ar-SA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فقط </a:t>
            </a:r>
            <a:r>
              <a:rPr lang="ar-SA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سلايدات</a:t>
            </a:r>
            <a:r>
              <a:rPr lang="ar-SA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البنات</a:t>
            </a:r>
            <a:endParaRPr lang="en-US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4055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Sign &amp; symptoms (In Males’)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352657"/>
              </p:ext>
            </p:extLst>
          </p:nvPr>
        </p:nvGraphicFramePr>
        <p:xfrm>
          <a:off x="609460" y="1473517"/>
          <a:ext cx="10988276" cy="45948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503285">
                  <a:extLst>
                    <a:ext uri="{9D8B030D-6E8A-4147-A177-3AD203B41FA5}">
                      <a16:colId xmlns:a16="http://schemas.microsoft.com/office/drawing/2014/main" val="4128162029"/>
                    </a:ext>
                  </a:extLst>
                </a:gridCol>
                <a:gridCol w="5484991">
                  <a:extLst>
                    <a:ext uri="{9D8B030D-6E8A-4147-A177-3AD203B41FA5}">
                      <a16:colId xmlns:a16="http://schemas.microsoft.com/office/drawing/2014/main" val="1022795059"/>
                    </a:ext>
                  </a:extLst>
                </a:gridCol>
              </a:tblGrid>
              <a:tr h="28803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kern="1200" dirty="0">
                          <a:solidFill>
                            <a:srgbClr val="497E8D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Sign &amp; symptoms </a:t>
                      </a:r>
                      <a:r>
                        <a:rPr kumimoji="0" lang="en-US" sz="1800" b="0" kern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(In Males’)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kern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253835"/>
                  </a:ext>
                </a:extLst>
              </a:tr>
              <a:tr h="37247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baseline="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kumimoji="0" lang="en-US" sz="1600" b="0" i="0" u="none" strike="noStrike" kern="1200" baseline="0" dirty="0" err="1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prepubertal</a:t>
                      </a:r>
                      <a:r>
                        <a:rPr kumimoji="0" lang="en-US" sz="1600" b="0" i="0" u="none" strike="noStrike" kern="1200" baseline="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 (After birth) male </a:t>
                      </a:r>
                    </a:p>
                  </a:txBody>
                  <a:tcPr>
                    <a:solidFill>
                      <a:srgbClr val="C1FFE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hangingPunct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0" i="0" u="none" strike="noStrike" kern="1200" baseline="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In the adult male  </a:t>
                      </a:r>
                      <a:r>
                        <a:rPr kumimoji="0" lang="en-US" sz="1400" b="0" i="0" u="none" strike="noStrike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(only in females’ slides)</a:t>
                      </a:r>
                      <a:endParaRPr kumimoji="0" lang="en-US" sz="1600" b="0" i="0" u="none" strike="noStrike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CF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244839"/>
                  </a:ext>
                </a:extLst>
              </a:tr>
              <a:tr h="3160979">
                <a:tc>
                  <a:txBody>
                    <a:bodyPr/>
                    <a:lstStyle/>
                    <a:p>
                      <a:pPr marL="285750" marR="0" lvl="0" indent="-28575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same characteristics ​as in the female plus​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rapid development of the male sexual organ​.</a:t>
                      </a:r>
                    </a:p>
                    <a:p>
                      <a:pPr marL="285750" marR="0" lvl="0" indent="-28575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ar-SA" sz="40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ar-SA" sz="40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US" sz="40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FF66CC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Precocious puberty</a:t>
                      </a:r>
                      <a:r>
                        <a:rPr lang="ar-SA" sz="1400" kern="1200" baseline="0" dirty="0">
                          <a:solidFill>
                            <a:srgbClr val="FF66CC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40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بلوغ مبكر </a:t>
                      </a:r>
                      <a:endParaRPr 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ar-SA" sz="400" kern="1200" dirty="0">
                        <a:solidFill>
                          <a:srgbClr val="FF66CC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ar-SA" sz="400" kern="1200" dirty="0">
                        <a:solidFill>
                          <a:srgbClr val="FF66CC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US" sz="400" kern="1200" dirty="0">
                        <a:solidFill>
                          <a:srgbClr val="FF66CC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FF66CC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Early</a:t>
                      </a:r>
                      <a:r>
                        <a:rPr lang="en-US" sz="1400" kern="1200" baseline="0" dirty="0">
                          <a:solidFill>
                            <a:srgbClr val="FF66CC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rgbClr val="FF66CC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appearance of male characters.</a:t>
                      </a:r>
                    </a:p>
                    <a:p>
                      <a:pPr marL="285750" marR="0" lvl="0" indent="-28575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ar-SA" sz="400" kern="1200" dirty="0">
                        <a:solidFill>
                          <a:srgbClr val="FF66CC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ar-SA" sz="400" kern="1200" dirty="0">
                        <a:solidFill>
                          <a:srgbClr val="FF66CC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US" sz="400" kern="1200" dirty="0">
                        <a:solidFill>
                          <a:srgbClr val="FF66CC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FF66CC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Increase musculature.</a:t>
                      </a:r>
                    </a:p>
                    <a:p>
                      <a:pPr marL="285750" marR="0" lvl="0" indent="-28575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ar-SA" sz="400" kern="1200" dirty="0">
                        <a:solidFill>
                          <a:srgbClr val="FF66CC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ar-SA" sz="400" kern="1200" dirty="0">
                        <a:solidFill>
                          <a:srgbClr val="FF66CC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US" sz="400" kern="1200" dirty="0">
                        <a:solidFill>
                          <a:srgbClr val="FF66CC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FF66CC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Development of external genitalia organ to adult size.</a:t>
                      </a:r>
                    </a:p>
                    <a:p>
                      <a:pPr marL="285750" marR="0" lvl="0" indent="-28575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ar-SA" sz="400" kern="1200" dirty="0">
                        <a:solidFill>
                          <a:srgbClr val="FF66CC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ar-SA" sz="400" kern="1200" dirty="0">
                        <a:solidFill>
                          <a:srgbClr val="FF66CC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US" sz="400" kern="1200" dirty="0">
                        <a:solidFill>
                          <a:srgbClr val="FF66CC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FF66CC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No spermatogenesis</a:t>
                      </a:r>
                      <a:r>
                        <a:rPr lang="en-US" sz="1400" kern="1200" baseline="0" dirty="0">
                          <a:solidFill>
                            <a:srgbClr val="FF66CC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400" kern="1200" baseline="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هذي الخاصية اللي تفرق بين </a:t>
                      </a:r>
                      <a:r>
                        <a:rPr lang="ar-SA" sz="1400" kern="1200" baseline="0" dirty="0" err="1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هالمرحلة</a:t>
                      </a:r>
                      <a:r>
                        <a:rPr lang="ar-SA" sz="1400" kern="1200" baseline="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ومرحلة الشباب</a:t>
                      </a:r>
                      <a:endParaRPr lang="ar-SA" sz="1400" kern="1200" baseline="0" dirty="0">
                        <a:solidFill>
                          <a:srgbClr val="FF66CC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ar-SA" sz="400" b="0" i="0" u="none" strike="noStrike" kern="1200" dirty="0">
                        <a:solidFill>
                          <a:srgbClr val="FF66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en-US" sz="400" b="0" i="0" u="none" strike="noStrike" kern="1200" dirty="0">
                        <a:solidFill>
                          <a:srgbClr val="FF66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Increased growth but shorter</a:t>
                      </a:r>
                      <a:r>
                        <a:rPr lang="en-US" sz="14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stature because of early closure of epiphyseal plates</a:t>
                      </a:r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Georgia" charset="0"/>
                          <a:cs typeface="+mn-cs"/>
                        </a:rPr>
                        <a:t>.</a:t>
                      </a:r>
                      <a:endParaRPr lang="en-US" sz="1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Georgia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kumimoji="0" lang="en-US" sz="14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The </a:t>
                      </a:r>
                      <a:r>
                        <a:rPr kumimoji="0" lang="en-US" sz="1400" kern="1200" dirty="0" err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virilizing</a:t>
                      </a:r>
                      <a:r>
                        <a:rPr kumimoji="0" lang="en-US" sz="14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characteristics of </a:t>
                      </a:r>
                      <a:r>
                        <a:rPr kumimoji="0" lang="en-US" sz="1400" kern="1200" dirty="0" err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adrenogenital</a:t>
                      </a:r>
                      <a:r>
                        <a:rPr kumimoji="0" lang="en-US" sz="14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syndrome are usually ​obscured ​by the​ normal </a:t>
                      </a:r>
                      <a:r>
                        <a:rPr kumimoji="0" lang="en-US" sz="1400" kern="1200" dirty="0" err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virilizing</a:t>
                      </a:r>
                      <a:r>
                        <a:rPr kumimoji="0" lang="en-US" sz="14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characteristics​ of the testosterone secreted by the testes,</a:t>
                      </a:r>
                      <a:r>
                        <a:rPr kumimoji="0" lang="en-US" sz="1400" kern="1200" baseline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4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that’s why it is often​ difficult​ to make a diagnosis. 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endParaRPr kumimoji="0" lang="en-US" sz="50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kumimoji="0" lang="en-US" sz="14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However, the excretion of ​17-ketosteroids​ (derived from androgens) in urine may be </a:t>
                      </a:r>
                      <a:r>
                        <a:rPr kumimoji="0" lang="en-US" sz="14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  <a:r>
                        <a:rPr kumimoji="0" lang="en-US" sz="14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to </a:t>
                      </a:r>
                      <a:r>
                        <a:rPr kumimoji="0" lang="en-US" sz="14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  <a:r>
                        <a:rPr kumimoji="0" lang="en-US" sz="14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times more than normal, used in diagnosing the disease.</a:t>
                      </a:r>
                      <a:endParaRPr kumimoji="0" lang="ar-SA" sz="140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indent="0" algn="r" rtl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kumimoji="0" lang="ar-SA" sz="1300" kern="120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المقصد من الكلام: </a:t>
                      </a:r>
                      <a:r>
                        <a:rPr kumimoji="0" lang="ar-SA" sz="1300" kern="1200" dirty="0" err="1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ﺻﻌﺐ</a:t>
                      </a:r>
                      <a:r>
                        <a:rPr kumimoji="0" lang="ar-SA" sz="1300" kern="120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ar-SA" sz="1300" kern="1200" dirty="0" err="1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ﻧﻔﺮق</a:t>
                      </a:r>
                      <a:r>
                        <a:rPr kumimoji="0" lang="ar-SA" sz="1300" kern="120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بين </a:t>
                      </a:r>
                      <a:r>
                        <a:rPr kumimoji="0" lang="ar-SA" sz="1300" kern="1200" dirty="0" err="1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اﻟﺼﻔﺎت</a:t>
                      </a:r>
                      <a:r>
                        <a:rPr kumimoji="0" lang="ar-SA" sz="1300" kern="120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ar-SA" sz="1300" kern="1200" dirty="0" err="1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اﻟﺬﻛﺮية</a:t>
                      </a:r>
                      <a:r>
                        <a:rPr kumimoji="0" lang="ar-SA" sz="1300" kern="120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الناتجة </a:t>
                      </a:r>
                      <a:r>
                        <a:rPr kumimoji="0" lang="ar-SA" sz="1300" kern="1200" dirty="0" err="1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ﻋﻦ</a:t>
                      </a:r>
                      <a:r>
                        <a:rPr kumimoji="0" lang="ar-SA" sz="1300" kern="120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إفراز </a:t>
                      </a:r>
                      <a:r>
                        <a:rPr kumimoji="0" lang="ar-SA" sz="1300" kern="1200" dirty="0" err="1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التيستستيرون</a:t>
                      </a:r>
                      <a:r>
                        <a:rPr kumimoji="0" lang="ar-SA" sz="1300" kern="120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ar-SA" sz="1300" kern="1200" dirty="0" err="1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ﻣﻦ</a:t>
                      </a:r>
                      <a:r>
                        <a:rPr kumimoji="0" lang="ar-SA" sz="1300" kern="120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ar-SA" sz="1300" kern="1200" dirty="0" err="1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اﻟﺨﺼﯿﺘﯿﻦ</a:t>
                      </a:r>
                      <a:r>
                        <a:rPr kumimoji="0" lang="ar-SA" sz="1300" kern="120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مثل </a:t>
                      </a:r>
                      <a:r>
                        <a:rPr kumimoji="0" lang="ar-SA" sz="1300" kern="1200" dirty="0" err="1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اﻟﺮﺟﻞ</a:t>
                      </a:r>
                      <a:r>
                        <a:rPr kumimoji="0" lang="ar-SA" sz="1300" kern="120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ar-SA" sz="1300" kern="1200" dirty="0" err="1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اﻟﻄﺒﯿﻌﻲ</a:t>
                      </a:r>
                      <a:r>
                        <a:rPr kumimoji="0" lang="ar-SA" sz="1300" kern="120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وبين الناتجة </a:t>
                      </a:r>
                      <a:r>
                        <a:rPr kumimoji="0" lang="ar-SA" sz="1300" kern="1200" dirty="0" err="1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ﻋﻦ</a:t>
                      </a:r>
                      <a:r>
                        <a:rPr kumimoji="0" lang="ar-SA" sz="1300" kern="120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زيادة </a:t>
                      </a:r>
                      <a:r>
                        <a:rPr kumimoji="0" lang="ar-SA" sz="1300" kern="1200" dirty="0" err="1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وﻓﺮط</a:t>
                      </a:r>
                      <a:r>
                        <a:rPr kumimoji="0" lang="ar-SA" sz="1300" kern="120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 إفراز </a:t>
                      </a:r>
                      <a:r>
                        <a:rPr kumimoji="0" lang="ar-SA" sz="1300" kern="1200" dirty="0" err="1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اﻻﻧﺪروﺟﯿﻦ</a:t>
                      </a:r>
                      <a:r>
                        <a:rPr kumimoji="0" lang="ar-SA" sz="1300" kern="120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ar-SA" sz="1300" kern="1200" dirty="0" err="1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ﻣﻦ</a:t>
                      </a:r>
                      <a:r>
                        <a:rPr kumimoji="0" lang="ar-SA" sz="1300" kern="120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ar-SA" sz="1300" kern="1200" dirty="0" err="1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اﻻدرﯾﻨﺎل</a:t>
                      </a:r>
                      <a:r>
                        <a:rPr kumimoji="0" lang="ar-SA" sz="1300" kern="120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ar-SA" sz="1300" kern="1200" dirty="0" err="1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ﻛﻤﺎ</a:t>
                      </a:r>
                      <a:r>
                        <a:rPr kumimoji="0" lang="ar-SA" sz="1300" kern="120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ar-SA" sz="1300" kern="1200" dirty="0" err="1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ﻓﻲ</a:t>
                      </a:r>
                      <a:r>
                        <a:rPr kumimoji="0" lang="ar-SA" sz="1300" kern="120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ar-SA" sz="1300" kern="1200" dirty="0" err="1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اﻟﺸﺨﺺ</a:t>
                      </a:r>
                      <a:r>
                        <a:rPr kumimoji="0" lang="ar-SA" sz="1300" kern="120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ar-SA" sz="1300" kern="1200" dirty="0" err="1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اﻟﻐﯿﺮﻃﺒﯿﻌﻲ</a:t>
                      </a:r>
                      <a:r>
                        <a:rPr kumimoji="0" lang="ar-SA" sz="1300" kern="120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. فالشيء اللي يساعدنا نفرق ويساعدنا بالتشخيص وجود الـ</a:t>
                      </a:r>
                      <a:r>
                        <a:rPr kumimoji="0" lang="en-US" sz="1300" kern="120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17-ketosteroids</a:t>
                      </a:r>
                      <a:r>
                        <a:rPr kumimoji="0" lang="ar-SA" sz="1300" kern="120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في الـ</a:t>
                      </a:r>
                      <a:r>
                        <a:rPr kumimoji="0" lang="en-US" sz="1300" kern="120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Urine</a:t>
                      </a:r>
                      <a:r>
                        <a:rPr kumimoji="0" lang="ar-SA" sz="1300" kern="120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بكمية أكثر من الطبيعي توصل الى 10-15 ضعف الطبيعي!</a:t>
                      </a:r>
                      <a:endParaRPr kumimoji="0" lang="en-US" sz="1300" kern="1200" dirty="0">
                        <a:solidFill>
                          <a:srgbClr val="00B05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43797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094431" y="610139"/>
            <a:ext cx="3574132" cy="465413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نقصد هنا الأعراض على الرجال، </a:t>
            </a:r>
            <a:r>
              <a:rPr lang="ar-SA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مو</a:t>
            </a:r>
            <a:r>
              <a:rPr lang="ar-SA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فقط </a:t>
            </a:r>
            <a:r>
              <a:rPr lang="ar-SA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سلايدات</a:t>
            </a:r>
            <a:r>
              <a:rPr lang="ar-SA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الأولاد</a:t>
            </a:r>
            <a:endParaRPr lang="en-US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9858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185" y="90565"/>
            <a:ext cx="6454453" cy="990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4273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checking our work! </a:t>
            </a:r>
          </a:p>
        </p:txBody>
      </p:sp>
      <p:sp>
        <p:nvSpPr>
          <p:cNvPr id="6" name="Rectangle 5"/>
          <p:cNvSpPr/>
          <p:nvPr/>
        </p:nvSpPr>
        <p:spPr>
          <a:xfrm>
            <a:off x="812435" y="3020472"/>
            <a:ext cx="4624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</a:pPr>
            <a:r>
              <a:rPr lang="ar-SA" sz="2400" dirty="0">
                <a:solidFill>
                  <a:srgbClr val="0080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خالص الشكر لأعضاء الفريق الكِرام:</a:t>
            </a:r>
            <a:endParaRPr lang="en-US" sz="2400" dirty="0">
              <a:solidFill>
                <a:srgbClr val="00808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14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839" y="1215709"/>
            <a:ext cx="10297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ar-SA" sz="1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اعمل لترسم بسمة، اعمل لتمسح دمعة، اعمل و أنت تعلم أن الله لا يضيع أجر من أحسن عملا.</a:t>
            </a:r>
            <a:endParaRPr lang="en-US" sz="1800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540350" y="1600521"/>
            <a:ext cx="3168351" cy="12169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>
              <a:spcBef>
                <a:spcPct val="20000"/>
              </a:spcBef>
              <a:defRPr sz="2400">
                <a:solidFill>
                  <a:srgbClr val="0080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 rtl="1">
              <a:lnSpc>
                <a:spcPct val="150000"/>
              </a:lnSpc>
            </a:pPr>
            <a:r>
              <a:rPr lang="ar-SA" dirty="0"/>
              <a:t>قادة الفريق:</a:t>
            </a:r>
          </a:p>
          <a:p>
            <a:pPr algn="ctr" rt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ar-SA" dirty="0">
                <a:solidFill>
                  <a:schemeClr val="tx1"/>
                </a:solidFill>
              </a:rPr>
              <a:t>ليــلـى مـذكور  &amp; مـحـمـد نـصـر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5723" y="6374312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600" dirty="0">
                <a:solidFill>
                  <a:srgbClr val="4273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اللهم اني استودعتك ما حفظت وما قرأت وما فهمت، فرده لي وقت حاجتي إليه إنّك على كل شيءٍ قدير.</a:t>
            </a:r>
            <a:endParaRPr lang="en-US" sz="1600" dirty="0">
              <a:solidFill>
                <a:srgbClr val="4273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Isosceles Triangle 27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950396" y="2080542"/>
            <a:ext cx="0" cy="4151486"/>
          </a:xfrm>
          <a:prstGeom prst="line">
            <a:avLst/>
          </a:prstGeom>
          <a:ln>
            <a:solidFill>
              <a:srgbClr val="497E8D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663" y="3430676"/>
            <a:ext cx="855837" cy="855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30516" y="3469993"/>
            <a:ext cx="3960440" cy="792088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2017-2018 Dr. </a:t>
            </a:r>
            <a:r>
              <a:rPr lang="fr-FR" sz="11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Abeer</a:t>
            </a:r>
            <a:r>
              <a:rPr lang="fr-FR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sz="11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AlGhumlas</a:t>
            </a:r>
            <a:r>
              <a:rPr lang="en-US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’s </a:t>
            </a:r>
            <a:r>
              <a:rPr lang="fr-FR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Lecture &amp; Notes.</a:t>
            </a:r>
          </a:p>
          <a:p>
            <a:pPr defTabSz="914400"/>
            <a:r>
              <a:rPr lang="fr-FR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2017-2018 Dr. Khalid Al </a:t>
            </a:r>
            <a:r>
              <a:rPr lang="fr-FR" sz="11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Regaiey’s</a:t>
            </a:r>
            <a:r>
              <a:rPr lang="fr-FR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 Lecture&amp; Notes. </a:t>
            </a:r>
          </a:p>
          <a:p>
            <a:pPr defTabSz="914400"/>
            <a:r>
              <a:rPr lang="en-US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Guyton &amp; Hall of Medical Physiology 13</a:t>
            </a:r>
            <a:r>
              <a:rPr lang="en-US" sz="1100" baseline="30000" dirty="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US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 Edition.</a:t>
            </a:r>
          </a:p>
          <a:p>
            <a:pPr defTabSz="914400"/>
            <a:r>
              <a:rPr lang="en-US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Linda S. Costanzo 5</a:t>
            </a:r>
            <a:r>
              <a:rPr lang="en-US" sz="1100" baseline="30000" dirty="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US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 Edition.</a:t>
            </a:r>
          </a:p>
        </p:txBody>
      </p:sp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1" t="7811" r="4178" b="4458"/>
          <a:stretch/>
        </p:blipFill>
        <p:spPr>
          <a:xfrm>
            <a:off x="7546074" y="1575000"/>
            <a:ext cx="859536" cy="85953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487472" y="1714463"/>
            <a:ext cx="2499528" cy="580609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Please check our editing file to know if there are any additions, changes or corrections.</a:t>
            </a:r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172" y="2434536"/>
            <a:ext cx="859536" cy="85953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819182" y="2641534"/>
            <a:ext cx="3171773" cy="580609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Examine yourself</a:t>
            </a:r>
          </a:p>
        </p:txBody>
      </p:sp>
      <p:pic>
        <p:nvPicPr>
          <p:cNvPr id="13" name="Picture 12">
            <a:hlinkClick r:id="rId8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2962" r="2960" b="2960"/>
          <a:stretch/>
        </p:blipFill>
        <p:spPr>
          <a:xfrm>
            <a:off x="6764172" y="4437112"/>
            <a:ext cx="859536" cy="85953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760972" y="4564936"/>
            <a:ext cx="3229983" cy="569046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Helpful physiology bocks.</a:t>
            </a:r>
          </a:p>
        </p:txBody>
      </p:sp>
      <p:pic>
        <p:nvPicPr>
          <p:cNvPr id="16" name="Picture 15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74" y="5394895"/>
            <a:ext cx="859536" cy="85953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497830" y="5540140"/>
            <a:ext cx="2493126" cy="569046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Give us your feedback 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9553" y="3549613"/>
            <a:ext cx="1965375" cy="1087467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algn="ctr" fontAlgn="t">
              <a:lnSpc>
                <a:spcPct val="150000"/>
              </a:lnSpc>
              <a:spcBef>
                <a:spcPct val="20000"/>
              </a:spcBef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غادة السكيت </a:t>
            </a:r>
          </a:p>
          <a:p>
            <a:pPr algn="ctr" fontAlgn="t">
              <a:lnSpc>
                <a:spcPct val="150000"/>
              </a:lnSpc>
              <a:spcBef>
                <a:spcPct val="20000"/>
              </a:spcBef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جومانا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القحطاني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65822" y="3552622"/>
            <a:ext cx="2275350" cy="1087467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algn="ctr" fontAlgn="t">
              <a:lnSpc>
                <a:spcPct val="150000"/>
              </a:lnSpc>
              <a:spcBef>
                <a:spcPct val="20000"/>
              </a:spcBef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قيس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المهيدب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t">
              <a:lnSpc>
                <a:spcPct val="150000"/>
              </a:lnSpc>
              <a:spcBef>
                <a:spcPct val="20000"/>
              </a:spcBef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نواف الخضيري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28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84" y="1246537"/>
            <a:ext cx="630936" cy="6309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6" y="1211174"/>
            <a:ext cx="630936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9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40" y="116632"/>
            <a:ext cx="12025336" cy="3672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lded Corner 11"/>
          <p:cNvSpPr/>
          <p:nvPr/>
        </p:nvSpPr>
        <p:spPr>
          <a:xfrm>
            <a:off x="2332849" y="260648"/>
            <a:ext cx="7443889" cy="936103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Adrenal gland hormones </a:t>
            </a:r>
          </a:p>
          <a:p>
            <a:pPr algn="ctr"/>
            <a:r>
              <a:rPr lang="en-US" sz="3200" b="1" dirty="0">
                <a:solidFill>
                  <a:srgbClr val="0080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(Androgens) 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909836" y="1628800"/>
            <a:ext cx="10289916" cy="4466682"/>
          </a:xfrm>
          <a:prstGeom prst="flowChartProcess">
            <a:avLst/>
          </a:prstGeom>
          <a:solidFill>
            <a:schemeClr val="bg1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end of this lecture, students should be able to describe:</a:t>
            </a:r>
            <a:endParaRPr lang="ar-SA" sz="1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Summarize the actions of adrenal androgens. </a:t>
            </a:r>
            <a:endParaRPr lang="ar-SA" sz="1800" dirty="0">
              <a:solidFill>
                <a:srgbClr val="00808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ar-SA" sz="1800" dirty="0">
              <a:solidFill>
                <a:srgbClr val="00808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ar-SA" sz="1800" dirty="0">
              <a:solidFill>
                <a:srgbClr val="00808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ar-SA" sz="1800" dirty="0">
              <a:solidFill>
                <a:srgbClr val="00808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ar-SA" sz="1800" dirty="0">
              <a:solidFill>
                <a:srgbClr val="00808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5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01590" tIns="50795" rIns="101590" bIns="50795" anchor="b" anchorCtr="0">
            <a:normAutofit/>
          </a:bodyPr>
          <a:lstStyle/>
          <a:p>
            <a:r>
              <a:rPr lang="en-US" altLang="ar-SA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Overview Of Androgens</a:t>
            </a:r>
            <a:endParaRPr lang="en-US" sz="3200" dirty="0">
              <a:solidFill>
                <a:srgbClr val="00808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09461" y="1188986"/>
            <a:ext cx="8293262" cy="2768353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4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Definition:  </a:t>
            </a: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Androgens are the hormones that exert </a:t>
            </a:r>
            <a:r>
              <a:rPr lang="en-US" sz="1400" u="sng" dirty="0">
                <a:latin typeface="Gill Sans MT" panose="020B0502020104020203" pitchFamily="34" charset="0"/>
                <a:cs typeface="Calibri" panose="020F0502020204030204" pitchFamily="34" charset="0"/>
              </a:rPr>
              <a:t>masculinizing</a:t>
            </a: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ar-SA" sz="1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ذكورية</a:t>
            </a: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effects and they promote anabolism and growth.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4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Synthesis: </a:t>
            </a: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The reticularis produces significant amounts </a:t>
            </a:r>
            <a:r>
              <a:rPr lang="en-US" sz="14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of androgens</a:t>
            </a: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mostly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dehydroepiandosterone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(DHEA) and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dehydroepiandosterone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sulfate (DHEAS).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4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Target cells: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General body cells 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4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Hormone control: </a:t>
            </a:r>
            <a:r>
              <a:rPr lang="en-US" sz="1400" dirty="0"/>
              <a:t>Control of secretion of adrenal androgens is by ACTH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from the pituitary </a:t>
            </a:r>
            <a:r>
              <a:rPr lang="en-US" sz="14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(There is no negative feedback effect of androgens on ACTH)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400" dirty="0">
              <a:solidFill>
                <a:srgbClr val="00808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400" dirty="0">
              <a:solidFill>
                <a:srgbClr val="FF000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98240" y="3602288"/>
            <a:ext cx="3240341" cy="582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497E8D"/>
                </a:solidFill>
                <a:latin typeface="Gill Sans MT" panose="020B0502020104020203" pitchFamily="34" charset="0"/>
              </a:rPr>
              <a:t>Androgens sources</a:t>
            </a: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(only in Females’ slides)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1876" y="4604228"/>
            <a:ext cx="3276364" cy="758072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pc="-35" dirty="0">
                <a:solidFill>
                  <a:srgbClr val="008080"/>
                </a:solidFill>
                <a:latin typeface="Gill Sans MT" panose="020B0502020104020203" pitchFamily="34" charset="0"/>
                <a:cs typeface="Georgia"/>
              </a:rPr>
              <a:t>Testosterone</a:t>
            </a:r>
          </a:p>
          <a:p>
            <a:pPr algn="ctr"/>
            <a:r>
              <a:rPr lang="en-US" sz="1800" spc="-35" dirty="0">
                <a:solidFill>
                  <a:schemeClr val="tx1"/>
                </a:solidFill>
                <a:latin typeface="Gill Sans MT" panose="020B0502020104020203" pitchFamily="34" charset="0"/>
                <a:cs typeface="Georgia"/>
              </a:rPr>
              <a:t>(Testis)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38609" y="4605572"/>
            <a:ext cx="3276364" cy="758072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pc="-35" dirty="0">
                <a:solidFill>
                  <a:srgbClr val="008080"/>
                </a:solidFill>
                <a:latin typeface="Gill Sans MT" panose="020B0502020104020203" pitchFamily="34" charset="0"/>
                <a:cs typeface="Georgia"/>
              </a:rPr>
              <a:t>Adrenal androgens  </a:t>
            </a:r>
            <a:endParaRPr lang="ar-SA" sz="1800" spc="-35" dirty="0">
              <a:solidFill>
                <a:srgbClr val="008080"/>
              </a:solidFill>
              <a:latin typeface="Gill Sans MT" panose="020B0502020104020203" pitchFamily="34" charset="0"/>
              <a:cs typeface="Georgia"/>
            </a:endParaRPr>
          </a:p>
          <a:p>
            <a:pPr algn="ctr"/>
            <a:r>
              <a:rPr lang="en-US" sz="1800" spc="-35" dirty="0">
                <a:solidFill>
                  <a:srgbClr val="008080"/>
                </a:solidFill>
                <a:latin typeface="Gill Sans MT" panose="020B0502020104020203" pitchFamily="34" charset="0"/>
                <a:cs typeface="Georgia"/>
              </a:rPr>
              <a:t>(Adrenal Gland)</a:t>
            </a:r>
          </a:p>
          <a:p>
            <a:pPr algn="ctr"/>
            <a:r>
              <a:rPr lang="en-US" sz="1400" spc="-35" dirty="0">
                <a:solidFill>
                  <a:srgbClr val="00B050"/>
                </a:solidFill>
                <a:latin typeface="Gill Sans MT" panose="020B0502020104020203" pitchFamily="34" charset="0"/>
                <a:cs typeface="Georgia"/>
              </a:rPr>
              <a:t>Cortex</a:t>
            </a:r>
          </a:p>
        </p:txBody>
      </p:sp>
      <p:cxnSp>
        <p:nvCxnSpPr>
          <p:cNvPr id="13" name="Straight Connector 12"/>
          <p:cNvCxnSpPr>
            <a:cxnSpLocks/>
            <a:stCxn id="9" idx="2"/>
          </p:cNvCxnSpPr>
          <p:nvPr/>
        </p:nvCxnSpPr>
        <p:spPr>
          <a:xfrm>
            <a:off x="6418411" y="4184560"/>
            <a:ext cx="1" cy="114744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034044" y="4299304"/>
            <a:ext cx="3384376" cy="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418420" y="4299304"/>
            <a:ext cx="3240360" cy="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034044" y="4299304"/>
            <a:ext cx="0" cy="264437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658780" y="4299304"/>
            <a:ext cx="0" cy="264437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521876" y="5521403"/>
            <a:ext cx="3276364" cy="766177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spc="-35" dirty="0">
                <a:solidFill>
                  <a:schemeClr val="tx1"/>
                </a:solidFill>
                <a:latin typeface="Gill Sans MT" panose="020B0502020104020203" pitchFamily="34" charset="0"/>
                <a:cs typeface="Georgia"/>
              </a:rPr>
              <a:t>The major active androgen.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38609" y="5521403"/>
            <a:ext cx="3276364" cy="766177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spc="-35" dirty="0">
                <a:solidFill>
                  <a:schemeClr val="tx1"/>
                </a:solidFill>
                <a:latin typeface="Gill Sans MT" panose="020B0502020104020203" pitchFamily="34" charset="0"/>
                <a:cs typeface="Georgia"/>
              </a:rPr>
              <a:t>Have less than </a:t>
            </a:r>
            <a:r>
              <a:rPr lang="en-US" sz="1600" spc="-35" dirty="0">
                <a:solidFill>
                  <a:schemeClr val="accent4">
                    <a:lumMod val="75000"/>
                  </a:schemeClr>
                </a:solidFill>
                <a:latin typeface="Gill Sans MT" panose="020B0502020104020203" pitchFamily="34" charset="0"/>
                <a:cs typeface="Georgia"/>
              </a:rPr>
              <a:t>20%</a:t>
            </a:r>
            <a:r>
              <a:rPr lang="en-US" sz="1600" spc="-35" dirty="0">
                <a:solidFill>
                  <a:schemeClr val="tx1"/>
                </a:solidFill>
                <a:latin typeface="Gill Sans MT" panose="020B0502020104020203" pitchFamily="34" charset="0"/>
                <a:cs typeface="Georgia"/>
              </a:rPr>
              <a:t> of testosterone  activity.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"/>
          <a:stretch/>
        </p:blipFill>
        <p:spPr>
          <a:xfrm>
            <a:off x="8902723" y="1580562"/>
            <a:ext cx="3036718" cy="212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6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460" y="167665"/>
            <a:ext cx="10969943" cy="990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Adrenal Cortex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4260" y="1340129"/>
            <a:ext cx="3240341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497E8D"/>
                </a:solidFill>
                <a:latin typeface="Gill Sans MT" panose="020B0502020104020203" pitchFamily="34" charset="0"/>
              </a:rPr>
              <a:t>Adrenal cortex</a:t>
            </a:r>
          </a:p>
        </p:txBody>
      </p:sp>
      <p:sp>
        <p:nvSpPr>
          <p:cNvPr id="6" name="Rectangle 5"/>
          <p:cNvSpPr/>
          <p:nvPr/>
        </p:nvSpPr>
        <p:spPr>
          <a:xfrm>
            <a:off x="981844" y="2437141"/>
            <a:ext cx="3492388" cy="566139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pc="-35" dirty="0">
                <a:solidFill>
                  <a:srgbClr val="008080"/>
                </a:solidFill>
                <a:latin typeface="Gill Sans MT" panose="020B0502020104020203" pitchFamily="34" charset="0"/>
                <a:cs typeface="Georgia"/>
              </a:rPr>
              <a:t>Male sex hormones</a:t>
            </a:r>
          </a:p>
          <a:p>
            <a:pPr algn="ctr"/>
            <a:r>
              <a:rPr lang="en-US" sz="1800" spc="-35" dirty="0">
                <a:solidFill>
                  <a:schemeClr val="tx1"/>
                </a:solidFill>
                <a:latin typeface="Gill Sans MT" panose="020B0502020104020203" pitchFamily="34" charset="0"/>
                <a:cs typeface="Georgia"/>
              </a:rPr>
              <a:t>(Androgens)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14600" y="2438485"/>
            <a:ext cx="3492379" cy="564795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pc="-35" dirty="0">
                <a:solidFill>
                  <a:srgbClr val="008080"/>
                </a:solidFill>
                <a:latin typeface="Gill Sans MT" panose="020B0502020104020203" pitchFamily="34" charset="0"/>
                <a:cs typeface="Georgia"/>
              </a:rPr>
              <a:t>Female sex hormones</a:t>
            </a:r>
          </a:p>
        </p:txBody>
      </p:sp>
      <p:cxnSp>
        <p:nvCxnSpPr>
          <p:cNvPr id="8" name="Straight Connector 7"/>
          <p:cNvCxnSpPr>
            <a:stCxn id="4" idx="2"/>
          </p:cNvCxnSpPr>
          <p:nvPr/>
        </p:nvCxnSpPr>
        <p:spPr>
          <a:xfrm flipH="1">
            <a:off x="6094412" y="1844185"/>
            <a:ext cx="19" cy="288032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710036" y="2132217"/>
            <a:ext cx="3384376" cy="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094412" y="2132217"/>
            <a:ext cx="3240360" cy="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10036" y="2132217"/>
            <a:ext cx="0" cy="264437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334772" y="2132217"/>
            <a:ext cx="0" cy="264437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81844" y="3140330"/>
            <a:ext cx="3492388" cy="2448910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spc="-35" dirty="0">
                <a:solidFill>
                  <a:srgbClr val="497E8D"/>
                </a:solidFill>
                <a:latin typeface="Gill Sans MT" panose="020B0502020104020203" pitchFamily="34" charset="0"/>
                <a:cs typeface="Georgia"/>
              </a:rPr>
              <a:t>Adrenal androgens includes: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spc="-35" dirty="0" err="1">
                <a:solidFill>
                  <a:schemeClr val="tx1"/>
                </a:solidFill>
                <a:latin typeface="Gill Sans MT" panose="020B0502020104020203" pitchFamily="34" charset="0"/>
                <a:cs typeface="Georgia"/>
              </a:rPr>
              <a:t>Dehydroepiandrosterone</a:t>
            </a:r>
            <a:r>
              <a:rPr lang="en-US" sz="1500" spc="-35" dirty="0">
                <a:solidFill>
                  <a:schemeClr val="tx1"/>
                </a:solidFill>
                <a:latin typeface="Gill Sans MT" panose="020B0502020104020203" pitchFamily="34" charset="0"/>
                <a:cs typeface="Georgia"/>
              </a:rPr>
              <a:t>  (DHEA).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spc="-35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Georgia"/>
              </a:rPr>
              <a:t>DHEA sulfate (DHEAS).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spc="-35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Georgia"/>
              </a:rPr>
              <a:t>11</a:t>
            </a:r>
            <a:r>
              <a:rPr lang="el-GR" sz="1500" spc="-35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Georgia"/>
              </a:rPr>
              <a:t>β-</a:t>
            </a:r>
            <a:r>
              <a:rPr lang="en-US" sz="1500" spc="-35" dirty="0" err="1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Georgia"/>
              </a:rPr>
              <a:t>hydroxyandrostenedione</a:t>
            </a:r>
            <a:r>
              <a:rPr lang="en-US" sz="1500" spc="-35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Georgia"/>
              </a:rPr>
              <a:t> (11OHA).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spc="-35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Georgia"/>
              </a:rPr>
              <a:t>11</a:t>
            </a:r>
            <a:r>
              <a:rPr lang="el-GR" sz="1500" spc="-35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Georgia"/>
              </a:rPr>
              <a:t>β-</a:t>
            </a:r>
            <a:r>
              <a:rPr lang="en-US" sz="1500" spc="-35" dirty="0" err="1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Georgia"/>
              </a:rPr>
              <a:t>hydroxytestosterone</a:t>
            </a:r>
            <a:r>
              <a:rPr lang="en-US" sz="1500" spc="-35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Georgia"/>
              </a:rPr>
              <a:t> (11OHT).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spc="-35" dirty="0">
                <a:solidFill>
                  <a:schemeClr val="tx1"/>
                </a:solidFill>
                <a:latin typeface="Gill Sans MT" panose="020B0502020104020203" pitchFamily="34" charset="0"/>
                <a:cs typeface="Georgia"/>
              </a:rPr>
              <a:t>Androstenedione.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spc="-35" dirty="0" err="1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Georgia"/>
              </a:rPr>
              <a:t>Androstenediol</a:t>
            </a:r>
            <a:r>
              <a:rPr lang="en-US" sz="1500" spc="-35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Georgia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14601" y="3140330"/>
            <a:ext cx="3492378" cy="2448910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spc="-35" dirty="0">
                <a:solidFill>
                  <a:schemeClr val="tx1"/>
                </a:solidFill>
                <a:latin typeface="Gill Sans MT" panose="020B0502020104020203" pitchFamily="34" charset="0"/>
                <a:cs typeface="Georgia"/>
              </a:rPr>
              <a:t>Estrogens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spc="-35" dirty="0">
                <a:solidFill>
                  <a:schemeClr val="tx1"/>
                </a:solidFill>
                <a:latin typeface="Gill Sans MT" panose="020B0502020104020203" pitchFamily="34" charset="0"/>
                <a:cs typeface="Georgia"/>
              </a:rPr>
              <a:t>Progesterone</a:t>
            </a:r>
          </a:p>
        </p:txBody>
      </p:sp>
      <p:sp>
        <p:nvSpPr>
          <p:cNvPr id="2" name="Rectangle 1"/>
          <p:cNvSpPr/>
          <p:nvPr/>
        </p:nvSpPr>
        <p:spPr>
          <a:xfrm>
            <a:off x="981844" y="5726290"/>
            <a:ext cx="10225135" cy="458835"/>
          </a:xfrm>
          <a:prstGeom prst="rect">
            <a:avLst/>
          </a:prstGeom>
          <a:noFill/>
          <a:ln>
            <a:solidFill>
              <a:srgbClr val="00B05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en-US" sz="14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Estrogen for males is important for Ca homeostasis, deposition of fat and making wise decisions. </a:t>
            </a:r>
          </a:p>
        </p:txBody>
      </p:sp>
    </p:spTree>
    <p:extLst>
      <p:ext uri="{BB962C8B-B14F-4D97-AF65-F5344CB8AC3E}">
        <p14:creationId xmlns:p14="http://schemas.microsoft.com/office/powerpoint/2010/main" val="111989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01590" tIns="50795" rIns="101590" bIns="50795" anchor="b" anchorCtr="0">
            <a:normAutofit/>
          </a:bodyPr>
          <a:lstStyle/>
          <a:p>
            <a:r>
              <a:rPr lang="en-US" altLang="ar-SA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Cont.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549795" y="1143000"/>
            <a:ext cx="11029607" cy="5024148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200000"/>
              </a:lnSpc>
              <a:buClr>
                <a:srgbClr val="008080"/>
              </a:buClr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The adrenal cortex in both sexes produces small amounts of sex hormone of the opposite sex.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Additional small amounts of sex hormones come from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nonadrenal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sources. </a:t>
            </a:r>
          </a:p>
          <a:p>
            <a:pPr defTabSz="914400">
              <a:lnSpc>
                <a:spcPct val="200000"/>
              </a:lnSpc>
              <a:buClr>
                <a:srgbClr val="008080"/>
              </a:buClr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Some testosterone in males is </a:t>
            </a:r>
            <a:r>
              <a:rPr lang="en-US" sz="16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converted into estrogen by the enzyme </a:t>
            </a:r>
            <a:r>
              <a:rPr lang="en-US" sz="1600" b="1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aromatase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found in adipose tissues.</a:t>
            </a:r>
          </a:p>
          <a:p>
            <a:pPr defTabSz="914400">
              <a:lnSpc>
                <a:spcPct val="200000"/>
              </a:lnSpc>
              <a:buClr>
                <a:srgbClr val="008080"/>
              </a:buClr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In females, ovaries produce androgen as an intermediate step in estrogen production. Little of this androgen is released in the blood instead of being converted into estrogen </a:t>
            </a:r>
            <a:r>
              <a:rPr 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(Testosterone in males is linked to aggressive behavior and selfishness)</a:t>
            </a:r>
          </a:p>
          <a:p>
            <a:pPr defTabSz="914400">
              <a:lnSpc>
                <a:spcPct val="200000"/>
              </a:lnSpc>
              <a:buClr>
                <a:srgbClr val="008080"/>
              </a:buClr>
            </a:pPr>
            <a:endParaRPr lang="en-US" sz="1600" dirty="0">
              <a:solidFill>
                <a:srgbClr val="00808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200000"/>
              </a:lnSpc>
              <a:buClr>
                <a:srgbClr val="008080"/>
              </a:buClr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200000"/>
              </a:lnSpc>
              <a:buClr>
                <a:srgbClr val="008080"/>
              </a:buClr>
            </a:pPr>
            <a:endParaRPr lang="en-US" sz="1600" dirty="0">
              <a:solidFill>
                <a:srgbClr val="FF000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200000"/>
              </a:lnSpc>
              <a:buClr>
                <a:srgbClr val="008080"/>
              </a:buClr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200000"/>
              </a:lnSpc>
              <a:buClr>
                <a:srgbClr val="008080"/>
              </a:buClr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200000"/>
              </a:lnSpc>
              <a:buClr>
                <a:srgbClr val="008080"/>
              </a:buClr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200000"/>
              </a:lnSpc>
              <a:buFont typeface="Wingdings 3"/>
              <a:buNone/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200000"/>
              </a:lnSpc>
              <a:buFont typeface="Wingdings 3"/>
              <a:buNone/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200000"/>
              </a:lnSpc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58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01590" tIns="50795" rIns="101590" bIns="50795" anchor="b" anchorCtr="0">
            <a:normAutofit/>
          </a:bodyPr>
          <a:lstStyle/>
          <a:p>
            <a:r>
              <a:rPr lang="en-US" altLang="ar-SA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Adrenal Androgens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549795" y="1143000"/>
            <a:ext cx="11029607" cy="5213350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6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Definition: 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Adrenal androgens have little androgenic activity, but they provide a pool of circulating precursor for peripheral conversion to more potent androgens (e.g. testosterone) and estrogens (e.g. estradiol).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2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1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6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Synthesis: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Produced from Zona </a:t>
            </a:r>
            <a:r>
              <a:rPr lang="en-US" sz="1600" dirty="0" err="1">
                <a:latin typeface="Gill Sans MT" panose="020B0502020104020203" pitchFamily="34" charset="0"/>
                <a:cs typeface="Calibri" panose="020F0502020204030204" pitchFamily="34" charset="0"/>
              </a:rPr>
              <a:t>reticularis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FF66CC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in small amounts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(</a:t>
            </a:r>
            <a:r>
              <a:rPr lang="en-US" altLang="ar-SA" sz="16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Adrenal Androgens not androgen)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FF66CC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Its secretion is controlled by ACTH. 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6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Adrenarche: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the onset of adrenal androgens in humans is a gradual process that precedes the onset of puberty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6-7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years of age in girls and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7-8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years of age in boys). 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6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Binding: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(only in Males’ slides)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About</a:t>
            </a:r>
            <a:r>
              <a:rPr lang="en-US" sz="16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90%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of adrenal androgens are bound to albumin, while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3%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approximately is bound to sex hormone-binding globulin (SHBG).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DHEAS has high affinity to albumin with half-life</a:t>
            </a:r>
            <a:r>
              <a:rPr lang="en-US" sz="16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7-10</a:t>
            </a:r>
            <a:r>
              <a:rPr lang="en-US" sz="16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hours, while DHEA has low affinity with half-life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15-30</a:t>
            </a:r>
            <a:r>
              <a:rPr lang="en-US" sz="16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minutes.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DHEA, DHEAS, and Androstenedione </a:t>
            </a:r>
            <a:r>
              <a:rPr lang="en-US" sz="16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are converted to the potent androgens Testosterone and Dihydrotestosterone (DHT) in peripheral tissues </a:t>
            </a:r>
            <a:r>
              <a:rPr 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(</a:t>
            </a:r>
            <a:r>
              <a:rPr lang="en-US" alt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Mostly in adipose tissue, hair follicles and prostate).</a:t>
            </a:r>
            <a:endParaRPr lang="en-US" sz="1600" dirty="0">
              <a:solidFill>
                <a:srgbClr val="00B05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600" dirty="0">
              <a:solidFill>
                <a:srgbClr val="00808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600" dirty="0">
              <a:solidFill>
                <a:srgbClr val="FF000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6260" y="3429000"/>
            <a:ext cx="4896544" cy="738664"/>
          </a:xfrm>
          <a:prstGeom prst="rect">
            <a:avLst/>
          </a:prstGeom>
          <a:noFill/>
          <a:ln>
            <a:solidFill>
              <a:srgbClr val="00B05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en-US" sz="14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Adrenarche: means the 1</a:t>
            </a:r>
            <a:r>
              <a:rPr lang="en-US" altLang="en-US" sz="1400" baseline="300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st</a:t>
            </a:r>
            <a:r>
              <a:rPr lang="en-US" altLang="en-US" sz="14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sign of puberty 1</a:t>
            </a:r>
            <a:r>
              <a:rPr lang="en-US" altLang="en-US" sz="1400" baseline="300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st</a:t>
            </a:r>
            <a:r>
              <a:rPr lang="en-US" altLang="en-US" sz="14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trace of androgens.</a:t>
            </a:r>
          </a:p>
          <a:p>
            <a:pPr>
              <a:lnSpc>
                <a:spcPct val="150000"/>
              </a:lnSpc>
            </a:pPr>
            <a:r>
              <a:rPr lang="en-US" altLang="en-US" sz="14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Menarche: means the 1</a:t>
            </a:r>
            <a:r>
              <a:rPr lang="en-US" altLang="en-US" sz="1400" baseline="300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st</a:t>
            </a:r>
            <a:r>
              <a:rPr lang="en-US" altLang="en-US" sz="14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period in females.</a:t>
            </a:r>
          </a:p>
        </p:txBody>
      </p:sp>
    </p:spTree>
    <p:extLst>
      <p:ext uri="{BB962C8B-B14F-4D97-AF65-F5344CB8AC3E}">
        <p14:creationId xmlns:p14="http://schemas.microsoft.com/office/powerpoint/2010/main" val="2643584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ar-SA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Dehydroepiandosterone (DHEA) &amp; Androstenedione</a:t>
            </a:r>
            <a:endParaRPr lang="en-US" sz="3200" dirty="0">
              <a:solidFill>
                <a:srgbClr val="00808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"/>
          </p:nvPr>
        </p:nvSpPr>
        <p:spPr>
          <a:xfrm>
            <a:off x="609281" y="1242750"/>
            <a:ext cx="5412943" cy="4937760"/>
          </a:xfrm>
        </p:spPr>
        <p:txBody>
          <a:bodyPr>
            <a:normAutofit/>
          </a:bodyPr>
          <a:lstStyle/>
          <a:p>
            <a:pPr>
              <a:buClr>
                <a:srgbClr val="008080"/>
              </a:buClr>
            </a:pPr>
            <a:r>
              <a:rPr lang="en-US" sz="20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Dehydroepiandosterone (DHEA):</a:t>
            </a:r>
          </a:p>
          <a:p>
            <a:pPr>
              <a:buClr>
                <a:srgbClr val="008080"/>
              </a:buClr>
            </a:pPr>
            <a:endParaRPr lang="en-US" sz="2000" dirty="0">
              <a:solidFill>
                <a:srgbClr val="00808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53695" indent="-340995">
              <a:lnSpc>
                <a:spcPct val="100000"/>
              </a:lnSpc>
              <a:buClr>
                <a:srgbClr val="008080"/>
              </a:buClr>
              <a:buFont typeface="Wingdings" panose="05000000000000000000" pitchFamily="2" charset="2"/>
              <a:buChar char="ü"/>
              <a:tabLst>
                <a:tab pos="356870" algn="l"/>
                <a:tab pos="357505" algn="l"/>
              </a:tabLst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It is the most abundant adrenal androgen with DHEAS.</a:t>
            </a:r>
          </a:p>
          <a:p>
            <a:pPr marL="353695" indent="-340995">
              <a:lnSpc>
                <a:spcPct val="100000"/>
              </a:lnSpc>
              <a:buClr>
                <a:srgbClr val="008080"/>
              </a:buClr>
              <a:buFont typeface="Wingdings" panose="05000000000000000000" pitchFamily="2" charset="2"/>
              <a:buChar char="ü"/>
              <a:tabLst>
                <a:tab pos="356870" algn="l"/>
                <a:tab pos="357505" algn="l"/>
              </a:tabLst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53695" indent="-340995">
              <a:lnSpc>
                <a:spcPct val="100000"/>
              </a:lnSpc>
              <a:buClr>
                <a:srgbClr val="008080"/>
              </a:buClr>
              <a:buFont typeface="Wingdings" panose="05000000000000000000" pitchFamily="2" charset="2"/>
              <a:buChar char="ü"/>
              <a:tabLst>
                <a:tab pos="356870" algn="l"/>
                <a:tab pos="357505" algn="l"/>
              </a:tabLst>
            </a:pPr>
            <a:r>
              <a:rPr lang="en-US" sz="16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DHEA is the primary precursor of natural estrogens.</a:t>
            </a:r>
          </a:p>
          <a:p>
            <a:pPr marL="353695" indent="-340995">
              <a:lnSpc>
                <a:spcPct val="100000"/>
              </a:lnSpc>
              <a:buClr>
                <a:srgbClr val="008080"/>
              </a:buClr>
              <a:buFont typeface="Wingdings" panose="05000000000000000000" pitchFamily="2" charset="2"/>
              <a:buChar char="ü"/>
              <a:tabLst>
                <a:tab pos="356870" algn="l"/>
                <a:tab pos="357505" algn="l"/>
              </a:tabLst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R="747395">
              <a:lnSpc>
                <a:spcPct val="100000"/>
              </a:lnSpc>
              <a:buClr>
                <a:srgbClr val="008080"/>
              </a:buClr>
              <a:buFont typeface="Wingdings" panose="05000000000000000000" pitchFamily="2" charset="2"/>
              <a:buChar char="ü"/>
              <a:tabLst>
                <a:tab pos="299085" algn="l"/>
                <a:tab pos="299720" algn="l"/>
              </a:tabLst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Normally they exert very little masculinizing</a:t>
            </a:r>
            <a:r>
              <a:rPr lang="ar-SA" sz="1600" dirty="0"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ar-SA" sz="1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ذكوري</a:t>
            </a:r>
            <a:r>
              <a:rPr lang="ar-SA" sz="1600" dirty="0"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 effect (weak) when secreted in normal amount (mild effect in female).</a:t>
            </a:r>
          </a:p>
          <a:p>
            <a:pPr>
              <a:buClr>
                <a:srgbClr val="008080"/>
              </a:buClr>
            </a:pPr>
            <a:endParaRPr lang="en-US" sz="2000" dirty="0">
              <a:solidFill>
                <a:srgbClr val="00808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4412" y="1143000"/>
            <a:ext cx="0" cy="5213350"/>
          </a:xfrm>
          <a:prstGeom prst="line">
            <a:avLst/>
          </a:prstGeom>
          <a:ln>
            <a:solidFill>
              <a:srgbClr val="497E8D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/>
          <p:cNvSpPr txBox="1">
            <a:spLocks/>
          </p:cNvSpPr>
          <p:nvPr/>
        </p:nvSpPr>
        <p:spPr>
          <a:xfrm>
            <a:off x="6094430" y="1237601"/>
            <a:ext cx="5616605" cy="5024148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20000"/>
              </a:lnSpc>
              <a:buClr>
                <a:srgbClr val="008080"/>
              </a:buClr>
            </a:pPr>
            <a:r>
              <a:rPr lang="en-US" sz="20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Androstenedione: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20000"/>
              </a:lnSpc>
              <a:buFont typeface="Wingdings 3"/>
              <a:buNone/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2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An androgenic steroid produced by the testes, adrenal cortex, and ovaries.</a:t>
            </a:r>
          </a:p>
          <a:p>
            <a:pPr defTabSz="914400">
              <a:lnSpc>
                <a:spcPct val="12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2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Androstenediones are converted metabolically to testosterone and to estrogens in the fat and other peripheral tissues. It is an  important source of estrogen in men and postmenopausal women.</a:t>
            </a:r>
          </a:p>
          <a:p>
            <a:pPr defTabSz="914400">
              <a:lnSpc>
                <a:spcPct val="12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2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Androstenedione were used	as an athletic or body building  supplement.</a:t>
            </a:r>
          </a:p>
          <a:p>
            <a:pPr marL="0" indent="0" defTabSz="914400">
              <a:lnSpc>
                <a:spcPct val="120000"/>
              </a:lnSpc>
              <a:buFont typeface="Wingdings 3"/>
              <a:buNone/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20000"/>
              </a:lnSpc>
              <a:buFont typeface="Wingdings 3"/>
              <a:buNone/>
            </a:pPr>
            <a:endParaRPr lang="en-US" sz="13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20000"/>
              </a:lnSpc>
              <a:buFont typeface="Wingdings 3"/>
              <a:buNone/>
            </a:pPr>
            <a:endParaRPr lang="en-US" sz="13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20000"/>
              </a:lnSpc>
              <a:buFont typeface="Wingdings 3"/>
              <a:buNone/>
            </a:pPr>
            <a:endParaRPr lang="en-US" sz="13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20000"/>
              </a:lnSpc>
            </a:pPr>
            <a:endParaRPr lang="en-US" sz="13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A719F7-6E1E-46F8-9C7F-2C1B61320D62}"/>
              </a:ext>
            </a:extLst>
          </p:cNvPr>
          <p:cNvSpPr/>
          <p:nvPr/>
        </p:nvSpPr>
        <p:spPr>
          <a:xfrm>
            <a:off x="10126860" y="30367"/>
            <a:ext cx="2061965" cy="346348"/>
          </a:xfrm>
          <a:prstGeom prst="rect">
            <a:avLst/>
          </a:prstGeom>
          <a:noFill/>
          <a:ln>
            <a:solidFill>
              <a:srgbClr val="E4CBE7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cs typeface="Arabic Typesetting" panose="03020402040406030203" pitchFamily="66" charset="-78"/>
              </a:rPr>
              <a:t>Only in Females’ Slides</a:t>
            </a:r>
          </a:p>
        </p:txBody>
      </p:sp>
    </p:spTree>
    <p:extLst>
      <p:ext uri="{BB962C8B-B14F-4D97-AF65-F5344CB8AC3E}">
        <p14:creationId xmlns:p14="http://schemas.microsoft.com/office/powerpoint/2010/main" val="1231525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01590" tIns="50795" rIns="101590" bIns="50795" anchor="b" anchorCtr="0">
            <a:normAutofit/>
          </a:bodyPr>
          <a:lstStyle/>
          <a:p>
            <a:r>
              <a:rPr lang="en-US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Steroid synthesis (steroidogenesis)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8115" y="1196752"/>
            <a:ext cx="12979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8080"/>
                </a:solidFill>
              </a:rPr>
              <a:t>cholesterol</a:t>
            </a:r>
          </a:p>
        </p:txBody>
      </p:sp>
      <p:cxnSp>
        <p:nvCxnSpPr>
          <p:cNvPr id="9" name="Straight Arrow Connector 8"/>
          <p:cNvCxnSpPr>
            <a:stCxn id="4" idx="2"/>
          </p:cNvCxnSpPr>
          <p:nvPr/>
        </p:nvCxnSpPr>
        <p:spPr>
          <a:xfrm>
            <a:off x="1267109" y="1556792"/>
            <a:ext cx="0" cy="43204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18115" y="2009807"/>
            <a:ext cx="1297988" cy="360040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Pregnenolone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916103" y="2204864"/>
            <a:ext cx="937949" cy="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76707" y="1743199"/>
            <a:ext cx="941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17 alpha hydroxylase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48408" y="2011887"/>
            <a:ext cx="1942606" cy="360040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17 </a:t>
            </a:r>
            <a:r>
              <a:rPr lang="en-US" sz="1300" dirty="0" err="1">
                <a:solidFill>
                  <a:schemeClr val="tx1"/>
                </a:solidFill>
              </a:rPr>
              <a:t>hydroxyPregnenolone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33423" y="2024844"/>
            <a:ext cx="1929970" cy="345003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chemeClr val="tx1"/>
                </a:solidFill>
              </a:rPr>
              <a:t>Dehydroepiandrosterone</a:t>
            </a:r>
            <a:endParaRPr lang="en-US" sz="13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789748" y="2211450"/>
            <a:ext cx="937949" cy="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82429" y="1756548"/>
            <a:ext cx="91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17 alpha hydroxylase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267109" y="2369847"/>
            <a:ext cx="0" cy="43204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2296" y="2348880"/>
            <a:ext cx="114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 Beta dehydrogenase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8115" y="2817563"/>
            <a:ext cx="1297988" cy="360040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Progesterone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249186" y="3177801"/>
            <a:ext cx="0" cy="43204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4373" y="3236083"/>
            <a:ext cx="1144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21 hydroxylase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0192" y="3625517"/>
            <a:ext cx="1297988" cy="409870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Deoxycorticos-terone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247092" y="4035585"/>
            <a:ext cx="0" cy="43204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98098" y="4483301"/>
            <a:ext cx="1297988" cy="360040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corticosterone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252397" y="4843341"/>
            <a:ext cx="0" cy="447715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37346" y="4863649"/>
            <a:ext cx="1144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66CC"/>
                </a:solidFill>
              </a:rPr>
              <a:t>18 hydroxylase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2794" y="5285179"/>
            <a:ext cx="1297988" cy="418825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66CC"/>
                </a:solidFill>
              </a:rPr>
              <a:t>18 hydroxyl-corticosterone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759844" y="2385876"/>
            <a:ext cx="0" cy="43204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20170" y="2340230"/>
            <a:ext cx="114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 Beta dehydrogenase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848408" y="2817563"/>
            <a:ext cx="1934021" cy="375708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17 </a:t>
            </a:r>
            <a:r>
              <a:rPr lang="en-US" sz="1300" dirty="0" err="1">
                <a:solidFill>
                  <a:schemeClr val="tx1"/>
                </a:solidFill>
              </a:rPr>
              <a:t>hydroxyProgesterone</a:t>
            </a:r>
            <a:endParaRPr lang="en-US" sz="13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729548" y="3206710"/>
            <a:ext cx="0" cy="43204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712859" y="3236082"/>
            <a:ext cx="1144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21 hydroxylase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818112" y="3638397"/>
            <a:ext cx="1934021" cy="375708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 </a:t>
            </a:r>
            <a:r>
              <a:rPr lang="en-US" sz="1400" dirty="0" err="1">
                <a:solidFill>
                  <a:schemeClr val="tx1"/>
                </a:solidFill>
              </a:rPr>
              <a:t>Deoxycortisol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741498" y="4005824"/>
            <a:ext cx="0" cy="43204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728893" y="3998076"/>
            <a:ext cx="114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11Beta hydroxylase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830062" y="4437511"/>
            <a:ext cx="1934021" cy="375708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Cortisol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896290" y="3022671"/>
            <a:ext cx="937949" cy="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894561" y="2550297"/>
            <a:ext cx="941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17 alpha hydroxylase 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659883" y="2370208"/>
            <a:ext cx="0" cy="43204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20209" y="2324562"/>
            <a:ext cx="114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 Beta dehydrogenase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729372" y="2801895"/>
            <a:ext cx="1934021" cy="375708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rgbClr val="FF0000"/>
                </a:solidFill>
              </a:rPr>
              <a:t>Androstenedione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666414" y="3190681"/>
            <a:ext cx="0" cy="43204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5400000">
            <a:off x="7119127" y="4495841"/>
            <a:ext cx="1551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5 alpha reductase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735903" y="3622368"/>
            <a:ext cx="1934021" cy="375708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Testosterone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6659883" y="3999346"/>
            <a:ext cx="0" cy="43204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597546" y="4035387"/>
            <a:ext cx="1144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Aromatase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729372" y="4431033"/>
            <a:ext cx="1934021" cy="375708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Oestradiol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789274" y="3025964"/>
            <a:ext cx="937949" cy="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781955" y="2571062"/>
            <a:ext cx="91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17 alpha hydroxylase 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727223" y="5192628"/>
            <a:ext cx="1665701" cy="487926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chemeClr val="tx1"/>
                </a:solidFill>
              </a:rPr>
              <a:t>Dihydrotestosterone</a:t>
            </a:r>
            <a:endParaRPr lang="en-US" sz="1300" dirty="0">
              <a:solidFill>
                <a:schemeClr val="tx1"/>
              </a:solidFill>
            </a:endParaRPr>
          </a:p>
        </p:txBody>
      </p:sp>
      <p:cxnSp>
        <p:nvCxnSpPr>
          <p:cNvPr id="69" name="Straight Connector 68"/>
          <p:cNvCxnSpPr>
            <a:stCxn id="57" idx="3"/>
          </p:cNvCxnSpPr>
          <p:nvPr/>
        </p:nvCxnSpPr>
        <p:spPr>
          <a:xfrm>
            <a:off x="7669924" y="3810222"/>
            <a:ext cx="368704" cy="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65" idx="3"/>
          </p:cNvCxnSpPr>
          <p:nvPr/>
        </p:nvCxnSpPr>
        <p:spPr>
          <a:xfrm flipH="1">
            <a:off x="7392924" y="5436591"/>
            <a:ext cx="645704" cy="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8038628" y="3810222"/>
            <a:ext cx="0" cy="1626369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1221788" y="5705982"/>
            <a:ext cx="5925" cy="22591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572794" y="5951363"/>
            <a:ext cx="1297988" cy="318263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Aldosterone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550385" y="5138887"/>
            <a:ext cx="3039971" cy="1067821"/>
          </a:xfrm>
          <a:prstGeom prst="rect">
            <a:avLst/>
          </a:prstGeom>
          <a:noFill/>
          <a:ln>
            <a:solidFill>
              <a:srgbClr val="00B05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By an enzyme called Aldosterone synthase. This enzyme is only present in zona glomerulosa and this is why aldosterone is not synthesized in zone </a:t>
            </a:r>
            <a:r>
              <a:rPr lang="en-US" sz="1200" dirty="0" err="1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reticularis</a:t>
            </a:r>
            <a:r>
              <a:rPr lang="en-US" sz="12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.</a:t>
            </a:r>
            <a:endParaRPr lang="ar-SA" sz="1200" dirty="0">
              <a:solidFill>
                <a:srgbClr val="00B05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0800000">
            <a:off x="1359557" y="5818936"/>
            <a:ext cx="1190828" cy="202352"/>
          </a:xfrm>
          <a:prstGeom prst="bent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8133726" y="1258537"/>
            <a:ext cx="3445677" cy="3053850"/>
          </a:xfrm>
          <a:prstGeom prst="rect">
            <a:avLst/>
          </a:prstGeom>
          <a:noFill/>
          <a:ln>
            <a:solidFill>
              <a:srgbClr val="00B05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If there was a deficiency in the enzyme 21-hydroxylase which is responsible for the conversion of progesterone to </a:t>
            </a:r>
            <a:r>
              <a:rPr lang="en-US" sz="1200" dirty="0" err="1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deoxycorticosterone</a:t>
            </a:r>
            <a:r>
              <a:rPr lang="en-US" sz="12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and 17-hydroxyprogesterone to 11-deoxycortisol there will be a deficiency in aldosterone + cortisol and shift to the pathway for production of androgens (this will lead to  excessive amounts of androgens) its usually a congenital defect in the enzyme (</a:t>
            </a:r>
            <a:r>
              <a:rPr lang="en-US" sz="1200" dirty="0" err="1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Adrenogenital</a:t>
            </a:r>
            <a:r>
              <a:rPr lang="en-US" sz="12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syndrome) and also can be a differential diagnosis for female patients with hirsutism.</a:t>
            </a:r>
            <a:endParaRPr lang="ar-SA" sz="1200" dirty="0">
              <a:solidFill>
                <a:srgbClr val="00B05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442827" y="11258"/>
            <a:ext cx="2745998" cy="465413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2400" dirty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notes</a:t>
            </a:r>
            <a:r>
              <a:rPr lang="en-US" sz="24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here are imp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33726" y="4433941"/>
            <a:ext cx="3445677" cy="1835685"/>
          </a:xfrm>
          <a:prstGeom prst="rect">
            <a:avLst/>
          </a:prstGeom>
          <a:noFill/>
          <a:ln>
            <a:solidFill>
              <a:srgbClr val="00B05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en-US" sz="12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Not all androgens will be converted to testosterone.</a:t>
            </a:r>
          </a:p>
          <a:p>
            <a:pPr>
              <a:lnSpc>
                <a:spcPct val="150000"/>
              </a:lnSpc>
            </a:pPr>
            <a:r>
              <a:rPr lang="en-US" altLang="en-US" sz="12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Some of them will be released in the circulation as:</a:t>
            </a:r>
          </a:p>
          <a:p>
            <a:pPr>
              <a:lnSpc>
                <a:spcPct val="150000"/>
              </a:lnSpc>
            </a:pPr>
            <a:r>
              <a:rPr lang="en-US" altLang="en-US" sz="1200" dirty="0" err="1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Androstenediol</a:t>
            </a:r>
            <a:r>
              <a:rPr lang="en-US" altLang="en-US" sz="12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&amp; </a:t>
            </a:r>
            <a:r>
              <a:rPr lang="en-US" altLang="en-US" sz="1200" dirty="0" err="1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Androstenedion</a:t>
            </a:r>
            <a:r>
              <a:rPr lang="en-US" altLang="en-US" sz="12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12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They are weaker than Testosterone but have androgenic effect.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2279" y="4014618"/>
            <a:ext cx="114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 </a:t>
            </a:r>
            <a:r>
              <a:rPr lang="en-US" sz="1200" dirty="0" smtClean="0"/>
              <a:t>11 </a:t>
            </a:r>
            <a:r>
              <a:rPr lang="en-US" sz="1200" dirty="0" smtClean="0"/>
              <a:t>Beta </a:t>
            </a:r>
            <a:r>
              <a:rPr lang="en-US" sz="1200" dirty="0"/>
              <a:t>hydroxylase</a:t>
            </a:r>
          </a:p>
        </p:txBody>
      </p:sp>
      <p:cxnSp>
        <p:nvCxnSpPr>
          <p:cNvPr id="68" name="Elbow Connector 67"/>
          <p:cNvCxnSpPr/>
          <p:nvPr/>
        </p:nvCxnSpPr>
        <p:spPr>
          <a:xfrm flipH="1">
            <a:off x="1870782" y="4663321"/>
            <a:ext cx="25304" cy="1447174"/>
          </a:xfrm>
          <a:prstGeom prst="bentConnector3">
            <a:avLst>
              <a:gd name="adj1" fmla="val -9034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 rot="5400000">
            <a:off x="1543499" y="5236595"/>
            <a:ext cx="1447174" cy="26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0" dirty="0" smtClean="0">
                <a:solidFill>
                  <a:schemeClr val="accent5"/>
                </a:solidFill>
              </a:rPr>
              <a:t>Aldosterone synthase </a:t>
            </a:r>
            <a:endParaRPr lang="en-US" sz="113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91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ar-SA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Role Of Androgen (Effects) </a:t>
            </a:r>
            <a:r>
              <a:rPr lang="en-US" altLang="ar-SA" sz="14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The androgens function as ​paracrine hormones</a:t>
            </a:r>
            <a:r>
              <a:rPr lang="en-US" altLang="ar-SA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  </a:t>
            </a:r>
            <a:endParaRPr lang="en-US" sz="3200" dirty="0">
              <a:solidFill>
                <a:srgbClr val="00808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"/>
          </p:nvPr>
        </p:nvSpPr>
        <p:spPr>
          <a:xfrm>
            <a:off x="609422" y="1236585"/>
            <a:ext cx="5412943" cy="4937760"/>
          </a:xfrm>
        </p:spPr>
        <p:txBody>
          <a:bodyPr>
            <a:normAutofit/>
          </a:bodyPr>
          <a:lstStyle/>
          <a:p>
            <a:pPr>
              <a:buClr>
                <a:srgbClr val="008080"/>
              </a:buClr>
            </a:pPr>
            <a:r>
              <a:rPr lang="en-US" sz="20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In males’: </a:t>
            </a:r>
          </a:p>
          <a:p>
            <a:pPr>
              <a:buClr>
                <a:srgbClr val="008080"/>
              </a:buClr>
            </a:pPr>
            <a:endParaRPr lang="en-US" sz="500" dirty="0">
              <a:solidFill>
                <a:srgbClr val="00808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55600" indent="-342900">
              <a:lnSpc>
                <a:spcPct val="150000"/>
              </a:lnSpc>
              <a:buClr>
                <a:srgbClr val="008080"/>
              </a:buClr>
              <a:buFont typeface="+mj-lt"/>
              <a:buAutoNum type="arabicPeriod"/>
              <a:tabLst>
                <a:tab pos="356870" algn="l"/>
                <a:tab pos="357505" algn="l"/>
              </a:tabLst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Spermatogenesis </a:t>
            </a:r>
            <a:r>
              <a:rPr lang="en-US" sz="15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(it acts on </a:t>
            </a:r>
            <a:r>
              <a:rPr lang="en-US" sz="1500" dirty="0" err="1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Sertoli</a:t>
            </a:r>
            <a:r>
              <a:rPr lang="en-US" sz="15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cells).</a:t>
            </a:r>
          </a:p>
          <a:p>
            <a:pPr marL="355600" indent="-342900">
              <a:lnSpc>
                <a:spcPct val="150000"/>
              </a:lnSpc>
              <a:buClr>
                <a:srgbClr val="008080"/>
              </a:buClr>
              <a:buFont typeface="+mj-lt"/>
              <a:buAutoNum type="arabicPeriod"/>
              <a:tabLst>
                <a:tab pos="356870" algn="l"/>
                <a:tab pos="357505" algn="l"/>
              </a:tabLst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Inhibition of fat deposition. </a:t>
            </a:r>
          </a:p>
          <a:p>
            <a:pPr marL="355600" indent="-342900">
              <a:lnSpc>
                <a:spcPct val="150000"/>
              </a:lnSpc>
              <a:buClr>
                <a:srgbClr val="008080"/>
              </a:buClr>
              <a:buFont typeface="+mj-lt"/>
              <a:buAutoNum type="arabicPeriod"/>
              <a:tabLst>
                <a:tab pos="356870" algn="l"/>
                <a:tab pos="357505" algn="l"/>
              </a:tabLst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Muscle mass </a:t>
            </a:r>
            <a:r>
              <a:rPr lang="ar-SA" sz="16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زيادة بناء العضلات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55600" indent="-342900">
              <a:lnSpc>
                <a:spcPct val="150000"/>
              </a:lnSpc>
              <a:buClr>
                <a:srgbClr val="008080"/>
              </a:buClr>
              <a:buFont typeface="+mj-lt"/>
              <a:buAutoNum type="arabicPeriod"/>
              <a:tabLst>
                <a:tab pos="356870" algn="l"/>
                <a:tab pos="357505" algn="l"/>
              </a:tabLst>
            </a:pPr>
            <a:r>
              <a:rPr lang="en-US" sz="16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Brain: 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Androgen levels have been implicated in the regulation of human aggression and libido.</a:t>
            </a:r>
          </a:p>
          <a:p>
            <a:pPr marL="355600" indent="-342900">
              <a:lnSpc>
                <a:spcPct val="150000"/>
              </a:lnSpc>
              <a:buClr>
                <a:srgbClr val="008080"/>
              </a:buClr>
              <a:buFont typeface="+mj-lt"/>
              <a:buAutoNum type="arabicPeriod"/>
              <a:tabLst>
                <a:tab pos="356870" algn="l"/>
                <a:tab pos="357505" algn="l"/>
              </a:tabLst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Masculinization of the developing male fetus (including penis and scrotum formation). </a:t>
            </a:r>
          </a:p>
          <a:p>
            <a:pPr>
              <a:buClr>
                <a:srgbClr val="008080"/>
              </a:buClr>
            </a:pPr>
            <a:endParaRPr lang="en-US" sz="2000" dirty="0">
              <a:solidFill>
                <a:srgbClr val="00808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4412" y="1143000"/>
            <a:ext cx="0" cy="4302224"/>
          </a:xfrm>
          <a:prstGeom prst="line">
            <a:avLst/>
          </a:prstGeom>
          <a:ln>
            <a:solidFill>
              <a:srgbClr val="497E8D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/>
          <p:cNvSpPr txBox="1">
            <a:spLocks/>
          </p:cNvSpPr>
          <p:nvPr/>
        </p:nvSpPr>
        <p:spPr>
          <a:xfrm>
            <a:off x="6094430" y="1237601"/>
            <a:ext cx="5616605" cy="5024148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20000"/>
              </a:lnSpc>
              <a:buClr>
                <a:srgbClr val="008080"/>
              </a:buClr>
            </a:pPr>
            <a:r>
              <a:rPr lang="en-US" sz="20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In females’: 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20000"/>
              </a:lnSpc>
              <a:buFont typeface="Wingdings 3"/>
              <a:buNone/>
            </a:pPr>
            <a:endParaRPr lang="en-US" sz="3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lnSpc>
                <a:spcPct val="150000"/>
              </a:lnSpc>
              <a:buClr>
                <a:srgbClr val="008080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Growth of pubic and axillary hair.</a:t>
            </a:r>
          </a:p>
          <a:p>
            <a:pPr marL="342900" indent="-342900" defTabSz="914400">
              <a:lnSpc>
                <a:spcPct val="150000"/>
              </a:lnSpc>
              <a:buClr>
                <a:srgbClr val="008080"/>
              </a:buClr>
              <a:buFont typeface="+mj-lt"/>
              <a:buAutoNum type="arabicPeriod"/>
            </a:pPr>
            <a:r>
              <a:rPr lang="en-US" sz="1600" dirty="0"/>
              <a:t>Pubertal growth spurt.</a:t>
            </a:r>
            <a:r>
              <a:rPr lang="ar-SA" sz="1600" dirty="0"/>
              <a:t> </a:t>
            </a:r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يساعد في البلوغ </a:t>
            </a:r>
            <a:endParaRPr lang="en-US" sz="1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lnSpc>
                <a:spcPct val="150000"/>
              </a:lnSpc>
              <a:buClr>
                <a:srgbClr val="008080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FF66CC"/>
                </a:solidFill>
              </a:rPr>
              <a:t>Androgen have potential roles in relaxation of myometrium</a:t>
            </a:r>
            <a:r>
              <a:rPr lang="ar-SA" sz="1600" dirty="0">
                <a:solidFill>
                  <a:srgbClr val="FF66CC"/>
                </a:solidFill>
              </a:rPr>
              <a:t> </a:t>
            </a:r>
            <a:r>
              <a:rPr lang="ar-SA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عضلات الرحم</a:t>
            </a:r>
            <a:r>
              <a:rPr lang="en-US" sz="1600" dirty="0">
                <a:solidFill>
                  <a:srgbClr val="FF66CC"/>
                </a:solidFill>
              </a:rPr>
              <a:t>​</a:t>
            </a:r>
            <a:r>
              <a:rPr lang="ar-SA" sz="1600" dirty="0">
                <a:solidFill>
                  <a:srgbClr val="FF66CC"/>
                </a:solidFill>
              </a:rPr>
              <a:t> </a:t>
            </a:r>
            <a:r>
              <a:rPr lang="en-US" sz="1600" dirty="0">
                <a:solidFill>
                  <a:srgbClr val="FF66CC"/>
                </a:solidFill>
              </a:rPr>
              <a:t>preventing premature uterine contractions in pregnancy.</a:t>
            </a:r>
          </a:p>
          <a:p>
            <a:pPr marL="342900" indent="-342900" defTabSz="914400">
              <a:lnSpc>
                <a:spcPct val="150000"/>
              </a:lnSpc>
              <a:buClr>
                <a:srgbClr val="008080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Development and maintenance of female sex drive </a:t>
            </a:r>
            <a:r>
              <a:rPr lang="en-US" altLang="ar-SA" sz="1600" dirty="0">
                <a:solidFill>
                  <a:schemeClr val="accent5">
                    <a:lumMod val="75000"/>
                  </a:schemeClr>
                </a:solidFill>
              </a:rPr>
              <a:t>(libido).</a:t>
            </a:r>
          </a:p>
          <a:p>
            <a:pPr defTabSz="914400">
              <a:lnSpc>
                <a:spcPct val="12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endParaRPr lang="en-US" sz="1600" spc="-15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defTabSz="914400">
              <a:lnSpc>
                <a:spcPct val="120000"/>
              </a:lnSpc>
              <a:buClr>
                <a:srgbClr val="008080"/>
              </a:buClr>
              <a:buNone/>
            </a:pPr>
            <a:endParaRPr lang="en-US" sz="1600" spc="-15" dirty="0"/>
          </a:p>
          <a:p>
            <a:pPr marL="0" indent="0" defTabSz="914400">
              <a:lnSpc>
                <a:spcPct val="120000"/>
              </a:lnSpc>
              <a:buFont typeface="Wingdings 3"/>
              <a:buNone/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20000"/>
              </a:lnSpc>
              <a:buFont typeface="Wingdings 3"/>
              <a:buNone/>
            </a:pPr>
            <a:endParaRPr lang="en-US" sz="13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20000"/>
              </a:lnSpc>
              <a:buFont typeface="Wingdings 3"/>
              <a:buNone/>
            </a:pPr>
            <a:endParaRPr lang="en-US" sz="13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20000"/>
              </a:lnSpc>
              <a:buFont typeface="Wingdings 3"/>
              <a:buNone/>
            </a:pPr>
            <a:endParaRPr lang="en-US" sz="13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20000"/>
              </a:lnSpc>
            </a:pPr>
            <a:endParaRPr lang="en-US" sz="13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2447" y="1141984"/>
            <a:ext cx="2061965" cy="346348"/>
          </a:xfrm>
          <a:prstGeom prst="rect">
            <a:avLst/>
          </a:prstGeom>
          <a:noFill/>
          <a:ln>
            <a:solidFill>
              <a:srgbClr val="E4CBE7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cs typeface="Arabic Typesetting" panose="03020402040406030203" pitchFamily="66" charset="-78"/>
              </a:rPr>
              <a:t>Only in Females’ Slides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8115" y="5590555"/>
            <a:ext cx="10961288" cy="671194"/>
          </a:xfrm>
          <a:prstGeom prst="rect">
            <a:avLst/>
          </a:prstGeom>
          <a:noFill/>
          <a:ln>
            <a:solidFill>
              <a:srgbClr val="00B05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14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Androgen from the adrenal gland in males is NOT important because it is secreted from testes.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14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But in females it is important.</a:t>
            </a:r>
          </a:p>
        </p:txBody>
      </p:sp>
    </p:spTree>
    <p:extLst>
      <p:ext uri="{BB962C8B-B14F-4D97-AF65-F5344CB8AC3E}">
        <p14:creationId xmlns:p14="http://schemas.microsoft.com/office/powerpoint/2010/main" val="3972197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10967</TotalTime>
  <Words>1625</Words>
  <Application>Microsoft Office PowerPoint</Application>
  <PresentationFormat>Custom</PresentationFormat>
  <Paragraphs>296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Arabic Typesetting</vt:lpstr>
      <vt:lpstr>Arial</vt:lpstr>
      <vt:lpstr>Bahnschrift</vt:lpstr>
      <vt:lpstr>Bookman Old Style</vt:lpstr>
      <vt:lpstr>Calibri</vt:lpstr>
      <vt:lpstr>Comic Sans MS</vt:lpstr>
      <vt:lpstr>Georgia</vt:lpstr>
      <vt:lpstr>Gill Sans MT</vt:lpstr>
      <vt:lpstr>Wingdings</vt:lpstr>
      <vt:lpstr>Wingdings 3</vt:lpstr>
      <vt:lpstr>Origin</vt:lpstr>
      <vt:lpstr>PowerPoint Presentation</vt:lpstr>
      <vt:lpstr>PowerPoint Presentation</vt:lpstr>
      <vt:lpstr>Overview Of Androgens</vt:lpstr>
      <vt:lpstr>Adrenal Cortex</vt:lpstr>
      <vt:lpstr>Cont. </vt:lpstr>
      <vt:lpstr>Adrenal Androgens</vt:lpstr>
      <vt:lpstr>Dehydroepiandosterone (DHEA) &amp; Androstenedione</vt:lpstr>
      <vt:lpstr>Steroid synthesis (steroidogenesis)</vt:lpstr>
      <vt:lpstr>Role Of Androgen (Effects) The androgens function as ​paracrine hormones  </vt:lpstr>
      <vt:lpstr>Adrenogenital Syndrome</vt:lpstr>
      <vt:lpstr>The 21 α-Hydroxylase Enzyme Pathway</vt:lpstr>
      <vt:lpstr>Sign &amp; symptoms (In Females’)</vt:lpstr>
      <vt:lpstr>Sign &amp; symptoms (In Males’)</vt:lpstr>
      <vt:lpstr>Thank you for checking our work!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Lelo HM</dc:creator>
  <cp:lastModifiedBy>abdulaziz abdullah</cp:lastModifiedBy>
  <cp:revision>1125</cp:revision>
  <dcterms:created xsi:type="dcterms:W3CDTF">2016-09-07T16:15:34Z</dcterms:created>
  <dcterms:modified xsi:type="dcterms:W3CDTF">2018-02-21T16:26:42Z</dcterms:modified>
</cp:coreProperties>
</file>