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2.jpg" ContentType="image/jpg"/>
  <Override PartName="/ppt/media/image13.jpg" ContentType="image/jpg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2" r:id="rId1"/>
  </p:sldMasterIdLst>
  <p:notesMasterIdLst>
    <p:notesMasterId r:id="rId21"/>
  </p:notesMasterIdLst>
  <p:sldIdLst>
    <p:sldId id="592" r:id="rId2"/>
    <p:sldId id="593" r:id="rId3"/>
    <p:sldId id="576" r:id="rId4"/>
    <p:sldId id="580" r:id="rId5"/>
    <p:sldId id="577" r:id="rId6"/>
    <p:sldId id="578" r:id="rId7"/>
    <p:sldId id="581" r:id="rId8"/>
    <p:sldId id="569" r:id="rId9"/>
    <p:sldId id="583" r:id="rId10"/>
    <p:sldId id="567" r:id="rId11"/>
    <p:sldId id="584" r:id="rId12"/>
    <p:sldId id="585" r:id="rId13"/>
    <p:sldId id="586" r:id="rId14"/>
    <p:sldId id="587" r:id="rId15"/>
    <p:sldId id="579" r:id="rId16"/>
    <p:sldId id="588" r:id="rId17"/>
    <p:sldId id="590" r:id="rId18"/>
    <p:sldId id="594" r:id="rId19"/>
    <p:sldId id="591" r:id="rId20"/>
  </p:sldIdLst>
  <p:sldSz cx="12188825" cy="6858000"/>
  <p:notesSz cx="6858000" cy="9144000"/>
  <p:defaultTextStyle>
    <a:defPPr>
      <a:defRPr lang="en-US"/>
    </a:defPPr>
    <a:lvl1pPr marL="0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FFFC"/>
    <a:srgbClr val="E5FFF8"/>
    <a:srgbClr val="008080"/>
    <a:srgbClr val="FF66CC"/>
    <a:srgbClr val="497E8D"/>
    <a:srgbClr val="E0F4E9"/>
    <a:srgbClr val="FCFEE6"/>
    <a:srgbClr val="F7E8FC"/>
    <a:srgbClr val="FFE7E7"/>
    <a:srgbClr val="C1FF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191" autoAdjust="0"/>
    <p:restoredTop sz="95231"/>
  </p:normalViewPr>
  <p:slideViewPr>
    <p:cSldViewPr>
      <p:cViewPr varScale="1">
        <p:scale>
          <a:sx n="69" d="100"/>
          <a:sy n="69" d="100"/>
        </p:scale>
        <p:origin x="404" y="44"/>
      </p:cViewPr>
      <p:guideLst>
        <p:guide orient="horz" pos="2160"/>
        <p:guide pos="288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A4A95C3-525D-4F91-BA2A-BE8EDE06AC10}" type="datetimeFigureOut">
              <a:rPr lang="en-US" smtClean="0"/>
              <a:t>2/21/2018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05093-C804-447C-A940-865EF033966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950638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507949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101589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523848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2031797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539746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3047695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55564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4063594" algn="l" defTabSz="1015898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B205093-C804-447C-A940-865EF0339665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38347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1625177" y="3886200"/>
            <a:ext cx="9141618" cy="990600"/>
          </a:xfrm>
        </p:spPr>
        <p:txBody>
          <a:bodyPr anchor="t" anchorCtr="0"/>
          <a:lstStyle>
            <a:lvl1pPr algn="r">
              <a:defRPr sz="360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625177" y="5124453"/>
            <a:ext cx="9141618" cy="533400"/>
          </a:xfrm>
        </p:spPr>
        <p:txBody>
          <a:bodyPr/>
          <a:lstStyle>
            <a:lvl1pPr marL="0" indent="0" algn="r">
              <a:buNone/>
              <a:defRPr sz="2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marL="507949" indent="0" algn="ctr">
              <a:buNone/>
            </a:lvl2pPr>
            <a:lvl3pPr marL="1015898" indent="0" algn="ctr">
              <a:buNone/>
            </a:lvl3pPr>
            <a:lvl4pPr marL="1523848" indent="0" algn="ctr">
              <a:buNone/>
            </a:lvl4pPr>
            <a:lvl5pPr marL="2031797" indent="0" algn="ctr">
              <a:buNone/>
            </a:lvl5pPr>
            <a:lvl6pPr marL="2539746" indent="0" algn="ctr">
              <a:buNone/>
            </a:lvl6pPr>
            <a:lvl7pPr marL="3047695" indent="0" algn="ctr">
              <a:buNone/>
            </a:lvl7pPr>
            <a:lvl8pPr marL="3555644" indent="0" algn="ctr">
              <a:buNone/>
            </a:lvl8pPr>
            <a:lvl9pPr marL="4063594" indent="0" algn="ctr">
              <a:buNone/>
            </a:lvl9pPr>
          </a:lstStyle>
          <a:p>
            <a:r>
              <a:rPr kumimoji="0" lang="en-US"/>
              <a:t>Click to edit Master subtitle style</a:t>
            </a:r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>
            <a:lvl1pPr>
              <a:defRPr sz="1600"/>
            </a:lvl1pPr>
          </a:lstStyle>
          <a:p>
            <a:fld id="{25377462-29DF-4DF7-9A87-A3B2331BF22E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1621132" y="6355080"/>
            <a:ext cx="1625177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1206186" y="3648075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3" name="Rectangle 32"/>
          <p:cNvSpPr/>
          <p:nvPr/>
        </p:nvSpPr>
        <p:spPr>
          <a:xfrm>
            <a:off x="1218883" y="5048250"/>
            <a:ext cx="9751060" cy="685800"/>
          </a:xfrm>
          <a:prstGeom prst="rect">
            <a:avLst/>
          </a:prstGeom>
          <a:noFill/>
          <a:ln w="6350" cap="rnd" cmpd="sng" algn="ctr">
            <a:solidFill>
              <a:schemeClr val="accent2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>
            <a:off x="1206204" y="3648075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2" name="Rectangle 31"/>
          <p:cNvSpPr/>
          <p:nvPr/>
        </p:nvSpPr>
        <p:spPr>
          <a:xfrm>
            <a:off x="1218882" y="5048250"/>
            <a:ext cx="304721" cy="685800"/>
          </a:xfrm>
          <a:prstGeom prst="rect">
            <a:avLst/>
          </a:prstGeom>
          <a:solidFill>
            <a:schemeClr val="accent2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A8ADFE-DE17-4FB7-87B4-7EE3AFCF0ADE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274681"/>
            <a:ext cx="2742486" cy="5851525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441" y="274681"/>
            <a:ext cx="8024310" cy="5851525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4710EC-7F9A-4B9E-957B-CE4878AA0D23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8" name="Isosceles Triangle 7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 rot="5400000">
            <a:off x="5812560" y="3201952"/>
            <a:ext cx="585216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DE694-A001-456E-8D89-C5FF3006348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09460" y="1219200"/>
            <a:ext cx="10969943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5177" y="2971803"/>
            <a:ext cx="9141618" cy="1066800"/>
          </a:xfrm>
        </p:spPr>
        <p:txBody>
          <a:bodyPr anchor="t" anchorCtr="0"/>
          <a:lstStyle>
            <a:lvl1pPr algn="r">
              <a:buNone/>
              <a:defRPr sz="3600" b="0" cap="none" baseline="0"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26753" y="4267200"/>
            <a:ext cx="9040045" cy="1143000"/>
          </a:xfrm>
        </p:spPr>
        <p:txBody>
          <a:bodyPr anchor="t" anchorCtr="0"/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32195" y="6355080"/>
            <a:ext cx="3047207" cy="365760"/>
          </a:xfrm>
        </p:spPr>
        <p:txBody>
          <a:bodyPr/>
          <a:lstStyle/>
          <a:p>
            <a:fld id="{2AC42BDF-45E4-45D1-AC1B-B0D7EAFB28DA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63860" y="6355080"/>
            <a:ext cx="4631754" cy="36576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26095" y="6355080"/>
            <a:ext cx="2027408" cy="365760"/>
          </a:xfrm>
        </p:spPr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8883" y="2819400"/>
            <a:ext cx="9751060" cy="1280160"/>
          </a:xfrm>
          <a:prstGeom prst="rect">
            <a:avLst/>
          </a:prstGeom>
          <a:noFill/>
          <a:ln w="6350" cap="rnd" cmpd="sng" algn="ctr">
            <a:solidFill>
              <a:schemeClr val="accent1"/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1218882" y="2819400"/>
            <a:ext cx="304721" cy="128016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69102-33A0-49ED-8A43-9F25AFF7CBAC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442" y="1219200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174658" y="1216155"/>
            <a:ext cx="5387461" cy="493776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460" y="1285875"/>
            <a:ext cx="5385514" cy="685800"/>
          </a:xfrm>
          <a:noFill/>
          <a:ln>
            <a:noFill/>
          </a:ln>
        </p:spPr>
        <p:txBody>
          <a:bodyPr lIns="101590" anchor="b" anchorCtr="0">
            <a:noAutofit/>
          </a:bodyPr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5990" y="1295400"/>
            <a:ext cx="5387630" cy="685800"/>
          </a:xfrm>
          <a:noFill/>
          <a:ln>
            <a:noFill/>
          </a:ln>
        </p:spPr>
        <p:txBody>
          <a:bodyPr lIns="101590" anchor="b" anchorCtr="0"/>
          <a:lstStyle>
            <a:lvl1pPr marL="0" indent="0">
              <a:buNone/>
              <a:defRPr sz="2700" b="1">
                <a:solidFill>
                  <a:schemeClr val="accent2"/>
                </a:solidFill>
              </a:defRPr>
            </a:lvl1pPr>
            <a:lvl2pPr>
              <a:buNone/>
              <a:defRPr sz="2200" b="1"/>
            </a:lvl2pPr>
            <a:lvl3pPr>
              <a:buNone/>
              <a:defRPr sz="2000" b="1"/>
            </a:lvl3pPr>
            <a:lvl4pPr>
              <a:buNone/>
              <a:defRPr sz="1800" b="1"/>
            </a:lvl4pPr>
            <a:lvl5pPr>
              <a:buNone/>
              <a:defRPr sz="18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52F38D-77B9-4A13-B402-59610899070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462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6196004" y="2133600"/>
            <a:ext cx="5383397" cy="40386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228600"/>
            <a:ext cx="10969943" cy="91440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17C583-C7CA-46EB-9433-76E3128A28D2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954F8B-541A-4291-A5F8-6DA28722854A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5" name="Straight Connector 4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6" name="Isosceles Triangle 5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30625" y="304800"/>
            <a:ext cx="3351927" cy="838200"/>
          </a:xfrm>
        </p:spPr>
        <p:txBody>
          <a:bodyPr anchor="b" anchorCtr="0">
            <a:noAutofit/>
          </a:bodyPr>
          <a:lstStyle>
            <a:lvl1pPr algn="l">
              <a:buNone/>
              <a:defRPr sz="22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8430625" y="1219213"/>
            <a:ext cx="3351927" cy="4843463"/>
          </a:xfrm>
        </p:spPr>
        <p:txBody>
          <a:bodyPr/>
          <a:lstStyle>
            <a:lvl1pPr marL="0" indent="0">
              <a:lnSpc>
                <a:spcPts val="2444"/>
              </a:lnSpc>
              <a:spcAft>
                <a:spcPts val="1111"/>
              </a:spcAft>
              <a:buNone/>
              <a:defRPr sz="1800">
                <a:solidFill>
                  <a:schemeClr val="tx2"/>
                </a:solidFill>
              </a:defRPr>
            </a:lvl1pPr>
            <a:lvl2pPr>
              <a:buNone/>
              <a:defRPr sz="1300"/>
            </a:lvl2pPr>
            <a:lvl3pPr>
              <a:buNone/>
              <a:defRPr sz="1100"/>
            </a:lvl3pPr>
            <a:lvl4pPr>
              <a:buNone/>
              <a:defRPr sz="1000"/>
            </a:lvl4pPr>
            <a:lvl5pPr>
              <a:buNone/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2AABB-FF5E-4A96-8D96-CD378F4FF3A0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 rot="5400000">
            <a:off x="5217889" y="3324225"/>
            <a:ext cx="6035040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"/>
          </p:nvPr>
        </p:nvSpPr>
        <p:spPr>
          <a:xfrm>
            <a:off x="406294" y="304803"/>
            <a:ext cx="7618016" cy="5715000"/>
          </a:xfrm>
        </p:spPr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460" y="500856"/>
            <a:ext cx="10969943" cy="674688"/>
          </a:xfrm>
          <a:ln>
            <a:solidFill>
              <a:schemeClr val="accent1"/>
            </a:solidFill>
          </a:ln>
        </p:spPr>
        <p:txBody>
          <a:bodyPr lIns="304770" anchor="ctr"/>
          <a:lstStyle>
            <a:lvl1pPr algn="r">
              <a:buNone/>
              <a:defRPr sz="2200" b="0">
                <a:solidFill>
                  <a:schemeClr val="tx1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09460" y="1905000"/>
            <a:ext cx="10969943" cy="4270248"/>
          </a:xfrm>
          <a:solidFill>
            <a:schemeClr val="tx1">
              <a:shade val="50000"/>
            </a:schemeClr>
          </a:solidFill>
          <a:ln>
            <a:noFill/>
          </a:ln>
          <a:effectLst/>
        </p:spPr>
        <p:txBody>
          <a:bodyPr/>
          <a:lstStyle>
            <a:lvl1pPr marL="0" indent="0">
              <a:spcBef>
                <a:spcPts val="667"/>
              </a:spcBef>
              <a:buNone/>
              <a:defRPr sz="3600"/>
            </a:lvl1pPr>
          </a:lstStyle>
          <a:p>
            <a:r>
              <a:rPr kumimoji="0"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460" y="1219200"/>
            <a:ext cx="10969943" cy="533400"/>
          </a:xfrm>
        </p:spPr>
        <p:txBody>
          <a:bodyPr anchor="ctr" anchorCtr="0"/>
          <a:lstStyle>
            <a:lvl1pPr marL="0" indent="0" algn="l">
              <a:buFontTx/>
              <a:buNone/>
              <a:defRPr sz="1600"/>
            </a:lvl1pPr>
            <a:lvl2pPr>
              <a:defRPr sz="1300"/>
            </a:lvl2pPr>
            <a:lvl3pPr>
              <a:defRPr sz="1100"/>
            </a:lvl3pPr>
            <a:lvl4pPr>
              <a:defRPr sz="1000"/>
            </a:lvl4pPr>
            <a:lvl5pPr>
              <a:defRPr sz="10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0A1784-87A0-4E6F-923B-E12637B1DF1F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9" name="Isosceles Triangle 8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09460" y="500856"/>
            <a:ext cx="243777" cy="685800"/>
          </a:xfrm>
          <a:prstGeom prst="rect">
            <a:avLst/>
          </a:prstGeom>
          <a:solidFill>
            <a:schemeClr val="accent1"/>
          </a:solidFill>
          <a:ln w="635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460" y="152400"/>
            <a:ext cx="10969943" cy="990600"/>
          </a:xfrm>
          <a:prstGeom prst="rect">
            <a:avLst/>
          </a:prstGeom>
        </p:spPr>
        <p:txBody>
          <a:bodyPr vert="horz" lIns="101590" tIns="50795" rIns="101590" bIns="50795" anchor="b" anchorCtr="0">
            <a:normAutofit/>
          </a:bodyPr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09460" y="1219200"/>
            <a:ext cx="10969943" cy="4910328"/>
          </a:xfrm>
          <a:prstGeom prst="rect">
            <a:avLst/>
          </a:prstGeom>
        </p:spPr>
        <p:txBody>
          <a:bodyPr vert="horz" lIns="101590" tIns="50795" rIns="101590" bIns="50795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8532195" y="6356350"/>
            <a:ext cx="3051269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7AC1D868-7307-4A5E-BC59-8E455FBD5CAD}" type="datetime1">
              <a:rPr lang="en-US" smtClean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863876" y="6356350"/>
            <a:ext cx="4672382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r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6669" y="6356350"/>
            <a:ext cx="2640913" cy="365760"/>
          </a:xfrm>
          <a:prstGeom prst="rect">
            <a:avLst/>
          </a:prstGeom>
        </p:spPr>
        <p:txBody>
          <a:bodyPr vert="horz" lIns="101590" tIns="50795" rIns="101590" bIns="50795"/>
          <a:lstStyle>
            <a:lvl1pPr algn="l" eaLnBrk="1" latinLnBrk="0" hangingPunct="1">
              <a:defRPr kumimoji="0" sz="1600">
                <a:solidFill>
                  <a:schemeClr val="tx2"/>
                </a:solidFill>
              </a:defRPr>
            </a:lvl1pPr>
          </a:lstStyle>
          <a:p>
            <a:fld id="{4929A69E-7D8F-4515-9605-0315ABD4F31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28" name="Straight Connector 27"/>
          <p:cNvSpPr>
            <a:spLocks noChangeShapeType="1"/>
          </p:cNvSpPr>
          <p:nvPr/>
        </p:nvSpPr>
        <p:spPr bwMode="auto">
          <a:xfrm>
            <a:off x="609460" y="6353175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29" name="Straight Connector 28"/>
          <p:cNvSpPr>
            <a:spLocks noChangeShapeType="1"/>
          </p:cNvSpPr>
          <p:nvPr/>
        </p:nvSpPr>
        <p:spPr bwMode="auto">
          <a:xfrm>
            <a:off x="609460" y="1143000"/>
            <a:ext cx="10969943" cy="0"/>
          </a:xfrm>
          <a:prstGeom prst="line">
            <a:avLst/>
          </a:prstGeom>
          <a:noFill/>
          <a:ln w="9525" cap="flat" cmpd="sng" algn="ctr">
            <a:solidFill>
              <a:schemeClr val="accent2"/>
            </a:solidFill>
            <a:prstDash val="dash"/>
            <a:round/>
            <a:headEnd type="none" w="med" len="med"/>
            <a:tailEnd type="none" w="med" len="med"/>
          </a:ln>
          <a:effectLst/>
        </p:spPr>
        <p:txBody>
          <a:bodyPr vert="horz" wrap="square" lIns="101590" tIns="50795" rIns="101590" bIns="50795" anchor="t" compatLnSpc="1"/>
          <a:lstStyle/>
          <a:p>
            <a:endParaRPr kumimoji="0" lang="en-US" dirty="0"/>
          </a:p>
        </p:txBody>
      </p:sp>
      <p:sp>
        <p:nvSpPr>
          <p:cNvPr id="10" name="Isosceles Triangle 9"/>
          <p:cNvSpPr>
            <a:spLocks noChangeAspect="1"/>
          </p:cNvSpPr>
          <p:nvPr/>
        </p:nvSpPr>
        <p:spPr>
          <a:xfrm rot="5400000">
            <a:off x="590454" y="6447449"/>
            <a:ext cx="190849" cy="160376"/>
          </a:xfrm>
          <a:prstGeom prst="triangle">
            <a:avLst>
              <a:gd name="adj" fmla="val 50000"/>
            </a:avLst>
          </a:prstGeom>
          <a:solidFill>
            <a:schemeClr val="accent2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01590" tIns="50795" rIns="101590" bIns="50795" anchor="ctr"/>
          <a:lstStyle/>
          <a:p>
            <a:pPr algn="ctr" eaLnBrk="1" latinLnBrk="0" hangingPunct="1"/>
            <a:endParaRPr kumimoji="0"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914" r:id="rId2"/>
    <p:sldLayoutId id="2147483915" r:id="rId3"/>
    <p:sldLayoutId id="2147483916" r:id="rId4"/>
    <p:sldLayoutId id="2147483917" r:id="rId5"/>
    <p:sldLayoutId id="2147483918" r:id="rId6"/>
    <p:sldLayoutId id="2147483919" r:id="rId7"/>
    <p:sldLayoutId id="2147483920" r:id="rId8"/>
    <p:sldLayoutId id="2147483921" r:id="rId9"/>
    <p:sldLayoutId id="2147483922" r:id="rId10"/>
    <p:sldLayoutId id="214748392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04770" indent="-304770" algn="l" rtl="0" eaLnBrk="1" latinLnBrk="0" hangingPunct="1">
        <a:spcBef>
          <a:spcPts val="667"/>
        </a:spcBef>
        <a:buClr>
          <a:schemeClr val="accent1"/>
        </a:buClr>
        <a:buSzPct val="76000"/>
        <a:buFont typeface="Wingdings 3"/>
        <a:buChar char="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39" indent="-304770" algn="l" rtl="0" eaLnBrk="1" latinLnBrk="0" hangingPunct="1">
        <a:spcBef>
          <a:spcPts val="556"/>
        </a:spcBef>
        <a:buClr>
          <a:schemeClr val="accent2"/>
        </a:buClr>
        <a:buSzPct val="76000"/>
        <a:buFont typeface="Wingdings 3"/>
        <a:buChar char=""/>
        <a:defRPr kumimoji="0" sz="2600" kern="1200">
          <a:solidFill>
            <a:schemeClr val="tx2"/>
          </a:solidFill>
          <a:latin typeface="+mn-lt"/>
          <a:ea typeface="+mn-ea"/>
          <a:cs typeface="+mn-cs"/>
        </a:defRPr>
      </a:lvl2pPr>
      <a:lvl3pPr marL="914309" indent="-253975" algn="l" rtl="0" eaLnBrk="1" latinLnBrk="0" hangingPunct="1">
        <a:spcBef>
          <a:spcPts val="556"/>
        </a:spcBef>
        <a:buClr>
          <a:schemeClr val="bg1">
            <a:shade val="50000"/>
          </a:schemeClr>
        </a:buClr>
        <a:buSzPct val="76000"/>
        <a:buFont typeface="Wingdings 3"/>
        <a:buChar char="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219078" indent="-253975" algn="l" rtl="0" eaLnBrk="1" latinLnBrk="0" hangingPunct="1">
        <a:spcBef>
          <a:spcPts val="444"/>
        </a:spcBef>
        <a:buClr>
          <a:schemeClr val="accent2">
            <a:shade val="75000"/>
          </a:schemeClr>
        </a:buClr>
        <a:buSzPct val="70000"/>
        <a:buFont typeface="Wingdings"/>
        <a:buChar char="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23848" indent="-253975" algn="l" rtl="0" eaLnBrk="1" latinLnBrk="0" hangingPunct="1">
        <a:spcBef>
          <a:spcPts val="333"/>
        </a:spcBef>
        <a:buClr>
          <a:schemeClr val="accent2"/>
        </a:buClr>
        <a:buSzPct val="70000"/>
        <a:buFont typeface="Wingdings"/>
        <a:buChar char="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617" indent="-203180" algn="l" rtl="0" eaLnBrk="1" latinLnBrk="0" hangingPunct="1">
        <a:spcBef>
          <a:spcPts val="333"/>
        </a:spcBef>
        <a:buClr>
          <a:srgbClr val="9FB8CD">
            <a:shade val="75000"/>
          </a:srgbClr>
        </a:buClr>
        <a:buSzPct val="75000"/>
        <a:buFont typeface="Wingdings 3"/>
        <a:buChar char=""/>
        <a:defRPr kumimoji="0" lang="en-US" sz="1800" kern="1200" smtClean="0">
          <a:solidFill>
            <a:schemeClr val="tx1"/>
          </a:solidFill>
          <a:latin typeface="+mn-lt"/>
          <a:ea typeface="+mn-ea"/>
          <a:cs typeface="+mn-cs"/>
        </a:defRPr>
      </a:lvl6pPr>
      <a:lvl7pPr marL="2031797" indent="-203180" algn="l" rtl="0" eaLnBrk="1" latinLnBrk="0" hangingPunct="1">
        <a:spcBef>
          <a:spcPts val="333"/>
        </a:spcBef>
        <a:buClr>
          <a:srgbClr val="727CA3">
            <a:shade val="75000"/>
          </a:srgb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7pPr>
      <a:lvl8pPr marL="2234976" indent="-203180" algn="l" rtl="0" eaLnBrk="1" latinLnBrk="0" hangingPunct="1">
        <a:spcBef>
          <a:spcPts val="333"/>
        </a:spcBef>
        <a:buClr>
          <a:prstClr val="white">
            <a:shade val="50000"/>
          </a:prstClr>
        </a:buClr>
        <a:buSzPct val="75000"/>
        <a:buFont typeface="Wingdings 3"/>
        <a:buChar char=""/>
        <a:defRPr kumimoji="0" lang="en-US" sz="1600" kern="1200" smtClean="0">
          <a:solidFill>
            <a:schemeClr val="tx1"/>
          </a:solidFill>
          <a:latin typeface="+mn-lt"/>
          <a:ea typeface="+mn-ea"/>
          <a:cs typeface="+mn-cs"/>
        </a:defRPr>
      </a:lvl8pPr>
      <a:lvl9pPr marL="2438156" indent="-203180" algn="l" rtl="0" eaLnBrk="1" latinLnBrk="0" hangingPunct="1">
        <a:spcBef>
          <a:spcPts val="333"/>
        </a:spcBef>
        <a:buClr>
          <a:srgbClr val="9FB8CD"/>
        </a:buClr>
        <a:buSzPct val="75000"/>
        <a:buFont typeface="Wingdings 3"/>
        <a:buChar char=""/>
        <a:defRPr kumimoji="0" lang="en-US" sz="1300" kern="1200" smtClean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507949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01589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523848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2031797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539746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30476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55564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4063594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hyperlink" Target="https://drive.google.com/open?id=0B-7mWPKMvk76SVNRSEpDdzlSck0" TargetMode="External"/><Relationship Id="rId13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6.png"/><Relationship Id="rId12" Type="http://schemas.openxmlformats.org/officeDocument/2006/relationships/hyperlink" Target="https://mail.google.com/mail/u/2/#inbox" TargetMode="External"/><Relationship Id="rId2" Type="http://schemas.openxmlformats.org/officeDocument/2006/relationships/notesSlide" Target="../notesSlides/notesSlide1.xml"/><Relationship Id="rId16" Type="http://schemas.microsoft.com/office/2007/relationships/hdphoto" Target="../media/hdphoto2.wdp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urveymonkey.com/r/HBVNPL9" TargetMode="External"/><Relationship Id="rId11" Type="http://schemas.openxmlformats.org/officeDocument/2006/relationships/image" Target="../media/image18.jpg"/><Relationship Id="rId5" Type="http://schemas.openxmlformats.org/officeDocument/2006/relationships/image" Target="../media/image15.png"/><Relationship Id="rId15" Type="http://schemas.openxmlformats.org/officeDocument/2006/relationships/image" Target="../media/image20.png"/><Relationship Id="rId10" Type="http://schemas.openxmlformats.org/officeDocument/2006/relationships/hyperlink" Target="https://docs.google.com/forms/d/1u1JBrQF2OHrdd-GO9svz5ydywmjOUc5AXtFmphInV9c/edit#responses" TargetMode="External"/><Relationship Id="rId4" Type="http://schemas.openxmlformats.org/officeDocument/2006/relationships/hyperlink" Target="https://docs.google.com/presentation/d/10DChL7-FX9meMaPu55vRBHSA5K39eDojw_yy2mMXzRE/edit#slide=id.g26a28280c2_0_0" TargetMode="External"/><Relationship Id="rId9" Type="http://schemas.openxmlformats.org/officeDocument/2006/relationships/image" Target="../media/image17.png"/><Relationship Id="rId1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40" y="116632"/>
            <a:ext cx="12025336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C:\Users\user\AppData\Local\Microsoft\Windows\INetCache\IE\K75KFYI6\IMG_703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069" y="365237"/>
            <a:ext cx="1655322" cy="165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1927" y="118109"/>
            <a:ext cx="6047756" cy="6130953"/>
          </a:xfrm>
          <a:prstGeom prst="rect">
            <a:avLst/>
          </a:prstGeom>
        </p:spPr>
      </p:pic>
      <p:sp>
        <p:nvSpPr>
          <p:cNvPr id="7" name="Flowchart: Internal Storage 6"/>
          <p:cNvSpPr/>
          <p:nvPr/>
        </p:nvSpPr>
        <p:spPr>
          <a:xfrm>
            <a:off x="618115" y="4797152"/>
            <a:ext cx="2019913" cy="1470383"/>
          </a:xfrm>
          <a:prstGeom prst="flowChartInternalStorag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</a:t>
            </a:r>
            <a:r>
              <a:rPr lang="en-US" sz="12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xt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66CC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Females’ slide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accent5">
                    <a:lumMod val="75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Only in Males’ slides</a:t>
            </a:r>
            <a:endParaRPr lang="en-US" sz="12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Important</a:t>
            </a:r>
            <a:endParaRPr lang="en-US" sz="1200" b="1" dirty="0">
              <a:solidFill>
                <a:srgbClr val="DDE9EC">
                  <a:lumMod val="50000"/>
                </a:srgb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FADA7A">
                    <a:lumMod val="75000"/>
                  </a:srgb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Numbers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Doctor notes</a:t>
            </a:r>
          </a:p>
          <a:p>
            <a:pPr marL="171399" indent="-171399" defTabSz="914089">
              <a:buFont typeface="Wingdings" panose="05000000000000000000" pitchFamily="2" charset="2"/>
              <a:buChar char="§"/>
            </a:pPr>
            <a:r>
              <a:rPr lang="en-US" sz="1200" b="1" dirty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Extra Notes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736113" y="4746951"/>
            <a:ext cx="1734818" cy="1520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21869" r="12602" b="9349"/>
          <a:stretch/>
        </p:blipFill>
        <p:spPr>
          <a:xfrm>
            <a:off x="10253219" y="545041"/>
            <a:ext cx="1224136" cy="129614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496" y="1973631"/>
            <a:ext cx="1564468" cy="1386649"/>
          </a:xfrm>
          <a:prstGeom prst="rect">
            <a:avLst/>
          </a:prstGeom>
        </p:spPr>
      </p:pic>
      <p:sp>
        <p:nvSpPr>
          <p:cNvPr id="11" name="Isosceles Triangle 10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23504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D154-D543-4FF0-B5A9-8AD3D6C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Exercise As An Example of Adrenal Medulla Activation 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FEFF3-95FB-458D-A0E5-9F97C85C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10</a:t>
            </a:fld>
            <a:endParaRPr lang="en-US" dirty="0"/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8FAE008C-8607-4C6A-AA68-3DC1D73C9F9E}"/>
              </a:ext>
            </a:extLst>
          </p:cNvPr>
          <p:cNvGrpSpPr/>
          <p:nvPr/>
        </p:nvGrpSpPr>
        <p:grpSpPr>
          <a:xfrm>
            <a:off x="1341884" y="1556792"/>
            <a:ext cx="9793088" cy="4423619"/>
            <a:chOff x="3691751" y="3070080"/>
            <a:chExt cx="4661305" cy="3063950"/>
          </a:xfrm>
        </p:grpSpPr>
        <p:sp>
          <p:nvSpPr>
            <p:cNvPr id="6" name="Freeform 13">
              <a:extLst>
                <a:ext uri="{FF2B5EF4-FFF2-40B4-BE49-F238E27FC236}">
                  <a16:creationId xmlns:a16="http://schemas.microsoft.com/office/drawing/2014/main" id="{2534C7D5-D529-4F2F-A702-BDDB56758771}"/>
                </a:ext>
              </a:extLst>
            </p:cNvPr>
            <p:cNvSpPr/>
            <p:nvPr/>
          </p:nvSpPr>
          <p:spPr>
            <a:xfrm>
              <a:off x="5780222" y="3651441"/>
              <a:ext cx="450162" cy="91440"/>
            </a:xfrm>
            <a:custGeom>
              <a:avLst/>
              <a:gdLst>
                <a:gd name="connsiteX0" fmla="*/ 0 w 450162"/>
                <a:gd name="connsiteY0" fmla="*/ 45720 h 91440"/>
                <a:gd name="connsiteX1" fmla="*/ 450162 w 450162"/>
                <a:gd name="connsiteY1" fmla="*/ 45720 h 914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450162" h="91440">
                  <a:moveTo>
                    <a:pt x="0" y="45720"/>
                  </a:moveTo>
                  <a:lnTo>
                    <a:pt x="450162" y="45720"/>
                  </a:lnTo>
                </a:path>
              </a:pathLst>
            </a:custGeom>
            <a:noFill/>
            <a:ln>
              <a:solidFill>
                <a:srgbClr val="497E8D"/>
              </a:solidFill>
              <a:tailEnd type="arrow"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225762" tIns="43317" rIns="225762" bIns="43316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latin typeface="Gill Sans MT" panose="020B0502020104020203" pitchFamily="34" charset="0"/>
              </a:endParaRPr>
            </a:p>
          </p:txBody>
        </p:sp>
        <p:sp>
          <p:nvSpPr>
            <p:cNvPr id="7" name="Freeform 14">
              <a:extLst>
                <a:ext uri="{FF2B5EF4-FFF2-40B4-BE49-F238E27FC236}">
                  <a16:creationId xmlns:a16="http://schemas.microsoft.com/office/drawing/2014/main" id="{C9A0530D-ECF2-489D-B5DC-F05E199E1CBB}"/>
                </a:ext>
              </a:extLst>
            </p:cNvPr>
            <p:cNvSpPr/>
            <p:nvPr/>
          </p:nvSpPr>
          <p:spPr>
            <a:xfrm>
              <a:off x="3691751" y="3070080"/>
              <a:ext cx="2090271" cy="1254162"/>
            </a:xfrm>
            <a:custGeom>
              <a:avLst/>
              <a:gdLst>
                <a:gd name="connsiteX0" fmla="*/ 0 w 2090271"/>
                <a:gd name="connsiteY0" fmla="*/ 0 h 1254162"/>
                <a:gd name="connsiteX1" fmla="*/ 2090271 w 2090271"/>
                <a:gd name="connsiteY1" fmla="*/ 0 h 1254162"/>
                <a:gd name="connsiteX2" fmla="*/ 2090271 w 2090271"/>
                <a:gd name="connsiteY2" fmla="*/ 1254162 h 1254162"/>
                <a:gd name="connsiteX3" fmla="*/ 0 w 2090271"/>
                <a:gd name="connsiteY3" fmla="*/ 1254162 h 1254162"/>
                <a:gd name="connsiteX4" fmla="*/ 0 w 2090271"/>
                <a:gd name="connsiteY4" fmla="*/ 0 h 125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271" h="1254162">
                  <a:moveTo>
                    <a:pt x="0" y="0"/>
                  </a:moveTo>
                  <a:lnTo>
                    <a:pt x="2090271" y="0"/>
                  </a:lnTo>
                  <a:lnTo>
                    <a:pt x="2090271" y="1254162"/>
                  </a:lnTo>
                  <a:lnTo>
                    <a:pt x="0" y="1254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CFEE6"/>
            </a:solidFill>
            <a:ln>
              <a:solidFill>
                <a:srgbClr val="497E8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1600" dirty="0">
                <a:latin typeface="Gill Sans MT" panose="020B0502020104020203" pitchFamily="34" charset="0"/>
              </a:endParaRPr>
            </a:p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Exercise</a:t>
              </a:r>
              <a:r>
                <a:rPr lang="en-US" altLang="en-US" sz="1600" dirty="0">
                  <a:latin typeface="Gill Sans MT" panose="020B0502020104020203" pitchFamily="34" charset="0"/>
                </a:rPr>
                <a:t> is similar to the “fight-or-flight” response but without the subjective element of fear</a:t>
              </a:r>
            </a:p>
            <a:p>
              <a:pPr lvl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Gill Sans MT" panose="020B0502020104020203" pitchFamily="34" charset="0"/>
              </a:endParaRPr>
            </a:p>
          </p:txBody>
        </p:sp>
        <p:sp>
          <p:nvSpPr>
            <p:cNvPr id="8" name="Freeform 15">
              <a:extLst>
                <a:ext uri="{FF2B5EF4-FFF2-40B4-BE49-F238E27FC236}">
                  <a16:creationId xmlns:a16="http://schemas.microsoft.com/office/drawing/2014/main" id="{80AEAE75-A4DA-4C2E-B7DE-8B8FEC2A4778}"/>
                </a:ext>
              </a:extLst>
            </p:cNvPr>
            <p:cNvSpPr/>
            <p:nvPr/>
          </p:nvSpPr>
          <p:spPr>
            <a:xfrm>
              <a:off x="4736887" y="4322443"/>
              <a:ext cx="2571033" cy="450162"/>
            </a:xfrm>
            <a:custGeom>
              <a:avLst/>
              <a:gdLst>
                <a:gd name="connsiteX0" fmla="*/ 2571033 w 2571033"/>
                <a:gd name="connsiteY0" fmla="*/ 0 h 450162"/>
                <a:gd name="connsiteX1" fmla="*/ 2571033 w 2571033"/>
                <a:gd name="connsiteY1" fmla="*/ 242181 h 450162"/>
                <a:gd name="connsiteX2" fmla="*/ 0 w 2571033"/>
                <a:gd name="connsiteY2" fmla="*/ 242181 h 450162"/>
                <a:gd name="connsiteX3" fmla="*/ 0 w 2571033"/>
                <a:gd name="connsiteY3" fmla="*/ 450162 h 450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571033" h="450162">
                  <a:moveTo>
                    <a:pt x="2571033" y="0"/>
                  </a:moveTo>
                  <a:lnTo>
                    <a:pt x="2571033" y="242181"/>
                  </a:lnTo>
                  <a:lnTo>
                    <a:pt x="0" y="242181"/>
                  </a:lnTo>
                  <a:lnTo>
                    <a:pt x="0" y="450162"/>
                  </a:lnTo>
                </a:path>
              </a:pathLst>
            </a:custGeom>
            <a:noFill/>
            <a:ln>
              <a:solidFill>
                <a:srgbClr val="497E8D"/>
              </a:solidFill>
              <a:tailEnd type="arrow"/>
            </a:ln>
          </p:spPr>
          <p:style>
            <a:lnRef idx="1">
              <a:schemeClr val="accent3"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32827" tIns="222677" rIns="1232827" bIns="222678" numCol="1" spcCol="1270" anchor="ctr" anchorCtr="0">
              <a:noAutofit/>
            </a:bodyPr>
            <a:lstStyle/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>
                <a:latin typeface="Gill Sans MT" panose="020B0502020104020203" pitchFamily="34" charset="0"/>
              </a:endParaRPr>
            </a:p>
          </p:txBody>
        </p:sp>
        <p:sp>
          <p:nvSpPr>
            <p:cNvPr id="9" name="Freeform 16">
              <a:extLst>
                <a:ext uri="{FF2B5EF4-FFF2-40B4-BE49-F238E27FC236}">
                  <a16:creationId xmlns:a16="http://schemas.microsoft.com/office/drawing/2014/main" id="{CED020B8-B19F-4193-A303-F5CC563F6600}"/>
                </a:ext>
              </a:extLst>
            </p:cNvPr>
            <p:cNvSpPr/>
            <p:nvPr/>
          </p:nvSpPr>
          <p:spPr>
            <a:xfrm>
              <a:off x="6262785" y="3070080"/>
              <a:ext cx="2090271" cy="1254162"/>
            </a:xfrm>
            <a:custGeom>
              <a:avLst/>
              <a:gdLst>
                <a:gd name="connsiteX0" fmla="*/ 0 w 2090271"/>
                <a:gd name="connsiteY0" fmla="*/ 0 h 1254162"/>
                <a:gd name="connsiteX1" fmla="*/ 2090271 w 2090271"/>
                <a:gd name="connsiteY1" fmla="*/ 0 h 1254162"/>
                <a:gd name="connsiteX2" fmla="*/ 2090271 w 2090271"/>
                <a:gd name="connsiteY2" fmla="*/ 1254162 h 1254162"/>
                <a:gd name="connsiteX3" fmla="*/ 0 w 2090271"/>
                <a:gd name="connsiteY3" fmla="*/ 1254162 h 1254162"/>
                <a:gd name="connsiteX4" fmla="*/ 0 w 2090271"/>
                <a:gd name="connsiteY4" fmla="*/ 0 h 125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271" h="1254162">
                  <a:moveTo>
                    <a:pt x="0" y="0"/>
                  </a:moveTo>
                  <a:lnTo>
                    <a:pt x="2090271" y="0"/>
                  </a:lnTo>
                  <a:lnTo>
                    <a:pt x="2090271" y="1254162"/>
                  </a:lnTo>
                  <a:lnTo>
                    <a:pt x="0" y="1254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>
              <a:solidFill>
                <a:srgbClr val="497E8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1600" dirty="0">
                <a:latin typeface="Gill Sans MT" panose="020B0502020104020203" pitchFamily="34" charset="0"/>
              </a:endParaRPr>
            </a:p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dirty="0">
                  <a:latin typeface="Gill Sans MT" panose="020B0502020104020203" pitchFamily="34" charset="0"/>
                </a:rPr>
                <a:t>It involves a </a:t>
              </a:r>
              <a:r>
                <a:rPr lang="en-US" altLang="en-US" sz="160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greater adreno-medullary </a:t>
              </a:r>
              <a:r>
                <a:rPr lang="en-US" altLang="en-US" sz="1600" dirty="0">
                  <a:latin typeface="Gill Sans MT" panose="020B0502020104020203" pitchFamily="34" charset="0"/>
                </a:rPr>
                <a:t>response (i.e., endocrine role of epinephrine) than a </a:t>
              </a:r>
              <a:r>
                <a:rPr lang="en-US" altLang="en-US" sz="1600" dirty="0">
                  <a:solidFill>
                    <a:srgbClr val="FF0000"/>
                  </a:solidFill>
                  <a:latin typeface="Gill Sans MT" panose="020B0502020104020203" pitchFamily="34" charset="0"/>
                </a:rPr>
                <a:t>sympathetic nervous response</a:t>
              </a:r>
              <a:r>
                <a:rPr lang="en-US" altLang="en-US" sz="1600" dirty="0">
                  <a:latin typeface="Gill Sans MT" panose="020B0502020104020203" pitchFamily="34" charset="0"/>
                </a:rPr>
                <a:t> (i.e., neurotransmitter role of norepinephrine). </a:t>
              </a:r>
            </a:p>
            <a:p>
              <a:pPr lvl="0"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Gill Sans MT" panose="020B0502020104020203" pitchFamily="34" charset="0"/>
              </a:endParaRPr>
            </a:p>
          </p:txBody>
        </p:sp>
        <p:sp>
          <p:nvSpPr>
            <p:cNvPr id="11" name="Freeform 18">
              <a:extLst>
                <a:ext uri="{FF2B5EF4-FFF2-40B4-BE49-F238E27FC236}">
                  <a16:creationId xmlns:a16="http://schemas.microsoft.com/office/drawing/2014/main" id="{E6AEC5E0-11A9-410C-906F-B0ACCAC7342C}"/>
                </a:ext>
              </a:extLst>
            </p:cNvPr>
            <p:cNvSpPr/>
            <p:nvPr/>
          </p:nvSpPr>
          <p:spPr>
            <a:xfrm>
              <a:off x="3691751" y="4805005"/>
              <a:ext cx="2090271" cy="1329025"/>
            </a:xfrm>
            <a:custGeom>
              <a:avLst/>
              <a:gdLst>
                <a:gd name="connsiteX0" fmla="*/ 0 w 2090271"/>
                <a:gd name="connsiteY0" fmla="*/ 0 h 1254162"/>
                <a:gd name="connsiteX1" fmla="*/ 2090271 w 2090271"/>
                <a:gd name="connsiteY1" fmla="*/ 0 h 1254162"/>
                <a:gd name="connsiteX2" fmla="*/ 2090271 w 2090271"/>
                <a:gd name="connsiteY2" fmla="*/ 1254162 h 1254162"/>
                <a:gd name="connsiteX3" fmla="*/ 0 w 2090271"/>
                <a:gd name="connsiteY3" fmla="*/ 1254162 h 1254162"/>
                <a:gd name="connsiteX4" fmla="*/ 0 w 2090271"/>
                <a:gd name="connsiteY4" fmla="*/ 0 h 12541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090271" h="1254162">
                  <a:moveTo>
                    <a:pt x="0" y="0"/>
                  </a:moveTo>
                  <a:lnTo>
                    <a:pt x="2090271" y="0"/>
                  </a:lnTo>
                  <a:lnTo>
                    <a:pt x="2090271" y="1254162"/>
                  </a:lnTo>
                  <a:lnTo>
                    <a:pt x="0" y="12541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F4E9"/>
            </a:solidFill>
            <a:ln>
              <a:solidFill>
                <a:srgbClr val="497E8D"/>
              </a:solidFill>
            </a:ln>
          </p:spPr>
          <p:style>
            <a:lnRef idx="2">
              <a:schemeClr val="accent3">
                <a:shade val="80000"/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13792" tIns="113792" rIns="113792" bIns="113792" numCol="1" spcCol="1270" anchor="ctr" anchorCtr="0">
              <a:noAutofit/>
            </a:bodyPr>
            <a:lstStyle/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3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3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3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altLang="en-US" sz="3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  <a:p>
              <a:pPr algn="ctr" defTabSz="711200">
                <a:lnSpc>
                  <a:spcPct val="15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US" altLang="en-US" sz="1600" dirty="0" smtClean="0">
                  <a:solidFill>
                    <a:schemeClr val="tx1"/>
                  </a:solidFill>
                  <a:latin typeface="Gill Sans MT" panose="020B0502020104020203" pitchFamily="34" charset="0"/>
                </a:rPr>
                <a:t>The </a:t>
              </a:r>
              <a:r>
                <a:rPr lang="en-US" altLang="en-US" sz="16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overall goal of the </a:t>
              </a:r>
              <a:r>
                <a:rPr lang="en-US" altLang="en-US" sz="1600" dirty="0" err="1">
                  <a:solidFill>
                    <a:schemeClr val="tx1"/>
                  </a:solidFill>
                  <a:latin typeface="Gill Sans MT" panose="020B0502020104020203" pitchFamily="34" charset="0"/>
                </a:rPr>
                <a:t>sympatho</a:t>
              </a:r>
              <a:r>
                <a:rPr lang="en-US" altLang="en-US" sz="1600" dirty="0">
                  <a:solidFill>
                    <a:schemeClr val="tx1"/>
                  </a:solidFill>
                  <a:latin typeface="Gill Sans MT" panose="020B0502020104020203" pitchFamily="34" charset="0"/>
                </a:rPr>
                <a:t>-adrenal system during exercise is to meet the increased energy demands of skeletal and cardiac muscle while maintaining sufficient oxygen and glucose supply to the brain.</a:t>
              </a:r>
              <a:endParaRPr lang="ar-SA" altLang="en-US" sz="16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  <a:p>
              <a:pPr lvl="0" algn="ctr" defTabSz="7112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solidFill>
                  <a:schemeClr val="tx1"/>
                </a:solidFill>
                <a:latin typeface="Gill Sans MT" panose="020B0502020104020203" pitchFamily="34" charset="0"/>
              </a:endParaRPr>
            </a:p>
          </p:txBody>
        </p:sp>
      </p:grpSp>
      <p:sp>
        <p:nvSpPr>
          <p:cNvPr id="13" name="Isosceles Triangle 12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0270876" y="16726"/>
            <a:ext cx="1917949" cy="340491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Gill Sans MT" charset="0"/>
                <a:ea typeface="Gill Sans MT" charset="0"/>
                <a:cs typeface="Gill Sans MT" charset="0"/>
              </a:rPr>
              <a:t>Only in Males’ Slides</a:t>
            </a:r>
          </a:p>
        </p:txBody>
      </p:sp>
    </p:spTree>
    <p:extLst>
      <p:ext uri="{BB962C8B-B14F-4D97-AF65-F5344CB8AC3E}">
        <p14:creationId xmlns:p14="http://schemas.microsoft.com/office/powerpoint/2010/main" val="27505631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11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666068" y="1670302"/>
            <a:ext cx="5919574" cy="4085734"/>
          </a:xfrm>
          <a:prstGeom prst="rect">
            <a:avLst/>
          </a:prstGeom>
          <a:ln>
            <a:solidFill>
              <a:srgbClr val="008080"/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The adrenal medulla is innervated by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the sympathetic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nervous system.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Adrenal hormones are released from the medulla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in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response to signals from the sympathetic nervous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system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The sympathetic nervous system is activated in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response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to stress also know as the “fight or flight”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response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. </a:t>
            </a:r>
            <a:endParaRPr lang="en-US" sz="16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Stress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can be physical (exercise),  physiological (hypoglycemia, </a:t>
            </a:r>
            <a:r>
              <a:rPr lang="en-US" sz="1600" dirty="0" err="1">
                <a:latin typeface="Gill Sans MT" panose="020B0502020104020203" pitchFamily="34" charset="0"/>
                <a:cs typeface="Calibri" panose="020F0502020204030204" pitchFamily="34" charset="0"/>
              </a:rPr>
              <a:t>hemmorhage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), or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emotional.</a:t>
            </a: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endParaRPr lang="en-US" sz="300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Cortisol, when secreted from the adrenal cortex </a:t>
            </a:r>
            <a:r>
              <a:rPr lang="en-US" sz="1600" dirty="0" smtClean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 </a:t>
            </a:r>
            <a:r>
              <a:rPr lang="en-US" sz="16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response to stress, causes release of these </a:t>
            </a:r>
            <a:r>
              <a:rPr lang="en-US" sz="1600" dirty="0" smtClean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hormones </a:t>
            </a:r>
            <a:r>
              <a:rPr lang="en-US" sz="16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from the medulla.</a:t>
            </a:r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60" y="167665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Control of Secretion of Adrenal Medullary Hormones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460" y="1324795"/>
            <a:ext cx="4476840" cy="47767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80135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12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60" y="167665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Stress &amp; The Adrenal Gland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8" name="object 3"/>
          <p:cNvSpPr/>
          <p:nvPr/>
        </p:nvSpPr>
        <p:spPr>
          <a:xfrm>
            <a:off x="618115" y="1207403"/>
            <a:ext cx="6984795" cy="50599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3"/>
          <p:cNvSpPr/>
          <p:nvPr/>
        </p:nvSpPr>
        <p:spPr>
          <a:xfrm>
            <a:off x="1878246" y="4129151"/>
            <a:ext cx="2304256" cy="201622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254510" y="4484837"/>
            <a:ext cx="3168351" cy="137250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7678588" y="1482872"/>
            <a:ext cx="3900815" cy="2318573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B050"/>
                </a:solidFill>
                <a:cs typeface="Calibri" panose="020F0502020204030204" pitchFamily="34" charset="0"/>
              </a:rPr>
              <a:t>Short term stress will stimulate adrenal medulla to release catecholamine. </a:t>
            </a: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endParaRPr lang="en-US" sz="1600" dirty="0" smtClean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 smtClean="0">
                <a:solidFill>
                  <a:srgbClr val="00B050"/>
                </a:solidFill>
                <a:cs typeface="Calibri" panose="020F0502020204030204" pitchFamily="34" charset="0"/>
              </a:rPr>
              <a:t>Long term stress will stimulate adrenal cortex to release corticosteroid &amp; mineralocorticoid.</a:t>
            </a:r>
            <a:endParaRPr lang="en-US" sz="16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4123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D154-D543-4FF0-B5A9-8AD3D6C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Adrenergic Receptors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FEFF3-95FB-458D-A0E5-9F97C85C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13</a:t>
            </a:fld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593177"/>
              </p:ext>
            </p:extLst>
          </p:nvPr>
        </p:nvGraphicFramePr>
        <p:xfrm>
          <a:off x="618115" y="1309538"/>
          <a:ext cx="10955049" cy="484632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80388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27019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88096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8478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Receptor</a:t>
                      </a:r>
                      <a:endParaRPr lang="en-US" sz="1600" b="0" dirty="0">
                        <a:solidFill>
                          <a:srgbClr val="00808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Response</a:t>
                      </a:r>
                      <a:endParaRPr lang="en-US" sz="1600" b="0" dirty="0">
                        <a:solidFill>
                          <a:srgbClr val="00808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Target</a:t>
                      </a:r>
                      <a:endParaRPr lang="en-US" sz="1600" b="0" dirty="0">
                        <a:solidFill>
                          <a:srgbClr val="00808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8478">
                <a:tc rowSpan="10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α 1</a:t>
                      </a:r>
                    </a:p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</a:endParaRP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400" dirty="0" smtClean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Alpha 1 are located in smooth muscle cells in blood vessels, sphincters of gastrointestinal system and urinary bladder causing contraction of smooth muscles.</a:t>
                      </a:r>
                    </a:p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↑ Glycogenosis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Heart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Constriction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Arterioles of</a:t>
                      </a:r>
                      <a:r>
                        <a:rPr lang="en-US" sz="1600" b="0" baseline="0" dirty="0" smtClean="0"/>
                        <a:t> skin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Arterioles of</a:t>
                      </a:r>
                      <a:r>
                        <a:rPr lang="en-US" sz="1600" b="0" baseline="0" dirty="0" smtClean="0"/>
                        <a:t> mucosa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l"/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Arterioles of</a:t>
                      </a:r>
                      <a:r>
                        <a:rPr lang="en-US" sz="1600" b="0" baseline="0" dirty="0" smtClean="0"/>
                        <a:t> skeletal muscle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47464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↑ </a:t>
                      </a:r>
                      <a:r>
                        <a:rPr lang="en-US" sz="1600" b="0" dirty="0" err="1" smtClean="0"/>
                        <a:t>Glycogenolysis</a:t>
                      </a:r>
                      <a:r>
                        <a:rPr lang="en-US" sz="1600" b="0" dirty="0" smtClean="0"/>
                        <a:t> &amp; gluconeogenesis.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↑ Blood sugar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Liver &amp; muscle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↓ Sphincter contraction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Stomach &amp;</a:t>
                      </a:r>
                      <a:r>
                        <a:rPr lang="en-US" sz="1600" b="0" baseline="0" dirty="0" smtClean="0"/>
                        <a:t> intestine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↑ Sphincter contraction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Urinary bladder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↑ Sweating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Skin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>
                          <a:latin typeface="+mn-lt"/>
                        </a:rPr>
                        <a:t>Contraction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latin typeface="+mn-lt"/>
                        </a:rPr>
                        <a:t>Uterine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Contraction of radial muscles of iris</a:t>
                      </a:r>
                    </a:p>
                    <a:p>
                      <a:pPr algn="l"/>
                      <a:r>
                        <a:rPr lang="en-US" sz="1600" b="0" dirty="0" smtClean="0">
                          <a:latin typeface="+mn-lt"/>
                        </a:rPr>
                        <a:t>Pupillary dilation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Eyes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08478">
                <a:tc row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α 2</a:t>
                      </a:r>
                      <a:endParaRPr lang="en-US" sz="1600" b="0" dirty="0" smtClean="0">
                        <a:solidFill>
                          <a:srgbClr val="00808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Platelet aggregation</a:t>
                      </a:r>
                      <a:r>
                        <a:rPr lang="en-US" sz="1600" b="0" baseline="0" dirty="0" smtClean="0"/>
                        <a:t> &amp; </a:t>
                      </a:r>
                      <a:r>
                        <a:rPr lang="en-US" sz="1600" b="0" dirty="0" smtClean="0"/>
                        <a:t>vasoconstriction</a:t>
                      </a:r>
                      <a:endParaRPr lang="en-US" sz="16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Blood vessels</a:t>
                      </a:r>
                      <a:endParaRPr lang="en-US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08478">
                <a:tc v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↓ Insulin secretion</a:t>
                      </a:r>
                      <a:endParaRPr lang="en-US" sz="16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Pancreas </a:t>
                      </a:r>
                      <a:endParaRPr lang="en-US" sz="1600" b="0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  <p:sp>
        <p:nvSpPr>
          <p:cNvPr id="6" name="Rectangle 5"/>
          <p:cNvSpPr/>
          <p:nvPr/>
        </p:nvSpPr>
        <p:spPr>
          <a:xfrm>
            <a:off x="9435335" y="0"/>
            <a:ext cx="274599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يحتاج تعرفون </a:t>
            </a:r>
            <a:r>
              <a:rPr lang="ar-SA" sz="2400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الريسيبتور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026850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CD154-D543-4FF0-B5A9-8AD3D6C6E5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en-US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Cont.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F5FFEFF3-95FB-458D-A0E5-9F97C85C9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14</a:t>
            </a:fld>
            <a:endParaRPr lang="en-US" dirty="0"/>
          </a:p>
        </p:txBody>
      </p:sp>
      <p:sp>
        <p:nvSpPr>
          <p:cNvPr id="13" name="Isosceles Triangle 12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82843701"/>
              </p:ext>
            </p:extLst>
          </p:nvPr>
        </p:nvGraphicFramePr>
        <p:xfrm>
          <a:off x="609600" y="1245066"/>
          <a:ext cx="10969803" cy="502847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31085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56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82069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0726"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Receptor</a:t>
                      </a:r>
                      <a:endParaRPr lang="en-US" sz="1600" b="0" dirty="0">
                        <a:solidFill>
                          <a:srgbClr val="00808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Response</a:t>
                      </a:r>
                      <a:endParaRPr lang="en-US" sz="1600" b="0" dirty="0">
                        <a:solidFill>
                          <a:srgbClr val="00808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Target</a:t>
                      </a:r>
                      <a:endParaRPr lang="en-US" sz="1600" b="0" dirty="0">
                        <a:solidFill>
                          <a:srgbClr val="008080"/>
                        </a:solidFill>
                        <a:latin typeface="+mn-lt"/>
                      </a:endParaRPr>
                    </a:p>
                  </a:txBody>
                  <a:tcPr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89056">
                <a:tc rowSpan="5">
                  <a:txBody>
                    <a:bodyPr/>
                    <a:lstStyle/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</a:endParaRPr>
                    </a:p>
                    <a:p>
                      <a:pPr algn="ctr"/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β 1</a:t>
                      </a:r>
                    </a:p>
                    <a:p>
                      <a:pPr algn="ctr"/>
                      <a:endParaRPr lang="en-US" sz="1600" b="0" dirty="0" smtClean="0">
                        <a:solidFill>
                          <a:srgbClr val="008080"/>
                        </a:solidFill>
                        <a:latin typeface="+mn-lt"/>
                      </a:endParaRPr>
                    </a:p>
                    <a:p>
                      <a:pPr algn="ctr"/>
                      <a:r>
                        <a:rPr lang="en-US" altLang="ar-SA" sz="16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ar-SA" sz="1400" dirty="0" smtClean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Beta 1 receptors are located in the heart by increasing contractility.</a:t>
                      </a:r>
                      <a:endParaRPr lang="en-US" sz="1400" b="0" dirty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↑ Frequency and rate of contraction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↑ Conduction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↑ Blood flow (dilation of coronary</a:t>
                      </a:r>
                      <a:r>
                        <a:rPr lang="en-US" sz="1600" b="0" baseline="0" dirty="0" smtClean="0"/>
                        <a:t> </a:t>
                      </a:r>
                      <a:r>
                        <a:rPr lang="en-US" sz="1600" b="0" dirty="0" smtClean="0"/>
                        <a:t>arteriole)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Heart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80726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Dilation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Arterioles of</a:t>
                      </a:r>
                      <a:r>
                        <a:rPr lang="en-US" sz="1600" b="0" baseline="0" dirty="0" smtClean="0"/>
                        <a:t> skeletal muscle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  <a:tr h="280726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ar-SA" sz="1600" b="0" dirty="0" smtClean="0">
                          <a:sym typeface="Symbol" charset="2"/>
                        </a:rPr>
                        <a:t> Renin secretion 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kidneys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5"/>
                  </a:ext>
                </a:extLst>
              </a:tr>
              <a:tr h="893220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↑ Blood FFA and glycerol </a:t>
                      </a:r>
                    </a:p>
                    <a:p>
                      <a:pPr algn="l"/>
                      <a:r>
                        <a:rPr lang="en-US" sz="1600" b="0" dirty="0" smtClean="0"/>
                        <a:t>↑ </a:t>
                      </a:r>
                      <a:r>
                        <a:rPr lang="en-US" sz="1600" b="0" dirty="0" err="1" smtClean="0"/>
                        <a:t>glycogenolysis</a:t>
                      </a:r>
                      <a:r>
                        <a:rPr lang="en-US" sz="1600" b="0" dirty="0" smtClean="0"/>
                        <a:t> &amp; gluconeogenesis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↑ Blood sugar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↑ Lactate and pyruvate release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Liver &amp; Muscle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6"/>
                  </a:ext>
                </a:extLst>
              </a:tr>
              <a:tr h="280726">
                <a:tc vMerge="1">
                  <a:txBody>
                    <a:bodyPr/>
                    <a:lstStyle/>
                    <a:p>
                      <a:pPr algn="ctr"/>
                      <a:endParaRPr lang="en-US" b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600" b="0" dirty="0" smtClean="0"/>
                        <a:t>↓ Motility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0" dirty="0" smtClean="0"/>
                        <a:t>Stomach and intestine</a:t>
                      </a:r>
                      <a:endParaRPr lang="en-US" sz="1600" b="0" dirty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7"/>
                  </a:ext>
                </a:extLst>
              </a:tr>
              <a:tr h="280726">
                <a:tc row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β 2</a:t>
                      </a:r>
                    </a:p>
                    <a:p>
                      <a:pPr marL="0" indent="0" algn="ctr" defTabSz="914400">
                        <a:lnSpc>
                          <a:spcPct val="120000"/>
                        </a:lnSpc>
                        <a:buClr>
                          <a:srgbClr val="008080"/>
                        </a:buClr>
                        <a:buNone/>
                      </a:pPr>
                      <a:r>
                        <a:rPr lang="en-US" altLang="ar-SA" sz="1300" dirty="0" smtClean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Beta 2 receptors are located in the smooth muscles causing relaxation of bronchial, stomach and intestinal smooth muscles.</a:t>
                      </a: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Relaxation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Bronchial muscle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8"/>
                  </a:ext>
                </a:extLst>
              </a:tr>
              <a:tr h="280726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↑  </a:t>
                      </a:r>
                      <a:r>
                        <a:rPr lang="en-US" sz="1600" b="0" dirty="0" err="1" smtClean="0"/>
                        <a:t>Glycogenolysis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Liver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9"/>
                  </a:ext>
                </a:extLst>
              </a:tr>
              <a:tr h="380278">
                <a:tc v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2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Vasodilation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Blood vessels</a:t>
                      </a:r>
                      <a:endParaRPr lang="en-US" sz="1600" b="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0F4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0"/>
                  </a:ext>
                </a:extLst>
              </a:tr>
              <a:tr h="625254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>
                          <a:solidFill>
                            <a:srgbClr val="008080"/>
                          </a:solidFill>
                        </a:rPr>
                        <a:t>β 3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ar-SA" sz="1400" dirty="0" smtClean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US" altLang="ar-SA" sz="1300" dirty="0" smtClean="0">
                          <a:solidFill>
                            <a:srgbClr val="00B050"/>
                          </a:solidFill>
                          <a:sym typeface="Symbol" panose="05050102010706020507" pitchFamily="18" charset="2"/>
                        </a:rPr>
                        <a:t>Beta 3 are located in the adipose tissue causing lipolysis.</a:t>
                      </a:r>
                      <a:endParaRPr lang="en-US" sz="1300" b="0" dirty="0" smtClean="0">
                        <a:solidFill>
                          <a:srgbClr val="00B050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↑ Lipolysis</a:t>
                      </a:r>
                      <a:r>
                        <a:rPr lang="en-US" sz="1600" b="0" baseline="0" dirty="0" smtClean="0"/>
                        <a:t> &amp; </a:t>
                      </a:r>
                      <a:r>
                        <a:rPr lang="en-US" sz="1600" b="0" dirty="0" smtClean="0"/>
                        <a:t>↑ brown fat thermogenesis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0" dirty="0" smtClean="0"/>
                        <a:t>Fat</a:t>
                      </a:r>
                      <a:endParaRPr lang="en-US" sz="1600" b="0" dirty="0" smtClean="0"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2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FB8C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21"/>
                  </a:ext>
                </a:extLst>
              </a:tr>
            </a:tbl>
          </a:graphicData>
        </a:graphic>
      </p:graphicFrame>
      <p:sp>
        <p:nvSpPr>
          <p:cNvPr id="7" name="Rectangle 6"/>
          <p:cNvSpPr/>
          <p:nvPr/>
        </p:nvSpPr>
        <p:spPr>
          <a:xfrm>
            <a:off x="9435335" y="0"/>
            <a:ext cx="274599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ar-SA" sz="2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ما يحتاج تعرفون </a:t>
            </a:r>
            <a:r>
              <a:rPr lang="ar-SA" sz="2400" dirty="0" err="1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الريسيبتور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76960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err="1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Pheochromocytoma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15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49796" y="1143000"/>
            <a:ext cx="11029607" cy="5094312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buClr>
                <a:srgbClr val="008080"/>
              </a:buClr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Originates from the </a:t>
            </a:r>
            <a:r>
              <a:rPr lang="en-US" sz="1400" dirty="0" err="1">
                <a:latin typeface="Gill Sans MT" panose="020B0502020104020203" pitchFamily="34" charset="0"/>
                <a:cs typeface="Calibri" panose="020F0502020204030204" pitchFamily="34" charset="0"/>
              </a:rPr>
              <a:t>chromaffin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cells along the paravertebral sympathetic chain extending from pelvis to base of skull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defTabSz="914400">
              <a:buClr>
                <a:srgbClr val="008080"/>
              </a:buClr>
            </a:pPr>
            <a:endParaRPr lang="en-US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r>
              <a:rPr lang="en-US" sz="1400" dirty="0" err="1">
                <a:latin typeface="Gill Sans MT" panose="020B0502020104020203" pitchFamily="34" charset="0"/>
                <a:cs typeface="Calibri" panose="020F0502020204030204" pitchFamily="34" charset="0"/>
              </a:rPr>
              <a:t>Pheochromocytoma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is a relatively rare tumor of the adrenal medulla or of similar specialized cells outside of the adrenal glands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defTabSz="914400">
              <a:buClr>
                <a:srgbClr val="008080"/>
              </a:buClr>
            </a:pPr>
            <a:endParaRPr lang="en-US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About </a:t>
            </a:r>
            <a:r>
              <a:rPr lang="en-US" sz="1400" dirty="0">
                <a:solidFill>
                  <a:srgbClr val="FFC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10%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of </a:t>
            </a:r>
            <a:r>
              <a:rPr lang="en-US" sz="1400" dirty="0" err="1">
                <a:latin typeface="Gill Sans MT" panose="020B0502020104020203" pitchFamily="34" charset="0"/>
                <a:cs typeface="Calibri" panose="020F0502020204030204" pitchFamily="34" charset="0"/>
              </a:rPr>
              <a:t>pheochromocytomas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 are malignant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defTabSz="914400">
              <a:buClr>
                <a:srgbClr val="008080"/>
              </a:buClr>
            </a:pPr>
            <a:endParaRPr lang="en-US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It can occur in combination with other tumors, conditions and in some familial (inherited) syndromes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defTabSz="914400">
              <a:buClr>
                <a:srgbClr val="008080"/>
              </a:buClr>
            </a:pPr>
            <a:endParaRPr lang="en-US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Associated with neurofibromatosis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defTabSz="914400">
              <a:buClr>
                <a:srgbClr val="008080"/>
              </a:buClr>
            </a:pPr>
            <a:endParaRPr lang="en-US" sz="1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buClr>
                <a:srgbClr val="008080"/>
              </a:buClr>
            </a:pPr>
            <a:r>
              <a:rPr lang="en-US" altLang="en-US" sz="14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It can be life threatening if not recognized &amp; not treated</a:t>
            </a:r>
            <a:r>
              <a:rPr lang="en-US" altLang="en-US" sz="1400" dirty="0" smtClean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008080"/>
              </a:buClr>
            </a:pPr>
            <a:endParaRPr lang="en-US" altLang="en-US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buClr>
                <a:srgbClr val="008080"/>
              </a:buClr>
            </a:pPr>
            <a:r>
              <a:rPr lang="en-US" alt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Most often occurs in middle age. </a:t>
            </a:r>
            <a:endParaRPr lang="en-US" altLang="en-US" sz="14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buClr>
                <a:srgbClr val="008080"/>
              </a:buClr>
            </a:pPr>
            <a:endParaRPr lang="en-US" altLang="en-US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buClr>
                <a:srgbClr val="008080"/>
              </a:buClr>
            </a:pPr>
            <a:r>
              <a:rPr lang="en-US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Most tumors secrete epinephrine, NE,</a:t>
            </a:r>
            <a:r>
              <a:rPr lang="ar-SA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and dopamine and can cause episodic</a:t>
            </a:r>
            <a:r>
              <a:rPr lang="ar-SA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hypertension</a:t>
            </a:r>
            <a:r>
              <a:rPr lang="en-US" altLang="ar-SA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008080"/>
              </a:buClr>
            </a:pPr>
            <a:endParaRPr lang="ar-SA" altLang="ar-SA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buClr>
                <a:srgbClr val="008080"/>
              </a:buClr>
            </a:pPr>
            <a:r>
              <a:rPr lang="en-US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Urinary </a:t>
            </a:r>
            <a:r>
              <a:rPr lang="en-US" altLang="ar-SA" sz="1400" dirty="0" err="1" smtClean="0">
                <a:latin typeface="Gill Sans MT" panose="020B0502020104020203" pitchFamily="34" charset="0"/>
                <a:cs typeface="Calibri" panose="020F0502020204030204" pitchFamily="34" charset="0"/>
              </a:rPr>
              <a:t>Vanillylmandelic</a:t>
            </a:r>
            <a:r>
              <a:rPr lang="en-US" altLang="ar-SA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 acid</a:t>
            </a:r>
            <a:r>
              <a:rPr lang="en-US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, VMA (a</a:t>
            </a:r>
            <a:r>
              <a:rPr lang="ar-SA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breakdown product of norepinephrine</a:t>
            </a:r>
            <a:r>
              <a:rPr lang="en-US" altLang="ar-SA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) and </a:t>
            </a:r>
            <a:r>
              <a:rPr lang="en-US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plasma catecholamine are</a:t>
            </a:r>
            <a:r>
              <a:rPr lang="ar-SA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altLang="ar-SA" sz="1400" dirty="0">
                <a:latin typeface="Gill Sans MT" panose="020B0502020104020203" pitchFamily="34" charset="0"/>
                <a:cs typeface="Calibri" panose="020F0502020204030204" pitchFamily="34" charset="0"/>
              </a:rPr>
              <a:t>elevated</a:t>
            </a:r>
            <a:r>
              <a:rPr lang="en-US" altLang="ar-SA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>
              <a:buClr>
                <a:srgbClr val="008080"/>
              </a:buClr>
            </a:pPr>
            <a:endParaRPr lang="en-US" altLang="ar-SA" sz="1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>
              <a:buClr>
                <a:srgbClr val="008080"/>
              </a:buClr>
            </a:pPr>
            <a:r>
              <a:rPr lang="en-US" altLang="en-US" sz="14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Appearance of the disease:</a:t>
            </a:r>
            <a:endParaRPr lang="en-US" sz="14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buClr>
                <a:srgbClr val="008080"/>
              </a:buClr>
              <a:buFont typeface="+mj-lt"/>
              <a:buAutoNum type="arabicPeriod"/>
            </a:pPr>
            <a:r>
              <a:rPr lang="en-US" sz="1300" dirty="0">
                <a:solidFill>
                  <a:srgbClr val="FFC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&gt;95%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are 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abdominal.</a:t>
            </a: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buClr>
                <a:srgbClr val="008080"/>
              </a:buClr>
              <a:buFont typeface="+mj-lt"/>
              <a:buAutoNum type="arabicPeriod"/>
            </a:pPr>
            <a:r>
              <a:rPr lang="en-US" sz="1300" dirty="0">
                <a:solidFill>
                  <a:srgbClr val="FFC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&gt;90%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in adrenal 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medulla.</a:t>
            </a: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buClr>
                <a:srgbClr val="008080"/>
              </a:buClr>
              <a:buFont typeface="+mj-lt"/>
              <a:buAutoNum type="arabicPeriod"/>
            </a:pPr>
            <a:r>
              <a:rPr lang="en-US" sz="1300" dirty="0" smtClean="0">
                <a:solidFill>
                  <a:srgbClr val="FFC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80</a:t>
            </a:r>
            <a:r>
              <a:rPr lang="en-US" sz="1300" dirty="0">
                <a:solidFill>
                  <a:srgbClr val="FFC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%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occur 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unilateral.</a:t>
            </a:r>
          </a:p>
          <a:p>
            <a:pPr marL="342900" indent="-342900" defTabSz="914400">
              <a:buClr>
                <a:srgbClr val="008080"/>
              </a:buClr>
              <a:buFont typeface="+mj-lt"/>
              <a:buAutoNum type="arabicPeriod"/>
            </a:pPr>
            <a:endParaRPr lang="en-US" sz="1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r>
              <a:rPr lang="en-US" altLang="zh-TW" sz="1400" dirty="0"/>
              <a:t>Surgically correctable forms of hypertension</a:t>
            </a:r>
            <a:r>
              <a:rPr lang="en-US" altLang="zh-TW" sz="1400" dirty="0" smtClean="0"/>
              <a:t>.</a:t>
            </a: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/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object 5"/>
          <p:cNvSpPr/>
          <p:nvPr/>
        </p:nvSpPr>
        <p:spPr>
          <a:xfrm>
            <a:off x="9334772" y="4365103"/>
            <a:ext cx="2244631" cy="193172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28917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Clinical Features 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16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38428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618115" y="1268760"/>
            <a:ext cx="5548306" cy="4976012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80"/>
              </a:buClr>
            </a:pPr>
            <a:r>
              <a:rPr lang="en-US" sz="1600" spc="-10" dirty="0"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Headache, sweating, palpitation, anxiety, chest pain and a fast heartbeat (palpitation) are typical symptoms, usually in association with markedly high blood pressure</a:t>
            </a:r>
            <a:r>
              <a:rPr lang="en-US" sz="1600" spc="-10" dirty="0" smtClean="0"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.</a:t>
            </a:r>
          </a:p>
          <a:p>
            <a:pPr>
              <a:buClr>
                <a:srgbClr val="008080"/>
              </a:buClr>
            </a:pPr>
            <a:endParaRPr lang="en-US" sz="1600" spc="-10" dirty="0" smtClean="0"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  <a:p>
            <a:pPr>
              <a:buClr>
                <a:srgbClr val="008080"/>
              </a:buClr>
            </a:pPr>
            <a:r>
              <a:rPr lang="en-US" sz="1600" spc="-10" dirty="0">
                <a:solidFill>
                  <a:srgbClr val="008080"/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Hypertension: </a:t>
            </a:r>
            <a:r>
              <a:rPr lang="en-US" sz="1600" spc="-10" dirty="0"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often severe, occasionally malignant, and may be resistant to treatment with standard antihypertensive </a:t>
            </a:r>
            <a:r>
              <a:rPr lang="en-US" sz="1600" spc="-10" dirty="0" smtClean="0"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drugs.</a:t>
            </a:r>
          </a:p>
          <a:p>
            <a:pPr>
              <a:buClr>
                <a:srgbClr val="008080"/>
              </a:buClr>
            </a:pPr>
            <a:endParaRPr lang="en-US" sz="1600" spc="-10" dirty="0" smtClean="0"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  <a:p>
            <a:pPr>
              <a:buClr>
                <a:srgbClr val="008080"/>
              </a:buClr>
            </a:pPr>
            <a:r>
              <a:rPr lang="en-US" altLang="zh-TW" sz="1600" dirty="0" smtClean="0">
                <a:solidFill>
                  <a:srgbClr val="008080"/>
                </a:solidFill>
              </a:rPr>
              <a:t>Paroxysms </a:t>
            </a:r>
            <a:r>
              <a:rPr lang="en-US" altLang="zh-TW" sz="1600" dirty="0">
                <a:solidFill>
                  <a:srgbClr val="008080"/>
                </a:solidFill>
              </a:rPr>
              <a:t>or Crisis: 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frequent or sporadic, occurring at intervals as long as weeks or months. With time, the paroxysms 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(any sudden, violent outburst; a fit of violent action or 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</a:rPr>
              <a:t>emotion</a:t>
            </a:r>
            <a:r>
              <a:rPr lang="en-US" altLang="zh-TW" sz="1600" dirty="0">
                <a:solidFill>
                  <a:schemeClr val="bg1">
                    <a:lumMod val="50000"/>
                  </a:schemeClr>
                </a:solidFill>
              </a:rPr>
              <a:t>)</a:t>
            </a:r>
            <a:r>
              <a:rPr lang="en-US" altLang="zh-TW" sz="1600" dirty="0" smtClean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usually increase in frequency, duration, and 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severity.</a:t>
            </a:r>
          </a:p>
          <a:p>
            <a:pPr>
              <a:buClr>
                <a:srgbClr val="008080"/>
              </a:buClr>
            </a:pPr>
            <a:endParaRPr lang="en-US" altLang="zh-TW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008080"/>
              </a:buClr>
            </a:pPr>
            <a:r>
              <a:rPr lang="en-US" altLang="zh-TW" sz="1600" dirty="0">
                <a:solidFill>
                  <a:srgbClr val="008080"/>
                </a:solidFill>
              </a:rPr>
              <a:t>Classic triad: 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resistant hypertension, headache and sweating.</a:t>
            </a:r>
          </a:p>
          <a:p>
            <a:pPr>
              <a:buClr>
                <a:srgbClr val="008080"/>
              </a:buClr>
            </a:pPr>
            <a:endParaRPr lang="ar-SA" altLang="zh-TW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008080"/>
              </a:buClr>
            </a:pPr>
            <a:endParaRPr lang="en-US" sz="1600" spc="-10" dirty="0"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14" name="Content Placeholder 3"/>
          <p:cNvSpPr txBox="1">
            <a:spLocks/>
          </p:cNvSpPr>
          <p:nvPr/>
        </p:nvSpPr>
        <p:spPr>
          <a:xfrm>
            <a:off x="6283789" y="1268760"/>
            <a:ext cx="5295614" cy="4976012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80"/>
              </a:buClr>
            </a:pPr>
            <a:r>
              <a:rPr lang="en-US" altLang="zh-TW" sz="1600" dirty="0" smtClean="0"/>
              <a:t>Increased metabolic rate, such as profuse </a:t>
            </a:r>
            <a:r>
              <a:rPr lang="ar-SA" altLang="zh-TW" sz="1600" dirty="0" smtClean="0"/>
              <a:t> </a:t>
            </a:r>
            <a:r>
              <a:rPr lang="ar-SA" altLang="zh-TW" sz="1600" dirty="0" smtClean="0">
                <a:solidFill>
                  <a:schemeClr val="bg1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غزير</a:t>
            </a:r>
            <a:r>
              <a:rPr lang="en-US" altLang="zh-TW" sz="1600" dirty="0" smtClean="0"/>
              <a:t>sweating, </a:t>
            </a:r>
            <a:r>
              <a:rPr lang="en-US" altLang="zh-TW" sz="1600" dirty="0" smtClean="0">
                <a:solidFill>
                  <a:srgbClr val="FF66CC"/>
                </a:solidFill>
              </a:rPr>
              <a:t>glucose intolerance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, and mild to moderate weight loss.</a:t>
            </a:r>
          </a:p>
          <a:p>
            <a:pPr>
              <a:buClr>
                <a:srgbClr val="008080"/>
              </a:buClr>
            </a:pPr>
            <a:endParaRPr lang="en-US" sz="1600" spc="-10" dirty="0" smtClean="0"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  <a:p>
            <a:pPr>
              <a:buClr>
                <a:srgbClr val="008080"/>
              </a:buClr>
            </a:pP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</a:rPr>
              <a:t>Sinus tachycardia, sinus bradycardia, supraventricular arrhythmias, and ventricular premature contractions have all been noted.  Angina and acute myocardial 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infarction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</a:rPr>
              <a:t>.</a:t>
            </a:r>
          </a:p>
          <a:p>
            <a:pPr>
              <a:buClr>
                <a:srgbClr val="008080"/>
              </a:buClr>
            </a:pPr>
            <a:endParaRPr lang="en-US" altLang="zh-TW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008080"/>
              </a:buClr>
            </a:pPr>
            <a:r>
              <a:rPr lang="en-US" altLang="zh-TW" sz="1600" spc="-10" dirty="0">
                <a:solidFill>
                  <a:srgbClr val="008080"/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Sign and </a:t>
            </a:r>
            <a:r>
              <a:rPr lang="en-US" altLang="zh-TW" sz="1600" spc="-10" dirty="0" smtClean="0">
                <a:solidFill>
                  <a:srgbClr val="008080"/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symptoms: of </a:t>
            </a:r>
            <a:r>
              <a:rPr lang="en-US" altLang="zh-TW" sz="1800" b="1" dirty="0" err="1" smtClean="0">
                <a:solidFill>
                  <a:srgbClr val="FF0000"/>
                </a:solidFill>
              </a:rPr>
              <a:t>Phe</a:t>
            </a:r>
            <a:r>
              <a:rPr lang="en-US" altLang="zh-TW" sz="1600" spc="-10" dirty="0" err="1" smtClean="0">
                <a:solidFill>
                  <a:srgbClr val="008080"/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ochromocytoma</a:t>
            </a:r>
            <a:r>
              <a:rPr lang="en-US" altLang="zh-TW" sz="1600" spc="-10" dirty="0" smtClean="0">
                <a:solidFill>
                  <a:srgbClr val="008080"/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: </a:t>
            </a:r>
            <a:endParaRPr lang="en-US" altLang="zh-TW" sz="1600" spc="-10" dirty="0">
              <a:solidFill>
                <a:srgbClr val="008080"/>
              </a:solidFill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  <a:p>
            <a:pPr marL="342900" indent="-342900">
              <a:buClr>
                <a:srgbClr val="497E8D"/>
              </a:buClr>
              <a:buFont typeface="+mj-lt"/>
              <a:buAutoNum type="arabicPeriod"/>
            </a:pPr>
            <a:r>
              <a:rPr lang="en-US" altLang="ar-SA" sz="1800" b="1" dirty="0">
                <a:solidFill>
                  <a:srgbClr val="FF0000"/>
                </a:solidFill>
              </a:rPr>
              <a:t>P</a:t>
            </a:r>
            <a:r>
              <a:rPr lang="en-US" altLang="ar-SA" sz="1600" dirty="0"/>
              <a:t>alpitation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</a:rPr>
              <a:t>              64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endParaRPr lang="en-US" altLang="ar-SA" sz="1600" dirty="0" smtClean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Clr>
                <a:srgbClr val="497E8D"/>
              </a:buClr>
              <a:buFont typeface="+mj-lt"/>
              <a:buAutoNum type="arabicPeriod"/>
            </a:pPr>
            <a:r>
              <a:rPr lang="en-US" altLang="ar-SA" sz="1800" b="1" dirty="0">
                <a:solidFill>
                  <a:srgbClr val="FF0000"/>
                </a:solidFill>
              </a:rPr>
              <a:t>H</a:t>
            </a:r>
            <a:r>
              <a:rPr lang="en-US" altLang="ar-SA" sz="1600" dirty="0" smtClean="0"/>
              <a:t>eadache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</a:rPr>
              <a:t>              80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 marL="342900" indent="-342900">
              <a:buClr>
                <a:srgbClr val="497E8D"/>
              </a:buClr>
              <a:buFont typeface="+mj-lt"/>
              <a:buAutoNum type="arabicPeriod"/>
            </a:pPr>
            <a:r>
              <a:rPr lang="en-US" altLang="ar-SA" sz="1800" b="1" dirty="0">
                <a:solidFill>
                  <a:srgbClr val="FF0000"/>
                </a:solidFill>
              </a:rPr>
              <a:t>E</a:t>
            </a:r>
            <a:r>
              <a:rPr lang="en-US" altLang="ar-SA" sz="1600" dirty="0" smtClean="0"/>
              <a:t>pisodic sweating</a:t>
            </a:r>
            <a:endParaRPr lang="en-US" altLang="ar-SA" sz="1600" dirty="0"/>
          </a:p>
          <a:p>
            <a:pPr marL="342900" indent="-342900">
              <a:buClr>
                <a:srgbClr val="497E8D"/>
              </a:buClr>
              <a:buFont typeface="+mj-lt"/>
              <a:buAutoNum type="arabicPeriod"/>
            </a:pP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</a:rPr>
              <a:t>Perspiration	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</a:rPr>
              <a:t>              71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</a:rPr>
              <a:t>%</a:t>
            </a:r>
            <a:endParaRPr lang="en-US" altLang="ar-SA" sz="1600" dirty="0">
              <a:solidFill>
                <a:schemeClr val="accent5">
                  <a:lumMod val="75000"/>
                </a:schemeClr>
              </a:solidFill>
            </a:endParaRPr>
          </a:p>
          <a:p>
            <a:pPr marL="342900" indent="-342900">
              <a:buClr>
                <a:srgbClr val="497E8D"/>
              </a:buClr>
              <a:buFont typeface="+mj-lt"/>
              <a:buAutoNum type="arabicPeriod"/>
            </a:pP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</a:rPr>
              <a:t>Pallor		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  <a:sym typeface="Wingdings" panose="05000000000000000000" pitchFamily="2" charset="2"/>
              </a:rPr>
              <a:t></a:t>
            </a:r>
            <a:r>
              <a:rPr lang="ar-SA" altLang="ar-SA" sz="1600" dirty="0" smtClean="0">
                <a:solidFill>
                  <a:schemeClr val="accent5">
                    <a:lumMod val="75000"/>
                  </a:schemeClr>
                </a:solidFill>
              </a:rPr>
              <a:t>              </a:t>
            </a:r>
            <a:r>
              <a:rPr lang="en-US" altLang="ar-SA" sz="1600" dirty="0" smtClean="0">
                <a:solidFill>
                  <a:schemeClr val="accent5">
                    <a:lumMod val="75000"/>
                  </a:schemeClr>
                </a:solidFill>
              </a:rPr>
              <a:t>42</a:t>
            </a:r>
            <a:r>
              <a:rPr lang="en-US" altLang="ar-SA" sz="1600" dirty="0">
                <a:solidFill>
                  <a:schemeClr val="accent5">
                    <a:lumMod val="75000"/>
                  </a:schemeClr>
                </a:solidFill>
              </a:rPr>
              <a:t>%</a:t>
            </a:r>
          </a:p>
          <a:p>
            <a:pPr>
              <a:buClr>
                <a:srgbClr val="008080"/>
              </a:buClr>
            </a:pPr>
            <a:endParaRPr lang="ar-SA" altLang="zh-TW" sz="1600" dirty="0">
              <a:solidFill>
                <a:schemeClr val="accent5">
                  <a:lumMod val="75000"/>
                </a:schemeClr>
              </a:solidFill>
            </a:endParaRPr>
          </a:p>
          <a:p>
            <a:pPr>
              <a:buClr>
                <a:srgbClr val="008080"/>
              </a:buClr>
            </a:pPr>
            <a:endParaRPr lang="en-US" sz="1600" spc="-10" dirty="0"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9406780" y="11258"/>
            <a:ext cx="274599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الأرقام بهذي </a:t>
            </a:r>
            <a:r>
              <a:rPr lang="ar-SA" sz="2400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السلايد</a:t>
            </a:r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</a:t>
            </a:r>
            <a:r>
              <a:rPr lang="ar-SA" sz="2400" dirty="0" err="1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مو</a:t>
            </a:r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معنا </a:t>
            </a:r>
            <a:r>
              <a:rPr lang="ar-SA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  <a:sym typeface="Wingdings" panose="05000000000000000000" pitchFamily="2" charset="2"/>
              </a:rPr>
              <a:t>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235774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Diagnosis &amp; </a:t>
            </a:r>
            <a:r>
              <a:rPr lang="en-US" alt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Treatment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17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238428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618115" y="1268760"/>
            <a:ext cx="5548306" cy="4976012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80"/>
              </a:buClr>
            </a:pPr>
            <a:r>
              <a:rPr lang="en-US" sz="1800" spc="-10" dirty="0" smtClean="0">
                <a:solidFill>
                  <a:srgbClr val="008080"/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Diagnosis:</a:t>
            </a:r>
          </a:p>
          <a:p>
            <a:pPr>
              <a:buClr>
                <a:srgbClr val="008080"/>
              </a:buClr>
            </a:pPr>
            <a:endParaRPr lang="en-US" sz="300" spc="-10" dirty="0" smtClean="0">
              <a:solidFill>
                <a:srgbClr val="008080"/>
              </a:solidFill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  <a:p>
            <a:pPr marL="0" indent="0">
              <a:buClr>
                <a:srgbClr val="008080"/>
              </a:buClr>
              <a:buNone/>
            </a:pPr>
            <a:r>
              <a:rPr lang="en-US" altLang="zh-TW" sz="1600" dirty="0">
                <a:solidFill>
                  <a:srgbClr val="497E8D"/>
                </a:solidFill>
                <a:ea typeface="新細明體" panose="02020500000000000000" pitchFamily="18" charset="-120"/>
              </a:rPr>
              <a:t>The diagnosis is established by the demonstration of</a:t>
            </a:r>
            <a:r>
              <a:rPr lang="en-US" altLang="zh-TW" sz="1600" dirty="0" smtClean="0">
                <a:solidFill>
                  <a:srgbClr val="497E8D"/>
                </a:solidFill>
                <a:ea typeface="新細明體" panose="02020500000000000000" pitchFamily="18" charset="-120"/>
              </a:rPr>
              <a:t>:</a:t>
            </a:r>
          </a:p>
          <a:p>
            <a:pPr marL="0" indent="0">
              <a:buClr>
                <a:srgbClr val="008080"/>
              </a:buClr>
              <a:buNone/>
            </a:pPr>
            <a:endParaRPr lang="ar-SA" altLang="zh-TW" sz="200" dirty="0">
              <a:solidFill>
                <a:srgbClr val="497E8D"/>
              </a:solidFill>
              <a:ea typeface="新細明體" panose="02020500000000000000" pitchFamily="18" charset="-120"/>
            </a:endParaRPr>
          </a:p>
          <a:p>
            <a:pPr marL="342900" indent="-342900">
              <a:buClr>
                <a:srgbClr val="497E8D"/>
              </a:buClr>
              <a:buFont typeface="+mj-lt"/>
              <a:buAutoNum type="alphaUcPeriod"/>
              <a:defRPr/>
            </a:pPr>
            <a:r>
              <a:rPr lang="en-US" altLang="zh-TW" sz="1600" dirty="0" smtClean="0">
                <a:ea typeface="新細明體" panose="02020500000000000000" pitchFamily="18" charset="-120"/>
              </a:rPr>
              <a:t>Increased production of catecholamine (high plasma catecholamine).</a:t>
            </a:r>
          </a:p>
          <a:p>
            <a:pPr marL="342900" indent="-342900">
              <a:buClr>
                <a:srgbClr val="497E8D"/>
              </a:buClr>
              <a:buFont typeface="+mj-lt"/>
              <a:buAutoNum type="alphaUcPeriod"/>
              <a:defRPr/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marL="342900" indent="-342900">
              <a:lnSpc>
                <a:spcPct val="150000"/>
              </a:lnSpc>
              <a:buClr>
                <a:srgbClr val="497E8D"/>
              </a:buClr>
              <a:buFont typeface="+mj-lt"/>
              <a:buAutoNum type="alphaUcPeriod"/>
              <a:defRPr/>
            </a:pPr>
            <a:r>
              <a:rPr lang="en-US" altLang="zh-TW" sz="1600" dirty="0">
                <a:solidFill>
                  <a:srgbClr val="008080"/>
                </a:solidFill>
                <a:ea typeface="新細明體" panose="02020500000000000000" pitchFamily="18" charset="-120"/>
              </a:rPr>
              <a:t>Catecholamine metabolites (VMA):</a:t>
            </a:r>
            <a:r>
              <a:rPr lang="ar-SA" altLang="zh-TW" sz="1600" dirty="0">
                <a:solidFill>
                  <a:srgbClr val="008080"/>
                </a:solidFill>
                <a:ea typeface="新細明體" panose="02020500000000000000" pitchFamily="18" charset="-120"/>
              </a:rPr>
              <a:t> </a:t>
            </a:r>
            <a:r>
              <a:rPr lang="en-US" altLang="ar-SA" sz="1600" dirty="0" err="1">
                <a:solidFill>
                  <a:srgbClr val="FF0000"/>
                </a:solidFill>
              </a:rPr>
              <a:t>metanephrine</a:t>
            </a:r>
            <a:r>
              <a:rPr lang="en-US" altLang="ar-SA" sz="1600" dirty="0"/>
              <a:t> and </a:t>
            </a:r>
            <a:r>
              <a:rPr lang="en-US" altLang="ar-SA" sz="1600" dirty="0" err="1">
                <a:solidFill>
                  <a:srgbClr val="FF0000"/>
                </a:solidFill>
              </a:rPr>
              <a:t>vanillylmandelic</a:t>
            </a:r>
            <a:r>
              <a:rPr lang="en-US" altLang="ar-SA" sz="1600" dirty="0">
                <a:solidFill>
                  <a:srgbClr val="FF0000"/>
                </a:solidFill>
              </a:rPr>
              <a:t> acid </a:t>
            </a:r>
            <a:r>
              <a:rPr lang="en-US" altLang="ar-SA" sz="1600" dirty="0"/>
              <a:t>(VMA) in plasma and/or urine</a:t>
            </a:r>
            <a:r>
              <a:rPr lang="en-US" altLang="ar-SA" sz="1600" dirty="0">
                <a:ea typeface="新細明體" panose="02020500000000000000" pitchFamily="18" charset="-120"/>
              </a:rPr>
              <a:t>.</a:t>
            </a:r>
            <a:r>
              <a:rPr lang="ar-SA" altLang="ar-SA" sz="1600" dirty="0">
                <a:ea typeface="新細明體" panose="02020500000000000000" pitchFamily="18" charset="-120"/>
              </a:rPr>
              <a:t> </a:t>
            </a:r>
            <a:r>
              <a:rPr lang="en-US" altLang="zh-TW" sz="1600" dirty="0">
                <a:ea typeface="新細明體" panose="02020500000000000000" pitchFamily="18" charset="-120"/>
              </a:rPr>
              <a:t>The diagnosis can usually be made by the analysis of a single 24-h urine sample, provided the patient is hypertensive or symptomatic at the time of collection. </a:t>
            </a: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>
              <a:buClr>
                <a:srgbClr val="497E8D"/>
              </a:buClr>
              <a:buFont typeface="Wingdings" panose="05000000000000000000" pitchFamily="2" charset="2"/>
              <a:buChar char="ü"/>
              <a:defRPr/>
            </a:pPr>
            <a:r>
              <a:rPr lang="en-US" altLang="zh-TW" sz="1800" dirty="0">
                <a:solidFill>
                  <a:srgbClr val="497E8D"/>
                </a:solidFill>
                <a:ea typeface="新細明體" panose="02020500000000000000" pitchFamily="18" charset="-120"/>
              </a:rPr>
              <a:t>Imaging: </a:t>
            </a:r>
            <a:r>
              <a:rPr lang="en-US" altLang="zh-TW" sz="1600" dirty="0">
                <a:solidFill>
                  <a:schemeClr val="accent5">
                    <a:lumMod val="75000"/>
                  </a:schemeClr>
                </a:solidFill>
                <a:ea typeface="新細明體" panose="02020500000000000000" pitchFamily="18" charset="-120"/>
              </a:rPr>
              <a:t>CT</a:t>
            </a:r>
            <a:r>
              <a:rPr lang="ar-SA" altLang="zh-TW" sz="1600" dirty="0">
                <a:solidFill>
                  <a:schemeClr val="accent5">
                    <a:lumMod val="75000"/>
                  </a:schemeClr>
                </a:solidFill>
                <a:ea typeface="新細明體" panose="02020500000000000000" pitchFamily="18" charset="-120"/>
              </a:rPr>
              <a:t> &amp; </a:t>
            </a:r>
            <a:r>
              <a:rPr lang="en-US" altLang="zh-TW" sz="1600" dirty="0" smtClean="0">
                <a:solidFill>
                  <a:schemeClr val="accent5">
                    <a:lumMod val="75000"/>
                  </a:schemeClr>
                </a:solidFill>
                <a:ea typeface="新細明體" panose="02020500000000000000" pitchFamily="18" charset="-120"/>
              </a:rPr>
              <a:t>MRI.</a:t>
            </a:r>
            <a:endParaRPr lang="en-US" altLang="zh-TW" sz="1600" dirty="0">
              <a:solidFill>
                <a:schemeClr val="accent5">
                  <a:lumMod val="75000"/>
                </a:schemeClr>
              </a:solidFill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marL="0" indent="0">
              <a:buClr>
                <a:srgbClr val="008080"/>
              </a:buClr>
              <a:buNone/>
            </a:pPr>
            <a:endParaRPr lang="en-US" sz="1800" spc="-10" dirty="0">
              <a:solidFill>
                <a:srgbClr val="008080"/>
              </a:solidFill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8" name="Content Placeholder 3"/>
          <p:cNvSpPr txBox="1">
            <a:spLocks/>
          </p:cNvSpPr>
          <p:nvPr/>
        </p:nvSpPr>
        <p:spPr>
          <a:xfrm>
            <a:off x="6300402" y="1268760"/>
            <a:ext cx="5279001" cy="4976012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Clr>
                <a:srgbClr val="008080"/>
              </a:buClr>
            </a:pPr>
            <a:r>
              <a:rPr lang="en-US" sz="1800" spc="-10" dirty="0" smtClean="0">
                <a:solidFill>
                  <a:srgbClr val="008080"/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Treatment: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Laparoscopic </a:t>
            </a:r>
            <a:r>
              <a:rPr lang="en-US" altLang="zh-TW" sz="1600" dirty="0" err="1" smtClean="0">
                <a:ea typeface="新細明體" panose="02020500000000000000" pitchFamily="18" charset="-120"/>
              </a:rPr>
              <a:t>Adrenalectomy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.</a:t>
            </a:r>
          </a:p>
          <a:p>
            <a:pPr marL="0" indent="0">
              <a:buClr>
                <a:srgbClr val="008080"/>
              </a:buClr>
              <a:buNone/>
            </a:pPr>
            <a:endParaRPr lang="en-US" altLang="zh-TW" sz="1000" dirty="0">
              <a:ea typeface="新細明體" panose="02020500000000000000" pitchFamily="18" charset="-120"/>
            </a:endParaRPr>
          </a:p>
          <a:p>
            <a:pPr>
              <a:buClr>
                <a:srgbClr val="008080"/>
              </a:buClr>
            </a:pPr>
            <a:r>
              <a:rPr lang="en-US" sz="1800" spc="-10" dirty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Pre-operation</a:t>
            </a:r>
            <a:r>
              <a:rPr lang="en-US" sz="1800" spc="-10" dirty="0" smtClean="0">
                <a:solidFill>
                  <a:schemeClr val="accent5">
                    <a:lumMod val="75000"/>
                  </a:schemeClr>
                </a:solidFill>
                <a:uFill>
                  <a:solidFill>
                    <a:srgbClr val="000000"/>
                  </a:solidFill>
                </a:uFill>
                <a:latin typeface="Gill Sans MT" panose="020B0502020104020203" pitchFamily="34" charset="0"/>
                <a:cs typeface="Arial"/>
              </a:rPr>
              <a:t>:</a:t>
            </a:r>
          </a:p>
          <a:p>
            <a:pPr>
              <a:buClr>
                <a:srgbClr val="008080"/>
              </a:buClr>
            </a:pPr>
            <a:endParaRPr lang="en-US" sz="100" spc="-10" dirty="0">
              <a:solidFill>
                <a:schemeClr val="accent5">
                  <a:lumMod val="75000"/>
                </a:schemeClr>
              </a:solidFill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  <a:p>
            <a:pPr marL="342900" indent="-342900">
              <a:buClr>
                <a:srgbClr val="008080"/>
              </a:buClr>
              <a:buFont typeface="+mj-lt"/>
              <a:buAutoNum type="arabicPeriod"/>
            </a:pPr>
            <a:r>
              <a:rPr lang="en-US" altLang="zh-TW" sz="1600" dirty="0" smtClean="0"/>
              <a:t>Control </a:t>
            </a:r>
            <a:r>
              <a:rPr lang="en-US" altLang="zh-TW" sz="1600" dirty="0"/>
              <a:t>of hypertension.</a:t>
            </a:r>
            <a:endParaRPr lang="ar-SA" altLang="zh-TW" sz="1600" dirty="0"/>
          </a:p>
          <a:p>
            <a:pPr marL="342900" indent="-342900">
              <a:buClr>
                <a:srgbClr val="008080"/>
              </a:buClr>
              <a:buFont typeface="+mj-lt"/>
              <a:buAutoNum type="arabicPeriod"/>
            </a:pPr>
            <a:endParaRPr lang="en-US" altLang="zh-TW" sz="100" dirty="0"/>
          </a:p>
          <a:p>
            <a:pPr marL="342900" indent="-342900">
              <a:buClr>
                <a:srgbClr val="008080"/>
              </a:buClr>
              <a:buFont typeface="+mj-lt"/>
              <a:buAutoNum type="arabicPeriod"/>
            </a:pPr>
            <a:r>
              <a:rPr lang="en-US" altLang="zh-TW" sz="1600" dirty="0"/>
              <a:t>α blockers to prevent intraoperative hypertensive crisis due to tumor manipulation and release of catecholamine.</a:t>
            </a:r>
            <a:endParaRPr lang="ar-SA" altLang="zh-TW" sz="1600" dirty="0"/>
          </a:p>
          <a:p>
            <a:pPr marL="342900" indent="-342900">
              <a:buClr>
                <a:srgbClr val="008080"/>
              </a:buClr>
              <a:buFont typeface="+mj-lt"/>
              <a:buAutoNum type="arabicPeriod"/>
            </a:pPr>
            <a:endParaRPr lang="en-US" altLang="zh-TW" sz="100" dirty="0"/>
          </a:p>
          <a:p>
            <a:pPr marL="342900" indent="-342900">
              <a:buClr>
                <a:srgbClr val="008080"/>
              </a:buClr>
              <a:buFont typeface="+mj-lt"/>
              <a:buAutoNum type="arabicPeriod"/>
            </a:pPr>
            <a:r>
              <a:rPr lang="en-US" altLang="zh-TW" sz="1600" dirty="0"/>
              <a:t>Fluid resuscitation to prevent circulatory collapse after removal of the catecholamine-secreting </a:t>
            </a:r>
            <a:r>
              <a:rPr lang="en-US" altLang="zh-TW" sz="1600" dirty="0" smtClean="0"/>
              <a:t>tumor</a:t>
            </a:r>
            <a:r>
              <a:rPr lang="en-US" altLang="zh-TW" sz="1600" dirty="0"/>
              <a:t>. </a:t>
            </a:r>
          </a:p>
          <a:p>
            <a:pPr marL="0" indent="0" algn="ctr">
              <a:buClr>
                <a:srgbClr val="008080"/>
              </a:buClr>
              <a:buNone/>
            </a:pPr>
            <a:r>
              <a:rPr lang="en-US" altLang="zh-TW" sz="1400" dirty="0" smtClean="0">
                <a:solidFill>
                  <a:srgbClr val="00B050"/>
                </a:solidFill>
              </a:rPr>
              <a:t>(If you suddenly remove the catecholamine secreting tumors, blood vessels will relax and then hypo volume so you need to administrate IV fluid)</a:t>
            </a:r>
            <a:endParaRPr lang="zh-TW" altLang="en-US" sz="1400" dirty="0" smtClean="0">
              <a:solidFill>
                <a:srgbClr val="00B050"/>
              </a:solidFill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600" dirty="0" smtClean="0"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marL="0" indent="0">
              <a:buClr>
                <a:srgbClr val="008080"/>
              </a:buClr>
              <a:buNone/>
            </a:pPr>
            <a:endParaRPr lang="en-US" sz="1800" spc="-10" dirty="0">
              <a:solidFill>
                <a:srgbClr val="008080"/>
              </a:solidFill>
              <a:uFill>
                <a:solidFill>
                  <a:srgbClr val="000000"/>
                </a:solidFill>
              </a:uFill>
              <a:latin typeface="Gill Sans MT" panose="020B0502020104020203" pitchFamily="34" charset="0"/>
              <a:cs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312783" y="4859777"/>
            <a:ext cx="5268967" cy="1384995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>
            <a:defPPr>
              <a:defRPr lang="en-US"/>
            </a:defPPr>
            <a:lvl1pPr>
              <a:defRPr sz="1600">
                <a:solidFill>
                  <a:srgbClr val="FF0000"/>
                </a:solidFill>
              </a:defRPr>
            </a:lvl1pPr>
          </a:lstStyle>
          <a:p>
            <a:r>
              <a:rPr lang="en-US" sz="1400" dirty="0"/>
              <a:t>Case </a:t>
            </a:r>
            <a:r>
              <a:rPr lang="en-US" sz="1400" dirty="0" smtClean="0"/>
              <a:t>study: </a:t>
            </a:r>
            <a:endParaRPr lang="en-US" sz="1400" dirty="0"/>
          </a:p>
          <a:p>
            <a:r>
              <a:rPr lang="en-US" sz="1400" dirty="0" smtClean="0">
                <a:solidFill>
                  <a:srgbClr val="00B050"/>
                </a:solidFill>
              </a:rPr>
              <a:t>James 35 years old complaining of headache, anxiety, palpitation and panic attacks. </a:t>
            </a:r>
          </a:p>
          <a:p>
            <a:r>
              <a:rPr lang="en-US" sz="1400" dirty="0" smtClean="0">
                <a:solidFill>
                  <a:srgbClr val="00B050"/>
                </a:solidFill>
              </a:rPr>
              <a:t>So there is abnormality in adrenal gland but where exactly? </a:t>
            </a:r>
          </a:p>
          <a:p>
            <a:r>
              <a:rPr lang="en-US" sz="1400" dirty="0" smtClean="0"/>
              <a:t>It is in the medulla. Classical trial of a condition called </a:t>
            </a:r>
            <a:r>
              <a:rPr lang="en-US" sz="1400" dirty="0" err="1" smtClean="0"/>
              <a:t>pheochromocytoma</a:t>
            </a:r>
            <a:r>
              <a:rPr lang="en-US" sz="1400" dirty="0"/>
              <a:t>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4264089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Questions Recommended by Females’ Doctor in The Interactive Session </a:t>
            </a:r>
            <a:endParaRPr lang="en-US" sz="28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18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6135259" y="1143000"/>
            <a:ext cx="0" cy="5213350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Content Placeholder 3"/>
          <p:cNvSpPr txBox="1">
            <a:spLocks/>
          </p:cNvSpPr>
          <p:nvPr/>
        </p:nvSpPr>
        <p:spPr>
          <a:xfrm>
            <a:off x="618115" y="1268760"/>
            <a:ext cx="5404289" cy="4976012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080"/>
              </a:buClr>
              <a:buNone/>
            </a:pPr>
            <a:r>
              <a:rPr lang="en-US" altLang="zh-TW" sz="1600" dirty="0" smtClean="0">
                <a:solidFill>
                  <a:srgbClr val="008080"/>
                </a:solidFill>
                <a:ea typeface="新細明體" panose="02020500000000000000" pitchFamily="18" charset="-120"/>
              </a:rPr>
              <a:t>1. How does the epinephrine which is secreted from the adrenal medulla differs in way of secretion from the other epinephrine secreted from other sources?</a:t>
            </a:r>
            <a:endParaRPr lang="ar-SA" altLang="zh-TW" sz="200" dirty="0">
              <a:solidFill>
                <a:srgbClr val="497E8D"/>
              </a:solidFill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 smtClean="0">
                <a:ea typeface="新細明體" panose="02020500000000000000" pitchFamily="18" charset="-120"/>
              </a:rPr>
              <a:t>By the exocytosis to the ganglia.</a:t>
            </a: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00" dirty="0"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>
                <a:solidFill>
                  <a:srgbClr val="008080"/>
                </a:solidFill>
                <a:ea typeface="新細明體" panose="02020500000000000000" pitchFamily="18" charset="-120"/>
              </a:rPr>
              <a:t>2. </a:t>
            </a:r>
            <a:r>
              <a:rPr lang="en-US" altLang="zh-TW" sz="1600" dirty="0">
                <a:solidFill>
                  <a:srgbClr val="008080"/>
                </a:solidFill>
                <a:ea typeface="新細明體" panose="02020500000000000000" pitchFamily="18" charset="-120"/>
              </a:rPr>
              <a:t>epinephrine and norepinephrine considered as amino </a:t>
            </a:r>
            <a:r>
              <a:rPr lang="en-US" altLang="zh-TW" sz="1600" dirty="0" smtClean="0">
                <a:solidFill>
                  <a:srgbClr val="008080"/>
                </a:solidFill>
                <a:ea typeface="新細明體" panose="02020500000000000000" pitchFamily="18" charset="-120"/>
              </a:rPr>
              <a:t>acid. If I give you </a:t>
            </a:r>
            <a:r>
              <a:rPr lang="en-US" altLang="zh-TW" sz="1600" dirty="0">
                <a:solidFill>
                  <a:srgbClr val="008080"/>
                </a:solidFill>
                <a:ea typeface="新細明體" panose="02020500000000000000" pitchFamily="18" charset="-120"/>
              </a:rPr>
              <a:t>a multiple choices what is the right </a:t>
            </a:r>
            <a:r>
              <a:rPr lang="en-US" altLang="zh-TW" sz="1600" dirty="0" smtClean="0">
                <a:solidFill>
                  <a:srgbClr val="008080"/>
                </a:solidFill>
                <a:ea typeface="新細明體" panose="02020500000000000000" pitchFamily="18" charset="-120"/>
              </a:rPr>
              <a:t>answer? </a:t>
            </a:r>
            <a:endParaRPr lang="en-US" altLang="zh-TW" sz="200" dirty="0">
              <a:solidFill>
                <a:srgbClr val="008080"/>
              </a:solidFill>
              <a:ea typeface="新細明體" panose="02020500000000000000" pitchFamily="18" charset="-120"/>
            </a:endParaRPr>
          </a:p>
          <a:p>
            <a:pPr marL="0" indent="0" defTabSz="914400">
              <a:buNone/>
            </a:pPr>
            <a:r>
              <a:rPr lang="en-US" sz="1600" dirty="0" smtClean="0">
                <a:ea typeface="新細明體" panose="02020500000000000000" pitchFamily="18" charset="-120"/>
              </a:rPr>
              <a:t>Tyrosine</a:t>
            </a: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00" dirty="0"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 smtClean="0">
                <a:solidFill>
                  <a:srgbClr val="008080"/>
                </a:solidFill>
                <a:ea typeface="新細明體" panose="02020500000000000000" pitchFamily="18" charset="-120"/>
              </a:rPr>
              <a:t>3. What is the difference in the structure between epinephrine and norepinephrine? </a:t>
            </a:r>
            <a:endParaRPr lang="en-US" altLang="zh-TW" sz="200" dirty="0" smtClean="0">
              <a:solidFill>
                <a:srgbClr val="008080"/>
              </a:solidFill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>
                <a:ea typeface="新細明體" panose="02020500000000000000" pitchFamily="18" charset="-120"/>
              </a:rPr>
              <a:t>Epinephrine and Norepinephrine are the same except that epinephrine has a methyl group. Both Epinephrine and Norepinephrine are synthesized within </a:t>
            </a:r>
            <a:r>
              <a:rPr lang="en-US" altLang="zh-TW" sz="1600" dirty="0" err="1">
                <a:ea typeface="新細明體" panose="02020500000000000000" pitchFamily="18" charset="-120"/>
              </a:rPr>
              <a:t>adrenomedullary</a:t>
            </a:r>
            <a:r>
              <a:rPr lang="en-US" altLang="zh-TW" sz="1600" dirty="0">
                <a:ea typeface="新細明體" panose="02020500000000000000" pitchFamily="18" charset="-120"/>
              </a:rPr>
              <a:t> secretory cells and both are stored in </a:t>
            </a:r>
            <a:r>
              <a:rPr lang="en-US" altLang="zh-TW" sz="1600" dirty="0" err="1">
                <a:ea typeface="新細明體" panose="02020500000000000000" pitchFamily="18" charset="-120"/>
              </a:rPr>
              <a:t>Chromaffin</a:t>
            </a:r>
            <a:r>
              <a:rPr lang="en-US" altLang="zh-TW" sz="1600" dirty="0">
                <a:ea typeface="新細明體" panose="02020500000000000000" pitchFamily="18" charset="-120"/>
              </a:rPr>
              <a:t> Granules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.</a:t>
            </a: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00" dirty="0" smtClean="0">
              <a:solidFill>
                <a:srgbClr val="008080"/>
              </a:solidFill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 smtClean="0">
                <a:solidFill>
                  <a:srgbClr val="008080"/>
                </a:solidFill>
                <a:ea typeface="新細明體" panose="02020500000000000000" pitchFamily="18" charset="-120"/>
              </a:rPr>
              <a:t>6</a:t>
            </a:r>
            <a:r>
              <a:rPr lang="en-US" altLang="zh-TW" sz="1600" dirty="0">
                <a:solidFill>
                  <a:srgbClr val="008080"/>
                </a:solidFill>
                <a:ea typeface="新細明體" panose="02020500000000000000" pitchFamily="18" charset="-120"/>
              </a:rPr>
              <a:t>. Norepinephrine binds to which receptors ? </a:t>
            </a:r>
            <a:endParaRPr lang="en-US" altLang="zh-TW" sz="200" dirty="0">
              <a:solidFill>
                <a:srgbClr val="008080"/>
              </a:solidFill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l-GR" altLang="zh-TW" sz="1600" dirty="0">
                <a:ea typeface="新細明體" panose="02020500000000000000" pitchFamily="18" charset="-120"/>
              </a:rPr>
              <a:t>α 1</a:t>
            </a:r>
            <a:r>
              <a:rPr lang="en-US" altLang="zh-TW" sz="1600" dirty="0">
                <a:ea typeface="新細明體" panose="02020500000000000000" pitchFamily="18" charset="-120"/>
              </a:rPr>
              <a:t> &amp; </a:t>
            </a:r>
            <a:r>
              <a:rPr lang="en-US" sz="1600" dirty="0">
                <a:ea typeface="新細明體" panose="02020500000000000000" pitchFamily="18" charset="-120"/>
              </a:rPr>
              <a:t>α 2.</a:t>
            </a: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sz="1600" dirty="0">
                <a:ea typeface="新細明體" panose="02020500000000000000" pitchFamily="18" charset="-120"/>
              </a:rPr>
              <a:t>β 1, β 2 &amp; β 3.</a:t>
            </a: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600" dirty="0">
              <a:ea typeface="新細明體" panose="02020500000000000000" pitchFamily="18" charset="-120"/>
            </a:endParaRPr>
          </a:p>
        </p:txBody>
      </p:sp>
      <p:sp>
        <p:nvSpPr>
          <p:cNvPr id="9" name="Content Placeholder 3"/>
          <p:cNvSpPr txBox="1">
            <a:spLocks/>
          </p:cNvSpPr>
          <p:nvPr/>
        </p:nvSpPr>
        <p:spPr>
          <a:xfrm>
            <a:off x="6248115" y="1268760"/>
            <a:ext cx="5331288" cy="4976012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Clr>
                <a:srgbClr val="008080"/>
              </a:buClr>
              <a:buNone/>
            </a:pPr>
            <a:r>
              <a:rPr lang="en-US" altLang="zh-TW" sz="1600" dirty="0" smtClean="0">
                <a:solidFill>
                  <a:srgbClr val="008080"/>
                </a:solidFill>
                <a:ea typeface="新細明體" panose="02020500000000000000" pitchFamily="18" charset="-120"/>
              </a:rPr>
              <a:t>4. Is there a difference in the affinity to the alpha receptor between epinephrine and norepinephrine? </a:t>
            </a:r>
          </a:p>
          <a:p>
            <a:pPr marL="0" indent="0">
              <a:buClr>
                <a:srgbClr val="008080"/>
              </a:buClr>
              <a:buNone/>
            </a:pPr>
            <a:endParaRPr lang="ar-SA" altLang="zh-TW" sz="200" dirty="0">
              <a:solidFill>
                <a:srgbClr val="497E8D"/>
              </a:solidFill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>
                <a:ea typeface="新細明體" panose="02020500000000000000" pitchFamily="18" charset="-120"/>
              </a:rPr>
              <a:t>Yes, norepinephrine has more affinity to alpha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receptor.</a:t>
            </a: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 smtClean="0">
                <a:solidFill>
                  <a:srgbClr val="008080"/>
                </a:solidFill>
                <a:ea typeface="新細明體" panose="02020500000000000000" pitchFamily="18" charset="-120"/>
              </a:rPr>
              <a:t>5. What is the role of alpha 1 receptor on the blood vessels?</a:t>
            </a:r>
          </a:p>
          <a:p>
            <a:pPr marL="0" indent="0">
              <a:buClr>
                <a:srgbClr val="497E8D"/>
              </a:buClr>
              <a:buNone/>
              <a:defRPr/>
            </a:pPr>
            <a:endParaRPr lang="en-US" altLang="zh-TW" sz="200" dirty="0">
              <a:solidFill>
                <a:srgbClr val="008080"/>
              </a:solidFill>
              <a:ea typeface="新細明體" panose="02020500000000000000" pitchFamily="18" charset="-120"/>
            </a:endParaRPr>
          </a:p>
          <a:p>
            <a:pPr marL="0" indent="0" defTabSz="914400">
              <a:buNone/>
            </a:pPr>
            <a:r>
              <a:rPr lang="en-US" sz="1600" dirty="0">
                <a:ea typeface="新細明體" panose="02020500000000000000" pitchFamily="18" charset="-120"/>
              </a:rPr>
              <a:t>The alpha-1 (α1) adrenergic receptor is a G protein-coupled receptor (GPCR). </a:t>
            </a:r>
            <a:r>
              <a:rPr lang="en-US" sz="1600" dirty="0" smtClean="0">
                <a:ea typeface="新細明體" panose="02020500000000000000" pitchFamily="18" charset="-120"/>
              </a:rPr>
              <a:t> Alpha </a:t>
            </a:r>
            <a:r>
              <a:rPr lang="en-US" sz="1600" dirty="0">
                <a:ea typeface="新細明體" panose="02020500000000000000" pitchFamily="18" charset="-120"/>
              </a:rPr>
              <a:t>1 are located in smooth muscle cells in blood vessels, sphincters of gastrointestinal system and urinary bladder causing contraction of smooth muscles.</a:t>
            </a:r>
            <a:endParaRPr lang="en-US" sz="1600" dirty="0" smtClean="0">
              <a:ea typeface="新細明體" panose="02020500000000000000" pitchFamily="18" charset="-120"/>
            </a:endParaRPr>
          </a:p>
          <a:p>
            <a:pPr marL="0" indent="0" defTabSz="914400">
              <a:buNone/>
            </a:pPr>
            <a:endParaRPr lang="en-US" altLang="zh-TW" sz="1600" dirty="0"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6. what </a:t>
            </a:r>
            <a:r>
              <a:rPr lang="en-US" altLang="zh-TW" sz="1600" dirty="0">
                <a:solidFill>
                  <a:srgbClr val="FF0000"/>
                </a:solidFill>
                <a:ea typeface="新細明體" panose="02020500000000000000" pitchFamily="18" charset="-120"/>
              </a:rPr>
              <a:t>is the mechanism by which epinephrine causes </a:t>
            </a:r>
            <a:r>
              <a:rPr lang="en-US" altLang="zh-TW" sz="1600" dirty="0" smtClean="0">
                <a:solidFill>
                  <a:srgbClr val="FF0000"/>
                </a:solidFill>
                <a:ea typeface="新細明體" panose="02020500000000000000" pitchFamily="18" charset="-120"/>
              </a:rPr>
              <a:t>hyperglycemia? </a:t>
            </a:r>
            <a:endParaRPr lang="en-US" altLang="zh-TW" sz="200" dirty="0" smtClean="0">
              <a:solidFill>
                <a:srgbClr val="FF0000"/>
              </a:solidFill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>
                <a:solidFill>
                  <a:srgbClr val="008080"/>
                </a:solidFill>
                <a:ea typeface="新細明體" panose="02020500000000000000" pitchFamily="18" charset="-120"/>
              </a:rPr>
              <a:t>Direct </a:t>
            </a:r>
            <a:r>
              <a:rPr lang="en-US" altLang="zh-TW" sz="1600" dirty="0" smtClean="0">
                <a:solidFill>
                  <a:srgbClr val="008080"/>
                </a:solidFill>
                <a:ea typeface="新細明體" panose="02020500000000000000" pitchFamily="18" charset="-120"/>
              </a:rPr>
              <a:t>way: </a:t>
            </a:r>
            <a:r>
              <a:rPr lang="en-US" altLang="zh-TW" sz="1600" dirty="0">
                <a:ea typeface="新細明體" panose="02020500000000000000" pitchFamily="18" charset="-120"/>
              </a:rPr>
              <a:t>it will stimulate the gluconeogenesis in the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liver.</a:t>
            </a:r>
          </a:p>
          <a:p>
            <a:pPr marL="0" indent="0">
              <a:buClr>
                <a:srgbClr val="497E8D"/>
              </a:buClr>
              <a:buNone/>
              <a:defRPr/>
            </a:pPr>
            <a:r>
              <a:rPr lang="en-US" altLang="zh-TW" sz="1600" dirty="0">
                <a:solidFill>
                  <a:srgbClr val="008080"/>
                </a:solidFill>
                <a:ea typeface="新細明體" panose="02020500000000000000" pitchFamily="18" charset="-120"/>
              </a:rPr>
              <a:t>Indirect way: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it </a:t>
            </a:r>
            <a:r>
              <a:rPr lang="en-US" altLang="zh-TW" sz="1600" dirty="0">
                <a:ea typeface="新細明體" panose="02020500000000000000" pitchFamily="18" charset="-120"/>
              </a:rPr>
              <a:t>will stimulate the muscles to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use </a:t>
            </a:r>
            <a:r>
              <a:rPr lang="en-US" altLang="zh-TW" sz="1600" dirty="0">
                <a:ea typeface="新細明體" panose="02020500000000000000" pitchFamily="18" charset="-120"/>
              </a:rPr>
              <a:t>energy and produce lactate which will go back to the liver to produce </a:t>
            </a:r>
            <a:r>
              <a:rPr lang="en-US" altLang="zh-TW" sz="1600" dirty="0" smtClean="0">
                <a:ea typeface="新細明體" panose="02020500000000000000" pitchFamily="18" charset="-120"/>
              </a:rPr>
              <a:t>glucose.</a:t>
            </a:r>
            <a:endParaRPr lang="en-US" sz="1600" dirty="0">
              <a:solidFill>
                <a:srgbClr val="008080"/>
              </a:solidFill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endParaRPr lang="en-US" sz="1600" dirty="0">
              <a:ea typeface="新細明體" panose="02020500000000000000" pitchFamily="18" charset="-120"/>
            </a:endParaRPr>
          </a:p>
          <a:p>
            <a:pPr marL="0" indent="0">
              <a:buClr>
                <a:srgbClr val="497E8D"/>
              </a:buClr>
              <a:buNone/>
              <a:defRPr/>
            </a:pPr>
            <a:endParaRPr lang="el-GR" altLang="zh-TW" sz="1600" dirty="0">
              <a:ea typeface="新細明體" panose="02020500000000000000" pitchFamily="18" charset="-12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0558908" y="11258"/>
            <a:ext cx="1629916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Very important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05438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67185" y="90565"/>
            <a:ext cx="6454453" cy="990600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solidFill>
                  <a:srgbClr val="4273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 you for checking our work! </a:t>
            </a:r>
          </a:p>
        </p:txBody>
      </p:sp>
      <p:sp>
        <p:nvSpPr>
          <p:cNvPr id="6" name="Rectangle 5"/>
          <p:cNvSpPr/>
          <p:nvPr/>
        </p:nvSpPr>
        <p:spPr>
          <a:xfrm>
            <a:off x="812435" y="3020472"/>
            <a:ext cx="462418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>
              <a:spcBef>
                <a:spcPct val="20000"/>
              </a:spcBef>
            </a:pPr>
            <a:r>
              <a:rPr lang="ar-SA" sz="2400" dirty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خالص الشكر لأعضاء الفريق الكِرام:</a:t>
            </a:r>
            <a:endParaRPr lang="en-US" sz="2400" dirty="0">
              <a:solidFill>
                <a:srgbClr val="0080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>
                <a:solidFill>
                  <a:srgbClr val="464653"/>
                </a:solidFill>
              </a:rPr>
              <a:pPr/>
              <a:t>19</a:t>
            </a:fld>
            <a:endParaRPr lang="en-US" dirty="0">
              <a:solidFill>
                <a:srgbClr val="464653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45839" y="1215709"/>
            <a:ext cx="102971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4400"/>
            <a:r>
              <a:rPr lang="ar-SA" sz="1800" dirty="0">
                <a:solidFill>
                  <a:srgbClr val="0080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اعمل لترسم بسمة، اعمل لتمسح دمعة، اعمل و أنت تعلم أن الله لا يضيع أجر من أحسن عملا.</a:t>
            </a:r>
            <a:endParaRPr lang="en-US" sz="1800" dirty="0">
              <a:solidFill>
                <a:srgbClr val="0080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" name="Content Placeholder 2"/>
          <p:cNvSpPr txBox="1">
            <a:spLocks/>
          </p:cNvSpPr>
          <p:nvPr/>
        </p:nvSpPr>
        <p:spPr>
          <a:xfrm>
            <a:off x="1540350" y="1600521"/>
            <a:ext cx="3168351" cy="121693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n-US"/>
            </a:defPPr>
            <a:lvl1pPr algn="r" defTabSz="914400">
              <a:spcBef>
                <a:spcPct val="20000"/>
              </a:spcBef>
              <a:defRPr sz="240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algn="ctr" rtl="1">
              <a:lnSpc>
                <a:spcPct val="150000"/>
              </a:lnSpc>
            </a:pPr>
            <a:r>
              <a:rPr lang="ar-SA" dirty="0"/>
              <a:t>قادة الفريق:</a:t>
            </a:r>
          </a:p>
          <a:p>
            <a:pPr algn="ctr" rtl="1">
              <a:lnSpc>
                <a:spcPct val="150000"/>
              </a:lnSpc>
            </a:pPr>
            <a:r>
              <a:rPr lang="en-US" dirty="0">
                <a:solidFill>
                  <a:schemeClr val="tx1"/>
                </a:solidFill>
              </a:rPr>
              <a:t> </a:t>
            </a:r>
            <a:r>
              <a:rPr lang="ar-SA" dirty="0">
                <a:solidFill>
                  <a:schemeClr val="tx1"/>
                </a:solidFill>
              </a:rPr>
              <a:t>ليــلـى مـذكور  &amp; مـحـمـد نـصـر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965723" y="6374312"/>
            <a:ext cx="7200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1600" dirty="0">
                <a:solidFill>
                  <a:srgbClr val="4273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اللهم اني استودعتك ما حفظت وما قرأت وما فهمت، فرده لي وقت حاجتي إليه إنّك على كل شيءٍ قدير.</a:t>
            </a:r>
            <a:endParaRPr lang="en-US" sz="1600" dirty="0">
              <a:solidFill>
                <a:srgbClr val="42738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Isosceles Triangle 27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3" name="Straight Connector 22"/>
          <p:cNvCxnSpPr/>
          <p:nvPr/>
        </p:nvCxnSpPr>
        <p:spPr>
          <a:xfrm>
            <a:off x="5950396" y="2080542"/>
            <a:ext cx="0" cy="4151486"/>
          </a:xfrm>
          <a:prstGeom prst="line">
            <a:avLst/>
          </a:prstGeom>
          <a:ln>
            <a:solidFill>
              <a:srgbClr val="497E8D"/>
            </a:solidFill>
            <a:prstDash val="dash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0663" y="3430676"/>
            <a:ext cx="855837" cy="855837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030516" y="3469993"/>
            <a:ext cx="3960440" cy="792088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2017-2018 Dr. </a:t>
            </a:r>
            <a:r>
              <a:rPr lang="fr-FR" sz="1100" dirty="0" err="1">
                <a:solidFill>
                  <a:schemeClr val="tx1"/>
                </a:solidFill>
                <a:latin typeface="Comic Sans MS" panose="030F0702030302020204" pitchFamily="66" charset="0"/>
              </a:rPr>
              <a:t>Abeer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 </a:t>
            </a:r>
            <a:r>
              <a:rPr lang="fr-FR" sz="11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AlGhumlas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’s </a:t>
            </a:r>
            <a:r>
              <a:rPr lang="fr-FR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Lecture 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&amp; Notes.</a:t>
            </a:r>
          </a:p>
          <a:p>
            <a:pPr defTabSz="914400"/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2017-2018 Dr. Khalid Al </a:t>
            </a:r>
            <a:r>
              <a:rPr lang="fr-FR" sz="1100" dirty="0" err="1" smtClean="0">
                <a:solidFill>
                  <a:schemeClr val="tx1"/>
                </a:solidFill>
                <a:latin typeface="Comic Sans MS" panose="030F0702030302020204" pitchFamily="66" charset="0"/>
              </a:rPr>
              <a:t>Regaiey’s</a:t>
            </a:r>
            <a:r>
              <a:rPr lang="fr-FR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Lecture</a:t>
            </a:r>
            <a:r>
              <a:rPr lang="fr-FR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&amp; Notes. </a:t>
            </a:r>
          </a:p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Guyton &amp; Hall of Medical Physiology 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13</a:t>
            </a:r>
            <a:r>
              <a:rPr lang="en-US" sz="11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Edition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Linda S. Costanzo 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lang="en-US" sz="1100" baseline="300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sz="110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 Edition</a:t>
            </a:r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.</a:t>
            </a:r>
          </a:p>
        </p:txBody>
      </p:sp>
      <p:pic>
        <p:nvPicPr>
          <p:cNvPr id="8" name="Picture 7">
            <a:hlinkClick r:id="rId4"/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91" t="7811" r="4178" b="4458"/>
          <a:stretch/>
        </p:blipFill>
        <p:spPr>
          <a:xfrm>
            <a:off x="7546074" y="1575000"/>
            <a:ext cx="859536" cy="859536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8487472" y="1714463"/>
            <a:ext cx="2499528" cy="58060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100" dirty="0">
                <a:solidFill>
                  <a:schemeClr val="tx1"/>
                </a:solidFill>
                <a:latin typeface="Comic Sans MS" panose="030F0702030302020204" pitchFamily="66" charset="0"/>
              </a:rPr>
              <a:t>Please check our editing file to know if there are any additions, changes or corrections.</a:t>
            </a:r>
          </a:p>
        </p:txBody>
      </p:sp>
      <p:pic>
        <p:nvPicPr>
          <p:cNvPr id="9" name="Picture 8">
            <a:hlinkClick r:id="rId6"/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4172" y="2434536"/>
            <a:ext cx="859536" cy="859536"/>
          </a:xfrm>
          <a:prstGeom prst="rect">
            <a:avLst/>
          </a:prstGeom>
        </p:spPr>
      </p:pic>
      <p:sp>
        <p:nvSpPr>
          <p:cNvPr id="20" name="Rectangle 19"/>
          <p:cNvSpPr/>
          <p:nvPr/>
        </p:nvSpPr>
        <p:spPr>
          <a:xfrm>
            <a:off x="7819182" y="2641534"/>
            <a:ext cx="3171773" cy="580609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Examine yourself</a:t>
            </a:r>
          </a:p>
        </p:txBody>
      </p:sp>
      <p:pic>
        <p:nvPicPr>
          <p:cNvPr id="13" name="Picture 12">
            <a:hlinkClick r:id="rId8"/>
          </p:cNvPr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60" t="2962" r="2960" b="2960"/>
          <a:stretch/>
        </p:blipFill>
        <p:spPr>
          <a:xfrm>
            <a:off x="6764172" y="4437112"/>
            <a:ext cx="859536" cy="859536"/>
          </a:xfrm>
          <a:prstGeom prst="rect">
            <a:avLst/>
          </a:prstGeom>
        </p:spPr>
      </p:pic>
      <p:sp>
        <p:nvSpPr>
          <p:cNvPr id="22" name="Rectangle 21"/>
          <p:cNvSpPr/>
          <p:nvPr/>
        </p:nvSpPr>
        <p:spPr>
          <a:xfrm>
            <a:off x="7760972" y="4564936"/>
            <a:ext cx="3229983" cy="56904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Helpful physiology bocks.</a:t>
            </a:r>
          </a:p>
        </p:txBody>
      </p:sp>
      <p:pic>
        <p:nvPicPr>
          <p:cNvPr id="16" name="Picture 15">
            <a:hlinkClick r:id="rId10"/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6074" y="5394895"/>
            <a:ext cx="859536" cy="859536"/>
          </a:xfrm>
          <a:prstGeom prst="rect">
            <a:avLst/>
          </a:prstGeom>
        </p:spPr>
      </p:pic>
      <p:sp>
        <p:nvSpPr>
          <p:cNvPr id="26" name="Rectangle 25"/>
          <p:cNvSpPr/>
          <p:nvPr/>
        </p:nvSpPr>
        <p:spPr>
          <a:xfrm>
            <a:off x="8497830" y="5540140"/>
            <a:ext cx="2493126" cy="569046"/>
          </a:xfrm>
          <a:prstGeom prst="rect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400"/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</a:rPr>
              <a:t>Give us your feedback </a:t>
            </a:r>
            <a:r>
              <a:rPr lang="en-US" sz="1200" dirty="0">
                <a:solidFill>
                  <a:schemeClr val="tx1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</a:t>
            </a:r>
            <a:endParaRPr lang="en-US" sz="1200" dirty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3279553" y="3549613"/>
            <a:ext cx="1965375" cy="108746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لـمـى الـتـمـيـمـي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لـيـن </a:t>
            </a: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الـتـمـيمـي</a:t>
            </a:r>
            <a:endParaRPr lang="ar-SA" dirty="0" smtClean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765822" y="3552622"/>
            <a:ext cx="2275350" cy="1610687"/>
          </a:xfrm>
          <a:prstGeom prst="rect">
            <a:avLst/>
          </a:prstGeom>
        </p:spPr>
        <p:txBody>
          <a:bodyPr wrap="square" lIns="101590" tIns="50795" rIns="101590" bIns="50795">
            <a:spAutoFit/>
          </a:bodyPr>
          <a:lstStyle/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باسل المفلح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عبدالرحمن الراشد</a:t>
            </a:r>
          </a:p>
          <a:p>
            <a:pPr algn="ctr" fontAlgn="t">
              <a:lnSpc>
                <a:spcPct val="150000"/>
              </a:lnSpc>
              <a:spcBef>
                <a:spcPct val="20000"/>
              </a:spcBef>
            </a:pPr>
            <a:r>
              <a:rPr lang="ar-SA" dirty="0" smtClean="0">
                <a:latin typeface="Calibri" panose="020F0502020204030204" pitchFamily="34" charset="0"/>
                <a:cs typeface="Calibri" panose="020F0502020204030204" pitchFamily="34" charset="0"/>
              </a:rPr>
              <a:t>ماجد الزين</a:t>
            </a:r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9" name="Picture 28">
            <a:hlinkClick r:id="rId12"/>
          </p:cNvPr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6284" y="1246537"/>
            <a:ext cx="630936" cy="630936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11200"/>
                    </a14:imgEffect>
                    <a14:imgEffect>
                      <a14:saturation sat="660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656" y="1211174"/>
            <a:ext cx="630936" cy="630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072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2</a:t>
            </a:fld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45740" y="116632"/>
            <a:ext cx="12025336" cy="3672408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Isosceles Triangle 10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olded Corner 11"/>
          <p:cNvSpPr/>
          <p:nvPr/>
        </p:nvSpPr>
        <p:spPr>
          <a:xfrm>
            <a:off x="2332849" y="260648"/>
            <a:ext cx="7443889" cy="1008112"/>
          </a:xfrm>
          <a:prstGeom prst="foldedCorner">
            <a:avLst/>
          </a:prstGeom>
          <a:solidFill>
            <a:schemeClr val="bg1">
              <a:lumMod val="95000"/>
            </a:schemeClr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2800" b="1" dirty="0" smtClean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Physiology of Adrenal Medulla and </a:t>
            </a:r>
            <a:r>
              <a:rPr lang="en-US" sz="2800" b="1" dirty="0" err="1" smtClean="0">
                <a:solidFill>
                  <a:srgbClr val="008080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Pheochromocytoma</a:t>
            </a:r>
            <a:endParaRPr lang="en-US" sz="3200" b="1" dirty="0">
              <a:solidFill>
                <a:srgbClr val="008080"/>
              </a:solidFill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13" name="Flowchart: Process 12"/>
          <p:cNvSpPr/>
          <p:nvPr/>
        </p:nvSpPr>
        <p:spPr>
          <a:xfrm>
            <a:off x="909836" y="1628800"/>
            <a:ext cx="10289916" cy="4466682"/>
          </a:xfrm>
          <a:prstGeom prst="flowChartProcess">
            <a:avLst/>
          </a:prstGeom>
          <a:solidFill>
            <a:schemeClr val="bg1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16" tIns="45708" rIns="91416" bIns="45708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200000"/>
              </a:lnSpc>
            </a:pPr>
            <a:r>
              <a:rPr lang="en-US" sz="18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the end of this lecture, students should be able to describe:</a:t>
            </a:r>
            <a:endParaRPr lang="ar-SA" sz="1800" dirty="0">
              <a:solidFill>
                <a:schemeClr val="tx1"/>
              </a:solidFill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Summarize the actions of adrenal androgens.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Describe the causes and major manifestations of </a:t>
            </a:r>
            <a:r>
              <a:rPr lang="en-US" sz="1800" dirty="0" err="1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hyperadrenocorticism</a:t>
            </a:r>
            <a:r>
              <a:rPr lang="en-US" sz="18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and </a:t>
            </a:r>
            <a:r>
              <a:rPr lang="en-US" sz="1800" dirty="0" err="1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Hypoadrenocorticism</a:t>
            </a:r>
            <a:r>
              <a:rPr lang="en-US" sz="18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  <a:endParaRPr lang="en-US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Describe circumstances in which </a:t>
            </a:r>
            <a:r>
              <a:rPr lang="en-US" sz="1800" dirty="0" err="1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catecholamines</a:t>
            </a: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8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are </a:t>
            </a: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released from the adrenal gland.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List the major actions of </a:t>
            </a:r>
            <a:r>
              <a:rPr lang="en-US" sz="1800" dirty="0" err="1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catecholamines</a:t>
            </a:r>
            <a:r>
              <a:rPr lang="en-US" sz="18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200000"/>
              </a:lnSpc>
              <a:buFont typeface="+mj-lt"/>
              <a:buAutoNum type="arabicPeriod"/>
            </a:pPr>
            <a:endParaRPr lang="en-US" sz="1800" dirty="0">
              <a:solidFill>
                <a:srgbClr val="00808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66110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Overview of Adrenal Medulla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3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4" descr="11-10_1.jpg                                                    00081F0AMacintosh HD                   ABA78158: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9" b="11086"/>
          <a:stretch>
            <a:fillRect/>
          </a:stretch>
        </p:blipFill>
        <p:spPr bwMode="auto">
          <a:xfrm>
            <a:off x="5446340" y="2618319"/>
            <a:ext cx="6133061" cy="36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Content Placeholder 3"/>
          <p:cNvSpPr txBox="1">
            <a:spLocks/>
          </p:cNvSpPr>
          <p:nvPr/>
        </p:nvSpPr>
        <p:spPr>
          <a:xfrm>
            <a:off x="549795" y="1170942"/>
            <a:ext cx="11029607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altLang="ar-SA" sz="1600" dirty="0">
                <a:solidFill>
                  <a:srgbClr val="008080"/>
                </a:solidFill>
                <a:latin typeface="Gill Sans MT" panose="020B0502020104020203" pitchFamily="34" charset="0"/>
              </a:rPr>
              <a:t>Adrenal medulla: </a:t>
            </a:r>
            <a:r>
              <a:rPr lang="en-US" altLang="ar-S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(</a:t>
            </a:r>
            <a:r>
              <a:rPr lang="en-US" altLang="ar-SA" sz="1600" dirty="0">
                <a:solidFill>
                  <a:schemeClr val="accent4">
                    <a:lumMod val="75000"/>
                  </a:schemeClr>
                </a:solidFill>
                <a:latin typeface="Gill Sans MT" panose="020B0502020104020203" pitchFamily="34" charset="0"/>
              </a:rPr>
              <a:t>10-20%</a:t>
            </a:r>
            <a:r>
              <a:rPr lang="en-US" altLang="ar-SA" sz="1600" dirty="0">
                <a:solidFill>
                  <a:srgbClr val="000000"/>
                </a:solidFill>
                <a:latin typeface="Gill Sans MT" panose="020B0502020104020203" pitchFamily="34" charset="0"/>
              </a:rPr>
              <a:t>) formed from neural </a:t>
            </a:r>
            <a:r>
              <a:rPr lang="en-US" altLang="ar-SA" sz="16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ectoderm.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altLang="ar-SA" sz="1600" dirty="0" smtClean="0">
                <a:solidFill>
                  <a:srgbClr val="000000"/>
                </a:solidFill>
                <a:latin typeface="Gill Sans MT" panose="020B0502020104020203" pitchFamily="34" charset="0"/>
              </a:rPr>
              <a:t> </a:t>
            </a:r>
            <a:r>
              <a:rPr lang="en-US" sz="1600" dirty="0" smtClean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adrenal medulla is the inner part or core of each adrenal </a:t>
            </a:r>
            <a:r>
              <a:rPr lang="en-US" sz="1600" dirty="0" smtClean="0">
                <a:solidFill>
                  <a:srgbClr val="FF66CC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gland.</a:t>
            </a:r>
            <a:endParaRPr lang="en-US" sz="1600" dirty="0">
              <a:solidFill>
                <a:schemeClr val="accent5">
                  <a:lumMod val="7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Innervated by cholinergic preganglionic sympathetic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neurons.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09460" y="2618319"/>
            <a:ext cx="4692864" cy="3657401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B050"/>
                </a:solidFill>
                <a:cs typeface="Calibri" panose="020F0502020204030204" pitchFamily="34" charset="0"/>
              </a:rPr>
              <a:t>In parasympathetic: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  <a:cs typeface="Calibri" panose="020F0502020204030204" pitchFamily="34" charset="0"/>
              </a:rPr>
              <a:t>Preganglionic use Ach as its neurotransmitter and nicotinic cholinergic </a:t>
            </a:r>
            <a:r>
              <a:rPr lang="en-US" altLang="en-US" sz="1400" dirty="0" smtClean="0">
                <a:solidFill>
                  <a:srgbClr val="00B050"/>
                </a:solidFill>
                <a:cs typeface="Calibri" panose="020F0502020204030204" pitchFamily="34" charset="0"/>
              </a:rPr>
              <a:t>receptors</a:t>
            </a:r>
            <a:r>
              <a:rPr lang="en-US" altLang="en-US" sz="1400" dirty="0">
                <a:solidFill>
                  <a:srgbClr val="00B050"/>
                </a:solidFill>
                <a:cs typeface="Calibri" panose="020F0502020204030204" pitchFamily="34" charset="0"/>
              </a:rPr>
              <a:t>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  <a:cs typeface="Calibri" panose="020F0502020204030204" pitchFamily="34" charset="0"/>
              </a:rPr>
              <a:t>Postganglionic use Ach as its neurotransmitter and </a:t>
            </a:r>
            <a:r>
              <a:rPr lang="en-US" altLang="en-US" sz="1400" dirty="0" smtClean="0">
                <a:solidFill>
                  <a:srgbClr val="00B050"/>
                </a:solidFill>
                <a:cs typeface="Calibri" panose="020F0502020204030204" pitchFamily="34" charset="0"/>
              </a:rPr>
              <a:t>muscarinic receptors </a:t>
            </a:r>
            <a:endParaRPr lang="en-US" altLang="en-US" sz="14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altLang="en-US" sz="1400" dirty="0">
                <a:solidFill>
                  <a:srgbClr val="00B050"/>
                </a:solidFill>
                <a:cs typeface="Calibri" panose="020F0502020204030204" pitchFamily="34" charset="0"/>
              </a:rPr>
              <a:t>In sympathetic: 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>
                <a:solidFill>
                  <a:srgbClr val="00B050"/>
                </a:solidFill>
                <a:cs typeface="Calibri" panose="020F0502020204030204" pitchFamily="34" charset="0"/>
              </a:rPr>
              <a:t>preganglionic use Ach as its neurotransmitter and </a:t>
            </a:r>
            <a:r>
              <a:rPr lang="en-US" altLang="en-US" sz="1400" dirty="0" smtClean="0">
                <a:solidFill>
                  <a:srgbClr val="00B050"/>
                </a:solidFill>
                <a:cs typeface="Calibri" panose="020F0502020204030204" pitchFamily="34" charset="0"/>
              </a:rPr>
              <a:t>nicotinic acetylcholine receptors.</a:t>
            </a:r>
          </a:p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altLang="en-US" sz="1400" dirty="0" smtClean="0">
                <a:solidFill>
                  <a:srgbClr val="00B050"/>
                </a:solidFill>
                <a:cs typeface="Calibri" panose="020F0502020204030204" pitchFamily="34" charset="0"/>
              </a:rPr>
              <a:t>postganglionic </a:t>
            </a:r>
            <a:r>
              <a:rPr lang="en-US" altLang="en-US" sz="1400" dirty="0">
                <a:solidFill>
                  <a:srgbClr val="00B050"/>
                </a:solidFill>
                <a:cs typeface="Calibri" panose="020F0502020204030204" pitchFamily="34" charset="0"/>
              </a:rPr>
              <a:t>release norepinephrine, which activates </a:t>
            </a:r>
            <a:r>
              <a:rPr lang="en-US" altLang="en-US" sz="1400" dirty="0" smtClean="0">
                <a:solidFill>
                  <a:srgbClr val="00B050"/>
                </a:solidFill>
                <a:cs typeface="Calibri" panose="020F0502020204030204" pitchFamily="34" charset="0"/>
              </a:rPr>
              <a:t>adrenergic receptors </a:t>
            </a:r>
            <a:r>
              <a:rPr lang="en-US" altLang="en-US" sz="1400" dirty="0">
                <a:solidFill>
                  <a:srgbClr val="00B050"/>
                </a:solidFill>
                <a:cs typeface="Calibri" panose="020F0502020204030204" pitchFamily="34" charset="0"/>
              </a:rPr>
              <a:t>that are present on the peripheral target tissues. </a:t>
            </a:r>
          </a:p>
        </p:txBody>
      </p:sp>
    </p:spTree>
    <p:extLst>
      <p:ext uri="{BB962C8B-B14F-4D97-AF65-F5344CB8AC3E}">
        <p14:creationId xmlns:p14="http://schemas.microsoft.com/office/powerpoint/2010/main" val="301082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4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343288" y="1340768"/>
            <a:ext cx="5238650" cy="3046988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  <a:prstDash val="dashDot"/>
          </a:ln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+mj-lt"/>
              <a:buAutoNum type="arabicPeriod"/>
            </a:pP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pathway on the right shows when norepinephrine is secreted from the sympathetic neurons which then act on target cells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at the point of </a:t>
            </a:r>
            <a:r>
              <a:rPr lang="en-US" sz="1600" u="sng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release.</a:t>
            </a:r>
          </a:p>
          <a:p>
            <a:pPr marL="457200" indent="-457200">
              <a:lnSpc>
                <a:spcPct val="150000"/>
              </a:lnSpc>
              <a:buAutoNum type="arabicPeriod"/>
            </a:pPr>
            <a:endParaRPr lang="en-US" sz="1600" u="sng" dirty="0">
              <a:solidFill>
                <a:schemeClr val="bg1">
                  <a:lumMod val="65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457200" indent="-457200">
              <a:lnSpc>
                <a:spcPct val="150000"/>
              </a:lnSpc>
              <a:buAutoNum type="arabicPeriod"/>
            </a:pPr>
            <a:r>
              <a:rPr lang="en-US" sz="1600" dirty="0" smtClean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</a:t>
            </a: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pathway on the left shows the effect of the sympathetic nervous system on the adrenal medulla that mainly secrete epinephrine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which act on </a:t>
            </a:r>
            <a:r>
              <a:rPr lang="en-US" sz="1600" u="sng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distant target cells</a:t>
            </a:r>
          </a:p>
        </p:txBody>
      </p:sp>
      <p:graphicFrame>
        <p:nvGraphicFramePr>
          <p:cNvPr id="6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7251147"/>
              </p:ext>
            </p:extLst>
          </p:nvPr>
        </p:nvGraphicFramePr>
        <p:xfrm>
          <a:off x="765821" y="1213225"/>
          <a:ext cx="5472607" cy="5022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r:id="rId3" imgW="10577778" imgH="11530159" progId="">
                  <p:embed/>
                </p:oleObj>
              </mc:Choice>
              <mc:Fallback>
                <p:oleObj r:id="rId3" imgW="10577778" imgH="11530159" progId="">
                  <p:embed/>
                  <p:pic>
                    <p:nvPicPr>
                      <p:cNvPr id="6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5821" y="1213225"/>
                        <a:ext cx="5472607" cy="5022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609460" y="167665"/>
            <a:ext cx="10969943" cy="990600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Sympathetic Pathway of The Medulla 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73DAFDD-A608-4728-879D-2B49BC9ADA46}"/>
              </a:ext>
            </a:extLst>
          </p:cNvPr>
          <p:cNvSpPr/>
          <p:nvPr/>
        </p:nvSpPr>
        <p:spPr>
          <a:xfrm>
            <a:off x="6343288" y="4548707"/>
            <a:ext cx="5236115" cy="1579910"/>
          </a:xfrm>
          <a:prstGeom prst="rect">
            <a:avLst/>
          </a:prstGeom>
          <a:ln>
            <a:solidFill>
              <a:srgbClr val="00B050"/>
            </a:solidFill>
            <a:prstDash val="dashDot"/>
          </a:ln>
        </p:spPr>
        <p:txBody>
          <a:bodyPr vert="horz" wrap="square" lIns="101590" tIns="50795" rIns="101590" bIns="50795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dirty="0">
                <a:solidFill>
                  <a:srgbClr val="00B050"/>
                </a:solidFill>
                <a:cs typeface="Calibri" panose="020F0502020204030204" pitchFamily="34" charset="0"/>
              </a:rPr>
              <a:t>The most important thing we should know here is that: </a:t>
            </a: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cs typeface="Calibri" panose="020F0502020204030204" pitchFamily="34" charset="0"/>
              </a:rPr>
              <a:t>Epinephrine acts on distant target cells (systemic effect</a:t>
            </a:r>
            <a:r>
              <a:rPr lang="en-US" sz="1600" dirty="0" smtClean="0">
                <a:solidFill>
                  <a:srgbClr val="00B050"/>
                </a:solidFill>
                <a:cs typeface="Calibri" panose="020F0502020204030204" pitchFamily="34" charset="0"/>
              </a:rPr>
              <a:t>).</a:t>
            </a:r>
            <a:endParaRPr lang="en-US" sz="1600" dirty="0">
              <a:solidFill>
                <a:srgbClr val="00B050"/>
              </a:solidFill>
              <a:cs typeface="Calibri" panose="020F0502020204030204" pitchFamily="34" charset="0"/>
            </a:endParaRPr>
          </a:p>
          <a:p>
            <a:pPr marL="171450" indent="-171450"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en-US" sz="1600" dirty="0">
                <a:solidFill>
                  <a:srgbClr val="00B050"/>
                </a:solidFill>
                <a:cs typeface="Calibri" panose="020F0502020204030204" pitchFamily="34" charset="0"/>
              </a:rPr>
              <a:t>While Norepinephrine acts on target cells where it is released (local effect</a:t>
            </a:r>
            <a:r>
              <a:rPr lang="en-US" sz="1600" dirty="0" smtClean="0">
                <a:solidFill>
                  <a:srgbClr val="00B050"/>
                </a:solidFill>
                <a:cs typeface="Calibri" panose="020F0502020204030204" pitchFamily="34" charset="0"/>
              </a:rPr>
              <a:t>).</a:t>
            </a:r>
            <a:endParaRPr lang="en-US" sz="1600" dirty="0">
              <a:solidFill>
                <a:srgbClr val="00B050"/>
              </a:solidFill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44224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Adrenal Medullary </a:t>
            </a:r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Hormones 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5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618115" y="1170942"/>
            <a:ext cx="10961287" cy="5024148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Adrenal 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medulla secretes </a:t>
            </a:r>
            <a:r>
              <a:rPr lang="en-US" sz="1600" dirty="0" err="1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catecholamines</a:t>
            </a:r>
            <a:r>
              <a:rPr lang="en-US" sz="16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: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Adrenaline (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epinephrine).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Noradrenaline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(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norepinephrine).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Small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amount of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dopamine.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endParaRPr lang="en-US" sz="4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Its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derived from the embryonic neural crest, simply modified neurons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(</a:t>
            </a:r>
            <a:r>
              <a:rPr lang="en-US" sz="1600" dirty="0" err="1">
                <a:latin typeface="Gill Sans MT" panose="020B0502020104020203" pitchFamily="34" charset="0"/>
                <a:cs typeface="Calibri" panose="020F0502020204030204" pitchFamily="34" charset="0"/>
              </a:rPr>
              <a:t>Chromaffin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cells, </a:t>
            </a:r>
            <a:r>
              <a:rPr lang="en-US" sz="1600" dirty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also </a:t>
            </a:r>
            <a:r>
              <a:rPr lang="en-US" sz="1600" dirty="0" err="1" smtClean="0">
                <a:solidFill>
                  <a:schemeClr val="accent5">
                    <a:lumMod val="75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pheochromocytes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) in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the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adrenal medulla.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4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Secretion 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of these hormones causes: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Blood to be diverted to the brain, heart, and skeletal muscle. </a:t>
            </a:r>
            <a:endParaRPr lang="en-US" sz="1600" dirty="0" smtClean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6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Its </a:t>
            </a:r>
            <a:r>
              <a:rPr lang="en-US" sz="16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secretions are derived from </a:t>
            </a:r>
            <a:r>
              <a:rPr lang="en-US" sz="1600" dirty="0" smtClean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tyrosine:</a:t>
            </a: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Tyrosine 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→ Dopamine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→ Norepinephrine, high levels of cortisol that drain into the medulla from the adrenal cortex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induce expression of the enzyme </a:t>
            </a:r>
            <a:r>
              <a:rPr lang="en-US" sz="1600" dirty="0" err="1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phenylethanolamine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 N-methyl transferase 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(PNMT), which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converts norepinephrine to epinephrine.</a:t>
            </a: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A3A743F-D344-4A91-8B1D-207DCCFB909C}"/>
              </a:ext>
            </a:extLst>
          </p:cNvPr>
          <p:cNvSpPr/>
          <p:nvPr/>
        </p:nvSpPr>
        <p:spPr>
          <a:xfrm>
            <a:off x="5086300" y="1340768"/>
            <a:ext cx="6493102" cy="1477328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500" dirty="0" smtClean="0">
                <a:solidFill>
                  <a:srgbClr val="FF0000"/>
                </a:solidFill>
              </a:rPr>
              <a:t>Very important</a:t>
            </a:r>
          </a:p>
          <a:p>
            <a:r>
              <a:rPr lang="en-US" sz="1500" dirty="0" smtClean="0">
                <a:solidFill>
                  <a:srgbClr val="FF0000"/>
                </a:solidFill>
              </a:rPr>
              <a:t>Always remember that: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rgbClr val="00B050"/>
                </a:solidFill>
              </a:rPr>
              <a:t>Dopamine </a:t>
            </a:r>
            <a:r>
              <a:rPr lang="en-US" sz="1500" dirty="0">
                <a:solidFill>
                  <a:srgbClr val="00B050"/>
                </a:solidFill>
              </a:rPr>
              <a:t>beta hydroxylase </a:t>
            </a:r>
            <a:r>
              <a:rPr lang="en-US" sz="1500" dirty="0" smtClean="0">
                <a:solidFill>
                  <a:srgbClr val="00B050"/>
                </a:solidFill>
              </a:rPr>
              <a:t>(DBH) is an enzyme that catalyzed dopamine to norepinephrine.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 err="1">
                <a:solidFill>
                  <a:srgbClr val="00B050"/>
                </a:solidFill>
              </a:rPr>
              <a:t>Phenylethanolamine</a:t>
            </a:r>
            <a:r>
              <a:rPr lang="en-US" sz="1500" dirty="0">
                <a:solidFill>
                  <a:srgbClr val="00B050"/>
                </a:solidFill>
              </a:rPr>
              <a:t> N-</a:t>
            </a:r>
            <a:r>
              <a:rPr lang="en-US" sz="1500" dirty="0" err="1">
                <a:solidFill>
                  <a:srgbClr val="00B050"/>
                </a:solidFill>
              </a:rPr>
              <a:t>methyltransferase</a:t>
            </a:r>
            <a:r>
              <a:rPr lang="en-US" sz="1500" dirty="0">
                <a:solidFill>
                  <a:srgbClr val="00B050"/>
                </a:solidFill>
              </a:rPr>
              <a:t> (PNMT) is an </a:t>
            </a:r>
            <a:r>
              <a:rPr lang="en-US" sz="1500" dirty="0" smtClean="0">
                <a:solidFill>
                  <a:srgbClr val="00B050"/>
                </a:solidFill>
              </a:rPr>
              <a:t>enzyme </a:t>
            </a:r>
            <a:r>
              <a:rPr lang="en-US" sz="1500" dirty="0">
                <a:solidFill>
                  <a:srgbClr val="00B050"/>
                </a:solidFill>
              </a:rPr>
              <a:t>that converts norepinephrine (noradrenaline) to epinephrine (adrenaline</a:t>
            </a:r>
            <a:r>
              <a:rPr lang="en-US" sz="1500" dirty="0" smtClean="0">
                <a:solidFill>
                  <a:srgbClr val="00B050"/>
                </a:solidFill>
              </a:rPr>
              <a:t>).</a:t>
            </a:r>
            <a:endParaRPr lang="en-US" sz="1500" baseline="30000" dirty="0">
              <a:solidFill>
                <a:srgbClr val="00B050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9442827" y="11258"/>
            <a:ext cx="2745998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The </a:t>
            </a:r>
            <a:r>
              <a:rPr lang="en-US" sz="2400" dirty="0" smtClean="0">
                <a:solidFill>
                  <a:srgbClr val="00B05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notes</a:t>
            </a:r>
            <a:r>
              <a:rPr lang="en-US" sz="2400" dirty="0" smtClean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 here are imp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05808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Epinephrine </a:t>
            </a:r>
            <a:r>
              <a:rPr lang="en-US" altLang="ar-SA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&amp; Norepinephrine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6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15483303"/>
              </p:ext>
            </p:extLst>
          </p:nvPr>
        </p:nvGraphicFramePr>
        <p:xfrm>
          <a:off x="603114" y="1340768"/>
          <a:ext cx="10976289" cy="351660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5059250">
                  <a:extLst>
                    <a:ext uri="{9D8B030D-6E8A-4147-A177-3AD203B41FA5}">
                      <a16:colId xmlns:a16="http://schemas.microsoft.com/office/drawing/2014/main" val="1164763168"/>
                    </a:ext>
                  </a:extLst>
                </a:gridCol>
                <a:gridCol w="5917039">
                  <a:extLst>
                    <a:ext uri="{9D8B030D-6E8A-4147-A177-3AD203B41FA5}">
                      <a16:colId xmlns:a16="http://schemas.microsoft.com/office/drawing/2014/main" val="4128162029"/>
                    </a:ext>
                  </a:extLst>
                </a:gridCol>
              </a:tblGrid>
              <a:tr h="288032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800" b="0" kern="1200" dirty="0" smtClean="0">
                          <a:solidFill>
                            <a:srgbClr val="497E8D"/>
                          </a:solidFill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Epinephrine &amp; Norepinephrine</a:t>
                      </a:r>
                      <a:endParaRPr kumimoji="0" lang="en-US" sz="1800" b="0" kern="1200" dirty="0">
                        <a:solidFill>
                          <a:srgbClr val="497E8D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600" b="0" kern="1200" dirty="0">
                        <a:solidFill>
                          <a:srgbClr val="497E8D"/>
                        </a:solidFill>
                        <a:latin typeface="Calibri" panose="020F0502020204030204" pitchFamily="34" charset="0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1253835"/>
                  </a:ext>
                </a:extLst>
              </a:tr>
              <a:tr h="372475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Epinephrine (EP)</a:t>
                      </a:r>
                    </a:p>
                  </a:txBody>
                  <a:tcPr>
                    <a:solidFill>
                      <a:srgbClr val="FFE7E7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 eaLnBrk="1" hangingPunct="1">
                        <a:lnSpc>
                          <a:spcPct val="150000"/>
                        </a:lnSpc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kern="1200" baseline="0" dirty="0" smtClean="0">
                          <a:solidFill>
                            <a:srgbClr val="008080"/>
                          </a:solidFill>
                          <a:latin typeface="+mn-lt"/>
                          <a:ea typeface="+mn-ea"/>
                          <a:cs typeface="+mn-cs"/>
                        </a:rPr>
                        <a:t>Norepinephrine (NP)</a:t>
                      </a:r>
                      <a:endParaRPr kumimoji="0" lang="en-US" sz="1600" b="0" i="0" u="none" strike="noStrike" kern="1200" baseline="0" dirty="0">
                        <a:solidFill>
                          <a:srgbClr val="00808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B9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59244839"/>
                  </a:ext>
                </a:extLst>
              </a:tr>
              <a:tr h="52576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80% </a:t>
                      </a:r>
                      <a:r>
                        <a:rPr kumimoji="0" lang="en-US" sz="1600" b="0" i="0" u="none" strike="noStrike" kern="1200" dirty="0" smtClean="0">
                          <a:solidFill>
                            <a:srgbClr val="FF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adrenal medullary secretion.</a:t>
                      </a:r>
                      <a:endParaRPr kumimoji="0" lang="ar-SA" sz="1600" b="0" i="0" u="none" strike="noStrike" kern="1200" dirty="0" smtClean="0">
                        <a:solidFill>
                          <a:srgbClr val="FF66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kern="1200" dirty="0" smtClean="0">
                          <a:solidFill>
                            <a:schemeClr val="accent4">
                              <a:lumMod val="75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20% </a:t>
                      </a:r>
                      <a:r>
                        <a:rPr kumimoji="0" lang="en-US" sz="1600" b="0" i="0" u="none" strike="noStrike" kern="1200" dirty="0" smtClean="0">
                          <a:solidFill>
                            <a:srgbClr val="FF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of adrenal medullary secretion. </a:t>
                      </a:r>
                      <a:endParaRPr kumimoji="0" lang="en-US" sz="1600" b="0" i="0" u="none" strike="noStrike" kern="1200" dirty="0">
                        <a:solidFill>
                          <a:srgbClr val="FF66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4437974"/>
                  </a:ext>
                </a:extLst>
              </a:tr>
              <a:tr h="72008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FF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Epinephrine is the more potent stimulator of the heart and metabolic activities.</a:t>
                      </a:r>
                      <a:endParaRPr kumimoji="0" lang="ar-SA" sz="1600" b="0" i="0" u="none" strike="noStrike" kern="1200" dirty="0" smtClean="0">
                        <a:solidFill>
                          <a:srgbClr val="FF66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ctr">
                        <a:buFont typeface="Wingdings" panose="05000000000000000000" pitchFamily="2" charset="2"/>
                        <a:buNone/>
                      </a:pPr>
                      <a:r>
                        <a:rPr kumimoji="0" lang="en-US" sz="1600" b="0" i="0" u="none" strike="noStrike" kern="1200" dirty="0" smtClean="0">
                          <a:solidFill>
                            <a:srgbClr val="FF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Norepinephrine is more influential </a:t>
                      </a:r>
                      <a:r>
                        <a:rPr kumimoji="0" lang="ar-SA" sz="1600" b="0" i="0" u="none" strike="noStrike" kern="1200" baseline="0" dirty="0" smtClean="0">
                          <a:solidFill>
                            <a:srgbClr val="FF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ar-SA" sz="1600" b="0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+mn-ea"/>
                          <a:cs typeface="Calibri" panose="020F0502020204030204" pitchFamily="34" charset="0"/>
                        </a:rPr>
                        <a:t>مؤثر</a:t>
                      </a:r>
                      <a:r>
                        <a:rPr kumimoji="0" lang="en-US" sz="1600" b="0" i="0" u="none" strike="noStrike" kern="1200" dirty="0" smtClean="0">
                          <a:solidFill>
                            <a:srgbClr val="FF66CC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on peripheral vasoconstriction and blood pressure.</a:t>
                      </a:r>
                      <a:endParaRPr kumimoji="0" lang="en-US" sz="1600" b="0" i="0" u="none" strike="noStrike" kern="1200" dirty="0">
                        <a:solidFill>
                          <a:srgbClr val="FF66CC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6174209"/>
                  </a:ext>
                </a:extLst>
              </a:tr>
              <a:tr h="1053660">
                <a:tc>
                  <a:txBody>
                    <a:bodyPr/>
                    <a:lstStyle/>
                    <a:p>
                      <a:pPr marL="0" marR="0" lvl="0" indent="0" algn="justLow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kumimoji="0"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Comes solely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(alone</a:t>
                      </a:r>
                      <a:r>
                        <a:rPr kumimoji="0" lang="ar-SA" sz="1600" b="0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kumimoji="0" lang="en-US" sz="1600" b="0" i="0" u="none" strike="noStrike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not involving anyone or anything else) 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from </a:t>
                      </a:r>
                      <a:r>
                        <a:rPr kumimoji="0" lang="en-US" sz="1600" b="0" i="0" u="none" strike="noStrike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chromaffin</a:t>
                      </a:r>
                      <a:r>
                        <a:rPr kumimoji="0" lang="en-US" sz="16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cells of the adrenal medulla.</a:t>
                      </a:r>
                      <a:endParaRPr kumimoji="0" lang="ar-SA" sz="1600" b="0" i="0" u="none" strike="noStrike" kern="1200" dirty="0" smtClean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Wingdings" panose="05000000000000000000" pitchFamily="2" charset="2"/>
                        <a:buNone/>
                        <a:tabLst/>
                        <a:defRPr/>
                      </a:pP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Comes from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Both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from </a:t>
                      </a:r>
                      <a:r>
                        <a:rPr lang="en-US" sz="1600" dirty="0" err="1" smtClean="0">
                          <a:solidFill>
                            <a:schemeClr val="tx1"/>
                          </a:solidFill>
                        </a:rPr>
                        <a:t>chromaffin</a:t>
                      </a:r>
                      <a:r>
                        <a:rPr lang="en-US" sz="1600" dirty="0" smtClean="0">
                          <a:solidFill>
                            <a:schemeClr val="tx1"/>
                          </a:solidFill>
                        </a:rPr>
                        <a:t> cells of the adrenal medulla and postganglionic sympathetic nerves. </a:t>
                      </a:r>
                      <a:r>
                        <a:rPr lang="en-US" sz="1600" dirty="0" smtClean="0">
                          <a:solidFill>
                            <a:srgbClr val="FF0000"/>
                          </a:solidFill>
                        </a:rPr>
                        <a:t>This is because postganglionic sympathetic nerves cannot synthesize Epinephrine from its precursor Norepinephrine, because they lack the enzyme (PNMT) needed for conversion of Norepinephrine into Epinephrine. 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0274487"/>
                  </a:ext>
                </a:extLst>
              </a:tr>
            </a:tbl>
          </a:graphicData>
        </a:graphic>
      </p:graphicFrame>
      <p:sp>
        <p:nvSpPr>
          <p:cNvPr id="7" name="Rectangle 6">
            <a:extLst>
              <a:ext uri="{FF2B5EF4-FFF2-40B4-BE49-F238E27FC236}">
                <a16:creationId xmlns:a16="http://schemas.microsoft.com/office/drawing/2014/main" id="{9A3A743F-D344-4A91-8B1D-207DCCFB909C}"/>
              </a:ext>
            </a:extLst>
          </p:cNvPr>
          <p:cNvSpPr/>
          <p:nvPr/>
        </p:nvSpPr>
        <p:spPr>
          <a:xfrm>
            <a:off x="2844707" y="5055136"/>
            <a:ext cx="6493102" cy="1031051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Very important</a:t>
            </a:r>
          </a:p>
          <a:p>
            <a:r>
              <a:rPr lang="en-US" sz="1500" dirty="0">
                <a:solidFill>
                  <a:srgbClr val="00B050"/>
                </a:solidFill>
              </a:rPr>
              <a:t>Which has more affinity towards the </a:t>
            </a:r>
            <a:r>
              <a:rPr lang="en-US" sz="1500" dirty="0" smtClean="0">
                <a:solidFill>
                  <a:srgbClr val="00B050"/>
                </a:solidFill>
              </a:rPr>
              <a:t>receptors</a:t>
            </a:r>
            <a:r>
              <a:rPr lang="ar-SA" sz="1500" dirty="0" smtClean="0">
                <a:solidFill>
                  <a:srgbClr val="00B050"/>
                </a:solidFill>
              </a:rPr>
              <a:t> </a:t>
            </a:r>
            <a:r>
              <a:rPr lang="en-US" sz="1500" dirty="0" smtClean="0">
                <a:solidFill>
                  <a:srgbClr val="00B050"/>
                </a:solidFill>
              </a:rPr>
              <a:t>(</a:t>
            </a:r>
            <a:r>
              <a:rPr lang="en-US" sz="1500" dirty="0">
                <a:solidFill>
                  <a:srgbClr val="00B050"/>
                </a:solidFill>
              </a:rPr>
              <a:t>alpha and beta</a:t>
            </a:r>
            <a:r>
              <a:rPr lang="en-US" sz="1500" dirty="0" smtClean="0">
                <a:solidFill>
                  <a:srgbClr val="00B050"/>
                </a:solidFill>
              </a:rPr>
              <a:t>)?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>
                <a:solidFill>
                  <a:srgbClr val="00B050"/>
                </a:solidFill>
              </a:rPr>
              <a:t>Epinephrine has similar affinity to 𝞪 &amp; 𝛃 </a:t>
            </a:r>
            <a:r>
              <a:rPr lang="en-US" sz="1500" dirty="0" smtClean="0">
                <a:solidFill>
                  <a:srgbClr val="00B050"/>
                </a:solidFill>
              </a:rPr>
              <a:t>receptors.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sz="1500" dirty="0" smtClean="0">
                <a:solidFill>
                  <a:srgbClr val="00B050"/>
                </a:solidFill>
              </a:rPr>
              <a:t>Norepinephrine </a:t>
            </a:r>
            <a:r>
              <a:rPr lang="en-US" sz="1500" dirty="0">
                <a:solidFill>
                  <a:srgbClr val="00B050"/>
                </a:solidFill>
              </a:rPr>
              <a:t>has greater affinity than epinephrine for the 𝞪 receptors. 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198867" y="11258"/>
            <a:ext cx="1989957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Very important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0198866" y="569744"/>
            <a:ext cx="1989957" cy="465413"/>
          </a:xfrm>
          <a:prstGeom prst="rect">
            <a:avLst/>
          </a:prstGeom>
          <a:noFill/>
          <a:ln>
            <a:solidFill>
              <a:srgbClr val="FF0000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ar-SA" sz="2400" dirty="0">
                <a:solidFill>
                  <a:srgbClr val="FF0000"/>
                </a:solidFill>
                <a:latin typeface="Arabic Typesetting" panose="03020402040406030203" pitchFamily="66" charset="-78"/>
                <a:cs typeface="Arabic Typesetting" panose="03020402040406030203" pitchFamily="66" charset="-78"/>
              </a:rPr>
              <a:t>فيه سؤال من هنا</a:t>
            </a:r>
            <a:endParaRPr lang="en-US" sz="2400" dirty="0">
              <a:solidFill>
                <a:srgbClr val="FF0000"/>
              </a:solidFill>
              <a:latin typeface="Arabic Typesetting" panose="03020402040406030203" pitchFamily="66" charset="-78"/>
              <a:cs typeface="Arabic Typesetting" panose="03020402040406030203" pitchFamily="66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3602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Mechanism of Norepinephrine </a:t>
            </a:r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Release </a:t>
            </a:r>
            <a:r>
              <a:rPr lang="en-US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&amp; </a:t>
            </a:r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Recycling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7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5878389" y="1503781"/>
            <a:ext cx="5701014" cy="338554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1. Action potential arrives at the varicosity. </a:t>
            </a: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878389" y="2037062"/>
            <a:ext cx="5701013" cy="338554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2. Depolarization opens voltage-gated Ca</a:t>
            </a:r>
            <a:r>
              <a:rPr lang="en-US" sz="1600" baseline="300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2+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channels.</a:t>
            </a:r>
            <a:r>
              <a:rPr lang="en-US" sz="1600" baseline="300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   </a:t>
            </a:r>
            <a:endParaRPr lang="en-US" sz="1600" baseline="300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878389" y="2570343"/>
            <a:ext cx="5701012" cy="338554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3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. Ca</a:t>
            </a:r>
            <a:r>
              <a:rPr lang="en-US" sz="1600" baseline="30000" dirty="0">
                <a:latin typeface="Gill Sans MT" panose="020B0502020104020203" pitchFamily="34" charset="0"/>
                <a:cs typeface="Calibri" panose="020F0502020204030204" pitchFamily="34" charset="0"/>
              </a:rPr>
              <a:t>2</a:t>
            </a:r>
            <a:r>
              <a:rPr lang="en-US" sz="1600" baseline="300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+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 entry triggers exocytosis of synaptic vesicles. </a:t>
            </a: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878389" y="3103624"/>
            <a:ext cx="5701012" cy="338554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4.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Norepinephrine bind to adrenergic receptor on target. </a:t>
            </a: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878388" y="3636905"/>
            <a:ext cx="5701013" cy="584775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5. Activity ceases when Norepinephrine diffuses away from the synapse.  </a:t>
            </a: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5877105" y="4416407"/>
            <a:ext cx="5701013" cy="338554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6.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Norepinephrine</a:t>
            </a:r>
            <a:r>
              <a:rPr lang="en-US" sz="1600" dirty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is transported back into the axon. </a:t>
            </a:r>
            <a:endParaRPr lang="en-US" sz="16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pic>
        <p:nvPicPr>
          <p:cNvPr id="13" name="Picture 4" descr="11-09_1.jpg                                                    00081F0AMacintosh HD                   ABA78158: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49" r="28107" b="14426"/>
          <a:stretch/>
        </p:blipFill>
        <p:spPr bwMode="auto">
          <a:xfrm>
            <a:off x="609460" y="1673058"/>
            <a:ext cx="4996061" cy="4043308"/>
          </a:xfrm>
          <a:prstGeom prst="rect">
            <a:avLst/>
          </a:prstGeom>
          <a:noFill/>
          <a:ln w="9525">
            <a:solidFill>
              <a:srgbClr val="00808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5877105" y="4949688"/>
            <a:ext cx="5701013" cy="584775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7. Norepinephrine can be taken back into synaptic vesicles for recycling.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877104" y="5675033"/>
            <a:ext cx="5701013" cy="338554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8. Norepinephrine is </a:t>
            </a:r>
            <a:r>
              <a:rPr lang="en-US" sz="1600" dirty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metabolized by Monoaminoxidase (MAO</a:t>
            </a:r>
            <a:r>
              <a:rPr lang="en-US" sz="1600" dirty="0" smtClean="0">
                <a:solidFill>
                  <a:srgbClr val="FF000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).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0270876" y="16726"/>
            <a:ext cx="1917949" cy="340491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Gill Sans MT" charset="0"/>
                <a:ea typeface="Gill Sans MT" charset="0"/>
                <a:cs typeface="Gill Sans MT" charset="0"/>
              </a:rPr>
              <a:t>Only in Males’ Slides</a:t>
            </a:r>
          </a:p>
        </p:txBody>
      </p:sp>
    </p:spTree>
    <p:extLst>
      <p:ext uri="{BB962C8B-B14F-4D97-AF65-F5344CB8AC3E}">
        <p14:creationId xmlns:p14="http://schemas.microsoft.com/office/powerpoint/2010/main" val="2454253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12362B-C4BC-456C-A7E2-3234788A9B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497E8D"/>
                </a:solidFill>
                <a:latin typeface="Bahnschrift" panose="020B0502040204020203" pitchFamily="34" charset="0"/>
              </a:rPr>
              <a:t> </a:t>
            </a:r>
            <a:r>
              <a:rPr lang="en-US" sz="3200" dirty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Metabolism of </a:t>
            </a:r>
            <a:r>
              <a:rPr lang="en-US" sz="3200" dirty="0" err="1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Catecholamines</a:t>
            </a:r>
            <a:r>
              <a:rPr lang="en-US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  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4C227CA-09D4-4490-989F-4295F1DB58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8</a:t>
            </a:fld>
            <a:endParaRPr lang="en-US" dirty="0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6DD01D74-973F-4411-87DF-27F80DA2968C}"/>
              </a:ext>
            </a:extLst>
          </p:cNvPr>
          <p:cNvSpPr/>
          <p:nvPr/>
        </p:nvSpPr>
        <p:spPr>
          <a:xfrm>
            <a:off x="6387546" y="1404740"/>
            <a:ext cx="5191858" cy="584775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Adrenal medulla secrete </a:t>
            </a:r>
            <a:r>
              <a:rPr lang="en-US" sz="1600" dirty="0" err="1" smtClean="0">
                <a:solidFill>
                  <a:schemeClr val="bg1">
                    <a:lumMod val="50000"/>
                  </a:schemeClr>
                </a:solidFill>
              </a:rPr>
              <a:t>catecholamines</a:t>
            </a:r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 (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epinephrine and norepinephrine) and small amount of dopamine.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0A17A3CB-BDFA-45EB-B782-73E4C6CB8A54}"/>
              </a:ext>
            </a:extLst>
          </p:cNvPr>
          <p:cNvSpPr/>
          <p:nvPr/>
        </p:nvSpPr>
        <p:spPr>
          <a:xfrm>
            <a:off x="6387546" y="4428460"/>
            <a:ext cx="5191857" cy="830997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Phenylethanolamine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N-methyltransferase (PNMT) is an enzyme found in the adrenal medulla that converts norepinephrine (noradrenaline) to epinephrine (adrenaline)</a:t>
            </a:r>
            <a:endParaRPr lang="en-US" sz="1600" baseline="30000" dirty="0">
              <a:solidFill>
                <a:schemeClr val="bg1">
                  <a:lumMod val="50000"/>
                </a:schemeClr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4ABF211C-9E2E-4C29-9111-AFA2F86D4DB9}"/>
              </a:ext>
            </a:extLst>
          </p:cNvPr>
          <p:cNvSpPr/>
          <p:nvPr/>
        </p:nvSpPr>
        <p:spPr>
          <a:xfrm>
            <a:off x="6376644" y="3339688"/>
            <a:ext cx="5198165" cy="830997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High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levels of cortisol that diffuses from adrenal cortex to medulla stimulates 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Phenylethanolamine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N-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methyltransferase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(PNMT) enzyme.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D6807C60-B0B0-4528-8DB1-3B097273ABDC}"/>
              </a:ext>
            </a:extLst>
          </p:cNvPr>
          <p:cNvSpPr/>
          <p:nvPr/>
        </p:nvSpPr>
        <p:spPr>
          <a:xfrm>
            <a:off x="6376644" y="5517232"/>
            <a:ext cx="5202759" cy="584775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The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vanillylmandelic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acid (VMA) and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metanephrine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 become elevated in </a:t>
            </a:r>
            <a:r>
              <a:rPr lang="en-US" sz="1600" dirty="0" err="1">
                <a:solidFill>
                  <a:schemeClr val="bg1">
                    <a:lumMod val="50000"/>
                  </a:schemeClr>
                </a:solidFill>
              </a:rPr>
              <a:t>pheochromocytoma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.</a:t>
            </a:r>
          </a:p>
        </p:txBody>
      </p:sp>
      <p:pic>
        <p:nvPicPr>
          <p:cNvPr id="42" name="Picture 41">
            <a:extLst>
              <a:ext uri="{FF2B5EF4-FFF2-40B4-BE49-F238E27FC236}">
                <a16:creationId xmlns:a16="http://schemas.microsoft.com/office/drawing/2014/main" id="{C0BD278F-8F85-4F5D-8630-AB1BBDE80E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624" t="4431" r="11084" b="15316"/>
          <a:stretch/>
        </p:blipFill>
        <p:spPr>
          <a:xfrm>
            <a:off x="609460" y="1257944"/>
            <a:ext cx="5268928" cy="2747120"/>
          </a:xfrm>
          <a:prstGeom prst="rect">
            <a:avLst/>
          </a:prstGeom>
          <a:ln>
            <a:solidFill>
              <a:srgbClr val="008080"/>
            </a:solidFill>
          </a:ln>
        </p:spPr>
      </p:pic>
      <p:sp>
        <p:nvSpPr>
          <p:cNvPr id="10" name="Content Placeholder 3"/>
          <p:cNvSpPr txBox="1">
            <a:spLocks/>
          </p:cNvSpPr>
          <p:nvPr/>
        </p:nvSpPr>
        <p:spPr>
          <a:xfrm>
            <a:off x="609460" y="4104384"/>
            <a:ext cx="5268928" cy="2141984"/>
          </a:xfrm>
          <a:prstGeom prst="rect">
            <a:avLst/>
          </a:prstGeom>
          <a:ln w="19050">
            <a:solidFill>
              <a:srgbClr val="008080"/>
            </a:solidFill>
            <a:prstDash val="dashDot"/>
          </a:ln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3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Two primary enzymes are used for the degradation of </a:t>
            </a:r>
            <a:r>
              <a:rPr lang="en-US" sz="1300" dirty="0" err="1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catecholamines</a:t>
            </a:r>
            <a:r>
              <a:rPr lang="en-US" sz="1300" dirty="0">
                <a:solidFill>
                  <a:srgbClr val="008080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: 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Monoaminoxidase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(MAO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).</a:t>
            </a: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Catechol-o-</a:t>
            </a:r>
            <a:r>
              <a:rPr lang="en-US" sz="1300" dirty="0" err="1" smtClean="0">
                <a:latin typeface="Gill Sans MT" panose="020B0502020104020203" pitchFamily="34" charset="0"/>
                <a:cs typeface="Calibri" panose="020F0502020204030204" pitchFamily="34" charset="0"/>
              </a:rPr>
              <a:t>methyltransferase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(COMT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).</a:t>
            </a: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 U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rinary </a:t>
            </a:r>
            <a:r>
              <a:rPr lang="en-US" sz="1300" dirty="0" err="1">
                <a:latin typeface="Gill Sans MT" panose="020B0502020104020203" pitchFamily="34" charset="0"/>
                <a:cs typeface="Calibri" panose="020F0502020204030204" pitchFamily="34" charset="0"/>
              </a:rPr>
              <a:t>V</a:t>
            </a:r>
            <a:r>
              <a:rPr lang="en-US" sz="1300" dirty="0" err="1" smtClean="0">
                <a:latin typeface="Gill Sans MT" panose="020B0502020104020203" pitchFamily="34" charset="0"/>
                <a:cs typeface="Calibri" panose="020F0502020204030204" pitchFamily="34" charset="0"/>
              </a:rPr>
              <a:t>anillylmandelic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 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acid (VMA) and </a:t>
            </a:r>
            <a:r>
              <a:rPr lang="en-US" sz="1300" dirty="0" err="1">
                <a:latin typeface="Gill Sans MT" panose="020B0502020104020203" pitchFamily="34" charset="0"/>
                <a:cs typeface="Calibri" panose="020F0502020204030204" pitchFamily="34" charset="0"/>
              </a:rPr>
              <a:t>metanephrine</a:t>
            </a:r>
            <a:r>
              <a:rPr lang="en-US" sz="1300" dirty="0">
                <a:latin typeface="Gill Sans MT" panose="020B0502020104020203" pitchFamily="34" charset="0"/>
                <a:cs typeface="Calibri" panose="020F0502020204030204" pitchFamily="34" charset="0"/>
              </a:rPr>
              <a:t> are sometimes used clinically to assess the level of catecholamine production in a patient</a:t>
            </a:r>
            <a:r>
              <a:rPr lang="en-US" sz="13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3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 rot="5400000">
            <a:off x="4987416" y="4995356"/>
            <a:ext cx="2141984" cy="360040"/>
          </a:xfrm>
          <a:prstGeom prst="rect">
            <a:avLst/>
          </a:prstGeom>
          <a:noFill/>
          <a:ln>
            <a:solidFill>
              <a:srgbClr val="009999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>
                <a:solidFill>
                  <a:schemeClr val="tx2"/>
                </a:solidFill>
                <a:latin typeface="Gill Sans MT" charset="0"/>
                <a:ea typeface="Gill Sans MT" charset="0"/>
                <a:cs typeface="Gill Sans MT" charset="0"/>
              </a:rPr>
              <a:t>Only in Males’ Slides</a:t>
            </a:r>
          </a:p>
        </p:txBody>
      </p:sp>
      <p:sp>
        <p:nvSpPr>
          <p:cNvPr id="12" name="Isosceles Triangle 11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A3A743F-D344-4A91-8B1D-207DCCFB909C}"/>
              </a:ext>
            </a:extLst>
          </p:cNvPr>
          <p:cNvSpPr/>
          <p:nvPr/>
        </p:nvSpPr>
        <p:spPr>
          <a:xfrm>
            <a:off x="6376644" y="2250916"/>
            <a:ext cx="5191858" cy="830997"/>
          </a:xfrm>
          <a:prstGeom prst="rect">
            <a:avLst/>
          </a:prstGeom>
          <a:ln>
            <a:solidFill>
              <a:srgbClr val="497E8D"/>
            </a:solidFill>
            <a:prstDash val="dashDot"/>
          </a:ln>
        </p:spPr>
        <p:txBody>
          <a:bodyPr wrap="square">
            <a:spAutoFit/>
          </a:bodyPr>
          <a:lstStyle/>
          <a:p>
            <a:r>
              <a:rPr lang="en-US" sz="1600" dirty="0" smtClean="0">
                <a:solidFill>
                  <a:schemeClr val="bg1">
                    <a:lumMod val="50000"/>
                  </a:schemeClr>
                </a:solidFill>
              </a:rPr>
              <a:t>Dopamine </a:t>
            </a:r>
            <a:r>
              <a:rPr lang="en-US" sz="1600" dirty="0">
                <a:solidFill>
                  <a:schemeClr val="bg1">
                    <a:lumMod val="50000"/>
                  </a:schemeClr>
                </a:solidFill>
              </a:rPr>
              <a:t>after being catalyzed by DBH (dopamine beta hydroxylase) to norepinephrine, from here it can be released as it is or else the majority of it is converted to epinephrine.</a:t>
            </a:r>
          </a:p>
        </p:txBody>
      </p:sp>
    </p:spTree>
    <p:extLst>
      <p:ext uri="{BB962C8B-B14F-4D97-AF65-F5344CB8AC3E}">
        <p14:creationId xmlns:p14="http://schemas.microsoft.com/office/powerpoint/2010/main" val="155600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vert="horz" lIns="101590" tIns="50795" rIns="101590" bIns="50795" anchor="b" anchorCtr="0">
            <a:normAutofit/>
          </a:bodyPr>
          <a:lstStyle/>
          <a:p>
            <a:r>
              <a:rPr lang="en-US" altLang="ar-SA" sz="3200" dirty="0" smtClean="0">
                <a:solidFill>
                  <a:srgbClr val="008080"/>
                </a:solidFill>
                <a:latin typeface="Bahnschrift" panose="020B0502040204020203" pitchFamily="34" charset="0"/>
                <a:cs typeface="Calibri" panose="020F0502020204030204" pitchFamily="34" charset="0"/>
              </a:rPr>
              <a:t>The Actions of Adrenal Medullary Hormones </a:t>
            </a:r>
            <a:endParaRPr lang="en-US" sz="3200" dirty="0">
              <a:solidFill>
                <a:srgbClr val="008080"/>
              </a:solidFill>
              <a:latin typeface="Bahnschrift" panose="020B0502040204020203" pitchFamily="34" charset="0"/>
              <a:cs typeface="Calibri" panose="020F050202020403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29A69E-7D8F-4515-9605-0315ABD4F316}" type="slidenum">
              <a:rPr lang="en-US" smtClean="0"/>
              <a:t>9</a:t>
            </a:fld>
            <a:endParaRPr lang="en-US" dirty="0"/>
          </a:p>
        </p:txBody>
      </p:sp>
      <p:sp>
        <p:nvSpPr>
          <p:cNvPr id="5" name="Isosceles Triangle 4"/>
          <p:cNvSpPr/>
          <p:nvPr/>
        </p:nvSpPr>
        <p:spPr>
          <a:xfrm rot="5400000">
            <a:off x="615605" y="6447138"/>
            <a:ext cx="152726" cy="147705"/>
          </a:xfrm>
          <a:prstGeom prst="triangle">
            <a:avLst/>
          </a:prstGeom>
          <a:solidFill>
            <a:srgbClr val="427380"/>
          </a:solidFill>
          <a:ln>
            <a:solidFill>
              <a:srgbClr val="4273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/>
          <p:cNvSpPr txBox="1">
            <a:spLocks/>
          </p:cNvSpPr>
          <p:nvPr/>
        </p:nvSpPr>
        <p:spPr>
          <a:xfrm>
            <a:off x="549795" y="1170942"/>
            <a:ext cx="11029607" cy="1240269"/>
          </a:xfrm>
          <a:prstGeom prst="rect">
            <a:avLst/>
          </a:prstGeom>
        </p:spPr>
        <p:txBody>
          <a:bodyPr vert="horz" lIns="101590" tIns="50795" rIns="101590" bIns="50795">
            <a:noAutofit/>
          </a:bodyPr>
          <a:lstStyle>
            <a:lvl1pPr marL="304770" indent="-304770" algn="l" rtl="0" eaLnBrk="1" latinLnBrk="0" hangingPunct="1">
              <a:spcBef>
                <a:spcPts val="667"/>
              </a:spcBef>
              <a:buClr>
                <a:schemeClr val="accent1"/>
              </a:buClr>
              <a:buSzPct val="76000"/>
              <a:buFont typeface="Wingdings 3"/>
              <a:buChar char="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39" indent="-304770" algn="l" rtl="0" eaLnBrk="1" latinLnBrk="0" hangingPunct="1">
              <a:spcBef>
                <a:spcPts val="556"/>
              </a:spcBef>
              <a:buClr>
                <a:schemeClr val="accent2"/>
              </a:buClr>
              <a:buSzPct val="76000"/>
              <a:buFont typeface="Wingdings 3"/>
              <a:buChar char=""/>
              <a:defRPr kumimoji="0" sz="26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309" indent="-253975" algn="l" rtl="0" eaLnBrk="1" latinLnBrk="0" hangingPunct="1">
              <a:spcBef>
                <a:spcPts val="556"/>
              </a:spcBef>
              <a:buClr>
                <a:schemeClr val="bg1">
                  <a:shade val="50000"/>
                </a:schemeClr>
              </a:buClr>
              <a:buSzPct val="76000"/>
              <a:buFont typeface="Wingdings 3"/>
              <a:buChar char=""/>
              <a:defRPr kumimoji="0"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19078" indent="-253975" algn="l" rtl="0" eaLnBrk="1" latinLnBrk="0" hangingPunct="1">
              <a:spcBef>
                <a:spcPts val="444"/>
              </a:spcBef>
              <a:buClr>
                <a:schemeClr val="accent2">
                  <a:shade val="75000"/>
                </a:schemeClr>
              </a:buClr>
              <a:buSzPct val="70000"/>
              <a:buFont typeface="Wingdings"/>
              <a:buChar char="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23848" indent="-253975" algn="l" rtl="0" eaLnBrk="1" latinLnBrk="0" hangingPunct="1">
              <a:spcBef>
                <a:spcPts val="333"/>
              </a:spcBef>
              <a:buClr>
                <a:schemeClr val="accent2"/>
              </a:buClr>
              <a:buSzPct val="70000"/>
              <a:buFont typeface="Wingdings"/>
              <a:buChar char="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617" indent="-203180" algn="l" rtl="0" eaLnBrk="1" latinLnBrk="0" hangingPunct="1">
              <a:spcBef>
                <a:spcPts val="333"/>
              </a:spcBef>
              <a:buClr>
                <a:srgbClr val="9FB8CD">
                  <a:shade val="75000"/>
                </a:srgbClr>
              </a:buClr>
              <a:buSzPct val="75000"/>
              <a:buFont typeface="Wingdings 3"/>
              <a:buChar char=""/>
              <a:defRPr kumimoji="0" lang="en-US" sz="18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31797" indent="-203180" algn="l" rtl="0" eaLnBrk="1" latinLnBrk="0" hangingPunct="1">
              <a:spcBef>
                <a:spcPts val="333"/>
              </a:spcBef>
              <a:buClr>
                <a:srgbClr val="727CA3">
                  <a:shade val="75000"/>
                </a:srgb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34976" indent="-203180" algn="l" rtl="0" eaLnBrk="1" latinLnBrk="0" hangingPunct="1">
              <a:spcBef>
                <a:spcPts val="333"/>
              </a:spcBef>
              <a:buClr>
                <a:prstClr val="white">
                  <a:shade val="50000"/>
                </a:prstClr>
              </a:buClr>
              <a:buSzPct val="75000"/>
              <a:buFont typeface="Wingdings 3"/>
              <a:buChar char=""/>
              <a:defRPr kumimoji="0" lang="en-US" sz="16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38156" indent="-203180" algn="l" rtl="0" eaLnBrk="1" latinLnBrk="0" hangingPunct="1">
              <a:spcBef>
                <a:spcPts val="333"/>
              </a:spcBef>
              <a:buClr>
                <a:srgbClr val="9FB8CD"/>
              </a:buClr>
              <a:buSzPct val="75000"/>
              <a:buFont typeface="Wingdings 3"/>
              <a:buChar char=""/>
              <a:defRPr kumimoji="0" lang="en-US" sz="1300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Enhance the effects of the sympathetic nervous 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system.</a:t>
            </a:r>
          </a:p>
          <a:p>
            <a:pPr marL="342900" indent="-342900" defTabSz="914400">
              <a:lnSpc>
                <a:spcPct val="150000"/>
              </a:lnSpc>
              <a:buClr>
                <a:srgbClr val="008080"/>
              </a:buClr>
              <a:buFont typeface="+mj-lt"/>
              <a:buAutoNum type="arabicPeriod"/>
            </a:pP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Prepare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the body for a stressful 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event. The </a:t>
            </a:r>
            <a:r>
              <a:rPr lang="en-US" sz="1400" dirty="0">
                <a:latin typeface="Gill Sans MT" panose="020B0502020104020203" pitchFamily="34" charset="0"/>
                <a:cs typeface="Calibri" panose="020F0502020204030204" pitchFamily="34" charset="0"/>
              </a:rPr>
              <a:t>response is known as the “fight or flight” response</a:t>
            </a:r>
            <a:r>
              <a:rPr lang="en-US" sz="1400" dirty="0" smtClean="0">
                <a:latin typeface="Gill Sans MT" panose="020B0502020104020203" pitchFamily="34" charset="0"/>
                <a:cs typeface="Calibri" panose="020F0502020204030204" pitchFamily="34" charset="0"/>
              </a:rPr>
              <a:t>.</a:t>
            </a: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Clr>
                <a:srgbClr val="008080"/>
              </a:buClr>
              <a:buNone/>
            </a:pPr>
            <a:r>
              <a:rPr lang="en-US" sz="1500" dirty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 overall effect is to ensure that all requirements for increased muscle activity are available.  What are </a:t>
            </a:r>
            <a:r>
              <a:rPr lang="en-US" sz="1500" dirty="0" smtClean="0">
                <a:solidFill>
                  <a:srgbClr val="497E8D"/>
                </a:solidFill>
                <a:latin typeface="Gill Sans MT" panose="020B0502020104020203" pitchFamily="34" charset="0"/>
                <a:cs typeface="Calibri" panose="020F0502020204030204" pitchFamily="34" charset="0"/>
              </a:rPr>
              <a:t>these effect? </a:t>
            </a:r>
            <a:endParaRPr lang="en-US" sz="1500" dirty="0">
              <a:solidFill>
                <a:srgbClr val="497E8D"/>
              </a:solidFill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  <a:buClr>
                <a:srgbClr val="008080"/>
              </a:buClr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marL="0" indent="0" defTabSz="914400">
              <a:lnSpc>
                <a:spcPct val="150000"/>
              </a:lnSpc>
              <a:buFont typeface="Wingdings 3"/>
              <a:buNone/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  <a:p>
            <a:pPr defTabSz="914400">
              <a:lnSpc>
                <a:spcPct val="150000"/>
              </a:lnSpc>
            </a:pPr>
            <a:endParaRPr lang="en-US" sz="1400" dirty="0">
              <a:latin typeface="Gill Sans MT" panose="020B0502020104020203" pitchFamily="34" charset="0"/>
              <a:cs typeface="Calibri" panose="020F0502020204030204" pitchFamily="34" charset="0"/>
            </a:endParaRPr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5586732"/>
              </p:ext>
            </p:extLst>
          </p:nvPr>
        </p:nvGraphicFramePr>
        <p:xfrm>
          <a:off x="609460" y="2417475"/>
          <a:ext cx="10969942" cy="3916680"/>
        </p:xfrm>
        <a:graphic>
          <a:graphicData uri="http://schemas.openxmlformats.org/drawingml/2006/table">
            <a:tbl>
              <a:tblPr firstRow="1" bandRow="1">
                <a:tableStyleId>{5DA37D80-6434-44D0-A028-1B22A696006F}</a:tableStyleId>
              </a:tblPr>
              <a:tblGrid>
                <a:gridCol w="1458031">
                  <a:extLst>
                    <a:ext uri="{9D8B030D-6E8A-4147-A177-3AD203B41FA5}">
                      <a16:colId xmlns:a16="http://schemas.microsoft.com/office/drawing/2014/main" val="3604589667"/>
                    </a:ext>
                  </a:extLst>
                </a:gridCol>
                <a:gridCol w="9511911">
                  <a:extLst>
                    <a:ext uri="{9D8B030D-6E8A-4147-A177-3AD203B41FA5}">
                      <a16:colId xmlns:a16="http://schemas.microsoft.com/office/drawing/2014/main" val="2936433441"/>
                    </a:ext>
                  </a:extLst>
                </a:gridCol>
              </a:tblGrid>
              <a:tr h="30838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0" kern="1200" dirty="0">
                          <a:solidFill>
                            <a:srgbClr val="497E8D"/>
                          </a:solidFill>
                          <a:latin typeface="+mn-lt"/>
                          <a:ea typeface="+mn-ea"/>
                          <a:cs typeface="Calibri" panose="020F0502020204030204" pitchFamily="34" charset="0"/>
                        </a:rPr>
                        <a:t>Functions of catecholamines </a:t>
                      </a:r>
                    </a:p>
                  </a:txBody>
                  <a:tcPr>
                    <a:solidFill>
                      <a:srgbClr val="E5FF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61253835"/>
                  </a:ext>
                </a:extLst>
              </a:tr>
              <a:tr h="1030683">
                <a:tc>
                  <a:txBody>
                    <a:bodyPr/>
                    <a:lstStyle/>
                    <a:p>
                      <a:pPr algn="ctr"/>
                      <a:endParaRPr kumimoji="0" lang="en-US" sz="140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Effect </a:t>
                      </a:r>
                      <a:r>
                        <a:rPr kumimoji="0" lang="en-US" sz="1400" kern="12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on carbohydrates Metabolism </a:t>
                      </a:r>
                    </a:p>
                  </a:txBody>
                  <a:tcPr>
                    <a:solidFill>
                      <a:srgbClr val="E5FFF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0000"/>
                        </a:lnSpc>
                        <a:spcBef>
                          <a:spcPct val="0"/>
                        </a:spcBef>
                        <a:buNone/>
                      </a:pP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Both of them can increase glycogenolysis and gluconeogenesis and decrease </a:t>
                      </a: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glycogenesis </a:t>
                      </a:r>
                      <a:r>
                        <a:rPr lang="en-US" altLang="zh-CN" sz="140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in liver and skeletal muscle;</a:t>
                      </a:r>
                      <a:r>
                        <a:rPr lang="en-US" altLang="zh-CN" sz="1400" baseline="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 lead to hyperglycemia (increased blood glucose level)</a:t>
                      </a:r>
                      <a:r>
                        <a:rPr lang="en-US" altLang="zh-CN" sz="140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Catecholamine </a:t>
                      </a: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promote the release of glucose from liver and decrease its utilization by </a:t>
                      </a: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muscle.</a:t>
                      </a:r>
                    </a:p>
                    <a:p>
                      <a:pPr marL="342900" indent="-342900">
                        <a:lnSpc>
                          <a:spcPct val="150000"/>
                        </a:lnSpc>
                        <a:spcBef>
                          <a:spcPct val="0"/>
                        </a:spcBef>
                        <a:buFont typeface="+mj-lt"/>
                        <a:buAutoNum type="arabicPeriod"/>
                      </a:pP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Epinephrine </a:t>
                      </a: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inhibits insulin secretion but promote glucagon secretion</a:t>
                      </a: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.</a:t>
                      </a:r>
                      <a:endParaRPr lang="en-US" altLang="zh-CN" sz="1400" dirty="0">
                        <a:latin typeface="+mn-lt"/>
                        <a:ea typeface="宋体" panose="02010600030101010101" pitchFamily="2" charset="-122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2657102"/>
                  </a:ext>
                </a:extLst>
              </a:tr>
              <a:tr h="932445">
                <a:tc>
                  <a:txBody>
                    <a:bodyPr/>
                    <a:lstStyle/>
                    <a:p>
                      <a:pPr algn="ctr"/>
                      <a:endParaRPr kumimoji="0" lang="en-US" sz="140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Effect </a:t>
                      </a:r>
                      <a:r>
                        <a:rPr kumimoji="0" lang="en-US" sz="1400" kern="12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on lipids metabolism </a:t>
                      </a:r>
                    </a:p>
                  </a:txBody>
                  <a:tcPr>
                    <a:solidFill>
                      <a:srgbClr val="E5FF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Both of them enhance the breakdown of </a:t>
                      </a: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triacylglycerol (TAG) </a:t>
                      </a: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in adipose tissue 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</a:rPr>
                        <a:t>(lipolysis</a:t>
                      </a:r>
                      <a:r>
                        <a:rPr lang="en-US" altLang="zh-CN" sz="140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</a:rPr>
                        <a:t>)</a:t>
                      </a: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Mobilization</a:t>
                      </a:r>
                      <a:r>
                        <a:rPr lang="en-US" altLang="zh-CN" sz="1400" baseline="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 of free fatty acids (FFA).</a:t>
                      </a:r>
                      <a:endParaRPr lang="en-US" altLang="zh-CN" sz="1400" dirty="0">
                        <a:solidFill>
                          <a:srgbClr val="FF66CC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This cause increase in the free fatty acid in the circulation which are effectively utilized by the heart and muscle as fuel source</a:t>
                      </a:r>
                      <a:r>
                        <a:rPr lang="en-US" altLang="zh-CN" sz="1400" dirty="0">
                          <a:latin typeface="Times New Roman" panose="02020603050405020304" pitchFamily="18" charset="0"/>
                          <a:ea typeface="宋体" panose="02010600030101010101" pitchFamily="2" charset="-122"/>
                        </a:rPr>
                        <a:t>.</a:t>
                      </a:r>
                      <a:endParaRPr kumimoji="0" lang="en-US" sz="1400" b="0" i="1" u="none" strike="noStrike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7FFF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53352295"/>
                  </a:ext>
                </a:extLst>
              </a:tr>
              <a:tr h="1184874">
                <a:tc>
                  <a:txBody>
                    <a:bodyPr/>
                    <a:lstStyle/>
                    <a:p>
                      <a:pPr algn="ctr"/>
                      <a:endParaRPr kumimoji="0" lang="en-US" sz="1400" kern="1200" dirty="0" smtClean="0">
                        <a:solidFill>
                          <a:srgbClr val="008080"/>
                        </a:solidFill>
                        <a:latin typeface="Gill Sans MT" panose="020B0502020104020203" pitchFamily="34" charset="0"/>
                        <a:ea typeface="+mn-ea"/>
                        <a:cs typeface="Calibri" panose="020F0502020204030204" pitchFamily="34" charset="0"/>
                      </a:endParaRPr>
                    </a:p>
                    <a:p>
                      <a:pPr algn="ctr"/>
                      <a:r>
                        <a:rPr kumimoji="0" lang="en-US" sz="1400" kern="1200" dirty="0" smtClean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Effect </a:t>
                      </a:r>
                      <a:r>
                        <a:rPr kumimoji="0" lang="en-US" sz="1400" kern="1200" dirty="0">
                          <a:solidFill>
                            <a:srgbClr val="008080"/>
                          </a:solidFill>
                          <a:latin typeface="Gill Sans MT" panose="020B0502020104020203" pitchFamily="34" charset="0"/>
                          <a:ea typeface="+mn-ea"/>
                          <a:cs typeface="Calibri" panose="020F0502020204030204" pitchFamily="34" charset="0"/>
                        </a:rPr>
                        <a:t>on physiological functions </a:t>
                      </a:r>
                    </a:p>
                  </a:txBody>
                  <a:tcPr>
                    <a:solidFill>
                      <a:srgbClr val="E5FFF8"/>
                    </a:solid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Catecholamines increase cardiac </a:t>
                      </a: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output (</a:t>
                      </a:r>
                      <a:r>
                        <a:rPr lang="en-US" altLang="zh-CN" sz="140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heart rate</a:t>
                      </a: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), </a:t>
                      </a: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blood </a:t>
                      </a: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pressure (</a:t>
                      </a:r>
                      <a:r>
                        <a:rPr lang="en-US" altLang="zh-CN" sz="140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vasoconstriction</a:t>
                      </a:r>
                      <a:r>
                        <a:rPr lang="en-US" altLang="zh-CN" sz="1400" baseline="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 of blood vessels</a:t>
                      </a:r>
                      <a:r>
                        <a:rPr lang="en-US" altLang="zh-CN" sz="1400" baseline="0" dirty="0" smtClean="0">
                          <a:latin typeface="+mn-lt"/>
                          <a:ea typeface="宋体" panose="02010600030101010101" pitchFamily="2" charset="-122"/>
                        </a:rPr>
                        <a:t>) </a:t>
                      </a:r>
                      <a:r>
                        <a:rPr lang="en-US" altLang="zh-CN" sz="1400" dirty="0" smtClean="0">
                          <a:latin typeface="+mn-lt"/>
                          <a:ea typeface="宋体" panose="02010600030101010101" pitchFamily="2" charset="-122"/>
                        </a:rPr>
                        <a:t>and </a:t>
                      </a: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oxygen consumption. </a:t>
                      </a:r>
                      <a:r>
                        <a:rPr lang="en-US" altLang="zh-CN" sz="140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宋体" panose="02010600030101010101" pitchFamily="2" charset="-122"/>
                        </a:rPr>
                        <a:t>To meet demands of skeletal and cardiac muscles </a:t>
                      </a:r>
                      <a:endParaRPr lang="en-US" altLang="zh-CN" sz="1400" dirty="0" smtClean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 smtClean="0">
                          <a:solidFill>
                            <a:srgbClr val="FF66CC"/>
                          </a:solidFill>
                          <a:latin typeface="+mn-lt"/>
                          <a:ea typeface="宋体" panose="02010600030101010101" pitchFamily="2" charset="-122"/>
                        </a:rPr>
                        <a:t>Increase metabolic rate.</a:t>
                      </a:r>
                      <a:endParaRPr lang="en-US" altLang="zh-CN" sz="1400" dirty="0">
                        <a:solidFill>
                          <a:srgbClr val="FF66CC"/>
                        </a:solidFill>
                        <a:latin typeface="+mn-lt"/>
                        <a:ea typeface="宋体" panose="02010600030101010101" pitchFamily="2" charset="-122"/>
                      </a:endParaRPr>
                    </a:p>
                    <a:p>
                      <a:pPr marL="285750" indent="-285750">
                        <a:lnSpc>
                          <a:spcPct val="150000"/>
                        </a:lnSpc>
                        <a:buFont typeface="Wingdings" panose="05000000000000000000" pitchFamily="2" charset="2"/>
                        <a:buChar char="ü"/>
                      </a:pPr>
                      <a:r>
                        <a:rPr lang="en-US" altLang="zh-CN" sz="1400" dirty="0">
                          <a:latin typeface="+mn-lt"/>
                          <a:ea typeface="宋体" panose="02010600030101010101" pitchFamily="2" charset="-122"/>
                        </a:rPr>
                        <a:t>They cause smooth muscle relaxation in bronchi, GIT and blood vessels supplying skeletal muscle.</a:t>
                      </a:r>
                      <a:endParaRPr kumimoji="0" lang="en-US" sz="1400" kern="1200" dirty="0">
                        <a:solidFill>
                          <a:srgbClr val="00B050"/>
                        </a:solidFill>
                        <a:latin typeface="+mn-lt"/>
                        <a:ea typeface="+mn-ea"/>
                        <a:cs typeface="Calibri" panose="020F050202020403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6220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18412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gin">
  <a:themeElements>
    <a:clrScheme name="Origin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Origin">
      <a:majorFont>
        <a:latin typeface="Bookman Old Style"/>
        <a:ea typeface=""/>
        <a:cs typeface=""/>
        <a:font script="Grek" typeface="Cambria"/>
        <a:font script="Cyrl" typeface="Cambria"/>
        <a:font script="Jpan" typeface="HG明朝E"/>
        <a:font script="Hang" typeface="돋움"/>
        <a:font script="Hans" typeface="宋体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alibri"/>
        <a:font script="Cyrl" typeface="Calibri"/>
        <a:font script="Jpan" typeface="ＭＳ Ｐゴシック"/>
        <a:font script="Hang" typeface="맑은 고딕"/>
        <a:font script="Hans" typeface="华文新魏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rigin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</a:schemeClr>
            </a:gs>
            <a:gs pos="30000">
              <a:schemeClr val="phClr">
                <a:shade val="90000"/>
                <a:satMod val="110000"/>
              </a:schemeClr>
            </a:gs>
            <a:gs pos="45000">
              <a:schemeClr val="phClr">
                <a:shade val="100000"/>
                <a:satMod val="118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0000"/>
                <a:satMod val="110000"/>
              </a:schemeClr>
            </a:gs>
            <a:gs pos="100000">
              <a:schemeClr val="phClr">
                <a:shade val="63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30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balanced" dir="t">
              <a:rot lat="0" lon="0" rev="0"/>
            </a:lightRig>
          </a:scene3d>
          <a:sp3d prstMaterial="matte">
            <a:bevelT w="0" h="0"/>
            <a:contourClr>
              <a:schemeClr val="phClr">
                <a:tint val="100000"/>
                <a:shade val="100000"/>
                <a:hueMod val="100000"/>
                <a:satMod val="100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50000"/>
              </a:srgbClr>
            </a:outerShdw>
          </a:effectLst>
          <a:scene3d>
            <a:camera prst="orthographicFront" fov="0">
              <a:rot lat="0" lon="0" rev="0"/>
            </a:camera>
            <a:lightRig rig="soft" dir="t">
              <a:rot lat="0" lon="0" rev="2700000"/>
            </a:lightRig>
          </a:scene3d>
          <a:sp3d prstMaterial="matte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60000"/>
                <a:satMod val="300000"/>
              </a:schemeClr>
            </a:gs>
            <a:gs pos="30000">
              <a:schemeClr val="phClr">
                <a:shade val="80000"/>
                <a:satMod val="230000"/>
              </a:schemeClr>
            </a:gs>
            <a:gs pos="100000">
              <a:schemeClr val="phClr">
                <a:tint val="97000"/>
                <a:satMod val="22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6000"/>
                <a:satMod val="120000"/>
              </a:schemeClr>
              <a:schemeClr val="phClr">
                <a:tint val="90000"/>
              </a:schemeClr>
            </a:duotone>
          </a:blip>
          <a:tile tx="0" ty="0" sx="35000" sy="40000" flip="x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Feathered</Template>
  <TotalTime>11022</TotalTime>
  <Words>2049</Words>
  <Application>Microsoft Office PowerPoint</Application>
  <PresentationFormat>Custom</PresentationFormat>
  <Paragraphs>359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14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0</vt:i4>
      </vt:variant>
      <vt:variant>
        <vt:lpstr>Slide Titles</vt:lpstr>
      </vt:variant>
      <vt:variant>
        <vt:i4>19</vt:i4>
      </vt:variant>
    </vt:vector>
  </HeadingPairs>
  <TitlesOfParts>
    <vt:vector size="34" baseType="lpstr">
      <vt:lpstr>新細明體</vt:lpstr>
      <vt:lpstr>SimSun</vt:lpstr>
      <vt:lpstr>Arabic Typesetting</vt:lpstr>
      <vt:lpstr>Arial</vt:lpstr>
      <vt:lpstr>Bahnschrift</vt:lpstr>
      <vt:lpstr>Bookman Old Style</vt:lpstr>
      <vt:lpstr>Calibri</vt:lpstr>
      <vt:lpstr>Comic Sans MS</vt:lpstr>
      <vt:lpstr>標楷體</vt:lpstr>
      <vt:lpstr>Gill Sans MT</vt:lpstr>
      <vt:lpstr>Symbol</vt:lpstr>
      <vt:lpstr>Times New Roman</vt:lpstr>
      <vt:lpstr>Wingdings</vt:lpstr>
      <vt:lpstr>Wingdings 3</vt:lpstr>
      <vt:lpstr>Origin</vt:lpstr>
      <vt:lpstr>PowerPoint Presentation</vt:lpstr>
      <vt:lpstr>PowerPoint Presentation</vt:lpstr>
      <vt:lpstr>Overview of Adrenal Medulla</vt:lpstr>
      <vt:lpstr>Sympathetic Pathway of The Medulla </vt:lpstr>
      <vt:lpstr>Adrenal Medullary Hormones </vt:lpstr>
      <vt:lpstr>Epinephrine &amp; Norepinephrine</vt:lpstr>
      <vt:lpstr>Mechanism of Norepinephrine Release &amp; Recycling</vt:lpstr>
      <vt:lpstr> Metabolism of Catecholamines  </vt:lpstr>
      <vt:lpstr>The Actions of Adrenal Medullary Hormones </vt:lpstr>
      <vt:lpstr>Exercise As An Example of Adrenal Medulla Activation </vt:lpstr>
      <vt:lpstr>Control of Secretion of Adrenal Medullary Hormones</vt:lpstr>
      <vt:lpstr>Stress &amp; The Adrenal Gland</vt:lpstr>
      <vt:lpstr>Adrenergic Receptors</vt:lpstr>
      <vt:lpstr>Cont.</vt:lpstr>
      <vt:lpstr>Pheochromocytoma</vt:lpstr>
      <vt:lpstr>Clinical Features </vt:lpstr>
      <vt:lpstr>Diagnosis &amp; Treatment</vt:lpstr>
      <vt:lpstr>Questions Recommended by Females’ Doctor in The Interactive Session </vt:lpstr>
      <vt:lpstr>Thank you for checking our work!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Levels of Organisation</dc:title>
  <dc:creator>Lelo HM</dc:creator>
  <cp:lastModifiedBy>Laila .</cp:lastModifiedBy>
  <cp:revision>1135</cp:revision>
  <dcterms:created xsi:type="dcterms:W3CDTF">2016-09-07T16:15:34Z</dcterms:created>
  <dcterms:modified xsi:type="dcterms:W3CDTF">2018-02-21T12:30:42Z</dcterms:modified>
</cp:coreProperties>
</file>