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sldIdLst>
    <p:sldId id="628" r:id="rId2"/>
    <p:sldId id="633" r:id="rId3"/>
    <p:sldId id="592" r:id="rId4"/>
    <p:sldId id="594" r:id="rId5"/>
    <p:sldId id="606" r:id="rId6"/>
    <p:sldId id="618" r:id="rId7"/>
    <p:sldId id="595" r:id="rId8"/>
    <p:sldId id="596" r:id="rId9"/>
    <p:sldId id="597" r:id="rId10"/>
    <p:sldId id="598" r:id="rId11"/>
    <p:sldId id="619" r:id="rId12"/>
    <p:sldId id="629" r:id="rId13"/>
    <p:sldId id="599" r:id="rId14"/>
    <p:sldId id="574" r:id="rId15"/>
    <p:sldId id="603" r:id="rId16"/>
    <p:sldId id="604" r:id="rId17"/>
    <p:sldId id="605" r:id="rId18"/>
    <p:sldId id="620" r:id="rId19"/>
    <p:sldId id="621" r:id="rId20"/>
    <p:sldId id="622" r:id="rId21"/>
    <p:sldId id="623" r:id="rId22"/>
    <p:sldId id="624" r:id="rId23"/>
    <p:sldId id="625" r:id="rId24"/>
    <p:sldId id="626" r:id="rId25"/>
    <p:sldId id="627" r:id="rId26"/>
    <p:sldId id="630" r:id="rId27"/>
    <p:sldId id="631" r:id="rId28"/>
    <p:sldId id="632" r:id="rId2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FF5"/>
    <a:srgbClr val="008080"/>
    <a:srgbClr val="FFE3E4"/>
    <a:srgbClr val="C9FFFF"/>
    <a:srgbClr val="FFF3F3"/>
    <a:srgbClr val="68FEE5"/>
    <a:srgbClr val="FCFEE6"/>
    <a:srgbClr val="FFE5E5"/>
    <a:srgbClr val="E3EEFF"/>
    <a:srgbClr val="F3F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90" autoAdjust="0"/>
    <p:restoredTop sz="95231"/>
  </p:normalViewPr>
  <p:slideViewPr>
    <p:cSldViewPr>
      <p:cViewPr varScale="1">
        <p:scale>
          <a:sx n="69" d="100"/>
          <a:sy n="69" d="100"/>
        </p:scale>
        <p:origin x="792"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880A0-A290-43FC-A0B3-56D999495387}"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545B8DA8-330B-4833-B04D-775DA0378430}">
      <dgm:prSet phldrT="[Text]" custT="1"/>
      <dgm:spPr>
        <a:solidFill>
          <a:srgbClr val="E3FFF5"/>
        </a:solidFill>
        <a:ln>
          <a:solidFill>
            <a:srgbClr val="008080"/>
          </a:solidFill>
        </a:ln>
      </dgm:spPr>
      <dgm:t>
        <a:bodyPr/>
        <a:lstStyle/>
        <a:p>
          <a:r>
            <a:rPr lang="en-US" altLang="en-US" sz="1300" dirty="0">
              <a:solidFill>
                <a:srgbClr val="008080"/>
              </a:solidFill>
            </a:rPr>
            <a:t>In </a:t>
          </a:r>
          <a:r>
            <a:rPr lang="en-US" altLang="en-US" sz="1300" dirty="0">
              <a:solidFill>
                <a:srgbClr val="FF0000"/>
              </a:solidFill>
            </a:rPr>
            <a:t>chromosome 11 </a:t>
          </a:r>
          <a:r>
            <a:rPr lang="en-US" altLang="en-US" sz="1300" dirty="0">
              <a:solidFill>
                <a:srgbClr val="008080"/>
              </a:solidFill>
            </a:rPr>
            <a:t>in </a:t>
          </a:r>
          <a:r>
            <a:rPr lang="el-GR" altLang="en-US" sz="1300" dirty="0">
              <a:solidFill>
                <a:srgbClr val="008080"/>
              </a:solidFill>
            </a:rPr>
            <a:t>β</a:t>
          </a:r>
          <a:r>
            <a:rPr lang="en-US" altLang="en-US" sz="1300" dirty="0">
              <a:solidFill>
                <a:srgbClr val="008080"/>
              </a:solidFill>
            </a:rPr>
            <a:t> cells:           </a:t>
          </a:r>
        </a:p>
        <a:p>
          <a:r>
            <a:rPr lang="en-US" altLang="en-US" sz="1300" dirty="0">
              <a:solidFill>
                <a:schemeClr val="tx1"/>
              </a:solidFill>
            </a:rPr>
            <a:t>DNA transcription into mRNA </a:t>
          </a:r>
          <a:endParaRPr lang="en-US" sz="1300" dirty="0">
            <a:solidFill>
              <a:schemeClr val="tx1"/>
            </a:solidFill>
          </a:endParaRPr>
        </a:p>
      </dgm:t>
    </dgm:pt>
    <dgm:pt modelId="{EAE9FA95-8D81-4C4A-B3F1-E604B8868312}" type="parTrans" cxnId="{58ADDA4E-15E3-4C46-BA62-D31D1683C208}">
      <dgm:prSet/>
      <dgm:spPr/>
      <dgm:t>
        <a:bodyPr/>
        <a:lstStyle/>
        <a:p>
          <a:endParaRPr lang="en-US" sz="1300"/>
        </a:p>
      </dgm:t>
    </dgm:pt>
    <dgm:pt modelId="{703CA638-C125-48F7-84F3-CE162CA21248}" type="sibTrans" cxnId="{58ADDA4E-15E3-4C46-BA62-D31D1683C208}">
      <dgm:prSet custT="1"/>
      <dgm:spPr>
        <a:ln>
          <a:solidFill>
            <a:srgbClr val="008080"/>
          </a:solidFill>
        </a:ln>
      </dgm:spPr>
      <dgm:t>
        <a:bodyPr/>
        <a:lstStyle/>
        <a:p>
          <a:endParaRPr lang="en-US" sz="1300"/>
        </a:p>
      </dgm:t>
    </dgm:pt>
    <dgm:pt modelId="{E8A2492F-5831-413F-A9AB-357143A4E69C}">
      <dgm:prSet phldrT="[Text]" custT="1"/>
      <dgm:spPr>
        <a:solidFill>
          <a:schemeClr val="bg1"/>
        </a:solidFill>
        <a:ln>
          <a:solidFill>
            <a:srgbClr val="008080"/>
          </a:solidFill>
        </a:ln>
      </dgm:spPr>
      <dgm:t>
        <a:bodyPr/>
        <a:lstStyle/>
        <a:p>
          <a:r>
            <a:rPr lang="en-US" altLang="en-US" sz="1300" dirty="0">
              <a:solidFill>
                <a:srgbClr val="008080"/>
              </a:solidFill>
            </a:rPr>
            <a:t>mRNA is translated into Pre-proinsulin:</a:t>
          </a:r>
        </a:p>
        <a:p>
          <a:r>
            <a:rPr lang="en-US" altLang="en-US" sz="1300" dirty="0">
              <a:solidFill>
                <a:schemeClr val="tx1"/>
              </a:solidFill>
            </a:rPr>
            <a:t>(signal peptide, A chain,  B chain, and peptide C) </a:t>
          </a:r>
        </a:p>
      </dgm:t>
    </dgm:pt>
    <dgm:pt modelId="{538BA7C3-7F62-4D45-AC26-97CFC8CA03B2}" type="parTrans" cxnId="{F10B9BF9-9534-4768-B79B-BB1D3FCCF446}">
      <dgm:prSet/>
      <dgm:spPr/>
      <dgm:t>
        <a:bodyPr/>
        <a:lstStyle/>
        <a:p>
          <a:endParaRPr lang="en-US" sz="1300"/>
        </a:p>
      </dgm:t>
    </dgm:pt>
    <dgm:pt modelId="{C77F7B06-9D7A-4187-8959-8E5BC1F6BE7E}" type="sibTrans" cxnId="{F10B9BF9-9534-4768-B79B-BB1D3FCCF446}">
      <dgm:prSet custT="1"/>
      <dgm:spPr>
        <a:ln>
          <a:solidFill>
            <a:srgbClr val="008080"/>
          </a:solidFill>
        </a:ln>
      </dgm:spPr>
      <dgm:t>
        <a:bodyPr/>
        <a:lstStyle/>
        <a:p>
          <a:endParaRPr lang="en-US" sz="1300"/>
        </a:p>
      </dgm:t>
    </dgm:pt>
    <dgm:pt modelId="{ED6294AE-1ADC-4220-ADEA-D2F56FAAF2A0}">
      <dgm:prSet phldrT="[Text]" custT="1"/>
      <dgm:spPr>
        <a:solidFill>
          <a:srgbClr val="E3FFF5"/>
        </a:solidFill>
        <a:ln>
          <a:solidFill>
            <a:srgbClr val="008080"/>
          </a:solidFill>
        </a:ln>
      </dgm:spPr>
      <dgm:t>
        <a:bodyPr/>
        <a:lstStyle/>
        <a:p>
          <a:r>
            <a:rPr lang="en-US" altLang="en-US" sz="1300" dirty="0">
              <a:solidFill>
                <a:srgbClr val="008080"/>
              </a:solidFill>
            </a:rPr>
            <a:t>Pre-proinsulin is converted to proinsulin</a:t>
          </a:r>
          <a:endParaRPr lang="en-US" sz="1300" dirty="0">
            <a:solidFill>
              <a:srgbClr val="008080"/>
            </a:solidFill>
          </a:endParaRPr>
        </a:p>
      </dgm:t>
    </dgm:pt>
    <dgm:pt modelId="{AB19E1A7-8C05-488C-A8CF-70153C4AA3B7}" type="parTrans" cxnId="{51C65484-3E72-46B4-BED8-644B4D04CADE}">
      <dgm:prSet/>
      <dgm:spPr/>
      <dgm:t>
        <a:bodyPr/>
        <a:lstStyle/>
        <a:p>
          <a:endParaRPr lang="en-US" sz="1300"/>
        </a:p>
      </dgm:t>
    </dgm:pt>
    <dgm:pt modelId="{50C63A23-98DB-4DAE-97C7-80D5161D2996}" type="sibTrans" cxnId="{51C65484-3E72-46B4-BED8-644B4D04CADE}">
      <dgm:prSet custT="1"/>
      <dgm:spPr>
        <a:ln>
          <a:solidFill>
            <a:srgbClr val="008080"/>
          </a:solidFill>
        </a:ln>
      </dgm:spPr>
      <dgm:t>
        <a:bodyPr/>
        <a:lstStyle/>
        <a:p>
          <a:endParaRPr lang="en-US" sz="1300"/>
        </a:p>
      </dgm:t>
    </dgm:pt>
    <dgm:pt modelId="{BB6A78C6-B714-4721-B61A-B424ED5496BE}">
      <dgm:prSet phldrT="[Text]" custT="1"/>
      <dgm:spPr>
        <a:solidFill>
          <a:schemeClr val="bg1"/>
        </a:solidFill>
        <a:ln>
          <a:solidFill>
            <a:srgbClr val="008080"/>
          </a:solidFill>
        </a:ln>
      </dgm:spPr>
      <dgm:t>
        <a:bodyPr/>
        <a:lstStyle/>
        <a:p>
          <a:r>
            <a:rPr lang="en-US" altLang="en-US" sz="1300" dirty="0">
              <a:solidFill>
                <a:srgbClr val="008080"/>
              </a:solidFill>
            </a:rPr>
            <a:t>Insulin is formed from proinsulin and Insulin is ready to be released </a:t>
          </a:r>
          <a:endParaRPr lang="en-US" sz="1300" dirty="0">
            <a:solidFill>
              <a:srgbClr val="008080"/>
            </a:solidFill>
          </a:endParaRPr>
        </a:p>
      </dgm:t>
    </dgm:pt>
    <dgm:pt modelId="{6054EED9-1B5C-4690-917B-BBE89C097613}" type="parTrans" cxnId="{A8AAC5E8-FB1C-4116-950D-3024C57A7013}">
      <dgm:prSet/>
      <dgm:spPr/>
      <dgm:t>
        <a:bodyPr/>
        <a:lstStyle/>
        <a:p>
          <a:endParaRPr lang="en-US" sz="1300"/>
        </a:p>
      </dgm:t>
    </dgm:pt>
    <dgm:pt modelId="{5968DDB4-8B22-4F91-8845-8E5514CE1FD4}" type="sibTrans" cxnId="{A8AAC5E8-FB1C-4116-950D-3024C57A7013}">
      <dgm:prSet/>
      <dgm:spPr/>
      <dgm:t>
        <a:bodyPr/>
        <a:lstStyle/>
        <a:p>
          <a:endParaRPr lang="en-US" sz="1300"/>
        </a:p>
      </dgm:t>
    </dgm:pt>
    <dgm:pt modelId="{3985BE17-C494-4D24-B4DF-01360685FA37}" type="pres">
      <dgm:prSet presAssocID="{A30880A0-A290-43FC-A0B3-56D999495387}" presName="Name0" presStyleCnt="0">
        <dgm:presLayoutVars>
          <dgm:dir/>
          <dgm:resizeHandles val="exact"/>
        </dgm:presLayoutVars>
      </dgm:prSet>
      <dgm:spPr/>
      <dgm:t>
        <a:bodyPr/>
        <a:lstStyle/>
        <a:p>
          <a:endParaRPr lang="en-US"/>
        </a:p>
      </dgm:t>
    </dgm:pt>
    <dgm:pt modelId="{AFA7980C-67B3-42E7-A842-7F88F8ABFA93}" type="pres">
      <dgm:prSet presAssocID="{545B8DA8-330B-4833-B04D-775DA0378430}" presName="node" presStyleLbl="node1" presStyleIdx="0" presStyleCnt="4">
        <dgm:presLayoutVars>
          <dgm:bulletEnabled val="1"/>
        </dgm:presLayoutVars>
      </dgm:prSet>
      <dgm:spPr/>
      <dgm:t>
        <a:bodyPr/>
        <a:lstStyle/>
        <a:p>
          <a:endParaRPr lang="en-US"/>
        </a:p>
      </dgm:t>
    </dgm:pt>
    <dgm:pt modelId="{22338426-CB73-4260-974D-DC2D902DABF6}" type="pres">
      <dgm:prSet presAssocID="{703CA638-C125-48F7-84F3-CE162CA21248}" presName="sibTrans" presStyleLbl="sibTrans1D1" presStyleIdx="0" presStyleCnt="3"/>
      <dgm:spPr/>
      <dgm:t>
        <a:bodyPr/>
        <a:lstStyle/>
        <a:p>
          <a:endParaRPr lang="en-US"/>
        </a:p>
      </dgm:t>
    </dgm:pt>
    <dgm:pt modelId="{A8033BD1-08C7-4AD2-B91F-9B6983864006}" type="pres">
      <dgm:prSet presAssocID="{703CA638-C125-48F7-84F3-CE162CA21248}" presName="connectorText" presStyleLbl="sibTrans1D1" presStyleIdx="0" presStyleCnt="3"/>
      <dgm:spPr/>
      <dgm:t>
        <a:bodyPr/>
        <a:lstStyle/>
        <a:p>
          <a:endParaRPr lang="en-US"/>
        </a:p>
      </dgm:t>
    </dgm:pt>
    <dgm:pt modelId="{7A3F0E95-46A9-4408-9F93-7F72A0CE1613}" type="pres">
      <dgm:prSet presAssocID="{E8A2492F-5831-413F-A9AB-357143A4E69C}" presName="node" presStyleLbl="node1" presStyleIdx="1" presStyleCnt="4">
        <dgm:presLayoutVars>
          <dgm:bulletEnabled val="1"/>
        </dgm:presLayoutVars>
      </dgm:prSet>
      <dgm:spPr/>
      <dgm:t>
        <a:bodyPr/>
        <a:lstStyle/>
        <a:p>
          <a:endParaRPr lang="en-US"/>
        </a:p>
      </dgm:t>
    </dgm:pt>
    <dgm:pt modelId="{061BB1FD-3D7D-4AD2-A4A1-A1268BD63A56}" type="pres">
      <dgm:prSet presAssocID="{C77F7B06-9D7A-4187-8959-8E5BC1F6BE7E}" presName="sibTrans" presStyleLbl="sibTrans1D1" presStyleIdx="1" presStyleCnt="3"/>
      <dgm:spPr/>
      <dgm:t>
        <a:bodyPr/>
        <a:lstStyle/>
        <a:p>
          <a:endParaRPr lang="en-US"/>
        </a:p>
      </dgm:t>
    </dgm:pt>
    <dgm:pt modelId="{70872FC4-039D-4020-8EC2-B8A45B42BD15}" type="pres">
      <dgm:prSet presAssocID="{C77F7B06-9D7A-4187-8959-8E5BC1F6BE7E}" presName="connectorText" presStyleLbl="sibTrans1D1" presStyleIdx="1" presStyleCnt="3"/>
      <dgm:spPr/>
      <dgm:t>
        <a:bodyPr/>
        <a:lstStyle/>
        <a:p>
          <a:endParaRPr lang="en-US"/>
        </a:p>
      </dgm:t>
    </dgm:pt>
    <dgm:pt modelId="{154B621B-2093-403C-860A-F138BD35212C}" type="pres">
      <dgm:prSet presAssocID="{ED6294AE-1ADC-4220-ADEA-D2F56FAAF2A0}" presName="node" presStyleLbl="node1" presStyleIdx="2" presStyleCnt="4" custLinFactNeighborX="1787" custLinFactNeighborY="-117">
        <dgm:presLayoutVars>
          <dgm:bulletEnabled val="1"/>
        </dgm:presLayoutVars>
      </dgm:prSet>
      <dgm:spPr/>
      <dgm:t>
        <a:bodyPr/>
        <a:lstStyle/>
        <a:p>
          <a:endParaRPr lang="en-US"/>
        </a:p>
      </dgm:t>
    </dgm:pt>
    <dgm:pt modelId="{EA49B507-7BE0-4BB4-BBD1-A9F39179641A}" type="pres">
      <dgm:prSet presAssocID="{50C63A23-98DB-4DAE-97C7-80D5161D2996}" presName="sibTrans" presStyleLbl="sibTrans1D1" presStyleIdx="2" presStyleCnt="3"/>
      <dgm:spPr/>
      <dgm:t>
        <a:bodyPr/>
        <a:lstStyle/>
        <a:p>
          <a:endParaRPr lang="en-US"/>
        </a:p>
      </dgm:t>
    </dgm:pt>
    <dgm:pt modelId="{3BFBB77A-060B-4D7A-AE1E-2B6592481BF2}" type="pres">
      <dgm:prSet presAssocID="{50C63A23-98DB-4DAE-97C7-80D5161D2996}" presName="connectorText" presStyleLbl="sibTrans1D1" presStyleIdx="2" presStyleCnt="3"/>
      <dgm:spPr/>
      <dgm:t>
        <a:bodyPr/>
        <a:lstStyle/>
        <a:p>
          <a:endParaRPr lang="en-US"/>
        </a:p>
      </dgm:t>
    </dgm:pt>
    <dgm:pt modelId="{D66F45BB-FABB-4034-A2F5-9ED563C7869B}" type="pres">
      <dgm:prSet presAssocID="{BB6A78C6-B714-4721-B61A-B424ED5496BE}" presName="node" presStyleLbl="node1" presStyleIdx="3" presStyleCnt="4">
        <dgm:presLayoutVars>
          <dgm:bulletEnabled val="1"/>
        </dgm:presLayoutVars>
      </dgm:prSet>
      <dgm:spPr/>
      <dgm:t>
        <a:bodyPr/>
        <a:lstStyle/>
        <a:p>
          <a:endParaRPr lang="en-US"/>
        </a:p>
      </dgm:t>
    </dgm:pt>
  </dgm:ptLst>
  <dgm:cxnLst>
    <dgm:cxn modelId="{578045EF-6330-4C12-BB0A-26AA15B99B0E}" type="presOf" srcId="{C77F7B06-9D7A-4187-8959-8E5BC1F6BE7E}" destId="{70872FC4-039D-4020-8EC2-B8A45B42BD15}" srcOrd="1" destOrd="0" presId="urn:microsoft.com/office/officeart/2005/8/layout/bProcess3"/>
    <dgm:cxn modelId="{B46A3EFB-77BB-4782-93C5-DC3656334BD8}" type="presOf" srcId="{C77F7B06-9D7A-4187-8959-8E5BC1F6BE7E}" destId="{061BB1FD-3D7D-4AD2-A4A1-A1268BD63A56}" srcOrd="0" destOrd="0" presId="urn:microsoft.com/office/officeart/2005/8/layout/bProcess3"/>
    <dgm:cxn modelId="{A3658FA9-7FDC-4558-993E-0F38F68AC07E}" type="presOf" srcId="{545B8DA8-330B-4833-B04D-775DA0378430}" destId="{AFA7980C-67B3-42E7-A842-7F88F8ABFA93}" srcOrd="0" destOrd="0" presId="urn:microsoft.com/office/officeart/2005/8/layout/bProcess3"/>
    <dgm:cxn modelId="{58ADDA4E-15E3-4C46-BA62-D31D1683C208}" srcId="{A30880A0-A290-43FC-A0B3-56D999495387}" destId="{545B8DA8-330B-4833-B04D-775DA0378430}" srcOrd="0" destOrd="0" parTransId="{EAE9FA95-8D81-4C4A-B3F1-E604B8868312}" sibTransId="{703CA638-C125-48F7-84F3-CE162CA21248}"/>
    <dgm:cxn modelId="{695485E8-8EF5-4903-B69A-15940172ABA2}" type="presOf" srcId="{ED6294AE-1ADC-4220-ADEA-D2F56FAAF2A0}" destId="{154B621B-2093-403C-860A-F138BD35212C}" srcOrd="0" destOrd="0" presId="urn:microsoft.com/office/officeart/2005/8/layout/bProcess3"/>
    <dgm:cxn modelId="{51C65484-3E72-46B4-BED8-644B4D04CADE}" srcId="{A30880A0-A290-43FC-A0B3-56D999495387}" destId="{ED6294AE-1ADC-4220-ADEA-D2F56FAAF2A0}" srcOrd="2" destOrd="0" parTransId="{AB19E1A7-8C05-488C-A8CF-70153C4AA3B7}" sibTransId="{50C63A23-98DB-4DAE-97C7-80D5161D2996}"/>
    <dgm:cxn modelId="{498CF08D-CCCC-40BF-8608-1BD493D8D9C3}" type="presOf" srcId="{50C63A23-98DB-4DAE-97C7-80D5161D2996}" destId="{EA49B507-7BE0-4BB4-BBD1-A9F39179641A}" srcOrd="0" destOrd="0" presId="urn:microsoft.com/office/officeart/2005/8/layout/bProcess3"/>
    <dgm:cxn modelId="{759A9179-5FEC-40BD-8806-657F867122D9}" type="presOf" srcId="{50C63A23-98DB-4DAE-97C7-80D5161D2996}" destId="{3BFBB77A-060B-4D7A-AE1E-2B6592481BF2}" srcOrd="1" destOrd="0" presId="urn:microsoft.com/office/officeart/2005/8/layout/bProcess3"/>
    <dgm:cxn modelId="{178F32AC-5F3A-4515-94E3-BE634D7AAD13}" type="presOf" srcId="{E8A2492F-5831-413F-A9AB-357143A4E69C}" destId="{7A3F0E95-46A9-4408-9F93-7F72A0CE1613}" srcOrd="0" destOrd="0" presId="urn:microsoft.com/office/officeart/2005/8/layout/bProcess3"/>
    <dgm:cxn modelId="{F10B9BF9-9534-4768-B79B-BB1D3FCCF446}" srcId="{A30880A0-A290-43FC-A0B3-56D999495387}" destId="{E8A2492F-5831-413F-A9AB-357143A4E69C}" srcOrd="1" destOrd="0" parTransId="{538BA7C3-7F62-4D45-AC26-97CFC8CA03B2}" sibTransId="{C77F7B06-9D7A-4187-8959-8E5BC1F6BE7E}"/>
    <dgm:cxn modelId="{A8AAC5E8-FB1C-4116-950D-3024C57A7013}" srcId="{A30880A0-A290-43FC-A0B3-56D999495387}" destId="{BB6A78C6-B714-4721-B61A-B424ED5496BE}" srcOrd="3" destOrd="0" parTransId="{6054EED9-1B5C-4690-917B-BBE89C097613}" sibTransId="{5968DDB4-8B22-4F91-8845-8E5514CE1FD4}"/>
    <dgm:cxn modelId="{C121F5D8-A557-4804-B964-5AF544CCACE1}" type="presOf" srcId="{BB6A78C6-B714-4721-B61A-B424ED5496BE}" destId="{D66F45BB-FABB-4034-A2F5-9ED563C7869B}" srcOrd="0" destOrd="0" presId="urn:microsoft.com/office/officeart/2005/8/layout/bProcess3"/>
    <dgm:cxn modelId="{CA04231D-54DB-4EA7-9306-2D439E10D3D2}" type="presOf" srcId="{703CA638-C125-48F7-84F3-CE162CA21248}" destId="{A8033BD1-08C7-4AD2-B91F-9B6983864006}" srcOrd="1" destOrd="0" presId="urn:microsoft.com/office/officeart/2005/8/layout/bProcess3"/>
    <dgm:cxn modelId="{7ECCFC04-AE22-4E55-B346-A8A4563B7C8C}" type="presOf" srcId="{703CA638-C125-48F7-84F3-CE162CA21248}" destId="{22338426-CB73-4260-974D-DC2D902DABF6}" srcOrd="0" destOrd="0" presId="urn:microsoft.com/office/officeart/2005/8/layout/bProcess3"/>
    <dgm:cxn modelId="{F885E7E9-28C0-4589-9A6B-7203AF1C71FC}" type="presOf" srcId="{A30880A0-A290-43FC-A0B3-56D999495387}" destId="{3985BE17-C494-4D24-B4DF-01360685FA37}" srcOrd="0" destOrd="0" presId="urn:microsoft.com/office/officeart/2005/8/layout/bProcess3"/>
    <dgm:cxn modelId="{C29621EA-2585-42CA-96F3-E044ABB23A59}" type="presParOf" srcId="{3985BE17-C494-4D24-B4DF-01360685FA37}" destId="{AFA7980C-67B3-42E7-A842-7F88F8ABFA93}" srcOrd="0" destOrd="0" presId="urn:microsoft.com/office/officeart/2005/8/layout/bProcess3"/>
    <dgm:cxn modelId="{47B72DC0-3C96-4B38-8C40-152E573C8813}" type="presParOf" srcId="{3985BE17-C494-4D24-B4DF-01360685FA37}" destId="{22338426-CB73-4260-974D-DC2D902DABF6}" srcOrd="1" destOrd="0" presId="urn:microsoft.com/office/officeart/2005/8/layout/bProcess3"/>
    <dgm:cxn modelId="{9ED2649B-33BD-4656-80F6-2FA97FBD7F7E}" type="presParOf" srcId="{22338426-CB73-4260-974D-DC2D902DABF6}" destId="{A8033BD1-08C7-4AD2-B91F-9B6983864006}" srcOrd="0" destOrd="0" presId="urn:microsoft.com/office/officeart/2005/8/layout/bProcess3"/>
    <dgm:cxn modelId="{BE77A55C-3883-403E-A46C-2ABA84B861F9}" type="presParOf" srcId="{3985BE17-C494-4D24-B4DF-01360685FA37}" destId="{7A3F0E95-46A9-4408-9F93-7F72A0CE1613}" srcOrd="2" destOrd="0" presId="urn:microsoft.com/office/officeart/2005/8/layout/bProcess3"/>
    <dgm:cxn modelId="{7F348D3A-F0DC-460C-A41B-BB5465995145}" type="presParOf" srcId="{3985BE17-C494-4D24-B4DF-01360685FA37}" destId="{061BB1FD-3D7D-4AD2-A4A1-A1268BD63A56}" srcOrd="3" destOrd="0" presId="urn:microsoft.com/office/officeart/2005/8/layout/bProcess3"/>
    <dgm:cxn modelId="{E34D1AA6-EE1D-459F-8B8D-1F65F6570518}" type="presParOf" srcId="{061BB1FD-3D7D-4AD2-A4A1-A1268BD63A56}" destId="{70872FC4-039D-4020-8EC2-B8A45B42BD15}" srcOrd="0" destOrd="0" presId="urn:microsoft.com/office/officeart/2005/8/layout/bProcess3"/>
    <dgm:cxn modelId="{3D9529EC-F44D-457C-8679-5D78A7B16577}" type="presParOf" srcId="{3985BE17-C494-4D24-B4DF-01360685FA37}" destId="{154B621B-2093-403C-860A-F138BD35212C}" srcOrd="4" destOrd="0" presId="urn:microsoft.com/office/officeart/2005/8/layout/bProcess3"/>
    <dgm:cxn modelId="{8764662C-DD29-49C9-8627-37526E77381D}" type="presParOf" srcId="{3985BE17-C494-4D24-B4DF-01360685FA37}" destId="{EA49B507-7BE0-4BB4-BBD1-A9F39179641A}" srcOrd="5" destOrd="0" presId="urn:microsoft.com/office/officeart/2005/8/layout/bProcess3"/>
    <dgm:cxn modelId="{F9DB33DF-C60F-4880-865B-92BECB59C1EE}" type="presParOf" srcId="{EA49B507-7BE0-4BB4-BBD1-A9F39179641A}" destId="{3BFBB77A-060B-4D7A-AE1E-2B6592481BF2}" srcOrd="0" destOrd="0" presId="urn:microsoft.com/office/officeart/2005/8/layout/bProcess3"/>
    <dgm:cxn modelId="{F2835DAE-27EA-41F0-A643-750D7B17D494}" type="presParOf" srcId="{3985BE17-C494-4D24-B4DF-01360685FA37}" destId="{D66F45BB-FABB-4034-A2F5-9ED563C7869B}" srcOrd="6"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80A0-A290-43FC-A0B3-56D999495387}"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545B8DA8-330B-4833-B04D-775DA0378430}">
      <dgm:prSet phldrT="[Text]" custT="1"/>
      <dgm:spPr>
        <a:solidFill>
          <a:srgbClr val="E3FFF5"/>
        </a:solidFill>
      </dgm:spPr>
      <dgm:t>
        <a:bodyPr/>
        <a:lstStyle/>
        <a:p>
          <a:r>
            <a:rPr lang="en-US" altLang="en-US" sz="1600" dirty="0">
              <a:solidFill>
                <a:srgbClr val="008080"/>
              </a:solidFill>
            </a:rPr>
            <a:t>In chromosome 2  in </a:t>
          </a:r>
          <a:r>
            <a:rPr lang="el-GR" altLang="en-US" sz="1600" dirty="0">
              <a:solidFill>
                <a:srgbClr val="008080"/>
              </a:solidFill>
            </a:rPr>
            <a:t>α</a:t>
          </a:r>
          <a:r>
            <a:rPr lang="en-US" altLang="en-US" sz="1600" dirty="0">
              <a:solidFill>
                <a:srgbClr val="008080"/>
              </a:solidFill>
            </a:rPr>
            <a:t> cells: </a:t>
          </a:r>
        </a:p>
        <a:p>
          <a:r>
            <a:rPr lang="en-US" altLang="en-US" sz="1600" dirty="0">
              <a:solidFill>
                <a:schemeClr val="tx1"/>
              </a:solidFill>
            </a:rPr>
            <a:t>DNA transcription into mRNA </a:t>
          </a:r>
          <a:endParaRPr lang="en-US" sz="1600" dirty="0">
            <a:solidFill>
              <a:schemeClr val="tx1"/>
            </a:solidFill>
          </a:endParaRPr>
        </a:p>
      </dgm:t>
    </dgm:pt>
    <dgm:pt modelId="{EAE9FA95-8D81-4C4A-B3F1-E604B8868312}" type="parTrans" cxnId="{58ADDA4E-15E3-4C46-BA62-D31D1683C208}">
      <dgm:prSet/>
      <dgm:spPr/>
      <dgm:t>
        <a:bodyPr/>
        <a:lstStyle/>
        <a:p>
          <a:endParaRPr lang="en-US" sz="1600"/>
        </a:p>
      </dgm:t>
    </dgm:pt>
    <dgm:pt modelId="{703CA638-C125-48F7-84F3-CE162CA21248}" type="sibTrans" cxnId="{58ADDA4E-15E3-4C46-BA62-D31D1683C208}">
      <dgm:prSet custT="1"/>
      <dgm:spPr/>
      <dgm:t>
        <a:bodyPr/>
        <a:lstStyle/>
        <a:p>
          <a:endParaRPr lang="en-US" sz="1600"/>
        </a:p>
      </dgm:t>
    </dgm:pt>
    <dgm:pt modelId="{E8A2492F-5831-413F-A9AB-357143A4E69C}">
      <dgm:prSet phldrT="[Text]" custT="1"/>
      <dgm:spPr>
        <a:solidFill>
          <a:schemeClr val="bg1"/>
        </a:solidFill>
      </dgm:spPr>
      <dgm:t>
        <a:bodyPr/>
        <a:lstStyle/>
        <a:p>
          <a:r>
            <a:rPr lang="en-US" altLang="en-US" sz="1600" dirty="0">
              <a:solidFill>
                <a:srgbClr val="008080"/>
              </a:solidFill>
            </a:rPr>
            <a:t>mRNA is translated into Pre-</a:t>
          </a:r>
          <a:r>
            <a:rPr lang="en-US" altLang="en-US" sz="1600" dirty="0" err="1">
              <a:solidFill>
                <a:srgbClr val="008080"/>
              </a:solidFill>
            </a:rPr>
            <a:t>proglucagon</a:t>
          </a:r>
          <a:endParaRPr lang="en-US" altLang="en-US" sz="1600" dirty="0">
            <a:solidFill>
              <a:srgbClr val="008080"/>
            </a:solidFill>
          </a:endParaRPr>
        </a:p>
      </dgm:t>
    </dgm:pt>
    <dgm:pt modelId="{538BA7C3-7F62-4D45-AC26-97CFC8CA03B2}" type="parTrans" cxnId="{F10B9BF9-9534-4768-B79B-BB1D3FCCF446}">
      <dgm:prSet/>
      <dgm:spPr/>
      <dgm:t>
        <a:bodyPr/>
        <a:lstStyle/>
        <a:p>
          <a:endParaRPr lang="en-US" sz="1600"/>
        </a:p>
      </dgm:t>
    </dgm:pt>
    <dgm:pt modelId="{C77F7B06-9D7A-4187-8959-8E5BC1F6BE7E}" type="sibTrans" cxnId="{F10B9BF9-9534-4768-B79B-BB1D3FCCF446}">
      <dgm:prSet custT="1"/>
      <dgm:spPr/>
      <dgm:t>
        <a:bodyPr/>
        <a:lstStyle/>
        <a:p>
          <a:endParaRPr lang="en-US" sz="1600"/>
        </a:p>
      </dgm:t>
    </dgm:pt>
    <dgm:pt modelId="{ED6294AE-1ADC-4220-ADEA-D2F56FAAF2A0}">
      <dgm:prSet phldrT="[Text]" custT="1"/>
      <dgm:spPr>
        <a:solidFill>
          <a:schemeClr val="bg1"/>
        </a:solidFill>
      </dgm:spPr>
      <dgm:t>
        <a:bodyPr/>
        <a:lstStyle/>
        <a:p>
          <a:r>
            <a:rPr lang="en-US" altLang="en-US" sz="1600" dirty="0">
              <a:solidFill>
                <a:srgbClr val="008080"/>
              </a:solidFill>
            </a:rPr>
            <a:t>Pre-</a:t>
          </a:r>
          <a:r>
            <a:rPr lang="en-US" altLang="en-US" sz="1600" dirty="0" err="1">
              <a:solidFill>
                <a:srgbClr val="008080"/>
              </a:solidFill>
            </a:rPr>
            <a:t>proglucagon</a:t>
          </a:r>
          <a:r>
            <a:rPr lang="en-US" altLang="en-US" sz="1600" dirty="0">
              <a:solidFill>
                <a:srgbClr val="008080"/>
              </a:solidFill>
            </a:rPr>
            <a:t> is converted to </a:t>
          </a:r>
          <a:r>
            <a:rPr lang="en-US" altLang="en-US" sz="1600" dirty="0" err="1">
              <a:solidFill>
                <a:srgbClr val="008080"/>
              </a:solidFill>
            </a:rPr>
            <a:t>Proglucagon</a:t>
          </a:r>
          <a:endParaRPr lang="en-US" altLang="en-US" sz="1600" dirty="0">
            <a:solidFill>
              <a:srgbClr val="008080"/>
            </a:solidFill>
          </a:endParaRPr>
        </a:p>
      </dgm:t>
    </dgm:pt>
    <dgm:pt modelId="{AB19E1A7-8C05-488C-A8CF-70153C4AA3B7}" type="parTrans" cxnId="{51C65484-3E72-46B4-BED8-644B4D04CADE}">
      <dgm:prSet/>
      <dgm:spPr/>
      <dgm:t>
        <a:bodyPr/>
        <a:lstStyle/>
        <a:p>
          <a:endParaRPr lang="en-US" sz="1600"/>
        </a:p>
      </dgm:t>
    </dgm:pt>
    <dgm:pt modelId="{50C63A23-98DB-4DAE-97C7-80D5161D2996}" type="sibTrans" cxnId="{51C65484-3E72-46B4-BED8-644B4D04CADE}">
      <dgm:prSet custT="1"/>
      <dgm:spPr/>
      <dgm:t>
        <a:bodyPr/>
        <a:lstStyle/>
        <a:p>
          <a:endParaRPr lang="en-US" sz="1600"/>
        </a:p>
      </dgm:t>
    </dgm:pt>
    <dgm:pt modelId="{BB6A78C6-B714-4721-B61A-B424ED5496BE}">
      <dgm:prSet phldrT="[Text]" custT="1"/>
      <dgm:spPr>
        <a:solidFill>
          <a:srgbClr val="E3FFF5"/>
        </a:solidFill>
      </dgm:spPr>
      <dgm:t>
        <a:bodyPr/>
        <a:lstStyle/>
        <a:p>
          <a:r>
            <a:rPr lang="en-US" altLang="en-US" sz="1600" dirty="0">
              <a:solidFill>
                <a:srgbClr val="008080"/>
              </a:solidFill>
            </a:rPr>
            <a:t>Glucagon is formed from </a:t>
          </a:r>
          <a:r>
            <a:rPr lang="en-US" altLang="en-US" sz="1600" dirty="0" err="1">
              <a:solidFill>
                <a:srgbClr val="008080"/>
              </a:solidFill>
            </a:rPr>
            <a:t>proglucagon</a:t>
          </a:r>
          <a:r>
            <a:rPr lang="en-US" altLang="en-US" sz="1600" dirty="0">
              <a:solidFill>
                <a:srgbClr val="008080"/>
              </a:solidFill>
            </a:rPr>
            <a:t> and glucagon is ready to be released </a:t>
          </a:r>
        </a:p>
      </dgm:t>
    </dgm:pt>
    <dgm:pt modelId="{6054EED9-1B5C-4690-917B-BBE89C097613}" type="parTrans" cxnId="{A8AAC5E8-FB1C-4116-950D-3024C57A7013}">
      <dgm:prSet/>
      <dgm:spPr/>
      <dgm:t>
        <a:bodyPr/>
        <a:lstStyle/>
        <a:p>
          <a:endParaRPr lang="en-US" sz="1600"/>
        </a:p>
      </dgm:t>
    </dgm:pt>
    <dgm:pt modelId="{5968DDB4-8B22-4F91-8845-8E5514CE1FD4}" type="sibTrans" cxnId="{A8AAC5E8-FB1C-4116-950D-3024C57A7013}">
      <dgm:prSet/>
      <dgm:spPr/>
      <dgm:t>
        <a:bodyPr/>
        <a:lstStyle/>
        <a:p>
          <a:endParaRPr lang="en-US" sz="1600"/>
        </a:p>
      </dgm:t>
    </dgm:pt>
    <dgm:pt modelId="{3985BE17-C494-4D24-B4DF-01360685FA37}" type="pres">
      <dgm:prSet presAssocID="{A30880A0-A290-43FC-A0B3-56D999495387}" presName="Name0" presStyleCnt="0">
        <dgm:presLayoutVars>
          <dgm:dir/>
          <dgm:resizeHandles val="exact"/>
        </dgm:presLayoutVars>
      </dgm:prSet>
      <dgm:spPr/>
      <dgm:t>
        <a:bodyPr/>
        <a:lstStyle/>
        <a:p>
          <a:endParaRPr lang="en-US"/>
        </a:p>
      </dgm:t>
    </dgm:pt>
    <dgm:pt modelId="{AFA7980C-67B3-42E7-A842-7F88F8ABFA93}" type="pres">
      <dgm:prSet presAssocID="{545B8DA8-330B-4833-B04D-775DA0378430}" presName="node" presStyleLbl="node1" presStyleIdx="0" presStyleCnt="4">
        <dgm:presLayoutVars>
          <dgm:bulletEnabled val="1"/>
        </dgm:presLayoutVars>
      </dgm:prSet>
      <dgm:spPr/>
      <dgm:t>
        <a:bodyPr/>
        <a:lstStyle/>
        <a:p>
          <a:endParaRPr lang="en-US"/>
        </a:p>
      </dgm:t>
    </dgm:pt>
    <dgm:pt modelId="{22338426-CB73-4260-974D-DC2D902DABF6}" type="pres">
      <dgm:prSet presAssocID="{703CA638-C125-48F7-84F3-CE162CA21248}" presName="sibTrans" presStyleLbl="sibTrans1D1" presStyleIdx="0" presStyleCnt="3"/>
      <dgm:spPr/>
      <dgm:t>
        <a:bodyPr/>
        <a:lstStyle/>
        <a:p>
          <a:endParaRPr lang="en-US"/>
        </a:p>
      </dgm:t>
    </dgm:pt>
    <dgm:pt modelId="{A8033BD1-08C7-4AD2-B91F-9B6983864006}" type="pres">
      <dgm:prSet presAssocID="{703CA638-C125-48F7-84F3-CE162CA21248}" presName="connectorText" presStyleLbl="sibTrans1D1" presStyleIdx="0" presStyleCnt="3"/>
      <dgm:spPr/>
      <dgm:t>
        <a:bodyPr/>
        <a:lstStyle/>
        <a:p>
          <a:endParaRPr lang="en-US"/>
        </a:p>
      </dgm:t>
    </dgm:pt>
    <dgm:pt modelId="{7A3F0E95-46A9-4408-9F93-7F72A0CE1613}" type="pres">
      <dgm:prSet presAssocID="{E8A2492F-5831-413F-A9AB-357143A4E69C}" presName="node" presStyleLbl="node1" presStyleIdx="1" presStyleCnt="4">
        <dgm:presLayoutVars>
          <dgm:bulletEnabled val="1"/>
        </dgm:presLayoutVars>
      </dgm:prSet>
      <dgm:spPr/>
      <dgm:t>
        <a:bodyPr/>
        <a:lstStyle/>
        <a:p>
          <a:endParaRPr lang="en-US"/>
        </a:p>
      </dgm:t>
    </dgm:pt>
    <dgm:pt modelId="{061BB1FD-3D7D-4AD2-A4A1-A1268BD63A56}" type="pres">
      <dgm:prSet presAssocID="{C77F7B06-9D7A-4187-8959-8E5BC1F6BE7E}" presName="sibTrans" presStyleLbl="sibTrans1D1" presStyleIdx="1" presStyleCnt="3"/>
      <dgm:spPr/>
      <dgm:t>
        <a:bodyPr/>
        <a:lstStyle/>
        <a:p>
          <a:endParaRPr lang="en-US"/>
        </a:p>
      </dgm:t>
    </dgm:pt>
    <dgm:pt modelId="{70872FC4-039D-4020-8EC2-B8A45B42BD15}" type="pres">
      <dgm:prSet presAssocID="{C77F7B06-9D7A-4187-8959-8E5BC1F6BE7E}" presName="connectorText" presStyleLbl="sibTrans1D1" presStyleIdx="1" presStyleCnt="3"/>
      <dgm:spPr/>
      <dgm:t>
        <a:bodyPr/>
        <a:lstStyle/>
        <a:p>
          <a:endParaRPr lang="en-US"/>
        </a:p>
      </dgm:t>
    </dgm:pt>
    <dgm:pt modelId="{154B621B-2093-403C-860A-F138BD35212C}" type="pres">
      <dgm:prSet presAssocID="{ED6294AE-1ADC-4220-ADEA-D2F56FAAF2A0}" presName="node" presStyleLbl="node1" presStyleIdx="2" presStyleCnt="4" custLinFactNeighborX="-3368" custLinFactNeighborY="5548">
        <dgm:presLayoutVars>
          <dgm:bulletEnabled val="1"/>
        </dgm:presLayoutVars>
      </dgm:prSet>
      <dgm:spPr/>
      <dgm:t>
        <a:bodyPr/>
        <a:lstStyle/>
        <a:p>
          <a:endParaRPr lang="en-US"/>
        </a:p>
      </dgm:t>
    </dgm:pt>
    <dgm:pt modelId="{EA49B507-7BE0-4BB4-BBD1-A9F39179641A}" type="pres">
      <dgm:prSet presAssocID="{50C63A23-98DB-4DAE-97C7-80D5161D2996}" presName="sibTrans" presStyleLbl="sibTrans1D1" presStyleIdx="2" presStyleCnt="3"/>
      <dgm:spPr/>
      <dgm:t>
        <a:bodyPr/>
        <a:lstStyle/>
        <a:p>
          <a:endParaRPr lang="en-US"/>
        </a:p>
      </dgm:t>
    </dgm:pt>
    <dgm:pt modelId="{3BFBB77A-060B-4D7A-AE1E-2B6592481BF2}" type="pres">
      <dgm:prSet presAssocID="{50C63A23-98DB-4DAE-97C7-80D5161D2996}" presName="connectorText" presStyleLbl="sibTrans1D1" presStyleIdx="2" presStyleCnt="3"/>
      <dgm:spPr/>
      <dgm:t>
        <a:bodyPr/>
        <a:lstStyle/>
        <a:p>
          <a:endParaRPr lang="en-US"/>
        </a:p>
      </dgm:t>
    </dgm:pt>
    <dgm:pt modelId="{D66F45BB-FABB-4034-A2F5-9ED563C7869B}" type="pres">
      <dgm:prSet presAssocID="{BB6A78C6-B714-4721-B61A-B424ED5496BE}" presName="node" presStyleLbl="node1" presStyleIdx="3" presStyleCnt="4">
        <dgm:presLayoutVars>
          <dgm:bulletEnabled val="1"/>
        </dgm:presLayoutVars>
      </dgm:prSet>
      <dgm:spPr/>
      <dgm:t>
        <a:bodyPr/>
        <a:lstStyle/>
        <a:p>
          <a:endParaRPr lang="en-US"/>
        </a:p>
      </dgm:t>
    </dgm:pt>
  </dgm:ptLst>
  <dgm:cxnLst>
    <dgm:cxn modelId="{578045EF-6330-4C12-BB0A-26AA15B99B0E}" type="presOf" srcId="{C77F7B06-9D7A-4187-8959-8E5BC1F6BE7E}" destId="{70872FC4-039D-4020-8EC2-B8A45B42BD15}" srcOrd="1" destOrd="0" presId="urn:microsoft.com/office/officeart/2005/8/layout/bProcess3"/>
    <dgm:cxn modelId="{B46A3EFB-77BB-4782-93C5-DC3656334BD8}" type="presOf" srcId="{C77F7B06-9D7A-4187-8959-8E5BC1F6BE7E}" destId="{061BB1FD-3D7D-4AD2-A4A1-A1268BD63A56}" srcOrd="0" destOrd="0" presId="urn:microsoft.com/office/officeart/2005/8/layout/bProcess3"/>
    <dgm:cxn modelId="{A3658FA9-7FDC-4558-993E-0F38F68AC07E}" type="presOf" srcId="{545B8DA8-330B-4833-B04D-775DA0378430}" destId="{AFA7980C-67B3-42E7-A842-7F88F8ABFA93}" srcOrd="0" destOrd="0" presId="urn:microsoft.com/office/officeart/2005/8/layout/bProcess3"/>
    <dgm:cxn modelId="{58ADDA4E-15E3-4C46-BA62-D31D1683C208}" srcId="{A30880A0-A290-43FC-A0B3-56D999495387}" destId="{545B8DA8-330B-4833-B04D-775DA0378430}" srcOrd="0" destOrd="0" parTransId="{EAE9FA95-8D81-4C4A-B3F1-E604B8868312}" sibTransId="{703CA638-C125-48F7-84F3-CE162CA21248}"/>
    <dgm:cxn modelId="{695485E8-8EF5-4903-B69A-15940172ABA2}" type="presOf" srcId="{ED6294AE-1ADC-4220-ADEA-D2F56FAAF2A0}" destId="{154B621B-2093-403C-860A-F138BD35212C}" srcOrd="0" destOrd="0" presId="urn:microsoft.com/office/officeart/2005/8/layout/bProcess3"/>
    <dgm:cxn modelId="{51C65484-3E72-46B4-BED8-644B4D04CADE}" srcId="{A30880A0-A290-43FC-A0B3-56D999495387}" destId="{ED6294AE-1ADC-4220-ADEA-D2F56FAAF2A0}" srcOrd="2" destOrd="0" parTransId="{AB19E1A7-8C05-488C-A8CF-70153C4AA3B7}" sibTransId="{50C63A23-98DB-4DAE-97C7-80D5161D2996}"/>
    <dgm:cxn modelId="{498CF08D-CCCC-40BF-8608-1BD493D8D9C3}" type="presOf" srcId="{50C63A23-98DB-4DAE-97C7-80D5161D2996}" destId="{EA49B507-7BE0-4BB4-BBD1-A9F39179641A}" srcOrd="0" destOrd="0" presId="urn:microsoft.com/office/officeart/2005/8/layout/bProcess3"/>
    <dgm:cxn modelId="{759A9179-5FEC-40BD-8806-657F867122D9}" type="presOf" srcId="{50C63A23-98DB-4DAE-97C7-80D5161D2996}" destId="{3BFBB77A-060B-4D7A-AE1E-2B6592481BF2}" srcOrd="1" destOrd="0" presId="urn:microsoft.com/office/officeart/2005/8/layout/bProcess3"/>
    <dgm:cxn modelId="{178F32AC-5F3A-4515-94E3-BE634D7AAD13}" type="presOf" srcId="{E8A2492F-5831-413F-A9AB-357143A4E69C}" destId="{7A3F0E95-46A9-4408-9F93-7F72A0CE1613}" srcOrd="0" destOrd="0" presId="urn:microsoft.com/office/officeart/2005/8/layout/bProcess3"/>
    <dgm:cxn modelId="{F10B9BF9-9534-4768-B79B-BB1D3FCCF446}" srcId="{A30880A0-A290-43FC-A0B3-56D999495387}" destId="{E8A2492F-5831-413F-A9AB-357143A4E69C}" srcOrd="1" destOrd="0" parTransId="{538BA7C3-7F62-4D45-AC26-97CFC8CA03B2}" sibTransId="{C77F7B06-9D7A-4187-8959-8E5BC1F6BE7E}"/>
    <dgm:cxn modelId="{A8AAC5E8-FB1C-4116-950D-3024C57A7013}" srcId="{A30880A0-A290-43FC-A0B3-56D999495387}" destId="{BB6A78C6-B714-4721-B61A-B424ED5496BE}" srcOrd="3" destOrd="0" parTransId="{6054EED9-1B5C-4690-917B-BBE89C097613}" sibTransId="{5968DDB4-8B22-4F91-8845-8E5514CE1FD4}"/>
    <dgm:cxn modelId="{C121F5D8-A557-4804-B964-5AF544CCACE1}" type="presOf" srcId="{BB6A78C6-B714-4721-B61A-B424ED5496BE}" destId="{D66F45BB-FABB-4034-A2F5-9ED563C7869B}" srcOrd="0" destOrd="0" presId="urn:microsoft.com/office/officeart/2005/8/layout/bProcess3"/>
    <dgm:cxn modelId="{CA04231D-54DB-4EA7-9306-2D439E10D3D2}" type="presOf" srcId="{703CA638-C125-48F7-84F3-CE162CA21248}" destId="{A8033BD1-08C7-4AD2-B91F-9B6983864006}" srcOrd="1" destOrd="0" presId="urn:microsoft.com/office/officeart/2005/8/layout/bProcess3"/>
    <dgm:cxn modelId="{7ECCFC04-AE22-4E55-B346-A8A4563B7C8C}" type="presOf" srcId="{703CA638-C125-48F7-84F3-CE162CA21248}" destId="{22338426-CB73-4260-974D-DC2D902DABF6}" srcOrd="0" destOrd="0" presId="urn:microsoft.com/office/officeart/2005/8/layout/bProcess3"/>
    <dgm:cxn modelId="{F885E7E9-28C0-4589-9A6B-7203AF1C71FC}" type="presOf" srcId="{A30880A0-A290-43FC-A0B3-56D999495387}" destId="{3985BE17-C494-4D24-B4DF-01360685FA37}" srcOrd="0" destOrd="0" presId="urn:microsoft.com/office/officeart/2005/8/layout/bProcess3"/>
    <dgm:cxn modelId="{C29621EA-2585-42CA-96F3-E044ABB23A59}" type="presParOf" srcId="{3985BE17-C494-4D24-B4DF-01360685FA37}" destId="{AFA7980C-67B3-42E7-A842-7F88F8ABFA93}" srcOrd="0" destOrd="0" presId="urn:microsoft.com/office/officeart/2005/8/layout/bProcess3"/>
    <dgm:cxn modelId="{47B72DC0-3C96-4B38-8C40-152E573C8813}" type="presParOf" srcId="{3985BE17-C494-4D24-B4DF-01360685FA37}" destId="{22338426-CB73-4260-974D-DC2D902DABF6}" srcOrd="1" destOrd="0" presId="urn:microsoft.com/office/officeart/2005/8/layout/bProcess3"/>
    <dgm:cxn modelId="{9ED2649B-33BD-4656-80F6-2FA97FBD7F7E}" type="presParOf" srcId="{22338426-CB73-4260-974D-DC2D902DABF6}" destId="{A8033BD1-08C7-4AD2-B91F-9B6983864006}" srcOrd="0" destOrd="0" presId="urn:microsoft.com/office/officeart/2005/8/layout/bProcess3"/>
    <dgm:cxn modelId="{BE77A55C-3883-403E-A46C-2ABA84B861F9}" type="presParOf" srcId="{3985BE17-C494-4D24-B4DF-01360685FA37}" destId="{7A3F0E95-46A9-4408-9F93-7F72A0CE1613}" srcOrd="2" destOrd="0" presId="urn:microsoft.com/office/officeart/2005/8/layout/bProcess3"/>
    <dgm:cxn modelId="{7F348D3A-F0DC-460C-A41B-BB5465995145}" type="presParOf" srcId="{3985BE17-C494-4D24-B4DF-01360685FA37}" destId="{061BB1FD-3D7D-4AD2-A4A1-A1268BD63A56}" srcOrd="3" destOrd="0" presId="urn:microsoft.com/office/officeart/2005/8/layout/bProcess3"/>
    <dgm:cxn modelId="{E34D1AA6-EE1D-459F-8B8D-1F65F6570518}" type="presParOf" srcId="{061BB1FD-3D7D-4AD2-A4A1-A1268BD63A56}" destId="{70872FC4-039D-4020-8EC2-B8A45B42BD15}" srcOrd="0" destOrd="0" presId="urn:microsoft.com/office/officeart/2005/8/layout/bProcess3"/>
    <dgm:cxn modelId="{3D9529EC-F44D-457C-8679-5D78A7B16577}" type="presParOf" srcId="{3985BE17-C494-4D24-B4DF-01360685FA37}" destId="{154B621B-2093-403C-860A-F138BD35212C}" srcOrd="4" destOrd="0" presId="urn:microsoft.com/office/officeart/2005/8/layout/bProcess3"/>
    <dgm:cxn modelId="{8764662C-DD29-49C9-8627-37526E77381D}" type="presParOf" srcId="{3985BE17-C494-4D24-B4DF-01360685FA37}" destId="{EA49B507-7BE0-4BB4-BBD1-A9F39179641A}" srcOrd="5" destOrd="0" presId="urn:microsoft.com/office/officeart/2005/8/layout/bProcess3"/>
    <dgm:cxn modelId="{F9DB33DF-C60F-4880-865B-92BECB59C1EE}" type="presParOf" srcId="{EA49B507-7BE0-4BB4-BBD1-A9F39179641A}" destId="{3BFBB77A-060B-4D7A-AE1E-2B6592481BF2}" srcOrd="0" destOrd="0" presId="urn:microsoft.com/office/officeart/2005/8/layout/bProcess3"/>
    <dgm:cxn modelId="{F2835DAE-27EA-41F0-A643-750D7B17D494}" type="presParOf" srcId="{3985BE17-C494-4D24-B4DF-01360685FA37}" destId="{D66F45BB-FABB-4034-A2F5-9ED563C7869B}" srcOrd="6"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8426-CB73-4260-974D-DC2D902DABF6}">
      <dsp:nvSpPr>
        <dsp:cNvPr id="0" name=""/>
        <dsp:cNvSpPr/>
      </dsp:nvSpPr>
      <dsp:spPr>
        <a:xfrm>
          <a:off x="2466592" y="436471"/>
          <a:ext cx="337403" cy="91440"/>
        </a:xfrm>
        <a:custGeom>
          <a:avLst/>
          <a:gdLst/>
          <a:ahLst/>
          <a:cxnLst/>
          <a:rect l="0" t="0" r="0" b="0"/>
          <a:pathLst>
            <a:path>
              <a:moveTo>
                <a:pt x="0" y="45720"/>
              </a:moveTo>
              <a:lnTo>
                <a:pt x="337403" y="45720"/>
              </a:lnTo>
            </a:path>
          </a:pathLst>
        </a:custGeom>
        <a:noFill/>
        <a:ln w="9525" cap="flat" cmpd="sng" algn="ctr">
          <a:solidFill>
            <a:srgbClr val="00808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2626093" y="480349"/>
        <a:ext cx="18400" cy="3683"/>
      </dsp:txXfrm>
    </dsp:sp>
    <dsp:sp modelId="{AFA7980C-67B3-42E7-A842-7F88F8ABFA93}">
      <dsp:nvSpPr>
        <dsp:cNvPr id="0" name=""/>
        <dsp:cNvSpPr/>
      </dsp:nvSpPr>
      <dsp:spPr>
        <a:xfrm>
          <a:off x="868375" y="2186"/>
          <a:ext cx="1600016" cy="960009"/>
        </a:xfrm>
        <a:prstGeom prst="rect">
          <a:avLst/>
        </a:prstGeom>
        <a:solidFill>
          <a:srgbClr val="E3FFF5"/>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altLang="en-US" sz="1300" kern="1200" dirty="0">
              <a:solidFill>
                <a:srgbClr val="008080"/>
              </a:solidFill>
            </a:rPr>
            <a:t>In </a:t>
          </a:r>
          <a:r>
            <a:rPr lang="en-US" altLang="en-US" sz="1300" kern="1200" dirty="0">
              <a:solidFill>
                <a:srgbClr val="FF0000"/>
              </a:solidFill>
            </a:rPr>
            <a:t>chromosome 11 </a:t>
          </a:r>
          <a:r>
            <a:rPr lang="en-US" altLang="en-US" sz="1300" kern="1200" dirty="0">
              <a:solidFill>
                <a:srgbClr val="008080"/>
              </a:solidFill>
            </a:rPr>
            <a:t>in </a:t>
          </a:r>
          <a:r>
            <a:rPr lang="el-GR" altLang="en-US" sz="1300" kern="1200" dirty="0">
              <a:solidFill>
                <a:srgbClr val="008080"/>
              </a:solidFill>
            </a:rPr>
            <a:t>β</a:t>
          </a:r>
          <a:r>
            <a:rPr lang="en-US" altLang="en-US" sz="1300" kern="1200" dirty="0">
              <a:solidFill>
                <a:srgbClr val="008080"/>
              </a:solidFill>
            </a:rPr>
            <a:t> cells:           </a:t>
          </a:r>
        </a:p>
        <a:p>
          <a:pPr lvl="0" algn="ctr" defTabSz="577850">
            <a:lnSpc>
              <a:spcPct val="90000"/>
            </a:lnSpc>
            <a:spcBef>
              <a:spcPct val="0"/>
            </a:spcBef>
            <a:spcAft>
              <a:spcPct val="35000"/>
            </a:spcAft>
          </a:pPr>
          <a:r>
            <a:rPr lang="en-US" altLang="en-US" sz="1300" kern="1200" dirty="0">
              <a:solidFill>
                <a:schemeClr val="tx1"/>
              </a:solidFill>
            </a:rPr>
            <a:t>DNA transcription into mRNA </a:t>
          </a:r>
          <a:endParaRPr lang="en-US" sz="1300" kern="1200" dirty="0">
            <a:solidFill>
              <a:schemeClr val="tx1"/>
            </a:solidFill>
          </a:endParaRPr>
        </a:p>
      </dsp:txBody>
      <dsp:txXfrm>
        <a:off x="868375" y="2186"/>
        <a:ext cx="1600016" cy="960009"/>
      </dsp:txXfrm>
    </dsp:sp>
    <dsp:sp modelId="{061BB1FD-3D7D-4AD2-A4A1-A1268BD63A56}">
      <dsp:nvSpPr>
        <dsp:cNvPr id="0" name=""/>
        <dsp:cNvSpPr/>
      </dsp:nvSpPr>
      <dsp:spPr>
        <a:xfrm>
          <a:off x="4434612" y="435348"/>
          <a:ext cx="365996" cy="91440"/>
        </a:xfrm>
        <a:custGeom>
          <a:avLst/>
          <a:gdLst/>
          <a:ahLst/>
          <a:cxnLst/>
          <a:rect l="0" t="0" r="0" b="0"/>
          <a:pathLst>
            <a:path>
              <a:moveTo>
                <a:pt x="0" y="46843"/>
              </a:moveTo>
              <a:lnTo>
                <a:pt x="200098" y="46843"/>
              </a:lnTo>
              <a:lnTo>
                <a:pt x="200098" y="45720"/>
              </a:lnTo>
              <a:lnTo>
                <a:pt x="365996" y="45720"/>
              </a:lnTo>
            </a:path>
          </a:pathLst>
        </a:custGeom>
        <a:noFill/>
        <a:ln w="9525" cap="flat" cmpd="sng" algn="ctr">
          <a:solidFill>
            <a:srgbClr val="00808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4607695" y="479226"/>
        <a:ext cx="19829" cy="3683"/>
      </dsp:txXfrm>
    </dsp:sp>
    <dsp:sp modelId="{7A3F0E95-46A9-4408-9F93-7F72A0CE1613}">
      <dsp:nvSpPr>
        <dsp:cNvPr id="0" name=""/>
        <dsp:cNvSpPr/>
      </dsp:nvSpPr>
      <dsp:spPr>
        <a:xfrm>
          <a:off x="2836395" y="2186"/>
          <a:ext cx="1600016" cy="960009"/>
        </a:xfrm>
        <a:prstGeom prst="rect">
          <a:avLst/>
        </a:prstGeom>
        <a:solidFill>
          <a:schemeClr val="bg1"/>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altLang="en-US" sz="1300" kern="1200" dirty="0">
              <a:solidFill>
                <a:srgbClr val="008080"/>
              </a:solidFill>
            </a:rPr>
            <a:t>mRNA is translated into Pre-proinsulin:</a:t>
          </a:r>
        </a:p>
        <a:p>
          <a:pPr lvl="0" algn="ctr" defTabSz="577850">
            <a:lnSpc>
              <a:spcPct val="90000"/>
            </a:lnSpc>
            <a:spcBef>
              <a:spcPct val="0"/>
            </a:spcBef>
            <a:spcAft>
              <a:spcPct val="35000"/>
            </a:spcAft>
          </a:pPr>
          <a:r>
            <a:rPr lang="en-US" altLang="en-US" sz="1300" kern="1200" dirty="0">
              <a:solidFill>
                <a:schemeClr val="tx1"/>
              </a:solidFill>
            </a:rPr>
            <a:t>(signal peptide, A chain,  B chain, and peptide C) </a:t>
          </a:r>
        </a:p>
      </dsp:txBody>
      <dsp:txXfrm>
        <a:off x="2836395" y="2186"/>
        <a:ext cx="1600016" cy="960009"/>
      </dsp:txXfrm>
    </dsp:sp>
    <dsp:sp modelId="{EA49B507-7BE0-4BB4-BBD1-A9F39179641A}">
      <dsp:nvSpPr>
        <dsp:cNvPr id="0" name=""/>
        <dsp:cNvSpPr/>
      </dsp:nvSpPr>
      <dsp:spPr>
        <a:xfrm>
          <a:off x="1668384" y="959273"/>
          <a:ext cx="3964632" cy="338526"/>
        </a:xfrm>
        <a:custGeom>
          <a:avLst/>
          <a:gdLst/>
          <a:ahLst/>
          <a:cxnLst/>
          <a:rect l="0" t="0" r="0" b="0"/>
          <a:pathLst>
            <a:path>
              <a:moveTo>
                <a:pt x="3964632" y="0"/>
              </a:moveTo>
              <a:lnTo>
                <a:pt x="3964632" y="186363"/>
              </a:lnTo>
              <a:lnTo>
                <a:pt x="0" y="186363"/>
              </a:lnTo>
              <a:lnTo>
                <a:pt x="0" y="338526"/>
              </a:lnTo>
            </a:path>
          </a:pathLst>
        </a:custGeom>
        <a:noFill/>
        <a:ln w="9525" cap="flat" cmpd="sng" algn="ctr">
          <a:solidFill>
            <a:srgbClr val="00808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3551155" y="1126695"/>
        <a:ext cx="199088" cy="3683"/>
      </dsp:txXfrm>
    </dsp:sp>
    <dsp:sp modelId="{154B621B-2093-403C-860A-F138BD35212C}">
      <dsp:nvSpPr>
        <dsp:cNvPr id="0" name=""/>
        <dsp:cNvSpPr/>
      </dsp:nvSpPr>
      <dsp:spPr>
        <a:xfrm>
          <a:off x="4833008" y="1063"/>
          <a:ext cx="1600016" cy="960009"/>
        </a:xfrm>
        <a:prstGeom prst="rect">
          <a:avLst/>
        </a:prstGeom>
        <a:solidFill>
          <a:srgbClr val="E3FFF5"/>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altLang="en-US" sz="1300" kern="1200" dirty="0">
              <a:solidFill>
                <a:srgbClr val="008080"/>
              </a:solidFill>
            </a:rPr>
            <a:t>Pre-proinsulin is converted to proinsulin</a:t>
          </a:r>
          <a:endParaRPr lang="en-US" sz="1300" kern="1200" dirty="0">
            <a:solidFill>
              <a:srgbClr val="008080"/>
            </a:solidFill>
          </a:endParaRPr>
        </a:p>
      </dsp:txBody>
      <dsp:txXfrm>
        <a:off x="4833008" y="1063"/>
        <a:ext cx="1600016" cy="960009"/>
      </dsp:txXfrm>
    </dsp:sp>
    <dsp:sp modelId="{D66F45BB-FABB-4034-A2F5-9ED563C7869B}">
      <dsp:nvSpPr>
        <dsp:cNvPr id="0" name=""/>
        <dsp:cNvSpPr/>
      </dsp:nvSpPr>
      <dsp:spPr>
        <a:xfrm>
          <a:off x="868375" y="1330200"/>
          <a:ext cx="1600016" cy="960009"/>
        </a:xfrm>
        <a:prstGeom prst="rect">
          <a:avLst/>
        </a:prstGeom>
        <a:solidFill>
          <a:schemeClr val="bg1"/>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altLang="en-US" sz="1300" kern="1200" dirty="0">
              <a:solidFill>
                <a:srgbClr val="008080"/>
              </a:solidFill>
            </a:rPr>
            <a:t>Insulin is formed from proinsulin and Insulin is ready to be released </a:t>
          </a:r>
          <a:endParaRPr lang="en-US" sz="1300" kern="1200" dirty="0">
            <a:solidFill>
              <a:srgbClr val="008080"/>
            </a:solidFill>
          </a:endParaRPr>
        </a:p>
      </dsp:txBody>
      <dsp:txXfrm>
        <a:off x="868375" y="1330200"/>
        <a:ext cx="1600016" cy="960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8426-CB73-4260-974D-DC2D902DABF6}">
      <dsp:nvSpPr>
        <dsp:cNvPr id="0" name=""/>
        <dsp:cNvSpPr/>
      </dsp:nvSpPr>
      <dsp:spPr>
        <a:xfrm>
          <a:off x="2820863" y="504969"/>
          <a:ext cx="389989" cy="91440"/>
        </a:xfrm>
        <a:custGeom>
          <a:avLst/>
          <a:gdLst/>
          <a:ahLst/>
          <a:cxnLst/>
          <a:rect l="0" t="0" r="0" b="0"/>
          <a:pathLst>
            <a:path>
              <a:moveTo>
                <a:pt x="0" y="45720"/>
              </a:moveTo>
              <a:lnTo>
                <a:pt x="38998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005343" y="548584"/>
        <a:ext cx="21029" cy="4210"/>
      </dsp:txXfrm>
    </dsp:sp>
    <dsp:sp modelId="{AFA7980C-67B3-42E7-A842-7F88F8ABFA93}">
      <dsp:nvSpPr>
        <dsp:cNvPr id="0" name=""/>
        <dsp:cNvSpPr/>
      </dsp:nvSpPr>
      <dsp:spPr>
        <a:xfrm>
          <a:off x="994013" y="2094"/>
          <a:ext cx="1828650" cy="1097190"/>
        </a:xfrm>
        <a:prstGeom prst="rect">
          <a:avLst/>
        </a:prstGeom>
        <a:solidFill>
          <a:srgbClr val="E3FFF5"/>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a:solidFill>
                <a:srgbClr val="008080"/>
              </a:solidFill>
            </a:rPr>
            <a:t>In chromosome 2  in </a:t>
          </a:r>
          <a:r>
            <a:rPr lang="el-GR" altLang="en-US" sz="1600" kern="1200" dirty="0">
              <a:solidFill>
                <a:srgbClr val="008080"/>
              </a:solidFill>
            </a:rPr>
            <a:t>α</a:t>
          </a:r>
          <a:r>
            <a:rPr lang="en-US" altLang="en-US" sz="1600" kern="1200" dirty="0">
              <a:solidFill>
                <a:srgbClr val="008080"/>
              </a:solidFill>
            </a:rPr>
            <a:t> cells: </a:t>
          </a:r>
        </a:p>
        <a:p>
          <a:pPr lvl="0" algn="ctr" defTabSz="711200">
            <a:lnSpc>
              <a:spcPct val="90000"/>
            </a:lnSpc>
            <a:spcBef>
              <a:spcPct val="0"/>
            </a:spcBef>
            <a:spcAft>
              <a:spcPct val="35000"/>
            </a:spcAft>
          </a:pPr>
          <a:r>
            <a:rPr lang="en-US" altLang="en-US" sz="1600" kern="1200" dirty="0">
              <a:solidFill>
                <a:schemeClr val="tx1"/>
              </a:solidFill>
            </a:rPr>
            <a:t>DNA transcription into mRNA </a:t>
          </a:r>
          <a:endParaRPr lang="en-US" sz="1600" kern="1200" dirty="0">
            <a:solidFill>
              <a:schemeClr val="tx1"/>
            </a:solidFill>
          </a:endParaRPr>
        </a:p>
      </dsp:txBody>
      <dsp:txXfrm>
        <a:off x="994013" y="2094"/>
        <a:ext cx="1828650" cy="1097190"/>
      </dsp:txXfrm>
    </dsp:sp>
    <dsp:sp modelId="{061BB1FD-3D7D-4AD2-A4A1-A1268BD63A56}">
      <dsp:nvSpPr>
        <dsp:cNvPr id="0" name=""/>
        <dsp:cNvSpPr/>
      </dsp:nvSpPr>
      <dsp:spPr>
        <a:xfrm>
          <a:off x="1846749" y="1097484"/>
          <a:ext cx="2310828" cy="392084"/>
        </a:xfrm>
        <a:custGeom>
          <a:avLst/>
          <a:gdLst/>
          <a:ahLst/>
          <a:cxnLst/>
          <a:rect l="0" t="0" r="0" b="0"/>
          <a:pathLst>
            <a:path>
              <a:moveTo>
                <a:pt x="2310828" y="0"/>
              </a:moveTo>
              <a:lnTo>
                <a:pt x="2310828" y="213142"/>
              </a:lnTo>
              <a:lnTo>
                <a:pt x="0" y="213142"/>
              </a:lnTo>
              <a:lnTo>
                <a:pt x="0" y="392084"/>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943434" y="1291421"/>
        <a:ext cx="117458" cy="4210"/>
      </dsp:txXfrm>
    </dsp:sp>
    <dsp:sp modelId="{7A3F0E95-46A9-4408-9F93-7F72A0CE1613}">
      <dsp:nvSpPr>
        <dsp:cNvPr id="0" name=""/>
        <dsp:cNvSpPr/>
      </dsp:nvSpPr>
      <dsp:spPr>
        <a:xfrm>
          <a:off x="3243253" y="2094"/>
          <a:ext cx="1828650" cy="1097190"/>
        </a:xfrm>
        <a:prstGeom prst="rect">
          <a:avLst/>
        </a:prstGeom>
        <a:solidFill>
          <a:schemeClr val="bg1"/>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a:solidFill>
                <a:srgbClr val="008080"/>
              </a:solidFill>
            </a:rPr>
            <a:t>mRNA is translated into Pre-</a:t>
          </a:r>
          <a:r>
            <a:rPr lang="en-US" altLang="en-US" sz="1600" kern="1200" dirty="0" err="1">
              <a:solidFill>
                <a:srgbClr val="008080"/>
              </a:solidFill>
            </a:rPr>
            <a:t>proglucagon</a:t>
          </a:r>
          <a:endParaRPr lang="en-US" altLang="en-US" sz="1600" kern="1200" dirty="0">
            <a:solidFill>
              <a:srgbClr val="008080"/>
            </a:solidFill>
          </a:endParaRPr>
        </a:p>
      </dsp:txBody>
      <dsp:txXfrm>
        <a:off x="3243253" y="2094"/>
        <a:ext cx="1828650" cy="1097190"/>
      </dsp:txXfrm>
    </dsp:sp>
    <dsp:sp modelId="{EA49B507-7BE0-4BB4-BBD1-A9F39179641A}">
      <dsp:nvSpPr>
        <dsp:cNvPr id="0" name=""/>
        <dsp:cNvSpPr/>
      </dsp:nvSpPr>
      <dsp:spPr>
        <a:xfrm>
          <a:off x="2759274" y="2022749"/>
          <a:ext cx="451578" cy="91440"/>
        </a:xfrm>
        <a:custGeom>
          <a:avLst/>
          <a:gdLst/>
          <a:ahLst/>
          <a:cxnLst/>
          <a:rect l="0" t="0" r="0" b="0"/>
          <a:pathLst>
            <a:path>
              <a:moveTo>
                <a:pt x="0" y="47814"/>
              </a:moveTo>
              <a:lnTo>
                <a:pt x="242889" y="47814"/>
              </a:lnTo>
              <a:lnTo>
                <a:pt x="242889" y="45720"/>
              </a:lnTo>
              <a:lnTo>
                <a:pt x="45157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973009" y="2066364"/>
        <a:ext cx="24109" cy="4210"/>
      </dsp:txXfrm>
    </dsp:sp>
    <dsp:sp modelId="{154B621B-2093-403C-860A-F138BD35212C}">
      <dsp:nvSpPr>
        <dsp:cNvPr id="0" name=""/>
        <dsp:cNvSpPr/>
      </dsp:nvSpPr>
      <dsp:spPr>
        <a:xfrm>
          <a:off x="932424" y="1521968"/>
          <a:ext cx="1828650" cy="1097190"/>
        </a:xfrm>
        <a:prstGeom prst="rect">
          <a:avLst/>
        </a:prstGeom>
        <a:solidFill>
          <a:schemeClr val="bg1"/>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a:solidFill>
                <a:srgbClr val="008080"/>
              </a:solidFill>
            </a:rPr>
            <a:t>Pre-</a:t>
          </a:r>
          <a:r>
            <a:rPr lang="en-US" altLang="en-US" sz="1600" kern="1200" dirty="0" err="1">
              <a:solidFill>
                <a:srgbClr val="008080"/>
              </a:solidFill>
            </a:rPr>
            <a:t>proglucagon</a:t>
          </a:r>
          <a:r>
            <a:rPr lang="en-US" altLang="en-US" sz="1600" kern="1200" dirty="0">
              <a:solidFill>
                <a:srgbClr val="008080"/>
              </a:solidFill>
            </a:rPr>
            <a:t> is converted to </a:t>
          </a:r>
          <a:r>
            <a:rPr lang="en-US" altLang="en-US" sz="1600" kern="1200" dirty="0" err="1">
              <a:solidFill>
                <a:srgbClr val="008080"/>
              </a:solidFill>
            </a:rPr>
            <a:t>Proglucagon</a:t>
          </a:r>
          <a:endParaRPr lang="en-US" altLang="en-US" sz="1600" kern="1200" dirty="0">
            <a:solidFill>
              <a:srgbClr val="008080"/>
            </a:solidFill>
          </a:endParaRPr>
        </a:p>
      </dsp:txBody>
      <dsp:txXfrm>
        <a:off x="932424" y="1521968"/>
        <a:ext cx="1828650" cy="1097190"/>
      </dsp:txXfrm>
    </dsp:sp>
    <dsp:sp modelId="{D66F45BB-FABB-4034-A2F5-9ED563C7869B}">
      <dsp:nvSpPr>
        <dsp:cNvPr id="0" name=""/>
        <dsp:cNvSpPr/>
      </dsp:nvSpPr>
      <dsp:spPr>
        <a:xfrm>
          <a:off x="3243253" y="1519874"/>
          <a:ext cx="1828650" cy="1097190"/>
        </a:xfrm>
        <a:prstGeom prst="rect">
          <a:avLst/>
        </a:prstGeom>
        <a:solidFill>
          <a:srgbClr val="E3FFF5"/>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a:solidFill>
                <a:srgbClr val="008080"/>
              </a:solidFill>
            </a:rPr>
            <a:t>Glucagon is formed from </a:t>
          </a:r>
          <a:r>
            <a:rPr lang="en-US" altLang="en-US" sz="1600" kern="1200" dirty="0" err="1">
              <a:solidFill>
                <a:srgbClr val="008080"/>
              </a:solidFill>
            </a:rPr>
            <a:t>proglucagon</a:t>
          </a:r>
          <a:r>
            <a:rPr lang="en-US" altLang="en-US" sz="1600" kern="1200" dirty="0">
              <a:solidFill>
                <a:srgbClr val="008080"/>
              </a:solidFill>
            </a:rPr>
            <a:t> and glucagon is ready to be released </a:t>
          </a:r>
        </a:p>
      </dsp:txBody>
      <dsp:txXfrm>
        <a:off x="3243253" y="1519874"/>
        <a:ext cx="1828650" cy="109719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2/25/2018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3736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2/25/2018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2/25/2018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2/25/2018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2/25/2018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2/25/2018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2/25/2018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rive.google.com/open?id=0B-7mWPKMvk76SVNRSEpDdzlSck0" TargetMode="Externa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hyperlink" Target="https://mail.google.com/mail/u/2/#inbox" TargetMode="External"/><Relationship Id="rId2" Type="http://schemas.openxmlformats.org/officeDocument/2006/relationships/notesSlide" Target="../notesSlides/notesSlide1.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hyperlink" Target="https://www.surveymonkey.com/r/8WYTKYT" TargetMode="External"/><Relationship Id="rId11" Type="http://schemas.openxmlformats.org/officeDocument/2006/relationships/image" Target="../media/image26.jp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hyperlink" Target="https://docs.google.com/forms/d/1u1JBrQF2OHrdd-GO9svz5ydywmjOUc5AXtFmphInV9c/edit#responses"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25.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241927" y="118109"/>
            <a:ext cx="6047756" cy="6130953"/>
          </a:xfrm>
          <a:prstGeom prst="rect">
            <a:avLst/>
          </a:prstGeom>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8" name="Picture 7"/>
          <p:cNvPicPr>
            <a:picLocks noChangeAspect="1"/>
          </p:cNvPicPr>
          <p:nvPr/>
        </p:nvPicPr>
        <p:blipFill>
          <a:blip r:embed="rId4"/>
          <a:stretch>
            <a:fillRect/>
          </a:stretch>
        </p:blipFill>
        <p:spPr>
          <a:xfrm>
            <a:off x="9736113" y="4746951"/>
            <a:ext cx="1734818" cy="152058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58709" y="11258"/>
            <a:ext cx="3430116" cy="3539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المحاضرة </a:t>
            </a:r>
            <a:r>
              <a:rPr lang="ar-SA" sz="2400" dirty="0" smtClean="0">
                <a:solidFill>
                  <a:srgbClr val="FF0000"/>
                </a:solidFill>
                <a:latin typeface="Arabic Typesetting" panose="03020402040406030203" pitchFamily="66" charset="-78"/>
                <a:cs typeface="Arabic Typesetting" panose="03020402040406030203" pitchFamily="66" charset="-78"/>
              </a:rPr>
              <a:t>بسيطة وقليلة، الباقي </a:t>
            </a:r>
            <a:r>
              <a:rPr lang="ar-SA" sz="2400" dirty="0" smtClean="0">
                <a:solidFill>
                  <a:srgbClr val="FF0000"/>
                </a:solidFill>
                <a:latin typeface="Arabic Typesetting" panose="03020402040406030203" pitchFamily="66" charset="-78"/>
                <a:cs typeface="Arabic Typesetting" panose="03020402040406030203" pitchFamily="66" charset="-78"/>
              </a:rPr>
              <a:t>ملخصات وشرح</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3974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12" name="Content Placeholder 3"/>
          <p:cNvSpPr txBox="1">
            <a:spLocks/>
          </p:cNvSpPr>
          <p:nvPr/>
        </p:nvSpPr>
        <p:spPr>
          <a:xfrm>
            <a:off x="609460" y="1159844"/>
            <a:ext cx="10969942" cy="51290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en-US" sz="1600" dirty="0">
                <a:solidFill>
                  <a:srgbClr val="008080"/>
                </a:solidFill>
              </a:rPr>
              <a:t>When Beta cells </a:t>
            </a:r>
            <a:r>
              <a:rPr lang="en-US" altLang="en-US" sz="1600" b="1" dirty="0">
                <a:solidFill>
                  <a:srgbClr val="FF0000"/>
                </a:solidFill>
              </a:rPr>
              <a:t>secrete</a:t>
            </a:r>
            <a:r>
              <a:rPr lang="en-US" altLang="en-US" sz="1600" dirty="0">
                <a:solidFill>
                  <a:srgbClr val="008080"/>
                </a:solidFill>
              </a:rPr>
              <a:t> Insulin:</a:t>
            </a:r>
          </a:p>
          <a:p>
            <a:pPr marL="0" indent="0" defTabSz="914400">
              <a:lnSpc>
                <a:spcPct val="150000"/>
              </a:lnSpc>
              <a:buFont typeface="Wingdings 3"/>
              <a:buNone/>
            </a:pPr>
            <a:endParaRPr lang="en-US" sz="1600" dirty="0">
              <a:solidFill>
                <a:srgbClr val="008080"/>
              </a:solidFill>
              <a:latin typeface="Gill Sans MT" panose="020B0502020104020203" pitchFamily="34" charset="0"/>
              <a:cs typeface="Calibri" panose="020F0502020204030204" pitchFamily="34" charset="0"/>
            </a:endParaRPr>
          </a:p>
          <a:p>
            <a:pPr defTabSz="914400">
              <a:lnSpc>
                <a:spcPct val="150000"/>
              </a:lnSpc>
            </a:pPr>
            <a:endParaRPr lang="en-US" sz="1600" dirty="0">
              <a:solidFill>
                <a:srgbClr val="008080"/>
              </a:solidFill>
              <a:latin typeface="Gill Sans MT" panose="020B0502020104020203" pitchFamily="34" charset="0"/>
              <a:cs typeface="Calibri" panose="020F0502020204030204" pitchFamily="34" charset="0"/>
            </a:endParaRPr>
          </a:p>
        </p:txBody>
      </p:sp>
      <p:sp>
        <p:nvSpPr>
          <p:cNvPr id="11" name="مربع نص 3"/>
          <p:cNvSpPr txBox="1"/>
          <p:nvPr/>
        </p:nvSpPr>
        <p:spPr>
          <a:xfrm>
            <a:off x="6454452" y="1988840"/>
            <a:ext cx="5124950" cy="3456384"/>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lnSpc>
                <a:spcPct val="200000"/>
              </a:lnSpc>
              <a:buFont typeface="Wingdings" pitchFamily="2" charset="2"/>
              <a:buChar char="ü"/>
            </a:pPr>
            <a:r>
              <a:rPr lang="en-US" sz="1600" dirty="0">
                <a:solidFill>
                  <a:srgbClr val="008080"/>
                </a:solidFill>
                <a:latin typeface="+mn-lt"/>
                <a:cs typeface="+mn-cs"/>
              </a:rPr>
              <a:t>When Beta cells secrete Insulin:</a:t>
            </a:r>
          </a:p>
          <a:p>
            <a:pPr>
              <a:lnSpc>
                <a:spcPct val="200000"/>
              </a:lnSpc>
            </a:pPr>
            <a:r>
              <a:rPr lang="en-US" sz="1600" dirty="0"/>
              <a:t>Increased glucose in blood </a:t>
            </a:r>
            <a:r>
              <a:rPr lang="en-US" sz="1600" dirty="0">
                <a:sym typeface="Wingdings" pitchFamily="2" charset="2"/>
              </a:rPr>
              <a:t> Increased  intracellular glucose  Increased Glycolysis and Citric acid cycle  Increased  ATP  K channels are closed so, less K leaves the cells  Cells depolarization  Ca channels will open  Ca entry will trigger the exocytosis of insulin vesicles </a:t>
            </a:r>
            <a:r>
              <a:rPr lang="en-US" sz="1600" b="1" dirty="0">
                <a:sym typeface="Wingdings" pitchFamily="2" charset="2"/>
              </a:rPr>
              <a:t> </a:t>
            </a:r>
            <a:r>
              <a:rPr lang="en-US" sz="1600" b="1" dirty="0">
                <a:solidFill>
                  <a:srgbClr val="FF0000"/>
                </a:solidFill>
                <a:sym typeface="Wingdings" pitchFamily="2" charset="2"/>
              </a:rPr>
              <a:t>Insulin is released.  </a:t>
            </a:r>
            <a:endParaRPr lang="en-US" sz="1600" b="1" dirty="0">
              <a:sym typeface="Wingdings" pitchFamily="2" charset="2"/>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00" y="1872546"/>
            <a:ext cx="5697500" cy="42840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385700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Dr. Manan’s Explanation </a:t>
            </a:r>
            <a:endParaRPr lang="en-US" sz="3200" dirty="0">
              <a:solidFill>
                <a:srgbClr val="008080"/>
              </a:solidFill>
              <a:latin typeface="Bahnschrift" panose="020B0502040204020203"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289277" y="1261020"/>
            <a:ext cx="5290126" cy="4976292"/>
          </a:xfrm>
          <a:prstGeom prst="rect">
            <a:avLst/>
          </a:prstGeom>
        </p:spPr>
      </p:pic>
      <p:pic>
        <p:nvPicPr>
          <p:cNvPr id="6" name="Picture 5"/>
          <p:cNvPicPr>
            <a:picLocks noChangeAspect="1"/>
          </p:cNvPicPr>
          <p:nvPr/>
        </p:nvPicPr>
        <p:blipFill>
          <a:blip r:embed="rId3"/>
          <a:stretch>
            <a:fillRect/>
          </a:stretch>
        </p:blipFill>
        <p:spPr>
          <a:xfrm>
            <a:off x="609461" y="1261021"/>
            <a:ext cx="5628968" cy="4976292"/>
          </a:xfrm>
          <a:prstGeom prst="rect">
            <a:avLst/>
          </a:prstGeom>
        </p:spPr>
      </p:pic>
    </p:spTree>
    <p:extLst>
      <p:ext uri="{BB962C8B-B14F-4D97-AF65-F5344CB8AC3E}">
        <p14:creationId xmlns:p14="http://schemas.microsoft.com/office/powerpoint/2010/main" val="129382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828564280"/>
              </p:ext>
            </p:extLst>
          </p:nvPr>
        </p:nvGraphicFramePr>
        <p:xfrm>
          <a:off x="609460" y="1213403"/>
          <a:ext cx="10961289" cy="5034795"/>
        </p:xfrm>
        <a:graphic>
          <a:graphicData uri="http://schemas.openxmlformats.org/drawingml/2006/table">
            <a:tbl>
              <a:tblPr firstRow="1" bandRow="1">
                <a:tableStyleId>{5DA37D80-6434-44D0-A028-1B22A696006F}</a:tableStyleId>
              </a:tblPr>
              <a:tblGrid>
                <a:gridCol w="6781096">
                  <a:extLst>
                    <a:ext uri="{9D8B030D-6E8A-4147-A177-3AD203B41FA5}">
                      <a16:colId xmlns:a16="http://schemas.microsoft.com/office/drawing/2014/main" val="3604589667"/>
                    </a:ext>
                  </a:extLst>
                </a:gridCol>
                <a:gridCol w="4180193">
                  <a:extLst>
                    <a:ext uri="{9D8B030D-6E8A-4147-A177-3AD203B41FA5}">
                      <a16:colId xmlns:a16="http://schemas.microsoft.com/office/drawing/2014/main" val="20001"/>
                    </a:ext>
                  </a:extLst>
                </a:gridCol>
              </a:tblGrid>
              <a:tr h="293914">
                <a:tc>
                  <a:txBody>
                    <a:bodyPr/>
                    <a:lstStyle/>
                    <a:p>
                      <a:pPr algn="ctr">
                        <a:lnSpc>
                          <a:spcPct val="100000"/>
                        </a:lnSpc>
                      </a:pPr>
                      <a:r>
                        <a:rPr kumimoji="0" lang="en-US" sz="1400" b="0" kern="1200" dirty="0">
                          <a:solidFill>
                            <a:srgbClr val="008080"/>
                          </a:solidFill>
                          <a:latin typeface="Gill Sans MT" panose="020B0502020104020203" pitchFamily="34" charset="0"/>
                          <a:ea typeface="+mn-ea"/>
                          <a:cs typeface="Calibri" panose="020F0502020204030204" pitchFamily="34" charset="0"/>
                        </a:rPr>
                        <a:t>Stimulating factors</a:t>
                      </a:r>
                    </a:p>
                  </a:txBody>
                  <a:tcPr>
                    <a:solidFill>
                      <a:srgbClr val="E3FFF5"/>
                    </a:solidFill>
                  </a:tcPr>
                </a:tc>
                <a:tc>
                  <a:txBody>
                    <a:bodyPr/>
                    <a:lstStyle/>
                    <a:p>
                      <a:pPr algn="ctr">
                        <a:lnSpc>
                          <a:spcPct val="100000"/>
                        </a:lnSpc>
                      </a:pPr>
                      <a:r>
                        <a:rPr kumimoji="0" lang="en-US" sz="1400" b="0" kern="1200" dirty="0">
                          <a:solidFill>
                            <a:srgbClr val="008080"/>
                          </a:solidFill>
                          <a:latin typeface="Gill Sans MT" panose="020B0502020104020203" pitchFamily="34" charset="0"/>
                          <a:ea typeface="+mn-ea"/>
                          <a:cs typeface="Calibri" panose="020F0502020204030204" pitchFamily="34" charset="0"/>
                        </a:rPr>
                        <a:t>Inhibiting factors</a:t>
                      </a:r>
                    </a:p>
                  </a:txBody>
                  <a:tcPr>
                    <a:solidFill>
                      <a:srgbClr val="E3FFF5"/>
                    </a:solidFill>
                  </a:tcPr>
                </a:tc>
                <a:extLst>
                  <a:ext uri="{0D108BD9-81ED-4DB2-BD59-A6C34878D82A}">
                    <a16:rowId xmlns:a16="http://schemas.microsoft.com/office/drawing/2014/main" val="1728296579"/>
                  </a:ext>
                </a:extLst>
              </a:tr>
              <a:tr h="4729995">
                <a:tc>
                  <a:txBody>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b="1" kern="1200" dirty="0">
                          <a:solidFill>
                            <a:srgbClr val="FF0000"/>
                          </a:solidFill>
                          <a:effectLst/>
                          <a:latin typeface="+mn-lt"/>
                          <a:ea typeface="+mn-ea"/>
                          <a:cs typeface="+mn-cs"/>
                        </a:rPr>
                        <a:t>Increased blood </a:t>
                      </a:r>
                      <a:r>
                        <a:rPr kumimoji="0" lang="en-US" sz="1300" b="1" kern="1200" dirty="0" smtClean="0">
                          <a:solidFill>
                            <a:srgbClr val="FF0000"/>
                          </a:solidFill>
                          <a:effectLst/>
                          <a:latin typeface="+mn-lt"/>
                          <a:ea typeface="+mn-ea"/>
                          <a:cs typeface="+mn-cs"/>
                        </a:rPr>
                        <a:t>glucose</a:t>
                      </a:r>
                      <a:r>
                        <a:rPr kumimoji="0" lang="en-US" sz="1300" b="0" kern="1200" baseline="0" dirty="0">
                          <a:solidFill>
                            <a:schemeClr val="tx1"/>
                          </a:solidFill>
                          <a:effectLst/>
                          <a:latin typeface="+mn-lt"/>
                          <a:ea typeface="+mn-ea"/>
                          <a:cs typeface="+mn-cs"/>
                        </a:rPr>
                        <a:t> </a:t>
                      </a:r>
                      <a:r>
                        <a:rPr kumimoji="0" lang="en-US" sz="1300" b="0" kern="1200" baseline="0" dirty="0" smtClean="0">
                          <a:solidFill>
                            <a:srgbClr val="00B050"/>
                          </a:solidFill>
                          <a:effectLst/>
                          <a:latin typeface="+mn-lt"/>
                          <a:ea typeface="+mn-ea"/>
                          <a:cs typeface="+mn-cs"/>
                        </a:rPr>
                        <a:t>(the most important)</a:t>
                      </a:r>
                      <a:endParaRPr kumimoji="0" lang="en-US" sz="1300" kern="1200" dirty="0">
                        <a:solidFill>
                          <a:srgbClr val="00B050"/>
                        </a:solidFill>
                        <a:effectLst/>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lumMod val="95000"/>
                              <a:lumOff val="5000"/>
                            </a:schemeClr>
                          </a:solidFill>
                          <a:effectLst/>
                          <a:latin typeface="+mn-lt"/>
                          <a:ea typeface="+mn-ea"/>
                          <a:cs typeface="+mn-cs"/>
                        </a:rPr>
                        <a:t>Increased blood free fatty acids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lumMod val="95000"/>
                              <a:lumOff val="5000"/>
                            </a:schemeClr>
                          </a:solidFill>
                          <a:effectLst/>
                          <a:latin typeface="+mn-lt"/>
                          <a:ea typeface="+mn-ea"/>
                          <a:cs typeface="+mn-cs"/>
                        </a:rPr>
                        <a:t>Increased blood ketone bodies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lumMod val="95000"/>
                              <a:lumOff val="5000"/>
                            </a:schemeClr>
                          </a:solidFill>
                          <a:effectLst/>
                          <a:latin typeface="+mn-lt"/>
                          <a:ea typeface="+mn-ea"/>
                          <a:cs typeface="+mn-cs"/>
                        </a:rPr>
                        <a:t>Increased blood amino </a:t>
                      </a:r>
                      <a:r>
                        <a:rPr kumimoji="0" lang="en-US" sz="1300" kern="1200" dirty="0" smtClean="0">
                          <a:solidFill>
                            <a:schemeClr val="tx1">
                              <a:lumMod val="95000"/>
                              <a:lumOff val="5000"/>
                            </a:schemeClr>
                          </a:solidFill>
                          <a:effectLst/>
                          <a:latin typeface="+mn-lt"/>
                          <a:ea typeface="+mn-ea"/>
                          <a:cs typeface="+mn-cs"/>
                        </a:rPr>
                        <a:t>acids</a:t>
                      </a:r>
                      <a:endParaRPr kumimoji="0" lang="ar-SA" sz="1300" kern="1200" dirty="0" smtClean="0">
                        <a:solidFill>
                          <a:schemeClr val="tx1">
                            <a:lumMod val="95000"/>
                            <a:lumOff val="5000"/>
                          </a:schemeClr>
                        </a:solidFill>
                        <a:effectLst/>
                        <a:latin typeface="+mn-lt"/>
                        <a:ea typeface="+mn-ea"/>
                        <a:cs typeface="+mn-cs"/>
                      </a:endParaRPr>
                    </a:p>
                    <a:p>
                      <a:pPr algn="r" rtl="1"/>
                      <a:r>
                        <a:rPr kumimoji="0" lang="ar-SA" sz="1200" b="0" i="0" u="none" strike="noStrike" kern="1200" baseline="0" dirty="0" err="1" smtClean="0">
                          <a:solidFill>
                            <a:srgbClr val="00B050"/>
                          </a:solidFill>
                          <a:latin typeface="Calibri" panose="020F0502020204030204" pitchFamily="34" charset="0"/>
                          <a:ea typeface="+mn-ea"/>
                          <a:cs typeface="Calibri" panose="020F0502020204030204" pitchFamily="34" charset="0"/>
                        </a:rPr>
                        <a:t>الأمينو</a:t>
                      </a:r>
                      <a:r>
                        <a:rPr kumimoji="0" lang="ar-SA" sz="1200" b="0" i="0" u="none" strike="noStrike" kern="1200" baseline="0" dirty="0" smtClean="0">
                          <a:solidFill>
                            <a:srgbClr val="00B050"/>
                          </a:solidFill>
                          <a:latin typeface="Calibri" panose="020F0502020204030204" pitchFamily="34" charset="0"/>
                          <a:ea typeface="+mn-ea"/>
                          <a:cs typeface="Calibri" panose="020F0502020204030204" pitchFamily="34" charset="0"/>
                        </a:rPr>
                        <a:t> أسيد يرفع الأنسولين ولكن بنسبة قليلة، فمثلاً لو أكلنا بروتين لحاله ما راح يرفع الأنسولين بنسبة كبيرة، أما لو أكلت بروتين وجلوكوز </a:t>
                      </a:r>
                      <a:r>
                        <a:rPr kumimoji="0" lang="ar-SA" sz="1200" b="0" i="0" u="none" strike="noStrike" kern="1200" baseline="0" dirty="0" err="1" smtClean="0">
                          <a:solidFill>
                            <a:srgbClr val="00B050"/>
                          </a:solidFill>
                          <a:latin typeface="Calibri" panose="020F0502020204030204" pitchFamily="34" charset="0"/>
                          <a:ea typeface="+mn-ea"/>
                          <a:cs typeface="Calibri" panose="020F0502020204030204" pitchFamily="34" charset="0"/>
                        </a:rPr>
                        <a:t>بيحفزون</a:t>
                      </a:r>
                      <a:r>
                        <a:rPr kumimoji="0" lang="ar-SA" sz="1200" b="0" i="0" u="none" strike="noStrike" kern="1200" baseline="0" dirty="0" smtClean="0">
                          <a:solidFill>
                            <a:srgbClr val="00B050"/>
                          </a:solidFill>
                          <a:latin typeface="Calibri" panose="020F0502020204030204" pitchFamily="34" charset="0"/>
                          <a:ea typeface="+mn-ea"/>
                          <a:cs typeface="Calibri" panose="020F0502020204030204" pitchFamily="34" charset="0"/>
                        </a:rPr>
                        <a:t> إفراز كمية كبيرة من الأنسولين.</a:t>
                      </a:r>
                      <a:endParaRPr kumimoji="0" lang="en-US" sz="1200" b="0" kern="1200" dirty="0">
                        <a:solidFill>
                          <a:srgbClr val="00B050"/>
                        </a:solidFill>
                        <a:effectLst/>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pPr>
                      <a:r>
                        <a:rPr kumimoji="0" lang="en-US" sz="1300" kern="1200" dirty="0" smtClean="0">
                          <a:solidFill>
                            <a:schemeClr val="tx1">
                              <a:lumMod val="95000"/>
                              <a:lumOff val="5000"/>
                            </a:schemeClr>
                          </a:solidFill>
                          <a:effectLst/>
                          <a:latin typeface="+mn-lt"/>
                          <a:ea typeface="+mn-ea"/>
                          <a:cs typeface="+mn-cs"/>
                        </a:rPr>
                        <a:t>Hormones*:</a:t>
                      </a:r>
                      <a:r>
                        <a:rPr kumimoji="0" lang="en-US" sz="1300" kern="1200" baseline="0" dirty="0" smtClean="0">
                          <a:solidFill>
                            <a:schemeClr val="tx1">
                              <a:lumMod val="95000"/>
                              <a:lumOff val="5000"/>
                            </a:schemeClr>
                          </a:solidFill>
                          <a:effectLst/>
                          <a:latin typeface="+mn-lt"/>
                          <a:ea typeface="+mn-ea"/>
                          <a:cs typeface="+mn-cs"/>
                        </a:rPr>
                        <a:t> </a:t>
                      </a:r>
                    </a:p>
                    <a:p>
                      <a:pPr marL="679399" lvl="1" indent="-171450">
                        <a:buFont typeface="Arial" charset="0"/>
                        <a:buChar char="•"/>
                      </a:pPr>
                      <a:r>
                        <a:rPr kumimoji="0" lang="en-US" sz="1300" kern="1200" dirty="0" smtClean="0">
                          <a:solidFill>
                            <a:schemeClr val="tx1">
                              <a:lumMod val="95000"/>
                              <a:lumOff val="5000"/>
                            </a:schemeClr>
                          </a:solidFill>
                          <a:effectLst/>
                          <a:latin typeface="+mn-lt"/>
                          <a:ea typeface="+mn-ea"/>
                          <a:cs typeface="+mn-cs"/>
                        </a:rPr>
                        <a:t>Gastrin, Secretin</a:t>
                      </a:r>
                      <a:r>
                        <a:rPr kumimoji="0" lang="en-US" sz="1300" kern="1200" baseline="0" dirty="0" smtClean="0">
                          <a:solidFill>
                            <a:schemeClr val="tx1">
                              <a:lumMod val="95000"/>
                              <a:lumOff val="5000"/>
                            </a:schemeClr>
                          </a:solidFill>
                          <a:effectLst/>
                          <a:latin typeface="+mn-lt"/>
                          <a:ea typeface="+mn-ea"/>
                          <a:cs typeface="+mn-cs"/>
                        </a:rPr>
                        <a:t> &amp; </a:t>
                      </a:r>
                      <a:r>
                        <a:rPr kumimoji="0" lang="en-US" sz="1300" kern="1200" dirty="0" smtClean="0">
                          <a:solidFill>
                            <a:schemeClr val="tx1">
                              <a:lumMod val="95000"/>
                              <a:lumOff val="5000"/>
                            </a:schemeClr>
                          </a:solidFill>
                          <a:effectLst/>
                          <a:latin typeface="+mn-lt"/>
                          <a:ea typeface="+mn-ea"/>
                          <a:cs typeface="+mn-cs"/>
                        </a:rPr>
                        <a:t>Glucagon</a:t>
                      </a:r>
                      <a:r>
                        <a:rPr kumimoji="0" lang="en-US" sz="1300" kern="1200" baseline="0" dirty="0" smtClean="0">
                          <a:solidFill>
                            <a:schemeClr val="tx1">
                              <a:lumMod val="95000"/>
                              <a:lumOff val="5000"/>
                            </a:schemeClr>
                          </a:solidFill>
                          <a:effectLst/>
                          <a:latin typeface="+mn-lt"/>
                          <a:ea typeface="+mn-ea"/>
                          <a:cs typeface="+mn-cs"/>
                        </a:rPr>
                        <a:t> </a:t>
                      </a:r>
                      <a:endParaRPr kumimoji="0" lang="ar-SA" sz="1300" kern="1200" baseline="0" dirty="0" smtClean="0">
                        <a:solidFill>
                          <a:schemeClr val="tx1">
                            <a:lumMod val="95000"/>
                            <a:lumOff val="5000"/>
                          </a:schemeClr>
                        </a:solidFill>
                        <a:effectLst/>
                        <a:latin typeface="+mn-lt"/>
                        <a:ea typeface="+mn-ea"/>
                        <a:cs typeface="+mn-cs"/>
                      </a:endParaRPr>
                    </a:p>
                    <a:p>
                      <a:pPr marL="0" lvl="0" indent="0">
                        <a:buFont typeface="Arial" charset="0"/>
                        <a:buNone/>
                      </a:pPr>
                      <a:r>
                        <a:rPr kumimoji="0" lang="en-US" sz="1200" kern="1200" dirty="0" smtClean="0">
                          <a:solidFill>
                            <a:srgbClr val="00B050"/>
                          </a:solidFill>
                          <a:effectLst/>
                          <a:latin typeface="+mn-lt"/>
                          <a:ea typeface="+mn-ea"/>
                          <a:cs typeface="+mn-cs"/>
                        </a:rPr>
                        <a:t>(Glucagon will stimulate insulin,</a:t>
                      </a:r>
                      <a:r>
                        <a:rPr kumimoji="0" lang="en-US" sz="1200" kern="1200" baseline="0" dirty="0" smtClean="0">
                          <a:solidFill>
                            <a:srgbClr val="00B050"/>
                          </a:solidFill>
                          <a:effectLst/>
                          <a:latin typeface="+mn-lt"/>
                          <a:ea typeface="+mn-ea"/>
                          <a:cs typeface="+mn-cs"/>
                        </a:rPr>
                        <a:t> </a:t>
                      </a:r>
                      <a:r>
                        <a:rPr kumimoji="0" lang="en-US" sz="1200" kern="1200" dirty="0" smtClean="0">
                          <a:solidFill>
                            <a:srgbClr val="00B050"/>
                          </a:solidFill>
                          <a:effectLst/>
                          <a:latin typeface="+mn-lt"/>
                          <a:ea typeface="+mn-ea"/>
                          <a:cs typeface="+mn-cs"/>
                        </a:rPr>
                        <a:t>in contrast the insulin will inhibit glucagon).</a:t>
                      </a:r>
                      <a:endParaRPr kumimoji="0" lang="ar-SA" sz="1200" kern="1200" dirty="0" smtClean="0">
                        <a:solidFill>
                          <a:srgbClr val="00B050"/>
                        </a:solidFill>
                        <a:effectLst/>
                        <a:latin typeface="+mn-lt"/>
                        <a:ea typeface="+mn-ea"/>
                        <a:cs typeface="+mn-cs"/>
                      </a:endParaRPr>
                    </a:p>
                    <a:p>
                      <a:pPr algn="ctr" rtl="1"/>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الجلوكاجون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يحفز افراز الانسولين، بينما الانسولين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ناكر جميل يقلل افراز الجلوكاجون</a:t>
                      </a:r>
                      <a:endParaRPr kumimoji="0" lang="en-US" sz="1200" kern="1200" dirty="0" smtClean="0">
                        <a:solidFill>
                          <a:srgbClr val="00B050"/>
                        </a:solidFill>
                        <a:effectLst/>
                        <a:latin typeface="Calibri" panose="020F0502020204030204" pitchFamily="34" charset="0"/>
                        <a:ea typeface="+mn-ea"/>
                        <a:cs typeface="Calibri" panose="020F0502020204030204" pitchFamily="34" charset="0"/>
                      </a:endParaRPr>
                    </a:p>
                    <a:p>
                      <a:pPr marL="850849"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kern="1200" dirty="0" smtClean="0">
                          <a:solidFill>
                            <a:schemeClr val="tx1">
                              <a:lumMod val="95000"/>
                              <a:lumOff val="5000"/>
                            </a:schemeClr>
                          </a:solidFill>
                          <a:effectLst/>
                          <a:latin typeface="+mn-lt"/>
                          <a:ea typeface="+mn-ea"/>
                          <a:cs typeface="+mn-cs"/>
                        </a:rPr>
                        <a:t>Cholecystokinin </a:t>
                      </a:r>
                      <a:r>
                        <a:rPr kumimoji="0" lang="en-US" sz="1300" kern="1200" dirty="0">
                          <a:solidFill>
                            <a:schemeClr val="tx1">
                              <a:lumMod val="95000"/>
                              <a:lumOff val="5000"/>
                            </a:schemeClr>
                          </a:solidFill>
                          <a:effectLst/>
                          <a:latin typeface="+mn-lt"/>
                          <a:ea typeface="+mn-ea"/>
                          <a:cs typeface="+mn-cs"/>
                        </a:rPr>
                        <a:t>(</a:t>
                      </a:r>
                      <a:r>
                        <a:rPr kumimoji="0" lang="en-US" sz="1300" kern="1200" dirty="0" smtClean="0">
                          <a:solidFill>
                            <a:schemeClr val="tx1">
                              <a:lumMod val="95000"/>
                              <a:lumOff val="5000"/>
                            </a:schemeClr>
                          </a:solidFill>
                          <a:effectLst/>
                          <a:latin typeface="+mn-lt"/>
                          <a:ea typeface="+mn-ea"/>
                          <a:cs typeface="+mn-cs"/>
                        </a:rPr>
                        <a:t>CCK)</a:t>
                      </a:r>
                    </a:p>
                    <a:p>
                      <a:pPr marL="850849"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kern="1200" dirty="0" smtClean="0">
                          <a:solidFill>
                            <a:schemeClr val="tx1">
                              <a:lumMod val="95000"/>
                              <a:lumOff val="5000"/>
                            </a:schemeClr>
                          </a:solidFill>
                          <a:effectLst/>
                          <a:latin typeface="+mn-lt"/>
                          <a:ea typeface="+mn-ea"/>
                          <a:cs typeface="+mn-cs"/>
                        </a:rPr>
                        <a:t>Gastric </a:t>
                      </a:r>
                      <a:r>
                        <a:rPr kumimoji="0" lang="en-US" sz="1300" kern="1200" dirty="0">
                          <a:solidFill>
                            <a:schemeClr val="tx1">
                              <a:lumMod val="95000"/>
                              <a:lumOff val="5000"/>
                            </a:schemeClr>
                          </a:solidFill>
                          <a:effectLst/>
                          <a:latin typeface="+mn-lt"/>
                          <a:ea typeface="+mn-ea"/>
                          <a:cs typeface="+mn-cs"/>
                        </a:rPr>
                        <a:t>inhibitory peptide (</a:t>
                      </a:r>
                      <a:r>
                        <a:rPr kumimoji="0" lang="en-US" sz="1300" kern="1200" dirty="0" smtClean="0">
                          <a:solidFill>
                            <a:schemeClr val="tx1">
                              <a:lumMod val="95000"/>
                              <a:lumOff val="5000"/>
                            </a:schemeClr>
                          </a:solidFill>
                          <a:effectLst/>
                          <a:latin typeface="+mn-lt"/>
                          <a:ea typeface="+mn-ea"/>
                          <a:cs typeface="+mn-cs"/>
                        </a:rPr>
                        <a:t>GIP).</a:t>
                      </a:r>
                    </a:p>
                    <a:p>
                      <a:pPr marL="850849"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kern="1200" dirty="0" smtClean="0">
                          <a:solidFill>
                            <a:schemeClr val="tx1">
                              <a:lumMod val="95000"/>
                              <a:lumOff val="5000"/>
                            </a:schemeClr>
                          </a:solidFill>
                          <a:effectLst/>
                          <a:latin typeface="+mn-lt"/>
                          <a:ea typeface="+mn-ea"/>
                          <a:cs typeface="+mn-cs"/>
                        </a:rPr>
                        <a:t>Vasoactive </a:t>
                      </a:r>
                      <a:r>
                        <a:rPr kumimoji="0" lang="en-US" sz="1300" kern="1200" dirty="0">
                          <a:solidFill>
                            <a:schemeClr val="tx1">
                              <a:lumMod val="95000"/>
                              <a:lumOff val="5000"/>
                            </a:schemeClr>
                          </a:solidFill>
                          <a:effectLst/>
                          <a:latin typeface="+mn-lt"/>
                          <a:ea typeface="+mn-ea"/>
                          <a:cs typeface="+mn-cs"/>
                        </a:rPr>
                        <a:t>intestinal peptide (VIP</a:t>
                      </a:r>
                      <a:r>
                        <a:rPr kumimoji="0" lang="en-US" sz="1300" kern="1200" dirty="0" smtClean="0">
                          <a:solidFill>
                            <a:schemeClr val="tx1">
                              <a:lumMod val="95000"/>
                              <a:lumOff val="5000"/>
                            </a:schemeClr>
                          </a:solidFill>
                          <a:effectLst/>
                          <a:latin typeface="+mn-lt"/>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6"/>
                        <a:tabLst/>
                        <a:defRPr/>
                      </a:pPr>
                      <a:r>
                        <a:rPr kumimoji="0" lang="en-US" sz="1300" kern="1200" dirty="0" smtClean="0">
                          <a:solidFill>
                            <a:schemeClr val="tx1">
                              <a:lumMod val="95000"/>
                              <a:lumOff val="5000"/>
                            </a:schemeClr>
                          </a:solidFill>
                          <a:effectLst/>
                          <a:latin typeface="+mn-lt"/>
                          <a:ea typeface="+mn-ea"/>
                          <a:cs typeface="+mn-cs"/>
                        </a:rPr>
                        <a:t>Parasympathetic </a:t>
                      </a:r>
                      <a:r>
                        <a:rPr kumimoji="0" lang="en-US" sz="1300" kern="1200" dirty="0">
                          <a:solidFill>
                            <a:schemeClr val="tx1">
                              <a:lumMod val="95000"/>
                              <a:lumOff val="5000"/>
                            </a:schemeClr>
                          </a:solidFill>
                          <a:effectLst/>
                          <a:latin typeface="+mn-lt"/>
                          <a:ea typeface="+mn-ea"/>
                          <a:cs typeface="+mn-cs"/>
                        </a:rPr>
                        <a:t>stimulation</a:t>
                      </a:r>
                      <a:r>
                        <a:rPr kumimoji="0" lang="en-US" sz="1300" kern="1200" dirty="0">
                          <a:solidFill>
                            <a:srgbClr val="00B050"/>
                          </a:solidFill>
                          <a:effectLst/>
                          <a:latin typeface="+mn-lt"/>
                          <a:ea typeface="+mn-ea"/>
                          <a:cs typeface="+mn-cs"/>
                        </a:rPr>
                        <a:t>; acetylcholine (Ach)</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6"/>
                        <a:tabLst/>
                        <a:defRPr/>
                      </a:pPr>
                      <a:r>
                        <a:rPr kumimoji="0" lang="el-GR" sz="1300" kern="1200" dirty="0">
                          <a:solidFill>
                            <a:srgbClr val="00B050"/>
                          </a:solidFill>
                          <a:effectLst/>
                          <a:latin typeface="+mn-lt"/>
                          <a:ea typeface="+mn-ea"/>
                          <a:cs typeface="+mn-cs"/>
                        </a:rPr>
                        <a:t>β-</a:t>
                      </a:r>
                      <a:r>
                        <a:rPr kumimoji="0" lang="en-US" sz="1300" kern="1200" dirty="0">
                          <a:solidFill>
                            <a:srgbClr val="00B050"/>
                          </a:solidFill>
                          <a:effectLst/>
                          <a:latin typeface="+mn-lt"/>
                          <a:ea typeface="+mn-ea"/>
                          <a:cs typeface="+mn-cs"/>
                        </a:rPr>
                        <a:t>Adrenergic </a:t>
                      </a:r>
                      <a:r>
                        <a:rPr kumimoji="0" lang="en-US" sz="1300" kern="1200" dirty="0" smtClean="0">
                          <a:solidFill>
                            <a:srgbClr val="00B050"/>
                          </a:solidFill>
                          <a:effectLst/>
                          <a:latin typeface="+mn-lt"/>
                          <a:ea typeface="+mn-ea"/>
                          <a:cs typeface="+mn-cs"/>
                        </a:rPr>
                        <a:t>stimulation</a:t>
                      </a:r>
                      <a:endParaRPr kumimoji="0" lang="ar-SA" sz="1300" kern="1200" dirty="0" smtClean="0">
                        <a:solidFill>
                          <a:srgbClr val="00B050"/>
                        </a:solidFill>
                        <a:effectLst/>
                        <a:latin typeface="+mn-lt"/>
                        <a:ea typeface="+mn-ea"/>
                        <a:cs typeface="+mn-cs"/>
                      </a:endParaRPr>
                    </a:p>
                    <a:p>
                      <a:pPr marL="0" marR="0" lvl="0" indent="0" algn="r" defTabSz="914400" rtl="1" eaLnBrk="1" fontAlgn="auto" latinLnBrk="0" hangingPunct="1">
                        <a:lnSpc>
                          <a:spcPct val="150000"/>
                        </a:lnSpc>
                        <a:spcBef>
                          <a:spcPts val="0"/>
                        </a:spcBef>
                        <a:spcAft>
                          <a:spcPts val="0"/>
                        </a:spcAft>
                        <a:buClrTx/>
                        <a:buSzTx/>
                        <a:buFont typeface="+mj-lt"/>
                        <a:buNone/>
                        <a:tabLst/>
                        <a:defRPr/>
                      </a:pP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شخص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اخذ جلوكوز عن طريف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الفم وشخص آخر عن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طريق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الوريد، أيهم إفرازه للأنسولين أعلى؟</a:t>
                      </a:r>
                      <a:endPar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50000"/>
                        </a:lnSpc>
                        <a:spcBef>
                          <a:spcPts val="0"/>
                        </a:spcBef>
                        <a:spcAft>
                          <a:spcPts val="0"/>
                        </a:spcAft>
                        <a:buClrTx/>
                        <a:buSzTx/>
                        <a:buFont typeface="+mj-lt"/>
                        <a:buNone/>
                        <a:tabLst/>
                        <a:defRPr/>
                      </a:pP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عن طريق الفم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أعلى، </a:t>
                      </a:r>
                      <a:r>
                        <a:rPr kumimoji="0" lang="ar-SA" sz="1200" kern="1200" baseline="0" dirty="0" err="1" smtClean="0">
                          <a:solidFill>
                            <a:srgbClr val="00B050"/>
                          </a:solidFill>
                          <a:effectLst/>
                          <a:latin typeface="Calibri" panose="020F0502020204030204" pitchFamily="34" charset="0"/>
                          <a:ea typeface="+mn-ea"/>
                          <a:cs typeface="Calibri" panose="020F0502020204030204" pitchFamily="34" charset="0"/>
                        </a:rPr>
                        <a:t>لانه</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 </a:t>
                      </a:r>
                      <a:r>
                        <a:rPr kumimoji="0" lang="ar-SA" sz="1200" kern="1200" baseline="0" dirty="0" err="1" smtClean="0">
                          <a:solidFill>
                            <a:srgbClr val="00B050"/>
                          </a:solidFill>
                          <a:effectLst/>
                          <a:latin typeface="Calibri" panose="020F0502020204030204" pitchFamily="34" charset="0"/>
                          <a:ea typeface="+mn-ea"/>
                          <a:cs typeface="Calibri" panose="020F0502020204030204" pitchFamily="34" charset="0"/>
                        </a:rPr>
                        <a:t>بيصير</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 عندنا جلوكوز مرتفع + </a:t>
                      </a:r>
                      <a:r>
                        <a:rPr kumimoji="0" lang="ar-SA" sz="1200" kern="1200" baseline="0" dirty="0" err="1" smtClean="0">
                          <a:solidFill>
                            <a:srgbClr val="00B050"/>
                          </a:solidFill>
                          <a:effectLst/>
                          <a:latin typeface="Calibri" panose="020F0502020204030204" pitchFamily="34" charset="0"/>
                          <a:ea typeface="+mn-ea"/>
                          <a:cs typeface="Calibri" panose="020F0502020204030204" pitchFamily="34" charset="0"/>
                        </a:rPr>
                        <a:t>لانه</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 </a:t>
                      </a:r>
                      <a:r>
                        <a:rPr kumimoji="0" lang="ar-SA" sz="1200" kern="1200" baseline="0" dirty="0" err="1" smtClean="0">
                          <a:solidFill>
                            <a:srgbClr val="00B050"/>
                          </a:solidFill>
                          <a:effectLst/>
                          <a:latin typeface="Calibri" panose="020F0502020204030204" pitchFamily="34" charset="0"/>
                          <a:ea typeface="+mn-ea"/>
                          <a:cs typeface="Calibri" panose="020F0502020204030204" pitchFamily="34" charset="0"/>
                        </a:rPr>
                        <a:t>بيحفز</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انزيمات من الجهاز </a:t>
                      </a:r>
                      <a:r>
                        <a:rPr kumimoji="0" lang="ar-SA" sz="1200" kern="1200" baseline="0" dirty="0" smtClean="0">
                          <a:solidFill>
                            <a:srgbClr val="00B050"/>
                          </a:solidFill>
                          <a:effectLst/>
                          <a:latin typeface="Calibri" panose="020F0502020204030204" pitchFamily="34" charset="0"/>
                          <a:ea typeface="+mn-ea"/>
                          <a:cs typeface="Calibri" panose="020F0502020204030204" pitchFamily="34" charset="0"/>
                        </a:rPr>
                        <a:t>الهضمي.</a:t>
                      </a:r>
                      <a:endParaRPr kumimoji="0" lang="en-US" sz="1200" kern="1200" baseline="0" dirty="0">
                        <a:solidFill>
                          <a:srgbClr val="00B050"/>
                        </a:solidFill>
                        <a:effectLst/>
                        <a:latin typeface="Calibri" panose="020F0502020204030204" pitchFamily="34" charset="0"/>
                        <a:ea typeface="+mn-ea"/>
                        <a:cs typeface="Calibri" panose="020F0502020204030204" pitchFamily="34" charset="0"/>
                      </a:endParaRPr>
                    </a:p>
                  </a:txBody>
                  <a:tcPr>
                    <a:solidFill>
                      <a:schemeClr val="bg1"/>
                    </a:solid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b="1" kern="1200" dirty="0">
                          <a:solidFill>
                            <a:srgbClr val="FF0000"/>
                          </a:solidFill>
                          <a:effectLst/>
                          <a:latin typeface="+mn-lt"/>
                          <a:ea typeface="+mn-ea"/>
                          <a:cs typeface="+mn-cs"/>
                        </a:rPr>
                        <a:t>Decreased blood </a:t>
                      </a:r>
                      <a:r>
                        <a:rPr kumimoji="0" lang="en-US" sz="1300" b="1" kern="1200" dirty="0" smtClean="0">
                          <a:solidFill>
                            <a:srgbClr val="FF0000"/>
                          </a:solidFill>
                          <a:effectLst/>
                          <a:latin typeface="+mn-lt"/>
                          <a:ea typeface="+mn-ea"/>
                          <a:cs typeface="+mn-cs"/>
                        </a:rPr>
                        <a:t>glucose </a:t>
                      </a:r>
                      <a:r>
                        <a:rPr kumimoji="0" lang="en-US" sz="1300" b="0" kern="1200" baseline="0" dirty="0" smtClean="0">
                          <a:solidFill>
                            <a:srgbClr val="00B050"/>
                          </a:solidFill>
                          <a:effectLst/>
                          <a:latin typeface="+mn-lt"/>
                          <a:ea typeface="+mn-ea"/>
                          <a:cs typeface="+mn-cs"/>
                        </a:rPr>
                        <a:t>(the most important)</a:t>
                      </a:r>
                      <a:endParaRPr kumimoji="0" lang="en-US" sz="1300" b="1" kern="1200" dirty="0">
                        <a:solidFill>
                          <a:srgbClr val="FF0000"/>
                        </a:solidFill>
                        <a:effectLst/>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lumMod val="95000"/>
                              <a:lumOff val="5000"/>
                            </a:schemeClr>
                          </a:solidFill>
                          <a:effectLst/>
                          <a:latin typeface="+mn-lt"/>
                          <a:ea typeface="+mn-ea"/>
                          <a:cs typeface="+mn-cs"/>
                        </a:rPr>
                        <a:t>Decreased blood free fatty </a:t>
                      </a:r>
                      <a:r>
                        <a:rPr kumimoji="0" lang="en-US" sz="1300" kern="1200" dirty="0" smtClean="0">
                          <a:solidFill>
                            <a:schemeClr val="tx1">
                              <a:lumMod val="95000"/>
                              <a:lumOff val="5000"/>
                            </a:schemeClr>
                          </a:solidFill>
                          <a:effectLst/>
                          <a:latin typeface="+mn-lt"/>
                          <a:ea typeface="+mn-ea"/>
                          <a:cs typeface="+mn-cs"/>
                        </a:rPr>
                        <a:t>acids</a:t>
                      </a:r>
                      <a:endParaRPr kumimoji="0" lang="en-US" sz="1300" kern="1200" dirty="0">
                        <a:solidFill>
                          <a:schemeClr val="tx1">
                            <a:lumMod val="95000"/>
                            <a:lumOff val="5000"/>
                          </a:schemeClr>
                        </a:solidFill>
                        <a:effectLst/>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lumMod val="95000"/>
                              <a:lumOff val="5000"/>
                            </a:schemeClr>
                          </a:solidFill>
                          <a:effectLst/>
                          <a:latin typeface="+mn-lt"/>
                          <a:ea typeface="+mn-ea"/>
                          <a:cs typeface="+mn-cs"/>
                        </a:rPr>
                        <a:t>Decreased blood amino acids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smtClean="0">
                          <a:solidFill>
                            <a:schemeClr val="tx1">
                              <a:lumMod val="95000"/>
                              <a:lumOff val="5000"/>
                            </a:schemeClr>
                          </a:solidFill>
                          <a:effectLst/>
                          <a:latin typeface="+mn-lt"/>
                          <a:ea typeface="+mn-ea"/>
                          <a:cs typeface="+mn-cs"/>
                        </a:rPr>
                        <a:t>Hormones:</a:t>
                      </a:r>
                    </a:p>
                    <a:p>
                      <a:pPr marL="850849"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kern="1200" dirty="0" smtClean="0">
                          <a:solidFill>
                            <a:schemeClr val="tx1">
                              <a:lumMod val="95000"/>
                              <a:lumOff val="5000"/>
                            </a:schemeClr>
                          </a:solidFill>
                          <a:effectLst/>
                          <a:latin typeface="+mn-lt"/>
                          <a:ea typeface="+mn-ea"/>
                          <a:cs typeface="+mn-cs"/>
                        </a:rPr>
                        <a:t>Somatostatin</a:t>
                      </a:r>
                    </a:p>
                    <a:p>
                      <a:pPr marL="850849"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300" kern="1200" dirty="0" smtClean="0">
                          <a:solidFill>
                            <a:schemeClr val="tx1">
                              <a:lumMod val="95000"/>
                              <a:lumOff val="5000"/>
                            </a:schemeClr>
                          </a:solidFill>
                          <a:effectLst/>
                          <a:latin typeface="+mn-lt"/>
                          <a:ea typeface="+mn-ea"/>
                          <a:cs typeface="+mn-cs"/>
                        </a:rPr>
                        <a:t>Epinephrine</a:t>
                      </a:r>
                      <a:r>
                        <a:rPr kumimoji="0" lang="en-US" sz="1300" kern="1200" baseline="0" dirty="0" smtClean="0">
                          <a:solidFill>
                            <a:schemeClr val="tx1">
                              <a:lumMod val="95000"/>
                              <a:lumOff val="5000"/>
                            </a:schemeClr>
                          </a:solidFill>
                          <a:effectLst/>
                          <a:latin typeface="+mn-lt"/>
                          <a:ea typeface="+mn-ea"/>
                          <a:cs typeface="+mn-cs"/>
                        </a:rPr>
                        <a:t> (Alpha receptor) </a:t>
                      </a:r>
                      <a:endParaRPr kumimoji="0" lang="en-US" sz="1300" kern="1200" dirty="0">
                        <a:solidFill>
                          <a:schemeClr val="tx1">
                            <a:lumMod val="95000"/>
                            <a:lumOff val="5000"/>
                          </a:schemeClr>
                        </a:solidFill>
                        <a:effectLst/>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l-GR" sz="1300" kern="1200" dirty="0" smtClean="0">
                          <a:solidFill>
                            <a:srgbClr val="00B050"/>
                          </a:solidFill>
                          <a:effectLst/>
                          <a:latin typeface="+mn-lt"/>
                          <a:ea typeface="+mn-ea"/>
                          <a:cs typeface="+mn-cs"/>
                        </a:rPr>
                        <a:t>α-</a:t>
                      </a:r>
                      <a:r>
                        <a:rPr kumimoji="0" lang="en-US" sz="1300" kern="1200" dirty="0" smtClean="0">
                          <a:solidFill>
                            <a:srgbClr val="00B050"/>
                          </a:solidFill>
                          <a:effectLst/>
                          <a:latin typeface="+mn-lt"/>
                          <a:ea typeface="+mn-ea"/>
                          <a:cs typeface="+mn-cs"/>
                        </a:rPr>
                        <a:t>Adrenergic activity</a:t>
                      </a:r>
                      <a:endParaRPr kumimoji="0" lang="ar-SA" sz="1300" kern="1200" dirty="0" smtClean="0">
                        <a:solidFill>
                          <a:srgbClr val="00B050"/>
                        </a:solidFill>
                        <a:effectLst/>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200" kern="1200" dirty="0" smtClean="0">
                          <a:solidFill>
                            <a:srgbClr val="00B050"/>
                          </a:solidFill>
                          <a:effectLst/>
                          <a:latin typeface="+mn-lt"/>
                          <a:ea typeface="+mn-ea"/>
                          <a:cs typeface="+mn-cs"/>
                        </a:rPr>
                        <a:t>Sympathetic stimulation</a:t>
                      </a:r>
                      <a:r>
                        <a:rPr kumimoji="0" lang="ar-SA" sz="1200" kern="1200" dirty="0" smtClean="0">
                          <a:solidFill>
                            <a:srgbClr val="00B050"/>
                          </a:solidFill>
                          <a:effectLst/>
                          <a:latin typeface="+mn-lt"/>
                          <a:ea typeface="+mn-ea"/>
                          <a:cs typeface="+mn-cs"/>
                        </a:rPr>
                        <a:t> </a:t>
                      </a:r>
                      <a:r>
                        <a:rPr kumimoji="0" lang="en-US" sz="1200" kern="1200" baseline="0" dirty="0" smtClean="0">
                          <a:solidFill>
                            <a:srgbClr val="00B050"/>
                          </a:solidFill>
                          <a:effectLst/>
                          <a:latin typeface="+mn-lt"/>
                          <a:ea typeface="+mn-ea"/>
                          <a:cs typeface="+mn-cs"/>
                        </a:rPr>
                        <a:t>(sympathetic </a:t>
                      </a:r>
                      <a:r>
                        <a:rPr kumimoji="0" lang="en-US" sz="1200" kern="1200" baseline="0" dirty="0" smtClean="0">
                          <a:solidFill>
                            <a:srgbClr val="00B050"/>
                          </a:solidFill>
                          <a:effectLst/>
                          <a:latin typeface="+mn-lt"/>
                          <a:ea typeface="+mn-ea"/>
                          <a:cs typeface="+mn-cs"/>
                        </a:rPr>
                        <a:t>nervous system </a:t>
                      </a:r>
                      <a:r>
                        <a:rPr kumimoji="0" lang="en-US" sz="1200" kern="1200" baseline="0" dirty="0" smtClean="0">
                          <a:solidFill>
                            <a:srgbClr val="00B050"/>
                          </a:solidFill>
                          <a:effectLst/>
                          <a:latin typeface="+mn-lt"/>
                          <a:ea typeface="+mn-ea"/>
                          <a:cs typeface="+mn-cs"/>
                        </a:rPr>
                        <a:t>has two </a:t>
                      </a:r>
                      <a:r>
                        <a:rPr kumimoji="0" lang="en-US" sz="1200" kern="1200" baseline="0" dirty="0" smtClean="0">
                          <a:solidFill>
                            <a:srgbClr val="00B050"/>
                          </a:solidFill>
                          <a:effectLst/>
                          <a:latin typeface="+mn-lt"/>
                          <a:ea typeface="+mn-ea"/>
                          <a:cs typeface="+mn-cs"/>
                        </a:rPr>
                        <a:t>receptors: </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200" kern="1200" baseline="0" dirty="0" smtClean="0">
                          <a:solidFill>
                            <a:srgbClr val="00B050"/>
                          </a:solidFill>
                          <a:effectLst/>
                          <a:latin typeface="+mn-lt"/>
                          <a:ea typeface="+mn-ea"/>
                          <a:cs typeface="+mn-cs"/>
                        </a:rPr>
                        <a:t>1. Alpha which is inhibitory</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200" kern="1200" baseline="0" dirty="0" smtClean="0">
                          <a:solidFill>
                            <a:srgbClr val="00B050"/>
                          </a:solidFill>
                          <a:effectLst/>
                          <a:latin typeface="+mn-lt"/>
                          <a:ea typeface="+mn-ea"/>
                          <a:cs typeface="+mn-cs"/>
                        </a:rPr>
                        <a:t>2. Beta which is stimulatory. </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200" kern="1200" baseline="0" dirty="0" smtClean="0">
                          <a:solidFill>
                            <a:srgbClr val="00B050"/>
                          </a:solidFill>
                          <a:effectLst/>
                          <a:latin typeface="+mn-lt"/>
                          <a:ea typeface="+mn-ea"/>
                          <a:cs typeface="+mn-cs"/>
                        </a:rPr>
                        <a:t>When </a:t>
                      </a:r>
                      <a:r>
                        <a:rPr kumimoji="0" lang="en-US" sz="1200" kern="1200" baseline="0" dirty="0" smtClean="0">
                          <a:solidFill>
                            <a:srgbClr val="00B050"/>
                          </a:solidFill>
                          <a:effectLst/>
                          <a:latin typeface="+mn-lt"/>
                          <a:ea typeface="+mn-ea"/>
                          <a:cs typeface="+mn-cs"/>
                        </a:rPr>
                        <a:t>it act on alpha receptor it inhibits insulin secretion </a:t>
                      </a:r>
                      <a:r>
                        <a:rPr kumimoji="0" lang="en-US" sz="1200" kern="1200" baseline="0" dirty="0" smtClean="0">
                          <a:solidFill>
                            <a:srgbClr val="00B050"/>
                          </a:solidFill>
                          <a:effectLst/>
                          <a:latin typeface="+mn-lt"/>
                          <a:ea typeface="+mn-ea"/>
                          <a:cs typeface="+mn-cs"/>
                        </a:rPr>
                        <a:t>but, when </a:t>
                      </a:r>
                      <a:r>
                        <a:rPr kumimoji="0" lang="en-US" sz="1200" kern="1200" baseline="0" dirty="0" smtClean="0">
                          <a:solidFill>
                            <a:srgbClr val="00B050"/>
                          </a:solidFill>
                          <a:effectLst/>
                          <a:latin typeface="+mn-lt"/>
                          <a:ea typeface="+mn-ea"/>
                          <a:cs typeface="+mn-cs"/>
                        </a:rPr>
                        <a:t>we block alpha receptor and it act on beta receptor it stimulate insulin release. However, beta cells have more alpha receptor which makes the </a:t>
                      </a:r>
                      <a:r>
                        <a:rPr kumimoji="0" lang="en-US" sz="1200" kern="1200" baseline="0" dirty="0" smtClean="0">
                          <a:solidFill>
                            <a:srgbClr val="00B050"/>
                          </a:solidFill>
                          <a:effectLst/>
                          <a:latin typeface="+mn-lt"/>
                          <a:ea typeface="+mn-ea"/>
                          <a:cs typeface="+mn-cs"/>
                        </a:rPr>
                        <a:t>end result </a:t>
                      </a:r>
                      <a:r>
                        <a:rPr kumimoji="0" lang="en-US" sz="1200" kern="1200" baseline="0" dirty="0" smtClean="0">
                          <a:solidFill>
                            <a:srgbClr val="00B050"/>
                          </a:solidFill>
                          <a:effectLst/>
                          <a:latin typeface="+mn-lt"/>
                          <a:ea typeface="+mn-ea"/>
                          <a:cs typeface="+mn-cs"/>
                        </a:rPr>
                        <a:t>of </a:t>
                      </a:r>
                      <a:r>
                        <a:rPr kumimoji="0" lang="en-US" sz="1200" kern="1200" baseline="0" dirty="0" smtClean="0">
                          <a:solidFill>
                            <a:srgbClr val="00B050"/>
                          </a:solidFill>
                          <a:effectLst/>
                          <a:latin typeface="+mn-lt"/>
                          <a:ea typeface="+mn-ea"/>
                          <a:cs typeface="+mn-cs"/>
                        </a:rPr>
                        <a:t>sympathetic nervous system (inhibition </a:t>
                      </a:r>
                      <a:r>
                        <a:rPr kumimoji="0" lang="en-US" sz="1200" kern="1200" baseline="0" dirty="0" smtClean="0">
                          <a:solidFill>
                            <a:srgbClr val="00B050"/>
                          </a:solidFill>
                          <a:effectLst/>
                          <a:latin typeface="+mn-lt"/>
                          <a:ea typeface="+mn-ea"/>
                          <a:cs typeface="+mn-cs"/>
                        </a:rPr>
                        <a:t>of insulin </a:t>
                      </a:r>
                      <a:r>
                        <a:rPr kumimoji="0" lang="en-US" sz="1200" kern="1200" baseline="0" dirty="0" smtClean="0">
                          <a:solidFill>
                            <a:srgbClr val="00B050"/>
                          </a:solidFill>
                          <a:effectLst/>
                          <a:latin typeface="+mn-lt"/>
                          <a:ea typeface="+mn-ea"/>
                          <a:cs typeface="+mn-cs"/>
                        </a:rPr>
                        <a:t>secretion).</a:t>
                      </a:r>
                      <a:endParaRPr kumimoji="0" lang="en-US" sz="1200" kern="1200" dirty="0">
                        <a:solidFill>
                          <a:srgbClr val="00B050"/>
                        </a:solidFill>
                        <a:effectLst/>
                        <a:latin typeface="+mn-lt"/>
                        <a:ea typeface="+mn-ea"/>
                        <a:cs typeface="+mn-cs"/>
                      </a:endParaRPr>
                    </a:p>
                  </a:txBody>
                  <a:tcPr>
                    <a:solidFill>
                      <a:schemeClr val="bg1"/>
                    </a:solidFill>
                  </a:tcPr>
                </a:tc>
                <a:extLst>
                  <a:ext uri="{0D108BD9-81ED-4DB2-BD59-A6C34878D82A}">
                    <a16:rowId xmlns:a16="http://schemas.microsoft.com/office/drawing/2014/main" val="1986870464"/>
                  </a:ext>
                </a:extLst>
              </a:tr>
            </a:tbl>
          </a:graphicData>
        </a:graphic>
      </p:graphicFrame>
      <p:sp>
        <p:nvSpPr>
          <p:cNvPr id="6" name="Title 1"/>
          <p:cNvSpPr>
            <a:spLocks noGrp="1"/>
          </p:cNvSpPr>
          <p:nvPr>
            <p:ph type="title"/>
          </p:nvPr>
        </p:nvSpPr>
        <p:spPr>
          <a:xfrm>
            <a:off x="609460" y="208592"/>
            <a:ext cx="10969943" cy="990600"/>
          </a:xfrm>
        </p:spPr>
        <p:txBody>
          <a:bodyPr vert="horz" lIns="101590" tIns="50795" rIns="101590" bIns="50795" anchor="b" anchorCtr="0">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Factors Affecting Insulin Secretion</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7" name="Rectangle 6"/>
          <p:cNvSpPr/>
          <p:nvPr/>
        </p:nvSpPr>
        <p:spPr>
          <a:xfrm>
            <a:off x="1218883" y="6361397"/>
            <a:ext cx="9412034" cy="441136"/>
          </a:xfrm>
          <a:prstGeom prst="rect">
            <a:avLst/>
          </a:prstGeom>
          <a:ln w="9525">
            <a:noFill/>
            <a:prstDash val="dashDot"/>
          </a:ln>
        </p:spPr>
        <p:txBody>
          <a:bodyPr vert="horz" wrap="square" lIns="101590" tIns="50795" rIns="101590" bIns="50795">
            <a:spAutoFit/>
          </a:bodyPr>
          <a:lstStyle/>
          <a:p>
            <a:r>
              <a:rPr lang="en-US" sz="1100" dirty="0">
                <a:solidFill>
                  <a:schemeClr val="bg1">
                    <a:lumMod val="50000"/>
                  </a:schemeClr>
                </a:solidFill>
              </a:rPr>
              <a:t> *Some hormones, such as glucagon, glucose-dependent </a:t>
            </a:r>
            <a:r>
              <a:rPr lang="en-US" sz="1100" dirty="0" err="1">
                <a:solidFill>
                  <a:schemeClr val="bg1">
                    <a:lumMod val="50000"/>
                  </a:schemeClr>
                </a:solidFill>
              </a:rPr>
              <a:t>insulinotropic</a:t>
            </a:r>
            <a:r>
              <a:rPr lang="en-US" sz="1100" dirty="0">
                <a:solidFill>
                  <a:schemeClr val="bg1">
                    <a:lumMod val="50000"/>
                  </a:schemeClr>
                </a:solidFill>
              </a:rPr>
              <a:t> peptide (gastric inhibitory peptide), and acetylcholine, increase intracellular calcium levels through other signaling pathways and enhance the effect of glucose, although they </a:t>
            </a:r>
            <a:r>
              <a:rPr lang="en-US" sz="1100" dirty="0" smtClean="0">
                <a:solidFill>
                  <a:schemeClr val="bg1">
                    <a:lumMod val="50000"/>
                  </a:schemeClr>
                </a:solidFill>
              </a:rPr>
              <a:t>don't </a:t>
            </a:r>
            <a:r>
              <a:rPr lang="en-US" sz="1100" dirty="0">
                <a:solidFill>
                  <a:schemeClr val="bg1">
                    <a:lumMod val="50000"/>
                  </a:schemeClr>
                </a:solidFill>
              </a:rPr>
              <a:t>have major effects on insulin secretion in the absence of </a:t>
            </a:r>
            <a:r>
              <a:rPr lang="en-US" sz="1100" dirty="0" smtClean="0">
                <a:solidFill>
                  <a:schemeClr val="bg1">
                    <a:lumMod val="50000"/>
                  </a:schemeClr>
                </a:solidFill>
              </a:rPr>
              <a:t>glucose.</a:t>
            </a:r>
            <a:endParaRPr lang="en-US" sz="1100" dirty="0">
              <a:solidFill>
                <a:schemeClr val="bg1">
                  <a:lumMod val="50000"/>
                </a:schemeClr>
              </a:solidFill>
            </a:endParaRPr>
          </a:p>
        </p:txBody>
      </p:sp>
      <p:sp>
        <p:nvSpPr>
          <p:cNvPr id="9"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12</a:t>
            </a:fld>
            <a:endParaRPr lang="en-US" dirty="0"/>
          </a:p>
        </p:txBody>
      </p:sp>
    </p:spTree>
    <p:extLst>
      <p:ext uri="{BB962C8B-B14F-4D97-AF65-F5344CB8AC3E}">
        <p14:creationId xmlns:p14="http://schemas.microsoft.com/office/powerpoint/2010/main" val="125291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85" name="Rectangle 84"/>
          <p:cNvSpPr/>
          <p:nvPr/>
        </p:nvSpPr>
        <p:spPr>
          <a:xfrm>
            <a:off x="609460" y="4358002"/>
            <a:ext cx="10961288" cy="1938992"/>
          </a:xfrm>
          <a:prstGeom prst="rect">
            <a:avLst/>
          </a:prstGeom>
          <a:ln>
            <a:solidFill>
              <a:srgbClr val="00B050"/>
            </a:solidFill>
            <a:prstDash val="dashDot"/>
          </a:ln>
        </p:spPr>
        <p:txBody>
          <a:bodyPr wrap="square">
            <a:spAutoFit/>
          </a:bodyPr>
          <a:lstStyle/>
          <a:p>
            <a:r>
              <a:rPr lang="en-US" sz="1200" dirty="0">
                <a:solidFill>
                  <a:srgbClr val="00B050"/>
                </a:solidFill>
              </a:rPr>
              <a:t>Excess: stored As nutrient in muscle, liver if there is too much it get stored in adipose tissue after that synthesis start and the more storage the more synthesis.</a:t>
            </a:r>
          </a:p>
          <a:p>
            <a:r>
              <a:rPr lang="en-US" sz="1200" dirty="0">
                <a:solidFill>
                  <a:srgbClr val="00B050"/>
                </a:solidFill>
              </a:rPr>
              <a:t>That’s why During exercise </a:t>
            </a:r>
            <a:r>
              <a:rPr lang="en-US" sz="1200" dirty="0">
                <a:solidFill>
                  <a:srgbClr val="00B050"/>
                </a:solidFill>
                <a:sym typeface="Wingdings"/>
              </a:rPr>
              <a:t> decrease insulin synthesis; we are burning calories lead to increase insulin sensitivity so, no need for it + it decrease insulin resistance by cells that is caused by obesity.</a:t>
            </a:r>
          </a:p>
          <a:p>
            <a:r>
              <a:rPr lang="en-US" sz="1200" dirty="0">
                <a:solidFill>
                  <a:srgbClr val="00B050"/>
                </a:solidFill>
                <a:sym typeface="Wingdings"/>
              </a:rPr>
              <a:t>What happen in obesity and the risk factor like smoking and not moving that number of receptor get decreased so, cell and receptor get resistance against the insulin after a while blood sugar + insulin both will be high with no affect so, pancreas gives up. So, exercise relief the pancreas.</a:t>
            </a:r>
          </a:p>
          <a:p>
            <a:r>
              <a:rPr lang="en-US" sz="1200" b="1" dirty="0">
                <a:solidFill>
                  <a:srgbClr val="00B050"/>
                </a:solidFill>
                <a:sym typeface="Wingdings"/>
              </a:rPr>
              <a:t>This thing doesn’t depend on the weight, it depend on body composition (muscle, fat water).</a:t>
            </a:r>
          </a:p>
          <a:p>
            <a:r>
              <a:rPr lang="en-US" sz="1200" dirty="0">
                <a:solidFill>
                  <a:srgbClr val="00B050"/>
                </a:solidFill>
                <a:sym typeface="Wingdings"/>
              </a:rPr>
              <a:t>If we increase our muscle percentage and replace our fat tissue with muscle tissue it will increase insulin sensitivity and increase metabolism rate and fat oxidation even if you are doing nothing.</a:t>
            </a:r>
          </a:p>
          <a:p>
            <a:r>
              <a:rPr lang="en-US" sz="1200" dirty="0">
                <a:solidFill>
                  <a:srgbClr val="00B050"/>
                </a:solidFill>
                <a:sym typeface="Wingdings"/>
              </a:rPr>
              <a:t>Ex: If we gave 2 person the same meal with 800 kcal but one of them have more lean mass (muscle) than the other this person going to burn the calorie faster due to regular exercise. </a:t>
            </a:r>
          </a:p>
        </p:txBody>
      </p:sp>
      <p:pic>
        <p:nvPicPr>
          <p:cNvPr id="97" name="Picture 96"/>
          <p:cNvPicPr>
            <a:picLocks noChangeAspect="1"/>
          </p:cNvPicPr>
          <p:nvPr/>
        </p:nvPicPr>
        <p:blipFill>
          <a:blip r:embed="rId2"/>
          <a:stretch>
            <a:fillRect/>
          </a:stretch>
        </p:blipFill>
        <p:spPr>
          <a:xfrm>
            <a:off x="2205980" y="1280724"/>
            <a:ext cx="7743509" cy="2985191"/>
          </a:xfrm>
          <a:prstGeom prst="rect">
            <a:avLst/>
          </a:prstGeom>
        </p:spPr>
      </p:pic>
      <p:sp>
        <p:nvSpPr>
          <p:cNvPr id="7" name="Rectangle 6"/>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تكرار </a:t>
            </a:r>
            <a:r>
              <a:rPr lang="ar-SA" sz="2400" dirty="0" err="1" smtClean="0">
                <a:solidFill>
                  <a:srgbClr val="FF0000"/>
                </a:solidFill>
                <a:latin typeface="Arabic Typesetting" panose="03020402040406030203" pitchFamily="66" charset="-78"/>
                <a:cs typeface="Arabic Typesetting" panose="03020402040406030203" pitchFamily="66" charset="-78"/>
              </a:rPr>
              <a:t>للسلايد</a:t>
            </a:r>
            <a:r>
              <a:rPr lang="ar-SA" sz="2400" dirty="0" smtClean="0">
                <a:solidFill>
                  <a:srgbClr val="FF0000"/>
                </a:solidFill>
                <a:latin typeface="Arabic Typesetting" panose="03020402040406030203" pitchFamily="66" charset="-78"/>
                <a:cs typeface="Arabic Typesetting" panose="03020402040406030203" pitchFamily="66" charset="-78"/>
              </a:rPr>
              <a:t> السابق</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2936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Insulin Receptor</a:t>
            </a:r>
            <a:endParaRPr lang="en-US" sz="3200" dirty="0">
              <a:solidFill>
                <a:srgbClr val="008080"/>
              </a:solidFill>
              <a:latin typeface="Bahnschrift" panose="020B0502040204020203"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821CAF1-A24B-EC41-84B9-DA19024070B4}"/>
              </a:ext>
            </a:extLst>
          </p:cNvPr>
          <p:cNvSpPr>
            <a:spLocks noGrp="1"/>
          </p:cNvSpPr>
          <p:nvPr>
            <p:ph sz="quarter" idx="1"/>
          </p:nvPr>
        </p:nvSpPr>
        <p:spPr>
          <a:xfrm>
            <a:off x="609460" y="1224104"/>
            <a:ext cx="10969943" cy="4937760"/>
          </a:xfrm>
        </p:spPr>
        <p:txBody>
          <a:bodyPr/>
          <a:lstStyle/>
          <a:p>
            <a:pPr>
              <a:buClr>
                <a:srgbClr val="008080"/>
              </a:buClr>
            </a:pPr>
            <a:r>
              <a:rPr lang="en-US" altLang="en-US" sz="1400" dirty="0">
                <a:solidFill>
                  <a:schemeClr val="tx1">
                    <a:lumMod val="95000"/>
                    <a:lumOff val="5000"/>
                  </a:schemeClr>
                </a:solidFill>
                <a:latin typeface="Gill Sans MT" panose="020B0502020104020203" pitchFamily="34" charset="0"/>
                <a:cs typeface="Calibri" panose="020F0502020204030204" pitchFamily="34" charset="0"/>
              </a:rPr>
              <a:t>The insulin receptor is a transmembrane receptor.</a:t>
            </a:r>
          </a:p>
          <a:p>
            <a:pPr>
              <a:buClr>
                <a:srgbClr val="008080"/>
              </a:buClr>
            </a:pPr>
            <a:r>
              <a:rPr lang="en-US" altLang="en-US" sz="1400" dirty="0">
                <a:solidFill>
                  <a:schemeClr val="tx1">
                    <a:lumMod val="95000"/>
                    <a:lumOff val="5000"/>
                  </a:schemeClr>
                </a:solidFill>
                <a:latin typeface="Gill Sans MT" panose="020B0502020104020203" pitchFamily="34" charset="0"/>
                <a:cs typeface="Calibri" panose="020F0502020204030204" pitchFamily="34" charset="0"/>
              </a:rPr>
              <a:t>Belongs to the large class of </a:t>
            </a:r>
            <a:r>
              <a:rPr lang="en-US" altLang="en-US" sz="1400" dirty="0">
                <a:solidFill>
                  <a:srgbClr val="FF0000"/>
                </a:solidFill>
                <a:latin typeface="Gill Sans MT" panose="020B0502020104020203" pitchFamily="34" charset="0"/>
                <a:cs typeface="Calibri" panose="020F0502020204030204" pitchFamily="34" charset="0"/>
              </a:rPr>
              <a:t>tyrosine kinase receptors.</a:t>
            </a:r>
          </a:p>
          <a:p>
            <a:pPr>
              <a:buClr>
                <a:srgbClr val="008080"/>
              </a:buClr>
            </a:pPr>
            <a:r>
              <a:rPr lang="en-US" altLang="en-US" sz="1400" dirty="0">
                <a:solidFill>
                  <a:schemeClr val="tx1">
                    <a:lumMod val="95000"/>
                    <a:lumOff val="5000"/>
                  </a:schemeClr>
                </a:solidFill>
                <a:latin typeface="Gill Sans MT" panose="020B0502020104020203" pitchFamily="34" charset="0"/>
                <a:cs typeface="Calibri" panose="020F0502020204030204" pitchFamily="34" charset="0"/>
              </a:rPr>
              <a:t>Made of two alpha subunits and two beta subunits.</a:t>
            </a:r>
          </a:p>
          <a:p>
            <a:pPr marL="0" indent="0">
              <a:buClr>
                <a:srgbClr val="008080"/>
              </a:buClr>
              <a:buNone/>
            </a:pPr>
            <a:endParaRPr lang="en-US" altLang="en-US" sz="1400" dirty="0">
              <a:solidFill>
                <a:srgbClr val="008080"/>
              </a:solidFill>
              <a:latin typeface="Gill Sans MT" panose="020B0502020104020203" pitchFamily="34" charset="0"/>
              <a:cs typeface="Calibri" panose="020F0502020204030204" pitchFamily="34" charset="0"/>
            </a:endParaRPr>
          </a:p>
          <a:p>
            <a:pPr>
              <a:buClr>
                <a:srgbClr val="008080"/>
              </a:buClr>
            </a:pPr>
            <a:r>
              <a:rPr lang="en-US" sz="1400" dirty="0">
                <a:solidFill>
                  <a:srgbClr val="00B050"/>
                </a:solidFill>
              </a:rPr>
              <a:t>Insulin acts on its target cells, as described in the following steps</a:t>
            </a:r>
            <a:r>
              <a:rPr lang="en-US" sz="1400" dirty="0">
                <a:solidFill>
                  <a:schemeClr val="bg1">
                    <a:lumMod val="50000"/>
                  </a:schemeClr>
                </a:solidFill>
              </a:rPr>
              <a:t>:</a:t>
            </a: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a:p>
            <a:pPr>
              <a:buClr>
                <a:srgbClr val="008080"/>
              </a:buClr>
            </a:pPr>
            <a:endParaRPr lang="en-US" sz="1600" dirty="0">
              <a:solidFill>
                <a:schemeClr val="bg1">
                  <a:lumMod val="50000"/>
                </a:schemeClr>
              </a:solidFill>
            </a:endParaRPr>
          </a:p>
        </p:txBody>
      </p:sp>
      <p:pic>
        <p:nvPicPr>
          <p:cNvPr id="5" name="Content Placeholder 4" descr="gghgh.bmp">
            <a:extLst>
              <a:ext uri="{FF2B5EF4-FFF2-40B4-BE49-F238E27FC236}">
                <a16:creationId xmlns:a16="http://schemas.microsoft.com/office/drawing/2014/main" id="{D61B88BF-340A-CF47-91A3-AA1D99CBDF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58293" y="1227799"/>
            <a:ext cx="5521111" cy="3717523"/>
          </a:xfrm>
          <a:prstGeom prst="rect">
            <a:avLst/>
          </a:prstGeom>
          <a:ln>
            <a:solidFill>
              <a:srgbClr val="008080"/>
            </a:solidFill>
          </a:ln>
        </p:spPr>
      </p:pic>
      <p:grpSp>
        <p:nvGrpSpPr>
          <p:cNvPr id="7" name="Group 6">
            <a:extLst>
              <a:ext uri="{FF2B5EF4-FFF2-40B4-BE49-F238E27FC236}">
                <a16:creationId xmlns:a16="http://schemas.microsoft.com/office/drawing/2014/main" id="{89274667-7FB4-7B40-94FD-3952ED80A646}"/>
              </a:ext>
            </a:extLst>
          </p:cNvPr>
          <p:cNvGrpSpPr/>
          <p:nvPr/>
        </p:nvGrpSpPr>
        <p:grpSpPr>
          <a:xfrm>
            <a:off x="1" y="3040170"/>
            <a:ext cx="6317788" cy="3284249"/>
            <a:chOff x="618115" y="1357077"/>
            <a:chExt cx="7132481" cy="5168267"/>
          </a:xfrm>
          <a:noFill/>
        </p:grpSpPr>
        <p:sp>
          <p:nvSpPr>
            <p:cNvPr id="8" name="Rectangle 7">
              <a:extLst>
                <a:ext uri="{FF2B5EF4-FFF2-40B4-BE49-F238E27FC236}">
                  <a16:creationId xmlns:a16="http://schemas.microsoft.com/office/drawing/2014/main" id="{00EAA1DD-8468-0449-90D1-0209A42A29F9}"/>
                </a:ext>
              </a:extLst>
            </p:cNvPr>
            <p:cNvSpPr/>
            <p:nvPr/>
          </p:nvSpPr>
          <p:spPr>
            <a:xfrm>
              <a:off x="618115" y="1357077"/>
              <a:ext cx="7132481" cy="5168267"/>
            </a:xfrm>
            <a:prstGeom prst="rect">
              <a:avLst/>
            </a:prstGeom>
            <a:grpFill/>
            <a:ln>
              <a:noFill/>
            </a:ln>
          </p:spPr>
        </p:sp>
        <p:sp>
          <p:nvSpPr>
            <p:cNvPr id="9" name="Freeform 8">
              <a:extLst>
                <a:ext uri="{FF2B5EF4-FFF2-40B4-BE49-F238E27FC236}">
                  <a16:creationId xmlns:a16="http://schemas.microsoft.com/office/drawing/2014/main" id="{33D41D6E-66A5-BE48-B75A-CEE2E21123C4}"/>
                </a:ext>
              </a:extLst>
            </p:cNvPr>
            <p:cNvSpPr/>
            <p:nvPr/>
          </p:nvSpPr>
          <p:spPr>
            <a:xfrm>
              <a:off x="2963424" y="1816287"/>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grp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7" rIns="179852"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10" name="Freeform 9">
              <a:extLst>
                <a:ext uri="{FF2B5EF4-FFF2-40B4-BE49-F238E27FC236}">
                  <a16:creationId xmlns:a16="http://schemas.microsoft.com/office/drawing/2014/main" id="{1E61E27F-E2CF-F142-AAEF-11678DE44E08}"/>
                </a:ext>
              </a:extLst>
            </p:cNvPr>
            <p:cNvSpPr/>
            <p:nvPr/>
          </p:nvSpPr>
          <p:spPr>
            <a:xfrm>
              <a:off x="1295181"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E3FFF5"/>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200" dirty="0">
                  <a:solidFill>
                    <a:schemeClr val="bg1">
                      <a:lumMod val="50000"/>
                    </a:schemeClr>
                  </a:solidFill>
                </a:rPr>
                <a:t>1. Insulin binds to the alpha-subunits.</a:t>
              </a:r>
            </a:p>
          </p:txBody>
        </p:sp>
        <p:sp>
          <p:nvSpPr>
            <p:cNvPr id="11" name="Freeform 10">
              <a:extLst>
                <a:ext uri="{FF2B5EF4-FFF2-40B4-BE49-F238E27FC236}">
                  <a16:creationId xmlns:a16="http://schemas.microsoft.com/office/drawing/2014/main" id="{0B1B3282-39B4-6E4C-BF2B-419EE48FF21D}"/>
                </a:ext>
              </a:extLst>
            </p:cNvPr>
            <p:cNvSpPr/>
            <p:nvPr/>
          </p:nvSpPr>
          <p:spPr>
            <a:xfrm>
              <a:off x="5017576" y="1816287"/>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grp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3" tIns="43797" rIns="179851"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12" name="Freeform 11">
              <a:extLst>
                <a:ext uri="{FF2B5EF4-FFF2-40B4-BE49-F238E27FC236}">
                  <a16:creationId xmlns:a16="http://schemas.microsoft.com/office/drawing/2014/main" id="{334FE038-DF6A-6D45-87BB-183826036151}"/>
                </a:ext>
              </a:extLst>
            </p:cNvPr>
            <p:cNvSpPr/>
            <p:nvPr/>
          </p:nvSpPr>
          <p:spPr>
            <a:xfrm>
              <a:off x="3349334"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bg1"/>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solidFill>
                    <a:schemeClr val="bg1">
                      <a:lumMod val="50000"/>
                    </a:schemeClr>
                  </a:solidFill>
                </a:rPr>
                <a:t>2. </a:t>
              </a:r>
              <a:r>
                <a:rPr lang="es-ES" sz="1200" dirty="0" err="1">
                  <a:solidFill>
                    <a:schemeClr val="bg1">
                      <a:lumMod val="50000"/>
                    </a:schemeClr>
                  </a:solidFill>
                </a:rPr>
                <a:t>Conformational</a:t>
              </a:r>
              <a:r>
                <a:rPr lang="es-ES" sz="1200" dirty="0">
                  <a:solidFill>
                    <a:schemeClr val="bg1">
                      <a:lumMod val="50000"/>
                    </a:schemeClr>
                  </a:solidFill>
                </a:rPr>
                <a:t> </a:t>
              </a:r>
              <a:r>
                <a:rPr lang="es-ES" sz="1200" dirty="0" err="1">
                  <a:solidFill>
                    <a:schemeClr val="bg1">
                      <a:lumMod val="50000"/>
                    </a:schemeClr>
                  </a:solidFill>
                </a:rPr>
                <a:t>change</a:t>
              </a:r>
              <a:r>
                <a:rPr lang="es-ES" sz="1200" dirty="0">
                  <a:solidFill>
                    <a:schemeClr val="bg1">
                      <a:lumMod val="50000"/>
                    </a:schemeClr>
                  </a:solidFill>
                </a:rPr>
                <a:t> in </a:t>
              </a:r>
              <a:r>
                <a:rPr lang="es-ES" sz="1200" dirty="0" err="1">
                  <a:solidFill>
                    <a:schemeClr val="bg1">
                      <a:lumMod val="50000"/>
                    </a:schemeClr>
                  </a:solidFill>
                </a:rPr>
                <a:t>the</a:t>
              </a:r>
              <a:r>
                <a:rPr lang="es-ES" sz="1200" dirty="0">
                  <a:solidFill>
                    <a:schemeClr val="bg1">
                      <a:lumMod val="50000"/>
                    </a:schemeClr>
                  </a:solidFill>
                </a:rPr>
                <a:t> receptor.</a:t>
              </a:r>
              <a:endParaRPr lang="en-US" sz="1200" dirty="0">
                <a:solidFill>
                  <a:schemeClr val="bg1">
                    <a:lumMod val="50000"/>
                  </a:schemeClr>
                </a:solidFill>
              </a:endParaRPr>
            </a:p>
          </p:txBody>
        </p:sp>
        <p:sp>
          <p:nvSpPr>
            <p:cNvPr id="13" name="Freeform 12">
              <a:extLst>
                <a:ext uri="{FF2B5EF4-FFF2-40B4-BE49-F238E27FC236}">
                  <a16:creationId xmlns:a16="http://schemas.microsoft.com/office/drawing/2014/main" id="{9586BE5C-E044-354C-98BA-4CF7C65A92E7}"/>
                </a:ext>
              </a:extLst>
            </p:cNvPr>
            <p:cNvSpPr/>
            <p:nvPr/>
          </p:nvSpPr>
          <p:spPr>
            <a:xfrm>
              <a:off x="2130202" y="2361220"/>
              <a:ext cx="4108305" cy="353509"/>
            </a:xfrm>
            <a:custGeom>
              <a:avLst/>
              <a:gdLst>
                <a:gd name="connsiteX0" fmla="*/ 4108305 w 4108305"/>
                <a:gd name="connsiteY0" fmla="*/ 0 h 353509"/>
                <a:gd name="connsiteX1" fmla="*/ 4108305 w 4108305"/>
                <a:gd name="connsiteY1" fmla="*/ 193854 h 353509"/>
                <a:gd name="connsiteX2" fmla="*/ 0 w 4108305"/>
                <a:gd name="connsiteY2" fmla="*/ 193854 h 353509"/>
                <a:gd name="connsiteX3" fmla="*/ 0 w 4108305"/>
                <a:gd name="connsiteY3" fmla="*/ 353509 h 353509"/>
              </a:gdLst>
              <a:ahLst/>
              <a:cxnLst>
                <a:cxn ang="0">
                  <a:pos x="connsiteX0" y="connsiteY0"/>
                </a:cxn>
                <a:cxn ang="0">
                  <a:pos x="connsiteX1" y="connsiteY1"/>
                </a:cxn>
                <a:cxn ang="0">
                  <a:pos x="connsiteX2" y="connsiteY2"/>
                </a:cxn>
                <a:cxn ang="0">
                  <a:pos x="connsiteX3" y="connsiteY3"/>
                </a:cxn>
              </a:cxnLst>
              <a:rect l="l" t="t" r="r" b="b"/>
              <a:pathLst>
                <a:path w="4108305" h="353509">
                  <a:moveTo>
                    <a:pt x="4108305" y="0"/>
                  </a:moveTo>
                  <a:lnTo>
                    <a:pt x="4108305" y="193854"/>
                  </a:lnTo>
                  <a:lnTo>
                    <a:pt x="0" y="193854"/>
                  </a:lnTo>
                  <a:lnTo>
                    <a:pt x="0" y="353509"/>
                  </a:lnTo>
                </a:path>
              </a:pathLst>
            </a:custGeom>
            <a:grp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63697" tIns="174832" rIns="1963697" bIns="174833"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Gill Sans MT" panose="020B0502020104020203" pitchFamily="34" charset="0"/>
              </a:endParaRPr>
            </a:p>
          </p:txBody>
        </p:sp>
        <p:sp>
          <p:nvSpPr>
            <p:cNvPr id="14" name="Freeform 13">
              <a:extLst>
                <a:ext uri="{FF2B5EF4-FFF2-40B4-BE49-F238E27FC236}">
                  <a16:creationId xmlns:a16="http://schemas.microsoft.com/office/drawing/2014/main" id="{AB5E305D-AD8A-AA48-89C5-9E5FC4BE5AFE}"/>
                </a:ext>
              </a:extLst>
            </p:cNvPr>
            <p:cNvSpPr/>
            <p:nvPr/>
          </p:nvSpPr>
          <p:spPr>
            <a:xfrm>
              <a:off x="5403486"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E3FFF5"/>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solidFill>
                    <a:schemeClr val="bg1">
                      <a:lumMod val="50000"/>
                    </a:schemeClr>
                  </a:solidFill>
                </a:rPr>
                <a:t>3.  Activation of tyrosine kinase in the beta-subunits.</a:t>
              </a:r>
            </a:p>
          </p:txBody>
        </p:sp>
        <p:sp>
          <p:nvSpPr>
            <p:cNvPr id="15" name="Freeform 14">
              <a:extLst>
                <a:ext uri="{FF2B5EF4-FFF2-40B4-BE49-F238E27FC236}">
                  <a16:creationId xmlns:a16="http://schemas.microsoft.com/office/drawing/2014/main" id="{0D2FBF47-FA0F-B14E-AFC4-D14DF9E149B4}"/>
                </a:ext>
              </a:extLst>
            </p:cNvPr>
            <p:cNvSpPr/>
            <p:nvPr/>
          </p:nvSpPr>
          <p:spPr>
            <a:xfrm>
              <a:off x="3908391" y="3185321"/>
              <a:ext cx="484487"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grpFill/>
            <a:ln w="9525">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8" rIns="179852" bIns="4379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16" name="Freeform 15">
              <a:extLst>
                <a:ext uri="{FF2B5EF4-FFF2-40B4-BE49-F238E27FC236}">
                  <a16:creationId xmlns:a16="http://schemas.microsoft.com/office/drawing/2014/main" id="{7FA02172-B130-3D40-8957-E779775CCC54}"/>
                </a:ext>
              </a:extLst>
            </p:cNvPr>
            <p:cNvSpPr/>
            <p:nvPr/>
          </p:nvSpPr>
          <p:spPr>
            <a:xfrm>
              <a:off x="1292064" y="2765016"/>
              <a:ext cx="2648531"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bg1"/>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solidFill>
                    <a:schemeClr val="bg1">
                      <a:lumMod val="50000"/>
                    </a:schemeClr>
                  </a:solidFill>
                </a:rPr>
                <a:t>4. Beta-subunits </a:t>
              </a:r>
              <a:r>
                <a:rPr lang="en-US" sz="1200" dirty="0" err="1">
                  <a:solidFill>
                    <a:schemeClr val="bg1">
                      <a:lumMod val="50000"/>
                    </a:schemeClr>
                  </a:solidFill>
                </a:rPr>
                <a:t>autophosphorylation</a:t>
              </a:r>
              <a:r>
                <a:rPr lang="en-US" sz="1200" dirty="0">
                  <a:solidFill>
                    <a:schemeClr val="bg1">
                      <a:lumMod val="50000"/>
                    </a:schemeClr>
                  </a:solidFill>
                </a:rPr>
                <a:t> (in the presence of ATP).</a:t>
              </a:r>
            </a:p>
          </p:txBody>
        </p:sp>
        <p:sp>
          <p:nvSpPr>
            <p:cNvPr id="18" name="Freeform 17">
              <a:extLst>
                <a:ext uri="{FF2B5EF4-FFF2-40B4-BE49-F238E27FC236}">
                  <a16:creationId xmlns:a16="http://schemas.microsoft.com/office/drawing/2014/main" id="{CD0B2420-CC15-1B44-BAC5-05905E6306E6}"/>
                </a:ext>
              </a:extLst>
            </p:cNvPr>
            <p:cNvSpPr/>
            <p:nvPr/>
          </p:nvSpPr>
          <p:spPr>
            <a:xfrm>
              <a:off x="4426551" y="2744504"/>
              <a:ext cx="2648531"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bg1"/>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solidFill>
                    <a:schemeClr val="bg1">
                      <a:lumMod val="50000"/>
                    </a:schemeClr>
                  </a:solidFill>
                </a:rPr>
                <a:t>5. Phosphorylation of other proteins or enzymes (e.g. Protein kinases).</a:t>
              </a:r>
            </a:p>
          </p:txBody>
        </p:sp>
        <p:sp>
          <p:nvSpPr>
            <p:cNvPr id="19" name="Freeform 18">
              <a:extLst>
                <a:ext uri="{FF2B5EF4-FFF2-40B4-BE49-F238E27FC236}">
                  <a16:creationId xmlns:a16="http://schemas.microsoft.com/office/drawing/2014/main" id="{B288D68C-6AE9-7F4A-B790-9564F366AF93}"/>
                </a:ext>
              </a:extLst>
            </p:cNvPr>
            <p:cNvSpPr/>
            <p:nvPr/>
          </p:nvSpPr>
          <p:spPr>
            <a:xfrm>
              <a:off x="2130202" y="3747355"/>
              <a:ext cx="4108305" cy="353509"/>
            </a:xfrm>
            <a:custGeom>
              <a:avLst/>
              <a:gdLst>
                <a:gd name="connsiteX0" fmla="*/ 4108305 w 4108305"/>
                <a:gd name="connsiteY0" fmla="*/ 0 h 353509"/>
                <a:gd name="connsiteX1" fmla="*/ 4108305 w 4108305"/>
                <a:gd name="connsiteY1" fmla="*/ 193854 h 353509"/>
                <a:gd name="connsiteX2" fmla="*/ 0 w 4108305"/>
                <a:gd name="connsiteY2" fmla="*/ 193854 h 353509"/>
                <a:gd name="connsiteX3" fmla="*/ 0 w 4108305"/>
                <a:gd name="connsiteY3" fmla="*/ 353509 h 353509"/>
              </a:gdLst>
              <a:ahLst/>
              <a:cxnLst>
                <a:cxn ang="0">
                  <a:pos x="connsiteX0" y="connsiteY0"/>
                </a:cxn>
                <a:cxn ang="0">
                  <a:pos x="connsiteX1" y="connsiteY1"/>
                </a:cxn>
                <a:cxn ang="0">
                  <a:pos x="connsiteX2" y="connsiteY2"/>
                </a:cxn>
                <a:cxn ang="0">
                  <a:pos x="connsiteX3" y="connsiteY3"/>
                </a:cxn>
              </a:cxnLst>
              <a:rect l="l" t="t" r="r" b="b"/>
              <a:pathLst>
                <a:path w="4108305" h="353509">
                  <a:moveTo>
                    <a:pt x="4108305" y="0"/>
                  </a:moveTo>
                  <a:lnTo>
                    <a:pt x="4108305" y="193854"/>
                  </a:lnTo>
                  <a:lnTo>
                    <a:pt x="0" y="193854"/>
                  </a:lnTo>
                  <a:lnTo>
                    <a:pt x="0" y="353509"/>
                  </a:lnTo>
                </a:path>
              </a:pathLst>
            </a:custGeom>
            <a:grp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63697" tIns="174833" rIns="1963697" bIns="174832" numCol="1" spcCol="1270" anchor="ctr" anchorCtr="0">
              <a:noAutofit/>
            </a:bodyPr>
            <a:lstStyle/>
            <a:p>
              <a:pPr lvl="0" algn="ctr" defTabSz="622300">
                <a:lnSpc>
                  <a:spcPct val="90000"/>
                </a:lnSpc>
                <a:spcBef>
                  <a:spcPct val="0"/>
                </a:spcBef>
                <a:spcAft>
                  <a:spcPct val="35000"/>
                </a:spcAft>
              </a:pPr>
              <a:endParaRPr lang="en-US" sz="1400" kern="1200" dirty="0">
                <a:solidFill>
                  <a:schemeClr val="tx1"/>
                </a:solidFill>
                <a:latin typeface="Gill Sans MT" panose="020B0502020104020203" pitchFamily="34" charset="0"/>
              </a:endParaRPr>
            </a:p>
          </p:txBody>
        </p:sp>
        <p:sp>
          <p:nvSpPr>
            <p:cNvPr id="20" name="Freeform 19">
              <a:extLst>
                <a:ext uri="{FF2B5EF4-FFF2-40B4-BE49-F238E27FC236}">
                  <a16:creationId xmlns:a16="http://schemas.microsoft.com/office/drawing/2014/main" id="{D37AACD4-3CAE-B545-9DE8-473531914E53}"/>
                </a:ext>
              </a:extLst>
            </p:cNvPr>
            <p:cNvSpPr/>
            <p:nvPr/>
          </p:nvSpPr>
          <p:spPr>
            <a:xfrm>
              <a:off x="1287465" y="4125091"/>
              <a:ext cx="2648531"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E3FFF5"/>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solidFill>
                    <a:schemeClr val="bg1">
                      <a:lumMod val="50000"/>
                    </a:schemeClr>
                  </a:solidFill>
                </a:rPr>
                <a:t>6. Activation or inhibition of these proteins.</a:t>
              </a:r>
            </a:p>
          </p:txBody>
        </p:sp>
        <p:sp>
          <p:nvSpPr>
            <p:cNvPr id="22" name="Freeform 21">
              <a:extLst>
                <a:ext uri="{FF2B5EF4-FFF2-40B4-BE49-F238E27FC236}">
                  <a16:creationId xmlns:a16="http://schemas.microsoft.com/office/drawing/2014/main" id="{A19E32C1-1325-2D42-B5F1-50DA4BAC27F8}"/>
                </a:ext>
              </a:extLst>
            </p:cNvPr>
            <p:cNvSpPr/>
            <p:nvPr/>
          </p:nvSpPr>
          <p:spPr>
            <a:xfrm>
              <a:off x="4424996" y="4125091"/>
              <a:ext cx="2648531"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E3FFF5"/>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200" dirty="0">
                  <a:solidFill>
                    <a:schemeClr val="bg1">
                      <a:lumMod val="50000"/>
                    </a:schemeClr>
                  </a:solidFill>
                </a:rPr>
                <a:t>7. Produce the various metabolic actions of insulin (e.g. Fat synthesis).</a:t>
              </a:r>
            </a:p>
          </p:txBody>
        </p:sp>
      </p:grpSp>
      <p:sp>
        <p:nvSpPr>
          <p:cNvPr id="28" name="Freeform 27">
            <a:extLst>
              <a:ext uri="{FF2B5EF4-FFF2-40B4-BE49-F238E27FC236}">
                <a16:creationId xmlns:a16="http://schemas.microsoft.com/office/drawing/2014/main" id="{08718F8D-01AC-B644-9997-0FA3590892E5}"/>
              </a:ext>
            </a:extLst>
          </p:cNvPr>
          <p:cNvSpPr/>
          <p:nvPr/>
        </p:nvSpPr>
        <p:spPr>
          <a:xfrm>
            <a:off x="2885477" y="5082792"/>
            <a:ext cx="458122" cy="100029"/>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w="9525">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8" rIns="179852" bIns="4379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14</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55296" y="4996655"/>
            <a:ext cx="5521110" cy="1277273"/>
          </a:xfrm>
          <a:prstGeom prst="rect">
            <a:avLst/>
          </a:prstGeom>
          <a:ln>
            <a:solidFill>
              <a:srgbClr val="00B050"/>
            </a:solidFill>
            <a:prstDash val="dashDot"/>
          </a:ln>
        </p:spPr>
        <p:txBody>
          <a:bodyPr wrap="square">
            <a:spAutoFit/>
          </a:bodyPr>
          <a:lstStyle/>
          <a:p>
            <a:r>
              <a:rPr lang="en-US" sz="1100" dirty="0">
                <a:solidFill>
                  <a:srgbClr val="00B050"/>
                </a:solidFill>
              </a:rPr>
              <a:t>Insulin is the master and manager of fuels in our body:</a:t>
            </a:r>
          </a:p>
          <a:p>
            <a:pPr marL="285750" indent="-285750">
              <a:buFont typeface="Arial" charset="0"/>
              <a:buChar char="•"/>
            </a:pPr>
            <a:r>
              <a:rPr lang="en-US" sz="1100" dirty="0">
                <a:solidFill>
                  <a:srgbClr val="00B050"/>
                </a:solidFill>
              </a:rPr>
              <a:t>First: it will use the glucose by glycolysis.</a:t>
            </a:r>
          </a:p>
          <a:p>
            <a:pPr marL="285750" indent="-285750">
              <a:buFont typeface="Arial" charset="0"/>
              <a:buChar char="•"/>
            </a:pPr>
            <a:r>
              <a:rPr lang="en-US" sz="1100" dirty="0">
                <a:solidFill>
                  <a:srgbClr val="00B050"/>
                </a:solidFill>
              </a:rPr>
              <a:t>Excess glucose will be stored as glycogen.</a:t>
            </a:r>
          </a:p>
          <a:p>
            <a:pPr marL="285750" indent="-285750">
              <a:buFont typeface="Arial" charset="0"/>
              <a:buChar char="•"/>
            </a:pPr>
            <a:r>
              <a:rPr lang="en-US" sz="1100" dirty="0">
                <a:solidFill>
                  <a:srgbClr val="00B050"/>
                </a:solidFill>
              </a:rPr>
              <a:t>If there is even more, it will be converted into fat and protein and promote their synthesis.</a:t>
            </a:r>
          </a:p>
          <a:p>
            <a:pPr marL="285750" indent="-285750">
              <a:buFont typeface="Arial" charset="0"/>
              <a:buChar char="•"/>
            </a:pPr>
            <a:r>
              <a:rPr lang="en-US" sz="1100" dirty="0">
                <a:solidFill>
                  <a:srgbClr val="00B050"/>
                </a:solidFill>
              </a:rPr>
              <a:t>It prevents the break down of glucose by glycogenolysis or produce more glucose by gluconeogenesis.</a:t>
            </a:r>
            <a:endParaRPr lang="en-US" sz="1100" dirty="0"/>
          </a:p>
        </p:txBody>
      </p:sp>
      <p:sp>
        <p:nvSpPr>
          <p:cNvPr id="6" name="Rectangle 5"/>
          <p:cNvSpPr/>
          <p:nvPr/>
        </p:nvSpPr>
        <p:spPr>
          <a:xfrm>
            <a:off x="6068237" y="1562584"/>
            <a:ext cx="1324252" cy="830997"/>
          </a:xfrm>
          <a:prstGeom prst="rect">
            <a:avLst/>
          </a:prstGeom>
          <a:noFill/>
        </p:spPr>
        <p:txBody>
          <a:bodyPr wrap="square">
            <a:spAutoFit/>
          </a:bodyPr>
          <a:lstStyle/>
          <a:p>
            <a:pPr algn="ctr" rtl="1"/>
            <a:r>
              <a:rPr lang="ar-SA" sz="1200" dirty="0">
                <a:solidFill>
                  <a:srgbClr val="00B050"/>
                </a:solidFill>
                <a:latin typeface="Calibri" panose="020F0502020204030204" pitchFamily="34" charset="0"/>
                <a:cs typeface="Calibri" panose="020F0502020204030204" pitchFamily="34" charset="0"/>
              </a:rPr>
              <a:t>كأنها باصات جوا </a:t>
            </a:r>
            <a:r>
              <a:rPr lang="ar-SA" sz="1200" dirty="0" err="1">
                <a:solidFill>
                  <a:srgbClr val="00B050"/>
                </a:solidFill>
                <a:latin typeface="Calibri" panose="020F0502020204030204" pitchFamily="34" charset="0"/>
                <a:cs typeface="Calibri" panose="020F0502020204030204" pitchFamily="34" charset="0"/>
              </a:rPr>
              <a:t>الخليه</a:t>
            </a:r>
            <a:r>
              <a:rPr lang="ar-SA" sz="1200" dirty="0">
                <a:solidFill>
                  <a:srgbClr val="00B050"/>
                </a:solidFill>
                <a:latin typeface="Calibri" panose="020F0502020204030204" pitchFamily="34" charset="0"/>
                <a:cs typeface="Calibri" panose="020F0502020204030204" pitchFamily="34" charset="0"/>
              </a:rPr>
              <a:t> </a:t>
            </a:r>
            <a:r>
              <a:rPr lang="ar-SA" sz="1200" dirty="0" err="1">
                <a:solidFill>
                  <a:srgbClr val="00B050"/>
                </a:solidFill>
                <a:latin typeface="Calibri" panose="020F0502020204030204" pitchFamily="34" charset="0"/>
                <a:cs typeface="Calibri" panose="020F0502020204030204" pitchFamily="34" charset="0"/>
              </a:rPr>
              <a:t>ماتشتغل</a:t>
            </a:r>
            <a:r>
              <a:rPr lang="ar-SA" sz="1200" dirty="0">
                <a:solidFill>
                  <a:srgbClr val="00B050"/>
                </a:solidFill>
                <a:latin typeface="Calibri" panose="020F0502020204030204" pitchFamily="34" charset="0"/>
                <a:cs typeface="Calibri" panose="020F0502020204030204" pitchFamily="34" charset="0"/>
              </a:rPr>
              <a:t> الا اذا </a:t>
            </a:r>
            <a:r>
              <a:rPr lang="ar-SA" sz="1200" dirty="0" err="1">
                <a:solidFill>
                  <a:srgbClr val="00B050"/>
                </a:solidFill>
                <a:latin typeface="Calibri" panose="020F0502020204030204" pitchFamily="34" charset="0"/>
                <a:cs typeface="Calibri" panose="020F0502020204030204" pitchFamily="34" charset="0"/>
              </a:rPr>
              <a:t>جا</a:t>
            </a:r>
            <a:r>
              <a:rPr lang="ar-SA" sz="1200" dirty="0">
                <a:solidFill>
                  <a:srgbClr val="00B050"/>
                </a:solidFill>
                <a:latin typeface="Calibri" panose="020F0502020204030204" pitchFamily="34" charset="0"/>
                <a:cs typeface="Calibri" panose="020F0502020204030204" pitchFamily="34" charset="0"/>
              </a:rPr>
              <a:t> الانسولين وأعطاها طاقة او بنزين</a:t>
            </a:r>
            <a:endParaRPr lang="en-US" dirty="0">
              <a:latin typeface="Calibri" panose="020F0502020204030204" pitchFamily="34" charset="0"/>
              <a:cs typeface="Calibri" panose="020F0502020204030204" pitchFamily="34" charset="0"/>
            </a:endParaRPr>
          </a:p>
        </p:txBody>
      </p:sp>
      <p:sp>
        <p:nvSpPr>
          <p:cNvPr id="24" name="Rectangle 23"/>
          <p:cNvSpPr/>
          <p:nvPr/>
        </p:nvSpPr>
        <p:spPr>
          <a:xfrm>
            <a:off x="7044364" y="3021311"/>
            <a:ext cx="1316688" cy="230832"/>
          </a:xfrm>
          <a:prstGeom prst="rect">
            <a:avLst/>
          </a:prstGeom>
          <a:solidFill>
            <a:schemeClr val="bg1"/>
          </a:solidFill>
        </p:spPr>
        <p:txBody>
          <a:bodyPr wrap="square">
            <a:spAutoFit/>
          </a:bodyPr>
          <a:lstStyle/>
          <a:p>
            <a:r>
              <a:rPr lang="en-US" sz="900" dirty="0">
                <a:solidFill>
                  <a:srgbClr val="00B050"/>
                </a:solidFill>
              </a:rPr>
              <a:t>Auto-phosphorylation</a:t>
            </a:r>
            <a:endParaRPr lang="en-US" sz="1200" dirty="0"/>
          </a:p>
        </p:txBody>
      </p:sp>
      <p:sp>
        <p:nvSpPr>
          <p:cNvPr id="25" name="Rectangle 24"/>
          <p:cNvSpPr/>
          <p:nvPr/>
        </p:nvSpPr>
        <p:spPr>
          <a:xfrm>
            <a:off x="10918948" y="2328813"/>
            <a:ext cx="1224136" cy="1169551"/>
          </a:xfrm>
          <a:prstGeom prst="rect">
            <a:avLst/>
          </a:prstGeom>
          <a:noFill/>
        </p:spPr>
        <p:txBody>
          <a:bodyPr wrap="square">
            <a:spAutoFit/>
          </a:bodyPr>
          <a:lstStyle/>
          <a:p>
            <a:r>
              <a:rPr lang="en-US" sz="1000" dirty="0">
                <a:solidFill>
                  <a:srgbClr val="00B050"/>
                </a:solidFill>
              </a:rPr>
              <a:t>Will be sticky and attract any IRS to be phosphorylated, some of them will get activated and others will be inhibited</a:t>
            </a:r>
          </a:p>
        </p:txBody>
      </p:sp>
      <p:sp>
        <p:nvSpPr>
          <p:cNvPr id="26" name="Rectangle 25"/>
          <p:cNvSpPr/>
          <p:nvPr/>
        </p:nvSpPr>
        <p:spPr>
          <a:xfrm>
            <a:off x="10361936" y="4482810"/>
            <a:ext cx="1380205" cy="507831"/>
          </a:xfrm>
          <a:prstGeom prst="rect">
            <a:avLst/>
          </a:prstGeom>
          <a:noFill/>
        </p:spPr>
        <p:txBody>
          <a:bodyPr wrap="square">
            <a:spAutoFit/>
          </a:bodyPr>
          <a:lstStyle/>
          <a:p>
            <a:r>
              <a:rPr lang="en-US" sz="900" dirty="0">
                <a:solidFill>
                  <a:srgbClr val="00B050"/>
                </a:solidFill>
              </a:rPr>
              <a:t>The insulin like growth hormone, is very important in growth</a:t>
            </a:r>
            <a:endParaRPr lang="en-US" sz="1200" dirty="0"/>
          </a:p>
        </p:txBody>
      </p:sp>
      <p:sp>
        <p:nvSpPr>
          <p:cNvPr id="27" name="Rectangle 26">
            <a:extLst>
              <a:ext uri="{FF2B5EF4-FFF2-40B4-BE49-F238E27FC236}">
                <a16:creationId xmlns:a16="http://schemas.microsoft.com/office/drawing/2014/main" id="{20F2C011-D4A7-4750-B494-0F7E3B72F916}"/>
              </a:ext>
            </a:extLst>
          </p:cNvPr>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The cascade is IMP</a:t>
            </a:r>
          </a:p>
        </p:txBody>
      </p:sp>
    </p:spTree>
    <p:extLst>
      <p:ext uri="{BB962C8B-B14F-4D97-AF65-F5344CB8AC3E}">
        <p14:creationId xmlns:p14="http://schemas.microsoft.com/office/powerpoint/2010/main" val="54690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Glucose Transport System</a:t>
            </a: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15</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528163021"/>
              </p:ext>
            </p:extLst>
          </p:nvPr>
        </p:nvGraphicFramePr>
        <p:xfrm>
          <a:off x="1485919" y="1700808"/>
          <a:ext cx="9217023" cy="3879261"/>
        </p:xfrm>
        <a:graphic>
          <a:graphicData uri="http://schemas.openxmlformats.org/drawingml/2006/table">
            <a:tbl>
              <a:tblPr firstRow="1" bandRow="1">
                <a:tableStyleId>{5DA37D80-6434-44D0-A028-1B22A696006F}</a:tableStyleId>
              </a:tblPr>
              <a:tblGrid>
                <a:gridCol w="1699027">
                  <a:extLst>
                    <a:ext uri="{9D8B030D-6E8A-4147-A177-3AD203B41FA5}">
                      <a16:colId xmlns:a16="http://schemas.microsoft.com/office/drawing/2014/main" val="2531907555"/>
                    </a:ext>
                  </a:extLst>
                </a:gridCol>
                <a:gridCol w="7517996">
                  <a:extLst>
                    <a:ext uri="{9D8B030D-6E8A-4147-A177-3AD203B41FA5}">
                      <a16:colId xmlns:a16="http://schemas.microsoft.com/office/drawing/2014/main" val="2491160732"/>
                    </a:ext>
                  </a:extLst>
                </a:gridCol>
              </a:tblGrid>
              <a:tr h="283321">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a:solidFill>
                            <a:srgbClr val="497E8D"/>
                          </a:solidFill>
                          <a:latin typeface="Gill Sans MT" panose="020B0502020104020203" pitchFamily="34" charset="0"/>
                          <a:ea typeface="+mn-ea"/>
                          <a:cs typeface="Calibri" panose="020F0502020204030204" pitchFamily="34" charset="0"/>
                        </a:rPr>
                        <a:t>Glucose transport system</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3363763304"/>
                  </a:ext>
                </a:extLst>
              </a:tr>
              <a:tr h="485693">
                <a:tc>
                  <a:txBody>
                    <a:bodyPr/>
                    <a:lstStyle/>
                    <a:p>
                      <a:pPr marL="0" algn="ctr" rtl="0" eaLnBrk="1" latinLnBrk="0" hangingPunct="1">
                        <a:lnSpc>
                          <a:spcPct val="150000"/>
                        </a:lnSpc>
                      </a:pPr>
                      <a:r>
                        <a:rPr kumimoji="0" lang="en-US" sz="1500" b="0" kern="1200" dirty="0">
                          <a:solidFill>
                            <a:srgbClr val="008080"/>
                          </a:solidFill>
                          <a:latin typeface="Gill Sans MT" panose="020B0502020104020203" pitchFamily="34" charset="0"/>
                          <a:ea typeface="+mn-ea"/>
                          <a:cs typeface="Calibri" panose="020F0502020204030204" pitchFamily="34" charset="0"/>
                        </a:rPr>
                        <a:t>Transporters</a:t>
                      </a:r>
                    </a:p>
                  </a:txBody>
                  <a:tcPr>
                    <a:solidFill>
                      <a:schemeClr val="bg1"/>
                    </a:solidFill>
                  </a:tcPr>
                </a:tc>
                <a:tc>
                  <a:txBody>
                    <a:bodyPr/>
                    <a:lstStyle/>
                    <a:p>
                      <a:pPr algn="ctr">
                        <a:lnSpc>
                          <a:spcPct val="150000"/>
                        </a:lnSpc>
                      </a:pPr>
                      <a:r>
                        <a:rPr kumimoji="0" lang="en-US" sz="1500" b="0" kern="1200" dirty="0">
                          <a:solidFill>
                            <a:srgbClr val="008080"/>
                          </a:solidFill>
                          <a:latin typeface="Gill Sans MT" panose="020B0502020104020203" pitchFamily="34" charset="0"/>
                          <a:ea typeface="+mn-ea"/>
                          <a:cs typeface="Calibri" panose="020F0502020204030204" pitchFamily="34" charset="0"/>
                        </a:rPr>
                        <a:t>Examples</a:t>
                      </a:r>
                    </a:p>
                  </a:txBody>
                  <a:tcPr>
                    <a:solidFill>
                      <a:schemeClr val="bg1"/>
                    </a:solidFill>
                  </a:tcPr>
                </a:tc>
                <a:extLst>
                  <a:ext uri="{0D108BD9-81ED-4DB2-BD59-A6C34878D82A}">
                    <a16:rowId xmlns:a16="http://schemas.microsoft.com/office/drawing/2014/main" val="1728296579"/>
                  </a:ext>
                </a:extLst>
              </a:tr>
              <a:tr h="458710">
                <a:tc>
                  <a:txBody>
                    <a:bodyPr/>
                    <a:lstStyle/>
                    <a:p>
                      <a:pPr marL="0" algn="ctr" rtl="0" eaLnBrk="1" latinLnBrk="0" hangingPunct="1">
                        <a:lnSpc>
                          <a:spcPct val="150000"/>
                        </a:lnSpc>
                      </a:pPr>
                      <a:r>
                        <a:rPr kumimoji="0" lang="en-US" sz="1600" b="0" kern="1200" dirty="0">
                          <a:solidFill>
                            <a:srgbClr val="008080"/>
                          </a:solidFill>
                          <a:latin typeface="Gill Sans MT" panose="020B0502020104020203" pitchFamily="34" charset="0"/>
                          <a:ea typeface="+mn-ea"/>
                          <a:cs typeface="Calibri" panose="020F0502020204030204" pitchFamily="34" charset="0"/>
                        </a:rPr>
                        <a:t>GLUT1</a:t>
                      </a:r>
                    </a:p>
                  </a:txBody>
                  <a:tcPr>
                    <a:solidFill>
                      <a:srgbClr val="E3FFF5"/>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Placenta, Blood brain barrier, RBCs, Kidneys and Colon.</a:t>
                      </a:r>
                    </a:p>
                  </a:txBody>
                  <a:tcPr>
                    <a:solidFill>
                      <a:srgbClr val="E3FFF5"/>
                    </a:solidFill>
                  </a:tcPr>
                </a:tc>
                <a:extLst>
                  <a:ext uri="{0D108BD9-81ED-4DB2-BD59-A6C34878D82A}">
                    <a16:rowId xmlns:a16="http://schemas.microsoft.com/office/drawing/2014/main" val="3081065233"/>
                  </a:ext>
                </a:extLst>
              </a:tr>
              <a:tr h="318302">
                <a:tc>
                  <a:txBody>
                    <a:bodyPr/>
                    <a:lstStyle/>
                    <a:p>
                      <a:pPr algn="ctr">
                        <a:lnSpc>
                          <a:spcPct val="150000"/>
                        </a:lnSpc>
                      </a:pPr>
                      <a:r>
                        <a:rPr kumimoji="0" lang="en-US" sz="1600" kern="1200" dirty="0">
                          <a:solidFill>
                            <a:srgbClr val="008080"/>
                          </a:solidFill>
                          <a:latin typeface="Gill Sans MT" panose="020B0502020104020203" pitchFamily="34" charset="0"/>
                          <a:ea typeface="+mn-ea"/>
                          <a:cs typeface="Calibri" panose="020F0502020204030204" pitchFamily="34" charset="0"/>
                        </a:rPr>
                        <a:t>GLUT2</a:t>
                      </a:r>
                    </a:p>
                  </a:txBody>
                  <a:tcPr>
                    <a:solidFill>
                      <a:schemeClr val="bg1"/>
                    </a:solidFill>
                  </a:tcPr>
                </a:tc>
                <a:tc>
                  <a:txBody>
                    <a:bodyPr/>
                    <a:lstStyle/>
                    <a:p>
                      <a:pPr marL="0" marR="0">
                        <a:lnSpc>
                          <a:spcPct val="150000"/>
                        </a:lnSpc>
                        <a:spcBef>
                          <a:spcPts val="0"/>
                        </a:spcBef>
                        <a:spcAft>
                          <a:spcPts val="0"/>
                        </a:spcAft>
                      </a:pPr>
                      <a:r>
                        <a:rPr kumimoji="0" lang="en-US" sz="1600" kern="1200" dirty="0">
                          <a:solidFill>
                            <a:schemeClr val="tx1"/>
                          </a:solidFill>
                          <a:latin typeface="Gill Sans MT" panose="020B0502020104020203" pitchFamily="34" charset="0"/>
                          <a:ea typeface="+mn-ea"/>
                          <a:cs typeface="Calibri" panose="020F0502020204030204" pitchFamily="34" charset="0"/>
                        </a:rPr>
                        <a:t>β cells of Pancreas, Liver, Epithelial cells of small intestines and Kidneys.</a:t>
                      </a:r>
                    </a:p>
                  </a:txBody>
                  <a:tcPr>
                    <a:solidFill>
                      <a:schemeClr val="bg1"/>
                    </a:solidFill>
                  </a:tcPr>
                </a:tc>
                <a:extLst>
                  <a:ext uri="{0D108BD9-81ED-4DB2-BD59-A6C34878D82A}">
                    <a16:rowId xmlns:a16="http://schemas.microsoft.com/office/drawing/2014/main" val="3204654332"/>
                  </a:ext>
                </a:extLst>
              </a:tr>
              <a:tr h="498567">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kern="1200" dirty="0">
                          <a:solidFill>
                            <a:srgbClr val="008080"/>
                          </a:solidFill>
                          <a:latin typeface="Gill Sans MT" panose="020B0502020104020203" pitchFamily="34" charset="0"/>
                          <a:ea typeface="+mn-ea"/>
                          <a:cs typeface="Calibri" panose="020F0502020204030204" pitchFamily="34" charset="0"/>
                        </a:rPr>
                        <a:t>GLUT 3</a:t>
                      </a:r>
                    </a:p>
                  </a:txBody>
                  <a:tcPr>
                    <a:solidFill>
                      <a:srgbClr val="E3FFF5"/>
                    </a:solidFill>
                  </a:tcPr>
                </a:tc>
                <a:tc>
                  <a:txBody>
                    <a:bodyPr/>
                    <a:lstStyle/>
                    <a:p>
                      <a:pPr marL="0" marR="0">
                        <a:lnSpc>
                          <a:spcPct val="150000"/>
                        </a:lnSpc>
                        <a:spcBef>
                          <a:spcPts val="0"/>
                        </a:spcBef>
                        <a:spcAft>
                          <a:spcPts val="0"/>
                        </a:spcAft>
                      </a:pPr>
                      <a:r>
                        <a:rPr kumimoji="0" lang="en-US" sz="1600" kern="1200" dirty="0">
                          <a:solidFill>
                            <a:schemeClr val="tx1"/>
                          </a:solidFill>
                          <a:latin typeface="Gill Sans MT" panose="020B0502020104020203" pitchFamily="34" charset="0"/>
                          <a:ea typeface="+mn-ea"/>
                          <a:cs typeface="Calibri" panose="020F0502020204030204" pitchFamily="34" charset="0"/>
                        </a:rPr>
                        <a:t>Brain </a:t>
                      </a:r>
                      <a:r>
                        <a:rPr kumimoji="0" lang="en-US" sz="1200" kern="1200" dirty="0">
                          <a:solidFill>
                            <a:schemeClr val="bg1">
                              <a:lumMod val="50000"/>
                            </a:schemeClr>
                          </a:solidFill>
                          <a:latin typeface="Gill Sans MT" panose="020B0502020104020203" pitchFamily="34" charset="0"/>
                          <a:ea typeface="+mn-ea"/>
                          <a:cs typeface="Calibri" panose="020F0502020204030204" pitchFamily="34" charset="0"/>
                        </a:rPr>
                        <a:t>(insulin independent)</a:t>
                      </a:r>
                      <a:r>
                        <a:rPr kumimoji="0" lang="en-US" sz="1200" kern="1200" dirty="0">
                          <a:solidFill>
                            <a:srgbClr val="00B050"/>
                          </a:solidFill>
                          <a:latin typeface="Gill Sans MT" panose="020B0502020104020203" pitchFamily="34" charset="0"/>
                          <a:ea typeface="+mn-ea"/>
                          <a:cs typeface="Calibri" panose="020F0502020204030204" pitchFamily="34" charset="0"/>
                        </a:rPr>
                        <a:t>(</a:t>
                      </a:r>
                      <a:r>
                        <a:rPr kumimoji="0" lang="ar-SA" sz="1200" kern="1200" dirty="0">
                          <a:solidFill>
                            <a:srgbClr val="00B050"/>
                          </a:solidFill>
                          <a:latin typeface="Gill Sans MT" panose="020B0502020104020203" pitchFamily="34" charset="0"/>
                          <a:ea typeface="+mn-ea"/>
                          <a:cs typeface="Calibri" panose="020F0502020204030204" pitchFamily="34" charset="0"/>
                        </a:rPr>
                        <a:t>(يدخله الجلوكوز دايركت مايحتاج انسولين</a:t>
                      </a:r>
                      <a:r>
                        <a:rPr kumimoji="0" lang="en-US" sz="1600" kern="1200" dirty="0">
                          <a:solidFill>
                            <a:schemeClr val="tx1"/>
                          </a:solidFill>
                          <a:latin typeface="Gill Sans MT" panose="020B0502020104020203" pitchFamily="34" charset="0"/>
                          <a:ea typeface="+mn-ea"/>
                          <a:cs typeface="Calibri" panose="020F0502020204030204" pitchFamily="34" charset="0"/>
                        </a:rPr>
                        <a:t>, Placenta and Kidneys.</a:t>
                      </a:r>
                    </a:p>
                  </a:txBody>
                  <a:tcPr>
                    <a:solidFill>
                      <a:srgbClr val="E3FFF5"/>
                    </a:solidFill>
                  </a:tcPr>
                </a:tc>
                <a:extLst>
                  <a:ext uri="{0D108BD9-81ED-4DB2-BD59-A6C34878D82A}">
                    <a16:rowId xmlns:a16="http://schemas.microsoft.com/office/drawing/2014/main" val="1851612302"/>
                  </a:ext>
                </a:extLst>
              </a:tr>
              <a:tr h="296813">
                <a:tc>
                  <a:txBody>
                    <a:bodyPr/>
                    <a:lstStyle/>
                    <a:p>
                      <a:pPr marL="0" algn="ctr" rtl="0" eaLnBrk="1" latinLnBrk="0" hangingPunct="1">
                        <a:lnSpc>
                          <a:spcPct val="150000"/>
                        </a:lnSpc>
                      </a:pPr>
                      <a:endParaRPr kumimoji="0" lang="en-US" sz="1600" kern="1200" dirty="0">
                        <a:solidFill>
                          <a:srgbClr val="008080"/>
                        </a:solidFill>
                        <a:latin typeface="Gill Sans MT" panose="020B0502020104020203" pitchFamily="34" charset="0"/>
                        <a:ea typeface="+mn-ea"/>
                        <a:cs typeface="Calibri" panose="020F0502020204030204" pitchFamily="34" charset="0"/>
                      </a:endParaRPr>
                    </a:p>
                    <a:p>
                      <a:pPr marL="0" algn="ctr" rtl="0" eaLnBrk="1" latinLnBrk="0" hangingPunct="1">
                        <a:lnSpc>
                          <a:spcPct val="150000"/>
                        </a:lnSpc>
                      </a:pPr>
                      <a:r>
                        <a:rPr kumimoji="0" lang="en-US" sz="1600" kern="1200" dirty="0">
                          <a:solidFill>
                            <a:srgbClr val="FF0000"/>
                          </a:solidFill>
                          <a:latin typeface="Gill Sans MT" panose="020B0502020104020203" pitchFamily="34" charset="0"/>
                          <a:ea typeface="+mn-ea"/>
                          <a:cs typeface="Calibri" panose="020F0502020204030204" pitchFamily="34" charset="0"/>
                        </a:rPr>
                        <a:t>GLUT4</a:t>
                      </a:r>
                      <a:endParaRPr kumimoji="0" lang="en-US" sz="1600" b="0" kern="1200" dirty="0">
                        <a:solidFill>
                          <a:srgbClr val="FF000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a:lnSpc>
                          <a:spcPct val="150000"/>
                        </a:lnSpc>
                        <a:spcBef>
                          <a:spcPts val="0"/>
                        </a:spcBef>
                        <a:spcAft>
                          <a:spcPts val="0"/>
                        </a:spcAft>
                      </a:pPr>
                      <a:r>
                        <a:rPr kumimoji="0" lang="en-US" sz="1600" kern="1200" dirty="0">
                          <a:solidFill>
                            <a:srgbClr val="FF0000"/>
                          </a:solidFill>
                          <a:latin typeface="Gill Sans MT" panose="020B0502020104020203" pitchFamily="34" charset="0"/>
                          <a:ea typeface="+mn-ea"/>
                          <a:cs typeface="Calibri" panose="020F0502020204030204" pitchFamily="34" charset="0"/>
                        </a:rPr>
                        <a:t>Skeletal Muscles, Cardiac muscles and Adipose tissue.</a:t>
                      </a:r>
                      <a:endParaRPr kumimoji="0" lang="ar-SA" sz="1600" kern="1200" dirty="0">
                        <a:solidFill>
                          <a:srgbClr val="FF0000"/>
                        </a:solidFill>
                        <a:latin typeface="Gill Sans MT" panose="020B0502020104020203" pitchFamily="34" charset="0"/>
                        <a:ea typeface="+mn-ea"/>
                        <a:cs typeface="Calibri" panose="020F0502020204030204" pitchFamily="34" charset="0"/>
                      </a:endParaRPr>
                    </a:p>
                    <a:p>
                      <a:pPr marL="0" marR="0" indent="0" algn="r" defTabSz="914400" rtl="1" eaLnBrk="1" fontAlgn="auto" latinLnBrk="0" hangingPunct="1">
                        <a:lnSpc>
                          <a:spcPct val="150000"/>
                        </a:lnSpc>
                        <a:spcBef>
                          <a:spcPts val="0"/>
                        </a:spcBef>
                        <a:spcAft>
                          <a:spcPts val="0"/>
                        </a:spcAft>
                        <a:buClrTx/>
                        <a:buSzTx/>
                        <a:buFontTx/>
                        <a:buNone/>
                        <a:tabLst/>
                        <a:defRPr/>
                      </a:pPr>
                      <a:r>
                        <a:rPr kumimoji="0" lang="ar-SA" sz="1400" kern="1200" dirty="0">
                          <a:solidFill>
                            <a:srgbClr val="00B050"/>
                          </a:solidFill>
                          <a:latin typeface="Gill Sans MT" panose="020B0502020104020203" pitchFamily="34" charset="0"/>
                          <a:ea typeface="+mn-ea"/>
                          <a:cs typeface="Calibri" panose="020F0502020204030204" pitchFamily="34" charset="0"/>
                        </a:rPr>
                        <a:t>نسألكم بالاختبار: </a:t>
                      </a:r>
                      <a:r>
                        <a:rPr kumimoji="0" lang="en-US" sz="1400" kern="1200" dirty="0">
                          <a:solidFill>
                            <a:srgbClr val="00B050"/>
                          </a:solidFill>
                          <a:latin typeface="Gill Sans MT" panose="020B0502020104020203" pitchFamily="34" charset="0"/>
                          <a:ea typeface="+mn-ea"/>
                          <a:cs typeface="Calibri" panose="020F0502020204030204" pitchFamily="34" charset="0"/>
                        </a:rPr>
                        <a:t>Which</a:t>
                      </a:r>
                      <a:r>
                        <a:rPr kumimoji="0" lang="en-US" sz="1400" kern="1200" baseline="0" dirty="0">
                          <a:solidFill>
                            <a:srgbClr val="00B050"/>
                          </a:solidFill>
                          <a:latin typeface="Gill Sans MT" panose="020B0502020104020203" pitchFamily="34" charset="0"/>
                          <a:ea typeface="+mn-ea"/>
                          <a:cs typeface="Calibri" panose="020F0502020204030204" pitchFamily="34" charset="0"/>
                        </a:rPr>
                        <a:t> one is insulin-sensitive transporter</a:t>
                      </a:r>
                      <a:r>
                        <a:rPr kumimoji="0" lang="en-US" sz="1400" kern="1200" baseline="0" dirty="0" smtClean="0">
                          <a:solidFill>
                            <a:srgbClr val="00B050"/>
                          </a:solidFill>
                          <a:latin typeface="Gill Sans MT" panose="020B0502020104020203" pitchFamily="34" charset="0"/>
                          <a:ea typeface="+mn-ea"/>
                          <a:cs typeface="Calibri" panose="020F0502020204030204" pitchFamily="34" charset="0"/>
                        </a:rPr>
                        <a:t>?</a:t>
                      </a:r>
                      <a:endParaRPr kumimoji="0" lang="ar-SA" sz="1400" kern="1200" baseline="0" dirty="0" smtClean="0">
                        <a:solidFill>
                          <a:srgbClr val="00B050"/>
                        </a:solidFill>
                        <a:latin typeface="Gill Sans MT" panose="020B0502020104020203" pitchFamily="34" charset="0"/>
                        <a:ea typeface="+mn-ea"/>
                        <a:cs typeface="Calibri" panose="020F0502020204030204" pitchFamily="34" charset="0"/>
                      </a:endParaRPr>
                    </a:p>
                    <a:p>
                      <a:pPr marL="0" marR="0" indent="0" algn="r" defTabSz="914400" rtl="1" eaLnBrk="1" fontAlgn="auto" latinLnBrk="0" hangingPunct="1">
                        <a:lnSpc>
                          <a:spcPct val="150000"/>
                        </a:lnSpc>
                        <a:spcBef>
                          <a:spcPts val="0"/>
                        </a:spcBef>
                        <a:spcAft>
                          <a:spcPts val="0"/>
                        </a:spcAft>
                        <a:buClrTx/>
                        <a:buSzTx/>
                        <a:buFontTx/>
                        <a:buNone/>
                        <a:tabLst/>
                        <a:defRPr/>
                      </a:pPr>
                      <a:r>
                        <a:rPr kumimoji="0" lang="ar-SA" sz="1400" kern="1200" baseline="0" dirty="0" smtClean="0">
                          <a:solidFill>
                            <a:srgbClr val="FF0000"/>
                          </a:solidFill>
                          <a:latin typeface="Gill Sans MT" panose="020B0502020104020203" pitchFamily="34" charset="0"/>
                          <a:ea typeface="+mn-ea"/>
                          <a:cs typeface="Calibri" panose="020F0502020204030204" pitchFamily="34" charset="0"/>
                        </a:rPr>
                        <a:t> </a:t>
                      </a:r>
                      <a:r>
                        <a:rPr kumimoji="0" lang="ar-SA" sz="1400" kern="1200" baseline="0" dirty="0">
                          <a:solidFill>
                            <a:srgbClr val="FF0000"/>
                          </a:solidFill>
                          <a:latin typeface="Gill Sans MT" panose="020B0502020104020203" pitchFamily="34" charset="0"/>
                          <a:ea typeface="+mn-ea"/>
                          <a:cs typeface="Calibri" panose="020F0502020204030204" pitchFamily="34" charset="0"/>
                        </a:rPr>
                        <a:t>الجواب </a:t>
                      </a:r>
                      <a:r>
                        <a:rPr kumimoji="0" lang="en-US" sz="1400" kern="1200" baseline="0" dirty="0">
                          <a:solidFill>
                            <a:srgbClr val="FF0000"/>
                          </a:solidFill>
                          <a:latin typeface="Gill Sans MT" panose="020B0502020104020203" pitchFamily="34" charset="0"/>
                          <a:ea typeface="+mn-ea"/>
                          <a:cs typeface="Calibri" panose="020F0502020204030204" pitchFamily="34" charset="0"/>
                        </a:rPr>
                        <a:t>Glut4</a:t>
                      </a:r>
                      <a:endParaRPr kumimoji="0" lang="en-US" sz="1400" kern="1200" dirty="0">
                        <a:solidFill>
                          <a:srgbClr val="FF000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222182256"/>
                  </a:ext>
                </a:extLst>
              </a:tr>
              <a:tr h="458710">
                <a:tc>
                  <a:txBody>
                    <a:bodyPr/>
                    <a:lstStyle/>
                    <a:p>
                      <a:pPr marL="0" algn="ctr" rtl="0" eaLnBrk="1" latinLnBrk="0" hangingPunct="1">
                        <a:lnSpc>
                          <a:spcPct val="150000"/>
                        </a:lnSpc>
                      </a:pPr>
                      <a:r>
                        <a:rPr kumimoji="0" lang="en-US" sz="1600" kern="1200" dirty="0">
                          <a:solidFill>
                            <a:schemeClr val="accent5">
                              <a:lumMod val="75000"/>
                            </a:schemeClr>
                          </a:solidFill>
                          <a:latin typeface="Gill Sans MT" panose="020B0502020104020203" pitchFamily="34" charset="0"/>
                          <a:ea typeface="+mn-ea"/>
                          <a:cs typeface="Calibri" panose="020F0502020204030204" pitchFamily="34" charset="0"/>
                        </a:rPr>
                        <a:t>GLUT5</a:t>
                      </a:r>
                      <a:endParaRPr kumimoji="0" lang="en-US" sz="1600" b="0" kern="1200" dirty="0">
                        <a:solidFill>
                          <a:schemeClr val="accent5">
                            <a:lumMod val="75000"/>
                          </a:schemeClr>
                        </a:solidFill>
                        <a:latin typeface="Gill Sans MT" panose="020B0502020104020203" pitchFamily="34" charset="0"/>
                        <a:ea typeface="+mn-ea"/>
                        <a:cs typeface="Calibri" panose="020F0502020204030204" pitchFamily="34" charset="0"/>
                      </a:endParaRPr>
                    </a:p>
                  </a:txBody>
                  <a:tcPr>
                    <a:solidFill>
                      <a:srgbClr val="E3FFF5"/>
                    </a:solidFill>
                  </a:tcPr>
                </a:tc>
                <a:tc>
                  <a:txBody>
                    <a:bodyPr/>
                    <a:lstStyle/>
                    <a:p>
                      <a:pPr algn="l">
                        <a:lnSpc>
                          <a:spcPct val="150000"/>
                        </a:lnSpc>
                      </a:pPr>
                      <a:r>
                        <a:rPr kumimoji="0" lang="en-US" sz="1600" kern="1200" dirty="0">
                          <a:solidFill>
                            <a:schemeClr val="accent5">
                              <a:lumMod val="75000"/>
                            </a:schemeClr>
                          </a:solidFill>
                          <a:latin typeface="Gill Sans MT" panose="020B0502020104020203" pitchFamily="34" charset="0"/>
                          <a:ea typeface="+mn-ea"/>
                          <a:cs typeface="Calibri" panose="020F0502020204030204" pitchFamily="34" charset="0"/>
                        </a:rPr>
                        <a:t>Jejunum and sperm.</a:t>
                      </a:r>
                    </a:p>
                  </a:txBody>
                  <a:tcPr>
                    <a:solidFill>
                      <a:srgbClr val="E3FFF5"/>
                    </a:solidFill>
                  </a:tcPr>
                </a:tc>
                <a:extLst>
                  <a:ext uri="{0D108BD9-81ED-4DB2-BD59-A6C34878D82A}">
                    <a16:rowId xmlns:a16="http://schemas.microsoft.com/office/drawing/2014/main" val="593081508"/>
                  </a:ext>
                </a:extLst>
              </a:tr>
            </a:tbl>
          </a:graphicData>
        </a:graphic>
      </p:graphicFrame>
      <p:sp>
        <p:nvSpPr>
          <p:cNvPr id="6" name="Rectangle 5"/>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Very 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545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Action of Insulin</a:t>
            </a: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16</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81517885"/>
              </p:ext>
            </p:extLst>
          </p:nvPr>
        </p:nvGraphicFramePr>
        <p:xfrm>
          <a:off x="618115" y="1173018"/>
          <a:ext cx="10969943" cy="5146675"/>
        </p:xfrm>
        <a:graphic>
          <a:graphicData uri="http://schemas.openxmlformats.org/drawingml/2006/table">
            <a:tbl>
              <a:tblPr firstRow="1" bandRow="1">
                <a:tableStyleId>{5DA37D80-6434-44D0-A028-1B22A696006F}</a:tableStyleId>
              </a:tblPr>
              <a:tblGrid>
                <a:gridCol w="3540737">
                  <a:extLst>
                    <a:ext uri="{9D8B030D-6E8A-4147-A177-3AD203B41FA5}">
                      <a16:colId xmlns:a16="http://schemas.microsoft.com/office/drawing/2014/main" val="2488661427"/>
                    </a:ext>
                  </a:extLst>
                </a:gridCol>
                <a:gridCol w="3960440">
                  <a:extLst>
                    <a:ext uri="{9D8B030D-6E8A-4147-A177-3AD203B41FA5}">
                      <a16:colId xmlns:a16="http://schemas.microsoft.com/office/drawing/2014/main" val="3077231630"/>
                    </a:ext>
                  </a:extLst>
                </a:gridCol>
                <a:gridCol w="3468766">
                  <a:extLst>
                    <a:ext uri="{9D8B030D-6E8A-4147-A177-3AD203B41FA5}">
                      <a16:colId xmlns:a16="http://schemas.microsoft.com/office/drawing/2014/main" val="4128162029"/>
                    </a:ext>
                  </a:extLst>
                </a:gridCol>
              </a:tblGrid>
              <a:tr h="26997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1600" b="0" kern="1200" dirty="0">
                          <a:solidFill>
                            <a:srgbClr val="008080"/>
                          </a:solidFill>
                          <a:latin typeface="Gill Sans MT" panose="020B0502020104020203" pitchFamily="34" charset="0"/>
                          <a:ea typeface="+mn-ea"/>
                          <a:cs typeface="Calibri" panose="020F0502020204030204" pitchFamily="34" charset="0"/>
                        </a:rPr>
                        <a:t>Effect on adipose tissue</a:t>
                      </a:r>
                    </a:p>
                  </a:txBody>
                  <a:tcPr>
                    <a:solidFill>
                      <a:srgbClr val="C1FFE0"/>
                    </a:solidFill>
                  </a:tcPr>
                </a:tc>
                <a:tc>
                  <a:txBody>
                    <a:bodyPr/>
                    <a:lstStyle/>
                    <a:p>
                      <a:pPr marL="0" indent="0" algn="ctr" rtl="1" eaLnBrk="1" latinLnBrk="0" hangingPunct="1">
                        <a:lnSpc>
                          <a:spcPct val="100000"/>
                        </a:lnSpc>
                        <a:buFont typeface="Wingdings" panose="05000000000000000000" pitchFamily="2" charset="2"/>
                        <a:buNone/>
                      </a:pPr>
                      <a:r>
                        <a:rPr kumimoji="0" lang="en-US" sz="1600" b="0" kern="1200" dirty="0">
                          <a:solidFill>
                            <a:srgbClr val="008080"/>
                          </a:solidFill>
                          <a:latin typeface="Gill Sans MT" panose="020B0502020104020203" pitchFamily="34" charset="0"/>
                          <a:ea typeface="+mn-ea"/>
                          <a:cs typeface="Calibri" panose="020F0502020204030204" pitchFamily="34" charset="0"/>
                        </a:rPr>
                        <a:t>Effect on muscle</a:t>
                      </a:r>
                    </a:p>
                  </a:txBody>
                  <a:tcPr>
                    <a:solidFill>
                      <a:srgbClr val="FCFEE6"/>
                    </a:solidFill>
                  </a:tcPr>
                </a:tc>
                <a:tc>
                  <a:txBody>
                    <a:bodyPr/>
                    <a:lstStyle/>
                    <a:p>
                      <a:pPr marL="0" indent="0" algn="ctr" rtl="1" eaLnBrk="1" latinLnBrk="0" hangingPunct="1">
                        <a:lnSpc>
                          <a:spcPct val="100000"/>
                        </a:lnSpc>
                        <a:buFont typeface="Wingdings" panose="05000000000000000000" pitchFamily="2" charset="2"/>
                        <a:buNone/>
                      </a:pPr>
                      <a:r>
                        <a:rPr kumimoji="0" lang="en-US" sz="1600" b="0" kern="1200" dirty="0">
                          <a:solidFill>
                            <a:srgbClr val="008080"/>
                          </a:solidFill>
                          <a:latin typeface="Gill Sans MT" panose="020B0502020104020203" pitchFamily="34" charset="0"/>
                          <a:ea typeface="+mn-ea"/>
                          <a:cs typeface="Calibri" panose="020F0502020204030204" pitchFamily="34" charset="0"/>
                        </a:rPr>
                        <a:t>Effect on liver</a:t>
                      </a:r>
                    </a:p>
                  </a:txBody>
                  <a:tcPr>
                    <a:solidFill>
                      <a:srgbClr val="B9FFFF"/>
                    </a:solidFill>
                  </a:tcPr>
                </a:tc>
                <a:extLst>
                  <a:ext uri="{0D108BD9-81ED-4DB2-BD59-A6C34878D82A}">
                    <a16:rowId xmlns:a16="http://schemas.microsoft.com/office/drawing/2014/main" val="459244839"/>
                  </a:ext>
                </a:extLst>
              </a:tr>
              <a:tr h="3720902">
                <a:tc>
                  <a:txBody>
                    <a:bodyPr/>
                    <a:lstStyle/>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lang="en-US" sz="1400" baseline="0" dirty="0">
                          <a:solidFill>
                            <a:srgbClr val="FF0000"/>
                          </a:solidFill>
                        </a:rPr>
                        <a:t>Increase:</a:t>
                      </a:r>
                      <a:endParaRPr lang="en-US" sz="1400" dirty="0">
                        <a:solidFill>
                          <a:srgbClr val="FF0000"/>
                        </a:solidFill>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Glucose Uptake (by increasing GLUT-4 availability).</a:t>
                      </a:r>
                      <a:endParaRPr lang="en-US" sz="1300" dirty="0">
                        <a:solidFill>
                          <a:schemeClr val="tx1"/>
                        </a:solidFill>
                      </a:endParaRPr>
                    </a:p>
                    <a:p>
                      <a:pPr marL="342900" lvl="0" indent="-342900">
                        <a:lnSpc>
                          <a:spcPct val="150000"/>
                        </a:lnSpc>
                        <a:buClr>
                          <a:srgbClr val="008080"/>
                        </a:buClr>
                        <a:buFont typeface="+mj-lt"/>
                        <a:buAutoNum type="arabicPeriod"/>
                      </a:pPr>
                      <a:r>
                        <a:rPr lang="en-US" sz="1300" dirty="0">
                          <a:solidFill>
                            <a:srgbClr val="00B050"/>
                          </a:solidFill>
                        </a:rPr>
                        <a:t>Glucose </a:t>
                      </a:r>
                      <a:r>
                        <a:rPr kumimoji="0" lang="en-US" sz="1300" b="0" i="0" u="none" strike="noStrike" kern="1200" cap="none" spc="0" normalizeH="0" baseline="0" noProof="0" dirty="0">
                          <a:ln>
                            <a:noFill/>
                          </a:ln>
                          <a:solidFill>
                            <a:srgbClr val="00B050"/>
                          </a:solidFill>
                          <a:effectLst/>
                          <a:uLnTx/>
                          <a:uFillTx/>
                          <a:latin typeface="+mn-lt"/>
                          <a:ea typeface="+mn-ea"/>
                          <a:cs typeface="+mn-cs"/>
                        </a:rPr>
                        <a:t>use.</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srgbClr val="00B050"/>
                          </a:solidFill>
                          <a:effectLst/>
                          <a:uLnTx/>
                          <a:uFillTx/>
                          <a:latin typeface="+mn-lt"/>
                          <a:ea typeface="+mn-ea"/>
                          <a:cs typeface="+mn-cs"/>
                        </a:rPr>
                        <a:t>Glycolysis.</a:t>
                      </a:r>
                      <a:endParaRPr lang="en-US" sz="1300" dirty="0">
                        <a:solidFill>
                          <a:srgbClr val="00B050"/>
                        </a:solidFill>
                      </a:endParaRPr>
                    </a:p>
                    <a:p>
                      <a:pPr marL="342900" lvl="0" indent="-342900">
                        <a:lnSpc>
                          <a:spcPct val="150000"/>
                        </a:lnSpc>
                        <a:buClr>
                          <a:srgbClr val="008080"/>
                        </a:buClr>
                        <a:buFont typeface="+mj-lt"/>
                        <a:buAutoNum type="arabicPeriod"/>
                      </a:pPr>
                      <a:r>
                        <a:rPr lang="en-US" sz="1300" dirty="0">
                          <a:solidFill>
                            <a:schemeClr val="tx1"/>
                          </a:solidFill>
                        </a:rPr>
                        <a:t>Fatty acid synthesis.</a:t>
                      </a:r>
                    </a:p>
                    <a:p>
                      <a:pPr marL="342900" lvl="0" indent="-342900">
                        <a:lnSpc>
                          <a:spcPct val="150000"/>
                        </a:lnSpc>
                        <a:buClr>
                          <a:srgbClr val="008080"/>
                        </a:buClr>
                        <a:buFont typeface="+mj-lt"/>
                        <a:buAutoNum type="arabicPeriod"/>
                      </a:pPr>
                      <a:r>
                        <a:rPr lang="en-US" sz="1300" dirty="0">
                          <a:solidFill>
                            <a:schemeClr val="tx1"/>
                          </a:solidFill>
                        </a:rPr>
                        <a:t>Alpha Glycerol phosphate synthesis.</a:t>
                      </a:r>
                    </a:p>
                    <a:p>
                      <a:pPr marL="342900" lvl="0" indent="-342900">
                        <a:lnSpc>
                          <a:spcPct val="150000"/>
                        </a:lnSpc>
                        <a:buClr>
                          <a:srgbClr val="008080"/>
                        </a:buClr>
                        <a:buFont typeface="+mj-lt"/>
                        <a:buAutoNum type="arabicPeriod"/>
                      </a:pPr>
                      <a:r>
                        <a:rPr lang="en-US" sz="1300" dirty="0">
                          <a:solidFill>
                            <a:schemeClr val="tx1"/>
                          </a:solidFill>
                        </a:rPr>
                        <a:t>Triglyceride</a:t>
                      </a:r>
                      <a:r>
                        <a:rPr lang="en-US" sz="1300" baseline="0" dirty="0">
                          <a:solidFill>
                            <a:schemeClr val="tx1"/>
                          </a:solidFill>
                        </a:rPr>
                        <a:t> deposition.</a:t>
                      </a:r>
                    </a:p>
                    <a:p>
                      <a:pPr marL="342900" lvl="0" indent="-342900">
                        <a:lnSpc>
                          <a:spcPct val="150000"/>
                        </a:lnSpc>
                        <a:buClr>
                          <a:srgbClr val="008080"/>
                        </a:buClr>
                        <a:buFont typeface="+mj-lt"/>
                        <a:buAutoNum type="arabicPeriod"/>
                      </a:pPr>
                      <a:r>
                        <a:rPr lang="en-US" sz="1300" baseline="0" dirty="0">
                          <a:solidFill>
                            <a:schemeClr val="tx1"/>
                          </a:solidFill>
                        </a:rPr>
                        <a:t>Esterification of fats.</a:t>
                      </a:r>
                    </a:p>
                    <a:p>
                      <a:pPr marL="342900" lvl="0" indent="-342900">
                        <a:lnSpc>
                          <a:spcPct val="150000"/>
                        </a:lnSpc>
                        <a:buClr>
                          <a:srgbClr val="008080"/>
                        </a:buClr>
                        <a:buFont typeface="+mj-lt"/>
                        <a:buAutoNum type="arabicPeriod"/>
                      </a:pPr>
                      <a:r>
                        <a:rPr lang="en-US" sz="1300" baseline="0" dirty="0">
                          <a:solidFill>
                            <a:schemeClr val="tx1"/>
                          </a:solidFill>
                        </a:rPr>
                        <a:t>Lipoprotein lipase.</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lang="en-US" sz="1300" baseline="0" dirty="0">
                          <a:solidFill>
                            <a:schemeClr val="tx1"/>
                          </a:solidFill>
                        </a:rPr>
                        <a:t>K+ uptake.</a:t>
                      </a:r>
                    </a:p>
                    <a:p>
                      <a:pPr marL="285750" indent="-285750">
                        <a:lnSpc>
                          <a:spcPct val="150000"/>
                        </a:lnSpc>
                        <a:buClr>
                          <a:srgbClr val="008080"/>
                        </a:buClr>
                        <a:buFont typeface="Wingdings" panose="05000000000000000000" pitchFamily="2" charset="2"/>
                        <a:buChar char="ü"/>
                      </a:pPr>
                      <a:r>
                        <a:rPr kumimoji="0" lang="en-US" sz="1400" kern="1200" baseline="0" dirty="0">
                          <a:solidFill>
                            <a:srgbClr val="FF0000"/>
                          </a:solidFill>
                          <a:latin typeface="+mn-lt"/>
                          <a:ea typeface="+mn-ea"/>
                          <a:cs typeface="+mn-cs"/>
                        </a:rPr>
                        <a:t>Decrease:</a:t>
                      </a:r>
                    </a:p>
                    <a:p>
                      <a:pPr marL="342900" indent="-342900">
                        <a:lnSpc>
                          <a:spcPct val="150000"/>
                        </a:lnSpc>
                        <a:buClr>
                          <a:srgbClr val="008080"/>
                        </a:buClr>
                        <a:buFont typeface="+mj-lt"/>
                        <a:buAutoNum type="arabicPeriod"/>
                      </a:pPr>
                      <a:r>
                        <a:rPr lang="en-US" sz="1300" baseline="0" dirty="0">
                          <a:solidFill>
                            <a:schemeClr val="tx1"/>
                          </a:solidFill>
                        </a:rPr>
                        <a:t>Hormone sensitive lipase.</a:t>
                      </a:r>
                    </a:p>
                    <a:p>
                      <a:pPr marL="342900" indent="-342900">
                        <a:lnSpc>
                          <a:spcPct val="150000"/>
                        </a:lnSpc>
                        <a:buClr>
                          <a:srgbClr val="008080"/>
                        </a:buClr>
                        <a:buFont typeface="+mj-lt"/>
                        <a:buAutoNum type="arabicPeriod"/>
                      </a:pPr>
                      <a:r>
                        <a:rPr lang="en-US" sz="1300" baseline="0" dirty="0">
                          <a:solidFill>
                            <a:schemeClr val="tx1"/>
                          </a:solidFill>
                        </a:rPr>
                        <a:t>Lipolysis.</a:t>
                      </a:r>
                    </a:p>
                  </a:txBody>
                  <a:tcPr>
                    <a:solidFill>
                      <a:schemeClr val="bg1"/>
                    </a:solidFill>
                  </a:tcPr>
                </a:tc>
                <a:tc>
                  <a:txBody>
                    <a:bodyPr/>
                    <a:lstStyle/>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lang="en-US" sz="1400" baseline="0" dirty="0">
                          <a:solidFill>
                            <a:srgbClr val="FF0000"/>
                          </a:solidFill>
                        </a:rPr>
                        <a:t>Increase:</a:t>
                      </a:r>
                      <a:endParaRPr lang="en-US" sz="1400" dirty="0">
                        <a:solidFill>
                          <a:schemeClr val="tx1"/>
                        </a:solidFill>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Glucose Uptake (by increasing GLUT-4 availability).</a:t>
                      </a:r>
                    </a:p>
                    <a:p>
                      <a:pPr marL="342900" lvl="0" indent="-342900">
                        <a:lnSpc>
                          <a:spcPct val="150000"/>
                        </a:lnSpc>
                        <a:buClr>
                          <a:srgbClr val="008080"/>
                        </a:buClr>
                        <a:buFont typeface="+mj-lt"/>
                        <a:buAutoNum type="arabicPeriod"/>
                      </a:pPr>
                      <a:r>
                        <a:rPr lang="en-US" sz="1300" dirty="0">
                          <a:solidFill>
                            <a:schemeClr val="tx1"/>
                          </a:solidFill>
                        </a:rPr>
                        <a:t>Glucose </a:t>
                      </a:r>
                      <a:r>
                        <a:rPr lang="en-US" sz="1300" baseline="0" dirty="0">
                          <a:solidFill>
                            <a:schemeClr val="tx1"/>
                          </a:solidFill>
                        </a:rPr>
                        <a:t>synthesis &amp; </a:t>
                      </a:r>
                      <a:r>
                        <a:rPr kumimoji="0" lang="en-US" sz="1300" b="0" i="0" u="none" strike="noStrike" kern="1200" cap="none" spc="0" normalizeH="0" baseline="0" noProof="0" dirty="0">
                          <a:ln>
                            <a:noFill/>
                          </a:ln>
                          <a:solidFill>
                            <a:prstClr val="black"/>
                          </a:solidFill>
                          <a:effectLst/>
                          <a:uLnTx/>
                          <a:uFillTx/>
                          <a:latin typeface="+mn-lt"/>
                          <a:ea typeface="+mn-ea"/>
                          <a:cs typeface="+mn-cs"/>
                        </a:rPr>
                        <a:t>use.</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Glycogenesis &amp; </a:t>
                      </a:r>
                      <a:r>
                        <a:rPr kumimoji="0" lang="en-US" sz="1300" b="0" i="0" u="none" strike="noStrike" kern="1200" cap="none" spc="0" normalizeH="0" baseline="0" noProof="0" dirty="0">
                          <a:ln>
                            <a:noFill/>
                          </a:ln>
                          <a:solidFill>
                            <a:srgbClr val="00B050"/>
                          </a:solidFill>
                          <a:effectLst/>
                          <a:uLnTx/>
                          <a:uFillTx/>
                          <a:latin typeface="+mn-lt"/>
                          <a:ea typeface="+mn-ea"/>
                          <a:cs typeface="+mn-cs"/>
                        </a:rPr>
                        <a:t>Glycolysis.</a:t>
                      </a:r>
                      <a:endParaRPr lang="en-US" sz="1300" baseline="0" dirty="0">
                        <a:solidFill>
                          <a:srgbClr val="00B050"/>
                        </a:solidFill>
                      </a:endParaRPr>
                    </a:p>
                    <a:p>
                      <a:pPr marL="342900" indent="-342900">
                        <a:lnSpc>
                          <a:spcPct val="150000"/>
                        </a:lnSpc>
                        <a:buClr>
                          <a:srgbClr val="008080"/>
                        </a:buClr>
                        <a:buFont typeface="+mj-lt"/>
                        <a:buAutoNum type="arabicPeriod"/>
                      </a:pPr>
                      <a:r>
                        <a:rPr lang="en-US" sz="1300" baseline="0" dirty="0">
                          <a:solidFill>
                            <a:schemeClr val="tx1"/>
                          </a:solidFill>
                        </a:rPr>
                        <a:t>Amino acid </a:t>
                      </a:r>
                      <a:r>
                        <a:rPr lang="en-US" sz="1300" baseline="0" dirty="0" smtClean="0">
                          <a:solidFill>
                            <a:schemeClr val="tx1"/>
                          </a:solidFill>
                        </a:rPr>
                        <a:t>uptake.</a:t>
                      </a:r>
                    </a:p>
                    <a:p>
                      <a:pPr marL="342900" indent="-342900">
                        <a:lnSpc>
                          <a:spcPct val="150000"/>
                        </a:lnSpc>
                        <a:buClr>
                          <a:srgbClr val="008080"/>
                        </a:buClr>
                        <a:buFont typeface="+mj-lt"/>
                        <a:buAutoNum type="arabicPeriod"/>
                      </a:pPr>
                      <a:r>
                        <a:rPr lang="en-US" sz="1300" baseline="0" dirty="0" smtClean="0">
                          <a:solidFill>
                            <a:schemeClr val="tx1"/>
                          </a:solidFill>
                        </a:rPr>
                        <a:t>Protein </a:t>
                      </a:r>
                      <a:r>
                        <a:rPr lang="en-US" sz="1300" baseline="0" dirty="0">
                          <a:solidFill>
                            <a:schemeClr val="tx1"/>
                          </a:solidFill>
                        </a:rPr>
                        <a:t>synthesis in ribosomes.</a:t>
                      </a:r>
                    </a:p>
                    <a:p>
                      <a:pPr marL="342900" indent="-342900">
                        <a:lnSpc>
                          <a:spcPct val="150000"/>
                        </a:lnSpc>
                        <a:buClr>
                          <a:srgbClr val="008080"/>
                        </a:buClr>
                        <a:buFont typeface="+mj-lt"/>
                        <a:buAutoNum type="arabicPeriod"/>
                      </a:pPr>
                      <a:r>
                        <a:rPr lang="en-US" sz="1300" baseline="0" dirty="0">
                          <a:solidFill>
                            <a:schemeClr val="tx1"/>
                          </a:solidFill>
                        </a:rPr>
                        <a:t>Ketone uptake.</a:t>
                      </a:r>
                    </a:p>
                    <a:p>
                      <a:pPr marL="342900" indent="-342900">
                        <a:lnSpc>
                          <a:spcPct val="150000"/>
                        </a:lnSpc>
                        <a:buClr>
                          <a:srgbClr val="008080"/>
                        </a:buClr>
                        <a:buFont typeface="+mj-lt"/>
                        <a:buAutoNum type="arabicPeriod"/>
                      </a:pPr>
                      <a:r>
                        <a:rPr lang="en-US" sz="1300" baseline="0" dirty="0">
                          <a:solidFill>
                            <a:schemeClr val="tx1"/>
                          </a:solidFill>
                        </a:rPr>
                        <a:t>K+ uptake.</a:t>
                      </a:r>
                    </a:p>
                    <a:p>
                      <a:pPr marL="285750" indent="-285750">
                        <a:lnSpc>
                          <a:spcPct val="150000"/>
                        </a:lnSpc>
                        <a:buClr>
                          <a:srgbClr val="008080"/>
                        </a:buClr>
                        <a:buFont typeface="Wingdings" panose="05000000000000000000" pitchFamily="2" charset="2"/>
                        <a:buChar char="ü"/>
                      </a:pPr>
                      <a:r>
                        <a:rPr kumimoji="0" lang="en-US" sz="1400" kern="1200" baseline="0" dirty="0">
                          <a:solidFill>
                            <a:srgbClr val="FF0000"/>
                          </a:solidFill>
                          <a:latin typeface="+mn-lt"/>
                          <a:ea typeface="+mn-ea"/>
                          <a:cs typeface="+mn-cs"/>
                        </a:rPr>
                        <a:t>Decrease:</a:t>
                      </a:r>
                    </a:p>
                    <a:p>
                      <a:pPr marL="342900" indent="-342900">
                        <a:lnSpc>
                          <a:spcPct val="150000"/>
                        </a:lnSpc>
                        <a:buClr>
                          <a:srgbClr val="008080"/>
                        </a:buClr>
                        <a:buFont typeface="+mj-lt"/>
                        <a:buAutoNum type="arabicPeriod"/>
                      </a:pPr>
                      <a:r>
                        <a:rPr lang="en-US" sz="1300" baseline="0" dirty="0">
                          <a:solidFill>
                            <a:schemeClr val="tx1"/>
                          </a:solidFill>
                        </a:rPr>
                        <a:t>Protein catabolism (proteolysis).</a:t>
                      </a:r>
                    </a:p>
                    <a:p>
                      <a:pPr marL="342900" indent="-342900">
                        <a:lnSpc>
                          <a:spcPct val="150000"/>
                        </a:lnSpc>
                        <a:buClr>
                          <a:srgbClr val="008080"/>
                        </a:buClr>
                        <a:buFont typeface="+mj-lt"/>
                        <a:buAutoNum type="arabicPeriod"/>
                      </a:pPr>
                      <a:r>
                        <a:rPr lang="en-US" sz="1300" baseline="0" dirty="0">
                          <a:solidFill>
                            <a:schemeClr val="tx1"/>
                          </a:solidFill>
                        </a:rPr>
                        <a:t>Release of </a:t>
                      </a:r>
                      <a:r>
                        <a:rPr lang="en-US" sz="1300" baseline="0" dirty="0" err="1">
                          <a:solidFill>
                            <a:schemeClr val="tx1"/>
                          </a:solidFill>
                        </a:rPr>
                        <a:t>gluconeogenic</a:t>
                      </a:r>
                      <a:r>
                        <a:rPr lang="en-US" sz="1300" baseline="0" dirty="0">
                          <a:solidFill>
                            <a:schemeClr val="tx1"/>
                          </a:solidFill>
                        </a:rPr>
                        <a:t> amino acid.</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err="1">
                          <a:ln>
                            <a:noFill/>
                          </a:ln>
                          <a:solidFill>
                            <a:srgbClr val="00B050"/>
                          </a:solidFill>
                          <a:effectLst/>
                          <a:uLnTx/>
                          <a:uFillTx/>
                          <a:latin typeface="+mn-lt"/>
                          <a:ea typeface="+mn-ea"/>
                          <a:cs typeface="+mn-cs"/>
                        </a:rPr>
                        <a:t>Glycogenolysis</a:t>
                      </a:r>
                      <a:r>
                        <a:rPr kumimoji="0" lang="en-US" sz="1300" b="0" i="0" u="none" strike="noStrike" kern="1200" cap="none" spc="0" normalizeH="0" baseline="0" noProof="0" dirty="0">
                          <a:ln>
                            <a:noFill/>
                          </a:ln>
                          <a:solidFill>
                            <a:srgbClr val="00B050"/>
                          </a:solidFill>
                          <a:effectLst/>
                          <a:uLnTx/>
                          <a:uFillTx/>
                          <a:latin typeface="+mn-lt"/>
                          <a:ea typeface="+mn-ea"/>
                          <a:cs typeface="+mn-cs"/>
                        </a:rPr>
                        <a:t>.</a:t>
                      </a:r>
                    </a:p>
                  </a:txBody>
                  <a:tcPr>
                    <a:solidFill>
                      <a:schemeClr val="bg1"/>
                    </a:solidFill>
                  </a:tcPr>
                </a:tc>
                <a:tc>
                  <a:txBody>
                    <a:bodyPr/>
                    <a:lstStyle/>
                    <a:p>
                      <a:pPr marL="285750" marR="0" lvl="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lang="en-US" sz="1400" baseline="0" dirty="0">
                          <a:solidFill>
                            <a:srgbClr val="FF0000"/>
                          </a:solidFill>
                        </a:rPr>
                        <a:t>Increase:</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Protein synthesis.</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Lipid &amp; </a:t>
                      </a:r>
                      <a:r>
                        <a:rPr kumimoji="0" lang="en-US" sz="1300" b="0" i="0" u="none" strike="noStrike" kern="1200" cap="none" spc="0" normalizeH="0" baseline="0" noProof="0" dirty="0">
                          <a:ln>
                            <a:noFill/>
                          </a:ln>
                          <a:solidFill>
                            <a:srgbClr val="00B050"/>
                          </a:solidFill>
                          <a:effectLst/>
                          <a:uLnTx/>
                          <a:uFillTx/>
                          <a:latin typeface="+mn-lt"/>
                          <a:ea typeface="+mn-ea"/>
                          <a:cs typeface="+mn-cs"/>
                        </a:rPr>
                        <a:t>very LDL synthesis.</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Glycogen synthesis.</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Glycolysis.</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srgbClr val="00B050"/>
                          </a:solidFill>
                          <a:effectLst/>
                          <a:uLnTx/>
                          <a:uFillTx/>
                          <a:latin typeface="+mn-lt"/>
                          <a:ea typeface="+mn-ea"/>
                          <a:cs typeface="+mn-cs"/>
                        </a:rPr>
                        <a:t>Glycogenesis.</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Glucose Uptake (if blood glucose level is high)</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Glucose use.</a:t>
                      </a:r>
                    </a:p>
                    <a:p>
                      <a:pPr marL="285750" marR="0" lvl="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sz="1400" kern="1200" baseline="0" dirty="0">
                          <a:solidFill>
                            <a:srgbClr val="FF0000"/>
                          </a:solidFill>
                          <a:latin typeface="+mn-lt"/>
                          <a:ea typeface="+mn-ea"/>
                          <a:cs typeface="+mn-cs"/>
                        </a:rPr>
                        <a:t>Decrease:</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err="1">
                          <a:ln>
                            <a:noFill/>
                          </a:ln>
                          <a:solidFill>
                            <a:prstClr val="black"/>
                          </a:solidFill>
                          <a:effectLst/>
                          <a:uLnTx/>
                          <a:uFillTx/>
                          <a:latin typeface="+mn-lt"/>
                          <a:ea typeface="+mn-ea"/>
                          <a:cs typeface="+mn-cs"/>
                        </a:rPr>
                        <a:t>Ketogenesis</a:t>
                      </a:r>
                      <a:r>
                        <a:rPr kumimoji="0" lang="en-US" sz="1300" b="0" i="0" u="none" strike="noStrike" kern="1200" cap="none" spc="0" normalizeH="0" baseline="0" noProof="0" dirty="0">
                          <a:ln>
                            <a:noFill/>
                          </a:ln>
                          <a:solidFill>
                            <a:prstClr val="black"/>
                          </a:solidFill>
                          <a:effectLst/>
                          <a:uLnTx/>
                          <a:uFillTx/>
                          <a:latin typeface="+mn-lt"/>
                          <a:ea typeface="+mn-ea"/>
                          <a:cs typeface="+mn-cs"/>
                        </a:rPr>
                        <a:t>.</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Gluconeogenesis &amp; </a:t>
                      </a:r>
                      <a:r>
                        <a:rPr kumimoji="0" lang="en-US" sz="1300" b="0" i="0" u="none" strike="noStrike" kern="1200" cap="none" spc="0" normalizeH="0" baseline="0" noProof="0" dirty="0" err="1">
                          <a:ln>
                            <a:noFill/>
                          </a:ln>
                          <a:solidFill>
                            <a:srgbClr val="00B050"/>
                          </a:solidFill>
                          <a:effectLst/>
                          <a:uLnTx/>
                          <a:uFillTx/>
                          <a:latin typeface="+mn-lt"/>
                          <a:ea typeface="+mn-ea"/>
                          <a:cs typeface="+mn-cs"/>
                        </a:rPr>
                        <a:t>Glycogenolysis</a:t>
                      </a:r>
                      <a:r>
                        <a:rPr kumimoji="0" lang="en-US" sz="1300" b="0" i="0" u="none" strike="noStrike" kern="1200" cap="none" spc="0" normalizeH="0" baseline="0" noProof="0" dirty="0">
                          <a:ln>
                            <a:noFill/>
                          </a:ln>
                          <a:solidFill>
                            <a:srgbClr val="00B050"/>
                          </a:solidFill>
                          <a:effectLst/>
                          <a:uLnTx/>
                          <a:uFillTx/>
                          <a:latin typeface="+mn-lt"/>
                          <a:ea typeface="+mn-ea"/>
                          <a:cs typeface="+mn-cs"/>
                        </a:rPr>
                        <a:t>.</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Urea cycle activity. </a:t>
                      </a:r>
                    </a:p>
                  </a:txBody>
                  <a:tcPr>
                    <a:solidFill>
                      <a:schemeClr val="bg1"/>
                    </a:solidFill>
                  </a:tcPr>
                </a:tc>
                <a:extLst>
                  <a:ext uri="{0D108BD9-81ED-4DB2-BD59-A6C34878D82A}">
                    <a16:rowId xmlns:a16="http://schemas.microsoft.com/office/drawing/2014/main" val="914437974"/>
                  </a:ext>
                </a:extLst>
              </a:tr>
              <a:tr h="441784">
                <a:tc gridSpan="3">
                  <a:txBody>
                    <a:bodyPr/>
                    <a:lstStyle/>
                    <a:p>
                      <a:pPr marL="0" marR="0" indent="0" algn="ctr" defTabSz="914400" rtl="0" eaLnBrk="1" fontAlgn="auto" latinLnBrk="0" hangingPunct="1">
                        <a:lnSpc>
                          <a:spcPct val="100000"/>
                        </a:lnSpc>
                        <a:spcBef>
                          <a:spcPts val="0"/>
                        </a:spcBef>
                        <a:spcAft>
                          <a:spcPts val="0"/>
                        </a:spcAft>
                        <a:buClr>
                          <a:srgbClr val="008080"/>
                        </a:buClr>
                        <a:buSzTx/>
                        <a:buFont typeface="Arial" pitchFamily="34" charset="0"/>
                        <a:buNone/>
                        <a:tabLst/>
                        <a:defRPr/>
                      </a:pPr>
                      <a:r>
                        <a:rPr lang="en-US" sz="1600" dirty="0">
                          <a:solidFill>
                            <a:srgbClr val="FF0000"/>
                          </a:solidFill>
                        </a:rPr>
                        <a:t>Insulin</a:t>
                      </a:r>
                      <a:r>
                        <a:rPr lang="en-US" sz="1600" baseline="0" dirty="0">
                          <a:solidFill>
                            <a:srgbClr val="FF0000"/>
                          </a:solidFill>
                        </a:rPr>
                        <a:t> in general increases the cell growth.</a:t>
                      </a:r>
                    </a:p>
                    <a:p>
                      <a:pPr marL="0" marR="0" indent="0" algn="ctr" defTabSz="914400" rtl="1" eaLnBrk="1" fontAlgn="auto" latinLnBrk="0" hangingPunct="1">
                        <a:lnSpc>
                          <a:spcPct val="100000"/>
                        </a:lnSpc>
                        <a:spcBef>
                          <a:spcPts val="0"/>
                        </a:spcBef>
                        <a:spcAft>
                          <a:spcPts val="0"/>
                        </a:spcAft>
                        <a:buClr>
                          <a:srgbClr val="008080"/>
                        </a:buClr>
                        <a:buSzTx/>
                        <a:buFont typeface="Arial" pitchFamily="34" charset="0"/>
                        <a:buNone/>
                        <a:tabLst/>
                        <a:defRPr/>
                      </a:pPr>
                      <a:r>
                        <a:rPr lang="ar-SA" sz="1400" baseline="0" dirty="0">
                          <a:solidFill>
                            <a:srgbClr val="00B050"/>
                          </a:solidFill>
                          <a:latin typeface="Calibri" panose="020F0502020204030204" pitchFamily="34" charset="0"/>
                          <a:cs typeface="Calibri" panose="020F0502020204030204" pitchFamily="34" charset="0"/>
                        </a:rPr>
                        <a:t>الأنسولين له دور مهم بالنمو </a:t>
                      </a:r>
                      <a:r>
                        <a:rPr lang="ar-SA" sz="1400" baseline="0" dirty="0" smtClean="0">
                          <a:solidFill>
                            <a:srgbClr val="00B050"/>
                          </a:solidFill>
                          <a:latin typeface="Calibri" panose="020F0502020204030204" pitchFamily="34" charset="0"/>
                          <a:cs typeface="Calibri" panose="020F0502020204030204" pitchFamily="34" charset="0"/>
                        </a:rPr>
                        <a:t>لا تقل عن أهمية </a:t>
                      </a:r>
                      <a:r>
                        <a:rPr lang="ar-SA" sz="1400" baseline="0" dirty="0">
                          <a:solidFill>
                            <a:srgbClr val="00B050"/>
                          </a:solidFill>
                          <a:latin typeface="Calibri" panose="020F0502020204030204" pitchFamily="34" charset="0"/>
                          <a:cs typeface="Calibri" panose="020F0502020204030204" pitchFamily="34" charset="0"/>
                        </a:rPr>
                        <a:t>الـ </a:t>
                      </a:r>
                      <a:r>
                        <a:rPr lang="en-US" sz="1400" baseline="0" dirty="0">
                          <a:solidFill>
                            <a:srgbClr val="00B050"/>
                          </a:solidFill>
                          <a:latin typeface="Calibri" panose="020F0502020204030204" pitchFamily="34" charset="0"/>
                          <a:cs typeface="Calibri" panose="020F0502020204030204" pitchFamily="34" charset="0"/>
                        </a:rPr>
                        <a:t>growth hormone</a:t>
                      </a:r>
                    </a:p>
                  </a:txBody>
                  <a:tcPr>
                    <a:solidFill>
                      <a:srgbClr val="FFE7E7"/>
                    </a:solidFill>
                  </a:tcPr>
                </a:tc>
                <a:tc hMerge="1">
                  <a:txBody>
                    <a:bodyPr/>
                    <a:lstStyle/>
                    <a:p>
                      <a:pPr marL="285750" indent="-285750">
                        <a:lnSpc>
                          <a:spcPct val="150000"/>
                        </a:lnSpc>
                        <a:buClr>
                          <a:srgbClr val="008080"/>
                        </a:buClr>
                        <a:buFont typeface="Arial" pitchFamily="34" charset="0"/>
                        <a:buChar char="•"/>
                      </a:pPr>
                      <a:endParaRPr lang="en-US" sz="1600" baseline="0" dirty="0">
                        <a:solidFill>
                          <a:schemeClr val="tx1"/>
                        </a:solidFill>
                      </a:endParaRPr>
                    </a:p>
                  </a:txBody>
                  <a:tcPr>
                    <a:solidFill>
                      <a:schemeClr val="bg1"/>
                    </a:solidFill>
                  </a:tcPr>
                </a:tc>
                <a:tc hMerge="1">
                  <a:txBody>
                    <a:bodyPr/>
                    <a:lstStyle/>
                    <a:p>
                      <a:pPr marL="285750" marR="0" lvl="0" indent="-285750" algn="l" defTabSz="914400" rtl="0" eaLnBrk="1" fontAlgn="auto" latinLnBrk="0" hangingPunct="1">
                        <a:lnSpc>
                          <a:spcPct val="150000"/>
                        </a:lnSpc>
                        <a:spcBef>
                          <a:spcPts val="0"/>
                        </a:spcBef>
                        <a:spcAft>
                          <a:spcPts val="0"/>
                        </a:spcAft>
                        <a:buClr>
                          <a:srgbClr val="008080"/>
                        </a:buClr>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solidFill>
                  </a:tcPr>
                </a:tc>
                <a:extLst>
                  <a:ext uri="{0D108BD9-81ED-4DB2-BD59-A6C34878D82A}">
                    <a16:rowId xmlns:a16="http://schemas.microsoft.com/office/drawing/2014/main" val="3114020975"/>
                  </a:ext>
                </a:extLst>
              </a:tr>
            </a:tbl>
          </a:graphicData>
        </a:graphic>
      </p:graphicFrame>
    </p:spTree>
    <p:extLst>
      <p:ext uri="{BB962C8B-B14F-4D97-AF65-F5344CB8AC3E}">
        <p14:creationId xmlns:p14="http://schemas.microsoft.com/office/powerpoint/2010/main" val="314181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Actions Classified By Duration </a:t>
            </a: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17</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35572781"/>
              </p:ext>
            </p:extLst>
          </p:nvPr>
        </p:nvGraphicFramePr>
        <p:xfrm>
          <a:off x="609459" y="1230155"/>
          <a:ext cx="10969943" cy="4989280"/>
        </p:xfrm>
        <a:graphic>
          <a:graphicData uri="http://schemas.openxmlformats.org/drawingml/2006/table">
            <a:tbl>
              <a:tblPr firstRow="1" bandRow="1">
                <a:tableStyleId>{5DA37D80-6434-44D0-A028-1B22A696006F}</a:tableStyleId>
              </a:tblPr>
              <a:tblGrid>
                <a:gridCol w="3540737">
                  <a:extLst>
                    <a:ext uri="{9D8B030D-6E8A-4147-A177-3AD203B41FA5}">
                      <a16:colId xmlns:a16="http://schemas.microsoft.com/office/drawing/2014/main" val="2488661427"/>
                    </a:ext>
                  </a:extLst>
                </a:gridCol>
                <a:gridCol w="3960440">
                  <a:extLst>
                    <a:ext uri="{9D8B030D-6E8A-4147-A177-3AD203B41FA5}">
                      <a16:colId xmlns:a16="http://schemas.microsoft.com/office/drawing/2014/main" val="3077231630"/>
                    </a:ext>
                  </a:extLst>
                </a:gridCol>
                <a:gridCol w="3468766">
                  <a:extLst>
                    <a:ext uri="{9D8B030D-6E8A-4147-A177-3AD203B41FA5}">
                      <a16:colId xmlns:a16="http://schemas.microsoft.com/office/drawing/2014/main" val="4128162029"/>
                    </a:ext>
                  </a:extLst>
                </a:gridCol>
              </a:tblGrid>
              <a:tr h="395452">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800" b="0" kern="1200" dirty="0">
                          <a:solidFill>
                            <a:srgbClr val="497E8D"/>
                          </a:solidFill>
                          <a:latin typeface="Calibri" panose="020F0502020204030204" pitchFamily="34" charset="0"/>
                          <a:ea typeface="+mn-ea"/>
                          <a:cs typeface="Calibri" panose="020F0502020204030204" pitchFamily="34" charset="0"/>
                        </a:rPr>
                        <a:t>Actions classified by duration </a:t>
                      </a: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371560">
                <a:tc>
                  <a:txBody>
                    <a:bodyPr/>
                    <a:lstStyle/>
                    <a:p>
                      <a:pPr algn="ctr"/>
                      <a:r>
                        <a:rPr kumimoji="0" lang="en-US" sz="1800" b="0" kern="1200" dirty="0">
                          <a:solidFill>
                            <a:srgbClr val="008080"/>
                          </a:solidFill>
                          <a:latin typeface="Gill Sans MT" panose="020B0502020104020203" pitchFamily="34" charset="0"/>
                          <a:ea typeface="+mn-ea"/>
                          <a:cs typeface="Calibri" panose="020F0502020204030204" pitchFamily="34" charset="0"/>
                        </a:rPr>
                        <a:t>Rapid (seconds)</a:t>
                      </a:r>
                    </a:p>
                  </a:txBody>
                  <a:tcPr>
                    <a:solidFill>
                      <a:srgbClr val="C1FFE0"/>
                    </a:solidFill>
                  </a:tcPr>
                </a:tc>
                <a:tc>
                  <a:txBody>
                    <a:bodyPr/>
                    <a:lstStyle/>
                    <a:p>
                      <a:pPr algn="ctr"/>
                      <a:r>
                        <a:rPr kumimoji="0" lang="en-US" sz="1800" b="0" kern="1200" dirty="0">
                          <a:solidFill>
                            <a:srgbClr val="008080"/>
                          </a:solidFill>
                          <a:latin typeface="Gill Sans MT" panose="020B0502020104020203" pitchFamily="34" charset="0"/>
                          <a:ea typeface="+mn-ea"/>
                          <a:cs typeface="Calibri" panose="020F0502020204030204" pitchFamily="34" charset="0"/>
                        </a:rPr>
                        <a:t>Intermediate (minutes)</a:t>
                      </a:r>
                    </a:p>
                  </a:txBody>
                  <a:tcPr>
                    <a:solidFill>
                      <a:srgbClr val="FCFEE6"/>
                    </a:solidFill>
                  </a:tcPr>
                </a:tc>
                <a:tc>
                  <a:txBody>
                    <a:bodyPr/>
                    <a:lstStyle/>
                    <a:p>
                      <a:pPr algn="ctr"/>
                      <a:r>
                        <a:rPr kumimoji="0" lang="en-US" sz="1800" b="0" kern="1200" dirty="0">
                          <a:solidFill>
                            <a:srgbClr val="008080"/>
                          </a:solidFill>
                          <a:latin typeface="Gill Sans MT" panose="020B0502020104020203" pitchFamily="34" charset="0"/>
                          <a:ea typeface="+mn-ea"/>
                          <a:cs typeface="Calibri" panose="020F0502020204030204" pitchFamily="34" charset="0"/>
                        </a:rPr>
                        <a:t>Delayed (hours)</a:t>
                      </a:r>
                    </a:p>
                  </a:txBody>
                  <a:tcPr>
                    <a:solidFill>
                      <a:srgbClr val="B9FFFF"/>
                    </a:solidFill>
                  </a:tcPr>
                </a:tc>
                <a:extLst>
                  <a:ext uri="{0D108BD9-81ED-4DB2-BD59-A6C34878D82A}">
                    <a16:rowId xmlns:a16="http://schemas.microsoft.com/office/drawing/2014/main" val="459244839"/>
                  </a:ext>
                </a:extLst>
              </a:tr>
              <a:tr h="3149964">
                <a:tc>
                  <a:txBody>
                    <a:bodyPr/>
                    <a:lstStyle/>
                    <a:p>
                      <a:pPr marL="285750" indent="-285750">
                        <a:lnSpc>
                          <a:spcPct val="150000"/>
                        </a:lnSpc>
                        <a:buFont typeface="Wingdings" panose="05000000000000000000" pitchFamily="2" charset="2"/>
                        <a:buChar char="ü"/>
                      </a:pPr>
                      <a:r>
                        <a:rPr kumimoji="0" lang="en-US" sz="1600" b="0" i="0" u="none" strike="noStrike" kern="1200" baseline="0" dirty="0">
                          <a:solidFill>
                            <a:srgbClr val="FF0000"/>
                          </a:solidFill>
                          <a:latin typeface="+mn-lt"/>
                          <a:ea typeface="+mn-ea"/>
                          <a:cs typeface="+mn-cs"/>
                        </a:rPr>
                        <a:t>Increase:</a:t>
                      </a:r>
                    </a:p>
                    <a:p>
                      <a:pPr marL="342900" indent="-342900">
                        <a:lnSpc>
                          <a:spcPct val="150000"/>
                        </a:lnSpc>
                        <a:buFont typeface="+mj-lt"/>
                        <a:buAutoNum type="arabicPeriod"/>
                      </a:pPr>
                      <a:r>
                        <a:rPr kumimoji="0" lang="en-US" altLang="en-US" sz="1600" b="0" i="0" u="none" strike="noStrike" kern="1200" baseline="0" dirty="0">
                          <a:solidFill>
                            <a:schemeClr val="tx1"/>
                          </a:solidFill>
                          <a:latin typeface="+mn-lt"/>
                          <a:ea typeface="+mn-ea"/>
                          <a:cs typeface="+mn-cs"/>
                        </a:rPr>
                        <a:t>transport of glucose into insulin sensitive cells</a:t>
                      </a:r>
                      <a:r>
                        <a:rPr kumimoji="0" lang="en-US" altLang="en-US" sz="1600" b="0" i="0" u="none" strike="noStrike" kern="1200" baseline="0" dirty="0">
                          <a:solidFill>
                            <a:srgbClr val="00B050"/>
                          </a:solidFill>
                          <a:latin typeface="+mn-lt"/>
                          <a:ea typeface="+mn-ea"/>
                          <a:cs typeface="+mn-cs"/>
                        </a:rPr>
                        <a:t> (muscle adipose tissue).</a:t>
                      </a:r>
                    </a:p>
                    <a:p>
                      <a:pPr marL="342900" indent="-342900">
                        <a:lnSpc>
                          <a:spcPct val="150000"/>
                        </a:lnSpc>
                        <a:buFont typeface="+mj-lt"/>
                        <a:buAutoNum type="arabicPeriod"/>
                      </a:pPr>
                      <a:r>
                        <a:rPr kumimoji="0" lang="en-US" sz="1600" b="0" i="0" u="none" strike="noStrike" kern="1200" baseline="0" dirty="0">
                          <a:solidFill>
                            <a:schemeClr val="tx1"/>
                          </a:solidFill>
                          <a:latin typeface="+mn-lt"/>
                          <a:ea typeface="+mn-ea"/>
                          <a:cs typeface="+mn-cs"/>
                        </a:rPr>
                        <a:t>transport of amino acids </a:t>
                      </a:r>
                      <a:r>
                        <a:rPr kumimoji="0" lang="en-US" altLang="en-US" sz="1600" b="0" i="0" u="none" strike="noStrike" kern="1200" baseline="0" dirty="0">
                          <a:solidFill>
                            <a:schemeClr val="tx1"/>
                          </a:solidFill>
                          <a:latin typeface="+mn-lt"/>
                          <a:ea typeface="+mn-ea"/>
                          <a:cs typeface="+mn-cs"/>
                        </a:rPr>
                        <a:t>into insulin sensitive cells.</a:t>
                      </a:r>
                    </a:p>
                    <a:p>
                      <a:pPr marL="342900" indent="-342900">
                        <a:lnSpc>
                          <a:spcPct val="150000"/>
                        </a:lnSpc>
                        <a:buFont typeface="+mj-lt"/>
                        <a:buAutoNum type="arabicPeriod"/>
                      </a:pPr>
                      <a:r>
                        <a:rPr kumimoji="0" lang="en-US" sz="1600" b="0" i="0" u="none" strike="noStrike" kern="1200" baseline="0" dirty="0">
                          <a:solidFill>
                            <a:schemeClr val="tx1"/>
                          </a:solidFill>
                          <a:latin typeface="+mn-lt"/>
                          <a:ea typeface="+mn-ea"/>
                          <a:cs typeface="+mn-cs"/>
                        </a:rPr>
                        <a:t>uptake of K+ </a:t>
                      </a:r>
                      <a:r>
                        <a:rPr kumimoji="0" lang="en-US" altLang="en-US" sz="1600" b="0" i="0" u="none" strike="noStrike" kern="1200" baseline="0" dirty="0">
                          <a:solidFill>
                            <a:schemeClr val="tx1"/>
                          </a:solidFill>
                          <a:latin typeface="+mn-lt"/>
                          <a:ea typeface="+mn-ea"/>
                          <a:cs typeface="+mn-cs"/>
                        </a:rPr>
                        <a:t>into insulin sensitive cells.</a:t>
                      </a:r>
                      <a:endParaRPr kumimoji="0" lang="ar-SA" altLang="en-US" sz="1600" b="0" i="0" u="none" strike="noStrike" kern="1200" baseline="0" dirty="0">
                        <a:solidFill>
                          <a:schemeClr val="tx1"/>
                        </a:solidFill>
                        <a:latin typeface="+mn-lt"/>
                        <a:ea typeface="+mn-ea"/>
                        <a:cs typeface="+mn-cs"/>
                      </a:endParaRPr>
                    </a:p>
                    <a:p>
                      <a:pPr marL="0" indent="0">
                        <a:lnSpc>
                          <a:spcPct val="150000"/>
                        </a:lnSpc>
                        <a:buFont typeface="+mj-lt"/>
                        <a:buNone/>
                      </a:pPr>
                      <a:r>
                        <a:rPr kumimoji="0" lang="en-US" sz="1200" b="0" i="0" u="none" strike="noStrike" kern="1200" baseline="0" dirty="0">
                          <a:solidFill>
                            <a:srgbClr val="00B050"/>
                          </a:solidFill>
                          <a:latin typeface="+mn-lt"/>
                          <a:ea typeface="+mn-ea"/>
                          <a:cs typeface="+mn-cs"/>
                        </a:rPr>
                        <a:t>That’s why if you have patient with hyperkalemia you cant treat them with insulin injection to increase the potassium uptake by the cells and then give him/her glucose to avoid hypoglycemia,</a:t>
                      </a:r>
                    </a:p>
                  </a:txBody>
                  <a:tcPr>
                    <a:solidFill>
                      <a:schemeClr val="bg1"/>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baseline="0" dirty="0">
                          <a:solidFill>
                            <a:srgbClr val="FF0000"/>
                          </a:solidFill>
                          <a:latin typeface="+mn-lt"/>
                          <a:ea typeface="+mn-ea"/>
                          <a:cs typeface="+mn-cs"/>
                        </a:rPr>
                        <a:t>Increase:</a:t>
                      </a:r>
                      <a:endParaRPr kumimoji="0" lang="en-US" sz="1600" b="0" i="0" u="none" strike="noStrike" kern="1200" baseline="0" dirty="0">
                        <a:solidFill>
                          <a:schemeClr val="tx1"/>
                        </a:solidFill>
                        <a:latin typeface="+mn-lt"/>
                        <a:ea typeface="+mn-ea"/>
                        <a:cs typeface="+mn-cs"/>
                      </a:endParaRPr>
                    </a:p>
                    <a:p>
                      <a:pPr marL="342900" indent="-342900">
                        <a:lnSpc>
                          <a:spcPct val="150000"/>
                        </a:lnSpc>
                        <a:buFont typeface="+mj-lt"/>
                        <a:buAutoNum type="arabicPeriod"/>
                      </a:pPr>
                      <a:r>
                        <a:rPr kumimoji="0" lang="en-US" sz="1600" b="0" i="0" u="none" strike="noStrike" kern="1200" baseline="0" dirty="0">
                          <a:solidFill>
                            <a:schemeClr val="tx1"/>
                          </a:solidFill>
                          <a:latin typeface="+mn-lt"/>
                          <a:ea typeface="+mn-ea"/>
                          <a:cs typeface="+mn-cs"/>
                        </a:rPr>
                        <a:t>Protein synthesis.</a:t>
                      </a:r>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0" i="0" u="none" strike="noStrike" kern="1200" baseline="0" dirty="0">
                          <a:solidFill>
                            <a:schemeClr val="tx1"/>
                          </a:solidFill>
                          <a:latin typeface="+mn-lt"/>
                          <a:ea typeface="+mn-ea"/>
                          <a:cs typeface="+mn-cs"/>
                        </a:rPr>
                        <a:t>Glycolytic enzymes and glycogen synthase.</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baseline="0" dirty="0">
                          <a:solidFill>
                            <a:srgbClr val="FF0000"/>
                          </a:solidFill>
                          <a:latin typeface="+mn-lt"/>
                          <a:ea typeface="+mn-ea"/>
                          <a:cs typeface="+mn-cs"/>
                        </a:rPr>
                        <a:t>Decrease:</a:t>
                      </a:r>
                      <a:endParaRPr kumimoji="0" lang="en-US" sz="1600" b="0" i="0" u="none" strike="noStrike" kern="1200" baseline="0" dirty="0">
                        <a:solidFill>
                          <a:schemeClr val="tx1"/>
                        </a:solidFill>
                        <a:latin typeface="+mn-lt"/>
                        <a:ea typeface="+mn-ea"/>
                        <a:cs typeface="+mn-cs"/>
                      </a:endParaRPr>
                    </a:p>
                    <a:p>
                      <a:pPr marL="342900" indent="-342900">
                        <a:lnSpc>
                          <a:spcPct val="150000"/>
                        </a:lnSpc>
                        <a:buFont typeface="+mj-lt"/>
                        <a:buAutoNum type="arabicPeriod"/>
                      </a:pPr>
                      <a:r>
                        <a:rPr kumimoji="0" lang="en-US" sz="1600" b="0" i="0" u="none" strike="noStrike" kern="1200" baseline="0" dirty="0">
                          <a:solidFill>
                            <a:schemeClr val="tx1"/>
                          </a:solidFill>
                          <a:latin typeface="+mn-lt"/>
                          <a:ea typeface="+mn-ea"/>
                          <a:cs typeface="+mn-cs"/>
                        </a:rPr>
                        <a:t>protein degradation.</a:t>
                      </a:r>
                    </a:p>
                    <a:p>
                      <a:pPr marL="342900" indent="-342900">
                        <a:lnSpc>
                          <a:spcPct val="150000"/>
                        </a:lnSpc>
                        <a:buFont typeface="+mj-lt"/>
                        <a:buAutoNum type="arabicPeriod"/>
                      </a:pPr>
                      <a:r>
                        <a:rPr kumimoji="0" lang="en-US" sz="1600" b="0" i="0" u="none" strike="noStrike" kern="1200" baseline="0" dirty="0">
                          <a:solidFill>
                            <a:schemeClr val="tx1"/>
                          </a:solidFill>
                          <a:latin typeface="+mn-lt"/>
                          <a:ea typeface="+mn-ea"/>
                          <a:cs typeface="+mn-cs"/>
                        </a:rPr>
                        <a:t>phosphorylase and </a:t>
                      </a:r>
                      <a:r>
                        <a:rPr kumimoji="0" lang="en-US" sz="1600" b="0" i="0" u="none" strike="noStrike" kern="1200" baseline="0" dirty="0" err="1">
                          <a:solidFill>
                            <a:schemeClr val="tx1"/>
                          </a:solidFill>
                          <a:latin typeface="+mn-lt"/>
                          <a:ea typeface="+mn-ea"/>
                          <a:cs typeface="+mn-cs"/>
                        </a:rPr>
                        <a:t>gluconeogenic</a:t>
                      </a:r>
                      <a:r>
                        <a:rPr kumimoji="0" lang="en-US" sz="1600" b="0" i="0" u="none" strike="noStrike" kern="1200" baseline="0" dirty="0">
                          <a:solidFill>
                            <a:schemeClr val="tx1"/>
                          </a:solidFill>
                          <a:latin typeface="+mn-lt"/>
                          <a:ea typeface="+mn-ea"/>
                          <a:cs typeface="+mn-cs"/>
                        </a:rPr>
                        <a:t> enzymes.</a:t>
                      </a:r>
                    </a:p>
                    <a:p>
                      <a:pPr marL="0" indent="0">
                        <a:lnSpc>
                          <a:spcPct val="150000"/>
                        </a:lnSpc>
                        <a:buFont typeface="+mj-lt"/>
                        <a:buNone/>
                      </a:pPr>
                      <a:r>
                        <a:rPr kumimoji="0" lang="en-US" sz="1200" b="0" i="0" u="none" strike="noStrike" kern="1200" baseline="0" dirty="0">
                          <a:solidFill>
                            <a:srgbClr val="00B050"/>
                          </a:solidFill>
                          <a:latin typeface="+mn-lt"/>
                          <a:ea typeface="+mn-ea"/>
                          <a:cs typeface="+mn-cs"/>
                        </a:rPr>
                        <a:t>Inhibit the phosphatase enzyme which removes phosphate group from G-6-P and lead to leakage of glucose out of the cell. So, insulin prevents that by inhibiting this enzyme and delay glucose secretion from the cells.</a:t>
                      </a:r>
                    </a:p>
                  </a:txBody>
                  <a:tcPr>
                    <a:solidFill>
                      <a:schemeClr val="bg1"/>
                    </a:solidFill>
                  </a:tcPr>
                </a:tc>
                <a:tc>
                  <a:txBody>
                    <a:bodyPr/>
                    <a:lstStyle/>
                    <a:p>
                      <a:pPr marL="285750" indent="-285750" algn="l">
                        <a:lnSpc>
                          <a:spcPct val="150000"/>
                        </a:lnSpc>
                        <a:buFont typeface="Wingdings" charset="2"/>
                        <a:buChar char="ü"/>
                      </a:pPr>
                      <a:r>
                        <a:rPr kumimoji="0" lang="en-US" sz="1600" b="0" i="0" u="none" strike="noStrike" kern="1200" baseline="0" dirty="0">
                          <a:solidFill>
                            <a:schemeClr val="tx1"/>
                          </a:solidFill>
                          <a:latin typeface="+mn-lt"/>
                          <a:ea typeface="+mn-ea"/>
                          <a:cs typeface="+mn-cs"/>
                        </a:rPr>
                        <a:t>Increase mRNAs for </a:t>
                      </a:r>
                      <a:r>
                        <a:rPr kumimoji="0" lang="en-US" sz="1600" b="0" i="0" u="none" strike="noStrike" kern="1200" baseline="0" dirty="0" err="1">
                          <a:solidFill>
                            <a:schemeClr val="tx1"/>
                          </a:solidFill>
                          <a:latin typeface="+mn-lt"/>
                          <a:ea typeface="+mn-ea"/>
                          <a:cs typeface="+mn-cs"/>
                        </a:rPr>
                        <a:t>lipogenic</a:t>
                      </a:r>
                      <a:r>
                        <a:rPr kumimoji="0" lang="en-US" sz="1600" b="0" i="0" u="none" strike="noStrike" kern="1200" baseline="0" dirty="0">
                          <a:solidFill>
                            <a:schemeClr val="tx1"/>
                          </a:solidFill>
                          <a:latin typeface="+mn-lt"/>
                          <a:ea typeface="+mn-ea"/>
                          <a:cs typeface="+mn-cs"/>
                        </a:rPr>
                        <a:t> and other enzymes.</a:t>
                      </a:r>
                    </a:p>
                    <a:p>
                      <a:pPr marL="0" indent="0" algn="l">
                        <a:lnSpc>
                          <a:spcPct val="150000"/>
                        </a:lnSpc>
                        <a:buFont typeface="Wingdings" charset="2"/>
                        <a:buNone/>
                      </a:pP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914437974"/>
                  </a:ext>
                </a:extLst>
              </a:tr>
            </a:tbl>
          </a:graphicData>
        </a:graphic>
      </p:graphicFrame>
    </p:spTree>
    <p:extLst>
      <p:ext uri="{BB962C8B-B14F-4D97-AF65-F5344CB8AC3E}">
        <p14:creationId xmlns:p14="http://schemas.microsoft.com/office/powerpoint/2010/main" val="333799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sz="3200" dirty="0">
                <a:solidFill>
                  <a:srgbClr val="008080"/>
                </a:solidFill>
                <a:latin typeface="Bahnschrift" panose="020B0502040204020203" pitchFamily="34" charset="0"/>
                <a:cs typeface="Calibri" panose="020F0502020204030204" pitchFamily="34" charset="0"/>
              </a:rPr>
              <a:t>Overview &amp; Synthesis of Glucagon</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88987"/>
            <a:ext cx="6853104" cy="231202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800" dirty="0">
                <a:solidFill>
                  <a:srgbClr val="008080"/>
                </a:solidFill>
                <a:latin typeface="Gill Sans MT" panose="020B0502020104020203" pitchFamily="34" charset="0"/>
                <a:cs typeface="Calibri" panose="020F0502020204030204" pitchFamily="34" charset="0"/>
              </a:rPr>
              <a:t>Overview:</a:t>
            </a:r>
          </a:p>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A </a:t>
            </a:r>
            <a:r>
              <a:rPr lang="en-US" sz="1600" dirty="0">
                <a:solidFill>
                  <a:srgbClr val="FF0000"/>
                </a:solidFill>
                <a:latin typeface="Gill Sans MT" panose="020B0502020104020203" pitchFamily="34" charset="0"/>
                <a:cs typeface="Calibri" panose="020F0502020204030204" pitchFamily="34" charset="0"/>
              </a:rPr>
              <a:t>29-amino-acid</a:t>
            </a:r>
            <a:r>
              <a:rPr lang="en-US" sz="1600" dirty="0">
                <a:latin typeface="Gill Sans MT" panose="020B0502020104020203" pitchFamily="34" charset="0"/>
                <a:cs typeface="Calibri" panose="020F0502020204030204" pitchFamily="34" charset="0"/>
              </a:rPr>
              <a:t> polypeptide hormone that is a potent </a:t>
            </a:r>
            <a:r>
              <a:rPr lang="en-US" sz="1600" dirty="0">
                <a:solidFill>
                  <a:srgbClr val="FF0000"/>
                </a:solidFill>
                <a:latin typeface="Gill Sans MT" panose="020B0502020104020203" pitchFamily="34" charset="0"/>
                <a:cs typeface="Calibri" panose="020F0502020204030204" pitchFamily="34" charset="0"/>
              </a:rPr>
              <a:t>hyperglycemic agent</a:t>
            </a:r>
            <a:r>
              <a:rPr lang="en-US" sz="1600" dirty="0">
                <a:latin typeface="Gill Sans MT" panose="020B0502020104020203" pitchFamily="34" charset="0"/>
                <a:cs typeface="Calibri" panose="020F0502020204030204" pitchFamily="34" charset="0"/>
              </a:rPr>
              <a:t>.</a:t>
            </a:r>
          </a:p>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Produced by </a:t>
            </a:r>
            <a:r>
              <a:rPr lang="en-US" sz="1600" dirty="0">
                <a:solidFill>
                  <a:srgbClr val="FF0000"/>
                </a:solidFill>
                <a:latin typeface="Gill Sans MT" panose="020B0502020104020203" pitchFamily="34" charset="0"/>
                <a:cs typeface="Calibri" panose="020F0502020204030204" pitchFamily="34" charset="0"/>
              </a:rPr>
              <a:t>α cells </a:t>
            </a:r>
            <a:r>
              <a:rPr lang="en-US" sz="1600" dirty="0">
                <a:latin typeface="Gill Sans MT" panose="020B0502020104020203" pitchFamily="34" charset="0"/>
                <a:cs typeface="Calibri" panose="020F0502020204030204" pitchFamily="34" charset="0"/>
              </a:rPr>
              <a:t>in the pancreas.</a:t>
            </a:r>
          </a:p>
          <a:p>
            <a:pPr marL="0" indent="0" defTabSz="914400">
              <a:lnSpc>
                <a:spcPct val="150000"/>
              </a:lnSpc>
              <a:buClr>
                <a:srgbClr val="008080"/>
              </a:buClr>
              <a:buNone/>
            </a:pPr>
            <a:r>
              <a:rPr lang="en-US" sz="1800" dirty="0">
                <a:solidFill>
                  <a:srgbClr val="008080"/>
                </a:solidFill>
                <a:latin typeface="Gill Sans MT" panose="020B0502020104020203" pitchFamily="34" charset="0"/>
                <a:cs typeface="Calibri" panose="020F0502020204030204" pitchFamily="34" charset="0"/>
              </a:rPr>
              <a:t>Synthesis: </a:t>
            </a:r>
          </a:p>
          <a:p>
            <a:pPr marL="0" indent="0" defTabSz="914400">
              <a:lnSpc>
                <a:spcPct val="150000"/>
              </a:lnSpc>
              <a:buClr>
                <a:srgbClr val="008080"/>
              </a:buClr>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graphicFrame>
        <p:nvGraphicFramePr>
          <p:cNvPr id="16" name="Diagram 15"/>
          <p:cNvGraphicFramePr/>
          <p:nvPr>
            <p:extLst/>
          </p:nvPr>
        </p:nvGraphicFramePr>
        <p:xfrm>
          <a:off x="316527" y="3356992"/>
          <a:ext cx="6065917" cy="261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5" descr="Glucagon Action"/>
          <p:cNvPicPr>
            <a:picLocks noChangeAspect="1" noChangeArrowheads="1"/>
          </p:cNvPicPr>
          <p:nvPr/>
        </p:nvPicPr>
        <p:blipFill rotWithShape="1">
          <a:blip r:embed="rId7" cstate="print">
            <a:clrChange>
              <a:clrFrom>
                <a:srgbClr val="FDFBFC"/>
              </a:clrFrom>
              <a:clrTo>
                <a:srgbClr val="FDFBFC">
                  <a:alpha val="0"/>
                </a:srgbClr>
              </a:clrTo>
            </a:clrChange>
            <a:extLst>
              <a:ext uri="{28A0092B-C50C-407E-A947-70E740481C1C}">
                <a14:useLocalDpi xmlns:a14="http://schemas.microsoft.com/office/drawing/2010/main" val="0"/>
              </a:ext>
            </a:extLst>
          </a:blip>
          <a:srcRect b="2578"/>
          <a:stretch/>
        </p:blipFill>
        <p:spPr bwMode="auto">
          <a:xfrm>
            <a:off x="7462564" y="1250965"/>
            <a:ext cx="4116839" cy="47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08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970570868"/>
              </p:ext>
            </p:extLst>
          </p:nvPr>
        </p:nvGraphicFramePr>
        <p:xfrm>
          <a:off x="609459" y="2154652"/>
          <a:ext cx="10969943" cy="3321249"/>
        </p:xfrm>
        <a:graphic>
          <a:graphicData uri="http://schemas.openxmlformats.org/drawingml/2006/table">
            <a:tbl>
              <a:tblPr firstRow="1" bandRow="1">
                <a:tableStyleId>{5DA37D80-6434-44D0-A028-1B22A696006F}</a:tableStyleId>
              </a:tblPr>
              <a:tblGrid>
                <a:gridCol w="6716153">
                  <a:extLst>
                    <a:ext uri="{9D8B030D-6E8A-4147-A177-3AD203B41FA5}">
                      <a16:colId xmlns:a16="http://schemas.microsoft.com/office/drawing/2014/main" val="3604589667"/>
                    </a:ext>
                  </a:extLst>
                </a:gridCol>
                <a:gridCol w="4253790">
                  <a:extLst>
                    <a:ext uri="{9D8B030D-6E8A-4147-A177-3AD203B41FA5}">
                      <a16:colId xmlns:a16="http://schemas.microsoft.com/office/drawing/2014/main" val="20001"/>
                    </a:ext>
                  </a:extLst>
                </a:gridCol>
              </a:tblGrid>
              <a:tr h="3951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rgbClr val="497E8D"/>
                          </a:solidFill>
                          <a:latin typeface="Gill Sans MT" panose="020B0502020104020203" pitchFamily="34" charset="0"/>
                          <a:ea typeface="+mn-ea"/>
                          <a:cs typeface="Calibri" panose="020F0502020204030204" pitchFamily="34" charset="0"/>
                        </a:rPr>
                        <a:t>Factors affecting insulin secretion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359245">
                <a:tc>
                  <a:txBody>
                    <a:bodyPr/>
                    <a:lstStyle/>
                    <a:p>
                      <a:pPr algn="ctr">
                        <a:lnSpc>
                          <a:spcPct val="100000"/>
                        </a:lnSpc>
                      </a:pPr>
                      <a:r>
                        <a:rPr kumimoji="0" lang="en-US" sz="1800" b="0" kern="1200" dirty="0">
                          <a:solidFill>
                            <a:srgbClr val="008080"/>
                          </a:solidFill>
                          <a:latin typeface="Gill Sans MT" panose="020B0502020104020203" pitchFamily="34" charset="0"/>
                          <a:ea typeface="+mn-ea"/>
                          <a:cs typeface="Calibri" panose="020F0502020204030204" pitchFamily="34" charset="0"/>
                        </a:rPr>
                        <a:t>Stimulating factors</a:t>
                      </a:r>
                    </a:p>
                  </a:txBody>
                  <a:tcPr>
                    <a:solidFill>
                      <a:srgbClr val="E3FFF5"/>
                    </a:solidFill>
                  </a:tcPr>
                </a:tc>
                <a:tc>
                  <a:txBody>
                    <a:bodyPr/>
                    <a:lstStyle/>
                    <a:p>
                      <a:pPr algn="ctr">
                        <a:lnSpc>
                          <a:spcPct val="100000"/>
                        </a:lnSpc>
                      </a:pPr>
                      <a:r>
                        <a:rPr kumimoji="0" lang="en-US" sz="1800" b="0" kern="1200" dirty="0">
                          <a:solidFill>
                            <a:srgbClr val="008080"/>
                          </a:solidFill>
                          <a:latin typeface="Gill Sans MT" panose="020B0502020104020203" pitchFamily="34" charset="0"/>
                          <a:ea typeface="+mn-ea"/>
                          <a:cs typeface="Calibri" panose="020F0502020204030204" pitchFamily="34" charset="0"/>
                        </a:rPr>
                        <a:t>Inhibiting factors</a:t>
                      </a:r>
                    </a:p>
                  </a:txBody>
                  <a:tcPr>
                    <a:solidFill>
                      <a:srgbClr val="E3FFF5"/>
                    </a:solidFill>
                  </a:tcPr>
                </a:tc>
                <a:extLst>
                  <a:ext uri="{0D108BD9-81ED-4DB2-BD59-A6C34878D82A}">
                    <a16:rowId xmlns:a16="http://schemas.microsoft.com/office/drawing/2014/main" val="1728296579"/>
                  </a:ext>
                </a:extLst>
              </a:tr>
              <a:tr h="1401053">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600" b="1" kern="1200" dirty="0">
                          <a:solidFill>
                            <a:srgbClr val="FF0000"/>
                          </a:solidFill>
                          <a:effectLst/>
                          <a:latin typeface="+mn-lt"/>
                          <a:ea typeface="+mn-ea"/>
                          <a:cs typeface="+mn-cs"/>
                        </a:rPr>
                        <a:t>1. Decrease blood glucose</a:t>
                      </a:r>
                      <a:r>
                        <a:rPr kumimoji="0" lang="en-US" sz="1600" kern="1200" dirty="0">
                          <a:solidFill>
                            <a:schemeClr val="tx1"/>
                          </a:solidFill>
                          <a:effectLst/>
                          <a:latin typeface="+mn-lt"/>
                          <a:ea typeface="+mn-ea"/>
                          <a:cs typeface="+mn-cs"/>
                        </a:rPr>
                        <a:t>.</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600" kern="1200" dirty="0">
                          <a:solidFill>
                            <a:schemeClr val="tx1">
                              <a:lumMod val="95000"/>
                              <a:lumOff val="5000"/>
                            </a:schemeClr>
                          </a:solidFill>
                          <a:effectLst/>
                          <a:latin typeface="+mn-lt"/>
                          <a:ea typeface="+mn-ea"/>
                          <a:cs typeface="+mn-cs"/>
                        </a:rPr>
                        <a:t>2. Increased blood amino acids (arginine, alanine</a:t>
                      </a:r>
                      <a:r>
                        <a:rPr kumimoji="0" lang="en-US" sz="1600" kern="1200" dirty="0" smtClean="0">
                          <a:solidFill>
                            <a:schemeClr val="tx1">
                              <a:lumMod val="95000"/>
                              <a:lumOff val="5000"/>
                            </a:schemeClr>
                          </a:solidFill>
                          <a:effectLst/>
                          <a:latin typeface="+mn-lt"/>
                          <a:ea typeface="+mn-ea"/>
                          <a:cs typeface="+mn-cs"/>
                        </a:rPr>
                        <a:t>).</a:t>
                      </a:r>
                      <a:endParaRPr kumimoji="0" lang="en-US" sz="1600" kern="1200" dirty="0">
                        <a:solidFill>
                          <a:schemeClr val="tx1">
                            <a:lumMod val="95000"/>
                            <a:lumOff val="5000"/>
                          </a:schemeClr>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400" kern="1200" baseline="0" dirty="0">
                          <a:solidFill>
                            <a:srgbClr val="00B050"/>
                          </a:solidFill>
                          <a:effectLst/>
                          <a:latin typeface="+mn-lt"/>
                          <a:ea typeface="+mn-ea"/>
                          <a:cs typeface="+mn-cs"/>
                        </a:rPr>
                        <a:t>(The glucagon is secreted to stimulate the uptake of amino acids into the cells of the liver for gluconeogenesis)</a:t>
                      </a:r>
                      <a:r>
                        <a:rPr kumimoji="0" lang="ar-SA" sz="1400" kern="1200" baseline="0" dirty="0">
                          <a:solidFill>
                            <a:srgbClr val="00B050"/>
                          </a:solidFill>
                          <a:effectLst/>
                          <a:latin typeface="+mn-lt"/>
                          <a:ea typeface="+mn-ea"/>
                          <a:cs typeface="+mn-cs"/>
                        </a:rPr>
                        <a:t> </a:t>
                      </a:r>
                      <a:endParaRPr kumimoji="0" lang="en-US" sz="1400" kern="1200" baseline="0" dirty="0">
                        <a:solidFill>
                          <a:srgbClr val="00B050"/>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600" kern="1200" baseline="0" dirty="0">
                          <a:solidFill>
                            <a:schemeClr val="tx1">
                              <a:lumMod val="95000"/>
                              <a:lumOff val="5000"/>
                            </a:schemeClr>
                          </a:solidFill>
                          <a:effectLst/>
                          <a:latin typeface="+mn-lt"/>
                          <a:ea typeface="+mn-ea"/>
                          <a:cs typeface="+mn-cs"/>
                        </a:rPr>
                        <a:t>3. Sympathetic nervous system stimulation.</a:t>
                      </a:r>
                      <a:r>
                        <a:rPr kumimoji="0" lang="ar-SA" sz="1600" kern="1200" baseline="0" dirty="0">
                          <a:solidFill>
                            <a:schemeClr val="tx1">
                              <a:lumMod val="95000"/>
                              <a:lumOff val="5000"/>
                            </a:schemeClr>
                          </a:solidFill>
                          <a:effectLst/>
                          <a:latin typeface="+mn-lt"/>
                          <a:ea typeface="+mn-ea"/>
                          <a:cs typeface="+mn-cs"/>
                        </a:rPr>
                        <a:t> </a:t>
                      </a:r>
                      <a:r>
                        <a:rPr kumimoji="0" lang="en-US" sz="1200" kern="1200" baseline="0" dirty="0">
                          <a:solidFill>
                            <a:srgbClr val="00B050"/>
                          </a:solidFill>
                          <a:effectLst/>
                          <a:latin typeface="+mn-lt"/>
                          <a:ea typeface="+mn-ea"/>
                          <a:cs typeface="+mn-cs"/>
                        </a:rPr>
                        <a:t>(beta receptors are more than alpha)</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600" kern="1200" baseline="0" dirty="0">
                          <a:solidFill>
                            <a:schemeClr val="tx1">
                              <a:lumMod val="95000"/>
                              <a:lumOff val="5000"/>
                            </a:schemeClr>
                          </a:solidFill>
                          <a:effectLst/>
                          <a:latin typeface="+mn-lt"/>
                          <a:ea typeface="+mn-ea"/>
                          <a:cs typeface="+mn-cs"/>
                        </a:rPr>
                        <a:t>4. Stress.</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US" sz="1600" kern="1200" baseline="0" dirty="0">
                          <a:solidFill>
                            <a:schemeClr val="tx1">
                              <a:lumMod val="95000"/>
                              <a:lumOff val="5000"/>
                            </a:schemeClr>
                          </a:solidFill>
                          <a:effectLst/>
                          <a:latin typeface="+mn-lt"/>
                          <a:ea typeface="+mn-ea"/>
                          <a:cs typeface="+mn-cs"/>
                        </a:rPr>
                        <a:t>5. Exercise.  </a:t>
                      </a:r>
                      <a:endParaRPr kumimoji="0" lang="en-US" sz="1200" b="0" kern="1200" dirty="0">
                        <a:solidFill>
                          <a:schemeClr val="bg1">
                            <a:lumMod val="50000"/>
                          </a:schemeClr>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1" kern="1200" dirty="0">
                          <a:solidFill>
                            <a:srgbClr val="FF0000"/>
                          </a:solidFill>
                          <a:effectLst/>
                          <a:latin typeface="+mn-lt"/>
                          <a:ea typeface="+mn-ea"/>
                          <a:cs typeface="+mn-cs"/>
                        </a:rPr>
                        <a:t>Increase blood glucose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a:solidFill>
                            <a:schemeClr val="tx1">
                              <a:lumMod val="95000"/>
                              <a:lumOff val="5000"/>
                            </a:schemeClr>
                          </a:solidFill>
                          <a:effectLst/>
                          <a:latin typeface="+mn-lt"/>
                          <a:ea typeface="+mn-ea"/>
                          <a:cs typeface="+mn-cs"/>
                        </a:rPr>
                        <a:t>Somatostatin.                                   </a:t>
                      </a:r>
                      <a:r>
                        <a:rPr kumimoji="0" lang="en-US" sz="1400" kern="1200" baseline="0" dirty="0" smtClean="0">
                          <a:solidFill>
                            <a:schemeClr val="bg1">
                              <a:lumMod val="50000"/>
                            </a:schemeClr>
                          </a:solidFill>
                          <a:effectLst/>
                          <a:latin typeface="+mn-lt"/>
                          <a:ea typeface="+mn-ea"/>
                          <a:cs typeface="+mn-cs"/>
                        </a:rPr>
                        <a:t>(Remember: </a:t>
                      </a:r>
                      <a:r>
                        <a:rPr kumimoji="0" lang="en-US" sz="1400" kern="1200" baseline="0" dirty="0">
                          <a:solidFill>
                            <a:schemeClr val="bg1">
                              <a:lumMod val="50000"/>
                            </a:schemeClr>
                          </a:solidFill>
                          <a:effectLst/>
                          <a:latin typeface="+mn-lt"/>
                          <a:ea typeface="+mn-ea"/>
                          <a:cs typeface="+mn-cs"/>
                        </a:rPr>
                        <a:t>it inhibit both insulin and </a:t>
                      </a:r>
                      <a:r>
                        <a:rPr kumimoji="0" lang="en-US" sz="1400" kern="1200" baseline="0" dirty="0" smtClean="0">
                          <a:solidFill>
                            <a:schemeClr val="bg1">
                              <a:lumMod val="50000"/>
                            </a:schemeClr>
                          </a:solidFill>
                          <a:effectLst/>
                          <a:latin typeface="+mn-lt"/>
                          <a:ea typeface="+mn-ea"/>
                          <a:cs typeface="+mn-cs"/>
                        </a:rPr>
                        <a:t>glucagon)</a:t>
                      </a:r>
                      <a:endParaRPr kumimoji="0" lang="en-US" sz="1200" kern="1200" baseline="0" dirty="0">
                        <a:solidFill>
                          <a:schemeClr val="bg1">
                            <a:lumMod val="50000"/>
                          </a:schemeClr>
                        </a:solidFill>
                        <a:effectLst/>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a:solidFill>
                            <a:schemeClr val="tx1">
                              <a:lumMod val="95000"/>
                              <a:lumOff val="5000"/>
                            </a:schemeClr>
                          </a:solidFill>
                          <a:effectLst/>
                          <a:latin typeface="+mn-lt"/>
                          <a:ea typeface="+mn-ea"/>
                          <a:cs typeface="+mn-cs"/>
                        </a:rPr>
                        <a:t>Insulin.</a:t>
                      </a:r>
                    </a:p>
                  </a:txBody>
                  <a:tcPr>
                    <a:solidFill>
                      <a:schemeClr val="bg1"/>
                    </a:solidFill>
                  </a:tcPr>
                </a:tc>
                <a:extLst>
                  <a:ext uri="{0D108BD9-81ED-4DB2-BD59-A6C34878D82A}">
                    <a16:rowId xmlns:a16="http://schemas.microsoft.com/office/drawing/2014/main" val="1986870464"/>
                  </a:ext>
                </a:extLst>
              </a:tr>
            </a:tbl>
          </a:graphicData>
        </a:graphic>
      </p:graphicFrame>
      <p:sp>
        <p:nvSpPr>
          <p:cNvPr id="6" name="Title 1"/>
          <p:cNvSpPr>
            <a:spLocks noGrp="1"/>
          </p:cNvSpPr>
          <p:nvPr>
            <p:ph type="title"/>
          </p:nvPr>
        </p:nvSpPr>
        <p:spPr>
          <a:xfrm>
            <a:off x="609460" y="152400"/>
            <a:ext cx="10969943" cy="990600"/>
          </a:xfrm>
        </p:spPr>
        <p:txBody>
          <a:bodyPr vert="horz" lIns="101590" tIns="50795" rIns="101590" bIns="50795" anchor="b" anchorCtr="0">
            <a:normAutofit/>
          </a:bodyPr>
          <a:lstStyle/>
          <a:p>
            <a:r>
              <a:rPr lang="en-US" altLang="en-US" sz="3200" dirty="0">
                <a:solidFill>
                  <a:srgbClr val="008080"/>
                </a:solidFill>
                <a:latin typeface="Bahnschrift" panose="020B0502040204020203" pitchFamily="34" charset="0"/>
                <a:cs typeface="Calibri" panose="020F0502020204030204" pitchFamily="34" charset="0"/>
              </a:rPr>
              <a:t>Factors Affecting Glucagon Secretion</a:t>
            </a:r>
          </a:p>
        </p:txBody>
      </p:sp>
      <p:sp>
        <p:nvSpPr>
          <p:cNvPr id="9"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19</a:t>
            </a:fld>
            <a:endParaRPr lang="en-US" dirty="0"/>
          </a:p>
        </p:txBody>
      </p:sp>
    </p:spTree>
    <p:extLst>
      <p:ext uri="{BB962C8B-B14F-4D97-AF65-F5344CB8AC3E}">
        <p14:creationId xmlns:p14="http://schemas.microsoft.com/office/powerpoint/2010/main" val="337286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32849" y="260649"/>
            <a:ext cx="7443889" cy="792088"/>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2800" b="1" dirty="0" smtClean="0">
                <a:solidFill>
                  <a:srgbClr val="008080"/>
                </a:solidFill>
                <a:latin typeface="Calibri" panose="020F0502020204030204" pitchFamily="34" charset="0"/>
                <a:ea typeface="+mj-ea"/>
                <a:cs typeface="Calibri" panose="020F0502020204030204" pitchFamily="34" charset="0"/>
              </a:rPr>
              <a:t>Pancreas, Insulin &amp; Glucagon Synthesis.</a:t>
            </a:r>
            <a:endParaRPr lang="en-US" sz="2800" b="1" dirty="0">
              <a:solidFill>
                <a:srgbClr val="008080"/>
              </a:solidFill>
              <a:latin typeface="Calibri" panose="020F0502020204030204" pitchFamily="34" charset="0"/>
              <a:ea typeface="+mj-ea"/>
              <a:cs typeface="Calibri" panose="020F0502020204030204" pitchFamily="34" charset="0"/>
            </a:endParaRPr>
          </a:p>
        </p:txBody>
      </p:sp>
      <p:sp>
        <p:nvSpPr>
          <p:cNvPr id="4" name="Flowchart: Process 3"/>
          <p:cNvSpPr/>
          <p:nvPr/>
        </p:nvSpPr>
        <p:spPr>
          <a:xfrm>
            <a:off x="909836" y="1340768"/>
            <a:ext cx="10289916" cy="4826722"/>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15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cellular arrangements and functional components of the </a:t>
            </a:r>
            <a:r>
              <a:rPr lang="en-US" sz="1800" dirty="0" smtClean="0">
                <a:solidFill>
                  <a:srgbClr val="008080"/>
                </a:solidFill>
                <a:latin typeface="Gill Sans MT" panose="020B0502020104020203" pitchFamily="34" charset="0"/>
                <a:cs typeface="Calibri" panose="020F0502020204030204" pitchFamily="34" charset="0"/>
              </a:rPr>
              <a:t>pancreas.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List </a:t>
            </a:r>
            <a:r>
              <a:rPr lang="en-US" sz="1800" dirty="0">
                <a:solidFill>
                  <a:srgbClr val="008080"/>
                </a:solidFill>
                <a:latin typeface="Gill Sans MT" panose="020B0502020104020203" pitchFamily="34" charset="0"/>
                <a:cs typeface="Calibri" panose="020F0502020204030204" pitchFamily="34" charset="0"/>
              </a:rPr>
              <a:t>the hormones secreted by the pancreas.</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Outline </a:t>
            </a:r>
            <a:r>
              <a:rPr lang="en-US" sz="1800" dirty="0">
                <a:solidFill>
                  <a:srgbClr val="008080"/>
                </a:solidFill>
                <a:latin typeface="Gill Sans MT" panose="020B0502020104020203" pitchFamily="34" charset="0"/>
                <a:cs typeface="Calibri" panose="020F0502020204030204" pitchFamily="34" charset="0"/>
              </a:rPr>
              <a:t>the regulation of insulin secretion.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Describe </a:t>
            </a:r>
            <a:r>
              <a:rPr lang="en-US" sz="1800" dirty="0">
                <a:solidFill>
                  <a:srgbClr val="008080"/>
                </a:solidFill>
                <a:latin typeface="Gill Sans MT" panose="020B0502020104020203" pitchFamily="34" charset="0"/>
                <a:cs typeface="Calibri" panose="020F0502020204030204" pitchFamily="34" charset="0"/>
              </a:rPr>
              <a:t>the mechanism of action of insulin.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Describe </a:t>
            </a:r>
            <a:r>
              <a:rPr lang="en-US" sz="1800" dirty="0">
                <a:solidFill>
                  <a:srgbClr val="008080"/>
                </a:solidFill>
                <a:latin typeface="Gill Sans MT" panose="020B0502020104020203" pitchFamily="34" charset="0"/>
                <a:cs typeface="Calibri" panose="020F0502020204030204" pitchFamily="34" charset="0"/>
              </a:rPr>
              <a:t>actions of pancreatic Somatostatin.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Outline </a:t>
            </a:r>
            <a:r>
              <a:rPr lang="en-US" sz="1800" dirty="0">
                <a:solidFill>
                  <a:srgbClr val="008080"/>
                </a:solidFill>
                <a:latin typeface="Gill Sans MT" panose="020B0502020104020203" pitchFamily="34" charset="0"/>
                <a:cs typeface="Calibri" panose="020F0502020204030204" pitchFamily="34" charset="0"/>
              </a:rPr>
              <a:t>the physiological and biochemical actions of insulin.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Describe </a:t>
            </a:r>
            <a:r>
              <a:rPr lang="en-US" sz="1800" dirty="0">
                <a:solidFill>
                  <a:srgbClr val="008080"/>
                </a:solidFill>
                <a:latin typeface="Gill Sans MT" panose="020B0502020104020203" pitchFamily="34" charset="0"/>
                <a:cs typeface="Calibri" panose="020F0502020204030204" pitchFamily="34" charset="0"/>
              </a:rPr>
              <a:t>mechanism of action of glucagon.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Outline </a:t>
            </a:r>
            <a:r>
              <a:rPr lang="en-US" sz="1800" dirty="0">
                <a:solidFill>
                  <a:srgbClr val="008080"/>
                </a:solidFill>
                <a:latin typeface="Gill Sans MT" panose="020B0502020104020203" pitchFamily="34" charset="0"/>
                <a:cs typeface="Calibri" panose="020F0502020204030204" pitchFamily="34" charset="0"/>
              </a:rPr>
              <a:t>regulation of glucagon secretion.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Outline </a:t>
            </a:r>
            <a:r>
              <a:rPr lang="en-US" sz="1800" dirty="0">
                <a:solidFill>
                  <a:srgbClr val="008080"/>
                </a:solidFill>
                <a:latin typeface="Gill Sans MT" panose="020B0502020104020203" pitchFamily="34" charset="0"/>
                <a:cs typeface="Calibri" panose="020F0502020204030204" pitchFamily="34" charset="0"/>
              </a:rPr>
              <a:t>the physiological and biochemical actions of glucagon.</a:t>
            </a: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Outline </a:t>
            </a:r>
            <a:r>
              <a:rPr lang="en-US" sz="1800" dirty="0">
                <a:solidFill>
                  <a:srgbClr val="008080"/>
                </a:solidFill>
                <a:latin typeface="Gill Sans MT" panose="020B0502020104020203" pitchFamily="34" charset="0"/>
                <a:cs typeface="Calibri" panose="020F0502020204030204" pitchFamily="34" charset="0"/>
              </a:rPr>
              <a:t>the effects of other hyperglycemic hormones.</a:t>
            </a:r>
            <a:endParaRPr lang="en-US" sz="1800" dirty="0">
              <a:solidFill>
                <a:srgbClr val="008080"/>
              </a:solidFill>
              <a:latin typeface="Gill Sans MT" panose="020B0502020104020203"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
        <p:nvSpPr>
          <p:cNvPr id="14" name="Isosceles Triangle 13"/>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6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ar-SA" sz="3200" dirty="0">
                <a:solidFill>
                  <a:srgbClr val="008080"/>
                </a:solidFill>
                <a:latin typeface="Bahnschrift" panose="020B0502040204020203" pitchFamily="34" charset="0"/>
                <a:cs typeface="Calibri" panose="020F0502020204030204" pitchFamily="34" charset="0"/>
              </a:rPr>
              <a:t>Glucagon Action on Cells</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88987"/>
            <a:ext cx="10969942" cy="4256237"/>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600" dirty="0">
                <a:latin typeface="Gill Sans MT" panose="020B0502020104020203" pitchFamily="34" charset="0"/>
                <a:cs typeface="Calibri" panose="020F0502020204030204" pitchFamily="34" charset="0"/>
              </a:rPr>
              <a:t>Its major target is </a:t>
            </a:r>
            <a:r>
              <a:rPr lang="en-US" sz="1600" dirty="0">
                <a:solidFill>
                  <a:srgbClr val="FF0000"/>
                </a:solidFill>
                <a:latin typeface="Gill Sans MT" panose="020B0502020104020203" pitchFamily="34" charset="0"/>
                <a:cs typeface="Calibri" panose="020F0502020204030204" pitchFamily="34" charset="0"/>
              </a:rPr>
              <a:t>liver</a:t>
            </a:r>
            <a:r>
              <a:rPr lang="en-US" sz="1600" dirty="0">
                <a:latin typeface="Gill Sans MT" panose="020B0502020104020203" pitchFamily="34" charset="0"/>
                <a:cs typeface="Calibri" panose="020F0502020204030204" pitchFamily="34" charset="0"/>
              </a:rPr>
              <a:t>.</a:t>
            </a:r>
          </a:p>
          <a:p>
            <a:pPr defTabSz="914400">
              <a:lnSpc>
                <a:spcPct val="150000"/>
              </a:lnSpc>
              <a:buClr>
                <a:srgbClr val="008080"/>
              </a:buClr>
            </a:pPr>
            <a:r>
              <a:rPr lang="en-US" sz="1800" dirty="0">
                <a:solidFill>
                  <a:srgbClr val="008080"/>
                </a:solidFill>
                <a:latin typeface="Gill Sans MT" panose="020B0502020104020203" pitchFamily="34" charset="0"/>
                <a:cs typeface="Calibri" panose="020F0502020204030204" pitchFamily="34" charset="0"/>
              </a:rPr>
              <a:t>It stimulates:</a:t>
            </a:r>
          </a:p>
          <a:p>
            <a:pPr marL="0" indent="0" defTabSz="914400">
              <a:lnSpc>
                <a:spcPct val="150000"/>
              </a:lnSpc>
              <a:buNone/>
            </a:pPr>
            <a:r>
              <a:rPr lang="en-US" sz="1600" dirty="0">
                <a:latin typeface="Gill Sans MT" panose="020B0502020104020203" pitchFamily="34" charset="0"/>
                <a:cs typeface="Calibri" panose="020F0502020204030204" pitchFamily="34" charset="0"/>
              </a:rPr>
              <a:t>1. </a:t>
            </a:r>
            <a:r>
              <a:rPr lang="en-US" sz="1600" dirty="0" err="1">
                <a:latin typeface="Gill Sans MT" panose="020B0502020104020203" pitchFamily="34" charset="0"/>
                <a:cs typeface="Calibri" panose="020F0502020204030204" pitchFamily="34" charset="0"/>
              </a:rPr>
              <a:t>Glycogenolysis</a:t>
            </a:r>
            <a:r>
              <a:rPr lang="en-US" sz="1600" dirty="0">
                <a:latin typeface="Gill Sans MT" panose="020B0502020104020203" pitchFamily="34" charset="0"/>
                <a:cs typeface="Calibri" panose="020F0502020204030204" pitchFamily="34" charset="0"/>
              </a:rPr>
              <a:t> </a:t>
            </a:r>
            <a:r>
              <a:rPr lang="en-US" sz="1600" dirty="0">
                <a:solidFill>
                  <a:schemeClr val="bg1">
                    <a:lumMod val="50000"/>
                  </a:schemeClr>
                </a:solidFill>
                <a:latin typeface="Gill Sans MT" panose="020B0502020104020203" pitchFamily="34" charset="0"/>
                <a:cs typeface="Calibri" panose="020F0502020204030204" pitchFamily="34" charset="0"/>
              </a:rPr>
              <a:t>(the process of is the breakdown of glycogen into glucose)</a:t>
            </a:r>
          </a:p>
          <a:p>
            <a:pPr marL="0" indent="0" defTabSz="914400">
              <a:lnSpc>
                <a:spcPct val="150000"/>
              </a:lnSpc>
              <a:buNone/>
            </a:pPr>
            <a:r>
              <a:rPr lang="en-US" sz="1600" dirty="0">
                <a:latin typeface="Gill Sans MT" panose="020B0502020104020203" pitchFamily="34" charset="0"/>
                <a:cs typeface="Calibri" panose="020F0502020204030204" pitchFamily="34" charset="0"/>
              </a:rPr>
              <a:t>2. Gluconeogenesis </a:t>
            </a:r>
            <a:r>
              <a:rPr lang="en-US" sz="1600" dirty="0">
                <a:solidFill>
                  <a:schemeClr val="bg1">
                    <a:lumMod val="50000"/>
                  </a:schemeClr>
                </a:solidFill>
                <a:latin typeface="Gill Sans MT" panose="020B0502020104020203" pitchFamily="34" charset="0"/>
                <a:cs typeface="Calibri" panose="020F0502020204030204" pitchFamily="34" charset="0"/>
              </a:rPr>
              <a:t>(is a metabolic pathway that results in the generation of glucose from non-carbohydrate carbon substrates such as amino acids)</a:t>
            </a:r>
          </a:p>
          <a:p>
            <a:pPr marL="0" indent="0" defTabSz="914400">
              <a:lnSpc>
                <a:spcPct val="150000"/>
              </a:lnSpc>
              <a:buNone/>
            </a:pPr>
            <a:r>
              <a:rPr lang="en-US" sz="1600" dirty="0">
                <a:latin typeface="Gill Sans MT" panose="020B0502020104020203" pitchFamily="34" charset="0"/>
                <a:cs typeface="Calibri" panose="020F0502020204030204" pitchFamily="34" charset="0"/>
              </a:rPr>
              <a:t>3. Lipid oxidation </a:t>
            </a:r>
            <a:r>
              <a:rPr lang="en-US" sz="1600" dirty="0">
                <a:solidFill>
                  <a:schemeClr val="bg1">
                    <a:lumMod val="50000"/>
                  </a:schemeClr>
                </a:solidFill>
                <a:latin typeface="Gill Sans MT" panose="020B0502020104020203" pitchFamily="34" charset="0"/>
                <a:cs typeface="Calibri" panose="020F0502020204030204" pitchFamily="34" charset="0"/>
              </a:rPr>
              <a:t>(In the body lipid oxidation is important for several physiological reactions, for instance when utilizing fatty acids for the production of energy through β-oxidation).</a:t>
            </a:r>
          </a:p>
          <a:p>
            <a:pPr marL="0" indent="0" defTabSz="914400">
              <a:lnSpc>
                <a:spcPct val="150000"/>
              </a:lnSpc>
              <a:buNone/>
            </a:pPr>
            <a:r>
              <a:rPr lang="en-US" sz="1600" dirty="0">
                <a:latin typeface="Gill Sans MT" panose="020B0502020104020203" pitchFamily="34" charset="0"/>
                <a:cs typeface="Calibri" panose="020F0502020204030204" pitchFamily="34" charset="0"/>
              </a:rPr>
              <a:t> (when lipids are fully oxidized they change to CO2 or partially to </a:t>
            </a:r>
            <a:r>
              <a:rPr lang="en-US" sz="1600" dirty="0">
                <a:solidFill>
                  <a:srgbClr val="FF0000"/>
                </a:solidFill>
                <a:latin typeface="Gill Sans MT" panose="020B0502020104020203" pitchFamily="34" charset="0"/>
                <a:cs typeface="Calibri" panose="020F0502020204030204" pitchFamily="34" charset="0"/>
              </a:rPr>
              <a:t>produce </a:t>
            </a:r>
            <a:r>
              <a:rPr lang="en-US" sz="1600" dirty="0" err="1">
                <a:solidFill>
                  <a:srgbClr val="FF0000"/>
                </a:solidFill>
                <a:latin typeface="Gill Sans MT" panose="020B0502020104020203" pitchFamily="34" charset="0"/>
                <a:cs typeface="Calibri" panose="020F0502020204030204" pitchFamily="34" charset="0"/>
              </a:rPr>
              <a:t>keto</a:t>
            </a:r>
            <a:r>
              <a:rPr lang="en-US" sz="1600" dirty="0">
                <a:solidFill>
                  <a:srgbClr val="FF0000"/>
                </a:solidFill>
                <a:latin typeface="Gill Sans MT" panose="020B0502020104020203" pitchFamily="34" charset="0"/>
                <a:cs typeface="Calibri" panose="020F0502020204030204" pitchFamily="34" charset="0"/>
              </a:rPr>
              <a:t> acids “ketone bodies”</a:t>
            </a:r>
            <a:r>
              <a:rPr lang="en-US" sz="1600" dirty="0">
                <a:latin typeface="Gill Sans MT" panose="020B0502020104020203" pitchFamily="34" charset="0"/>
                <a:cs typeface="Calibri" panose="020F0502020204030204" pitchFamily="34" charset="0"/>
              </a:rPr>
              <a:t>). </a:t>
            </a:r>
          </a:p>
          <a:p>
            <a:pPr marL="0" indent="0" defTabSz="914400">
              <a:lnSpc>
                <a:spcPct val="150000"/>
              </a:lnSpc>
              <a:buNone/>
            </a:pPr>
            <a:r>
              <a:rPr lang="en-US" sz="1600" dirty="0">
                <a:latin typeface="Gill Sans MT" panose="020B0502020104020203" pitchFamily="34" charset="0"/>
                <a:cs typeface="Calibri" panose="020F0502020204030204" pitchFamily="34" charset="0"/>
              </a:rPr>
              <a:t>4. Release of glucose to the blood from liver cells.</a:t>
            </a: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41406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fontScale="90000"/>
          </a:bodyPr>
          <a:lstStyle/>
          <a:p>
            <a:r>
              <a:rPr lang="en-US" altLang="ar-SA" sz="3200" dirty="0">
                <a:solidFill>
                  <a:srgbClr val="008080"/>
                </a:solidFill>
                <a:latin typeface="Bahnschrift" panose="020B0502040204020203" pitchFamily="34" charset="0"/>
                <a:cs typeface="Calibri" panose="020F0502020204030204" pitchFamily="34" charset="0"/>
              </a:rPr>
              <a:t>The Regulation of Blood Glucose Concentrations                                              </a:t>
            </a:r>
            <a:r>
              <a:rPr lang="en-US" altLang="ar-SA" sz="3100" dirty="0">
                <a:solidFill>
                  <a:srgbClr val="FF0000"/>
                </a:solidFill>
                <a:latin typeface="Bahnschrift" panose="020B0502040204020203" pitchFamily="34" charset="0"/>
                <a:cs typeface="Calibri" panose="020F0502020204030204" pitchFamily="34" charset="0"/>
              </a:rPr>
              <a:t>‘’ Summery of Both Insulin &amp; Glucagon’’</a:t>
            </a:r>
            <a:endParaRPr lang="en-US" sz="3100" dirty="0">
              <a:solidFill>
                <a:srgbClr val="FF0000"/>
              </a:solidFill>
              <a:latin typeface="Bahnschrift" panose="020B0502040204020203" pitchFamily="34" charset="0"/>
              <a:cs typeface="Calibri" panose="020F0502020204030204" pitchFamily="34" charset="0"/>
            </a:endParaRPr>
          </a:p>
        </p:txBody>
      </p:sp>
      <p:pic>
        <p:nvPicPr>
          <p:cNvPr id="10" name="Picture 5">
            <a:extLst>
              <a:ext uri="{FF2B5EF4-FFF2-40B4-BE49-F238E27FC236}">
                <a16:creationId xmlns:a16="http://schemas.microsoft.com/office/drawing/2014/main" id="{04507C86-5950-4792-9D30-AC70FE519D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b="3000"/>
          <a:stretch>
            <a:fillRect/>
          </a:stretch>
        </p:blipFill>
        <p:spPr bwMode="auto">
          <a:xfrm>
            <a:off x="1125860" y="1268760"/>
            <a:ext cx="10081120" cy="488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55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Summary of Insulin Action on Cells</a:t>
            </a:r>
            <a:endParaRPr lang="en-US" sz="3200" dirty="0">
              <a:solidFill>
                <a:srgbClr val="008080"/>
              </a:solidFill>
              <a:latin typeface="Bahnschrift" panose="020B0502040204020203" pitchFamily="34" charset="0"/>
              <a:cs typeface="Calibri" panose="020F0502020204030204" pitchFamily="34" charset="0"/>
            </a:endParaRPr>
          </a:p>
        </p:txBody>
      </p:sp>
      <p:sp>
        <p:nvSpPr>
          <p:cNvPr id="2" name="Rectangle 1"/>
          <p:cNvSpPr/>
          <p:nvPr/>
        </p:nvSpPr>
        <p:spPr>
          <a:xfrm>
            <a:off x="7390557" y="1556792"/>
            <a:ext cx="4188846" cy="4248472"/>
          </a:xfrm>
          <a:prstGeom prst="rect">
            <a:avLst/>
          </a:prstGeom>
          <a:noFill/>
          <a:ln>
            <a:solidFill>
              <a:schemeClr val="bg1">
                <a:lumMod val="50000"/>
              </a:schemeClr>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600" dirty="0">
                <a:solidFill>
                  <a:schemeClr val="bg1">
                    <a:lumMod val="50000"/>
                  </a:schemeClr>
                </a:solidFill>
                <a:latin typeface="Gill Sans MT" panose="020B0502020104020203" pitchFamily="34" charset="0"/>
                <a:cs typeface="Calibri" panose="020F0502020204030204" pitchFamily="34" charset="0"/>
              </a:rPr>
              <a:t>Insulin is secreted from the beta cells of the pancreas in response to elevated blood glucose.</a:t>
            </a:r>
          </a:p>
          <a:p>
            <a:pPr>
              <a:lnSpc>
                <a:spcPct val="150000"/>
              </a:lnSpc>
            </a:pPr>
            <a:r>
              <a:rPr lang="en-US" sz="1600" dirty="0">
                <a:solidFill>
                  <a:schemeClr val="bg1">
                    <a:lumMod val="50000"/>
                  </a:schemeClr>
                </a:solidFill>
                <a:latin typeface="Gill Sans MT" panose="020B0502020104020203" pitchFamily="34" charset="0"/>
                <a:cs typeface="Calibri" panose="020F0502020204030204" pitchFamily="34" charset="0"/>
              </a:rPr>
              <a:t> </a:t>
            </a:r>
          </a:p>
          <a:p>
            <a:pPr>
              <a:lnSpc>
                <a:spcPct val="150000"/>
              </a:lnSpc>
            </a:pPr>
            <a:r>
              <a:rPr lang="en-US" sz="1600" dirty="0">
                <a:solidFill>
                  <a:schemeClr val="bg1">
                    <a:lumMod val="50000"/>
                  </a:schemeClr>
                </a:solidFill>
                <a:latin typeface="Gill Sans MT" panose="020B0502020104020203" pitchFamily="34" charset="0"/>
                <a:cs typeface="Calibri" panose="020F0502020204030204" pitchFamily="34" charset="0"/>
              </a:rPr>
              <a:t>Effects muscle, adipose tissue and liver: </a:t>
            </a:r>
          </a:p>
          <a:p>
            <a:pPr marL="342900" indent="-342900">
              <a:lnSpc>
                <a:spcPct val="150000"/>
              </a:lnSpc>
              <a:buFont typeface="+mj-lt"/>
              <a:buAutoNum type="arabicPeriod"/>
            </a:pPr>
            <a:r>
              <a:rPr lang="en-US" sz="1600" dirty="0">
                <a:solidFill>
                  <a:schemeClr val="bg1">
                    <a:lumMod val="50000"/>
                  </a:schemeClr>
                </a:solidFill>
                <a:latin typeface="Gill Sans MT" panose="020B0502020104020203" pitchFamily="34" charset="0"/>
                <a:cs typeface="Calibri" panose="020F0502020204030204" pitchFamily="34" charset="0"/>
              </a:rPr>
              <a:t>Increases glucose transport</a:t>
            </a:r>
          </a:p>
          <a:p>
            <a:pPr marL="342900" indent="-342900">
              <a:lnSpc>
                <a:spcPct val="150000"/>
              </a:lnSpc>
              <a:buFont typeface="+mj-lt"/>
              <a:buAutoNum type="arabicPeriod"/>
            </a:pPr>
            <a:r>
              <a:rPr lang="en-US" sz="1600" dirty="0">
                <a:solidFill>
                  <a:schemeClr val="bg1">
                    <a:lumMod val="50000"/>
                  </a:schemeClr>
                </a:solidFill>
                <a:latin typeface="Gill Sans MT" panose="020B0502020104020203" pitchFamily="34" charset="0"/>
                <a:cs typeface="Calibri" panose="020F0502020204030204" pitchFamily="34" charset="0"/>
              </a:rPr>
              <a:t>Increases glycolysis </a:t>
            </a:r>
          </a:p>
          <a:p>
            <a:pPr marL="342900" indent="-342900">
              <a:lnSpc>
                <a:spcPct val="150000"/>
              </a:lnSpc>
              <a:buFont typeface="+mj-lt"/>
              <a:buAutoNum type="arabicPeriod"/>
            </a:pPr>
            <a:r>
              <a:rPr lang="en-US" sz="1600" dirty="0">
                <a:solidFill>
                  <a:schemeClr val="bg1">
                    <a:lumMod val="50000"/>
                  </a:schemeClr>
                </a:solidFill>
                <a:latin typeface="Gill Sans MT" panose="020B0502020104020203" pitchFamily="34" charset="0"/>
                <a:cs typeface="Calibri" panose="020F0502020204030204" pitchFamily="34" charset="0"/>
              </a:rPr>
              <a:t>Increases glycogenesis</a:t>
            </a:r>
          </a:p>
          <a:p>
            <a:pPr marL="342900" indent="-342900">
              <a:lnSpc>
                <a:spcPct val="150000"/>
              </a:lnSpc>
              <a:buFont typeface="+mj-lt"/>
              <a:buAutoNum type="arabicPeriod"/>
            </a:pPr>
            <a:r>
              <a:rPr lang="en-US" sz="1600" dirty="0">
                <a:solidFill>
                  <a:schemeClr val="bg1">
                    <a:lumMod val="50000"/>
                  </a:schemeClr>
                </a:solidFill>
                <a:latin typeface="Gill Sans MT" panose="020B0502020104020203" pitchFamily="34" charset="0"/>
                <a:cs typeface="Calibri" panose="020F0502020204030204" pitchFamily="34" charset="0"/>
              </a:rPr>
              <a:t>Increases lipogenesis</a:t>
            </a:r>
          </a:p>
          <a:p>
            <a:pPr>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r>
              <a:rPr lang="en-US" sz="1600" dirty="0">
                <a:solidFill>
                  <a:schemeClr val="bg1">
                    <a:lumMod val="50000"/>
                  </a:schemeClr>
                </a:solidFill>
                <a:latin typeface="Gill Sans MT" panose="020B0502020104020203" pitchFamily="34" charset="0"/>
                <a:cs typeface="Calibri" panose="020F0502020204030204" pitchFamily="34" charset="0"/>
              </a:rPr>
              <a:t>This then decreases blood glucose which in turn inhibit the release of insulin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20053" t="842" r="22025" b="3281"/>
          <a:stretch>
            <a:fillRect/>
          </a:stretch>
        </p:blipFill>
        <p:spPr bwMode="auto">
          <a:xfrm>
            <a:off x="609460" y="1268760"/>
            <a:ext cx="656507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01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Summary of Insulin </a:t>
            </a:r>
            <a:r>
              <a:rPr lang="en-US" sz="2000" dirty="0">
                <a:solidFill>
                  <a:schemeClr val="bg1">
                    <a:lumMod val="50000"/>
                  </a:schemeClr>
                </a:solidFill>
                <a:latin typeface="Bahnschrift" panose="020B0502040204020203" pitchFamily="34" charset="0"/>
                <a:cs typeface="Calibri" panose="020F0502020204030204" pitchFamily="34" charset="0"/>
              </a:rPr>
              <a:t>(from slides)</a:t>
            </a:r>
            <a:endParaRPr lang="en-US" sz="2400" dirty="0">
              <a:solidFill>
                <a:schemeClr val="bg1">
                  <a:lumMod val="50000"/>
                </a:schemeClr>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23</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nvPr>
        </p:nvGraphicFramePr>
        <p:xfrm>
          <a:off x="609460" y="1196752"/>
          <a:ext cx="10969942" cy="5046311"/>
        </p:xfrm>
        <a:graphic>
          <a:graphicData uri="http://schemas.openxmlformats.org/drawingml/2006/table">
            <a:tbl>
              <a:tblPr firstRow="1" bandRow="1">
                <a:tableStyleId>{5DA37D80-6434-44D0-A028-1B22A696006F}</a:tableStyleId>
              </a:tblPr>
              <a:tblGrid>
                <a:gridCol w="2316600">
                  <a:extLst>
                    <a:ext uri="{9D8B030D-6E8A-4147-A177-3AD203B41FA5}">
                      <a16:colId xmlns:a16="http://schemas.microsoft.com/office/drawing/2014/main" val="2531907555"/>
                    </a:ext>
                  </a:extLst>
                </a:gridCol>
                <a:gridCol w="8653342">
                  <a:extLst>
                    <a:ext uri="{9D8B030D-6E8A-4147-A177-3AD203B41FA5}">
                      <a16:colId xmlns:a16="http://schemas.microsoft.com/office/drawing/2014/main" val="2491160732"/>
                    </a:ext>
                  </a:extLst>
                </a:gridCol>
              </a:tblGrid>
              <a:tr h="22505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rgbClr val="497E8D"/>
                          </a:solidFill>
                          <a:latin typeface="Gill Sans MT" panose="020B0502020104020203" pitchFamily="34" charset="0"/>
                          <a:ea typeface="+mn-ea"/>
                          <a:cs typeface="Calibri" panose="020F0502020204030204" pitchFamily="34" charset="0"/>
                        </a:rPr>
                        <a:t>Insulin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3363763304"/>
                  </a:ext>
                </a:extLst>
              </a:tr>
              <a:tr h="204599">
                <a:tc>
                  <a:txBody>
                    <a:bodyPr/>
                    <a:lstStyle/>
                    <a:p>
                      <a:pPr marL="0" indent="0" algn="ctr" rtl="0" eaLnBrk="1" latinLnBrk="0" hangingPunct="1">
                        <a:lnSpc>
                          <a:spcPct val="100000"/>
                        </a:lnSpc>
                        <a:buFont typeface="Wingdings" panose="05000000000000000000" pitchFamily="2" charset="2"/>
                        <a:buNone/>
                      </a:pPr>
                      <a:r>
                        <a:rPr kumimoji="0" lang="en-US" sz="1400" b="0" kern="1200" dirty="0">
                          <a:solidFill>
                            <a:srgbClr val="008080"/>
                          </a:solidFill>
                          <a:latin typeface="Gill Sans MT" panose="020B0502020104020203" pitchFamily="34" charset="0"/>
                          <a:ea typeface="+mn-ea"/>
                          <a:cs typeface="Calibri" panose="020F0502020204030204" pitchFamily="34" charset="0"/>
                        </a:rPr>
                        <a:t>Origin </a:t>
                      </a:r>
                    </a:p>
                  </a:txBody>
                  <a:tcPr>
                    <a:solidFill>
                      <a:schemeClr val="bg1"/>
                    </a:solidFill>
                  </a:tcPr>
                </a:tc>
                <a:tc>
                  <a:txBody>
                    <a:bodyPr/>
                    <a:lstStyle/>
                    <a:p>
                      <a:pPr marL="0" indent="0" algn="l" rtl="0" eaLnBrk="1" latinLnBrk="0" hangingPunct="1">
                        <a:lnSpc>
                          <a:spcPct val="100000"/>
                        </a:lnSpc>
                        <a:buFont typeface="Wingdings" panose="05000000000000000000" pitchFamily="2" charset="2"/>
                        <a:buNone/>
                      </a:pPr>
                      <a:r>
                        <a:rPr kumimoji="0" lang="en-US" sz="1400" kern="1200" dirty="0">
                          <a:solidFill>
                            <a:schemeClr val="tx1"/>
                          </a:solidFill>
                          <a:latin typeface="Gill Sans MT" panose="020B0502020104020203" pitchFamily="34" charset="0"/>
                          <a:ea typeface="+mn-ea"/>
                          <a:cs typeface="Calibri" panose="020F0502020204030204" pitchFamily="34" charset="0"/>
                        </a:rPr>
                        <a:t>Beta cells of pancreas</a:t>
                      </a:r>
                    </a:p>
                  </a:txBody>
                  <a:tcPr>
                    <a:solidFill>
                      <a:schemeClr val="bg1"/>
                    </a:solidFill>
                  </a:tcPr>
                </a:tc>
                <a:extLst>
                  <a:ext uri="{0D108BD9-81ED-4DB2-BD59-A6C34878D82A}">
                    <a16:rowId xmlns:a16="http://schemas.microsoft.com/office/drawing/2014/main" val="1728296579"/>
                  </a:ext>
                </a:extLst>
              </a:tr>
              <a:tr h="204599">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Chemical nature</a:t>
                      </a:r>
                    </a:p>
                  </a:txBody>
                  <a:tcPr>
                    <a:solidFill>
                      <a:srgbClr val="E3FF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rPr>
                        <a:t>51</a:t>
                      </a:r>
                      <a:r>
                        <a:rPr kumimoji="0" lang="en-US" sz="1400" kern="1200" dirty="0">
                          <a:solidFill>
                            <a:schemeClr val="tx1"/>
                          </a:solidFill>
                          <a:latin typeface="Gill Sans MT" panose="020B0502020104020203" pitchFamily="34" charset="0"/>
                          <a:ea typeface="+mn-ea"/>
                          <a:cs typeface="Calibri" panose="020F0502020204030204" pitchFamily="34" charset="0"/>
                        </a:rPr>
                        <a:t>-amino acid peptide</a:t>
                      </a:r>
                    </a:p>
                  </a:txBody>
                  <a:tcPr>
                    <a:solidFill>
                      <a:srgbClr val="E3FFF5"/>
                    </a:solidFill>
                  </a:tcPr>
                </a:tc>
                <a:extLst>
                  <a:ext uri="{0D108BD9-81ED-4DB2-BD59-A6C34878D82A}">
                    <a16:rowId xmlns:a16="http://schemas.microsoft.com/office/drawing/2014/main" val="3081065233"/>
                  </a:ext>
                </a:extLst>
              </a:tr>
              <a:tr h="213338">
                <a:tc>
                  <a:txBody>
                    <a:bodyPr/>
                    <a:lstStyle/>
                    <a:p>
                      <a:pPr algn="ctr"/>
                      <a:r>
                        <a:rPr kumimoji="0" lang="en-US" sz="1400" b="0" kern="1200" dirty="0">
                          <a:solidFill>
                            <a:srgbClr val="008080"/>
                          </a:solidFill>
                          <a:latin typeface="Gill Sans MT" panose="020B0502020104020203" pitchFamily="34" charset="0"/>
                          <a:ea typeface="+mn-ea"/>
                          <a:cs typeface="Calibri" panose="020F0502020204030204" pitchFamily="34" charset="0"/>
                        </a:rPr>
                        <a:t>Biosynthesis</a:t>
                      </a:r>
                    </a:p>
                  </a:txBody>
                  <a:tcPr>
                    <a:solidFill>
                      <a:schemeClr val="bg1"/>
                    </a:solidFill>
                  </a:tcPr>
                </a:tc>
                <a:tc>
                  <a:txBody>
                    <a:bodyPr/>
                    <a:lstStyle/>
                    <a:p>
                      <a:pPr marL="0" marR="0">
                        <a:lnSpc>
                          <a:spcPct val="115000"/>
                        </a:lnSpc>
                        <a:spcBef>
                          <a:spcPts val="0"/>
                        </a:spcBef>
                        <a:spcAft>
                          <a:spcPts val="0"/>
                        </a:spcAft>
                      </a:pPr>
                      <a:r>
                        <a:rPr kumimoji="0" lang="en-US" sz="1400" kern="1200" dirty="0">
                          <a:solidFill>
                            <a:schemeClr val="tx1"/>
                          </a:solidFill>
                          <a:latin typeface="Gill Sans MT" panose="020B0502020104020203" pitchFamily="34" charset="0"/>
                          <a:ea typeface="+mn-ea"/>
                          <a:cs typeface="Calibri" panose="020F0502020204030204" pitchFamily="34" charset="0"/>
                        </a:rPr>
                        <a:t>Typical peptide</a:t>
                      </a:r>
                    </a:p>
                  </a:txBody>
                  <a:tcPr>
                    <a:solidFill>
                      <a:schemeClr val="bg1"/>
                    </a:solidFill>
                  </a:tcPr>
                </a:tc>
                <a:extLst>
                  <a:ext uri="{0D108BD9-81ED-4DB2-BD59-A6C34878D82A}">
                    <a16:rowId xmlns:a16="http://schemas.microsoft.com/office/drawing/2014/main" val="3204654332"/>
                  </a:ext>
                </a:extLst>
              </a:tr>
              <a:tr h="2133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rgbClr val="008080"/>
                          </a:solidFill>
                          <a:latin typeface="Gill Sans MT" panose="020B0502020104020203" pitchFamily="34" charset="0"/>
                          <a:ea typeface="+mn-ea"/>
                          <a:cs typeface="Calibri" panose="020F0502020204030204" pitchFamily="34" charset="0"/>
                        </a:rPr>
                        <a:t>Transport</a:t>
                      </a:r>
                    </a:p>
                  </a:txBody>
                  <a:tcPr>
                    <a:solidFill>
                      <a:srgbClr val="E3FFF5"/>
                    </a:solidFill>
                  </a:tcPr>
                </a:tc>
                <a:tc>
                  <a:txBody>
                    <a:bodyPr/>
                    <a:lstStyle/>
                    <a:p>
                      <a:pPr marL="0" marR="0">
                        <a:lnSpc>
                          <a:spcPct val="115000"/>
                        </a:lnSpc>
                        <a:spcBef>
                          <a:spcPts val="0"/>
                        </a:spcBef>
                        <a:spcAft>
                          <a:spcPts val="0"/>
                        </a:spcAft>
                      </a:pPr>
                      <a:r>
                        <a:rPr kumimoji="0" lang="en-US" sz="1400" kern="1200" dirty="0">
                          <a:solidFill>
                            <a:schemeClr val="tx1"/>
                          </a:solidFill>
                          <a:latin typeface="Gill Sans MT" panose="020B0502020104020203" pitchFamily="34" charset="0"/>
                          <a:ea typeface="+mn-ea"/>
                          <a:cs typeface="Calibri" panose="020F0502020204030204" pitchFamily="34" charset="0"/>
                        </a:rPr>
                        <a:t>Dissolved in plasma</a:t>
                      </a:r>
                    </a:p>
                  </a:txBody>
                  <a:tcPr>
                    <a:solidFill>
                      <a:srgbClr val="E3FFF5"/>
                    </a:solidFill>
                  </a:tcPr>
                </a:tc>
                <a:extLst>
                  <a:ext uri="{0D108BD9-81ED-4DB2-BD59-A6C34878D82A}">
                    <a16:rowId xmlns:a16="http://schemas.microsoft.com/office/drawing/2014/main" val="1851612302"/>
                  </a:ext>
                </a:extLst>
              </a:tr>
              <a:tr h="213338">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Half life</a:t>
                      </a:r>
                    </a:p>
                  </a:txBody>
                  <a:tcPr>
                    <a:solidFill>
                      <a:schemeClr val="bg1"/>
                    </a:solidFill>
                  </a:tcPr>
                </a:tc>
                <a:tc>
                  <a:txBody>
                    <a:bodyPr/>
                    <a:lstStyle/>
                    <a:p>
                      <a:pPr marL="0" marR="0">
                        <a:lnSpc>
                          <a:spcPct val="115000"/>
                        </a:lnSpc>
                        <a:spcBef>
                          <a:spcPts val="0"/>
                        </a:spcBef>
                        <a:spcAft>
                          <a:spcPts val="0"/>
                        </a:spcAft>
                      </a:pPr>
                      <a:r>
                        <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rPr>
                        <a:t>5</a:t>
                      </a:r>
                      <a:r>
                        <a:rPr kumimoji="0" lang="en-US" sz="1400" kern="1200" baseline="0" dirty="0">
                          <a:solidFill>
                            <a:schemeClr val="accent4">
                              <a:lumMod val="75000"/>
                            </a:schemeClr>
                          </a:solidFill>
                          <a:latin typeface="Gill Sans MT" panose="020B0502020104020203" pitchFamily="34" charset="0"/>
                          <a:ea typeface="+mn-ea"/>
                          <a:cs typeface="Calibri" panose="020F0502020204030204" pitchFamily="34" charset="0"/>
                        </a:rPr>
                        <a:t> </a:t>
                      </a:r>
                      <a:r>
                        <a:rPr kumimoji="0" lang="en-US" sz="1400" kern="1200" baseline="0" dirty="0">
                          <a:solidFill>
                            <a:schemeClr val="tx1"/>
                          </a:solidFill>
                          <a:latin typeface="Gill Sans MT" panose="020B0502020104020203" pitchFamily="34" charset="0"/>
                          <a:ea typeface="+mn-ea"/>
                          <a:cs typeface="Calibri" panose="020F0502020204030204" pitchFamily="34" charset="0"/>
                        </a:rPr>
                        <a:t>minutes</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222182256"/>
                  </a:ext>
                </a:extLst>
              </a:tr>
              <a:tr h="634257">
                <a:tc>
                  <a:txBody>
                    <a:bodyPr/>
                    <a:lstStyle/>
                    <a:p>
                      <a:pPr marL="0" algn="ctr" rtl="0" eaLnBrk="1" latinLnBrk="0" hangingPunct="1"/>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Factors affecting its release</a:t>
                      </a: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Increased plasma glucose </a:t>
                      </a:r>
                      <a:r>
                        <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rPr>
                        <a:t>&gt; 100 mg/dl</a:t>
                      </a: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Increased blood amino acids.</a:t>
                      </a: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GI hormones (feedforward </a:t>
                      </a:r>
                      <a:r>
                        <a:rPr kumimoji="0" lang="en-US" sz="1400" kern="1200" dirty="0" err="1">
                          <a:solidFill>
                            <a:schemeClr val="tx1"/>
                          </a:solidFill>
                          <a:latin typeface="Gill Sans MT" panose="020B0502020104020203" pitchFamily="34" charset="0"/>
                          <a:ea typeface="+mn-ea"/>
                          <a:cs typeface="Calibri" panose="020F0502020204030204" pitchFamily="34" charset="0"/>
                        </a:rPr>
                        <a:t>reflax</a:t>
                      </a:r>
                      <a:r>
                        <a:rPr kumimoji="0" lang="en-US" sz="1400" kern="1200" dirty="0">
                          <a:solidFill>
                            <a:schemeClr val="tx1"/>
                          </a:solidFill>
                          <a:latin typeface="Gill Sans MT" panose="020B0502020104020203" pitchFamily="34" charset="0"/>
                          <a:ea typeface="+mn-ea"/>
                          <a:cs typeface="Calibri" panose="020F0502020204030204" pitchFamily="34" charset="0"/>
                        </a:rPr>
                        <a:t>)   </a:t>
                      </a:r>
                      <a:r>
                        <a:rPr kumimoji="0" lang="en-US" sz="1400" kern="1200" dirty="0">
                          <a:solidFill>
                            <a:schemeClr val="bg1">
                              <a:lumMod val="50000"/>
                            </a:schemeClr>
                          </a:solidFill>
                          <a:latin typeface="Gill Sans MT" panose="020B0502020104020203" pitchFamily="34" charset="0"/>
                          <a:ea typeface="+mn-ea"/>
                          <a:cs typeface="Calibri" panose="020F0502020204030204" pitchFamily="34" charset="0"/>
                        </a:rPr>
                        <a:t>(examples:  Gastrin,</a:t>
                      </a:r>
                      <a:r>
                        <a:rPr kumimoji="0" lang="en-US" sz="1400" kern="1200" baseline="0" dirty="0">
                          <a:solidFill>
                            <a:schemeClr val="bg1">
                              <a:lumMod val="50000"/>
                            </a:schemeClr>
                          </a:solidFill>
                          <a:latin typeface="Gill Sans MT" panose="020B0502020104020203" pitchFamily="34" charset="0"/>
                          <a:ea typeface="+mn-ea"/>
                          <a:cs typeface="Calibri" panose="020F0502020204030204" pitchFamily="34" charset="0"/>
                        </a:rPr>
                        <a:t> CCK, Secretin etc…) </a:t>
                      </a:r>
                      <a:endParaRPr kumimoji="0" lang="en-US" sz="1400" kern="1200" dirty="0">
                        <a:solidFill>
                          <a:schemeClr val="bg1">
                            <a:lumMod val="50000"/>
                          </a:schemeClr>
                        </a:solidFill>
                        <a:latin typeface="Gill Sans MT" panose="020B0502020104020203" pitchFamily="34" charset="0"/>
                        <a:ea typeface="+mn-ea"/>
                        <a:cs typeface="Calibri" panose="020F0502020204030204" pitchFamily="34" charset="0"/>
                      </a:endParaRP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Parasympathetic amplify </a:t>
                      </a:r>
                      <a:r>
                        <a:rPr kumimoji="0" lang="en-US" sz="1400" kern="1200" dirty="0">
                          <a:solidFill>
                            <a:schemeClr val="bg1">
                              <a:lumMod val="50000"/>
                            </a:schemeClr>
                          </a:solidFill>
                          <a:latin typeface="Gill Sans MT" panose="020B0502020104020203" pitchFamily="34" charset="0"/>
                          <a:ea typeface="+mn-ea"/>
                          <a:cs typeface="Calibri" panose="020F0502020204030204" pitchFamily="34" charset="0"/>
                        </a:rPr>
                        <a:t>(Increase &amp; stimulate) </a:t>
                      </a:r>
                      <a:r>
                        <a:rPr kumimoji="0" lang="en-US" sz="1400" kern="1200" dirty="0">
                          <a:solidFill>
                            <a:schemeClr val="tx1"/>
                          </a:solidFill>
                          <a:latin typeface="Gill Sans MT" panose="020B0502020104020203" pitchFamily="34" charset="0"/>
                          <a:ea typeface="+mn-ea"/>
                          <a:cs typeface="Calibri" panose="020F0502020204030204" pitchFamily="34" charset="0"/>
                        </a:rPr>
                        <a:t>&amp; sympathetic inhibit.</a:t>
                      </a:r>
                    </a:p>
                  </a:txBody>
                  <a:tcPr>
                    <a:solidFill>
                      <a:srgbClr val="E3FFF5"/>
                    </a:solidFill>
                  </a:tcPr>
                </a:tc>
                <a:extLst>
                  <a:ext uri="{0D108BD9-81ED-4DB2-BD59-A6C34878D82A}">
                    <a16:rowId xmlns:a16="http://schemas.microsoft.com/office/drawing/2014/main" val="593081508"/>
                  </a:ext>
                </a:extLst>
              </a:tr>
              <a:tr h="204599">
                <a:tc>
                  <a:txBody>
                    <a:bodyPr/>
                    <a:lstStyle/>
                    <a:p>
                      <a:pPr marL="0" algn="ctr" rtl="0" eaLnBrk="1" latinLnBrk="0" hangingPunct="1"/>
                      <a:r>
                        <a:rPr kumimoji="0" lang="en-US" sz="1600" b="0" kern="1200" dirty="0">
                          <a:solidFill>
                            <a:srgbClr val="FF0000"/>
                          </a:solidFill>
                          <a:latin typeface="Gill Sans MT" panose="020B0502020104020203" pitchFamily="34" charset="0"/>
                          <a:ea typeface="+mn-ea"/>
                          <a:cs typeface="Calibri" panose="020F0502020204030204" pitchFamily="34" charset="0"/>
                        </a:rPr>
                        <a:t>Target cells</a:t>
                      </a:r>
                    </a:p>
                  </a:txBody>
                  <a:tcPr>
                    <a:solidFill>
                      <a:schemeClr val="bg1"/>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Liver, muscle, adipose tissues mainly. Brain, kidney, and intestine not insulin dependent.</a:t>
                      </a:r>
                    </a:p>
                  </a:txBody>
                  <a:tcPr>
                    <a:solidFill>
                      <a:schemeClr val="bg1"/>
                    </a:solidFill>
                  </a:tcPr>
                </a:tc>
                <a:extLst>
                  <a:ext uri="{0D108BD9-81ED-4DB2-BD59-A6C34878D82A}">
                    <a16:rowId xmlns:a16="http://schemas.microsoft.com/office/drawing/2014/main" val="3427559555"/>
                  </a:ext>
                </a:extLst>
              </a:tr>
              <a:tr h="347819">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Target receptor</a:t>
                      </a: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Membrane receptor with </a:t>
                      </a:r>
                      <a:r>
                        <a:rPr kumimoji="0" lang="en-US" sz="1400" kern="1200" dirty="0">
                          <a:solidFill>
                            <a:srgbClr val="FF0000"/>
                          </a:solidFill>
                          <a:latin typeface="Gill Sans MT" panose="020B0502020104020203" pitchFamily="34" charset="0"/>
                          <a:ea typeface="+mn-ea"/>
                          <a:cs typeface="Calibri" panose="020F0502020204030204" pitchFamily="34" charset="0"/>
                        </a:rPr>
                        <a:t>tyrosine kinase </a:t>
                      </a:r>
                      <a:r>
                        <a:rPr kumimoji="0" lang="en-US" sz="1400" kern="1200" dirty="0">
                          <a:solidFill>
                            <a:schemeClr val="tx1"/>
                          </a:solidFill>
                          <a:latin typeface="Gill Sans MT" panose="020B0502020104020203" pitchFamily="34" charset="0"/>
                          <a:ea typeface="+mn-ea"/>
                          <a:cs typeface="Calibri" panose="020F0502020204030204" pitchFamily="34" charset="0"/>
                        </a:rPr>
                        <a:t>pathway</a:t>
                      </a:r>
                      <a:r>
                        <a:rPr kumimoji="0" lang="en-US" sz="1400" kern="1200" baseline="0" dirty="0">
                          <a:solidFill>
                            <a:schemeClr val="tx1"/>
                          </a:solidFill>
                          <a:latin typeface="Gill Sans MT" panose="020B0502020104020203" pitchFamily="34" charset="0"/>
                          <a:ea typeface="+mn-ea"/>
                          <a:cs typeface="Calibri" panose="020F0502020204030204" pitchFamily="34" charset="0"/>
                        </a:rPr>
                        <a:t> with insulin receptor substrate.</a:t>
                      </a:r>
                      <a:endParaRPr kumimoji="0" lang="en-US" sz="1400" kern="1200" dirty="0">
                        <a:solidFill>
                          <a:srgbClr val="FF0000"/>
                        </a:solidFill>
                        <a:latin typeface="Gill Sans MT" panose="020B0502020104020203" pitchFamily="34" charset="0"/>
                        <a:ea typeface="+mn-ea"/>
                        <a:cs typeface="Calibri" panose="020F0502020204030204" pitchFamily="34" charset="0"/>
                      </a:endParaRPr>
                    </a:p>
                  </a:txBody>
                  <a:tcPr>
                    <a:solidFill>
                      <a:srgbClr val="E3FFF5"/>
                    </a:solidFill>
                  </a:tcPr>
                </a:tc>
                <a:extLst>
                  <a:ext uri="{0D108BD9-81ED-4DB2-BD59-A6C34878D82A}">
                    <a16:rowId xmlns:a16="http://schemas.microsoft.com/office/drawing/2014/main" val="3379959967"/>
                  </a:ext>
                </a:extLst>
              </a:tr>
              <a:tr h="491038">
                <a:tc>
                  <a:txBody>
                    <a:bodyPr/>
                    <a:lstStyle/>
                    <a:p>
                      <a:pPr marL="0" algn="ctr" rtl="0" eaLnBrk="1" latinLnBrk="0" hangingPunct="1"/>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Whole body action</a:t>
                      </a:r>
                    </a:p>
                  </a:txBody>
                  <a:tcPr>
                    <a:solidFill>
                      <a:schemeClr val="bg1"/>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Decreases plasma glucose</a:t>
                      </a: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Increases transport of</a:t>
                      </a:r>
                      <a:r>
                        <a:rPr kumimoji="0" lang="en-US" sz="1400" kern="1200" baseline="0" dirty="0">
                          <a:solidFill>
                            <a:schemeClr val="tx1"/>
                          </a:solidFill>
                          <a:latin typeface="Gill Sans MT" panose="020B0502020104020203" pitchFamily="34" charset="0"/>
                          <a:ea typeface="+mn-ea"/>
                          <a:cs typeface="Calibri" panose="020F0502020204030204" pitchFamily="34" charset="0"/>
                        </a:rPr>
                        <a:t> glucose into cells</a:t>
                      </a: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Increases metabolic</a:t>
                      </a:r>
                      <a:r>
                        <a:rPr kumimoji="0" lang="en-US" sz="1400" kern="1200" baseline="0" dirty="0">
                          <a:solidFill>
                            <a:schemeClr val="tx1"/>
                          </a:solidFill>
                          <a:latin typeface="Gill Sans MT" panose="020B0502020104020203" pitchFamily="34" charset="0"/>
                          <a:ea typeface="+mn-ea"/>
                          <a:cs typeface="Calibri" panose="020F0502020204030204" pitchFamily="34" charset="0"/>
                        </a:rPr>
                        <a:t> use of glucose</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147258360"/>
                  </a:ext>
                </a:extLst>
              </a:tr>
              <a:tr h="491038">
                <a:tc>
                  <a:txBody>
                    <a:bodyPr/>
                    <a:lstStyle/>
                    <a:p>
                      <a:pPr marL="0" algn="ctr" rtl="0" eaLnBrk="1" latinLnBrk="0" hangingPunct="1"/>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Action at cellular level </a:t>
                      </a: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Increases glycogen synthesis</a:t>
                      </a: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Increases aerobic metabolism of glucose</a:t>
                      </a:r>
                      <a:r>
                        <a:rPr kumimoji="0" lang="en-US" sz="1400" kern="1200" baseline="0" dirty="0">
                          <a:solidFill>
                            <a:schemeClr val="tx1"/>
                          </a:solidFill>
                          <a:latin typeface="Gill Sans MT" panose="020B0502020104020203" pitchFamily="34" charset="0"/>
                          <a:ea typeface="+mn-ea"/>
                          <a:cs typeface="Calibri" panose="020F0502020204030204" pitchFamily="34" charset="0"/>
                        </a:rPr>
                        <a:t> </a:t>
                      </a: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Increases protein and triglyceride synthesis</a:t>
                      </a:r>
                    </a:p>
                  </a:txBody>
                  <a:tcPr>
                    <a:solidFill>
                      <a:srgbClr val="E3FFF5"/>
                    </a:solidFill>
                  </a:tcPr>
                </a:tc>
                <a:extLst>
                  <a:ext uri="{0D108BD9-81ED-4DB2-BD59-A6C34878D82A}">
                    <a16:rowId xmlns:a16="http://schemas.microsoft.com/office/drawing/2014/main" val="898504757"/>
                  </a:ext>
                </a:extLst>
              </a:tr>
            </a:tbl>
          </a:graphicData>
        </a:graphic>
      </p:graphicFrame>
      <p:sp>
        <p:nvSpPr>
          <p:cNvPr id="7" name="Rectangle 6"/>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356131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Summary of Glucagon Action on Cells</a:t>
            </a:r>
            <a:endParaRPr lang="en-US" sz="3200" dirty="0">
              <a:solidFill>
                <a:srgbClr val="008080"/>
              </a:solidFill>
              <a:latin typeface="Bahnschrift" panose="020B0502040204020203" pitchFamily="34" charset="0"/>
              <a:cs typeface="Calibri" panose="020F0502020204030204" pitchFamily="34" charset="0"/>
            </a:endParaRPr>
          </a:p>
        </p:txBody>
      </p:sp>
      <p:sp>
        <p:nvSpPr>
          <p:cNvPr id="2" name="Rectangle 1"/>
          <p:cNvSpPr/>
          <p:nvPr/>
        </p:nvSpPr>
        <p:spPr>
          <a:xfrm>
            <a:off x="7594198" y="1277888"/>
            <a:ext cx="4188846" cy="4959424"/>
          </a:xfrm>
          <a:prstGeom prst="rect">
            <a:avLst/>
          </a:prstGeom>
          <a:noFill/>
          <a:ln>
            <a:solidFill>
              <a:schemeClr val="bg1">
                <a:lumMod val="50000"/>
              </a:schemeClr>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600" dirty="0">
                <a:solidFill>
                  <a:schemeClr val="bg1">
                    <a:lumMod val="50000"/>
                  </a:schemeClr>
                </a:solidFill>
                <a:latin typeface="Gill Sans MT" panose="020B0502020104020203" pitchFamily="34" charset="0"/>
                <a:cs typeface="Calibri" panose="020F0502020204030204" pitchFamily="34" charset="0"/>
              </a:rPr>
              <a:t>1</a:t>
            </a:r>
            <a:r>
              <a:rPr lang="en-US" sz="1600" baseline="30000" dirty="0">
                <a:solidFill>
                  <a:schemeClr val="bg1">
                    <a:lumMod val="50000"/>
                  </a:schemeClr>
                </a:solidFill>
                <a:latin typeface="Gill Sans MT" panose="020B0502020104020203" pitchFamily="34" charset="0"/>
                <a:cs typeface="Calibri" panose="020F0502020204030204" pitchFamily="34" charset="0"/>
              </a:rPr>
              <a:t>st</a:t>
            </a:r>
            <a:r>
              <a:rPr lang="en-US" sz="1600" dirty="0">
                <a:solidFill>
                  <a:schemeClr val="bg1">
                    <a:lumMod val="50000"/>
                  </a:schemeClr>
                </a:solidFill>
                <a:latin typeface="Gill Sans MT" panose="020B0502020104020203" pitchFamily="34" charset="0"/>
                <a:cs typeface="Calibri" panose="020F0502020204030204" pitchFamily="34" charset="0"/>
              </a:rPr>
              <a:t> when the body plasma glucose level are below the normal range:</a:t>
            </a:r>
          </a:p>
          <a:p>
            <a:pPr>
              <a:lnSpc>
                <a:spcPct val="150000"/>
              </a:lnSpc>
            </a:pPr>
            <a:r>
              <a:rPr lang="en-US" sz="1600" dirty="0">
                <a:solidFill>
                  <a:schemeClr val="bg1">
                    <a:lumMod val="50000"/>
                  </a:schemeClr>
                </a:solidFill>
                <a:latin typeface="Gill Sans MT" panose="020B0502020104020203" pitchFamily="34" charset="0"/>
                <a:cs typeface="Calibri" panose="020F0502020204030204" pitchFamily="34" charset="0"/>
              </a:rPr>
              <a:t>This will be detected by the pancreases especially the (alpha cells) which will secrete Glucagon to restore body’s normal glucose level by two mechanisms:</a:t>
            </a:r>
          </a:p>
          <a:p>
            <a:pPr marL="342900" indent="-342900">
              <a:lnSpc>
                <a:spcPct val="150000"/>
              </a:lnSpc>
              <a:buFont typeface="+mj-lt"/>
              <a:buAutoNum type="arabicPeriod"/>
            </a:pPr>
            <a:r>
              <a:rPr lang="en-US" sz="1600" dirty="0" err="1">
                <a:solidFill>
                  <a:schemeClr val="bg1">
                    <a:lumMod val="50000"/>
                  </a:schemeClr>
                </a:solidFill>
                <a:latin typeface="Gill Sans MT" panose="020B0502020104020203" pitchFamily="34" charset="0"/>
                <a:cs typeface="Calibri" panose="020F0502020204030204" pitchFamily="34" charset="0"/>
              </a:rPr>
              <a:t>Glycogenolysis</a:t>
            </a:r>
            <a:r>
              <a:rPr lang="en-US" sz="1600" dirty="0">
                <a:solidFill>
                  <a:schemeClr val="bg1">
                    <a:lumMod val="50000"/>
                  </a:schemeClr>
                </a:solidFill>
                <a:latin typeface="Gill Sans MT" panose="020B0502020104020203" pitchFamily="34" charset="0"/>
                <a:cs typeface="Calibri" panose="020F0502020204030204" pitchFamily="34" charset="0"/>
              </a:rPr>
              <a:t>. </a:t>
            </a:r>
          </a:p>
          <a:p>
            <a:pPr marL="342900" indent="-342900">
              <a:lnSpc>
                <a:spcPct val="150000"/>
              </a:lnSpc>
              <a:buFont typeface="+mj-lt"/>
              <a:buAutoNum type="arabicPeriod"/>
            </a:pPr>
            <a:r>
              <a:rPr lang="en-US" sz="1600" dirty="0">
                <a:solidFill>
                  <a:schemeClr val="bg1">
                    <a:lumMod val="50000"/>
                  </a:schemeClr>
                </a:solidFill>
                <a:latin typeface="Gill Sans MT" panose="020B0502020104020203" pitchFamily="34" charset="0"/>
                <a:cs typeface="Calibri" panose="020F0502020204030204" pitchFamily="34" charset="0"/>
              </a:rPr>
              <a:t>Gluconeogenesis.</a:t>
            </a:r>
          </a:p>
          <a:p>
            <a:pPr marL="285750" indent="-285750">
              <a:lnSpc>
                <a:spcPct val="150000"/>
              </a:lnSpc>
              <a:buFont typeface="Arial" pitchFamily="34" charset="0"/>
              <a:buChar char="•"/>
            </a:pPr>
            <a:r>
              <a:rPr lang="en-US" sz="1600" dirty="0">
                <a:solidFill>
                  <a:schemeClr val="bg1">
                    <a:lumMod val="50000"/>
                  </a:schemeClr>
                </a:solidFill>
                <a:latin typeface="Gill Sans MT" panose="020B0502020104020203" pitchFamily="34" charset="0"/>
                <a:cs typeface="Calibri" panose="020F0502020204030204" pitchFamily="34" charset="0"/>
              </a:rPr>
              <a:t>The pancreases will also inhibit release of insulin to increase glucose level in the blood.</a:t>
            </a:r>
          </a:p>
          <a:p>
            <a:pPr marL="285750" indent="-285750">
              <a:lnSpc>
                <a:spcPct val="150000"/>
              </a:lnSpc>
              <a:buFont typeface="Arial" pitchFamily="34" charset="0"/>
              <a:buChar char="•"/>
            </a:pPr>
            <a:r>
              <a:rPr lang="en-US" sz="1600" dirty="0">
                <a:solidFill>
                  <a:schemeClr val="bg1">
                    <a:lumMod val="50000"/>
                  </a:schemeClr>
                </a:solidFill>
                <a:latin typeface="Gill Sans MT" panose="020B0502020104020203" pitchFamily="34" charset="0"/>
                <a:cs typeface="Calibri" panose="020F0502020204030204" pitchFamily="34" charset="0"/>
              </a:rPr>
              <a:t>At the end,  increased blood glucose level will  inhibit the release of glucagon from pancreas. (-</a:t>
            </a:r>
            <a:r>
              <a:rPr lang="en-US" sz="1600" dirty="0" err="1">
                <a:solidFill>
                  <a:schemeClr val="bg1">
                    <a:lumMod val="50000"/>
                  </a:schemeClr>
                </a:solidFill>
                <a:latin typeface="Gill Sans MT" panose="020B0502020104020203" pitchFamily="34" charset="0"/>
                <a:cs typeface="Calibri" panose="020F0502020204030204" pitchFamily="34" charset="0"/>
              </a:rPr>
              <a:t>ve</a:t>
            </a:r>
            <a:r>
              <a:rPr lang="en-US" sz="1600" dirty="0">
                <a:solidFill>
                  <a:schemeClr val="bg1">
                    <a:lumMod val="50000"/>
                  </a:schemeClr>
                </a:solidFill>
                <a:latin typeface="Gill Sans MT" panose="020B0502020104020203" pitchFamily="34" charset="0"/>
                <a:cs typeface="Calibri" panose="020F0502020204030204" pitchFamily="34" charset="0"/>
              </a:rPr>
              <a:t> feedback)</a:t>
            </a:r>
          </a:p>
        </p:txBody>
      </p:sp>
      <p:pic>
        <p:nvPicPr>
          <p:cNvPr id="9" name="Picture 4">
            <a:extLst>
              <a:ext uri="{FF2B5EF4-FFF2-40B4-BE49-F238E27FC236}">
                <a16:creationId xmlns:a16="http://schemas.microsoft.com/office/drawing/2014/main" id="{FDBF3A46-9F0C-4085-AF86-F67F3482B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40" b="7567"/>
          <a:stretch>
            <a:fillRect/>
          </a:stretch>
        </p:blipFill>
        <p:spPr bwMode="auto">
          <a:xfrm>
            <a:off x="609460" y="1277888"/>
            <a:ext cx="6493064" cy="49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03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Summary of Glucagon </a:t>
            </a:r>
            <a:r>
              <a:rPr lang="en-US" sz="2000" dirty="0">
                <a:solidFill>
                  <a:schemeClr val="bg1">
                    <a:lumMod val="50000"/>
                  </a:schemeClr>
                </a:solidFill>
                <a:latin typeface="Bahnschrift" panose="020B0502040204020203" pitchFamily="34" charset="0"/>
                <a:cs typeface="Calibri" panose="020F0502020204030204" pitchFamily="34" charset="0"/>
              </a:rPr>
              <a:t>(from slides)</a:t>
            </a:r>
            <a:endParaRPr lang="en-US" sz="2400" dirty="0">
              <a:solidFill>
                <a:schemeClr val="bg1">
                  <a:lumMod val="50000"/>
                </a:schemeClr>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25</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nvPr>
        </p:nvGraphicFramePr>
        <p:xfrm>
          <a:off x="609460" y="1411368"/>
          <a:ext cx="10969942" cy="4703788"/>
        </p:xfrm>
        <a:graphic>
          <a:graphicData uri="http://schemas.openxmlformats.org/drawingml/2006/table">
            <a:tbl>
              <a:tblPr firstRow="1" bandRow="1">
                <a:tableStyleId>{5DA37D80-6434-44D0-A028-1B22A696006F}</a:tableStyleId>
              </a:tblPr>
              <a:tblGrid>
                <a:gridCol w="2820656">
                  <a:extLst>
                    <a:ext uri="{9D8B030D-6E8A-4147-A177-3AD203B41FA5}">
                      <a16:colId xmlns:a16="http://schemas.microsoft.com/office/drawing/2014/main" val="2531907555"/>
                    </a:ext>
                  </a:extLst>
                </a:gridCol>
                <a:gridCol w="8149286">
                  <a:extLst>
                    <a:ext uri="{9D8B030D-6E8A-4147-A177-3AD203B41FA5}">
                      <a16:colId xmlns:a16="http://schemas.microsoft.com/office/drawing/2014/main" val="2491160732"/>
                    </a:ext>
                  </a:extLst>
                </a:gridCol>
              </a:tblGrid>
              <a:tr h="31886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rgbClr val="497E8D"/>
                          </a:solidFill>
                          <a:latin typeface="Gill Sans MT" panose="020B0502020104020203" pitchFamily="34" charset="0"/>
                          <a:ea typeface="+mn-ea"/>
                          <a:cs typeface="Calibri" panose="020F0502020204030204" pitchFamily="34" charset="0"/>
                        </a:rPr>
                        <a:t>Glucagon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3363763304"/>
                  </a:ext>
                </a:extLst>
              </a:tr>
              <a:tr h="289873">
                <a:tc>
                  <a:txBody>
                    <a:bodyPr/>
                    <a:lstStyle/>
                    <a:p>
                      <a:pPr marL="0" indent="0" algn="ctr" rtl="0" eaLnBrk="1" latinLnBrk="0" hangingPunct="1">
                        <a:lnSpc>
                          <a:spcPct val="100000"/>
                        </a:lnSpc>
                        <a:buFont typeface="Wingdings" panose="05000000000000000000" pitchFamily="2" charset="2"/>
                        <a:buNone/>
                      </a:pPr>
                      <a:r>
                        <a:rPr kumimoji="0" lang="en-US" sz="1400" b="0" kern="1200" dirty="0">
                          <a:solidFill>
                            <a:srgbClr val="008080"/>
                          </a:solidFill>
                          <a:latin typeface="Gill Sans MT" panose="020B0502020104020203" pitchFamily="34" charset="0"/>
                          <a:ea typeface="+mn-ea"/>
                          <a:cs typeface="Calibri" panose="020F0502020204030204" pitchFamily="34" charset="0"/>
                        </a:rPr>
                        <a:t>Origin </a:t>
                      </a:r>
                    </a:p>
                  </a:txBody>
                  <a:tcPr>
                    <a:solidFill>
                      <a:schemeClr val="bg1"/>
                    </a:solidFill>
                  </a:tcPr>
                </a:tc>
                <a:tc>
                  <a:txBody>
                    <a:bodyPr/>
                    <a:lstStyle/>
                    <a:p>
                      <a:pPr marL="0" indent="0" algn="l" rtl="0" eaLnBrk="1" latinLnBrk="0" hangingPunct="1">
                        <a:lnSpc>
                          <a:spcPct val="100000"/>
                        </a:lnSpc>
                        <a:buFont typeface="Wingdings" panose="05000000000000000000" pitchFamily="2" charset="2"/>
                        <a:buNone/>
                      </a:pPr>
                      <a:r>
                        <a:rPr kumimoji="0" lang="en-US" sz="1400" kern="1200" dirty="0">
                          <a:solidFill>
                            <a:schemeClr val="tx1"/>
                          </a:solidFill>
                          <a:latin typeface="Gill Sans MT" panose="020B0502020104020203" pitchFamily="34" charset="0"/>
                          <a:ea typeface="+mn-ea"/>
                          <a:cs typeface="Calibri" panose="020F0502020204030204" pitchFamily="34" charset="0"/>
                        </a:rPr>
                        <a:t>Alpha cells of pancreas</a:t>
                      </a:r>
                    </a:p>
                  </a:txBody>
                  <a:tcPr>
                    <a:solidFill>
                      <a:schemeClr val="bg1"/>
                    </a:solidFill>
                  </a:tcPr>
                </a:tc>
                <a:extLst>
                  <a:ext uri="{0D108BD9-81ED-4DB2-BD59-A6C34878D82A}">
                    <a16:rowId xmlns:a16="http://schemas.microsoft.com/office/drawing/2014/main" val="1728296579"/>
                  </a:ext>
                </a:extLst>
              </a:tr>
              <a:tr h="289873">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Chemical nature</a:t>
                      </a:r>
                    </a:p>
                  </a:txBody>
                  <a:tcPr>
                    <a:solidFill>
                      <a:srgbClr val="E3FF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rPr>
                        <a:t>29</a:t>
                      </a:r>
                      <a:r>
                        <a:rPr kumimoji="0" lang="en-US" sz="1400" kern="1200" dirty="0">
                          <a:solidFill>
                            <a:schemeClr val="tx1"/>
                          </a:solidFill>
                          <a:latin typeface="Gill Sans MT" panose="020B0502020104020203" pitchFamily="34" charset="0"/>
                          <a:ea typeface="+mn-ea"/>
                          <a:cs typeface="Calibri" panose="020F0502020204030204" pitchFamily="34" charset="0"/>
                        </a:rPr>
                        <a:t> -amino acid peptide</a:t>
                      </a:r>
                    </a:p>
                  </a:txBody>
                  <a:tcPr>
                    <a:solidFill>
                      <a:srgbClr val="E3FFF5"/>
                    </a:solidFill>
                  </a:tcPr>
                </a:tc>
                <a:extLst>
                  <a:ext uri="{0D108BD9-81ED-4DB2-BD59-A6C34878D82A}">
                    <a16:rowId xmlns:a16="http://schemas.microsoft.com/office/drawing/2014/main" val="3081065233"/>
                  </a:ext>
                </a:extLst>
              </a:tr>
              <a:tr h="302254">
                <a:tc>
                  <a:txBody>
                    <a:bodyPr/>
                    <a:lstStyle/>
                    <a:p>
                      <a:pPr algn="ctr"/>
                      <a:r>
                        <a:rPr kumimoji="0" lang="en-US" sz="1400" b="0" kern="1200" dirty="0">
                          <a:solidFill>
                            <a:srgbClr val="008080"/>
                          </a:solidFill>
                          <a:latin typeface="Gill Sans MT" panose="020B0502020104020203" pitchFamily="34" charset="0"/>
                          <a:ea typeface="+mn-ea"/>
                          <a:cs typeface="Calibri" panose="020F0502020204030204" pitchFamily="34" charset="0"/>
                        </a:rPr>
                        <a:t>Biosynthesis</a:t>
                      </a:r>
                    </a:p>
                  </a:txBody>
                  <a:tcPr>
                    <a:solidFill>
                      <a:schemeClr val="bg1"/>
                    </a:solidFill>
                  </a:tcPr>
                </a:tc>
                <a:tc>
                  <a:txBody>
                    <a:bodyPr/>
                    <a:lstStyle/>
                    <a:p>
                      <a:pPr marL="0" marR="0">
                        <a:lnSpc>
                          <a:spcPct val="115000"/>
                        </a:lnSpc>
                        <a:spcBef>
                          <a:spcPts val="0"/>
                        </a:spcBef>
                        <a:spcAft>
                          <a:spcPts val="0"/>
                        </a:spcAft>
                      </a:pPr>
                      <a:r>
                        <a:rPr kumimoji="0" lang="en-US" sz="1400" kern="1200" dirty="0">
                          <a:solidFill>
                            <a:schemeClr val="tx1"/>
                          </a:solidFill>
                          <a:latin typeface="Gill Sans MT" panose="020B0502020104020203" pitchFamily="34" charset="0"/>
                          <a:ea typeface="+mn-ea"/>
                          <a:cs typeface="Calibri" panose="020F0502020204030204" pitchFamily="34" charset="0"/>
                        </a:rPr>
                        <a:t>Typical peptide</a:t>
                      </a:r>
                    </a:p>
                  </a:txBody>
                  <a:tcPr>
                    <a:solidFill>
                      <a:schemeClr val="bg1"/>
                    </a:solidFill>
                  </a:tcPr>
                </a:tc>
                <a:extLst>
                  <a:ext uri="{0D108BD9-81ED-4DB2-BD59-A6C34878D82A}">
                    <a16:rowId xmlns:a16="http://schemas.microsoft.com/office/drawing/2014/main" val="3204654332"/>
                  </a:ext>
                </a:extLst>
              </a:tr>
              <a:tr h="3022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rgbClr val="008080"/>
                          </a:solidFill>
                          <a:latin typeface="Gill Sans MT" panose="020B0502020104020203" pitchFamily="34" charset="0"/>
                          <a:ea typeface="+mn-ea"/>
                          <a:cs typeface="Calibri" panose="020F0502020204030204" pitchFamily="34" charset="0"/>
                        </a:rPr>
                        <a:t>Transport</a:t>
                      </a:r>
                    </a:p>
                  </a:txBody>
                  <a:tcPr>
                    <a:solidFill>
                      <a:srgbClr val="E3FFF5"/>
                    </a:solidFill>
                  </a:tcPr>
                </a:tc>
                <a:tc>
                  <a:txBody>
                    <a:bodyPr/>
                    <a:lstStyle/>
                    <a:p>
                      <a:pPr marL="0" marR="0">
                        <a:lnSpc>
                          <a:spcPct val="115000"/>
                        </a:lnSpc>
                        <a:spcBef>
                          <a:spcPts val="0"/>
                        </a:spcBef>
                        <a:spcAft>
                          <a:spcPts val="0"/>
                        </a:spcAft>
                      </a:pPr>
                      <a:r>
                        <a:rPr kumimoji="0" lang="en-US" sz="1400" kern="1200" dirty="0">
                          <a:solidFill>
                            <a:schemeClr val="tx1"/>
                          </a:solidFill>
                          <a:latin typeface="Gill Sans MT" panose="020B0502020104020203" pitchFamily="34" charset="0"/>
                          <a:ea typeface="+mn-ea"/>
                          <a:cs typeface="Calibri" panose="020F0502020204030204" pitchFamily="34" charset="0"/>
                        </a:rPr>
                        <a:t>Dissolved in plasma</a:t>
                      </a:r>
                    </a:p>
                  </a:txBody>
                  <a:tcPr>
                    <a:solidFill>
                      <a:srgbClr val="E3FFF5"/>
                    </a:solidFill>
                  </a:tcPr>
                </a:tc>
                <a:extLst>
                  <a:ext uri="{0D108BD9-81ED-4DB2-BD59-A6C34878D82A}">
                    <a16:rowId xmlns:a16="http://schemas.microsoft.com/office/drawing/2014/main" val="1851612302"/>
                  </a:ext>
                </a:extLst>
              </a:tr>
              <a:tr h="302254">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Half life</a:t>
                      </a:r>
                    </a:p>
                  </a:txBody>
                  <a:tcPr>
                    <a:solidFill>
                      <a:schemeClr val="bg1"/>
                    </a:solidFill>
                  </a:tcPr>
                </a:tc>
                <a:tc>
                  <a:txBody>
                    <a:bodyPr/>
                    <a:lstStyle/>
                    <a:p>
                      <a:pPr marL="0" marR="0">
                        <a:lnSpc>
                          <a:spcPct val="115000"/>
                        </a:lnSpc>
                        <a:spcBef>
                          <a:spcPts val="0"/>
                        </a:spcBef>
                        <a:spcAft>
                          <a:spcPts val="0"/>
                        </a:spcAft>
                      </a:pPr>
                      <a:r>
                        <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rPr>
                        <a:t>4-6</a:t>
                      </a:r>
                      <a:r>
                        <a:rPr kumimoji="0" lang="en-US" sz="1400" kern="1200" baseline="0" dirty="0">
                          <a:solidFill>
                            <a:schemeClr val="tx1"/>
                          </a:solidFill>
                          <a:latin typeface="Gill Sans MT" panose="020B0502020104020203" pitchFamily="34" charset="0"/>
                          <a:ea typeface="+mn-ea"/>
                          <a:cs typeface="Calibri" panose="020F0502020204030204" pitchFamily="34" charset="0"/>
                        </a:rPr>
                        <a:t> minutes</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222182256"/>
                  </a:ext>
                </a:extLst>
              </a:tr>
              <a:tr h="492784">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Factors affecting its release</a:t>
                      </a: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Stimulated</a:t>
                      </a:r>
                      <a:r>
                        <a:rPr kumimoji="0" lang="en-US" sz="1400" kern="1200" baseline="0" dirty="0">
                          <a:solidFill>
                            <a:schemeClr val="tx1"/>
                          </a:solidFill>
                          <a:latin typeface="Gill Sans MT" panose="020B0502020104020203" pitchFamily="34" charset="0"/>
                          <a:ea typeface="+mn-ea"/>
                          <a:cs typeface="Calibri" panose="020F0502020204030204" pitchFamily="34" charset="0"/>
                        </a:rPr>
                        <a:t> by plasma (glucose) </a:t>
                      </a:r>
                      <a:r>
                        <a:rPr kumimoji="0" lang="en-US" sz="1400" kern="1200" baseline="0" dirty="0">
                          <a:solidFill>
                            <a:schemeClr val="accent4">
                              <a:lumMod val="75000"/>
                            </a:schemeClr>
                          </a:solidFill>
                          <a:latin typeface="Gill Sans MT" panose="020B0502020104020203" pitchFamily="34" charset="0"/>
                          <a:ea typeface="+mn-ea"/>
                          <a:cs typeface="Calibri" panose="020F0502020204030204" pitchFamily="34" charset="0"/>
                        </a:rPr>
                        <a:t>&lt;200 </a:t>
                      </a:r>
                      <a:r>
                        <a:rPr kumimoji="0" lang="en-US" sz="1400" kern="1200" baseline="0" dirty="0">
                          <a:solidFill>
                            <a:schemeClr val="tx1"/>
                          </a:solidFill>
                          <a:latin typeface="Gill Sans MT" panose="020B0502020104020203" pitchFamily="34" charset="0"/>
                          <a:ea typeface="+mn-ea"/>
                          <a:cs typeface="Calibri" panose="020F0502020204030204" pitchFamily="34" charset="0"/>
                        </a:rPr>
                        <a:t>mg/</a:t>
                      </a:r>
                      <a:r>
                        <a:rPr kumimoji="0" lang="en-US" sz="1400" kern="1200" baseline="0" dirty="0" err="1">
                          <a:solidFill>
                            <a:schemeClr val="tx1"/>
                          </a:solidFill>
                          <a:latin typeface="Gill Sans MT" panose="020B0502020104020203" pitchFamily="34" charset="0"/>
                          <a:ea typeface="+mn-ea"/>
                          <a:cs typeface="Calibri" panose="020F0502020204030204" pitchFamily="34" charset="0"/>
                        </a:rPr>
                        <a:t>dL</a:t>
                      </a:r>
                      <a:r>
                        <a:rPr kumimoji="0" lang="en-US" sz="1400" kern="1200" baseline="0" dirty="0">
                          <a:solidFill>
                            <a:schemeClr val="tx1"/>
                          </a:solidFill>
                          <a:latin typeface="Gill Sans MT" panose="020B0502020104020203" pitchFamily="34" charset="0"/>
                          <a:ea typeface="+mn-ea"/>
                          <a:cs typeface="Calibri" panose="020F0502020204030204" pitchFamily="34" charset="0"/>
                        </a:rPr>
                        <a:t>, with maximum secretion below </a:t>
                      </a:r>
                      <a:r>
                        <a:rPr kumimoji="0" lang="en-US" sz="1400" kern="1200" baseline="0" dirty="0">
                          <a:solidFill>
                            <a:schemeClr val="accent4">
                              <a:lumMod val="75000"/>
                            </a:schemeClr>
                          </a:solidFill>
                          <a:latin typeface="Gill Sans MT" panose="020B0502020104020203" pitchFamily="34" charset="0"/>
                          <a:ea typeface="+mn-ea"/>
                          <a:cs typeface="Calibri" panose="020F0502020204030204" pitchFamily="34" charset="0"/>
                        </a:rPr>
                        <a:t>50</a:t>
                      </a:r>
                      <a:r>
                        <a:rPr kumimoji="0" lang="en-US" sz="1400" kern="1200" baseline="0" dirty="0">
                          <a:solidFill>
                            <a:schemeClr val="tx1"/>
                          </a:solidFill>
                          <a:latin typeface="Gill Sans MT" panose="020B0502020104020203" pitchFamily="34" charset="0"/>
                          <a:ea typeface="+mn-ea"/>
                          <a:cs typeface="Calibri" panose="020F0502020204030204" pitchFamily="34" charset="0"/>
                        </a:rPr>
                        <a:t> mg/</a:t>
                      </a:r>
                      <a:r>
                        <a:rPr kumimoji="0" lang="en-US" sz="1400" kern="1200" baseline="0" dirty="0" err="1">
                          <a:solidFill>
                            <a:schemeClr val="tx1"/>
                          </a:solidFill>
                          <a:latin typeface="Gill Sans MT" panose="020B0502020104020203" pitchFamily="34" charset="0"/>
                          <a:ea typeface="+mn-ea"/>
                          <a:cs typeface="Calibri" panose="020F0502020204030204" pitchFamily="34" charset="0"/>
                        </a:rPr>
                        <a:t>dL</a:t>
                      </a:r>
                      <a:r>
                        <a:rPr kumimoji="0" lang="en-US" sz="1400" kern="1200" baseline="0" dirty="0">
                          <a:solidFill>
                            <a:schemeClr val="tx1"/>
                          </a:solidFill>
                          <a:latin typeface="Gill Sans MT" panose="020B0502020104020203" pitchFamily="34" charset="0"/>
                          <a:ea typeface="+mn-ea"/>
                          <a:cs typeface="Calibri" panose="020F0502020204030204" pitchFamily="34" charset="0"/>
                        </a:rPr>
                        <a:t>.</a:t>
                      </a:r>
                    </a:p>
                    <a:p>
                      <a:pPr marL="285750" indent="-285750" algn="l">
                        <a:buFont typeface="Wingdings" panose="05000000000000000000" pitchFamily="2" charset="2"/>
                        <a:buChar char="ü"/>
                      </a:pPr>
                      <a:r>
                        <a:rPr kumimoji="0" lang="en-US" sz="1400" kern="1200" baseline="0" dirty="0">
                          <a:solidFill>
                            <a:schemeClr val="tx1"/>
                          </a:solidFill>
                          <a:latin typeface="Gill Sans MT" panose="020B0502020104020203" pitchFamily="34" charset="0"/>
                          <a:ea typeface="+mn-ea"/>
                          <a:cs typeface="Calibri" panose="020F0502020204030204" pitchFamily="34" charset="0"/>
                        </a:rPr>
                        <a:t>Increase blood amino acids.</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rgbClr val="E3FFF5"/>
                    </a:solidFill>
                  </a:tcPr>
                </a:tc>
                <a:extLst>
                  <a:ext uri="{0D108BD9-81ED-4DB2-BD59-A6C34878D82A}">
                    <a16:rowId xmlns:a16="http://schemas.microsoft.com/office/drawing/2014/main" val="593081508"/>
                  </a:ext>
                </a:extLst>
              </a:tr>
              <a:tr h="289873">
                <a:tc>
                  <a:txBody>
                    <a:bodyPr/>
                    <a:lstStyle/>
                    <a:p>
                      <a:pPr marL="0" algn="ctr" rtl="0" eaLnBrk="1" latinLnBrk="0" hangingPunct="1"/>
                      <a:r>
                        <a:rPr kumimoji="0" lang="en-US" sz="1400" b="0" kern="1200" dirty="0">
                          <a:solidFill>
                            <a:srgbClr val="FF0000"/>
                          </a:solidFill>
                          <a:latin typeface="Gill Sans MT" panose="020B0502020104020203" pitchFamily="34" charset="0"/>
                          <a:ea typeface="+mn-ea"/>
                          <a:cs typeface="Calibri" panose="020F0502020204030204" pitchFamily="34" charset="0"/>
                        </a:rPr>
                        <a:t>Target cells</a:t>
                      </a:r>
                    </a:p>
                  </a:txBody>
                  <a:tcPr>
                    <a:solidFill>
                      <a:schemeClr val="bg1"/>
                    </a:solidFill>
                  </a:tcPr>
                </a:tc>
                <a:tc>
                  <a:txBody>
                    <a:bodyPr/>
                    <a:lstStyle/>
                    <a:p>
                      <a:pPr marL="285750" indent="-285750" algn="l">
                        <a:buFont typeface="Wingdings" panose="05000000000000000000" pitchFamily="2" charset="2"/>
                        <a:buChar char="ü"/>
                      </a:pPr>
                      <a:r>
                        <a:rPr kumimoji="0" lang="en-US" sz="1400" kern="1200" dirty="0">
                          <a:solidFill>
                            <a:srgbClr val="FF0000"/>
                          </a:solidFill>
                          <a:latin typeface="Gill Sans MT" panose="020B0502020104020203" pitchFamily="34" charset="0"/>
                          <a:ea typeface="+mn-ea"/>
                          <a:cs typeface="Calibri" panose="020F0502020204030204" pitchFamily="34" charset="0"/>
                        </a:rPr>
                        <a:t>Liver</a:t>
                      </a:r>
                      <a:r>
                        <a:rPr kumimoji="0" lang="en-US" sz="1400" kern="1200" baseline="0" dirty="0">
                          <a:solidFill>
                            <a:srgbClr val="FF0000"/>
                          </a:solidFill>
                          <a:latin typeface="Gill Sans MT" panose="020B0502020104020203" pitchFamily="34" charset="0"/>
                          <a:ea typeface="+mn-ea"/>
                          <a:cs typeface="Calibri" panose="020F0502020204030204" pitchFamily="34" charset="0"/>
                        </a:rPr>
                        <a:t> primary. </a:t>
                      </a:r>
                      <a:endParaRPr kumimoji="0" lang="en-US" sz="1400" kern="1200" dirty="0">
                        <a:solidFill>
                          <a:srgbClr val="FF000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427559555"/>
                  </a:ext>
                </a:extLst>
              </a:tr>
              <a:tr h="330785">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Target receptor/second</a:t>
                      </a:r>
                      <a:r>
                        <a:rPr kumimoji="0" lang="en-US" sz="1400" b="0" kern="1200" baseline="0" dirty="0">
                          <a:solidFill>
                            <a:srgbClr val="008080"/>
                          </a:solidFill>
                          <a:latin typeface="Gill Sans MT" panose="020B0502020104020203" pitchFamily="34" charset="0"/>
                          <a:ea typeface="+mn-ea"/>
                          <a:cs typeface="Calibri" panose="020F0502020204030204" pitchFamily="34" charset="0"/>
                        </a:rPr>
                        <a:t> messenger</a:t>
                      </a:r>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G protein-coupled receptor linked to </a:t>
                      </a:r>
                      <a:r>
                        <a:rPr kumimoji="0" lang="en-US" sz="1400" kern="1200" dirty="0" err="1">
                          <a:solidFill>
                            <a:schemeClr val="tx1"/>
                          </a:solidFill>
                          <a:latin typeface="Gill Sans MT" panose="020B0502020104020203" pitchFamily="34" charset="0"/>
                          <a:ea typeface="+mn-ea"/>
                          <a:cs typeface="Calibri" panose="020F0502020204030204" pitchFamily="34" charset="0"/>
                        </a:rPr>
                        <a:t>cAMP</a:t>
                      </a:r>
                      <a:r>
                        <a:rPr kumimoji="0" lang="en-US" sz="1400" kern="1200" dirty="0">
                          <a:solidFill>
                            <a:schemeClr val="tx1"/>
                          </a:solidFill>
                          <a:latin typeface="Gill Sans MT" panose="020B0502020104020203" pitchFamily="34" charset="0"/>
                          <a:ea typeface="+mn-ea"/>
                          <a:cs typeface="Calibri" panose="020F0502020204030204" pitchFamily="34" charset="0"/>
                        </a:rPr>
                        <a:t>.</a:t>
                      </a:r>
                      <a:endParaRPr kumimoji="0" lang="en-US" sz="1400" kern="1200" dirty="0">
                        <a:solidFill>
                          <a:srgbClr val="FF0000"/>
                        </a:solidFill>
                        <a:latin typeface="Gill Sans MT" panose="020B0502020104020203" pitchFamily="34" charset="0"/>
                        <a:ea typeface="+mn-ea"/>
                        <a:cs typeface="Calibri" panose="020F0502020204030204" pitchFamily="34" charset="0"/>
                      </a:endParaRPr>
                    </a:p>
                  </a:txBody>
                  <a:tcPr>
                    <a:solidFill>
                      <a:srgbClr val="E3FFF5"/>
                    </a:solidFill>
                  </a:tcPr>
                </a:tc>
                <a:extLst>
                  <a:ext uri="{0D108BD9-81ED-4DB2-BD59-A6C34878D82A}">
                    <a16:rowId xmlns:a16="http://schemas.microsoft.com/office/drawing/2014/main" val="3379959967"/>
                  </a:ext>
                </a:extLst>
              </a:tr>
              <a:tr h="492784">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Whole body action</a:t>
                      </a:r>
                    </a:p>
                  </a:txBody>
                  <a:tcPr>
                    <a:solidFill>
                      <a:schemeClr val="bg1"/>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 plasma glucose</a:t>
                      </a:r>
                      <a:r>
                        <a:rPr kumimoji="0" lang="en-US" sz="1400" kern="1200" baseline="0" dirty="0">
                          <a:solidFill>
                            <a:schemeClr val="tx1"/>
                          </a:solidFill>
                          <a:latin typeface="Gill Sans MT" panose="020B0502020104020203" pitchFamily="34" charset="0"/>
                          <a:ea typeface="+mn-ea"/>
                          <a:cs typeface="Calibri" panose="020F0502020204030204" pitchFamily="34" charset="0"/>
                        </a:rPr>
                        <a:t> by </a:t>
                      </a:r>
                      <a:r>
                        <a:rPr kumimoji="0" lang="en-US" sz="1400" kern="1200" baseline="0" dirty="0" err="1">
                          <a:solidFill>
                            <a:schemeClr val="tx1"/>
                          </a:solidFill>
                          <a:latin typeface="Gill Sans MT" panose="020B0502020104020203" pitchFamily="34" charset="0"/>
                          <a:ea typeface="+mn-ea"/>
                          <a:cs typeface="Calibri" panose="020F0502020204030204" pitchFamily="34" charset="0"/>
                        </a:rPr>
                        <a:t>glycogenolysis</a:t>
                      </a:r>
                      <a:r>
                        <a:rPr kumimoji="0" lang="en-US" sz="1400" kern="1200" baseline="0" dirty="0">
                          <a:solidFill>
                            <a:schemeClr val="tx1"/>
                          </a:solidFill>
                          <a:latin typeface="Gill Sans MT" panose="020B0502020104020203" pitchFamily="34" charset="0"/>
                          <a:ea typeface="+mn-ea"/>
                          <a:cs typeface="Calibri" panose="020F0502020204030204" pitchFamily="34" charset="0"/>
                        </a:rPr>
                        <a:t> &amp; gluconeogenesis.</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Increases lipolysis</a:t>
                      </a:r>
                      <a:r>
                        <a:rPr kumimoji="0" lang="en-US" sz="1400" kern="1200" baseline="0" dirty="0">
                          <a:solidFill>
                            <a:schemeClr val="tx1"/>
                          </a:solidFill>
                          <a:latin typeface="Gill Sans MT" panose="020B0502020104020203" pitchFamily="34" charset="0"/>
                          <a:ea typeface="+mn-ea"/>
                          <a:cs typeface="Calibri" panose="020F0502020204030204" pitchFamily="34" charset="0"/>
                        </a:rPr>
                        <a:t> leads to </a:t>
                      </a:r>
                      <a:r>
                        <a:rPr kumimoji="0" lang="en-US" sz="1400" kern="1200" baseline="0" dirty="0" err="1">
                          <a:solidFill>
                            <a:schemeClr val="tx1"/>
                          </a:solidFill>
                          <a:latin typeface="Gill Sans MT" panose="020B0502020104020203" pitchFamily="34" charset="0"/>
                          <a:ea typeface="+mn-ea"/>
                          <a:cs typeface="Calibri" panose="020F0502020204030204" pitchFamily="34" charset="0"/>
                        </a:rPr>
                        <a:t>ketogenesis</a:t>
                      </a:r>
                      <a:r>
                        <a:rPr kumimoji="0" lang="en-US" sz="1400" kern="1200" baseline="0" dirty="0">
                          <a:solidFill>
                            <a:schemeClr val="tx1"/>
                          </a:solidFill>
                          <a:latin typeface="Gill Sans MT" panose="020B0502020104020203" pitchFamily="34" charset="0"/>
                          <a:ea typeface="+mn-ea"/>
                          <a:cs typeface="Calibri" panose="020F0502020204030204" pitchFamily="34" charset="0"/>
                        </a:rPr>
                        <a:t> in liver.</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147258360"/>
                  </a:ext>
                </a:extLst>
              </a:tr>
              <a:tr h="289873">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Action at molecular level </a:t>
                      </a: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Alters existing enzymes &amp; stimulate synthesis of new enzymes. </a:t>
                      </a:r>
                    </a:p>
                  </a:txBody>
                  <a:tcPr>
                    <a:solidFill>
                      <a:srgbClr val="E3FFF5"/>
                    </a:solidFill>
                  </a:tcPr>
                </a:tc>
                <a:extLst>
                  <a:ext uri="{0D108BD9-81ED-4DB2-BD59-A6C34878D82A}">
                    <a16:rowId xmlns:a16="http://schemas.microsoft.com/office/drawing/2014/main" val="898504757"/>
                  </a:ext>
                </a:extLst>
              </a:tr>
              <a:tr h="297444">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Feedback regulation</a:t>
                      </a:r>
                    </a:p>
                  </a:txBody>
                  <a:tcPr>
                    <a:solidFill>
                      <a:schemeClr val="bg1"/>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Increase plasma (glucose) shuts off glucagon</a:t>
                      </a:r>
                      <a:r>
                        <a:rPr kumimoji="0" lang="en-US" sz="1400" kern="1200" baseline="0" dirty="0">
                          <a:solidFill>
                            <a:schemeClr val="tx1"/>
                          </a:solidFill>
                          <a:latin typeface="Gill Sans MT" panose="020B0502020104020203" pitchFamily="34" charset="0"/>
                          <a:ea typeface="+mn-ea"/>
                          <a:cs typeface="Calibri" panose="020F0502020204030204" pitchFamily="34" charset="0"/>
                        </a:rPr>
                        <a:t> secretion.</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2307693143"/>
                  </a:ext>
                </a:extLst>
              </a:tr>
              <a:tr h="466991">
                <a:tc>
                  <a:txBody>
                    <a:bodyPr/>
                    <a:lstStyle/>
                    <a:p>
                      <a:pPr marL="0" algn="ctr" rtl="0" eaLnBrk="1" latinLnBrk="0" hangingPunct="1"/>
                      <a:r>
                        <a:rPr kumimoji="0" lang="en-US" sz="1400" b="0" kern="1200" dirty="0">
                          <a:solidFill>
                            <a:srgbClr val="008080"/>
                          </a:solidFill>
                          <a:latin typeface="Gill Sans MT" panose="020B0502020104020203" pitchFamily="34" charset="0"/>
                          <a:ea typeface="+mn-ea"/>
                          <a:cs typeface="Calibri" panose="020F0502020204030204" pitchFamily="34" charset="0"/>
                        </a:rPr>
                        <a:t>Other information's</a:t>
                      </a:r>
                    </a:p>
                  </a:txBody>
                  <a:tcPr>
                    <a:solidFill>
                      <a:srgbClr val="E3FFF5"/>
                    </a:solidFill>
                  </a:tcPr>
                </a:tc>
                <a:tc>
                  <a:txBody>
                    <a:bodyPr/>
                    <a:lstStyle/>
                    <a:p>
                      <a:pPr marL="285750" indent="-285750" algn="l">
                        <a:buFont typeface="Wingdings" panose="05000000000000000000" pitchFamily="2" charset="2"/>
                        <a:buChar char="ü"/>
                      </a:pPr>
                      <a:r>
                        <a:rPr kumimoji="0" lang="en-US" sz="1400" kern="1200" dirty="0">
                          <a:solidFill>
                            <a:schemeClr val="tx1"/>
                          </a:solidFill>
                          <a:latin typeface="Gill Sans MT" panose="020B0502020104020203" pitchFamily="34" charset="0"/>
                          <a:ea typeface="+mn-ea"/>
                          <a:cs typeface="Calibri" panose="020F0502020204030204" pitchFamily="34" charset="0"/>
                        </a:rPr>
                        <a:t>Member of secretion family along with VIP,GIP</a:t>
                      </a:r>
                      <a:r>
                        <a:rPr kumimoji="0" lang="en-US" sz="1400" kern="1200" baseline="0" dirty="0">
                          <a:solidFill>
                            <a:schemeClr val="tx1"/>
                          </a:solidFill>
                          <a:latin typeface="Gill Sans MT" panose="020B0502020104020203" pitchFamily="34" charset="0"/>
                          <a:ea typeface="+mn-ea"/>
                          <a:cs typeface="Calibri" panose="020F0502020204030204" pitchFamily="34" charset="0"/>
                        </a:rPr>
                        <a:t> and GLP-1.</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rgbClr val="E3FFF5"/>
                    </a:solidFill>
                  </a:tcPr>
                </a:tc>
                <a:extLst>
                  <a:ext uri="{0D108BD9-81ED-4DB2-BD59-A6C34878D82A}">
                    <a16:rowId xmlns:a16="http://schemas.microsoft.com/office/drawing/2014/main" val="3594615263"/>
                  </a:ext>
                </a:extLst>
              </a:tr>
            </a:tbl>
          </a:graphicData>
        </a:graphic>
      </p:graphicFrame>
      <p:sp>
        <p:nvSpPr>
          <p:cNvPr id="6" name="Rectangle 5"/>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353977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Summary of Glucagon </a:t>
            </a:r>
            <a:endParaRPr lang="en-US" sz="2400" dirty="0">
              <a:solidFill>
                <a:schemeClr val="bg1">
                  <a:lumMod val="50000"/>
                </a:schemeClr>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26</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03108826"/>
              </p:ext>
            </p:extLst>
          </p:nvPr>
        </p:nvGraphicFramePr>
        <p:xfrm>
          <a:off x="609460" y="1738808"/>
          <a:ext cx="10969943" cy="3904484"/>
        </p:xfrm>
        <a:graphic>
          <a:graphicData uri="http://schemas.openxmlformats.org/drawingml/2006/table">
            <a:tbl>
              <a:tblPr firstRow="1" bandRow="1">
                <a:tableStyleId>{5C22544A-7EE6-4342-B048-85BDC9FD1C3A}</a:tableStyleId>
              </a:tblPr>
              <a:tblGrid>
                <a:gridCol w="5411609">
                  <a:extLst>
                    <a:ext uri="{9D8B030D-6E8A-4147-A177-3AD203B41FA5}">
                      <a16:colId xmlns:a16="http://schemas.microsoft.com/office/drawing/2014/main" val="4108739123"/>
                    </a:ext>
                  </a:extLst>
                </a:gridCol>
                <a:gridCol w="5558334">
                  <a:extLst>
                    <a:ext uri="{9D8B030D-6E8A-4147-A177-3AD203B41FA5}">
                      <a16:colId xmlns:a16="http://schemas.microsoft.com/office/drawing/2014/main" val="2395089953"/>
                    </a:ext>
                  </a:extLst>
                </a:gridCol>
              </a:tblGrid>
              <a:tr h="548665">
                <a:tc gridSpan="2">
                  <a:txBody>
                    <a:bodyPr/>
                    <a:lstStyle/>
                    <a:p>
                      <a:pPr algn="ctr"/>
                      <a:r>
                        <a:rPr lang="en-US" sz="2400" b="0" dirty="0" smtClean="0">
                          <a:solidFill>
                            <a:srgbClr val="008080"/>
                          </a:solidFill>
                        </a:rPr>
                        <a:t>Summary</a:t>
                      </a:r>
                      <a:r>
                        <a:rPr lang="en-US" sz="1400" dirty="0" smtClean="0">
                          <a:solidFill>
                            <a:srgbClr val="008080"/>
                          </a:solidFill>
                        </a:rPr>
                        <a:t> </a:t>
                      </a:r>
                      <a:endParaRPr lang="en-US" sz="1400" dirty="0">
                        <a:solidFill>
                          <a:srgbClr val="008080"/>
                        </a:solidFill>
                      </a:endParaRPr>
                    </a:p>
                  </a:txBody>
                  <a:tcPr anchor="ctr">
                    <a:solidFill>
                      <a:srgbClr val="FFE3E4"/>
                    </a:solidFill>
                  </a:tcPr>
                </a:tc>
                <a:tc hMerge="1">
                  <a:txBody>
                    <a:bodyPr/>
                    <a:lstStyle/>
                    <a:p>
                      <a:endParaRPr lang="en-US"/>
                    </a:p>
                  </a:txBody>
                  <a:tcPr/>
                </a:tc>
                <a:extLst>
                  <a:ext uri="{0D108BD9-81ED-4DB2-BD59-A6C34878D82A}">
                    <a16:rowId xmlns:a16="http://schemas.microsoft.com/office/drawing/2014/main" val="56835264"/>
                  </a:ext>
                </a:extLst>
              </a:tr>
              <a:tr h="358449">
                <a:tc gridSpan="2">
                  <a:txBody>
                    <a:bodyPr/>
                    <a:lstStyle/>
                    <a:p>
                      <a:pPr algn="ctr"/>
                      <a:r>
                        <a:rPr lang="en-US" sz="1600" b="1" dirty="0" smtClean="0"/>
                        <a:t>Pancreas </a:t>
                      </a:r>
                      <a:endParaRPr lang="en-US" sz="1600" b="1" dirty="0"/>
                    </a:p>
                  </a:txBody>
                  <a:tcPr anchor="ctr">
                    <a:solidFill>
                      <a:srgbClr val="E3FFF5"/>
                    </a:solidFill>
                  </a:tcPr>
                </a:tc>
                <a:tc hMerge="1">
                  <a:txBody>
                    <a:bodyPr/>
                    <a:lstStyle/>
                    <a:p>
                      <a:endParaRPr lang="en-US" dirty="0"/>
                    </a:p>
                  </a:txBody>
                  <a:tcPr/>
                </a:tc>
                <a:extLst>
                  <a:ext uri="{0D108BD9-81ED-4DB2-BD59-A6C34878D82A}">
                    <a16:rowId xmlns:a16="http://schemas.microsoft.com/office/drawing/2014/main" val="31489228"/>
                  </a:ext>
                </a:extLst>
              </a:tr>
              <a:tr h="358449">
                <a:tc gridSpan="2">
                  <a:txBody>
                    <a:bodyPr/>
                    <a:lstStyle/>
                    <a:p>
                      <a:pPr eaLnBrk="1" hangingPunct="1"/>
                      <a:r>
                        <a:rPr lang="en-US" altLang="en-US" sz="1600" dirty="0" smtClean="0">
                          <a:solidFill>
                            <a:srgbClr val="000000"/>
                          </a:solidFill>
                        </a:rPr>
                        <a:t>A triangular gland, which has both exocrine and endocrine cells, located behind the stomach </a:t>
                      </a:r>
                    </a:p>
                  </a:txBody>
                  <a:tcPr anchor="ctr">
                    <a:solidFill>
                      <a:schemeClr val="bg1"/>
                    </a:solidFill>
                  </a:tcPr>
                </a:tc>
                <a:tc hMerge="1">
                  <a:txBody>
                    <a:bodyPr/>
                    <a:lstStyle/>
                    <a:p>
                      <a:endParaRPr lang="en-US"/>
                    </a:p>
                  </a:txBody>
                  <a:tcPr/>
                </a:tc>
                <a:extLst>
                  <a:ext uri="{0D108BD9-81ED-4DB2-BD59-A6C34878D82A}">
                    <a16:rowId xmlns:a16="http://schemas.microsoft.com/office/drawing/2014/main" val="3178110576"/>
                  </a:ext>
                </a:extLst>
              </a:tr>
              <a:tr h="358449">
                <a:tc>
                  <a:txBody>
                    <a:bodyPr/>
                    <a:lstStyle/>
                    <a:p>
                      <a:pPr algn="ctr"/>
                      <a:r>
                        <a:rPr lang="en-US" sz="1600" b="1" dirty="0" smtClean="0"/>
                        <a:t>Endocrine cells </a:t>
                      </a:r>
                      <a:endParaRPr lang="en-US" sz="1600" b="1" dirty="0"/>
                    </a:p>
                  </a:txBody>
                  <a:tcPr anchor="ctr">
                    <a:solidFill>
                      <a:srgbClr val="E3FFF5"/>
                    </a:solidFill>
                  </a:tcPr>
                </a:tc>
                <a:tc>
                  <a:txBody>
                    <a:bodyPr/>
                    <a:lstStyle/>
                    <a:p>
                      <a:pPr algn="ctr"/>
                      <a:r>
                        <a:rPr lang="en-US" sz="1600" b="1" dirty="0" smtClean="0"/>
                        <a:t>Exocrine cells </a:t>
                      </a:r>
                      <a:endParaRPr lang="en-US" sz="1600" b="1" dirty="0"/>
                    </a:p>
                  </a:txBody>
                  <a:tcPr anchor="ctr">
                    <a:solidFill>
                      <a:srgbClr val="E3FFF5"/>
                    </a:solidFill>
                  </a:tcPr>
                </a:tc>
                <a:extLst>
                  <a:ext uri="{0D108BD9-81ED-4DB2-BD59-A6C34878D82A}">
                    <a16:rowId xmlns:a16="http://schemas.microsoft.com/office/drawing/2014/main" val="4155285371"/>
                  </a:ext>
                </a:extLst>
              </a:tr>
              <a:tr h="866313">
                <a:tc>
                  <a:txBody>
                    <a:bodyPr/>
                    <a:lstStyle/>
                    <a:p>
                      <a:r>
                        <a:rPr lang="en-US" sz="1600" b="1" kern="1200" dirty="0" smtClean="0">
                          <a:solidFill>
                            <a:schemeClr val="dk1"/>
                          </a:solidFill>
                          <a:effectLst/>
                          <a:latin typeface="+mn-lt"/>
                          <a:ea typeface="+mn-ea"/>
                          <a:cs typeface="+mn-cs"/>
                        </a:rPr>
                        <a:t>Islets of Langerhans</a:t>
                      </a:r>
                    </a:p>
                    <a:p>
                      <a:pPr eaLnBrk="1" hangingPunct="1"/>
                      <a:r>
                        <a:rPr lang="en-US" altLang="en-US" sz="1600" dirty="0" smtClean="0">
                          <a:solidFill>
                            <a:srgbClr val="000000"/>
                          </a:solidFill>
                        </a:rPr>
                        <a:t>produce hormones involved in regulating fuel storage and use.</a:t>
                      </a:r>
                    </a:p>
                  </a:txBody>
                  <a:tcPr anchor="ctr">
                    <a:solidFill>
                      <a:schemeClr val="bg1"/>
                    </a:solidFill>
                  </a:tcPr>
                </a:tc>
                <a:tc>
                  <a:txBody>
                    <a:bodyPr/>
                    <a:lstStyle/>
                    <a:p>
                      <a:endParaRPr lang="en-US" altLang="en-US" sz="1600" dirty="0" smtClean="0">
                        <a:solidFill>
                          <a:srgbClr val="000000"/>
                        </a:solidFill>
                      </a:endParaRPr>
                    </a:p>
                    <a:p>
                      <a:r>
                        <a:rPr lang="en-US" altLang="en-US" sz="1600" dirty="0" smtClean="0">
                          <a:solidFill>
                            <a:srgbClr val="000000"/>
                          </a:solidFill>
                        </a:rPr>
                        <a:t>Acinar cells produce an enzyme-rich juice used for digestion </a:t>
                      </a:r>
                      <a:endParaRPr lang="en-US" sz="1600" dirty="0"/>
                    </a:p>
                  </a:txBody>
                  <a:tcPr anchor="ctr">
                    <a:solidFill>
                      <a:schemeClr val="bg1"/>
                    </a:solidFill>
                  </a:tcPr>
                </a:tc>
                <a:extLst>
                  <a:ext uri="{0D108BD9-81ED-4DB2-BD59-A6C34878D82A}">
                    <a16:rowId xmlns:a16="http://schemas.microsoft.com/office/drawing/2014/main" val="2925177367"/>
                  </a:ext>
                </a:extLst>
              </a:tr>
              <a:tr h="1414159">
                <a:tc>
                  <a:txBody>
                    <a:bodyPr/>
                    <a:lstStyle/>
                    <a:p>
                      <a:pPr marL="285750" indent="-285750" eaLnBrk="1" hangingPunct="1">
                        <a:buFont typeface="Arial" panose="020B0604020202020204" pitchFamily="34" charset="0"/>
                        <a:buChar char="•"/>
                      </a:pPr>
                      <a:r>
                        <a:rPr lang="en-US" altLang="en-US" sz="1600" dirty="0" smtClean="0"/>
                        <a:t>Beta (</a:t>
                      </a:r>
                      <a:r>
                        <a:rPr lang="el-GR" altLang="en-US" sz="1600" dirty="0" smtClean="0"/>
                        <a:t>β</a:t>
                      </a:r>
                      <a:r>
                        <a:rPr lang="en-US" altLang="en-US" sz="1600" dirty="0" smtClean="0"/>
                        <a:t>) cells produce insulin (60%) </a:t>
                      </a:r>
                    </a:p>
                    <a:p>
                      <a:pPr marL="285750" indent="-285750" eaLnBrk="1" hangingPunct="1">
                        <a:buFont typeface="Arial" panose="020B0604020202020204" pitchFamily="34" charset="0"/>
                        <a:buChar char="•"/>
                      </a:pPr>
                      <a:r>
                        <a:rPr lang="en-US" altLang="en-US" sz="1600" dirty="0" smtClean="0"/>
                        <a:t>Alpha (</a:t>
                      </a:r>
                      <a:r>
                        <a:rPr lang="el-GR" altLang="en-US" sz="1600" dirty="0" smtClean="0"/>
                        <a:t>α</a:t>
                      </a:r>
                      <a:r>
                        <a:rPr lang="en-US" altLang="en-US" sz="1600" dirty="0" smtClean="0"/>
                        <a:t>) cells produce glucagon (25%)</a:t>
                      </a:r>
                    </a:p>
                    <a:p>
                      <a:pPr marL="285750" indent="-285750" eaLnBrk="1" hangingPunct="1">
                        <a:buFont typeface="Arial" panose="020B0604020202020204" pitchFamily="34" charset="0"/>
                        <a:buChar char="•"/>
                      </a:pPr>
                      <a:r>
                        <a:rPr lang="en-US" altLang="en-US" sz="1600" dirty="0" smtClean="0"/>
                        <a:t>Delta (</a:t>
                      </a:r>
                      <a:r>
                        <a:rPr lang="el-GR" altLang="en-US" sz="1600" dirty="0" smtClean="0"/>
                        <a:t>δ</a:t>
                      </a:r>
                      <a:r>
                        <a:rPr lang="en-US" altLang="en-US" sz="1600" dirty="0" smtClean="0"/>
                        <a:t>) cells produce somatostatin (10%)</a:t>
                      </a:r>
                    </a:p>
                    <a:p>
                      <a:pPr marL="285750" indent="-285750" eaLnBrk="1" hangingPunct="1">
                        <a:buFont typeface="Arial" panose="020B0604020202020204" pitchFamily="34" charset="0"/>
                        <a:buChar char="•"/>
                      </a:pPr>
                      <a:r>
                        <a:rPr lang="en-US" altLang="en-US" sz="1600" dirty="0" smtClean="0"/>
                        <a:t>F cells produce pancreatic polypeptide (5%)</a:t>
                      </a:r>
                    </a:p>
                  </a:txBody>
                  <a:tcPr anchor="ctr">
                    <a:solidFill>
                      <a:srgbClr val="E3FFF5"/>
                    </a:solidFill>
                  </a:tcPr>
                </a:tc>
                <a:tc>
                  <a:txBody>
                    <a:bodyPr/>
                    <a:lstStyle/>
                    <a:p>
                      <a:endParaRPr lang="en-US" sz="1600" dirty="0"/>
                    </a:p>
                  </a:txBody>
                  <a:tcPr anchor="ctr">
                    <a:solidFill>
                      <a:srgbClr val="E3FFF5"/>
                    </a:solidFill>
                  </a:tcPr>
                </a:tc>
                <a:extLst>
                  <a:ext uri="{0D108BD9-81ED-4DB2-BD59-A6C34878D82A}">
                    <a16:rowId xmlns:a16="http://schemas.microsoft.com/office/drawing/2014/main" val="106827848"/>
                  </a:ext>
                </a:extLst>
              </a:tr>
            </a:tbl>
          </a:graphicData>
        </a:graphic>
      </p:graphicFrame>
    </p:spTree>
    <p:extLst>
      <p:ext uri="{BB962C8B-B14F-4D97-AF65-F5344CB8AC3E}">
        <p14:creationId xmlns:p14="http://schemas.microsoft.com/office/powerpoint/2010/main" val="256612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Summary of Glucagon </a:t>
            </a:r>
            <a:endParaRPr lang="en-US" sz="2400" dirty="0">
              <a:solidFill>
                <a:schemeClr val="bg1">
                  <a:lumMod val="50000"/>
                </a:schemeClr>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27</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917948" y="1265354"/>
            <a:ext cx="8784976" cy="4987900"/>
          </a:xfrm>
          <a:prstGeom prst="rect">
            <a:avLst/>
          </a:prstGeom>
        </p:spPr>
      </p:pic>
    </p:spTree>
    <p:extLst>
      <p:ext uri="{BB962C8B-B14F-4D97-AF65-F5344CB8AC3E}">
        <p14:creationId xmlns:p14="http://schemas.microsoft.com/office/powerpoint/2010/main" val="1753634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5" y="3020472"/>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28</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600521"/>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Manan</a:t>
            </a:r>
            <a:r>
              <a:rPr lang="fr-FR" sz="1100" dirty="0">
                <a:solidFill>
                  <a:schemeClr val="tx1"/>
                </a:solidFill>
                <a:latin typeface="Comic Sans MS" panose="030F0702030302020204" pitchFamily="66" charset="0"/>
              </a:rPr>
              <a:t> Al </a:t>
            </a:r>
            <a:r>
              <a:rPr lang="fr-FR" sz="1100" dirty="0" err="1" smtClean="0">
                <a:solidFill>
                  <a:schemeClr val="tx1"/>
                </a:solidFill>
                <a:latin typeface="Comic Sans MS" panose="030F0702030302020204" pitchFamily="66" charset="0"/>
              </a:rPr>
              <a:t>Hakbany</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t>
            </a:r>
            <a:r>
              <a:rPr lang="fr-FR" sz="1100" dirty="0">
                <a:solidFill>
                  <a:schemeClr val="tx1"/>
                </a:solidFill>
                <a:latin typeface="Comic Sans MS" panose="030F0702030302020204" pitchFamily="66" charset="0"/>
              </a:rPr>
              <a:t>&amp; Notes.</a:t>
            </a:r>
          </a:p>
          <a:p>
            <a:pPr defTabSz="914400"/>
            <a:r>
              <a:rPr lang="fr-FR" sz="1100" dirty="0">
                <a:solidFill>
                  <a:schemeClr val="tx1"/>
                </a:solidFill>
                <a:latin typeface="Comic Sans MS" panose="030F0702030302020204" pitchFamily="66" charset="0"/>
              </a:rPr>
              <a:t>2017-2018 Dr. Ahmad </a:t>
            </a:r>
            <a:r>
              <a:rPr lang="fr-FR" sz="1100" dirty="0" err="1" smtClean="0">
                <a:solidFill>
                  <a:schemeClr val="tx1"/>
                </a:solidFill>
                <a:latin typeface="Comic Sans MS" panose="030F0702030302020204" pitchFamily="66" charset="0"/>
              </a:rPr>
              <a:t>Alsabeeh’s</a:t>
            </a:r>
            <a:r>
              <a:rPr lang="fr-FR" sz="1100" dirty="0" smtClean="0">
                <a:solidFill>
                  <a:schemeClr val="tx1"/>
                </a:solidFill>
                <a:latin typeface="Comic Sans MS" panose="030F0702030302020204" pitchFamily="66" charset="0"/>
              </a:rPr>
              <a:t> Lecture</a:t>
            </a:r>
            <a:r>
              <a:rPr lang="fr-FR" sz="1100" dirty="0">
                <a:solidFill>
                  <a:schemeClr val="tx1"/>
                </a:solidFill>
                <a:latin typeface="Comic Sans MS" panose="030F0702030302020204" pitchFamily="66" charset="0"/>
              </a:rPr>
              <a:t>&amp; Notes. </a:t>
            </a:r>
          </a:p>
          <a:p>
            <a:pPr defTabSz="914400"/>
            <a:r>
              <a:rPr lang="en-US" sz="1100" dirty="0">
                <a:solidFill>
                  <a:schemeClr val="tx1"/>
                </a:solidFill>
                <a:latin typeface="Comic Sans MS" panose="030F0702030302020204" pitchFamily="66" charset="0"/>
              </a:rPr>
              <a:t>Guyton &amp; Hall of Medical Physiology </a:t>
            </a:r>
            <a:r>
              <a:rPr lang="en-US" sz="1100" dirty="0" smtClean="0">
                <a:solidFill>
                  <a:schemeClr val="tx1"/>
                </a:solidFill>
                <a:latin typeface="Comic Sans MS" panose="030F0702030302020204" pitchFamily="66" charset="0"/>
              </a:rPr>
              <a:t>13</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Linda 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172" y="2434536"/>
            <a:ext cx="859536" cy="859536"/>
          </a:xfrm>
          <a:prstGeom prst="rect">
            <a:avLst/>
          </a:prstGeom>
        </p:spPr>
      </p:pic>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Examine yourself</a:t>
            </a:r>
          </a:p>
        </p:txBody>
      </p:sp>
      <p:pic>
        <p:nvPicPr>
          <p:cNvPr id="13" name="Picture 12">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279553" y="3549613"/>
            <a:ext cx="1965375" cy="2133907"/>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روان القحطاني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لينا الوكيل</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وجدان الزيد</a:t>
            </a:r>
          </a:p>
        </p:txBody>
      </p:sp>
      <p:sp>
        <p:nvSpPr>
          <p:cNvPr id="27" name="Rectangle 26"/>
          <p:cNvSpPr/>
          <p:nvPr/>
        </p:nvSpPr>
        <p:spPr>
          <a:xfrm>
            <a:off x="765822" y="3552622"/>
            <a:ext cx="2275350" cy="2657128"/>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طلال الحقيل</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فارس الجعفر</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محمد المهوس </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نواف الخضيري</a:t>
            </a:r>
            <a:endParaRPr lang="en-US" dirty="0">
              <a:latin typeface="Calibri" panose="020F0502020204030204" pitchFamily="34" charset="0"/>
              <a:cs typeface="Calibri" panose="020F0502020204030204" pitchFamily="34" charset="0"/>
            </a:endParaRPr>
          </a:p>
        </p:txBody>
      </p:sp>
      <p:pic>
        <p:nvPicPr>
          <p:cNvPr id="29" name="Picture 28">
            <a:hlinkClick r:id="rId12"/>
          </p:cNvPr>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Tree>
    <p:extLst>
      <p:ext uri="{BB962C8B-B14F-4D97-AF65-F5344CB8AC3E}">
        <p14:creationId xmlns:p14="http://schemas.microsoft.com/office/powerpoint/2010/main" val="359924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ar-SA" sz="3200" dirty="0">
                <a:solidFill>
                  <a:srgbClr val="008080"/>
                </a:solidFill>
                <a:latin typeface="Bahnschrift" panose="020B0502040204020203" pitchFamily="34" charset="0"/>
                <a:cs typeface="Calibri" panose="020F0502020204030204" pitchFamily="34" charset="0"/>
              </a:rPr>
              <a:t>Introduction To Pancreas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88987"/>
            <a:ext cx="10969942" cy="1303909"/>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400" dirty="0">
                <a:solidFill>
                  <a:srgbClr val="008080"/>
                </a:solidFill>
                <a:latin typeface="Gill Sans MT" panose="020B0502020104020203" pitchFamily="34" charset="0"/>
                <a:cs typeface="Calibri" panose="020F0502020204030204" pitchFamily="34" charset="0"/>
              </a:rPr>
              <a:t>Shape: </a:t>
            </a:r>
            <a:r>
              <a:rPr lang="en-US" sz="1400" dirty="0">
                <a:latin typeface="Gill Sans MT" panose="020B0502020104020203" pitchFamily="34" charset="0"/>
                <a:cs typeface="Calibri" panose="020F0502020204030204" pitchFamily="34" charset="0"/>
              </a:rPr>
              <a:t>A triangular gland, which has both exocrine and endocrine cells.</a:t>
            </a:r>
          </a:p>
          <a:p>
            <a:pPr defTabSz="914400">
              <a:lnSpc>
                <a:spcPct val="150000"/>
              </a:lnSpc>
              <a:buClr>
                <a:srgbClr val="008080"/>
              </a:buClr>
            </a:pPr>
            <a:r>
              <a:rPr lang="en-US" sz="1400" dirty="0">
                <a:solidFill>
                  <a:srgbClr val="008080"/>
                </a:solidFill>
                <a:latin typeface="Gill Sans MT" panose="020B0502020104020203" pitchFamily="34" charset="0"/>
                <a:cs typeface="Calibri" panose="020F0502020204030204" pitchFamily="34" charset="0"/>
              </a:rPr>
              <a:t>Location: </a:t>
            </a:r>
            <a:r>
              <a:rPr lang="en-US" sz="1400" dirty="0">
                <a:latin typeface="Gill Sans MT" panose="020B0502020104020203" pitchFamily="34" charset="0"/>
                <a:cs typeface="Calibri" panose="020F0502020204030204" pitchFamily="34" charset="0"/>
              </a:rPr>
              <a:t>located behind the stomach (Strategic location).</a:t>
            </a:r>
          </a:p>
          <a:p>
            <a:pPr lvl="0" defTabSz="914400">
              <a:lnSpc>
                <a:spcPct val="150000"/>
              </a:lnSpc>
              <a:buClr>
                <a:srgbClr val="008080"/>
              </a:buClr>
            </a:pPr>
            <a:r>
              <a:rPr lang="en-US" sz="1400" dirty="0">
                <a:solidFill>
                  <a:srgbClr val="008080"/>
                </a:solidFill>
                <a:latin typeface="Gill Sans MT" panose="020B0502020104020203" pitchFamily="34" charset="0"/>
                <a:cs typeface="Calibri" panose="020F0502020204030204" pitchFamily="34" charset="0"/>
              </a:rPr>
              <a:t>Exocrine product: </a:t>
            </a:r>
            <a:r>
              <a:rPr lang="en-US" altLang="en-US" sz="1400" dirty="0">
                <a:latin typeface="Gill Sans MT" panose="020B0502020104020203" pitchFamily="34" charset="0"/>
                <a:cs typeface="Calibri" panose="020F0502020204030204" pitchFamily="34" charset="0"/>
              </a:rPr>
              <a:t>Acinar cells produce an enzyme-rich juice used for digestion.</a:t>
            </a:r>
            <a:endParaRPr lang="en-US" sz="14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a:solidFill>
                  <a:srgbClr val="FF0000"/>
                </a:solidFill>
                <a:latin typeface="Gill Sans MT" panose="020B0502020104020203" pitchFamily="34" charset="0"/>
                <a:cs typeface="Calibri" panose="020F0502020204030204" pitchFamily="34" charset="0"/>
              </a:rPr>
              <a:t>Endocrine </a:t>
            </a:r>
            <a:r>
              <a:rPr lang="en-US" sz="1400" dirty="0">
                <a:solidFill>
                  <a:srgbClr val="008080"/>
                </a:solidFill>
                <a:latin typeface="Gill Sans MT" panose="020B0502020104020203" pitchFamily="34" charset="0"/>
                <a:cs typeface="Calibri" panose="020F0502020204030204" pitchFamily="34" charset="0"/>
              </a:rPr>
              <a:t>product: </a:t>
            </a:r>
            <a:r>
              <a:rPr lang="en-US" sz="1400" dirty="0">
                <a:latin typeface="Gill Sans MT" panose="020B0502020104020203" pitchFamily="34" charset="0"/>
                <a:cs typeface="Calibri" panose="020F0502020204030204" pitchFamily="34" charset="0"/>
              </a:rPr>
              <a:t>Pancreatic islets (islets of Langerhans) produce hormones involved in regulating fuel </a:t>
            </a:r>
            <a:r>
              <a:rPr lang="en-US" sz="1400" dirty="0">
                <a:solidFill>
                  <a:srgbClr val="00B050"/>
                </a:solidFill>
                <a:latin typeface="Gill Sans MT" panose="020B0502020104020203" pitchFamily="34" charset="0"/>
                <a:cs typeface="Calibri" panose="020F0502020204030204" pitchFamily="34" charset="0"/>
              </a:rPr>
              <a:t>(CHO, fats &amp; protein) </a:t>
            </a:r>
            <a:r>
              <a:rPr lang="en-US" sz="1400" dirty="0">
                <a:latin typeface="Gill Sans MT" panose="020B0502020104020203" pitchFamily="34" charset="0"/>
                <a:cs typeface="Calibri" panose="020F0502020204030204" pitchFamily="34" charset="0"/>
              </a:rPr>
              <a:t>storage and use.</a:t>
            </a:r>
          </a:p>
          <a:p>
            <a:pPr defTabSz="914400">
              <a:lnSpc>
                <a:spcPct val="150000"/>
              </a:lnSpc>
              <a:buClr>
                <a:srgbClr val="008080"/>
              </a:buClr>
            </a:pPr>
            <a:endParaRPr lang="en-US" sz="1400" dirty="0">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defTabSz="914400">
              <a:lnSpc>
                <a:spcPct val="150000"/>
              </a:lnSpc>
            </a:pPr>
            <a:endParaRPr lang="en-US" sz="1400" dirty="0">
              <a:latin typeface="Gill Sans MT" panose="020B0502020104020203" pitchFamily="34" charset="0"/>
              <a:cs typeface="Calibri" panose="020F0502020204030204" pitchFamily="34" charset="0"/>
            </a:endParaRPr>
          </a:p>
        </p:txBody>
      </p:sp>
      <p:pic>
        <p:nvPicPr>
          <p:cNvPr id="23" name="Picture 4"/>
          <p:cNvPicPr>
            <a:picLocks noChangeAspect="1" noChangeArrowheads="1"/>
          </p:cNvPicPr>
          <p:nvPr/>
        </p:nvPicPr>
        <p:blipFill>
          <a:blip r:embed="rId2">
            <a:extLst>
              <a:ext uri="{28A0092B-C50C-407E-A947-70E740481C1C}">
                <a14:useLocalDpi xmlns:a14="http://schemas.microsoft.com/office/drawing/2010/main" val="0"/>
              </a:ext>
            </a:extLst>
          </a:blip>
          <a:srcRect t="946" r="3346" b="3340"/>
          <a:stretch>
            <a:fillRect/>
          </a:stretch>
        </p:blipFill>
        <p:spPr bwMode="auto">
          <a:xfrm>
            <a:off x="6886500" y="3002901"/>
            <a:ext cx="4632000" cy="325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923522410"/>
              </p:ext>
            </p:extLst>
          </p:nvPr>
        </p:nvGraphicFramePr>
        <p:xfrm>
          <a:off x="609460" y="2996952"/>
          <a:ext cx="5740787" cy="3131820"/>
        </p:xfrm>
        <a:graphic>
          <a:graphicData uri="http://schemas.openxmlformats.org/drawingml/2006/table">
            <a:tbl>
              <a:tblPr firstRow="1" bandRow="1">
                <a:tableStyleId>{5DA37D80-6434-44D0-A028-1B22A696006F}</a:tableStyleId>
              </a:tblPr>
              <a:tblGrid>
                <a:gridCol w="1407919">
                  <a:extLst>
                    <a:ext uri="{9D8B030D-6E8A-4147-A177-3AD203B41FA5}">
                      <a16:colId xmlns:a16="http://schemas.microsoft.com/office/drawing/2014/main" val="275246610"/>
                    </a:ext>
                  </a:extLst>
                </a:gridCol>
                <a:gridCol w="3157852">
                  <a:extLst>
                    <a:ext uri="{9D8B030D-6E8A-4147-A177-3AD203B41FA5}">
                      <a16:colId xmlns:a16="http://schemas.microsoft.com/office/drawing/2014/main" val="2982743212"/>
                    </a:ext>
                  </a:extLst>
                </a:gridCol>
                <a:gridCol w="1175016">
                  <a:extLst>
                    <a:ext uri="{9D8B030D-6E8A-4147-A177-3AD203B41FA5}">
                      <a16:colId xmlns:a16="http://schemas.microsoft.com/office/drawing/2014/main" val="3511199836"/>
                    </a:ext>
                  </a:extLst>
                </a:gridCol>
              </a:tblGrid>
              <a:tr h="370840">
                <a:tc gridSpan="3">
                  <a:txBody>
                    <a:bodyPr/>
                    <a:lstStyle/>
                    <a:p>
                      <a:pPr algn="ctr">
                        <a:lnSpc>
                          <a:spcPct val="150000"/>
                        </a:lnSpc>
                      </a:pPr>
                      <a:r>
                        <a:rPr kumimoji="0" lang="en-US" sz="1500" b="0" kern="1200" dirty="0">
                          <a:solidFill>
                            <a:srgbClr val="497E8D"/>
                          </a:solidFill>
                          <a:latin typeface="Gill Sans MT" panose="020B0502020104020203" pitchFamily="34" charset="0"/>
                          <a:ea typeface="+mn-ea"/>
                          <a:cs typeface="Calibri" panose="020F0502020204030204" pitchFamily="34" charset="0"/>
                        </a:rPr>
                        <a:t>Islets of Langerhans </a:t>
                      </a:r>
                      <a:r>
                        <a:rPr kumimoji="0" lang="en-US" sz="1500" b="0" kern="1200" dirty="0">
                          <a:solidFill>
                            <a:schemeClr val="tx1"/>
                          </a:solidFill>
                          <a:latin typeface="Gill Sans MT" panose="020B0502020104020203" pitchFamily="34" charset="0"/>
                          <a:ea typeface="+mn-ea"/>
                          <a:cs typeface="Calibri" panose="020F0502020204030204" pitchFamily="34" charset="0"/>
                        </a:rPr>
                        <a:t>(</a:t>
                      </a:r>
                      <a:r>
                        <a:rPr kumimoji="0" lang="en-US" sz="1500" b="0" kern="1200" dirty="0">
                          <a:solidFill>
                            <a:schemeClr val="accent4">
                              <a:lumMod val="75000"/>
                            </a:schemeClr>
                          </a:solidFill>
                          <a:latin typeface="Gill Sans MT" panose="020B0502020104020203" pitchFamily="34" charset="0"/>
                          <a:ea typeface="+mn-ea"/>
                          <a:cs typeface="Calibri" panose="020F0502020204030204" pitchFamily="34" charset="0"/>
                        </a:rPr>
                        <a:t>1-2 million </a:t>
                      </a:r>
                      <a:r>
                        <a:rPr kumimoji="0" lang="en-US" sz="1500" b="0" kern="1200" dirty="0">
                          <a:solidFill>
                            <a:schemeClr val="tx1"/>
                          </a:solidFill>
                          <a:latin typeface="Gill Sans MT" panose="020B0502020104020203" pitchFamily="34" charset="0"/>
                          <a:ea typeface="+mn-ea"/>
                          <a:cs typeface="Calibri" panose="020F0502020204030204" pitchFamily="34" charset="0"/>
                        </a:rPr>
                        <a:t>islets</a:t>
                      </a:r>
                      <a:r>
                        <a:rPr kumimoji="0" lang="en-US" sz="1500" b="0" kern="1200" dirty="0">
                          <a:solidFill>
                            <a:schemeClr val="tx1"/>
                          </a:solidFill>
                          <a:latin typeface="+mn-lt"/>
                          <a:ea typeface="+mn-ea"/>
                          <a:cs typeface="+mn-cs"/>
                        </a:rPr>
                        <a:t>) </a:t>
                      </a:r>
                      <a:r>
                        <a:rPr kumimoji="0" lang="en-US" sz="1500" b="0" kern="1200" dirty="0">
                          <a:solidFill>
                            <a:srgbClr val="FF0000"/>
                          </a:solidFill>
                          <a:latin typeface="+mn-lt"/>
                          <a:ea typeface="+mn-ea"/>
                          <a:cs typeface="+mn-cs"/>
                        </a:rPr>
                        <a:t>(important)</a:t>
                      </a:r>
                      <a:endParaRPr kumimoji="0" lang="en-US" sz="1500" b="0" kern="1200" dirty="0">
                        <a:solidFill>
                          <a:srgbClr val="FF0000"/>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3654929580"/>
                  </a:ext>
                </a:extLst>
              </a:tr>
              <a:tr h="370840">
                <a:tc>
                  <a:txBody>
                    <a:bodyPr/>
                    <a:lstStyle/>
                    <a:p>
                      <a:pPr algn="ctr">
                        <a:lnSpc>
                          <a:spcPct val="150000"/>
                        </a:lnSpc>
                      </a:pPr>
                      <a:r>
                        <a:rPr lang="en-US" sz="1400" dirty="0">
                          <a:solidFill>
                            <a:srgbClr val="008080"/>
                          </a:solidFill>
                        </a:rPr>
                        <a:t>Cells</a:t>
                      </a:r>
                      <a:r>
                        <a:rPr lang="en-US" sz="1400" baseline="0" dirty="0">
                          <a:solidFill>
                            <a:srgbClr val="008080"/>
                          </a:solidFill>
                        </a:rPr>
                        <a:t> types</a:t>
                      </a:r>
                      <a:endParaRPr lang="en-US" sz="1400" dirty="0">
                        <a:solidFill>
                          <a:srgbClr val="008080"/>
                        </a:solidFill>
                      </a:endParaRPr>
                    </a:p>
                  </a:txBody>
                  <a:tcPr>
                    <a:solidFill>
                      <a:srgbClr val="E6FEF8"/>
                    </a:solidFill>
                  </a:tcPr>
                </a:tc>
                <a:tc>
                  <a:txBody>
                    <a:bodyPr/>
                    <a:lstStyle/>
                    <a:p>
                      <a:pPr algn="ctr">
                        <a:lnSpc>
                          <a:spcPct val="150000"/>
                        </a:lnSpc>
                      </a:pPr>
                      <a:r>
                        <a:rPr lang="en-US" sz="1400" dirty="0">
                          <a:solidFill>
                            <a:srgbClr val="008080"/>
                          </a:solidFill>
                        </a:rPr>
                        <a:t>Secretion </a:t>
                      </a:r>
                    </a:p>
                  </a:txBody>
                  <a:tcPr>
                    <a:solidFill>
                      <a:srgbClr val="E6FEF8"/>
                    </a:solidFill>
                  </a:tcPr>
                </a:tc>
                <a:tc>
                  <a:txBody>
                    <a:bodyPr/>
                    <a:lstStyle/>
                    <a:p>
                      <a:pPr algn="ctr">
                        <a:lnSpc>
                          <a:spcPct val="150000"/>
                        </a:lnSpc>
                      </a:pPr>
                      <a:r>
                        <a:rPr lang="en-US" sz="1400" dirty="0">
                          <a:solidFill>
                            <a:srgbClr val="008080"/>
                          </a:solidFill>
                        </a:rPr>
                        <a:t>Percentage </a:t>
                      </a:r>
                    </a:p>
                  </a:txBody>
                  <a:tcPr>
                    <a:solidFill>
                      <a:srgbClr val="E6FEF8"/>
                    </a:solidFill>
                  </a:tcPr>
                </a:tc>
                <a:extLst>
                  <a:ext uri="{0D108BD9-81ED-4DB2-BD59-A6C34878D82A}">
                    <a16:rowId xmlns:a16="http://schemas.microsoft.com/office/drawing/2014/main" val="155858622"/>
                  </a:ext>
                </a:extLst>
              </a:tr>
              <a:tr h="370840">
                <a:tc>
                  <a:txBody>
                    <a:bodyPr/>
                    <a:lstStyle/>
                    <a:p>
                      <a:pPr algn="ctr">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Beta (</a:t>
                      </a:r>
                      <a:r>
                        <a:rPr kumimoji="0" lang="el-GR" altLang="en-US" sz="1400" kern="1200" dirty="0">
                          <a:solidFill>
                            <a:schemeClr val="tx1"/>
                          </a:solidFill>
                          <a:latin typeface="Gill Sans MT" panose="020B0502020104020203" pitchFamily="34" charset="0"/>
                          <a:ea typeface="+mn-ea"/>
                          <a:cs typeface="Calibri" panose="020F0502020204030204" pitchFamily="34" charset="0"/>
                        </a:rPr>
                        <a:t>β</a:t>
                      </a:r>
                      <a:r>
                        <a:rPr kumimoji="0" lang="en-US" altLang="en-US" sz="1400" kern="1200" dirty="0">
                          <a:solidFill>
                            <a:schemeClr val="tx1"/>
                          </a:solidFill>
                          <a:latin typeface="Gill Sans MT" panose="020B0502020104020203" pitchFamily="34" charset="0"/>
                          <a:ea typeface="+mn-ea"/>
                          <a:cs typeface="Calibri" panose="020F0502020204030204" pitchFamily="34" charset="0"/>
                        </a:rPr>
                        <a:t>)</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algn="ctr" rtl="0" eaLnBrk="1" latinLnBrk="0" hangingPunct="1">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Produce insulin </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ctr">
                        <a:lnSpc>
                          <a:spcPct val="150000"/>
                        </a:lnSpc>
                      </a:pPr>
                      <a:r>
                        <a:rPr kumimoji="0" lang="en-US" altLang="en-US" sz="1400" kern="1200" dirty="0">
                          <a:solidFill>
                            <a:schemeClr val="accent4">
                              <a:lumMod val="75000"/>
                            </a:schemeClr>
                          </a:solidFill>
                          <a:latin typeface="Gill Sans MT" panose="020B0502020104020203" pitchFamily="34" charset="0"/>
                          <a:ea typeface="+mn-ea"/>
                          <a:cs typeface="Calibri" panose="020F0502020204030204" pitchFamily="34" charset="0"/>
                        </a:rPr>
                        <a:t>70%</a:t>
                      </a:r>
                      <a:endPar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535342257"/>
                  </a:ext>
                </a:extLst>
              </a:tr>
              <a:tr h="370840">
                <a:tc>
                  <a:txBody>
                    <a:bodyPr/>
                    <a:lstStyle/>
                    <a:p>
                      <a:pPr algn="ctr">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Alpha (</a:t>
                      </a:r>
                      <a:r>
                        <a:rPr kumimoji="0" lang="el-GR" altLang="en-US" sz="1400" kern="1200" dirty="0">
                          <a:solidFill>
                            <a:schemeClr val="tx1"/>
                          </a:solidFill>
                          <a:latin typeface="Gill Sans MT" panose="020B0502020104020203" pitchFamily="34" charset="0"/>
                          <a:ea typeface="+mn-ea"/>
                          <a:cs typeface="Calibri" panose="020F0502020204030204" pitchFamily="34" charset="0"/>
                        </a:rPr>
                        <a:t>α</a:t>
                      </a:r>
                      <a:r>
                        <a:rPr kumimoji="0" lang="en-US" altLang="en-US" sz="1400" kern="1200" dirty="0">
                          <a:solidFill>
                            <a:schemeClr val="tx1"/>
                          </a:solidFill>
                          <a:latin typeface="Gill Sans MT" panose="020B0502020104020203" pitchFamily="34" charset="0"/>
                          <a:ea typeface="+mn-ea"/>
                          <a:cs typeface="Calibri" panose="020F0502020204030204" pitchFamily="34" charset="0"/>
                        </a:rPr>
                        <a:t>)</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altLang="en-US" sz="1400" kern="1200">
                          <a:solidFill>
                            <a:schemeClr val="tx1"/>
                          </a:solidFill>
                          <a:latin typeface="Gill Sans MT" panose="020B0502020104020203" pitchFamily="34" charset="0"/>
                          <a:ea typeface="+mn-ea"/>
                          <a:cs typeface="Calibri" panose="020F0502020204030204" pitchFamily="34" charset="0"/>
                        </a:rPr>
                        <a:t>Produce glucagon</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altLang="en-US" sz="1400" kern="1200" dirty="0">
                          <a:solidFill>
                            <a:schemeClr val="accent4">
                              <a:lumMod val="75000"/>
                            </a:schemeClr>
                          </a:solidFill>
                          <a:latin typeface="Gill Sans MT" panose="020B0502020104020203" pitchFamily="34" charset="0"/>
                          <a:ea typeface="+mn-ea"/>
                          <a:cs typeface="Calibri" panose="020F0502020204030204" pitchFamily="34" charset="0"/>
                        </a:rPr>
                        <a:t>20%</a:t>
                      </a:r>
                    </a:p>
                  </a:txBody>
                  <a:tcPr>
                    <a:solidFill>
                      <a:schemeClr val="bg1"/>
                    </a:solidFill>
                  </a:tcPr>
                </a:tc>
                <a:extLst>
                  <a:ext uri="{0D108BD9-81ED-4DB2-BD59-A6C34878D82A}">
                    <a16:rowId xmlns:a16="http://schemas.microsoft.com/office/drawing/2014/main" val="3316134455"/>
                  </a:ext>
                </a:extLst>
              </a:tr>
              <a:tr h="370840">
                <a:tc>
                  <a:txBody>
                    <a:bodyPr/>
                    <a:lstStyle/>
                    <a:p>
                      <a:pPr algn="ctr">
                        <a:lnSpc>
                          <a:spcPct val="150000"/>
                        </a:lnSpc>
                      </a:pPr>
                      <a:endParaRPr kumimoji="0" lang="en-US" altLang="en-US" sz="100" kern="1200" dirty="0">
                        <a:solidFill>
                          <a:schemeClr val="tx1"/>
                        </a:solidFill>
                        <a:latin typeface="Gill Sans MT" panose="020B0502020104020203" pitchFamily="34" charset="0"/>
                        <a:ea typeface="+mn-ea"/>
                        <a:cs typeface="Calibri" panose="020F0502020204030204" pitchFamily="34" charset="0"/>
                      </a:endParaRPr>
                    </a:p>
                    <a:p>
                      <a:pPr algn="ctr">
                        <a:lnSpc>
                          <a:spcPct val="150000"/>
                        </a:lnSpc>
                      </a:pPr>
                      <a:endParaRPr kumimoji="0" lang="en-US" altLang="en-US" sz="100" kern="1200" dirty="0">
                        <a:solidFill>
                          <a:schemeClr val="tx1"/>
                        </a:solidFill>
                        <a:latin typeface="Gill Sans MT" panose="020B0502020104020203" pitchFamily="34" charset="0"/>
                        <a:ea typeface="+mn-ea"/>
                        <a:cs typeface="Calibri" panose="020F0502020204030204" pitchFamily="34" charset="0"/>
                      </a:endParaRPr>
                    </a:p>
                    <a:p>
                      <a:pPr algn="ctr">
                        <a:lnSpc>
                          <a:spcPct val="150000"/>
                        </a:lnSpc>
                      </a:pPr>
                      <a:endParaRPr kumimoji="0" lang="en-US" altLang="en-US" sz="100" kern="1200" dirty="0">
                        <a:solidFill>
                          <a:schemeClr val="tx1"/>
                        </a:solidFill>
                        <a:latin typeface="Gill Sans MT" panose="020B0502020104020203" pitchFamily="34" charset="0"/>
                        <a:ea typeface="+mn-ea"/>
                        <a:cs typeface="Calibri" panose="020F0502020204030204" pitchFamily="34" charset="0"/>
                      </a:endParaRPr>
                    </a:p>
                    <a:p>
                      <a:pPr algn="ctr">
                        <a:lnSpc>
                          <a:spcPct val="150000"/>
                        </a:lnSpc>
                      </a:pPr>
                      <a:endParaRPr kumimoji="0" lang="en-US" altLang="en-US" sz="100" kern="1200" dirty="0">
                        <a:solidFill>
                          <a:schemeClr val="tx1"/>
                        </a:solidFill>
                        <a:latin typeface="Gill Sans MT" panose="020B0502020104020203" pitchFamily="34" charset="0"/>
                        <a:ea typeface="+mn-ea"/>
                        <a:cs typeface="Calibri" panose="020F0502020204030204" pitchFamily="34" charset="0"/>
                      </a:endParaRPr>
                    </a:p>
                    <a:p>
                      <a:pPr algn="ctr">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Delta (</a:t>
                      </a:r>
                      <a:r>
                        <a:rPr kumimoji="0" lang="el-GR" altLang="en-US" sz="1400" kern="1200" dirty="0">
                          <a:solidFill>
                            <a:schemeClr val="tx1"/>
                          </a:solidFill>
                          <a:latin typeface="Gill Sans MT" panose="020B0502020104020203" pitchFamily="34" charset="0"/>
                          <a:ea typeface="+mn-ea"/>
                          <a:cs typeface="Calibri" panose="020F0502020204030204" pitchFamily="34" charset="0"/>
                        </a:rPr>
                        <a:t>δ</a:t>
                      </a:r>
                      <a:r>
                        <a:rPr kumimoji="0" lang="en-US" altLang="en-US" sz="1400" kern="1200" dirty="0">
                          <a:solidFill>
                            <a:schemeClr val="tx1"/>
                          </a:solidFill>
                          <a:latin typeface="Gill Sans MT" panose="020B0502020104020203" pitchFamily="34" charset="0"/>
                          <a:ea typeface="+mn-ea"/>
                          <a:cs typeface="Calibri" panose="020F0502020204030204" pitchFamily="34" charset="0"/>
                        </a:rPr>
                        <a:t>)</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algn="ctr" rtl="0" eaLnBrk="1" latinLnBrk="0" hangingPunct="1">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Produce somatostatin </a:t>
                      </a:r>
                    </a:p>
                    <a:p>
                      <a:pPr marL="0" algn="ctr" rtl="0" eaLnBrk="1" latinLnBrk="0" hangingPunct="1">
                        <a:lnSpc>
                          <a:spcPct val="150000"/>
                        </a:lnSpc>
                      </a:pPr>
                      <a:r>
                        <a:rPr kumimoji="0" lang="en-US" sz="1400" kern="1200" dirty="0">
                          <a:solidFill>
                            <a:srgbClr val="00B050"/>
                          </a:solidFill>
                          <a:latin typeface="Gill Sans MT" panose="020B0502020104020203" pitchFamily="34" charset="0"/>
                          <a:ea typeface="+mn-ea"/>
                          <a:cs typeface="Calibri" panose="020F0502020204030204" pitchFamily="34" charset="0"/>
                        </a:rPr>
                        <a:t>(Somatostatin always acts as inhibitor)</a:t>
                      </a:r>
                    </a:p>
                  </a:txBody>
                  <a:tcPr>
                    <a:solidFill>
                      <a:schemeClr val="bg1"/>
                    </a:solidFill>
                  </a:tcPr>
                </a:tc>
                <a:tc>
                  <a:txBody>
                    <a:bodyPr/>
                    <a:lstStyle/>
                    <a:p>
                      <a:pPr algn="ctr">
                        <a:lnSpc>
                          <a:spcPct val="150000"/>
                        </a:lnSpc>
                      </a:pPr>
                      <a:r>
                        <a:rPr kumimoji="0" lang="en-US" altLang="en-US" sz="1400" kern="1200" dirty="0">
                          <a:solidFill>
                            <a:schemeClr val="accent4">
                              <a:lumMod val="75000"/>
                            </a:schemeClr>
                          </a:solidFill>
                          <a:latin typeface="Gill Sans MT" panose="020B0502020104020203" pitchFamily="34" charset="0"/>
                          <a:ea typeface="+mn-ea"/>
                          <a:cs typeface="Calibri" panose="020F0502020204030204" pitchFamily="34" charset="0"/>
                        </a:rPr>
                        <a:t>5%</a:t>
                      </a:r>
                      <a:endPar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621138261"/>
                  </a:ext>
                </a:extLst>
              </a:tr>
              <a:tr h="370840">
                <a:tc>
                  <a:txBody>
                    <a:bodyPr/>
                    <a:lstStyle/>
                    <a:p>
                      <a:pPr algn="ctr">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F  </a:t>
                      </a:r>
                      <a:r>
                        <a:rPr kumimoji="0" lang="en-US" altLang="en-US" sz="1400" kern="1200" dirty="0">
                          <a:solidFill>
                            <a:srgbClr val="00B050"/>
                          </a:solidFill>
                          <a:latin typeface="Gill Sans MT" panose="020B0502020104020203" pitchFamily="34" charset="0"/>
                          <a:ea typeface="+mn-ea"/>
                          <a:cs typeface="Calibri" panose="020F0502020204030204" pitchFamily="34" charset="0"/>
                        </a:rPr>
                        <a:t>(​gamma ​γ​ ​or PP cells)​</a:t>
                      </a:r>
                      <a:r>
                        <a:rPr kumimoji="0" lang="en-US" altLang="en-US" sz="1400" kern="1200" baseline="0" dirty="0">
                          <a:solidFill>
                            <a:srgbClr val="00B050"/>
                          </a:solidFill>
                          <a:latin typeface="Gill Sans MT" panose="020B0502020104020203" pitchFamily="34" charset="0"/>
                          <a:ea typeface="+mn-ea"/>
                          <a:cs typeface="Calibri" panose="020F0502020204030204" pitchFamily="34" charset="0"/>
                        </a:rPr>
                        <a:t> </a:t>
                      </a:r>
                      <a:r>
                        <a:rPr kumimoji="0" lang="en-US" altLang="en-US" sz="1400" kern="1200" dirty="0">
                          <a:solidFill>
                            <a:schemeClr val="tx1"/>
                          </a:solidFill>
                          <a:latin typeface="Gill Sans MT" panose="020B0502020104020203" pitchFamily="34" charset="0"/>
                          <a:ea typeface="+mn-ea"/>
                          <a:cs typeface="Calibri" panose="020F0502020204030204" pitchFamily="34" charset="0"/>
                        </a:rPr>
                        <a:t>cells </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algn="ctr" rtl="0" eaLnBrk="1" latinLnBrk="0" hangingPunct="1">
                        <a:lnSpc>
                          <a:spcPct val="150000"/>
                        </a:lnSpc>
                      </a:pPr>
                      <a:r>
                        <a:rPr kumimoji="0" lang="en-US" altLang="en-US" sz="1400" kern="1200" dirty="0">
                          <a:solidFill>
                            <a:schemeClr val="tx1"/>
                          </a:solidFill>
                          <a:latin typeface="Gill Sans MT" panose="020B0502020104020203" pitchFamily="34" charset="0"/>
                          <a:ea typeface="+mn-ea"/>
                          <a:cs typeface="Calibri" panose="020F0502020204030204" pitchFamily="34" charset="0"/>
                        </a:rPr>
                        <a:t>Produce pancreatic polypeptide </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ctr">
                        <a:lnSpc>
                          <a:spcPct val="150000"/>
                        </a:lnSpc>
                      </a:pPr>
                      <a:r>
                        <a:rPr kumimoji="0" lang="en-US" altLang="en-US" sz="1400" kern="1200" dirty="0">
                          <a:solidFill>
                            <a:schemeClr val="accent4">
                              <a:lumMod val="75000"/>
                            </a:schemeClr>
                          </a:solidFill>
                          <a:latin typeface="Gill Sans MT" panose="020B0502020104020203" pitchFamily="34" charset="0"/>
                          <a:ea typeface="+mn-ea"/>
                          <a:cs typeface="Calibri" panose="020F0502020204030204" pitchFamily="34" charset="0"/>
                        </a:rPr>
                        <a:t>5%</a:t>
                      </a:r>
                      <a:endParaRPr kumimoji="0" lang="en-US" sz="1400" kern="1200" dirty="0">
                        <a:solidFill>
                          <a:schemeClr val="accent4">
                            <a:lumMod val="7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249253394"/>
                  </a:ext>
                </a:extLst>
              </a:tr>
            </a:tbl>
          </a:graphicData>
        </a:graphic>
      </p:graphicFrame>
      <p:sp>
        <p:nvSpPr>
          <p:cNvPr id="8" name="Rectangle 7"/>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157278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ar-SA" sz="3200" dirty="0">
                <a:solidFill>
                  <a:srgbClr val="008080"/>
                </a:solidFill>
                <a:latin typeface="Bahnschrift" panose="020B0502040204020203" pitchFamily="34" charset="0"/>
                <a:cs typeface="Calibri" panose="020F0502020204030204" pitchFamily="34" charset="0"/>
              </a:rPr>
              <a:t>Glucose Metabolism Terms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88987"/>
            <a:ext cx="10969942" cy="4256237"/>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Gluconeogenesis: </a:t>
            </a:r>
            <a:r>
              <a:rPr lang="en-US" sz="1600" dirty="0">
                <a:latin typeface="Gill Sans MT" panose="020B0502020104020203" pitchFamily="34" charset="0"/>
                <a:cs typeface="Calibri" panose="020F0502020204030204" pitchFamily="34" charset="0"/>
              </a:rPr>
              <a:t>synthesis of glucose from non carbohydrate precursors, lactic acid, glycerol, amino acids. Liver cells synthesizes glucose when carbohydrates are depleted by gluconeogenesis. </a:t>
            </a:r>
          </a:p>
          <a:p>
            <a:pPr defTabSz="914400">
              <a:lnSpc>
                <a:spcPct val="15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Glycogenesis: </a:t>
            </a:r>
            <a:r>
              <a:rPr lang="en-US" sz="1600" dirty="0">
                <a:latin typeface="Gill Sans MT" panose="020B0502020104020203" pitchFamily="34" charset="0"/>
                <a:cs typeface="Calibri" panose="020F0502020204030204" pitchFamily="34" charset="0"/>
              </a:rPr>
              <a:t>formation of glycogen, glucose stored in liver and skeletal muscle as glycogen. Important energy reserve </a:t>
            </a:r>
            <a:r>
              <a:rPr lang="en-US" sz="1600" dirty="0">
                <a:solidFill>
                  <a:srgbClr val="00B050"/>
                </a:solidFill>
                <a:latin typeface="Gill Sans MT" panose="020B0502020104020203" pitchFamily="34" charset="0"/>
                <a:cs typeface="Calibri" panose="020F0502020204030204" pitchFamily="34" charset="0"/>
              </a:rPr>
              <a:t>(In case of excess).</a:t>
            </a:r>
          </a:p>
          <a:p>
            <a:pPr defTabSz="914400">
              <a:lnSpc>
                <a:spcPct val="15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err="1">
                <a:solidFill>
                  <a:srgbClr val="008080"/>
                </a:solidFill>
                <a:latin typeface="Gill Sans MT" panose="020B0502020104020203" pitchFamily="34" charset="0"/>
                <a:cs typeface="Calibri" panose="020F0502020204030204" pitchFamily="34" charset="0"/>
              </a:rPr>
              <a:t>Glycogenolysis</a:t>
            </a:r>
            <a:r>
              <a:rPr lang="en-US" sz="1600" dirty="0">
                <a:solidFill>
                  <a:srgbClr val="008080"/>
                </a:solidFill>
                <a:latin typeface="Gill Sans MT" panose="020B0502020104020203" pitchFamily="34" charset="0"/>
                <a:cs typeface="Calibri" panose="020F0502020204030204" pitchFamily="34" charset="0"/>
              </a:rPr>
              <a:t>: </a:t>
            </a:r>
            <a:r>
              <a:rPr lang="en-US" sz="1600" dirty="0">
                <a:latin typeface="Gill Sans MT" panose="020B0502020104020203" pitchFamily="34" charset="0"/>
                <a:cs typeface="Calibri" panose="020F0502020204030204" pitchFamily="34" charset="0"/>
              </a:rPr>
              <a:t>breakdown of glycogen (polysaccharide) into glucose molecules (monosaccharide).</a:t>
            </a:r>
          </a:p>
          <a:p>
            <a:pPr defTabSz="914400">
              <a:lnSpc>
                <a:spcPct val="15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Glycolysis: </a:t>
            </a:r>
            <a:r>
              <a:rPr lang="en-US" sz="1600" dirty="0">
                <a:latin typeface="Gill Sans MT" panose="020B0502020104020203" pitchFamily="34" charset="0"/>
                <a:cs typeface="Calibri" panose="020F0502020204030204" pitchFamily="34" charset="0"/>
              </a:rPr>
              <a:t>the breakdown of glucose into pyruvate by cells for the production of ATP.</a:t>
            </a: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4029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sz="3200" dirty="0">
                <a:solidFill>
                  <a:srgbClr val="008080"/>
                </a:solidFill>
                <a:latin typeface="Bahnschrift" panose="020B0502040204020203" pitchFamily="34" charset="0"/>
                <a:cs typeface="Calibri" panose="020F0502020204030204" pitchFamily="34" charset="0"/>
              </a:rPr>
              <a:t>Overview &amp; Structure of Insulin</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88987"/>
            <a:ext cx="10969942" cy="231202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r" defTabSz="914400" rtl="1">
              <a:lnSpc>
                <a:spcPct val="150000"/>
              </a:lnSpc>
              <a:buClr>
                <a:srgbClr val="008080"/>
              </a:buClr>
              <a:buNone/>
            </a:pPr>
            <a:r>
              <a:rPr lang="ar-SA" sz="1400" dirty="0">
                <a:solidFill>
                  <a:srgbClr val="00B050"/>
                </a:solidFill>
                <a:latin typeface="Gill Sans MT" panose="020B0502020104020203" pitchFamily="34" charset="0"/>
                <a:cs typeface="Calibri" panose="020F0502020204030204" pitchFamily="34" charset="0"/>
              </a:rPr>
              <a:t>يسمى هرمون </a:t>
            </a:r>
            <a:r>
              <a:rPr lang="ar-SA" sz="1400" dirty="0" smtClean="0">
                <a:solidFill>
                  <a:srgbClr val="00B050"/>
                </a:solidFill>
                <a:latin typeface="Gill Sans MT" panose="020B0502020104020203" pitchFamily="34" charset="0"/>
                <a:cs typeface="Calibri" panose="020F0502020204030204" pitchFamily="34" charset="0"/>
              </a:rPr>
              <a:t>الوفرة والكثرة </a:t>
            </a:r>
            <a:r>
              <a:rPr lang="ar-SA" sz="1400" dirty="0">
                <a:solidFill>
                  <a:srgbClr val="00B050"/>
                </a:solidFill>
                <a:latin typeface="Gill Sans MT" panose="020B0502020104020203" pitchFamily="34" charset="0"/>
                <a:cs typeface="Calibri" panose="020F0502020204030204" pitchFamily="34" charset="0"/>
              </a:rPr>
              <a:t>ما يفرز وقت المجاعة، يفرز اذا عندي وفرة من المواد الغذائية </a:t>
            </a:r>
            <a:r>
              <a:rPr lang="ar-SA" sz="1400" dirty="0" smtClean="0">
                <a:solidFill>
                  <a:srgbClr val="00B050"/>
                </a:solidFill>
                <a:latin typeface="Gill Sans MT" panose="020B0502020104020203" pitchFamily="34" charset="0"/>
                <a:cs typeface="Calibri" panose="020F0502020204030204" pitchFamily="34" charset="0"/>
              </a:rPr>
              <a:t>(الجلوكوز، </a:t>
            </a:r>
            <a:r>
              <a:rPr lang="ar-SA" sz="1400" dirty="0">
                <a:solidFill>
                  <a:srgbClr val="00B050"/>
                </a:solidFill>
                <a:latin typeface="Gill Sans MT" panose="020B0502020104020203" pitchFamily="34" charset="0"/>
                <a:cs typeface="Calibri" panose="020F0502020204030204" pitchFamily="34" charset="0"/>
              </a:rPr>
              <a:t>البروتين، الدهون) فيأخذها من الدم ويدخلها لخلايا</a:t>
            </a:r>
            <a:r>
              <a:rPr lang="en-US" sz="1400" dirty="0">
                <a:solidFill>
                  <a:srgbClr val="00B050"/>
                </a:solidFill>
                <a:latin typeface="Gill Sans MT" panose="020B0502020104020203" pitchFamily="34" charset="0"/>
                <a:cs typeface="Calibri" panose="020F0502020204030204" pitchFamily="34" charset="0"/>
              </a:rPr>
              <a:t> </a:t>
            </a:r>
            <a:r>
              <a:rPr lang="ar-SA" sz="1400" dirty="0">
                <a:solidFill>
                  <a:srgbClr val="00B050"/>
                </a:solidFill>
                <a:latin typeface="Gill Sans MT" panose="020B0502020104020203" pitchFamily="34" charset="0"/>
                <a:cs typeface="Calibri" panose="020F0502020204030204" pitchFamily="34" charset="0"/>
              </a:rPr>
              <a:t>كما يمنعها تطلع من الخلايا.</a:t>
            </a:r>
            <a:endParaRPr lang="en-US" sz="1400" dirty="0">
              <a:solidFill>
                <a:srgbClr val="00B050"/>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Hormone of nutrient abundance.</a:t>
            </a:r>
          </a:p>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A protein hormone consisting of </a:t>
            </a:r>
            <a:r>
              <a:rPr lang="en-US" sz="1600" dirty="0">
                <a:solidFill>
                  <a:schemeClr val="accent4">
                    <a:lumMod val="75000"/>
                  </a:schemeClr>
                </a:solidFill>
                <a:latin typeface="Gill Sans MT" panose="020B0502020104020203" pitchFamily="34" charset="0"/>
                <a:cs typeface="Calibri" panose="020F0502020204030204" pitchFamily="34" charset="0"/>
              </a:rPr>
              <a:t>two</a:t>
            </a:r>
            <a:r>
              <a:rPr lang="en-US" sz="1600" dirty="0">
                <a:latin typeface="Gill Sans MT" panose="020B0502020104020203" pitchFamily="34" charset="0"/>
                <a:cs typeface="Calibri" panose="020F0502020204030204" pitchFamily="34" charset="0"/>
              </a:rPr>
              <a:t> amino acid chains linked by </a:t>
            </a:r>
            <a:r>
              <a:rPr lang="en-US" sz="1600" dirty="0">
                <a:solidFill>
                  <a:srgbClr val="FF0000"/>
                </a:solidFill>
                <a:latin typeface="Gill Sans MT" panose="020B0502020104020203" pitchFamily="34" charset="0"/>
                <a:cs typeface="Calibri" panose="020F0502020204030204" pitchFamily="34" charset="0"/>
              </a:rPr>
              <a:t>disulfide bonds.</a:t>
            </a:r>
          </a:p>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Synthesized as part of proinsulin (86 AA) and then excised by enzymes, releasing functional insulin (</a:t>
            </a:r>
            <a:r>
              <a:rPr lang="en-US" sz="1600" dirty="0">
                <a:solidFill>
                  <a:schemeClr val="accent4">
                    <a:lumMod val="75000"/>
                  </a:schemeClr>
                </a:solidFill>
                <a:latin typeface="Gill Sans MT" panose="020B0502020104020203" pitchFamily="34" charset="0"/>
                <a:cs typeface="Calibri" panose="020F0502020204030204" pitchFamily="34" charset="0"/>
              </a:rPr>
              <a:t>51</a:t>
            </a:r>
            <a:r>
              <a:rPr lang="en-US" sz="1600" dirty="0">
                <a:latin typeface="Gill Sans MT" panose="020B0502020104020203" pitchFamily="34" charset="0"/>
                <a:cs typeface="Calibri" panose="020F0502020204030204" pitchFamily="34" charset="0"/>
              </a:rPr>
              <a:t> AA) and C peptide (</a:t>
            </a:r>
            <a:r>
              <a:rPr lang="en-US" sz="1600" dirty="0">
                <a:solidFill>
                  <a:schemeClr val="accent4">
                    <a:lumMod val="75000"/>
                  </a:schemeClr>
                </a:solidFill>
                <a:latin typeface="Gill Sans MT" panose="020B0502020104020203" pitchFamily="34" charset="0"/>
                <a:cs typeface="Calibri" panose="020F0502020204030204" pitchFamily="34" charset="0"/>
              </a:rPr>
              <a:t>29</a:t>
            </a:r>
            <a:r>
              <a:rPr lang="en-US" sz="1600" dirty="0">
                <a:latin typeface="Gill Sans MT" panose="020B0502020104020203" pitchFamily="34" charset="0"/>
                <a:cs typeface="Calibri" panose="020F0502020204030204" pitchFamily="34" charset="0"/>
              </a:rPr>
              <a:t> AA).</a:t>
            </a:r>
          </a:p>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Half life: </a:t>
            </a:r>
            <a:r>
              <a:rPr lang="en-US" sz="1600" dirty="0">
                <a:latin typeface="Gill Sans MT" panose="020B0502020104020203" pitchFamily="34" charset="0"/>
                <a:cs typeface="Calibri" panose="020F0502020204030204" pitchFamily="34" charset="0"/>
              </a:rPr>
              <a:t>Has a plasma half-life of </a:t>
            </a:r>
            <a:r>
              <a:rPr lang="en-US" sz="1600" dirty="0">
                <a:solidFill>
                  <a:srgbClr val="FFC000"/>
                </a:solidFill>
                <a:latin typeface="Gill Sans MT" panose="020B0502020104020203" pitchFamily="34" charset="0"/>
                <a:cs typeface="Calibri" panose="020F0502020204030204" pitchFamily="34" charset="0"/>
              </a:rPr>
              <a:t>5-6</a:t>
            </a:r>
            <a:r>
              <a:rPr lang="en-US" sz="1600" dirty="0">
                <a:solidFill>
                  <a:schemeClr val="accent4">
                    <a:lumMod val="75000"/>
                  </a:schemeClr>
                </a:solidFill>
                <a:latin typeface="Gill Sans MT" panose="020B0502020104020203" pitchFamily="34" charset="0"/>
                <a:cs typeface="Calibri" panose="020F0502020204030204" pitchFamily="34" charset="0"/>
              </a:rPr>
              <a:t> minutes.</a:t>
            </a: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pic>
        <p:nvPicPr>
          <p:cNvPr id="6" name="Picture 2" descr="Fifg-9-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500" y="3068960"/>
            <a:ext cx="4464496" cy="32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542684" y="4077072"/>
            <a:ext cx="1834494"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abic Typesetting" panose="03020402040406030203" pitchFamily="66" charset="-78"/>
                <a:cs typeface="Arabic Typesetting" panose="03020402040406030203" pitchFamily="66" charset="-78"/>
              </a:rPr>
              <a:t>For your information</a:t>
            </a:r>
          </a:p>
        </p:txBody>
      </p:sp>
    </p:spTree>
    <p:extLst>
      <p:ext uri="{BB962C8B-B14F-4D97-AF65-F5344CB8AC3E}">
        <p14:creationId xmlns:p14="http://schemas.microsoft.com/office/powerpoint/2010/main" val="120520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ar-SA" sz="3200" dirty="0">
                <a:solidFill>
                  <a:srgbClr val="008080"/>
                </a:solidFill>
                <a:latin typeface="Bahnschrift" panose="020B0502040204020203" pitchFamily="34" charset="0"/>
                <a:cs typeface="Calibri" panose="020F0502020204030204" pitchFamily="34" charset="0"/>
              </a:rPr>
              <a:t>Dr. Manan’s Explanation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2650" b="2750"/>
          <a:stretch/>
        </p:blipFill>
        <p:spPr>
          <a:xfrm>
            <a:off x="1603517" y="1279864"/>
            <a:ext cx="8981828" cy="4946935"/>
          </a:xfrm>
          <a:prstGeom prst="rect">
            <a:avLst/>
          </a:prstGeom>
        </p:spPr>
      </p:pic>
    </p:spTree>
    <p:extLst>
      <p:ext uri="{BB962C8B-B14F-4D97-AF65-F5344CB8AC3E}">
        <p14:creationId xmlns:p14="http://schemas.microsoft.com/office/powerpoint/2010/main" val="254676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ar-SA" sz="3200" dirty="0">
                <a:solidFill>
                  <a:srgbClr val="008080"/>
                </a:solidFill>
                <a:latin typeface="Bahnschrift" panose="020B0502040204020203" pitchFamily="34" charset="0"/>
                <a:cs typeface="Calibri" panose="020F0502020204030204" pitchFamily="34" charset="0"/>
              </a:rPr>
              <a:t>Insulin Synthesis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43000"/>
            <a:ext cx="10969942" cy="27180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en-US" sz="1400" dirty="0"/>
              <a:t>Insulin synthesis is stimulated by glucose or feeding and decreased by fasting. </a:t>
            </a:r>
          </a:p>
          <a:p>
            <a:pPr marL="0" indent="0">
              <a:buNone/>
            </a:pPr>
            <a:r>
              <a:rPr lang="en-US" altLang="en-US" sz="1400" dirty="0"/>
              <a:t>     </a:t>
            </a:r>
            <a:r>
              <a:rPr lang="en-US" altLang="en-US" sz="1400" dirty="0">
                <a:solidFill>
                  <a:schemeClr val="bg1">
                    <a:lumMod val="50000"/>
                  </a:schemeClr>
                </a:solidFill>
              </a:rPr>
              <a:t>( When blood glucose level is elevated, Insulin synthesis is stimulated and insulin is secreted, while fasting (hypoglycemic condition) will inhibit insulin synthesis)</a:t>
            </a:r>
          </a:p>
          <a:p>
            <a:pPr marL="0" indent="0">
              <a:buNone/>
            </a:pPr>
            <a:r>
              <a:rPr lang="en-US" altLang="en-US" sz="1300" dirty="0">
                <a:solidFill>
                  <a:srgbClr val="FF0000"/>
                </a:solidFill>
              </a:rPr>
              <a:t>By negative feedback </a:t>
            </a:r>
            <a:r>
              <a:rPr lang="en-US" altLang="en-US" sz="1300" dirty="0">
                <a:solidFill>
                  <a:srgbClr val="00B050"/>
                </a:solidFill>
                <a:sym typeface="Wingdings"/>
              </a:rPr>
              <a:t> reverse the direction of action whether it was increasing or decreasing ex: </a:t>
            </a:r>
            <a:r>
              <a:rPr lang="en-US" altLang="en-US" sz="1300" dirty="0">
                <a:solidFill>
                  <a:srgbClr val="00B050"/>
                </a:solidFill>
              </a:rPr>
              <a:t>feeding, increase in blood sugar above normal range there is a sensor that gives signals to the hypothalamus which give orders to the organ in charge (pancreas) which activate the beta cells to produce insulin which is like a key for glucose to enter the cell </a:t>
            </a:r>
            <a:r>
              <a:rPr lang="en-US" altLang="en-US" sz="1300" dirty="0">
                <a:solidFill>
                  <a:srgbClr val="00B050"/>
                </a:solidFill>
                <a:sym typeface="Wingdings"/>
              </a:rPr>
              <a:t> decrease in blood sugar to normal (most common in our body).</a:t>
            </a:r>
          </a:p>
          <a:p>
            <a:pPr marL="0" indent="0">
              <a:buNone/>
            </a:pPr>
            <a:r>
              <a:rPr lang="en-US" altLang="en-US" sz="1300" dirty="0">
                <a:solidFill>
                  <a:srgbClr val="FF0000"/>
                </a:solidFill>
                <a:sym typeface="Wingdings"/>
              </a:rPr>
              <a:t>Positive feedback </a:t>
            </a:r>
            <a:r>
              <a:rPr lang="en-US" altLang="en-US" sz="1300" dirty="0">
                <a:solidFill>
                  <a:srgbClr val="00B050"/>
                </a:solidFill>
                <a:sym typeface="Wingdings"/>
              </a:rPr>
              <a:t> support the action whether it was increasing or decreasing like oxytocin during labor, platelets aggregation; to stop bleeding.</a:t>
            </a:r>
            <a:endParaRPr lang="en-US" altLang="en-US" sz="1300" dirty="0">
              <a:solidFill>
                <a:srgbClr val="00B050"/>
              </a:solidFill>
            </a:endParaRPr>
          </a:p>
          <a:p>
            <a:pPr>
              <a:buClr>
                <a:srgbClr val="008080"/>
              </a:buClr>
            </a:pPr>
            <a:r>
              <a:rPr lang="en-US" altLang="en-US" sz="1400" dirty="0"/>
              <a:t>Threshold of glucose-stimulated insulin secretion is </a:t>
            </a:r>
            <a:r>
              <a:rPr lang="en-US" altLang="en-US" sz="1400" dirty="0">
                <a:solidFill>
                  <a:srgbClr val="FFC000"/>
                </a:solidFill>
              </a:rPr>
              <a:t>100</a:t>
            </a:r>
            <a:r>
              <a:rPr lang="en-US" altLang="en-US" sz="1400" dirty="0"/>
              <a:t> mg/dl.</a:t>
            </a:r>
          </a:p>
          <a:p>
            <a:pPr marL="0" indent="0">
              <a:buNone/>
            </a:pPr>
            <a:r>
              <a:rPr lang="en-US" altLang="en-US" sz="1400" dirty="0">
                <a:solidFill>
                  <a:schemeClr val="bg1">
                    <a:lumMod val="50000"/>
                  </a:schemeClr>
                </a:solidFill>
              </a:rPr>
              <a:t>     (when glucose level is higher than 100mg/dl, pancreas will secrete insulin and vice versa)</a:t>
            </a:r>
          </a:p>
          <a:p>
            <a:pPr>
              <a:buClr>
                <a:srgbClr val="008080"/>
              </a:buClr>
            </a:pPr>
            <a:r>
              <a:rPr lang="en-US" altLang="en-US" sz="1400" dirty="0"/>
              <a:t>Glucose rapidly increase the translation of the insulin mRNA and slowly increases transcription of the insulin gene.</a:t>
            </a:r>
            <a:endParaRPr lang="en-US" sz="1600" dirty="0">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marL="0" indent="0" algn="r" defTabSz="914400" rtl="1">
              <a:lnSpc>
                <a:spcPct val="150000"/>
              </a:lnSpc>
              <a:buNone/>
            </a:pPr>
            <a:endParaRPr lang="en-US" sz="13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4183841274"/>
              </p:ext>
            </p:extLst>
          </p:nvPr>
        </p:nvGraphicFramePr>
        <p:xfrm>
          <a:off x="-178822" y="4006639"/>
          <a:ext cx="7272808" cy="229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
        <p:nvSpPr>
          <p:cNvPr id="9" name="Rectangle 8"/>
          <p:cNvSpPr/>
          <p:nvPr/>
        </p:nvSpPr>
        <p:spPr>
          <a:xfrm>
            <a:off x="6310436" y="4006639"/>
            <a:ext cx="5268967" cy="2215991"/>
          </a:xfrm>
          <a:prstGeom prst="rect">
            <a:avLst/>
          </a:prstGeom>
          <a:ln>
            <a:solidFill>
              <a:srgbClr val="00B050"/>
            </a:solidFill>
            <a:prstDash val="dashDot"/>
          </a:ln>
        </p:spPr>
        <p:txBody>
          <a:bodyPr wrap="square">
            <a:spAutoFit/>
          </a:bodyPr>
          <a:lstStyle/>
          <a:p>
            <a:pPr algn="r" defTabSz="914400" rtl="1">
              <a:lnSpc>
                <a:spcPct val="150000"/>
              </a:lnSpc>
            </a:pPr>
            <a:r>
              <a:rPr lang="ar-SA" sz="1150" dirty="0" smtClean="0">
                <a:solidFill>
                  <a:srgbClr val="00B050"/>
                </a:solidFill>
                <a:latin typeface="Calibri" panose="020F0502020204030204" pitchFamily="34" charset="0"/>
                <a:cs typeface="Calibri" panose="020F0502020204030204" pitchFamily="34" charset="0"/>
              </a:rPr>
              <a:t>كيف يتصنع الأنسولين؟ </a:t>
            </a:r>
            <a:r>
              <a:rPr lang="ar-SA" altLang="en-US" sz="1150" dirty="0" smtClean="0">
                <a:solidFill>
                  <a:srgbClr val="00B050"/>
                </a:solidFill>
                <a:latin typeface="Calibri" panose="020F0502020204030204" pitchFamily="34" charset="0"/>
                <a:cs typeface="Calibri" panose="020F0502020204030204" pitchFamily="34" charset="0"/>
              </a:rPr>
              <a:t>أول شيء </a:t>
            </a:r>
            <a:r>
              <a:rPr lang="ar-SA" altLang="en-US" sz="1150" dirty="0" err="1" smtClean="0">
                <a:solidFill>
                  <a:srgbClr val="00B050"/>
                </a:solidFill>
                <a:latin typeface="Calibri" panose="020F0502020204030204" pitchFamily="34" charset="0"/>
                <a:cs typeface="Calibri" panose="020F0502020204030204" pitchFamily="34" charset="0"/>
              </a:rPr>
              <a:t>بيتصنع</a:t>
            </a:r>
            <a:r>
              <a:rPr lang="ar-SA" altLang="en-US" sz="1150" dirty="0" smtClean="0">
                <a:solidFill>
                  <a:srgbClr val="00B050"/>
                </a:solidFill>
                <a:latin typeface="Calibri" panose="020F0502020204030204" pitchFamily="34" charset="0"/>
                <a:cs typeface="Calibri" panose="020F0502020204030204" pitchFamily="34" charset="0"/>
              </a:rPr>
              <a:t> في خلية بيتا، وين بالضبط؟ بكروموسوم رقم 11.</a:t>
            </a:r>
          </a:p>
          <a:p>
            <a:pPr algn="r" defTabSz="914400" rtl="1">
              <a:lnSpc>
                <a:spcPct val="150000"/>
              </a:lnSpc>
            </a:pPr>
            <a:r>
              <a:rPr lang="ar-SA" altLang="en-US" sz="1150" dirty="0" smtClean="0">
                <a:solidFill>
                  <a:srgbClr val="00B050"/>
                </a:solidFill>
                <a:latin typeface="Calibri" panose="020F0502020204030204" pitchFamily="34" charset="0"/>
                <a:cs typeface="Calibri" panose="020F0502020204030204" pitchFamily="34" charset="0"/>
              </a:rPr>
              <a:t>يتصنع على شكل صيغة مبدئية (</a:t>
            </a:r>
            <a:r>
              <a:rPr lang="en-US" altLang="en-US" sz="1150" dirty="0" smtClean="0">
                <a:solidFill>
                  <a:srgbClr val="00B050"/>
                </a:solidFill>
                <a:latin typeface="Calibri" panose="020F0502020204030204" pitchFamily="34" charset="0"/>
                <a:cs typeface="Calibri" panose="020F0502020204030204" pitchFamily="34" charset="0"/>
              </a:rPr>
              <a:t>Pre-proinsulin</a:t>
            </a:r>
            <a:r>
              <a:rPr lang="ar-SA" altLang="en-US" sz="1150" dirty="0" smtClean="0">
                <a:solidFill>
                  <a:srgbClr val="00B050"/>
                </a:solidFill>
                <a:latin typeface="Calibri" panose="020F0502020204030204" pitchFamily="34" charset="0"/>
                <a:cs typeface="Calibri" panose="020F0502020204030204" pitchFamily="34" charset="0"/>
              </a:rPr>
              <a:t>)، الصيغة هذه تتكون من اربع سلاسل هم (</a:t>
            </a:r>
            <a:r>
              <a:rPr lang="en-US" altLang="en-US" sz="1150" dirty="0" smtClean="0">
                <a:solidFill>
                  <a:srgbClr val="00B050"/>
                </a:solidFill>
                <a:latin typeface="Calibri" panose="020F0502020204030204" pitchFamily="34" charset="0"/>
                <a:cs typeface="Calibri" panose="020F0502020204030204" pitchFamily="34" charset="0"/>
              </a:rPr>
              <a:t>Signal peptide, A chain, B chain &amp; C peptide</a:t>
            </a:r>
            <a:r>
              <a:rPr lang="ar-SA" altLang="en-US" sz="1150" dirty="0" smtClean="0">
                <a:solidFill>
                  <a:srgbClr val="00B050"/>
                </a:solidFill>
                <a:latin typeface="Calibri" panose="020F0502020204030204" pitchFamily="34" charset="0"/>
                <a:cs typeface="Calibri" panose="020F0502020204030204" pitchFamily="34" charset="0"/>
              </a:rPr>
              <a:t>).</a:t>
            </a:r>
          </a:p>
          <a:p>
            <a:pPr algn="r" defTabSz="914400" rtl="1">
              <a:lnSpc>
                <a:spcPct val="150000"/>
              </a:lnSpc>
            </a:pPr>
            <a:r>
              <a:rPr lang="ar-SA" altLang="en-US" sz="1150" dirty="0" smtClean="0">
                <a:solidFill>
                  <a:srgbClr val="00B050"/>
                </a:solidFill>
                <a:latin typeface="Calibri" panose="020F0502020204030204" pitchFamily="34" charset="0"/>
                <a:cs typeface="Calibri" panose="020F0502020204030204" pitchFamily="34" charset="0"/>
              </a:rPr>
              <a:t>راح تدخل هذه الصيغة الأولية إلى </a:t>
            </a:r>
            <a:r>
              <a:rPr lang="ar-SA" altLang="en-US" sz="1150" dirty="0" smtClean="0">
                <a:solidFill>
                  <a:srgbClr val="00B050"/>
                </a:solidFill>
                <a:latin typeface="Calibri" panose="020F0502020204030204" pitchFamily="34" charset="0"/>
                <a:cs typeface="Calibri" panose="020F0502020204030204" pitchFamily="34" charset="0"/>
              </a:rPr>
              <a:t>(</a:t>
            </a:r>
            <a:r>
              <a:rPr lang="en-US" altLang="en-US" sz="1150" dirty="0" smtClean="0">
                <a:solidFill>
                  <a:srgbClr val="00B050"/>
                </a:solidFill>
                <a:latin typeface="Calibri" panose="020F0502020204030204" pitchFamily="34" charset="0"/>
                <a:cs typeface="Calibri" panose="020F0502020204030204" pitchFamily="34" charset="0"/>
              </a:rPr>
              <a:t>Endoplasmic reticulum</a:t>
            </a:r>
            <a:r>
              <a:rPr lang="ar-SA" altLang="en-US" sz="1150" dirty="0" smtClean="0">
                <a:solidFill>
                  <a:srgbClr val="00B050"/>
                </a:solidFill>
                <a:latin typeface="Calibri" panose="020F0502020204030204" pitchFamily="34" charset="0"/>
                <a:cs typeface="Calibri" panose="020F0502020204030204" pitchFamily="34" charset="0"/>
              </a:rPr>
              <a:t>) وبمجرد دخولها هنا راح تتكسر الـ</a:t>
            </a:r>
            <a:r>
              <a:rPr lang="en-US" altLang="en-US" sz="1150" dirty="0" smtClean="0">
                <a:solidFill>
                  <a:srgbClr val="00B050"/>
                </a:solidFill>
                <a:latin typeface="Calibri" panose="020F0502020204030204" pitchFamily="34" charset="0"/>
                <a:cs typeface="Calibri" panose="020F0502020204030204" pitchFamily="34" charset="0"/>
              </a:rPr>
              <a:t> </a:t>
            </a:r>
            <a:r>
              <a:rPr lang="ar-SA" altLang="en-US" sz="1150" dirty="0" smtClean="0">
                <a:solidFill>
                  <a:srgbClr val="00B050"/>
                </a:solidFill>
                <a:latin typeface="Calibri" panose="020F0502020204030204" pitchFamily="34" charset="0"/>
                <a:cs typeface="Calibri" panose="020F0502020204030204" pitchFamily="34" charset="0"/>
              </a:rPr>
              <a:t>(</a:t>
            </a:r>
            <a:r>
              <a:rPr lang="en-US" altLang="en-US" sz="1150" dirty="0" smtClean="0">
                <a:solidFill>
                  <a:srgbClr val="00B050"/>
                </a:solidFill>
                <a:latin typeface="Calibri" panose="020F0502020204030204" pitchFamily="34" charset="0"/>
                <a:cs typeface="Calibri" panose="020F0502020204030204" pitchFamily="34" charset="0"/>
              </a:rPr>
              <a:t>Signal peptide</a:t>
            </a:r>
            <a:r>
              <a:rPr lang="ar-SA" altLang="en-US" sz="1150" dirty="0" smtClean="0">
                <a:solidFill>
                  <a:srgbClr val="00B050"/>
                </a:solidFill>
                <a:latin typeface="Calibri" panose="020F0502020204030204" pitchFamily="34" charset="0"/>
                <a:cs typeface="Calibri" panose="020F0502020204030204" pitchFamily="34" charset="0"/>
              </a:rPr>
              <a:t>) و الـ (</a:t>
            </a:r>
            <a:r>
              <a:rPr lang="en-US" altLang="en-US" sz="1150" dirty="0" smtClean="0">
                <a:solidFill>
                  <a:srgbClr val="00B050"/>
                </a:solidFill>
                <a:latin typeface="Calibri" panose="020F0502020204030204" pitchFamily="34" charset="0"/>
                <a:cs typeface="Calibri" panose="020F0502020204030204" pitchFamily="34" charset="0"/>
              </a:rPr>
              <a:t>A &amp; B chain</a:t>
            </a:r>
            <a:r>
              <a:rPr lang="ar-SA" altLang="en-US" sz="1150" dirty="0" smtClean="0">
                <a:solidFill>
                  <a:srgbClr val="00B050"/>
                </a:solidFill>
                <a:latin typeface="Calibri" panose="020F0502020204030204" pitchFamily="34" charset="0"/>
                <a:cs typeface="Calibri" panose="020F0502020204030204" pitchFamily="34" charset="0"/>
              </a:rPr>
              <a:t>) راح يرتبطون ببعض برابطة اسمها (</a:t>
            </a:r>
            <a:r>
              <a:rPr lang="en-US" altLang="en-US" sz="1150" dirty="0" smtClean="0">
                <a:solidFill>
                  <a:srgbClr val="00B050"/>
                </a:solidFill>
                <a:latin typeface="Calibri" panose="020F0502020204030204" pitchFamily="34" charset="0"/>
                <a:cs typeface="Calibri" panose="020F0502020204030204" pitchFamily="34" charset="0"/>
              </a:rPr>
              <a:t>disulfide bond</a:t>
            </a:r>
            <a:r>
              <a:rPr lang="ar-SA" altLang="en-US" sz="1150" dirty="0" smtClean="0">
                <a:solidFill>
                  <a:srgbClr val="00B050"/>
                </a:solidFill>
                <a:latin typeface="Calibri" panose="020F0502020204030204" pitchFamily="34" charset="0"/>
                <a:cs typeface="Calibri" panose="020F0502020204030204" pitchFamily="34" charset="0"/>
              </a:rPr>
              <a:t>) وهنا راح يصير اسمه (</a:t>
            </a:r>
            <a:r>
              <a:rPr lang="en-US" altLang="en-US" sz="1150" dirty="0" smtClean="0">
                <a:solidFill>
                  <a:srgbClr val="00B050"/>
                </a:solidFill>
                <a:latin typeface="Calibri" panose="020F0502020204030204" pitchFamily="34" charset="0"/>
                <a:cs typeface="Calibri" panose="020F0502020204030204" pitchFamily="34" charset="0"/>
              </a:rPr>
              <a:t>Proinsulin</a:t>
            </a:r>
            <a:r>
              <a:rPr lang="ar-SA" altLang="en-US" sz="1150" dirty="0" smtClean="0">
                <a:solidFill>
                  <a:srgbClr val="00B050"/>
                </a:solidFill>
                <a:latin typeface="Calibri" panose="020F0502020204030204" pitchFamily="34" charset="0"/>
                <a:cs typeface="Calibri" panose="020F0502020204030204" pitchFamily="34" charset="0"/>
              </a:rPr>
              <a:t>). بس احنا </a:t>
            </a:r>
            <a:r>
              <a:rPr lang="ar-SA" altLang="en-US" sz="1150" dirty="0" err="1" smtClean="0">
                <a:solidFill>
                  <a:srgbClr val="00B050"/>
                </a:solidFill>
                <a:latin typeface="Calibri" panose="020F0502020204030204" pitchFamily="34" charset="0"/>
                <a:cs typeface="Calibri" panose="020F0502020204030204" pitchFamily="34" charset="0"/>
              </a:rPr>
              <a:t>مو</a:t>
            </a:r>
            <a:r>
              <a:rPr lang="ar-SA" altLang="en-US" sz="1150" dirty="0" smtClean="0">
                <a:solidFill>
                  <a:srgbClr val="00B050"/>
                </a:solidFill>
                <a:latin typeface="Calibri" panose="020F0502020204030204" pitchFamily="34" charset="0"/>
                <a:cs typeface="Calibri" panose="020F0502020204030204" pitchFamily="34" charset="0"/>
              </a:rPr>
              <a:t> محتاجين الـ</a:t>
            </a:r>
            <a:r>
              <a:rPr lang="en-US" altLang="en-US" sz="1150" dirty="0" smtClean="0">
                <a:solidFill>
                  <a:srgbClr val="00B050"/>
                </a:solidFill>
                <a:latin typeface="Calibri" panose="020F0502020204030204" pitchFamily="34" charset="0"/>
                <a:cs typeface="Calibri" panose="020F0502020204030204" pitchFamily="34" charset="0"/>
              </a:rPr>
              <a:t>Proinsulin</a:t>
            </a:r>
            <a:r>
              <a:rPr lang="ar-SA" altLang="en-US" sz="1150" dirty="0" smtClean="0">
                <a:solidFill>
                  <a:srgbClr val="00B050"/>
                </a:solidFill>
                <a:latin typeface="Calibri" panose="020F0502020204030204" pitchFamily="34" charset="0"/>
                <a:cs typeface="Calibri" panose="020F0502020204030204" pitchFamily="34" charset="0"/>
              </a:rPr>
              <a:t>، محتاجين الأنسولين النشط، فكيف نطلعه؟ </a:t>
            </a:r>
          </a:p>
          <a:p>
            <a:pPr algn="r" defTabSz="914400" rtl="1">
              <a:lnSpc>
                <a:spcPct val="150000"/>
              </a:lnSpc>
            </a:pPr>
            <a:r>
              <a:rPr lang="ar-SA" altLang="en-US" sz="1150" dirty="0" smtClean="0">
                <a:solidFill>
                  <a:srgbClr val="00B050"/>
                </a:solidFill>
                <a:latin typeface="Calibri" panose="020F0502020204030204" pitchFamily="34" charset="0"/>
                <a:cs typeface="Calibri" panose="020F0502020204030204" pitchFamily="34" charset="0"/>
              </a:rPr>
              <a:t>راح يروح الـ</a:t>
            </a:r>
            <a:r>
              <a:rPr lang="en-US" altLang="en-US" sz="1150" dirty="0" smtClean="0">
                <a:solidFill>
                  <a:srgbClr val="00B050"/>
                </a:solidFill>
                <a:latin typeface="Calibri" panose="020F0502020204030204" pitchFamily="34" charset="0"/>
                <a:cs typeface="Calibri" panose="020F0502020204030204" pitchFamily="34" charset="0"/>
              </a:rPr>
              <a:t>Proinsulin</a:t>
            </a:r>
            <a:r>
              <a:rPr lang="ar-SA" altLang="en-US" sz="1150" dirty="0" smtClean="0">
                <a:solidFill>
                  <a:srgbClr val="00B050"/>
                </a:solidFill>
                <a:latin typeface="Calibri" panose="020F0502020204030204" pitchFamily="34" charset="0"/>
                <a:cs typeface="Calibri" panose="020F0502020204030204" pitchFamily="34" charset="0"/>
              </a:rPr>
              <a:t> إلى الـ (</a:t>
            </a:r>
            <a:r>
              <a:rPr lang="en-US" altLang="en-US" sz="1150" dirty="0" smtClean="0">
                <a:solidFill>
                  <a:srgbClr val="00B050"/>
                </a:solidFill>
                <a:latin typeface="Calibri" panose="020F0502020204030204" pitchFamily="34" charset="0"/>
                <a:cs typeface="Calibri" panose="020F0502020204030204" pitchFamily="34" charset="0"/>
              </a:rPr>
              <a:t>Golgi apparatus</a:t>
            </a:r>
            <a:r>
              <a:rPr lang="ar-SA" altLang="en-US" sz="1150" dirty="0" smtClean="0">
                <a:solidFill>
                  <a:srgbClr val="00B050"/>
                </a:solidFill>
                <a:latin typeface="Calibri" panose="020F0502020204030204" pitchFamily="34" charset="0"/>
                <a:cs typeface="Calibri" panose="020F0502020204030204" pitchFamily="34" charset="0"/>
              </a:rPr>
              <a:t>) ومجرد دخولها هنا راح </a:t>
            </a:r>
            <a:r>
              <a:rPr lang="ar-SA" altLang="en-US" sz="1150" dirty="0" err="1" smtClean="0">
                <a:solidFill>
                  <a:srgbClr val="00B050"/>
                </a:solidFill>
                <a:latin typeface="Calibri" panose="020F0502020204030204" pitchFamily="34" charset="0"/>
                <a:cs typeface="Calibri" panose="020F0502020204030204" pitchFamily="34" charset="0"/>
              </a:rPr>
              <a:t>تتسكر</a:t>
            </a:r>
            <a:r>
              <a:rPr lang="ar-SA" altLang="en-US" sz="1150" dirty="0" smtClean="0">
                <a:solidFill>
                  <a:srgbClr val="00B050"/>
                </a:solidFill>
                <a:latin typeface="Calibri" panose="020F0502020204030204" pitchFamily="34" charset="0"/>
                <a:cs typeface="Calibri" panose="020F0502020204030204" pitchFamily="34" charset="0"/>
              </a:rPr>
              <a:t> الـ </a:t>
            </a:r>
            <a:r>
              <a:rPr lang="en-US" altLang="en-US" sz="1150" dirty="0" smtClean="0">
                <a:solidFill>
                  <a:srgbClr val="00B050"/>
                </a:solidFill>
                <a:latin typeface="Calibri" panose="020F0502020204030204" pitchFamily="34" charset="0"/>
                <a:cs typeface="Calibri" panose="020F0502020204030204" pitchFamily="34" charset="0"/>
              </a:rPr>
              <a:t>C peptide</a:t>
            </a:r>
            <a:r>
              <a:rPr lang="ar-SA" altLang="en-US" sz="1150" dirty="0">
                <a:solidFill>
                  <a:srgbClr val="00B050"/>
                </a:solidFill>
                <a:latin typeface="Calibri" panose="020F0502020204030204" pitchFamily="34" charset="0"/>
                <a:cs typeface="Calibri" panose="020F0502020204030204" pitchFamily="34" charset="0"/>
              </a:rPr>
              <a:t> </a:t>
            </a:r>
            <a:r>
              <a:rPr lang="ar-SA" altLang="en-US" sz="1150" dirty="0" smtClean="0">
                <a:solidFill>
                  <a:srgbClr val="00B050"/>
                </a:solidFill>
                <a:latin typeface="Calibri" panose="020F0502020204030204" pitchFamily="34" charset="0"/>
                <a:cs typeface="Calibri" panose="020F0502020204030204" pitchFamily="34" charset="0"/>
              </a:rPr>
              <a:t>وهذا يعتبر الأنسولين النشط وبعدين تخزن في </a:t>
            </a:r>
            <a:r>
              <a:rPr lang="en-US" altLang="en-US" sz="1150" dirty="0" smtClean="0">
                <a:solidFill>
                  <a:srgbClr val="00B050"/>
                </a:solidFill>
                <a:latin typeface="Calibri" panose="020F0502020204030204" pitchFamily="34" charset="0"/>
                <a:cs typeface="Calibri" panose="020F0502020204030204" pitchFamily="34" charset="0"/>
              </a:rPr>
              <a:t>Vesicles</a:t>
            </a:r>
            <a:r>
              <a:rPr lang="ar-SA" altLang="en-US" sz="1150" dirty="0">
                <a:solidFill>
                  <a:srgbClr val="00B050"/>
                </a:solidFill>
                <a:latin typeface="Calibri" panose="020F0502020204030204" pitchFamily="34" charset="0"/>
                <a:cs typeface="Calibri" panose="020F0502020204030204" pitchFamily="34" charset="0"/>
              </a:rPr>
              <a:t> </a:t>
            </a:r>
            <a:r>
              <a:rPr lang="ar-SA" altLang="en-US" sz="1150" dirty="0" smtClean="0">
                <a:solidFill>
                  <a:srgbClr val="00B050"/>
                </a:solidFill>
                <a:latin typeface="Calibri" panose="020F0502020204030204" pitchFamily="34" charset="0"/>
                <a:cs typeface="Calibri" panose="020F0502020204030204" pitchFamily="34" charset="0"/>
              </a:rPr>
              <a:t>وبعدين راح يصير لها </a:t>
            </a:r>
            <a:r>
              <a:rPr lang="en-US" altLang="en-US" sz="1150" dirty="0" smtClean="0">
                <a:solidFill>
                  <a:srgbClr val="00B050"/>
                </a:solidFill>
                <a:latin typeface="Calibri" panose="020F0502020204030204" pitchFamily="34" charset="0"/>
                <a:cs typeface="Calibri" panose="020F0502020204030204" pitchFamily="34" charset="0"/>
              </a:rPr>
              <a:t>Released</a:t>
            </a:r>
            <a:r>
              <a:rPr lang="ar-SA" altLang="en-US" sz="1150" dirty="0" smtClean="0">
                <a:solidFill>
                  <a:srgbClr val="00B05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85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Insulin Secretion </a:t>
            </a:r>
            <a:endParaRPr lang="en-US" sz="3200" dirty="0">
              <a:solidFill>
                <a:srgbClr val="008080"/>
              </a:solidFill>
              <a:latin typeface="Bahnschrift" panose="020B0502040204020203" pitchFamily="34" charset="0"/>
              <a:cs typeface="Calibri" panose="020F0502020204030204" pitchFamily="34" charset="0"/>
            </a:endParaRPr>
          </a:p>
        </p:txBody>
      </p:sp>
      <p:sp>
        <p:nvSpPr>
          <p:cNvPr id="2" name="Rectangle 1"/>
          <p:cNvSpPr/>
          <p:nvPr/>
        </p:nvSpPr>
        <p:spPr>
          <a:xfrm>
            <a:off x="5956040" y="1340768"/>
            <a:ext cx="5623362" cy="485551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الجلوكوز هو اول محفز للأنسولين أنه يصير له </a:t>
            </a:r>
            <a:r>
              <a:rPr lang="en-US" sz="1300" dirty="0" smtClean="0">
                <a:solidFill>
                  <a:srgbClr val="00B050"/>
                </a:solidFill>
                <a:latin typeface="Gill Sans MT" panose="020B0502020104020203" pitchFamily="34" charset="0"/>
                <a:cs typeface="Calibri" panose="020F0502020204030204" pitchFamily="34" charset="0"/>
              </a:rPr>
              <a:t>secretion</a:t>
            </a:r>
            <a:r>
              <a:rPr lang="ar-SA" sz="1300" dirty="0" smtClean="0">
                <a:solidFill>
                  <a:srgbClr val="00B050"/>
                </a:solidFill>
                <a:latin typeface="Gill Sans MT" panose="020B0502020104020203" pitchFamily="34" charset="0"/>
                <a:cs typeface="Calibri" panose="020F0502020204030204" pitchFamily="34" charset="0"/>
              </a:rPr>
              <a:t>. </a:t>
            </a:r>
          </a:p>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طيب كيف راح يدخل الجلوكوز إلى خلية البيتا مكان إفراز الأنسولين ويفرز لي الأنسولين؟ </a:t>
            </a:r>
          </a:p>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لما يصير عندي جلوكوز كثير بالدم، راح يجي عند الخلية بيتا ويدخل عن طريق ناقل اسمه </a:t>
            </a:r>
            <a:r>
              <a:rPr lang="en-US" sz="1300" dirty="0" smtClean="0">
                <a:solidFill>
                  <a:srgbClr val="00B050"/>
                </a:solidFill>
                <a:latin typeface="Gill Sans MT" panose="020B0502020104020203" pitchFamily="34" charset="0"/>
                <a:cs typeface="Calibri" panose="020F0502020204030204" pitchFamily="34" charset="0"/>
              </a:rPr>
              <a:t>GLUT</a:t>
            </a:r>
            <a:r>
              <a:rPr lang="en-US" sz="1300" dirty="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latin typeface="Gill Sans MT" panose="020B0502020104020203" pitchFamily="34" charset="0"/>
                <a:cs typeface="Calibri" panose="020F0502020204030204" pitchFamily="34" charset="0"/>
              </a:rPr>
              <a:t>2</a:t>
            </a:r>
            <a:r>
              <a:rPr lang="ar-SA" sz="1300" dirty="0" smtClean="0">
                <a:solidFill>
                  <a:srgbClr val="00B050"/>
                </a:solidFill>
                <a:latin typeface="Gill Sans MT" panose="020B0502020104020203" pitchFamily="34" charset="0"/>
                <a:cs typeface="Calibri" panose="020F0502020204030204" pitchFamily="34" charset="0"/>
              </a:rPr>
              <a:t>.</a:t>
            </a:r>
          </a:p>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عندي هنا إنزيم جدا مهم ويعتبر </a:t>
            </a:r>
            <a:r>
              <a:rPr lang="ar-SA" sz="1300" dirty="0" smtClean="0">
                <a:solidFill>
                  <a:srgbClr val="00B050"/>
                </a:solidFill>
                <a:latin typeface="Gill Sans MT" panose="020B0502020104020203" pitchFamily="34" charset="0"/>
                <a:cs typeface="Calibri" panose="020F0502020204030204" pitchFamily="34" charset="0"/>
              </a:rPr>
              <a:t>(</a:t>
            </a:r>
            <a:r>
              <a:rPr lang="en-US" sz="1300" dirty="0" smtClean="0">
                <a:solidFill>
                  <a:srgbClr val="00B050"/>
                </a:solidFill>
                <a:latin typeface="Gill Sans MT" panose="020B0502020104020203" pitchFamily="34" charset="0"/>
                <a:cs typeface="Calibri" panose="020F0502020204030204" pitchFamily="34" charset="0"/>
              </a:rPr>
              <a:t>Rate limiting step</a:t>
            </a:r>
            <a:r>
              <a:rPr lang="ar-SA" sz="1300" dirty="0" smtClean="0">
                <a:solidFill>
                  <a:srgbClr val="00B050"/>
                </a:solidFill>
                <a:latin typeface="Gill Sans MT" panose="020B0502020104020203" pitchFamily="34" charset="0"/>
                <a:cs typeface="Calibri" panose="020F0502020204030204" pitchFamily="34" charset="0"/>
              </a:rPr>
              <a:t>)، وبدونه العملية </a:t>
            </a:r>
            <a:r>
              <a:rPr lang="ar-SA" sz="1300" dirty="0" err="1" smtClean="0">
                <a:solidFill>
                  <a:srgbClr val="00B050"/>
                </a:solidFill>
                <a:latin typeface="Gill Sans MT" panose="020B0502020104020203" pitchFamily="34" charset="0"/>
                <a:cs typeface="Calibri" panose="020F0502020204030204" pitchFamily="34" charset="0"/>
              </a:rPr>
              <a:t>ماراح</a:t>
            </a:r>
            <a:r>
              <a:rPr lang="ar-SA" sz="1300" dirty="0" smtClean="0">
                <a:solidFill>
                  <a:srgbClr val="00B050"/>
                </a:solidFill>
                <a:latin typeface="Gill Sans MT" panose="020B0502020104020203" pitchFamily="34" charset="0"/>
                <a:cs typeface="Calibri" panose="020F0502020204030204" pitchFamily="34" charset="0"/>
              </a:rPr>
              <a:t> تتم لأننا </a:t>
            </a:r>
            <a:r>
              <a:rPr lang="ar-SA" sz="1300" dirty="0" err="1" smtClean="0">
                <a:solidFill>
                  <a:srgbClr val="00B050"/>
                </a:solidFill>
                <a:latin typeface="Gill Sans MT" panose="020B0502020104020203" pitchFamily="34" charset="0"/>
                <a:cs typeface="Calibri" panose="020F0502020204030204" pitchFamily="34" charset="0"/>
              </a:rPr>
              <a:t>ماراح</a:t>
            </a:r>
            <a:r>
              <a:rPr lang="ar-SA" sz="1300" dirty="0" smtClean="0">
                <a:solidFill>
                  <a:srgbClr val="00B050"/>
                </a:solidFill>
                <a:latin typeface="Gill Sans MT" panose="020B0502020104020203" pitchFamily="34" charset="0"/>
                <a:cs typeface="Calibri" panose="020F0502020204030204" pitchFamily="34" charset="0"/>
              </a:rPr>
              <a:t> نقدر نخلي الجلوكوز محبوس داخل الخلية، وراح يطلع </a:t>
            </a:r>
            <a:r>
              <a:rPr lang="ar-SA" sz="1300" dirty="0" err="1" smtClean="0">
                <a:solidFill>
                  <a:srgbClr val="00B050"/>
                </a:solidFill>
                <a:latin typeface="Gill Sans MT" panose="020B0502020104020203" pitchFamily="34" charset="0"/>
                <a:cs typeface="Calibri" panose="020F0502020204030204" pitchFamily="34" charset="0"/>
              </a:rPr>
              <a:t>علطول</a:t>
            </a:r>
            <a:r>
              <a:rPr lang="ar-SA" sz="1300" dirty="0" smtClean="0">
                <a:solidFill>
                  <a:srgbClr val="00B050"/>
                </a:solidFill>
                <a:latin typeface="Gill Sans MT" panose="020B0502020104020203" pitchFamily="34" charset="0"/>
                <a:cs typeface="Calibri" panose="020F0502020204030204" pitchFamily="34" charset="0"/>
              </a:rPr>
              <a:t> قبل يطلّع لي الأنسولين. الإنزيم هذا اسمه (</a:t>
            </a:r>
            <a:r>
              <a:rPr lang="en-US" sz="1300" dirty="0" err="1" smtClean="0">
                <a:solidFill>
                  <a:srgbClr val="00B050"/>
                </a:solidFill>
                <a:latin typeface="Gill Sans MT" panose="020B0502020104020203" pitchFamily="34" charset="0"/>
                <a:cs typeface="Calibri" panose="020F0502020204030204" pitchFamily="34" charset="0"/>
              </a:rPr>
              <a:t>Glucokinase</a:t>
            </a:r>
            <a:r>
              <a:rPr lang="ar-SA" sz="1300" dirty="0" smtClean="0">
                <a:solidFill>
                  <a:srgbClr val="00B050"/>
                </a:solidFill>
                <a:latin typeface="Gill Sans MT" panose="020B0502020104020203" pitchFamily="34" charset="0"/>
                <a:cs typeface="Calibri" panose="020F0502020204030204" pitchFamily="34" charset="0"/>
              </a:rPr>
              <a:t>).</a:t>
            </a:r>
          </a:p>
          <a:p>
            <a:pPr algn="r" rtl="1">
              <a:lnSpc>
                <a:spcPct val="150000"/>
              </a:lnSpc>
            </a:pPr>
            <a:r>
              <a:rPr lang="ar-SA" sz="1300" dirty="0">
                <a:solidFill>
                  <a:srgbClr val="00B050"/>
                </a:solidFill>
                <a:latin typeface="Gill Sans MT" panose="020B0502020104020203" pitchFamily="34" charset="0"/>
                <a:cs typeface="Calibri" panose="020F0502020204030204" pitchFamily="34" charset="0"/>
              </a:rPr>
              <a:t>بمجرد </a:t>
            </a:r>
            <a:r>
              <a:rPr lang="ar-SA" sz="1300" dirty="0" smtClean="0">
                <a:solidFill>
                  <a:srgbClr val="00B050"/>
                </a:solidFill>
                <a:latin typeface="Gill Sans MT" panose="020B0502020104020203" pitchFamily="34" charset="0"/>
                <a:cs typeface="Calibri" panose="020F0502020204030204" pitchFamily="34" charset="0"/>
              </a:rPr>
              <a:t>دخول الجلوكوز </a:t>
            </a:r>
            <a:r>
              <a:rPr lang="ar-SA" sz="1300" dirty="0">
                <a:solidFill>
                  <a:srgbClr val="00B050"/>
                </a:solidFill>
                <a:latin typeface="Gill Sans MT" panose="020B0502020104020203" pitchFamily="34" charset="0"/>
                <a:cs typeface="Calibri" panose="020F0502020204030204" pitchFamily="34" charset="0"/>
              </a:rPr>
              <a:t>لداخل الخلية، راح يرتبط مع (</a:t>
            </a:r>
            <a:r>
              <a:rPr lang="en-US" sz="1300" dirty="0">
                <a:solidFill>
                  <a:srgbClr val="00B050"/>
                </a:solidFill>
                <a:latin typeface="Gill Sans MT" panose="020B0502020104020203" pitchFamily="34" charset="0"/>
                <a:cs typeface="Calibri" panose="020F0502020204030204" pitchFamily="34" charset="0"/>
              </a:rPr>
              <a:t>Phosphate</a:t>
            </a:r>
            <a:r>
              <a:rPr lang="ar-SA" sz="1300" dirty="0" smtClean="0">
                <a:solidFill>
                  <a:srgbClr val="00B050"/>
                </a:solidFill>
                <a:latin typeface="Gill Sans MT" panose="020B0502020104020203" pitchFamily="34" charset="0"/>
                <a:cs typeface="Calibri" panose="020F0502020204030204" pitchFamily="34" charset="0"/>
              </a:rPr>
              <a:t>) ويصير عندي (</a:t>
            </a:r>
            <a:r>
              <a:rPr lang="en-US" sz="1300" dirty="0" smtClean="0">
                <a:solidFill>
                  <a:srgbClr val="00B050"/>
                </a:solidFill>
                <a:latin typeface="Gill Sans MT" panose="020B0502020104020203" pitchFamily="34" charset="0"/>
                <a:cs typeface="Calibri" panose="020F0502020204030204" pitchFamily="34" charset="0"/>
              </a:rPr>
              <a:t>Glucose 6 phosphate</a:t>
            </a:r>
            <a:r>
              <a:rPr lang="ar-SA" sz="1300" dirty="0" smtClean="0">
                <a:solidFill>
                  <a:srgbClr val="00B050"/>
                </a:solidFill>
                <a:latin typeface="Gill Sans MT" panose="020B0502020104020203" pitchFamily="34" charset="0"/>
                <a:cs typeface="Calibri" panose="020F0502020204030204" pitchFamily="34" charset="0"/>
              </a:rPr>
              <a:t>)، أول ما يتكون عندي كمية من الـ (</a:t>
            </a:r>
            <a:r>
              <a:rPr lang="en-US" sz="1300" dirty="0" smtClean="0">
                <a:solidFill>
                  <a:srgbClr val="00B050"/>
                </a:solidFill>
                <a:latin typeface="Gill Sans MT" panose="020B0502020104020203" pitchFamily="34" charset="0"/>
                <a:cs typeface="Calibri" panose="020F0502020204030204" pitchFamily="34" charset="0"/>
              </a:rPr>
              <a:t>Glucose 6 phosphate</a:t>
            </a:r>
            <a:r>
              <a:rPr lang="ar-SA" sz="1300" dirty="0" smtClean="0">
                <a:solidFill>
                  <a:srgbClr val="00B050"/>
                </a:solidFill>
                <a:latin typeface="Gill Sans MT" panose="020B0502020104020203" pitchFamily="34" charset="0"/>
                <a:cs typeface="Calibri" panose="020F0502020204030204" pitchFamily="34" charset="0"/>
              </a:rPr>
              <a:t>) راح يتكون عندي كمية من الـ</a:t>
            </a:r>
            <a:r>
              <a:rPr lang="en-US" sz="1300" dirty="0" smtClean="0">
                <a:solidFill>
                  <a:srgbClr val="00B050"/>
                </a:solidFill>
                <a:latin typeface="Gill Sans MT" panose="020B0502020104020203" pitchFamily="34" charset="0"/>
                <a:cs typeface="Calibri" panose="020F0502020204030204" pitchFamily="34" charset="0"/>
              </a:rPr>
              <a:t>ATP</a:t>
            </a:r>
            <a:r>
              <a:rPr lang="ar-SA" sz="1300" dirty="0" smtClean="0">
                <a:solidFill>
                  <a:srgbClr val="00B050"/>
                </a:solidFill>
                <a:latin typeface="Gill Sans MT" panose="020B0502020104020203" pitchFamily="34" charset="0"/>
                <a:cs typeface="Calibri" panose="020F0502020204030204" pitchFamily="34" charset="0"/>
              </a:rPr>
              <a:t>.</a:t>
            </a:r>
          </a:p>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هذا الـ</a:t>
            </a:r>
            <a:r>
              <a:rPr lang="en-US" sz="1300" dirty="0" smtClean="0">
                <a:solidFill>
                  <a:srgbClr val="00B050"/>
                </a:solidFill>
                <a:latin typeface="Gill Sans MT" panose="020B0502020104020203" pitchFamily="34" charset="0"/>
                <a:cs typeface="Calibri" panose="020F0502020204030204" pitchFamily="34" charset="0"/>
              </a:rPr>
              <a:t>ATP</a:t>
            </a:r>
            <a:r>
              <a:rPr lang="ar-SA" sz="1300" dirty="0">
                <a:solidFill>
                  <a:srgbClr val="00B050"/>
                </a:solidFill>
                <a:latin typeface="Gill Sans MT" panose="020B0502020104020203" pitchFamily="34" charset="0"/>
                <a:cs typeface="Calibri" panose="020F0502020204030204" pitchFamily="34" charset="0"/>
              </a:rPr>
              <a:t> </a:t>
            </a:r>
            <a:r>
              <a:rPr lang="ar-SA" sz="1300" dirty="0" smtClean="0">
                <a:solidFill>
                  <a:srgbClr val="00B050"/>
                </a:solidFill>
                <a:latin typeface="Gill Sans MT" panose="020B0502020104020203" pitchFamily="34" charset="0"/>
                <a:cs typeface="Calibri" panose="020F0502020204030204" pitchFamily="34" charset="0"/>
              </a:rPr>
              <a:t>راح يسكّر لي بوابة اسمها </a:t>
            </a:r>
            <a:r>
              <a:rPr lang="en-US" sz="1300" dirty="0" smtClean="0">
                <a:solidFill>
                  <a:srgbClr val="00B050"/>
                </a:solidFill>
                <a:latin typeface="Gill Sans MT" panose="020B0502020104020203" pitchFamily="34" charset="0"/>
                <a:cs typeface="Calibri" panose="020F0502020204030204" pitchFamily="34" charset="0"/>
              </a:rPr>
              <a:t>K gated channel</a:t>
            </a:r>
            <a:r>
              <a:rPr lang="ar-SA" sz="1300" dirty="0" smtClean="0">
                <a:solidFill>
                  <a:srgbClr val="00B050"/>
                </a:solidFill>
                <a:latin typeface="Gill Sans MT" panose="020B0502020104020203" pitchFamily="34" charset="0"/>
                <a:cs typeface="Calibri" panose="020F0502020204030204" pitchFamily="34" charset="0"/>
              </a:rPr>
              <a:t>، بالتالي البوتاسيوم </a:t>
            </a:r>
            <a:r>
              <a:rPr lang="ar-SA" sz="1300" dirty="0" err="1" smtClean="0">
                <a:solidFill>
                  <a:srgbClr val="00B050"/>
                </a:solidFill>
                <a:latin typeface="Gill Sans MT" panose="020B0502020104020203" pitchFamily="34" charset="0"/>
                <a:cs typeface="Calibri" panose="020F0502020204030204" pitchFamily="34" charset="0"/>
              </a:rPr>
              <a:t>ماراح</a:t>
            </a:r>
            <a:r>
              <a:rPr lang="ar-SA" sz="1300" dirty="0" smtClean="0">
                <a:solidFill>
                  <a:srgbClr val="00B050"/>
                </a:solidFill>
                <a:latin typeface="Gill Sans MT" panose="020B0502020104020203" pitchFamily="34" charset="0"/>
                <a:cs typeface="Calibri" panose="020F0502020204030204" pitchFamily="34" charset="0"/>
              </a:rPr>
              <a:t> يقدر يطلع لبرا وراح يتراكم بالداخل، وبما أن البوتاسيوم موجب الشحنة وتراكم بالداخل، بالتالي راح يزيد عندي شحنة الخلية الموجبة بالداخل.</a:t>
            </a:r>
          </a:p>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زيادة هذه الشحنة الموجبة تسوي لي </a:t>
            </a:r>
            <a:r>
              <a:rPr lang="en-US" sz="1300" dirty="0" smtClean="0">
                <a:solidFill>
                  <a:srgbClr val="00B050"/>
                </a:solidFill>
                <a:latin typeface="Gill Sans MT" panose="020B0502020104020203" pitchFamily="34" charset="0"/>
                <a:cs typeface="Calibri" panose="020F0502020204030204" pitchFamily="34" charset="0"/>
              </a:rPr>
              <a:t>Depolarization</a:t>
            </a:r>
            <a:r>
              <a:rPr lang="ar-SA" sz="1300" dirty="0" smtClean="0">
                <a:solidFill>
                  <a:srgbClr val="00B050"/>
                </a:solidFill>
                <a:latin typeface="Gill Sans MT" panose="020B0502020104020203" pitchFamily="34" charset="0"/>
                <a:cs typeface="Calibri" panose="020F0502020204030204" pitchFamily="34" charset="0"/>
              </a:rPr>
              <a:t>، واحنا عارفين من قبل ان الـ </a:t>
            </a:r>
            <a:r>
              <a:rPr lang="en-US" sz="1300" dirty="0" smtClean="0">
                <a:solidFill>
                  <a:srgbClr val="00B050"/>
                </a:solidFill>
                <a:latin typeface="Gill Sans MT" panose="020B0502020104020203" pitchFamily="34" charset="0"/>
                <a:cs typeface="Calibri" panose="020F0502020204030204" pitchFamily="34" charset="0"/>
              </a:rPr>
              <a:t>Depolarization</a:t>
            </a:r>
            <a:r>
              <a:rPr lang="ar-SA" sz="1300" dirty="0" smtClean="0">
                <a:solidFill>
                  <a:srgbClr val="00B050"/>
                </a:solidFill>
                <a:latin typeface="Gill Sans MT" panose="020B0502020104020203" pitchFamily="34" charset="0"/>
                <a:cs typeface="Calibri" panose="020F0502020204030204" pitchFamily="34" charset="0"/>
              </a:rPr>
              <a:t> يفتح لي بوابة اسمها (</a:t>
            </a:r>
            <a:r>
              <a:rPr lang="en-US" sz="1300" dirty="0" smtClean="0">
                <a:solidFill>
                  <a:srgbClr val="00B050"/>
                </a:solidFill>
                <a:latin typeface="Gill Sans MT" panose="020B0502020104020203" pitchFamily="34" charset="0"/>
                <a:cs typeface="Calibri" panose="020F0502020204030204" pitchFamily="34" charset="0"/>
              </a:rPr>
              <a:t>Ca gated channel</a:t>
            </a:r>
            <a:r>
              <a:rPr lang="ar-SA" sz="1300" dirty="0" smtClean="0">
                <a:solidFill>
                  <a:srgbClr val="00B050"/>
                </a:solidFill>
                <a:latin typeface="Gill Sans MT" panose="020B0502020104020203" pitchFamily="34" charset="0"/>
                <a:cs typeface="Calibri" panose="020F0502020204030204" pitchFamily="34" charset="0"/>
              </a:rPr>
              <a:t>).</a:t>
            </a:r>
          </a:p>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بمجرد فتح هذه البوابة راح تدخل كميات كبيرة من الكالسيوم لداخل الخلية وتعمل على تحفيز الأنسولين اللي تصنّع وتجمع في </a:t>
            </a:r>
            <a:r>
              <a:rPr lang="en-US" sz="1300" dirty="0" err="1" smtClean="0">
                <a:solidFill>
                  <a:srgbClr val="00B050"/>
                </a:solidFill>
                <a:latin typeface="Gill Sans MT" panose="020B0502020104020203" pitchFamily="34" charset="0"/>
                <a:cs typeface="Calibri" panose="020F0502020204030204" pitchFamily="34" charset="0"/>
              </a:rPr>
              <a:t>Visicles</a:t>
            </a:r>
            <a:r>
              <a:rPr lang="ar-SA" sz="1300" dirty="0">
                <a:solidFill>
                  <a:srgbClr val="00B050"/>
                </a:solidFill>
                <a:latin typeface="Gill Sans MT" panose="020B0502020104020203" pitchFamily="34" charset="0"/>
                <a:cs typeface="Calibri" panose="020F0502020204030204" pitchFamily="34" charset="0"/>
              </a:rPr>
              <a:t> </a:t>
            </a:r>
            <a:r>
              <a:rPr lang="ar-SA" sz="1300" dirty="0" smtClean="0">
                <a:solidFill>
                  <a:srgbClr val="00B050"/>
                </a:solidFill>
                <a:latin typeface="Gill Sans MT" panose="020B0502020104020203" pitchFamily="34" charset="0"/>
                <a:cs typeface="Calibri" panose="020F0502020204030204" pitchFamily="34" charset="0"/>
              </a:rPr>
              <a:t>لوقت الحاجة أنه يخرج إلى خارج الخلية وإلى الدم.</a:t>
            </a:r>
          </a:p>
        </p:txBody>
      </p:sp>
      <p:pic>
        <p:nvPicPr>
          <p:cNvPr id="11" name="Picture 5" descr="insulin-secretion-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60" y="1598051"/>
            <a:ext cx="5124912" cy="459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3"/>
          <p:cNvSpPr txBox="1">
            <a:spLocks/>
          </p:cNvSpPr>
          <p:nvPr/>
        </p:nvSpPr>
        <p:spPr>
          <a:xfrm>
            <a:off x="609460" y="1159844"/>
            <a:ext cx="10969942" cy="51290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en-US" sz="1600" dirty="0">
                <a:solidFill>
                  <a:srgbClr val="008080"/>
                </a:solidFill>
              </a:rPr>
              <a:t>Glucose is the primary stimulator of insulin secretion.</a:t>
            </a:r>
            <a:endParaRPr lang="en-US" sz="16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solidFill>
                <a:srgbClr val="008080"/>
              </a:solidFill>
              <a:latin typeface="Gill Sans MT" panose="020B0502020104020203" pitchFamily="34" charset="0"/>
              <a:cs typeface="Calibri" panose="020F0502020204030204" pitchFamily="34" charset="0"/>
            </a:endParaRPr>
          </a:p>
          <a:p>
            <a:pPr defTabSz="914400">
              <a:lnSpc>
                <a:spcPct val="150000"/>
              </a:lnSpc>
            </a:pPr>
            <a:endParaRPr lang="en-US" sz="1600" dirty="0">
              <a:solidFill>
                <a:srgbClr val="00808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94386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12" name="Content Placeholder 3"/>
          <p:cNvSpPr txBox="1">
            <a:spLocks/>
          </p:cNvSpPr>
          <p:nvPr/>
        </p:nvSpPr>
        <p:spPr>
          <a:xfrm>
            <a:off x="609460" y="1159844"/>
            <a:ext cx="10969942" cy="51290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en-US" sz="1600" dirty="0">
                <a:solidFill>
                  <a:srgbClr val="008080"/>
                </a:solidFill>
              </a:rPr>
              <a:t>When Beta cells </a:t>
            </a:r>
            <a:r>
              <a:rPr lang="en-US" altLang="en-US" sz="1600" b="1" dirty="0">
                <a:solidFill>
                  <a:srgbClr val="FF0000"/>
                </a:solidFill>
              </a:rPr>
              <a:t>at rest</a:t>
            </a:r>
            <a:r>
              <a:rPr lang="en-US" altLang="en-US" sz="1600" dirty="0">
                <a:solidFill>
                  <a:srgbClr val="008080"/>
                </a:solidFill>
              </a:rPr>
              <a:t>:</a:t>
            </a:r>
          </a:p>
          <a:p>
            <a:pPr marL="0" indent="0" defTabSz="914400">
              <a:lnSpc>
                <a:spcPct val="150000"/>
              </a:lnSpc>
              <a:buFont typeface="Wingdings 3"/>
              <a:buNone/>
            </a:pPr>
            <a:endParaRPr lang="en-US" sz="1600" dirty="0">
              <a:solidFill>
                <a:srgbClr val="008080"/>
              </a:solidFill>
              <a:latin typeface="Gill Sans MT" panose="020B0502020104020203" pitchFamily="34" charset="0"/>
              <a:cs typeface="Calibri" panose="020F0502020204030204" pitchFamily="34" charset="0"/>
            </a:endParaRPr>
          </a:p>
          <a:p>
            <a:pPr defTabSz="914400">
              <a:lnSpc>
                <a:spcPct val="150000"/>
              </a:lnSpc>
            </a:pPr>
            <a:endParaRPr lang="en-US" sz="1600" dirty="0">
              <a:solidFill>
                <a:srgbClr val="008080"/>
              </a:solidFill>
              <a:latin typeface="Gill Sans MT" panose="020B0502020104020203" pitchFamily="34" charset="0"/>
              <a:cs typeface="Calibri" panose="020F0502020204030204" pitchFamily="34" charset="0"/>
            </a:endParaRPr>
          </a:p>
        </p:txBody>
      </p:sp>
      <p:sp>
        <p:nvSpPr>
          <p:cNvPr id="9" name="مربع نص 3"/>
          <p:cNvSpPr txBox="1"/>
          <p:nvPr/>
        </p:nvSpPr>
        <p:spPr>
          <a:xfrm>
            <a:off x="6166419" y="2135220"/>
            <a:ext cx="5391966" cy="3255114"/>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lnSpc>
                <a:spcPct val="200000"/>
              </a:lnSpc>
              <a:buFont typeface="Wingdings" pitchFamily="2" charset="2"/>
              <a:buChar char="ü"/>
            </a:pPr>
            <a:r>
              <a:rPr lang="en-US" sz="1600" dirty="0">
                <a:solidFill>
                  <a:srgbClr val="008080"/>
                </a:solidFill>
                <a:latin typeface="+mn-lt"/>
                <a:cs typeface="+mn-cs"/>
              </a:rPr>
              <a:t>When Beta cells at rest:</a:t>
            </a:r>
          </a:p>
          <a:p>
            <a:pPr>
              <a:lnSpc>
                <a:spcPct val="200000"/>
              </a:lnSpc>
            </a:pPr>
            <a:r>
              <a:rPr lang="en-US" sz="1600" dirty="0"/>
              <a:t>Decreased glucose in blood </a:t>
            </a:r>
            <a:r>
              <a:rPr lang="en-US" sz="1600" dirty="0">
                <a:sym typeface="Wingdings" pitchFamily="2" charset="2"/>
              </a:rPr>
              <a:t> decreased intracellular glucose  decreased metabolism  decreased ATP  K channels are open and K leaks out  Cells at resting membrane potential  Ca channels are closed </a:t>
            </a:r>
            <a:r>
              <a:rPr lang="en-US" sz="1600" dirty="0">
                <a:solidFill>
                  <a:srgbClr val="FF0000"/>
                </a:solidFill>
                <a:sym typeface="Wingdings" pitchFamily="2" charset="2"/>
              </a:rPr>
              <a:t>  </a:t>
            </a:r>
            <a:r>
              <a:rPr lang="en-US" sz="1600" b="1" dirty="0">
                <a:solidFill>
                  <a:srgbClr val="FF0000"/>
                </a:solidFill>
                <a:sym typeface="Wingdings" pitchFamily="2" charset="2"/>
              </a:rPr>
              <a:t>No Insulin secretion.  </a:t>
            </a:r>
            <a:endParaRPr lang="en-US" sz="1600" b="1" dirty="0">
              <a:sym typeface="Wingdings" pitchFamily="2" charset="2"/>
            </a:endParaRPr>
          </a:p>
          <a:p>
            <a:pPr>
              <a:lnSpc>
                <a:spcPct val="200000"/>
              </a:lnSpc>
            </a:pPr>
            <a:endParaRPr lang="en-US" sz="800" b="1" dirty="0"/>
          </a:p>
          <a:p>
            <a:pPr marL="285750" indent="-285750">
              <a:lnSpc>
                <a:spcPct val="200000"/>
              </a:lnSpc>
              <a:buFont typeface="Wingdings" panose="05000000000000000000" pitchFamily="2" charset="2"/>
              <a:buChar char="ü"/>
            </a:pPr>
            <a:r>
              <a:rPr lang="en-US" sz="1600" dirty="0">
                <a:solidFill>
                  <a:srgbClr val="FF0000"/>
                </a:solidFill>
              </a:rPr>
              <a:t>Beta Cells have GLUT2 </a:t>
            </a:r>
            <a:endParaRPr lang="ar-SA" sz="1600" dirty="0">
              <a:solidFill>
                <a:srgbClr val="FF0000"/>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4" y="1622316"/>
            <a:ext cx="5548305" cy="46961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0270875" y="11258"/>
            <a:ext cx="1917949"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947299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10947</TotalTime>
  <Words>3259</Words>
  <Application>Microsoft Office PowerPoint</Application>
  <PresentationFormat>Custom</PresentationFormat>
  <Paragraphs>444</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Arabic Typesetting</vt:lpstr>
      <vt:lpstr>Arial</vt:lpstr>
      <vt:lpstr>Bahnschrift</vt:lpstr>
      <vt:lpstr>Bookman Old Style</vt:lpstr>
      <vt:lpstr>Calibri</vt:lpstr>
      <vt:lpstr>Comic Sans MS</vt:lpstr>
      <vt:lpstr>Gill Sans MT</vt:lpstr>
      <vt:lpstr>Wingdings</vt:lpstr>
      <vt:lpstr>Wingdings 3</vt:lpstr>
      <vt:lpstr>Origin</vt:lpstr>
      <vt:lpstr>PowerPoint Presentation</vt:lpstr>
      <vt:lpstr>PowerPoint Presentation</vt:lpstr>
      <vt:lpstr>Introduction To Pancreas</vt:lpstr>
      <vt:lpstr>Glucose Metabolism Terms</vt:lpstr>
      <vt:lpstr>Overview &amp; Structure of Insulin</vt:lpstr>
      <vt:lpstr>Dr. Manan’s Explanation </vt:lpstr>
      <vt:lpstr>Insulin Synthesis</vt:lpstr>
      <vt:lpstr>Insulin Secretion </vt:lpstr>
      <vt:lpstr>Cont.</vt:lpstr>
      <vt:lpstr>Cont.</vt:lpstr>
      <vt:lpstr>Dr. Manan’s Explanation </vt:lpstr>
      <vt:lpstr>Factors Affecting Insulin Secretion</vt:lpstr>
      <vt:lpstr>Cont.</vt:lpstr>
      <vt:lpstr>Insulin Receptor</vt:lpstr>
      <vt:lpstr>Glucose Transport System</vt:lpstr>
      <vt:lpstr>Action of Insulin</vt:lpstr>
      <vt:lpstr>Actions Classified By Duration </vt:lpstr>
      <vt:lpstr>Overview &amp; Synthesis of Glucagon</vt:lpstr>
      <vt:lpstr>Factors Affecting Glucagon Secretion</vt:lpstr>
      <vt:lpstr>Glucagon Action on Cells</vt:lpstr>
      <vt:lpstr>The Regulation of Blood Glucose Concentrations                                              ‘’ Summery of Both Insulin &amp; Glucagon’’</vt:lpstr>
      <vt:lpstr>Summary of Insulin Action on Cells</vt:lpstr>
      <vt:lpstr>Summary of Insulin (from slides)</vt:lpstr>
      <vt:lpstr>Summary of Glucagon Action on Cells</vt:lpstr>
      <vt:lpstr>Summary of Glucagon (from slides)</vt:lpstr>
      <vt:lpstr>Summary of Glucagon </vt:lpstr>
      <vt:lpstr>Summary of Glucagon </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1159</cp:revision>
  <dcterms:created xsi:type="dcterms:W3CDTF">2016-09-07T16:15:34Z</dcterms:created>
  <dcterms:modified xsi:type="dcterms:W3CDTF">2018-02-25T10:19:05Z</dcterms:modified>
</cp:coreProperties>
</file>