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5"/>
  </p:notesMasterIdLst>
  <p:sldIdLst>
    <p:sldId id="602" r:id="rId2"/>
    <p:sldId id="605" r:id="rId3"/>
    <p:sldId id="601" r:id="rId4"/>
    <p:sldId id="593" r:id="rId5"/>
    <p:sldId id="595" r:id="rId6"/>
    <p:sldId id="594" r:id="rId7"/>
    <p:sldId id="596" r:id="rId8"/>
    <p:sldId id="597" r:id="rId9"/>
    <p:sldId id="598" r:id="rId10"/>
    <p:sldId id="599" r:id="rId11"/>
    <p:sldId id="600" r:id="rId12"/>
    <p:sldId id="603" r:id="rId13"/>
    <p:sldId id="604" r:id="rId14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F5"/>
    <a:srgbClr val="008080"/>
    <a:srgbClr val="FF66CC"/>
    <a:srgbClr val="DDFFEE"/>
    <a:srgbClr val="FCFEE6"/>
    <a:srgbClr val="497E8D"/>
    <a:srgbClr val="F7E8FC"/>
    <a:srgbClr val="FFE7E7"/>
    <a:srgbClr val="E0F4E9"/>
    <a:srgbClr val="C1F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8" autoAdjust="0"/>
    <p:restoredTop sz="95231"/>
  </p:normalViewPr>
  <p:slideViewPr>
    <p:cSldViewPr>
      <p:cViewPr varScale="1">
        <p:scale>
          <a:sx n="93" d="100"/>
          <a:sy n="93" d="100"/>
        </p:scale>
        <p:origin x="808" y="200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55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2/25/18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78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2/25/18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jpg"/><Relationship Id="rId12" Type="http://schemas.openxmlformats.org/officeDocument/2006/relationships/hyperlink" Target="https://mail.google.com/mail/u/2/#inbox" TargetMode="External"/><Relationship Id="rId13" Type="http://schemas.openxmlformats.org/officeDocument/2006/relationships/image" Target="../media/image18.png"/><Relationship Id="rId14" Type="http://schemas.microsoft.com/office/2007/relationships/hdphoto" Target="../media/hdphoto1.wdp"/><Relationship Id="rId15" Type="http://schemas.openxmlformats.org/officeDocument/2006/relationships/image" Target="../media/image19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hyperlink" Target="https://docs.google.com/presentation/d/10DChL7-FX9meMaPu55vRBHSA5K39eDojw_yy2mMXzRE/edit#slide=id.g26a28280c2_0_0" TargetMode="External"/><Relationship Id="rId5" Type="http://schemas.openxmlformats.org/officeDocument/2006/relationships/image" Target="../media/image14.png"/><Relationship Id="rId6" Type="http://schemas.openxmlformats.org/officeDocument/2006/relationships/hyperlink" Target="https://www.surveymonkey.com/r/8TCS9L6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s://drive.google.com/open?id=0B-7mWPKMvk76SVNRSEpDdzlSck0" TargetMode="External"/><Relationship Id="rId9" Type="http://schemas.openxmlformats.org/officeDocument/2006/relationships/image" Target="../media/image16.png"/><Relationship Id="rId10" Type="http://schemas.openxmlformats.org/officeDocument/2006/relationships/hyperlink" Target="https://docs.google.com/forms/d/1u1JBrQF2OHrdd-GO9svz5ydywmjOUc5AXtFmphInV9c/edit#respons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40" y="116632"/>
            <a:ext cx="12025336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27" y="118109"/>
            <a:ext cx="6047756" cy="6130953"/>
          </a:xfrm>
          <a:prstGeom prst="rect">
            <a:avLst/>
          </a:prstGeom>
        </p:spPr>
      </p:pic>
      <p:sp>
        <p:nvSpPr>
          <p:cNvPr id="7" name="Flowchart: Internal Storage 6"/>
          <p:cNvSpPr/>
          <p:nvPr/>
        </p:nvSpPr>
        <p:spPr>
          <a:xfrm>
            <a:off x="618115" y="4797152"/>
            <a:ext cx="2019913" cy="1470383"/>
          </a:xfrm>
          <a:prstGeom prst="flowChartInternalStora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Females’ slide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Males’ slides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en-US" sz="1200" b="1" dirty="0">
              <a:solidFill>
                <a:srgbClr val="DDE9EC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ADA7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Notes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113" y="4746951"/>
            <a:ext cx="1734818" cy="1520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21869" r="12602" b="9349"/>
          <a:stretch/>
        </p:blipFill>
        <p:spPr>
          <a:xfrm>
            <a:off x="10253219" y="545041"/>
            <a:ext cx="1224136" cy="1296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6" y="1973631"/>
            <a:ext cx="1564468" cy="1386649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74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xmlns="" id="{58C185A8-3F0E-4E49-A103-8CD83F762C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275412"/>
              </p:ext>
            </p:extLst>
          </p:nvPr>
        </p:nvGraphicFramePr>
        <p:xfrm>
          <a:off x="1989975" y="2052027"/>
          <a:ext cx="8208912" cy="19335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83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22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34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0" dirty="0">
                          <a:solidFill>
                            <a:srgbClr val="497E8D"/>
                          </a:solidFill>
                        </a:rPr>
                        <a:t>Result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50000"/>
                        </a:lnSpc>
                        <a:spcBef>
                          <a:spcPts val="290"/>
                        </a:spcBef>
                      </a:pPr>
                      <a:r>
                        <a:rPr lang="en-US" sz="1800" b="0" dirty="0">
                          <a:solidFill>
                            <a:srgbClr val="497E8D"/>
                          </a:solidFill>
                        </a:rPr>
                        <a:t>FPG mg/</a:t>
                      </a:r>
                      <a:r>
                        <a:rPr lang="en-US" sz="1800" b="0" dirty="0" err="1">
                          <a:solidFill>
                            <a:srgbClr val="497E8D"/>
                          </a:solidFill>
                        </a:rPr>
                        <a:t>dL</a:t>
                      </a:r>
                      <a:endParaRPr lang="en-US" sz="1800" b="0" dirty="0">
                        <a:solidFill>
                          <a:srgbClr val="497E8D"/>
                        </a:solidFill>
                      </a:endParaRPr>
                    </a:p>
                  </a:txBody>
                  <a:tcPr marL="0" marR="0" marT="3683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50000"/>
                        </a:lnSpc>
                        <a:spcBef>
                          <a:spcPts val="290"/>
                        </a:spcBef>
                      </a:pPr>
                      <a:r>
                        <a:rPr lang="en-US" sz="18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800" b="0" baseline="0" dirty="0" smtClean="0">
                          <a:solidFill>
                            <a:srgbClr val="497E8D"/>
                          </a:solidFill>
                        </a:rPr>
                        <a:t> hours</a:t>
                      </a:r>
                      <a:r>
                        <a:rPr lang="en-US" sz="1800" b="0" dirty="0" smtClean="0">
                          <a:solidFill>
                            <a:srgbClr val="497E8D"/>
                          </a:solidFill>
                        </a:rPr>
                        <a:t> </a:t>
                      </a:r>
                      <a:r>
                        <a:rPr lang="en-US" sz="1800" b="0" dirty="0">
                          <a:solidFill>
                            <a:srgbClr val="497E8D"/>
                          </a:solidFill>
                        </a:rPr>
                        <a:t>PPG mg/</a:t>
                      </a:r>
                      <a:r>
                        <a:rPr lang="en-US" sz="1800" b="0" dirty="0" err="1">
                          <a:solidFill>
                            <a:srgbClr val="497E8D"/>
                          </a:solidFill>
                        </a:rPr>
                        <a:t>dL</a:t>
                      </a:r>
                      <a:endParaRPr lang="en-US" sz="1800" b="0" dirty="0">
                        <a:solidFill>
                          <a:srgbClr val="497E8D"/>
                        </a:solidFill>
                      </a:endParaRPr>
                    </a:p>
                  </a:txBody>
                  <a:tcPr marL="0" marR="0" marT="3683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7267">
                <a:tc>
                  <a:txBody>
                    <a:bodyPr/>
                    <a:lstStyle/>
                    <a:p>
                      <a:pPr marL="105410" algn="ctr">
                        <a:lnSpc>
                          <a:spcPct val="150000"/>
                        </a:lnSpc>
                        <a:spcBef>
                          <a:spcPts val="295"/>
                        </a:spcBef>
                      </a:pPr>
                      <a:r>
                        <a:rPr lang="en-US" sz="1800" b="0" dirty="0">
                          <a:solidFill>
                            <a:srgbClr val="008080"/>
                          </a:solidFill>
                        </a:rPr>
                        <a:t>Normal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50000"/>
                        </a:lnSpc>
                        <a:spcBef>
                          <a:spcPts val="295"/>
                        </a:spcBef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&lt;100</a:t>
                      </a:r>
                      <a:endParaRPr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50000"/>
                        </a:lnSpc>
                        <a:spcBef>
                          <a:spcPts val="295"/>
                        </a:spcBef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&lt;140</a:t>
                      </a:r>
                      <a:endParaRPr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477">
                <a:tc>
                  <a:txBody>
                    <a:bodyPr/>
                    <a:lstStyle/>
                    <a:p>
                      <a:pPr marL="105410" marR="226060" algn="ctr">
                        <a:lnSpc>
                          <a:spcPct val="150000"/>
                        </a:lnSpc>
                        <a:spcBef>
                          <a:spcPts val="295"/>
                        </a:spcBef>
                      </a:pPr>
                      <a:r>
                        <a:rPr lang="en-US" sz="1800" b="0" dirty="0">
                          <a:solidFill>
                            <a:srgbClr val="008080"/>
                          </a:solidFill>
                        </a:rPr>
                        <a:t>Impaired glucose tolerance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50000"/>
                        </a:lnSpc>
                        <a:spcBef>
                          <a:spcPts val="295"/>
                        </a:spcBef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-</a:t>
                      </a:r>
                      <a:endParaRPr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50000"/>
                        </a:lnSpc>
                        <a:spcBef>
                          <a:spcPts val="295"/>
                        </a:spcBef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140-199</a:t>
                      </a:r>
                      <a:endParaRPr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F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275">
                <a:tc>
                  <a:txBody>
                    <a:bodyPr/>
                    <a:lstStyle/>
                    <a:p>
                      <a:pPr marL="105410" algn="ctr">
                        <a:lnSpc>
                          <a:spcPct val="150000"/>
                        </a:lnSpc>
                        <a:spcBef>
                          <a:spcPts val="305"/>
                        </a:spcBef>
                      </a:pPr>
                      <a:r>
                        <a:rPr lang="en-US" sz="1800" b="0" dirty="0">
                          <a:solidFill>
                            <a:srgbClr val="008080"/>
                          </a:solidFill>
                        </a:rPr>
                        <a:t>Diabetes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50000"/>
                        </a:lnSpc>
                        <a:spcBef>
                          <a:spcPts val="305"/>
                        </a:spcBef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≥126</a:t>
                      </a:r>
                      <a:endParaRPr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50000"/>
                        </a:lnSpc>
                        <a:spcBef>
                          <a:spcPts val="305"/>
                        </a:spcBef>
                      </a:pPr>
                      <a:r>
                        <a:rPr lang="en-US" sz="2000" dirty="0">
                          <a:solidFill>
                            <a:schemeClr val="accent4"/>
                          </a:solidFill>
                        </a:rPr>
                        <a:t>≥ 200</a:t>
                      </a:r>
                      <a:endParaRPr sz="2000"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96585D-7351-4792-870E-AB82890CDAC4}"/>
              </a:ext>
            </a:extLst>
          </p:cNvPr>
          <p:cNvSpPr/>
          <p:nvPr/>
        </p:nvSpPr>
        <p:spPr>
          <a:xfrm>
            <a:off x="8470676" y="5633408"/>
            <a:ext cx="3108726" cy="62323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FPG: Fasting blood glucose</a:t>
            </a:r>
          </a:p>
          <a:p>
            <a:pPr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PPG: Postprandial Glucose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1998" y="4801343"/>
            <a:ext cx="7573184" cy="1485012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أهم </a:t>
            </a:r>
            <a:r>
              <a:rPr lang="en-US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Test</a:t>
            </a:r>
            <a:r>
              <a:rPr lang="ar-SA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نعمله عشان نعرف هل الشخص عنده قابلية للسكر أو لا (ما نسويه أبدا للشخص اللي عنده أصلا سكري لأننا </a:t>
            </a:r>
            <a:r>
              <a:rPr lang="ar-SA" altLang="en-US" sz="1400" dirty="0" err="1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بنعطيه</a:t>
            </a:r>
            <a:r>
              <a:rPr lang="ar-SA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سكر فـ </a:t>
            </a:r>
            <a:r>
              <a:rPr lang="ar-SA" altLang="en-US" sz="1400" dirty="0" err="1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بيأثر</a:t>
            </a:r>
            <a:r>
              <a:rPr lang="ar-SA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عليه سلبا ويتضرر ). </a:t>
            </a: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altLang="en-US" sz="1400" dirty="0" err="1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ايش</a:t>
            </a:r>
            <a:r>
              <a:rPr lang="ar-SA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نسوي؟ أول شيء نخلي الشخص يصوم 8 ساعات، بعدها نسحب منه دم ونشوف مقياس السكر فيه. بعدها نشربه محلول عبارة عن </a:t>
            </a:r>
            <a:r>
              <a:rPr lang="ar-SA" altLang="en-US" sz="1400" dirty="0" err="1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مويا</a:t>
            </a:r>
            <a:r>
              <a:rPr lang="ar-SA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وسكر، وراح </a:t>
            </a:r>
            <a:r>
              <a:rPr lang="ar-SA" altLang="en-US" sz="1400" dirty="0" err="1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ناخذ</a:t>
            </a:r>
            <a:r>
              <a:rPr lang="ar-SA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منه دم كل ساعتين ونشوف مقياس السكر فيه ونقارن.</a:t>
            </a:r>
            <a:endParaRPr lang="ar-SA" altLang="en-US" sz="14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270875" y="11258"/>
            <a:ext cx="1917949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09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Summary </a:t>
            </a:r>
            <a:r>
              <a:rPr lang="en-US" altLang="ar-SA" sz="2400" dirty="0" smtClean="0">
                <a:solidFill>
                  <a:schemeClr val="bg1">
                    <a:lumMod val="50000"/>
                  </a:schemeClr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(from slides)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15" y="1197338"/>
            <a:ext cx="6916457" cy="381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2699" y="1297079"/>
            <a:ext cx="3956704" cy="2584480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marL="285750" indent="-285750" algn="l">
              <a:lnSpc>
                <a:spcPct val="200000"/>
              </a:lnSpc>
              <a:spcBef>
                <a:spcPts val="667"/>
              </a:spcBef>
              <a:buClr>
                <a:srgbClr val="00B050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Insulin 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will Increases 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Glucose 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uptake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resting muscle. </a:t>
            </a:r>
            <a:endParaRPr lang="en-US" alt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200000"/>
              </a:lnSpc>
              <a:spcBef>
                <a:spcPts val="667"/>
              </a:spcBef>
              <a:buClr>
                <a:srgbClr val="00B050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 contradiction of the 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Exercising muscle it takes up the Glucose even </a:t>
            </a:r>
            <a:r>
              <a:rPr lang="en-US" alt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without the action of the Insulin. </a:t>
            </a:r>
            <a:endParaRPr lang="ar-SA" altLang="en-US" sz="16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0236" y="5330819"/>
            <a:ext cx="2624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تمَّ بحمد الله وتوفيقه وتيسي</a:t>
            </a:r>
            <a:r>
              <a:rPr lang="ar-S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ره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Best of the luck </a:t>
            </a:r>
            <a:r>
              <a:rPr lang="ar-SA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70875" y="11258"/>
            <a:ext cx="1917949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7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Summary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4" y="1259845"/>
            <a:ext cx="5700976" cy="43293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437" y="1143001"/>
            <a:ext cx="5268966" cy="44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85" y="90565"/>
            <a:ext cx="6454453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checking our work!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435" y="3020472"/>
            <a:ext cx="46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ar-SA" sz="2400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خالص الشكر لأعضاء الفريق الكِرام:</a:t>
            </a:r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13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215709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40350" y="1600521"/>
            <a:ext cx="3168351" cy="12169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spcBef>
                <a:spcPct val="20000"/>
              </a:spcBef>
              <a:defRPr sz="240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ar-SA" dirty="0"/>
              <a:t>قادة الفريق:</a:t>
            </a:r>
          </a:p>
          <a:p>
            <a:pPr algn="ctr" rt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ليــلـى مـذكور  &amp; مـحـمـد نـصـر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5723" y="637431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اني استودعتك ما حفظت وما قرأت وما فهمت، فرده لي وقت حاجتي إليه إنّك على كل شيءٍ قدير.</a:t>
            </a:r>
            <a:endParaRPr lang="en-US" sz="1600" dirty="0">
              <a:solidFill>
                <a:srgbClr val="4273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0396" y="2080542"/>
            <a:ext cx="0" cy="4151486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63" y="3430676"/>
            <a:ext cx="855837" cy="855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0516" y="3469993"/>
            <a:ext cx="3960440" cy="79208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Manan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Al </a:t>
            </a:r>
            <a:r>
              <a:rPr lang="fr-FR" sz="11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Hakbany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’s </a:t>
            </a:r>
            <a:r>
              <a:rPr lang="fr-FR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Lecture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&amp; Notes.</a:t>
            </a:r>
          </a:p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Ahmad </a:t>
            </a:r>
            <a:r>
              <a:rPr lang="fr-FR" sz="11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Alsabeeh’s</a:t>
            </a:r>
            <a:r>
              <a:rPr lang="fr-FR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Lecture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&amp; Notes. 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Guyton &amp; Hall of Medical Physiology 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13</a:t>
            </a:r>
            <a:r>
              <a:rPr lang="en-US" sz="11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Edition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Linda S. Costanzo 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lang="en-US" sz="11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Edition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7811" r="4178" b="4458"/>
          <a:stretch/>
        </p:blipFill>
        <p:spPr>
          <a:xfrm>
            <a:off x="7546074" y="1575000"/>
            <a:ext cx="859536" cy="8595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87472" y="1714463"/>
            <a:ext cx="2499528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Please check our editing file to know if there are any additions, changes or corrections.</a:t>
            </a:r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72" y="2434536"/>
            <a:ext cx="859536" cy="8595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819182" y="2641534"/>
            <a:ext cx="3171773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Examine yourself</a:t>
            </a:r>
          </a:p>
        </p:txBody>
      </p:sp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962" r="2960" b="2960"/>
          <a:stretch/>
        </p:blipFill>
        <p:spPr>
          <a:xfrm>
            <a:off x="6764172" y="4437112"/>
            <a:ext cx="859536" cy="8595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60972" y="4564936"/>
            <a:ext cx="3229983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Helpful physiology bocks.</a:t>
            </a:r>
          </a:p>
        </p:txBody>
      </p:sp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74" y="5394895"/>
            <a:ext cx="859536" cy="8595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497830" y="5540140"/>
            <a:ext cx="2493126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Give us your feedback 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9553" y="3549613"/>
            <a:ext cx="1965375" cy="213390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لـمـى الـتـمـيـمـي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وجدان الزيد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شروق الصومالي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زينة الكاف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65822" y="3552622"/>
            <a:ext cx="2275350" cy="161068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عبدالرحمن الراشد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فؤاد فتحي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قيس </a:t>
            </a:r>
            <a:r>
              <a:rPr lang="ar-S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المهيدب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4" y="1246537"/>
            <a:ext cx="630936" cy="6309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6" y="1211174"/>
            <a:ext cx="63093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332849" y="260649"/>
            <a:ext cx="7443889" cy="792088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Diabetes Mellitus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909836" y="1700808"/>
            <a:ext cx="10289916" cy="4104456"/>
          </a:xfrm>
          <a:prstGeom prst="flowChartProcess">
            <a:avLst/>
          </a:prstGeom>
          <a:solidFill>
            <a:schemeClr val="bg1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lecture, students should be able to describe:</a:t>
            </a:r>
            <a:endParaRPr lang="ar-SA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Describe </a:t>
            </a: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consequences of insulin deficiency.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Outline </a:t>
            </a: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Glucose Tolerance Test (GTT</a:t>
            </a: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5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شكر وعرفان</a:t>
            </a:r>
            <a:endParaRPr lang="en-US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6957" y="1181100"/>
            <a:ext cx="10969943" cy="5137150"/>
          </a:xfrm>
          <a:ln>
            <a:solidFill>
              <a:srgbClr val="C3F5E2"/>
            </a:solidFill>
            <a:prstDash val="dashDot"/>
          </a:ln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لا يشكر الناس لا يشكر الله..</a:t>
            </a:r>
          </a:p>
          <a:p>
            <a:pPr marL="0" indent="0" algn="ctr" rtl="1">
              <a:buNone/>
            </a:pPr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اتمام هذا العمل تطلّب جهد ووقت عظيم وجبَّار </a:t>
            </a:r>
            <a:r>
              <a:rPr lang="ar-SA" sz="20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طوال فترة البلوك</a:t>
            </a:r>
            <a:endParaRPr lang="ar-SA" sz="2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SA" sz="20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لحظات 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الشكر والتقدير 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والعرفان</a:t>
            </a:r>
            <a:r>
              <a:rPr lang="ar-SA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smtClean="0">
                <a:solidFill>
                  <a:srgbClr val="A954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لأعضاء الفريق الكِرام </a:t>
            </a:r>
            <a:r>
              <a:rPr lang="ar-SA" sz="2000" dirty="0" smtClean="0">
                <a:solidFill>
                  <a:srgbClr val="42EC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وللقادة الأكاديميين 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ولكل من بادر 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ساهم </a:t>
            </a:r>
            <a:r>
              <a:rPr lang="ar-SA" sz="2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بإخراج وإنجاز هذا العمل وكان خير عون </a:t>
            </a:r>
            <a:r>
              <a:rPr lang="ar-SA" sz="20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لنا رغم ضيق الوقت. شكرا لكم </a:t>
            </a:r>
            <a:r>
              <a:rPr lang="ar-SA" sz="2000" dirty="0" smtClean="0">
                <a:solidFill>
                  <a:srgbClr val="A954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على إخلاصكم وجهدكم ووقتكم وتفانيكم في العمل </a:t>
            </a:r>
            <a:r>
              <a:rPr lang="ar-SA" sz="2000" dirty="0" smtClean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(فخورين بالعمل معكم).</a:t>
            </a:r>
          </a:p>
          <a:p>
            <a:pPr marL="0" indent="0" algn="ctr" rtl="1">
              <a:buNone/>
            </a:pPr>
            <a:r>
              <a:rPr lang="ar-SA" sz="2000" dirty="0" smtClean="0">
                <a:solidFill>
                  <a:srgbClr val="A954A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لا تنسوهم من دعواتكم، الله يكتب أجرهم ويسهل أمرهم ويبارك لهم بوقتهم وينفع بهم وبعلمهم. </a:t>
            </a:r>
          </a:p>
          <a:p>
            <a:pPr marL="0" indent="0" algn="ctr" rtl="1">
              <a:buNone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ﺗﻢ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ﺑﺤﻤﺪ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الله وتوفيقه وتيسيره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الإنتهاء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ﻣﻦ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ﻣﺤﺎﺿﺮات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ﻓﺮﯾﻖ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ﻋﻠﻢ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وﻇﺎﺋﻒ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اﻷﻋﻀﺎء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لـ </a:t>
            </a:r>
            <a:r>
              <a:rPr lang="ar-SA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ﺑﻠﻮك</a:t>
            </a: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جهاز الغدد الصماء.. </a:t>
            </a:r>
            <a:r>
              <a:rPr lang="ar-SA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نسأل الله أن نكون قد وفقنا في تقديم الأفضل، ونعتذر عن أي تقصير</a:t>
            </a:r>
            <a:r>
              <a:rPr lang="ar-SA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ar-S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SA" sz="2000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r>
              <a:rPr lang="ar-SA" sz="24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ﻗﺎدة</a:t>
            </a:r>
            <a:r>
              <a:rPr lang="ar-SA" sz="24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فريق علم وظائف الأعضاء </a:t>
            </a:r>
          </a:p>
          <a:p>
            <a:pPr marL="0" indent="0" algn="ctr" rtl="1">
              <a:buNone/>
            </a:pPr>
            <a:r>
              <a:rPr lang="ar-SA" sz="2400" dirty="0" smtClean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ليلى مذكور &amp; محمد نصر</a:t>
            </a:r>
            <a:endParaRPr lang="en-US" sz="2400" dirty="0" smtClean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rtl="1">
              <a:buNone/>
            </a:pPr>
            <a:endParaRPr lang="ar-SA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r" rtl="1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7" y="201629"/>
            <a:ext cx="950951" cy="93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owchart: Off-page Connector 9"/>
          <p:cNvSpPr/>
          <p:nvPr/>
        </p:nvSpPr>
        <p:spPr>
          <a:xfrm rot="5400000">
            <a:off x="9993155" y="4753489"/>
            <a:ext cx="493313" cy="2674176"/>
          </a:xfrm>
          <a:prstGeom prst="flowChartOffpageConnector">
            <a:avLst/>
          </a:prstGeom>
          <a:solidFill>
            <a:srgbClr val="EBFFF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8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7341" y="5921300"/>
            <a:ext cx="2369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أحب الناس إلى الله أنفعهم للناس</a:t>
            </a: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21869" r="12602" b="9349"/>
          <a:stretch/>
        </p:blipFill>
        <p:spPr>
          <a:xfrm>
            <a:off x="10730461" y="220507"/>
            <a:ext cx="846439" cy="896230"/>
          </a:xfrm>
          <a:prstGeom prst="rect">
            <a:avLst/>
          </a:prstGeom>
        </p:spPr>
      </p:pic>
      <p:sp>
        <p:nvSpPr>
          <p:cNvPr id="13" name="Isosceles Triangle 12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56" y="4205459"/>
            <a:ext cx="2103080" cy="211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6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Diabetes Mellitus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461" y="1188987"/>
            <a:ext cx="10969942" cy="4256237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Diabetes is probably the most important metabolic disease.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It affects every cell in the body and affects carbohydrate, lipid, and protein metabolism</a:t>
            </a:r>
            <a:r>
              <a:rPr lang="en-US" sz="16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Characterized by the </a:t>
            </a:r>
            <a:r>
              <a:rPr lang="en-US" sz="1600" dirty="0" err="1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polytriad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: </a:t>
            </a: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1. Polyuria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(excessive urination) </a:t>
            </a:r>
            <a:endParaRPr lang="en-US" sz="1800" dirty="0" smtClean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300" dirty="0" err="1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Guyton:The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high blood glucose causes more glucose to filter into the renal tubules </a:t>
            </a:r>
            <a:endParaRPr lang="en-US" sz="130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than can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be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reabsorbed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2. </a:t>
            </a:r>
            <a:r>
              <a:rPr lang="en-US" sz="1800" dirty="0" err="1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Polydypsia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(excessive thirst) </a:t>
            </a: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Guyton: This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occurs partly because glucose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doesn't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diffuse easily through the pores </a:t>
            </a:r>
            <a:endParaRPr lang="en-US" sz="130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of the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cell membrane, and the increased osmotic pressure in the extracellular fluids </a:t>
            </a:r>
            <a:endParaRPr lang="en-US" sz="1300" dirty="0" smtClean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causes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osmotic transfer of water out of the 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cells. </a:t>
            </a: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3. Polyphagia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(excessive hunger).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Image result for diabetes 1 and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6" t="14587" r="3584" b="4914"/>
          <a:stretch/>
        </p:blipFill>
        <p:spPr bwMode="auto">
          <a:xfrm>
            <a:off x="6670476" y="2780928"/>
            <a:ext cx="4908928" cy="339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Diabetes Mellitus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206156"/>
              </p:ext>
            </p:extLst>
          </p:nvPr>
        </p:nvGraphicFramePr>
        <p:xfrm>
          <a:off x="609459" y="1200785"/>
          <a:ext cx="10969943" cy="50520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36481">
                  <a:extLst>
                    <a:ext uri="{9D8B030D-6E8A-4147-A177-3AD203B41FA5}">
                      <a16:colId xmlns:a16="http://schemas.microsoft.com/office/drawing/2014/main" xmlns="" val="2491160732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xmlns="" val="3604589667"/>
                    </a:ext>
                  </a:extLst>
                </a:gridCol>
                <a:gridCol w="4176464">
                  <a:extLst>
                    <a:ext uri="{9D8B030D-6E8A-4147-A177-3AD203B41FA5}">
                      <a16:colId xmlns:a16="http://schemas.microsoft.com/office/drawing/2014/main" xmlns="" val="3379168876"/>
                    </a:ext>
                  </a:extLst>
                </a:gridCol>
                <a:gridCol w="1956598">
                  <a:extLst>
                    <a:ext uri="{9D8B030D-6E8A-4147-A177-3AD203B41FA5}">
                      <a16:colId xmlns:a16="http://schemas.microsoft.com/office/drawing/2014/main" xmlns="" val="1511277664"/>
                    </a:ext>
                  </a:extLst>
                </a:gridCol>
              </a:tblGrid>
              <a:tr h="276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Types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rtl="0" eaLnBrk="1" latinLnBrk="0" hangingPunct="1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kumimoji="0" lang="en-US" sz="1500" b="0" kern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Type 1 </a:t>
                      </a:r>
                      <a:r>
                        <a:rPr kumimoji="0" lang="en-US" sz="15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Diabetes (autoimmune attack)</a:t>
                      </a:r>
                    </a:p>
                  </a:txBody>
                  <a:tcPr>
                    <a:solidFill>
                      <a:srgbClr val="FCF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US" sz="1500" b="0" kern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Type 2 </a:t>
                      </a:r>
                      <a:r>
                        <a:rPr kumimoji="0" lang="en-US" sz="15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Diabetes</a:t>
                      </a:r>
                      <a:endParaRPr kumimoji="0" lang="en-US" sz="1500" b="0" kern="12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CF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Gestational Diabetes</a:t>
                      </a:r>
                    </a:p>
                  </a:txBody>
                  <a:tcPr>
                    <a:solidFill>
                      <a:srgbClr val="FCF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296579"/>
                  </a:ext>
                </a:extLst>
              </a:tr>
              <a:tr h="2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Other name</a:t>
                      </a:r>
                      <a:endParaRPr kumimoji="0" lang="en-US" sz="1500" b="0" kern="1200" dirty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rtl="0" eaLnBrk="1" latinLnBrk="0" hangingPunct="1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en-US" sz="1600" dirty="0" smtClean="0"/>
                        <a:t>Insulin dependent Diabetes Mellitus </a:t>
                      </a:r>
                      <a:endParaRPr kumimoji="0" lang="en-US" sz="1500" b="0" kern="12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Insulin independent Diabetes Mellitus </a:t>
                      </a:r>
                      <a:endParaRPr kumimoji="0" lang="en-US" sz="1500" b="0" kern="12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kern="1200" dirty="0" smtClean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6005925"/>
                  </a:ext>
                </a:extLst>
              </a:tr>
              <a:tr h="499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Affects</a:t>
                      </a:r>
                      <a:endParaRPr kumimoji="0" lang="en-US" sz="1500" b="0" kern="1200" dirty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rtl="1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kumimoji="0" lang="en-US" sz="1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Children</a:t>
                      </a:r>
                      <a:endParaRPr kumimoji="0"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7949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</a:p>
                    <a:p>
                      <a:pPr marL="507949" marR="0" lvl="1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More common in some ethnic groups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07949" marR="0" lvl="1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During</a:t>
                      </a:r>
                      <a:r>
                        <a:rPr kumimoji="0" lang="en-US" sz="1600" b="0" kern="1200" baseline="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sz="16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pregnancy</a:t>
                      </a:r>
                      <a:endParaRPr lang="en-US" altLang="en-US" sz="16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337888"/>
                  </a:ext>
                </a:extLst>
              </a:tr>
              <a:tr h="289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500" b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Onset </a:t>
                      </a:r>
                      <a:endParaRPr kumimoji="0" lang="en-US" sz="1500" b="0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lang="en-US" sz="1600" dirty="0" smtClean="0"/>
                        <a:t>Juvenile onset </a:t>
                      </a:r>
                    </a:p>
                    <a:p>
                      <a:pPr lvl="0" algn="l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kumimoji="0"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(Specifically designating or pertaining to</a:t>
                      </a:r>
                      <a:r>
                        <a:rPr kumimoji="0" lang="en-US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forms of diabetes that develop in children or</a:t>
                      </a:r>
                      <a:r>
                        <a:rPr kumimoji="0" lang="en-US" sz="1400" b="0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400" b="0" kern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young adults; especially insulin-dependent diabetes)</a:t>
                      </a:r>
                      <a:endParaRPr kumimoji="0" lang="en-US" sz="1400" b="0" kern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Late onset (about </a:t>
                      </a:r>
                      <a:r>
                        <a:rPr lang="en-US" sz="1600" dirty="0" smtClean="0">
                          <a:solidFill>
                            <a:srgbClr val="FFC000"/>
                          </a:solidFill>
                        </a:rPr>
                        <a:t>85%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50058"/>
                  </a:ext>
                </a:extLst>
              </a:tr>
              <a:tr h="499787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5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5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Cause </a:t>
                      </a:r>
                      <a:endParaRPr kumimoji="0" lang="en-US" sz="1500" b="0" kern="1200" dirty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Inadequate insulin secretion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Hyposecretion</a:t>
                      </a:r>
                      <a:r>
                        <a:rPr lang="en-US" sz="16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of insulin</a:t>
                      </a:r>
                      <a:r>
                        <a:rPr kumimoji="0" lang="en-US" sz="1600" b="0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600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Defect in insulin </a:t>
                      </a: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en-US" sz="1600" dirty="0" smtClean="0"/>
                        <a:t>Insulin resistance keeps blood glucose too high</a:t>
                      </a:r>
                      <a:r>
                        <a:rPr kumimoji="0" lang="en-US" alt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en-US" altLang="en-US" sz="14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The inheritance in diabetes is more in type 2 than it is in type</a:t>
                      </a:r>
                      <a:r>
                        <a:rPr lang="en-US" altLang="en-US" sz="1400" baseline="0" dirty="0" smtClean="0">
                          <a:solidFill>
                            <a:srgbClr val="00B050"/>
                          </a:solidFill>
                          <a:latin typeface="+mn-lt"/>
                        </a:rPr>
                        <a:t> 1, </a:t>
                      </a:r>
                      <a:r>
                        <a:rPr lang="en-US" altLang="en-US" sz="1400" dirty="0" smtClean="0">
                          <a:solidFill>
                            <a:srgbClr val="00B050"/>
                          </a:solidFill>
                          <a:latin typeface="+mn-lt"/>
                        </a:rPr>
                        <a:t>it depends on the ethnicity and overall the subject is debatable an not well understood.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altLang="en-US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en-US" sz="1600" dirty="0" smtClean="0"/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4509860"/>
                  </a:ext>
                </a:extLst>
              </a:tr>
              <a:tr h="301015">
                <a:tc vMerge="1">
                  <a:txBody>
                    <a:bodyPr/>
                    <a:lstStyle/>
                    <a:p>
                      <a:pPr algn="ctr"/>
                      <a:endParaRPr kumimoji="0" lang="en-US" sz="1500" b="0" kern="1200" dirty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Leading to metabolic disturbances (hyperglycemia and glycosuria)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83787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4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55040"/>
              </p:ext>
            </p:extLst>
          </p:nvPr>
        </p:nvGraphicFramePr>
        <p:xfrm>
          <a:off x="618116" y="1588008"/>
          <a:ext cx="10961287" cy="43662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87125">
                  <a:extLst>
                    <a:ext uri="{9D8B030D-6E8A-4147-A177-3AD203B41FA5}">
                      <a16:colId xmlns:a16="http://schemas.microsoft.com/office/drawing/2014/main" xmlns="" val="2491160732"/>
                    </a:ext>
                  </a:extLst>
                </a:gridCol>
                <a:gridCol w="4333188">
                  <a:extLst>
                    <a:ext uri="{9D8B030D-6E8A-4147-A177-3AD203B41FA5}">
                      <a16:colId xmlns:a16="http://schemas.microsoft.com/office/drawing/2014/main" xmlns="" val="3604589667"/>
                    </a:ext>
                  </a:extLst>
                </a:gridCol>
                <a:gridCol w="4536503">
                  <a:extLst>
                    <a:ext uri="{9D8B030D-6E8A-4147-A177-3AD203B41FA5}">
                      <a16:colId xmlns:a16="http://schemas.microsoft.com/office/drawing/2014/main" xmlns="" val="3379168876"/>
                    </a:ext>
                  </a:extLst>
                </a:gridCol>
                <a:gridCol w="804471">
                  <a:extLst>
                    <a:ext uri="{9D8B030D-6E8A-4147-A177-3AD203B41FA5}">
                      <a16:colId xmlns:a16="http://schemas.microsoft.com/office/drawing/2014/main" xmlns="" val="602188093"/>
                    </a:ext>
                  </a:extLst>
                </a:gridCol>
              </a:tblGrid>
              <a:tr h="2761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Types</a:t>
                      </a: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1" algn="ctr" rtl="0" eaLnBrk="1" latinLnBrk="0" hangingPunct="1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kumimoji="0" lang="en-US" sz="1500" b="0" kern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Type 1 </a:t>
                      </a:r>
                      <a:r>
                        <a:rPr kumimoji="0" lang="en-US" sz="15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Diabetes (autoimmune attack)</a:t>
                      </a:r>
                    </a:p>
                  </a:txBody>
                  <a:tcPr>
                    <a:solidFill>
                      <a:srgbClr val="FCFE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50000"/>
                        </a:lnSpc>
                      </a:pPr>
                      <a:r>
                        <a:rPr kumimoji="0" lang="en-US" sz="1500" b="0" kern="12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Type 2 </a:t>
                      </a:r>
                      <a:r>
                        <a:rPr kumimoji="0" lang="en-US" sz="15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Diabetes</a:t>
                      </a:r>
                      <a:endParaRPr kumimoji="0" lang="en-US" sz="1500" b="0" kern="12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CFEE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Gestational Diabetes                                                                                                                                                                           (during pregnancy) </a:t>
                      </a:r>
                      <a:endParaRPr kumimoji="0" lang="en-US" sz="1500" b="0" kern="1200" dirty="0">
                        <a:solidFill>
                          <a:srgbClr val="FF000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vert="vert270">
                    <a:solidFill>
                      <a:srgbClr val="FCFE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8296579"/>
                  </a:ext>
                </a:extLst>
              </a:tr>
              <a:tr h="11310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5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Pathogenesis </a:t>
                      </a:r>
                      <a:endParaRPr kumimoji="0" lang="en-US" sz="1500" b="0" kern="1200" dirty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600" dirty="0" smtClean="0"/>
                        <a:t>Immune-mediated selective destruction of β cells while </a:t>
                      </a:r>
                      <a:r>
                        <a:rPr lang="el-GR" altLang="en-US" sz="1600" dirty="0" smtClean="0"/>
                        <a:t>α</a:t>
                      </a:r>
                      <a:r>
                        <a:rPr lang="en-US" altLang="en-US" sz="1600" dirty="0" smtClean="0"/>
                        <a:t> cells are preserved.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altLang="en-US" sz="1600" dirty="0" smtClean="0"/>
                        <a:t>Therefore no insulin will be secreted </a:t>
                      </a:r>
                      <a:r>
                        <a:rPr lang="en-US" altLang="en-US" sz="16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1600" dirty="0" smtClean="0"/>
                        <a:t>high glucagon </a:t>
                      </a:r>
                      <a:r>
                        <a:rPr lang="en-US" altLang="en-US" sz="1600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altLang="en-US" sz="1600" dirty="0" smtClean="0"/>
                        <a:t>high production of glucose and ketones by liver.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  <a:endParaRPr 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8684955"/>
                  </a:ext>
                </a:extLst>
              </a:tr>
              <a:tr h="76029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5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Complication</a:t>
                      </a:r>
                      <a:r>
                        <a:rPr kumimoji="0" lang="en-US" sz="1500" b="0" kern="1200" baseline="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kumimoji="0" lang="en-US" sz="15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FF0000"/>
                          </a:solidFill>
                          <a:sym typeface="Wingdings" panose="05000000000000000000" pitchFamily="2" charset="2"/>
                        </a:rPr>
                        <a:t>Osmotic diuresis &amp; Diabetic ketoacidosis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B050"/>
                          </a:solidFill>
                        </a:rPr>
                        <a:t>Coma could be as result of (</a:t>
                      </a:r>
                      <a:r>
                        <a:rPr lang="en-US" sz="1400" b="0" kern="1200" dirty="0" err="1" smtClean="0">
                          <a:solidFill>
                            <a:srgbClr val="00B050"/>
                          </a:solidFill>
                        </a:rPr>
                        <a:t>hyperglycemia,ketoacidosis</a:t>
                      </a:r>
                      <a:r>
                        <a:rPr lang="en-US" sz="1400" b="0" kern="1200" dirty="0" smtClean="0">
                          <a:solidFill>
                            <a:srgbClr val="00B050"/>
                          </a:solidFill>
                        </a:rPr>
                        <a:t> or dehydration)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en-US" sz="1600" dirty="0" smtClean="0"/>
                        <a:t>Atherosclerosis.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en-US" sz="1600" dirty="0" smtClean="0"/>
                        <a:t>Renal failure.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altLang="en-US" sz="1600" dirty="0" smtClean="0"/>
                        <a:t>Blindness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075893"/>
                  </a:ext>
                </a:extLst>
              </a:tr>
              <a:tr h="6312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kumimoji="0" lang="en-US" sz="100" b="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en-US" sz="1500" b="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Treatment </a:t>
                      </a:r>
                      <a:endParaRPr kumimoji="0" lang="en-US" sz="1500" b="0" kern="1200" dirty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BF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kumimoji="0" 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Insulin injection</a:t>
                      </a:r>
                    </a:p>
                    <a:p>
                      <a:pPr marL="0" marR="0" lvl="0" indent="-507949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endParaRPr kumimoji="0"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Diet or OHA (Oral </a:t>
                      </a:r>
                      <a:r>
                        <a:rPr kumimoji="0" lang="en-US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Hypoglycaemic</a:t>
                      </a:r>
                      <a:r>
                        <a:rPr kumimoji="0"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Agents)</a:t>
                      </a:r>
                    </a:p>
                    <a:p>
                      <a:pPr algn="ctr">
                        <a:lnSpc>
                          <a:spcPct val="150000"/>
                        </a:lnSpc>
                        <a:buFontTx/>
                        <a:buNone/>
                        <a:defRPr/>
                      </a:pPr>
                      <a:r>
                        <a:rPr kumimoji="0" lang="en-US" sz="1600" b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Manage by exercise and diet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buFontTx/>
                        <a:buNone/>
                        <a:defRPr/>
                      </a:pPr>
                      <a:endParaRPr kumimoji="0"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687046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270875" y="11258"/>
            <a:ext cx="1917949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02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Symptoms of DM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461" y="1188987"/>
            <a:ext cx="10969942" cy="4256237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8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Hyperglycemia.</a:t>
            </a: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800" dirty="0">
                <a:latin typeface="Gill Sans MT" panose="020B0502020104020203" pitchFamily="34" charset="0"/>
                <a:cs typeface="Calibri" panose="020F0502020204030204" pitchFamily="34" charset="0"/>
              </a:rPr>
              <a:t>Polyuria (excessive urination</a:t>
            </a:r>
            <a:r>
              <a:rPr lang="en-US" sz="18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)</a:t>
            </a:r>
            <a:r>
              <a:rPr lang="en-US" sz="18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dehydration </a:t>
            </a:r>
            <a:r>
              <a:rPr lang="en-US" sz="18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and soft </a:t>
            </a:r>
            <a:r>
              <a:rPr lang="en-US" sz="18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eyeballs</a:t>
            </a:r>
            <a:r>
              <a:rPr lang="en-US" sz="18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marL="304770" lvl="1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</a:pP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Polydipsia</a:t>
            </a:r>
            <a:r>
              <a:rPr lang="en-US" sz="18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(excessive thirst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) </a:t>
            </a:r>
            <a:r>
              <a:rPr lang="en-US" sz="18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18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fatigue &amp; weight </a:t>
            </a:r>
            <a:r>
              <a:rPr lang="en-US" sz="18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loss.</a:t>
            </a:r>
            <a:endParaRPr lang="en-US" sz="18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04770" lvl="1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</a:pPr>
            <a:r>
              <a:rPr lang="en-US" sz="18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Polyphagia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(excessive hunger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).</a:t>
            </a: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8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Ketoacidosis (in IDDM)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(Acidosis caused by the increased production of ketone bodies, as in diabetic acidosis)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8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Hyperlipidemia.</a:t>
            </a: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800" dirty="0">
                <a:latin typeface="Gill Sans MT" panose="020B0502020104020203" pitchFamily="34" charset="0"/>
                <a:cs typeface="Calibri" panose="020F0502020204030204" pitchFamily="34" charset="0"/>
              </a:rPr>
              <a:t>Muscle </a:t>
            </a:r>
            <a:r>
              <a:rPr lang="en-US" sz="18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wasting </a:t>
            </a:r>
            <a:r>
              <a:rPr lang="en-US" sz="18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</a:t>
            </a:r>
            <a:r>
              <a:rPr lang="en-US" altLang="en-US" sz="1800" dirty="0">
                <a:solidFill>
                  <a:srgbClr val="00B050"/>
                </a:solidFill>
              </a:rPr>
              <a:t>There is depletion of </a:t>
            </a:r>
            <a:r>
              <a:rPr lang="en-US" altLang="en-US" sz="1800" dirty="0" smtClean="0">
                <a:solidFill>
                  <a:srgbClr val="00B050"/>
                </a:solidFill>
              </a:rPr>
              <a:t>muscles).</a:t>
            </a:r>
            <a:endParaRPr lang="en-US" sz="18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800" dirty="0">
                <a:latin typeface="Gill Sans MT" panose="020B0502020104020203" pitchFamily="34" charset="0"/>
                <a:cs typeface="Calibri" panose="020F0502020204030204" pitchFamily="34" charset="0"/>
              </a:rPr>
              <a:t>Electrolyte </a:t>
            </a:r>
            <a:r>
              <a:rPr lang="en-US" sz="18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depletion.</a:t>
            </a: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19DCBE7-57CE-497D-B2F9-BB8E8AD56E03}"/>
              </a:ext>
            </a:extLst>
          </p:cNvPr>
          <p:cNvSpPr/>
          <p:nvPr/>
        </p:nvSpPr>
        <p:spPr>
          <a:xfrm>
            <a:off x="5518348" y="4437112"/>
            <a:ext cx="6061055" cy="1669678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osmotic diuresis is caused by increased amounts glucose and ketones. </a:t>
            </a:r>
          </a:p>
          <a:p>
            <a:pPr marL="285750" indent="-285750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While the diabetic ketoacidosis is caused by an increased amount of keto acids.</a:t>
            </a:r>
          </a:p>
        </p:txBody>
      </p:sp>
    </p:spTree>
    <p:extLst>
      <p:ext uri="{BB962C8B-B14F-4D97-AF65-F5344CB8AC3E}">
        <p14:creationId xmlns:p14="http://schemas.microsoft.com/office/powerpoint/2010/main" val="308678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Long Term Complications of Uncontrolled Diabetes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461" y="1188987"/>
            <a:ext cx="10969942" cy="3176117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200000"/>
              </a:lnSpc>
              <a:buClr>
                <a:srgbClr val="008080"/>
              </a:buClr>
            </a:pP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Microvascular disease, Hyperglycemia </a:t>
            </a: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damages small blood vessels:</a:t>
            </a:r>
          </a:p>
          <a:p>
            <a:pPr marL="647669" lvl="1" indent="-342900" defTabSz="914400">
              <a:lnSpc>
                <a:spcPct val="20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Diabetic retinopathy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vision loss.</a:t>
            </a:r>
          </a:p>
          <a:p>
            <a:pPr marL="647669" lvl="1" indent="-342900" defTabSz="914400">
              <a:lnSpc>
                <a:spcPct val="20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Diabetic neuropathy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damage to nerves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most common cause of amputation in western world.</a:t>
            </a:r>
          </a:p>
          <a:p>
            <a:pPr marL="647669" lvl="1" indent="-342900" defTabSz="914400">
              <a:lnSpc>
                <a:spcPct val="20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Diabetic nephropathy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kidney damage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chronic renal failure.</a:t>
            </a: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  <a:buClr>
                <a:srgbClr val="008080"/>
              </a:buClr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200000"/>
              </a:lnSpc>
              <a:buFont typeface="Wingdings 3"/>
              <a:buNone/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200000"/>
              </a:lnSpc>
              <a:buFont typeface="Wingdings 3"/>
              <a:buNone/>
            </a:pPr>
            <a:endParaRPr lang="en-US" sz="18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200000"/>
              </a:lnSpc>
            </a:pP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57582" y="4420219"/>
            <a:ext cx="8121820" cy="1849214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اعتبروا السكر زي القزاز المسكر داخل الأوعية الدموية </a:t>
            </a:r>
          </a:p>
          <a:p>
            <a:pPr marL="342900" indent="-342900"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  <a:buFont typeface="+mj-lt"/>
              <a:buAutoNum type="arabicPeriod"/>
            </a:pP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اذا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راح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للأوعية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الصغيرة راح يضرها ويسبب لنا 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retinopathy, neuropathy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...</a:t>
            </a:r>
            <a:endParaRPr lang="ar-SA" alt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  <a:buFont typeface="+mj-lt"/>
              <a:buAutoNum type="arabicPeriod"/>
            </a:pP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اذا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راح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microvascular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راح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يسبب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لنا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hyperlipidemia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ويسبب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لنا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cardiovascular 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disease  </a:t>
            </a:r>
            <a:endParaRPr lang="ar-SA" altLang="en-US" sz="1600" dirty="0" smtClean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وممكن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تكون سبب الوفاة غالبا عشان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كذا دائما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مع أدوية السكر نعطي المريض ادوية </a:t>
            </a:r>
            <a:r>
              <a:rPr lang="ar-SA" altLang="en-US" sz="16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للهايبرلبديميا</a:t>
            </a:r>
            <a:r>
              <a:rPr lang="ar-SA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 </a:t>
            </a:r>
            <a:r>
              <a:rPr lang="en-US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statins </a:t>
            </a:r>
            <a:r>
              <a:rPr lang="en-US" alt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+ </a:t>
            </a:r>
            <a:r>
              <a:rPr lang="ar-SA" altLang="en-US" sz="16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اسبرين.</a:t>
            </a:r>
            <a:endParaRPr lang="ar-SA" alt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Glucose Tolerance </a:t>
            </a:r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Test (GTT)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15" y="1143000"/>
            <a:ext cx="7103132" cy="4256237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5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Both the FPG (Fasting blood </a:t>
            </a:r>
            <a:r>
              <a:rPr lang="en-US" sz="15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glucose) &amp; </a:t>
            </a:r>
            <a:r>
              <a:rPr lang="en-US" sz="15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OGTT (oral glucose tolerance </a:t>
            </a:r>
            <a:r>
              <a:rPr lang="en-US" sz="15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test)</a:t>
            </a:r>
            <a:r>
              <a:rPr lang="en-US" b="1" dirty="0" smtClean="0"/>
              <a:t> </a:t>
            </a:r>
            <a:r>
              <a:rPr lang="en-US" sz="15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tests </a:t>
            </a:r>
            <a:r>
              <a:rPr lang="en-US" sz="15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require that the patient fast for at least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8</a:t>
            </a:r>
            <a:r>
              <a:rPr lang="en-US" sz="15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hours (ideally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12 </a:t>
            </a:r>
            <a:r>
              <a:rPr lang="en-US" sz="15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hours) </a:t>
            </a:r>
            <a:r>
              <a:rPr lang="en-US" sz="15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prior to the </a:t>
            </a:r>
            <a:r>
              <a:rPr lang="en-US" sz="15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test.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altLang="en-US" sz="15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oral glucose tolerance test (OGTT):</a:t>
            </a:r>
          </a:p>
          <a:p>
            <a:pPr lvl="1">
              <a:lnSpc>
                <a:spcPct val="150000"/>
              </a:lnSpc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FPG </a:t>
            </a:r>
            <a:r>
              <a:rPr lang="en-US" altLang="en-US" sz="15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test.</a:t>
            </a:r>
            <a:endParaRPr lang="en-US" altLang="en-US" sz="15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Clr>
                <a:srgbClr val="008080"/>
              </a:buClr>
              <a:buFont typeface="Arial" panose="020B0604020202020204" pitchFamily="34" charset="0"/>
              <a:buChar char="•"/>
            </a:pPr>
            <a:r>
              <a:rPr lang="en-US" altLang="en-US" sz="15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Blood is then taken 2 hours after drinking a special glucose </a:t>
            </a:r>
            <a:r>
              <a:rPr lang="en-US" altLang="en-US" sz="15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solution.</a:t>
            </a:r>
          </a:p>
          <a:p>
            <a:pPr lvl="1">
              <a:lnSpc>
                <a:spcPct val="150000"/>
              </a:lnSpc>
              <a:buClr>
                <a:srgbClr val="008080"/>
              </a:buClr>
              <a:buFont typeface="Arial" panose="020B0604020202020204" pitchFamily="34" charset="0"/>
              <a:buChar char="•"/>
            </a:pPr>
            <a:endParaRPr lang="en-US" altLang="en-US" sz="1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5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Mechanism of the GTT: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500" dirty="0">
                <a:latin typeface="Gill Sans MT" panose="020B0502020104020203" pitchFamily="34" charset="0"/>
                <a:cs typeface="Calibri" panose="020F0502020204030204" pitchFamily="34" charset="0"/>
              </a:rPr>
              <a:t>Following the oral administration of a standard dose of glucose, the plasma glucose concentration normally rises but returns to the fasting level within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Gill Sans MT" panose="020B0502020104020203" pitchFamily="34" charset="0"/>
                <a:cs typeface="Calibri" panose="020F0502020204030204" pitchFamily="34" charset="0"/>
              </a:rPr>
              <a:t> hours. 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500" dirty="0">
                <a:latin typeface="Gill Sans MT" panose="020B0502020104020203" pitchFamily="34" charset="0"/>
                <a:cs typeface="Calibri" panose="020F0502020204030204" pitchFamily="34" charset="0"/>
              </a:rPr>
              <a:t>If insulin activity is reduced, the plasma glucose concentration takes longer than </a:t>
            </a:r>
            <a:r>
              <a:rPr lang="en-US" sz="15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</a:t>
            </a:r>
            <a:r>
              <a:rPr lang="en-US" sz="1500" dirty="0">
                <a:latin typeface="Gill Sans MT" panose="020B0502020104020203" pitchFamily="34" charset="0"/>
                <a:cs typeface="Calibri" panose="020F0502020204030204" pitchFamily="34" charset="0"/>
              </a:rPr>
              <a:t> hours to return to normal and often rises above </a:t>
            </a:r>
            <a:r>
              <a:rPr lang="en-US" sz="15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200 mg/dl. 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500" dirty="0">
                <a:latin typeface="Gill Sans MT" panose="020B0502020104020203" pitchFamily="34" charset="0"/>
                <a:cs typeface="Calibri" panose="020F0502020204030204" pitchFamily="34" charset="0"/>
              </a:rPr>
              <a:t>Measurement of urine glucose allows determination of the renal threshold for glucose.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5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5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5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5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5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896585D-7351-4792-870E-AB82890CDAC4}"/>
              </a:ext>
            </a:extLst>
          </p:cNvPr>
          <p:cNvSpPr/>
          <p:nvPr/>
        </p:nvSpPr>
        <p:spPr>
          <a:xfrm>
            <a:off x="8435475" y="5609374"/>
            <a:ext cx="3108726" cy="623237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FPG: Fasting blood glucose</a:t>
            </a:r>
          </a:p>
          <a:p>
            <a:pPr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PPG: Postprandial Glucose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572" y="1268760"/>
            <a:ext cx="4044831" cy="36661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8974732" y="2254836"/>
            <a:ext cx="2604670" cy="533469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>
              <a:spcBef>
                <a:spcPts val="667"/>
              </a:spcBef>
              <a:buClr>
                <a:srgbClr val="00B050"/>
              </a:buClr>
              <a:buSzPct val="76000"/>
            </a:pPr>
            <a:r>
              <a:rPr lang="en-US" alt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insulin in both situation behaves in a similar </a:t>
            </a:r>
            <a:r>
              <a:rPr lang="en-US" altLang="en-US" sz="1400" dirty="0" smtClean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manner.</a:t>
            </a:r>
            <a:endParaRPr lang="en-US" altLang="en-US" sz="14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70875" y="11258"/>
            <a:ext cx="1917949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7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10405</TotalTime>
  <Words>1117</Words>
  <Application>Microsoft Macintosh PowerPoint</Application>
  <PresentationFormat>Custom</PresentationFormat>
  <Paragraphs>226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Arabic Typesetting</vt:lpstr>
      <vt:lpstr>Bahnschrift</vt:lpstr>
      <vt:lpstr>Bookman Old Style</vt:lpstr>
      <vt:lpstr>Calibri</vt:lpstr>
      <vt:lpstr>Comic Sans MS</vt:lpstr>
      <vt:lpstr>Courier New</vt:lpstr>
      <vt:lpstr>Gill Sans MT</vt:lpstr>
      <vt:lpstr>Wingdings</vt:lpstr>
      <vt:lpstr>Wingdings 3</vt:lpstr>
      <vt:lpstr>Arial</vt:lpstr>
      <vt:lpstr>Origin</vt:lpstr>
      <vt:lpstr>PowerPoint Presentation</vt:lpstr>
      <vt:lpstr>PowerPoint Presentation</vt:lpstr>
      <vt:lpstr>شكر وعرفان</vt:lpstr>
      <vt:lpstr>Diabetes Mellitus </vt:lpstr>
      <vt:lpstr>Diabetes Mellitus </vt:lpstr>
      <vt:lpstr>Cont.</vt:lpstr>
      <vt:lpstr>Symptoms of DM</vt:lpstr>
      <vt:lpstr>Long Term Complications of Uncontrolled Diabetes</vt:lpstr>
      <vt:lpstr>Glucose Tolerance Test (GTT)</vt:lpstr>
      <vt:lpstr>Cont.</vt:lpstr>
      <vt:lpstr>Summary (from slides)</vt:lpstr>
      <vt:lpstr>Summary</vt:lpstr>
      <vt:lpstr>Thank you for checking our work! </vt:lpstr>
    </vt:vector>
  </TitlesOfParts>
  <Company>Hewlett-Packard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شوق</cp:lastModifiedBy>
  <cp:revision>1111</cp:revision>
  <dcterms:created xsi:type="dcterms:W3CDTF">2016-09-07T16:15:34Z</dcterms:created>
  <dcterms:modified xsi:type="dcterms:W3CDTF">2018-02-25T11:10:24Z</dcterms:modified>
</cp:coreProperties>
</file>