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media/image34.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3"/>
  </p:notesMasterIdLst>
  <p:sldIdLst>
    <p:sldId id="592" r:id="rId2"/>
    <p:sldId id="454" r:id="rId3"/>
    <p:sldId id="567" r:id="rId4"/>
    <p:sldId id="538" r:id="rId5"/>
    <p:sldId id="569" r:id="rId6"/>
    <p:sldId id="571" r:id="rId7"/>
    <p:sldId id="585" r:id="rId8"/>
    <p:sldId id="573" r:id="rId9"/>
    <p:sldId id="575" r:id="rId10"/>
    <p:sldId id="576" r:id="rId11"/>
    <p:sldId id="577" r:id="rId12"/>
    <p:sldId id="578" r:id="rId13"/>
    <p:sldId id="583" r:id="rId14"/>
    <p:sldId id="593" r:id="rId15"/>
    <p:sldId id="586" r:id="rId16"/>
    <p:sldId id="589" r:id="rId17"/>
    <p:sldId id="587" r:id="rId18"/>
    <p:sldId id="588" r:id="rId19"/>
    <p:sldId id="590" r:id="rId20"/>
    <p:sldId id="591" r:id="rId21"/>
    <p:sldId id="594" r:id="rId2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E8D"/>
    <a:srgbClr val="C1FFE0"/>
    <a:srgbClr val="FCFEE6"/>
    <a:srgbClr val="008080"/>
    <a:srgbClr val="E0F4E9"/>
    <a:srgbClr val="FFE7E7"/>
    <a:srgbClr val="FF66CC"/>
    <a:srgbClr val="FFFFFB"/>
    <a:srgbClr val="FFFFFF"/>
    <a:srgbClr val="F7E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5231"/>
  </p:normalViewPr>
  <p:slideViewPr>
    <p:cSldViewPr>
      <p:cViewPr varScale="1">
        <p:scale>
          <a:sx n="69" d="100"/>
          <a:sy n="69" d="100"/>
        </p:scale>
        <p:origin x="396"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67356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8411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1/29/2018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1/29/2018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1/29/2018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s://mail.google.com/mail/u/2/#inbox" TargetMode="External"/><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hyperlink" Target="https://www.onlineexambuilder.com/l2-hypothalamic-pituitary-axis/exam-206091" TargetMode="External"/><Relationship Id="rId11" Type="http://schemas.openxmlformats.org/officeDocument/2006/relationships/image" Target="../media/image34.jp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hyperlink" Target="https://docs.google.com/forms/d/1u1JBrQF2OHrdd-GO9svz5ydywmjOUc5AXtFmphInV9c/edit#responses"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33.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open?id=1Qw-k97_gGfWIxhDfWqsTRq3VYDzrYvx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929A69E-7D8F-4515-9605-0315ABD4F316}" type="slidenum">
              <a:rPr lang="en-US" smtClean="0">
                <a:solidFill>
                  <a:srgbClr val="427380"/>
                </a:solidFill>
              </a:rPr>
              <a:t>1</a:t>
            </a:fld>
            <a:endParaRPr lang="en-US" dirty="0">
              <a:solidFill>
                <a:srgbClr val="427380"/>
              </a:solidFill>
            </a:endParaRPr>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646140" y="116632"/>
            <a:ext cx="5236604" cy="5308642"/>
          </a:xfrm>
          <a:prstGeom prst="rect">
            <a:avLst/>
          </a:prstGeom>
        </p:spPr>
      </p:pic>
      <p:sp>
        <p:nvSpPr>
          <p:cNvPr id="2" name="Flowchart: Internal Storage 1"/>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latin typeface="Calibri" panose="020F0502020204030204" pitchFamily="34" charset="0"/>
                <a:cs typeface="Calibri" panose="020F0502020204030204" pitchFamily="34" charset="0"/>
              </a:rPr>
              <a:t>Extra Notes</a:t>
            </a:r>
            <a:endParaRPr lang="en-US" sz="1200" b="1" dirty="0">
              <a:solidFill>
                <a:schemeClr val="bg1">
                  <a:lumMod val="50000"/>
                </a:schemeClr>
              </a:solidFill>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a:off x="9736113" y="4746951"/>
            <a:ext cx="1734818" cy="1520584"/>
          </a:xfrm>
          <a:prstGeom prst="rect">
            <a:avLst/>
          </a:prstGeom>
        </p:spPr>
      </p:pic>
      <p:sp>
        <p:nvSpPr>
          <p:cNvPr id="12" name="Rectangle 11"/>
          <p:cNvSpPr/>
          <p:nvPr/>
        </p:nvSpPr>
        <p:spPr>
          <a:xfrm>
            <a:off x="2864892" y="5509973"/>
            <a:ext cx="6851354" cy="757562"/>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المحاضرة مبنية بشكل أساسي على نوتات </a:t>
            </a:r>
            <a:r>
              <a:rPr lang="ar-SA" sz="2400" dirty="0" err="1" smtClean="0">
                <a:solidFill>
                  <a:srgbClr val="FF0000"/>
                </a:solidFill>
                <a:latin typeface="Arabic Typesetting" panose="03020402040406030203" pitchFamily="66" charset="-78"/>
                <a:cs typeface="Arabic Typesetting" panose="03020402040406030203" pitchFamily="66" charset="-78"/>
              </a:rPr>
              <a:t>الدكتورز</a:t>
            </a:r>
            <a:r>
              <a:rPr lang="ar-SA" sz="2400" dirty="0" smtClean="0">
                <a:solidFill>
                  <a:srgbClr val="FF0000"/>
                </a:solidFill>
                <a:latin typeface="Arabic Typesetting" panose="03020402040406030203" pitchFamily="66" charset="-78"/>
                <a:cs typeface="Arabic Typesetting" panose="03020402040406030203" pitchFamily="66" charset="-78"/>
              </a:rPr>
              <a:t> + </a:t>
            </a:r>
            <a:r>
              <a:rPr lang="ar-SA" sz="2400" dirty="0" err="1" smtClean="0">
                <a:solidFill>
                  <a:srgbClr val="FF0000"/>
                </a:solidFill>
                <a:latin typeface="Arabic Typesetting" panose="03020402040406030203" pitchFamily="66" charset="-78"/>
                <a:cs typeface="Arabic Typesetting" panose="03020402040406030203" pitchFamily="66" charset="-78"/>
              </a:rPr>
              <a:t>قايتون</a:t>
            </a:r>
            <a:r>
              <a:rPr lang="ar-SA" sz="2400" dirty="0" smtClean="0">
                <a:solidFill>
                  <a:srgbClr val="FF0000"/>
                </a:solidFill>
                <a:latin typeface="Arabic Typesetting" panose="03020402040406030203" pitchFamily="66" charset="-78"/>
                <a:cs typeface="Arabic Typesetting" panose="03020402040406030203" pitchFamily="66" charset="-78"/>
              </a:rPr>
              <a:t> ولندا، نظرا لأن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السلايدات</a:t>
            </a:r>
            <a:r>
              <a:rPr lang="ar-SA" sz="2400" dirty="0" smtClean="0">
                <a:solidFill>
                  <a:srgbClr val="FF0000"/>
                </a:solidFill>
                <a:latin typeface="Arabic Typesetting" panose="03020402040406030203" pitchFamily="66" charset="-78"/>
                <a:cs typeface="Arabic Typesetting" panose="03020402040406030203" pitchFamily="66" charset="-78"/>
              </a:rPr>
              <a:t> اغلبها صور </a:t>
            </a:r>
            <a:r>
              <a:rPr lang="ar-SA" sz="2400" dirty="0" smtClean="0">
                <a:solidFill>
                  <a:srgbClr val="FF0000"/>
                </a:solidFill>
                <a:latin typeface="Arabic Typesetting" panose="03020402040406030203" pitchFamily="66" charset="-78"/>
                <a:cs typeface="Arabic Typesetting" panose="03020402040406030203" pitchFamily="66" charset="-78"/>
              </a:rPr>
              <a:t>!</a:t>
            </a:r>
            <a:endParaRPr lang="en-US" sz="2400" dirty="0" smtClean="0">
              <a:solidFill>
                <a:srgbClr val="FF0000"/>
              </a:solidFill>
              <a:latin typeface="Arabic Typesetting" panose="03020402040406030203" pitchFamily="66" charset="-78"/>
              <a:cs typeface="Arabic Typesetting" panose="03020402040406030203" pitchFamily="66" charset="-78"/>
            </a:endParaRPr>
          </a:p>
          <a:p>
            <a:pPr algn="ctr"/>
            <a:r>
              <a:rPr lang="ar-SA" sz="2400" dirty="0" smtClean="0">
                <a:solidFill>
                  <a:srgbClr val="FF0000"/>
                </a:solidFill>
                <a:latin typeface="Arabic Typesetting" panose="03020402040406030203" pitchFamily="66" charset="-78"/>
                <a:cs typeface="Arabic Typesetting" panose="03020402040406030203" pitchFamily="66" charset="-78"/>
              </a:rPr>
              <a:t>المحاضرة بتكرر بالمحاضرة </a:t>
            </a:r>
            <a:r>
              <a:rPr lang="ar-SA" sz="2400" dirty="0" err="1" smtClean="0">
                <a:solidFill>
                  <a:srgbClr val="FF0000"/>
                </a:solidFill>
                <a:latin typeface="Arabic Typesetting" panose="03020402040406030203" pitchFamily="66" charset="-78"/>
                <a:cs typeface="Arabic Typesetting" panose="03020402040406030203" pitchFamily="66" charset="-78"/>
              </a:rPr>
              <a:t>الجاية</a:t>
            </a:r>
            <a:r>
              <a:rPr lang="ar-SA" sz="2400" dirty="0" smtClean="0">
                <a:solidFill>
                  <a:srgbClr val="FF0000"/>
                </a:solidFill>
                <a:latin typeface="Arabic Typesetting" panose="03020402040406030203" pitchFamily="66" charset="-78"/>
                <a:cs typeface="Arabic Typesetting" panose="03020402040406030203" pitchFamily="66" charset="-78"/>
              </a:rPr>
              <a:t> فاحرصوا تفهمون كل شيء</a:t>
            </a:r>
            <a:r>
              <a:rPr lang="ar-SA" sz="2400" dirty="0" smtClean="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endParaRPr lang="en-US" sz="2400" dirty="0">
              <a:solidFill>
                <a:srgbClr val="FF0000"/>
              </a:solidFill>
              <a:latin typeface="Arabic Typesetting" panose="03020402040406030203" pitchFamily="66" charset="-78"/>
              <a:cs typeface="Arabic Typesetting" panose="03020402040406030203" pitchFamily="66" charset="-78"/>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Tree>
    <p:extLst>
      <p:ext uri="{BB962C8B-B14F-4D97-AF65-F5344CB8AC3E}">
        <p14:creationId xmlns:p14="http://schemas.microsoft.com/office/powerpoint/2010/main" val="5375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97E8D"/>
                </a:solidFill>
                <a:latin typeface="Calibri" panose="020F0502020204030204" pitchFamily="34" charset="0"/>
                <a:cs typeface="Calibri" panose="020F0502020204030204" pitchFamily="34" charset="0"/>
              </a:rPr>
              <a:t>Hypothalamic releasing and inhibiting hormones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68837619"/>
              </p:ext>
            </p:extLst>
          </p:nvPr>
        </p:nvGraphicFramePr>
        <p:xfrm>
          <a:off x="4726299" y="1219029"/>
          <a:ext cx="6853104" cy="2423160"/>
        </p:xfrm>
        <a:graphic>
          <a:graphicData uri="http://schemas.openxmlformats.org/drawingml/2006/table">
            <a:tbl>
              <a:tblPr firstRow="1" bandRow="1">
                <a:tableStyleId>{5DA37D80-6434-44D0-A028-1B22A696006F}</a:tableStyleId>
              </a:tblPr>
              <a:tblGrid>
                <a:gridCol w="3960401">
                  <a:extLst>
                    <a:ext uri="{9D8B030D-6E8A-4147-A177-3AD203B41FA5}">
                      <a16:colId xmlns:a16="http://schemas.microsoft.com/office/drawing/2014/main" val="2468948741"/>
                    </a:ext>
                  </a:extLst>
                </a:gridCol>
                <a:gridCol w="2892703">
                  <a:extLst>
                    <a:ext uri="{9D8B030D-6E8A-4147-A177-3AD203B41FA5}">
                      <a16:colId xmlns:a16="http://schemas.microsoft.com/office/drawing/2014/main" val="2114305328"/>
                    </a:ext>
                  </a:extLst>
                </a:gridCol>
              </a:tblGrid>
              <a:tr h="27669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GHRH &amp; GHIH</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434531">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dirty="0" smtClean="0"/>
                        <a:t>Growth </a:t>
                      </a:r>
                      <a:r>
                        <a:rPr lang="en-US" sz="1300" dirty="0" smtClean="0"/>
                        <a:t>hormone releasing</a:t>
                      </a:r>
                      <a:r>
                        <a:rPr lang="en-US" sz="1300" baseline="0" dirty="0" smtClean="0"/>
                        <a:t> </a:t>
                      </a:r>
                      <a:r>
                        <a:rPr lang="en-US" sz="1300" dirty="0" smtClean="0"/>
                        <a:t>hormone (GHRH)</a:t>
                      </a:r>
                    </a:p>
                  </a:txBody>
                  <a:tcPr>
                    <a:solidFill>
                      <a:srgbClr val="FCFEE6"/>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dirty="0" smtClean="0"/>
                        <a:t>Growth hormone inhibiting hormone (GHIH) also called Somatostatin</a:t>
                      </a:r>
                    </a:p>
                  </a:txBody>
                  <a:tcPr>
                    <a:solidFill>
                      <a:srgbClr val="FCFEE6"/>
                    </a:solidFill>
                  </a:tcPr>
                </a:tc>
                <a:extLst>
                  <a:ext uri="{0D108BD9-81ED-4DB2-BD59-A6C34878D82A}">
                    <a16:rowId xmlns:a16="http://schemas.microsoft.com/office/drawing/2014/main" val="3908467867"/>
                  </a:ext>
                </a:extLst>
              </a:tr>
              <a:tr h="729456">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kern="1200" dirty="0" smtClean="0">
                          <a:solidFill>
                            <a:srgbClr val="00B050"/>
                          </a:solidFill>
                          <a:latin typeface="+mn-lt"/>
                          <a:ea typeface="+mn-ea"/>
                          <a:cs typeface="+mn-cs"/>
                        </a:rPr>
                        <a:t>GHRH it self stimulated by low blood glucose “hypoglycemia”.</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dirty="0" smtClean="0"/>
                        <a:t>Stimulates</a:t>
                      </a:r>
                      <a:r>
                        <a:rPr lang="en-US" sz="1300" baseline="0" dirty="0" smtClean="0"/>
                        <a:t> </a:t>
                      </a:r>
                      <a:r>
                        <a:rPr lang="en-US" sz="1300" dirty="0" smtClean="0"/>
                        <a:t>release of growth hormone.</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dirty="0" smtClean="0">
                          <a:solidFill>
                            <a:srgbClr val="00B050"/>
                          </a:solidFill>
                        </a:rPr>
                        <a:t>It’s antagonize the action of insulin, act like glucagon.</a:t>
                      </a:r>
                    </a:p>
                  </a:txBody>
                  <a:tcPr>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dirty="0" smtClean="0">
                          <a:solidFill>
                            <a:srgbClr val="00B050"/>
                          </a:solidFill>
                        </a:rPr>
                        <a:t>GHIH it self stimulated by high blood glucose “hyperglycemia</a:t>
                      </a:r>
                      <a:r>
                        <a:rPr lang="en-US" sz="1300" dirty="0" smtClean="0">
                          <a:solidFill>
                            <a:srgbClr val="00B050"/>
                          </a:solidFill>
                        </a:rPr>
                        <a:t>”.</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 kern="1200" dirty="0" smtClean="0">
                        <a:solidFill>
                          <a:schemeClr val="tx1"/>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kern="1200" dirty="0" smtClean="0">
                          <a:solidFill>
                            <a:schemeClr val="tx1"/>
                          </a:solidFill>
                          <a:latin typeface="+mn-lt"/>
                          <a:ea typeface="+mn-ea"/>
                          <a:cs typeface="+mn-cs"/>
                        </a:rPr>
                        <a:t>Inhibits release of growth hormone.</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3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492382052"/>
                  </a:ext>
                </a:extLst>
              </a:tr>
              <a:tr h="657351">
                <a:tc gridSpan="2">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dirty="0" smtClean="0">
                          <a:solidFill>
                            <a:srgbClr val="00B050"/>
                          </a:solidFill>
                        </a:rPr>
                        <a:t>These two hormones have an antagonist action </a:t>
                      </a:r>
                    </a:p>
                    <a:p>
                      <a:pPr algn="ctr" rtl="1"/>
                      <a:r>
                        <a:rPr lang="ar-SA" sz="1300" dirty="0" smtClean="0">
                          <a:solidFill>
                            <a:srgbClr val="00B050"/>
                          </a:solidFill>
                          <a:latin typeface="Calibri" panose="020F0502020204030204" pitchFamily="34" charset="0"/>
                          <a:cs typeface="Calibri" panose="020F0502020204030204" pitchFamily="34" charset="0"/>
                        </a:rPr>
                        <a:t>عشان كذا دائما نقول الأطفال ما ينفع يكثروا حلويات، لأنه إذا كان سكر الدم عالي </a:t>
                      </a:r>
                      <a:r>
                        <a:rPr lang="ar-SA" sz="1300" dirty="0" err="1" smtClean="0">
                          <a:solidFill>
                            <a:srgbClr val="00B050"/>
                          </a:solidFill>
                          <a:latin typeface="Calibri" panose="020F0502020204030204" pitchFamily="34" charset="0"/>
                          <a:cs typeface="Calibri" panose="020F0502020204030204" pitchFamily="34" charset="0"/>
                        </a:rPr>
                        <a:t>هيكون</a:t>
                      </a:r>
                      <a:r>
                        <a:rPr lang="ar-SA" sz="1300" dirty="0" smtClean="0">
                          <a:solidFill>
                            <a:srgbClr val="00B050"/>
                          </a:solidFill>
                          <a:latin typeface="Calibri" panose="020F0502020204030204" pitchFamily="34" charset="0"/>
                          <a:cs typeface="Calibri" panose="020F0502020204030204" pitchFamily="34" charset="0"/>
                        </a:rPr>
                        <a:t> في تثبيط لـ </a:t>
                      </a:r>
                      <a:r>
                        <a:rPr lang="en-US" sz="1300" dirty="0" smtClean="0">
                          <a:solidFill>
                            <a:srgbClr val="00B050"/>
                          </a:solidFill>
                          <a:latin typeface="Calibri" panose="020F0502020204030204" pitchFamily="34" charset="0"/>
                          <a:cs typeface="Calibri" panose="020F0502020204030204" pitchFamily="34" charset="0"/>
                        </a:rPr>
                        <a:t>GH</a:t>
                      </a:r>
                      <a:r>
                        <a:rPr lang="ar-SA" sz="1300" dirty="0" smtClean="0">
                          <a:solidFill>
                            <a:srgbClr val="00B050"/>
                          </a:solidFill>
                          <a:latin typeface="Calibri" panose="020F0502020204030204" pitchFamily="34" charset="0"/>
                          <a:cs typeface="Calibri" panose="020F0502020204030204" pitchFamily="34" charset="0"/>
                        </a:rPr>
                        <a:t>.</a:t>
                      </a:r>
                    </a:p>
                    <a:p>
                      <a:pPr algn="ctr" rtl="1"/>
                      <a:r>
                        <a:rPr lang="ar-SA" sz="1300" dirty="0" smtClean="0">
                          <a:solidFill>
                            <a:srgbClr val="00B050"/>
                          </a:solidFill>
                          <a:latin typeface="Calibri" panose="020F0502020204030204" pitchFamily="34" charset="0"/>
                          <a:cs typeface="Calibri" panose="020F0502020204030204" pitchFamily="34" charset="0"/>
                        </a:rPr>
                        <a:t>الصيام يحفز </a:t>
                      </a:r>
                      <a:r>
                        <a:rPr lang="en-US" sz="1300" dirty="0" smtClean="0">
                          <a:solidFill>
                            <a:srgbClr val="00B050"/>
                          </a:solidFill>
                          <a:latin typeface="Calibri" panose="020F0502020204030204" pitchFamily="34" charset="0"/>
                          <a:cs typeface="Calibri" panose="020F0502020204030204" pitchFamily="34" charset="0"/>
                        </a:rPr>
                        <a:t>GH </a:t>
                      </a:r>
                      <a:r>
                        <a:rPr lang="en-US" sz="1300" dirty="0" err="1" smtClean="0">
                          <a:solidFill>
                            <a:srgbClr val="00B050"/>
                          </a:solidFill>
                          <a:latin typeface="Calibri" panose="020F0502020204030204" pitchFamily="34" charset="0"/>
                          <a:cs typeface="Calibri" panose="020F0502020204030204" pitchFamily="34" charset="0"/>
                        </a:rPr>
                        <a:t>relase</a:t>
                      </a:r>
                      <a:r>
                        <a:rPr lang="ar-SA" sz="1300" dirty="0" smtClean="0">
                          <a:solidFill>
                            <a:srgbClr val="00B050"/>
                          </a:solidFill>
                          <a:latin typeface="Calibri" panose="020F0502020204030204" pitchFamily="34" charset="0"/>
                          <a:cs typeface="Calibri" panose="020F0502020204030204" pitchFamily="34" charset="0"/>
                        </a:rPr>
                        <a:t>؛ كيف؟ فترة الصيام يكون سكر الدم منخفض </a:t>
                      </a:r>
                      <a:r>
                        <a:rPr lang="ar-SA" sz="1300" dirty="0" err="1" smtClean="0">
                          <a:solidFill>
                            <a:srgbClr val="00B050"/>
                          </a:solidFill>
                          <a:latin typeface="Calibri" panose="020F0502020204030204" pitchFamily="34" charset="0"/>
                          <a:cs typeface="Calibri" panose="020F0502020204030204" pitchFamily="34" charset="0"/>
                        </a:rPr>
                        <a:t>يالتالي</a:t>
                      </a:r>
                      <a:r>
                        <a:rPr lang="ar-SA" sz="1300" dirty="0" smtClean="0">
                          <a:solidFill>
                            <a:srgbClr val="00B050"/>
                          </a:solidFill>
                          <a:latin typeface="Calibri" panose="020F0502020204030204" pitchFamily="34" charset="0"/>
                          <a:cs typeface="Calibri" panose="020F0502020204030204" pitchFamily="34" charset="0"/>
                        </a:rPr>
                        <a:t> يتحفز ال</a:t>
                      </a:r>
                      <a:r>
                        <a:rPr lang="en-US" sz="1300" dirty="0" smtClean="0">
                          <a:solidFill>
                            <a:srgbClr val="00B050"/>
                          </a:solidFill>
                          <a:latin typeface="Calibri" panose="020F0502020204030204" pitchFamily="34" charset="0"/>
                          <a:cs typeface="Calibri" panose="020F0502020204030204" pitchFamily="34" charset="0"/>
                        </a:rPr>
                        <a:t>GH</a:t>
                      </a:r>
                      <a:r>
                        <a:rPr lang="ar-SA" sz="1300" dirty="0" smtClean="0">
                          <a:solidFill>
                            <a:srgbClr val="00B050"/>
                          </a:solidFill>
                          <a:latin typeface="Calibri" panose="020F0502020204030204" pitchFamily="34" charset="0"/>
                          <a:cs typeface="Calibri" panose="020F0502020204030204" pitchFamily="34" charset="0"/>
                        </a:rPr>
                        <a:t>. </a:t>
                      </a:r>
                    </a:p>
                  </a:txBody>
                  <a:tcPr>
                    <a:solidFill>
                      <a:schemeClr val="bg1"/>
                    </a:solidFill>
                  </a:tcPr>
                </a:tc>
                <a:tc hMerge="1">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3549316801"/>
                  </a:ext>
                </a:extLst>
              </a:tr>
            </a:tbl>
          </a:graphicData>
        </a:graphic>
      </p:graphicFrame>
      <p:pic>
        <p:nvPicPr>
          <p:cNvPr id="7" name="Content Placeholder 6" descr="177502"/>
          <p:cNvPicPr>
            <a:picLocks noGrp="1" noChangeAspect="1" noChangeArrowheads="1"/>
          </p:cNvPicPr>
          <p:nvPr>
            <p:ph sz="half" idx="4294967295"/>
          </p:nvPr>
        </p:nvPicPr>
        <p:blipFill>
          <a:blip r:embed="rId2" cstate="print"/>
          <a:srcRect/>
          <a:stretch>
            <a:fillRect/>
          </a:stretch>
        </p:blipFill>
        <p:spPr bwMode="auto">
          <a:xfrm>
            <a:off x="595892" y="1217533"/>
            <a:ext cx="3774426" cy="5064283"/>
          </a:xfrm>
          <a:prstGeom prst="rect">
            <a:avLst/>
          </a:prstGeom>
          <a:noFill/>
          <a:ln w="9525">
            <a:noFill/>
            <a:miter lim="800000"/>
            <a:headEnd/>
            <a:tailEnd/>
          </a:ln>
        </p:spPr>
      </p:pic>
      <p:pic>
        <p:nvPicPr>
          <p:cNvPr id="9" name="Picture 2" descr="C:\Documents and Settings\DR.ABDUL MAJEED\My Documents\My Pictures\009010.jpg"/>
          <p:cNvPicPr>
            <a:picLocks noChangeAspect="1" noChangeArrowheads="1"/>
          </p:cNvPicPr>
          <p:nvPr/>
        </p:nvPicPr>
        <p:blipFill>
          <a:blip r:embed="rId3" cstate="print"/>
          <a:srcRect/>
          <a:stretch>
            <a:fillRect/>
          </a:stretch>
        </p:blipFill>
        <p:spPr bwMode="auto">
          <a:xfrm>
            <a:off x="4726300" y="3687738"/>
            <a:ext cx="3129168" cy="2669434"/>
          </a:xfrm>
          <a:prstGeom prst="rect">
            <a:avLst/>
          </a:prstGeom>
          <a:noFill/>
        </p:spPr>
      </p:pic>
      <p:sp>
        <p:nvSpPr>
          <p:cNvPr id="4" name="Rectangle 3"/>
          <p:cNvSpPr/>
          <p:nvPr/>
        </p:nvSpPr>
        <p:spPr>
          <a:xfrm>
            <a:off x="765821" y="1217533"/>
            <a:ext cx="1584175" cy="555283"/>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816669" y="2780928"/>
            <a:ext cx="1317303" cy="648072"/>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816669" y="4077072"/>
            <a:ext cx="1605335" cy="729777"/>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819280" y="4971693"/>
            <a:ext cx="1602724" cy="401523"/>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833987" y="5554468"/>
            <a:ext cx="1588017" cy="538828"/>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2519925" y="1217533"/>
            <a:ext cx="1630271" cy="55528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2918037" y="2763314"/>
            <a:ext cx="1232159" cy="69417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2504760" y="4077072"/>
            <a:ext cx="1645436" cy="7297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2469713" y="4969660"/>
            <a:ext cx="1645436" cy="40355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2467161" y="5547984"/>
            <a:ext cx="1647988" cy="54531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p:cNvSpPr txBox="1"/>
          <p:nvPr/>
        </p:nvSpPr>
        <p:spPr>
          <a:xfrm>
            <a:off x="6321603" y="76371"/>
            <a:ext cx="5257800" cy="492443"/>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171450" indent="-171450">
              <a:buFont typeface="Wingdings" panose="05000000000000000000" pitchFamily="2" charset="2"/>
              <a:buChar char="ü"/>
              <a:defRPr sz="13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US" dirty="0"/>
              <a:t>Hormones from the hypothalamus have the letter R that stands for releasing except for prolactin which is </a:t>
            </a:r>
            <a:r>
              <a:rPr lang="en-US" dirty="0" smtClean="0"/>
              <a:t>inhibiting.</a:t>
            </a:r>
            <a:endParaRPr lang="en-US" dirty="0"/>
          </a:p>
        </p:txBody>
      </p:sp>
      <p:sp>
        <p:nvSpPr>
          <p:cNvPr id="20" name="TextBox 19"/>
          <p:cNvSpPr txBox="1"/>
          <p:nvPr/>
        </p:nvSpPr>
        <p:spPr>
          <a:xfrm>
            <a:off x="7965668" y="3687738"/>
            <a:ext cx="3612783" cy="235449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indent="0">
              <a:buFont typeface="Wingdings" panose="05000000000000000000" pitchFamily="2" charset="2"/>
              <a:buNone/>
              <a:defRPr sz="13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en-US" sz="1400" dirty="0"/>
              <a:t>GHRH and somatostatin will act on the anterior pituitary. One will stimulate and the other will inhibit the release of growth hormone. </a:t>
            </a:r>
            <a:endParaRPr lang="en-US" sz="1400" dirty="0" smtClean="0"/>
          </a:p>
          <a:p>
            <a:pPr>
              <a:lnSpc>
                <a:spcPct val="150000"/>
              </a:lnSpc>
            </a:pPr>
            <a:r>
              <a:rPr lang="en-US" sz="1400" dirty="0" smtClean="0"/>
              <a:t>These </a:t>
            </a:r>
            <a:r>
              <a:rPr lang="en-US" sz="1400" dirty="0"/>
              <a:t>positive and negative processes will give a final outcome of inhibiting the hypothalamus where less growth hormone is </a:t>
            </a:r>
            <a:r>
              <a:rPr lang="en-US" sz="1400" dirty="0" smtClean="0"/>
              <a:t>released.</a:t>
            </a:r>
            <a:endParaRPr lang="en-US" sz="1400" dirty="0"/>
          </a:p>
        </p:txBody>
      </p:sp>
      <p:sp>
        <p:nvSpPr>
          <p:cNvPr id="21" name="Rectangle 20"/>
          <p:cNvSpPr/>
          <p:nvPr/>
        </p:nvSpPr>
        <p:spPr>
          <a:xfrm>
            <a:off x="22611" y="17515"/>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6742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97E8D"/>
                </a:solidFill>
                <a:latin typeface="Calibri" panose="020F0502020204030204" pitchFamily="34" charset="0"/>
                <a:cs typeface="Calibri" panose="020F0502020204030204" pitchFamily="34" charset="0"/>
              </a:rPr>
              <a:t>Cont. Hypothalamic </a:t>
            </a:r>
            <a:r>
              <a:rPr lang="en-US" dirty="0">
                <a:solidFill>
                  <a:srgbClr val="497E8D"/>
                </a:solidFill>
                <a:latin typeface="Calibri" panose="020F0502020204030204" pitchFamily="34" charset="0"/>
                <a:cs typeface="Calibri" panose="020F0502020204030204" pitchFamily="34" charset="0"/>
              </a:rPr>
              <a:t>releasing and inhibiting hormones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73542430"/>
              </p:ext>
            </p:extLst>
          </p:nvPr>
        </p:nvGraphicFramePr>
        <p:xfrm>
          <a:off x="8513381" y="1217533"/>
          <a:ext cx="3032246" cy="2825705"/>
        </p:xfrm>
        <a:graphic>
          <a:graphicData uri="http://schemas.openxmlformats.org/drawingml/2006/table">
            <a:tbl>
              <a:tblPr firstRow="1" bandRow="1">
                <a:tableStyleId>{5DA37D80-6434-44D0-A028-1B22A696006F}</a:tableStyleId>
              </a:tblPr>
              <a:tblGrid>
                <a:gridCol w="3032246">
                  <a:extLst>
                    <a:ext uri="{9D8B030D-6E8A-4147-A177-3AD203B41FA5}">
                      <a16:colId xmlns:a16="http://schemas.microsoft.com/office/drawing/2014/main" val="2468948741"/>
                    </a:ext>
                  </a:extLst>
                </a:gridCol>
              </a:tblGrid>
              <a:tr h="4605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(TRH)</a:t>
                      </a:r>
                    </a:p>
                  </a:txBody>
                  <a:tcPr>
                    <a:solidFill>
                      <a:schemeClr val="bg1">
                        <a:lumMod val="95000"/>
                      </a:schemeClr>
                    </a:solidFill>
                  </a:tcPr>
                </a:tc>
                <a:extLst>
                  <a:ext uri="{0D108BD9-81ED-4DB2-BD59-A6C34878D82A}">
                    <a16:rowId xmlns:a16="http://schemas.microsoft.com/office/drawing/2014/main" val="1961253835"/>
                  </a:ext>
                </a:extLst>
              </a:tr>
              <a:tr h="736868">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200" dirty="0" smtClean="0"/>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200" dirty="0" smtClean="0"/>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200" dirty="0" smtClean="0"/>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Thyrotropin-releasing </a:t>
                      </a:r>
                      <a:r>
                        <a:rPr lang="en-US" sz="1400" dirty="0" smtClean="0"/>
                        <a:t>hormone </a:t>
                      </a:r>
                    </a:p>
                  </a:txBody>
                  <a:tcPr>
                    <a:solidFill>
                      <a:srgbClr val="FCFEE6"/>
                    </a:solidFill>
                  </a:tcPr>
                </a:tc>
                <a:extLst>
                  <a:ext uri="{0D108BD9-81ED-4DB2-BD59-A6C34878D82A}">
                    <a16:rowId xmlns:a16="http://schemas.microsoft.com/office/drawing/2014/main" val="3908467867"/>
                  </a:ext>
                </a:extLst>
              </a:tr>
              <a:tr h="1628295">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Stimulates </a:t>
                      </a:r>
                      <a:r>
                        <a:rPr lang="en-US" sz="1400" dirty="0" smtClean="0"/>
                        <a:t>release of thyroid</a:t>
                      </a:r>
                      <a:r>
                        <a:rPr lang="en-US" sz="1400" baseline="0" dirty="0" smtClean="0"/>
                        <a:t> </a:t>
                      </a:r>
                      <a:r>
                        <a:rPr lang="en-US" sz="1400" dirty="0" smtClean="0"/>
                        <a:t>stimulating hormone (TSH)</a:t>
                      </a:r>
                    </a:p>
                  </a:txBody>
                  <a:tcPr>
                    <a:solidFill>
                      <a:schemeClr val="bg1"/>
                    </a:solidFill>
                  </a:tcPr>
                </a:tc>
                <a:extLst>
                  <a:ext uri="{0D108BD9-81ED-4DB2-BD59-A6C34878D82A}">
                    <a16:rowId xmlns:a16="http://schemas.microsoft.com/office/drawing/2014/main" val="1492382052"/>
                  </a:ext>
                </a:extLst>
              </a:tr>
            </a:tbl>
          </a:graphicData>
        </a:graphic>
      </p:graphicFrame>
      <p:pic>
        <p:nvPicPr>
          <p:cNvPr id="9" name="Picture 9" descr="177507"/>
          <p:cNvPicPr>
            <a:picLocks noGrp="1" noChangeAspect="1" noChangeArrowheads="1"/>
          </p:cNvPicPr>
          <p:nvPr>
            <p:ph sz="half" idx="4294967295"/>
          </p:nvPr>
        </p:nvPicPr>
        <p:blipFill>
          <a:blip r:embed="rId2" cstate="print"/>
          <a:srcRect/>
          <a:stretch>
            <a:fillRect/>
          </a:stretch>
        </p:blipFill>
        <p:spPr>
          <a:xfrm>
            <a:off x="4366220" y="1271734"/>
            <a:ext cx="4032448" cy="4955882"/>
          </a:xfrm>
          <a:prstGeom prst="rect">
            <a:avLst/>
          </a:prstGeom>
          <a:noFill/>
          <a:ln/>
        </p:spPr>
      </p:pic>
      <p:sp>
        <p:nvSpPr>
          <p:cNvPr id="10" name="object 3"/>
          <p:cNvSpPr/>
          <p:nvPr/>
        </p:nvSpPr>
        <p:spPr>
          <a:xfrm>
            <a:off x="609459" y="1217533"/>
            <a:ext cx="3642048" cy="2825690"/>
          </a:xfrm>
          <a:prstGeom prst="rect">
            <a:avLst/>
          </a:prstGeom>
          <a:blipFill>
            <a:blip r:embed="rId3" cstate="print"/>
            <a:srcRect/>
            <a:stretch>
              <a:fillRect l="-7691" r="-41926"/>
            </a:stretch>
          </a:blipFill>
        </p:spPr>
        <p:txBody>
          <a:bodyPr wrap="square" lIns="0" tIns="0" rIns="0" bIns="0" rtlCol="0"/>
          <a:lstStyle/>
          <a:p>
            <a:endParaRPr/>
          </a:p>
        </p:txBody>
      </p:sp>
      <p:sp>
        <p:nvSpPr>
          <p:cNvPr id="11" name="TextBox 10"/>
          <p:cNvSpPr txBox="1"/>
          <p:nvPr/>
        </p:nvSpPr>
        <p:spPr>
          <a:xfrm>
            <a:off x="609461" y="4318459"/>
            <a:ext cx="3642046" cy="190915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6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71450" indent="-171450">
              <a:buFont typeface="Wingdings" panose="05000000000000000000" pitchFamily="2" charset="2"/>
              <a:buChar char="ü"/>
            </a:pPr>
            <a:r>
              <a:rPr lang="en-US" sz="1200" dirty="0"/>
              <a:t>Not enough thyroid hormones will stimulate hypothalamus to secrete TRH which will secrete TSH that will go to the thyroid gland and stimulate the secretion of hormones. </a:t>
            </a:r>
            <a:endParaRPr lang="en-US" sz="1200" dirty="0" smtClean="0"/>
          </a:p>
          <a:p>
            <a:pPr marL="171450" indent="-171450">
              <a:buFont typeface="Wingdings" panose="05000000000000000000" pitchFamily="2" charset="2"/>
              <a:buChar char="ü"/>
            </a:pPr>
            <a:r>
              <a:rPr lang="en-US" sz="1200" dirty="0" smtClean="0"/>
              <a:t>If </a:t>
            </a:r>
            <a:r>
              <a:rPr lang="en-US" sz="1200" dirty="0"/>
              <a:t>there was over stimulation on thyroid gland, this can cause a trophic </a:t>
            </a:r>
            <a:r>
              <a:rPr lang="en-US" sz="1200" dirty="0" smtClean="0"/>
              <a:t>effect (</a:t>
            </a:r>
            <a:r>
              <a:rPr lang="en-US" sz="1200" dirty="0"/>
              <a:t>change in size)- goiter effect </a:t>
            </a:r>
            <a:r>
              <a:rPr lang="mr-IN" sz="1200" dirty="0"/>
              <a:t>–</a:t>
            </a:r>
            <a:r>
              <a:rPr lang="en-US" sz="1200" dirty="0"/>
              <a:t> abnormal enlargement of thyroid </a:t>
            </a:r>
            <a:r>
              <a:rPr lang="en-US" sz="1200" dirty="0" smtClean="0"/>
              <a:t>gland.</a:t>
            </a:r>
            <a:endParaRPr lang="en-US" sz="1200" dirty="0"/>
          </a:p>
        </p:txBody>
      </p:sp>
      <p:sp>
        <p:nvSpPr>
          <p:cNvPr id="12" name="Rectangle 11"/>
          <p:cNvSpPr/>
          <p:nvPr/>
        </p:nvSpPr>
        <p:spPr>
          <a:xfrm>
            <a:off x="5518348" y="1271734"/>
            <a:ext cx="1872208" cy="509753"/>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4510236" y="2276872"/>
            <a:ext cx="1440160" cy="1008112"/>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4510236" y="3717032"/>
            <a:ext cx="1584176" cy="432048"/>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7263959" y="2635462"/>
            <a:ext cx="1134709" cy="793538"/>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6958508" y="4123105"/>
            <a:ext cx="1134709" cy="602039"/>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TextBox 17"/>
          <p:cNvSpPr txBox="1"/>
          <p:nvPr/>
        </p:nvSpPr>
        <p:spPr>
          <a:xfrm>
            <a:off x="950114" y="2660020"/>
            <a:ext cx="964618" cy="1045806"/>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2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Elevated T3,T4 will inhibit TRH </a:t>
            </a:r>
            <a:r>
              <a:rPr lang="en-US" dirty="0" smtClean="0"/>
              <a:t>&amp;  </a:t>
            </a:r>
            <a:r>
              <a:rPr lang="en-US" dirty="0"/>
              <a:t>TSH</a:t>
            </a:r>
          </a:p>
        </p:txBody>
      </p:sp>
      <p:sp>
        <p:nvSpPr>
          <p:cNvPr id="17" name="Rectangle 16"/>
          <p:cNvSpPr/>
          <p:nvPr/>
        </p:nvSpPr>
        <p:spPr>
          <a:xfrm>
            <a:off x="9838827" y="23666"/>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5573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97E8D"/>
                </a:solidFill>
                <a:latin typeface="Calibri" panose="020F0502020204030204" pitchFamily="34" charset="0"/>
                <a:cs typeface="Calibri" panose="020F0502020204030204" pitchFamily="34" charset="0"/>
              </a:rPr>
              <a:t>Cont. Hypothalamic </a:t>
            </a:r>
            <a:r>
              <a:rPr lang="en-US" dirty="0">
                <a:solidFill>
                  <a:srgbClr val="497E8D"/>
                </a:solidFill>
                <a:latin typeface="Calibri" panose="020F0502020204030204" pitchFamily="34" charset="0"/>
                <a:cs typeface="Calibri" panose="020F0502020204030204" pitchFamily="34" charset="0"/>
              </a:rPr>
              <a:t>releasing and inhibiting hormones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59114164"/>
              </p:ext>
            </p:extLst>
          </p:nvPr>
        </p:nvGraphicFramePr>
        <p:xfrm>
          <a:off x="5962740" y="1217533"/>
          <a:ext cx="5582887" cy="1487044"/>
        </p:xfrm>
        <a:graphic>
          <a:graphicData uri="http://schemas.openxmlformats.org/drawingml/2006/table">
            <a:tbl>
              <a:tblPr firstRow="1" bandRow="1">
                <a:tableStyleId>{5DA37D80-6434-44D0-A028-1B22A696006F}</a:tableStyleId>
              </a:tblPr>
              <a:tblGrid>
                <a:gridCol w="5582887">
                  <a:extLst>
                    <a:ext uri="{9D8B030D-6E8A-4147-A177-3AD203B41FA5}">
                      <a16:colId xmlns:a16="http://schemas.microsoft.com/office/drawing/2014/main" val="2468948741"/>
                    </a:ext>
                  </a:extLst>
                </a:gridCol>
              </a:tblGrid>
              <a:tr h="26725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(CRH)</a:t>
                      </a:r>
                    </a:p>
                  </a:txBody>
                  <a:tcPr>
                    <a:solidFill>
                      <a:schemeClr val="bg1">
                        <a:lumMod val="95000"/>
                      </a:schemeClr>
                    </a:solidFill>
                  </a:tcPr>
                </a:tc>
                <a:extLst>
                  <a:ext uri="{0D108BD9-81ED-4DB2-BD59-A6C34878D82A}">
                    <a16:rowId xmlns:a16="http://schemas.microsoft.com/office/drawing/2014/main" val="1961253835"/>
                  </a:ext>
                </a:extLst>
              </a:tr>
              <a:tr h="314107">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err="1" smtClean="0"/>
                        <a:t>Corticotropin</a:t>
                      </a:r>
                      <a:r>
                        <a:rPr lang="en-US" sz="1400" dirty="0" smtClean="0"/>
                        <a:t>-releasing hormone </a:t>
                      </a:r>
                    </a:p>
                  </a:txBody>
                  <a:tcPr>
                    <a:solidFill>
                      <a:srgbClr val="FCFEE6"/>
                    </a:solidFill>
                  </a:tcPr>
                </a:tc>
                <a:extLst>
                  <a:ext uri="{0D108BD9-81ED-4DB2-BD59-A6C34878D82A}">
                    <a16:rowId xmlns:a16="http://schemas.microsoft.com/office/drawing/2014/main" val="3908467867"/>
                  </a:ext>
                </a:extLst>
              </a:tr>
              <a:tr h="498154">
                <a:tc>
                  <a:txBody>
                    <a:body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t>Stimulates release of </a:t>
                      </a:r>
                      <a:r>
                        <a:rPr lang="en-US" sz="1400" dirty="0" err="1" smtClean="0"/>
                        <a:t>adrenocorticotropin</a:t>
                      </a:r>
                      <a:r>
                        <a:rPr lang="en-US" sz="1400" dirty="0" smtClean="0"/>
                        <a:t> hormone (ACTH</a:t>
                      </a:r>
                      <a:r>
                        <a:rPr lang="en-US" sz="1400" dirty="0" smtClean="0"/>
                        <a:t>).</a:t>
                      </a:r>
                      <a:endParaRPr lang="en-US" sz="1400" dirty="0" smtClean="0"/>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rgbClr val="00B050"/>
                          </a:solidFill>
                        </a:rPr>
                        <a:t>This hormone stimulated when the level </a:t>
                      </a:r>
                      <a:r>
                        <a:rPr lang="en-US" sz="1400" dirty="0" smtClean="0">
                          <a:solidFill>
                            <a:srgbClr val="00B050"/>
                          </a:solidFill>
                        </a:rPr>
                        <a:t>of</a:t>
                      </a:r>
                      <a:r>
                        <a:rPr lang="en-US" sz="1400" baseline="0" dirty="0" smtClean="0">
                          <a:solidFill>
                            <a:srgbClr val="00B050"/>
                          </a:solidFill>
                        </a:rPr>
                        <a:t> </a:t>
                      </a:r>
                      <a:r>
                        <a:rPr lang="en-US" sz="1400" dirty="0" smtClean="0">
                          <a:solidFill>
                            <a:srgbClr val="00B050"/>
                          </a:solidFill>
                        </a:rPr>
                        <a:t>cortisol decreased.</a:t>
                      </a:r>
                      <a:endParaRPr lang="en-US" sz="1400" dirty="0" smtClean="0">
                        <a:solidFill>
                          <a:srgbClr val="00B050"/>
                        </a:solidFill>
                      </a:endParaRPr>
                    </a:p>
                  </a:txBody>
                  <a:tcPr>
                    <a:solidFill>
                      <a:schemeClr val="bg1"/>
                    </a:solidFill>
                  </a:tcPr>
                </a:tc>
                <a:extLst>
                  <a:ext uri="{0D108BD9-81ED-4DB2-BD59-A6C34878D82A}">
                    <a16:rowId xmlns:a16="http://schemas.microsoft.com/office/drawing/2014/main" val="1492382052"/>
                  </a:ext>
                </a:extLst>
              </a:tr>
            </a:tbl>
          </a:graphicData>
        </a:graphic>
      </p:graphicFrame>
      <p:pic>
        <p:nvPicPr>
          <p:cNvPr id="12" name="Picture 6" descr="177501"/>
          <p:cNvPicPr>
            <a:picLocks noGrp="1" noChangeAspect="1" noChangeArrowheads="1"/>
          </p:cNvPicPr>
          <p:nvPr>
            <p:ph sz="half" idx="4294967295"/>
          </p:nvPr>
        </p:nvPicPr>
        <p:blipFill>
          <a:blip r:embed="rId2" cstate="print"/>
          <a:srcRect/>
          <a:stretch>
            <a:fillRect/>
          </a:stretch>
        </p:blipFill>
        <p:spPr>
          <a:xfrm>
            <a:off x="618115" y="1213495"/>
            <a:ext cx="5212953" cy="5072360"/>
          </a:xfrm>
          <a:prstGeom prst="rect">
            <a:avLst/>
          </a:prstGeom>
          <a:noFill/>
          <a:ln/>
        </p:spPr>
      </p:pic>
      <p:pic>
        <p:nvPicPr>
          <p:cNvPr id="7" name="Picture 2" descr="C:\Documents and Settings\DR.ABDUL MAJEED\My Documents\My Pictures\009024.jpg"/>
          <p:cNvPicPr>
            <a:picLocks noGrp="1" noChangeAspect="1" noChangeArrowheads="1"/>
          </p:cNvPicPr>
          <p:nvPr>
            <p:ph idx="1"/>
          </p:nvPr>
        </p:nvPicPr>
        <p:blipFill rotWithShape="1">
          <a:blip r:embed="rId3" cstate="print"/>
          <a:srcRect l="3528" t="2872" r="25083" b="3274"/>
          <a:stretch/>
        </p:blipFill>
        <p:spPr bwMode="auto">
          <a:xfrm>
            <a:off x="6094412" y="3140967"/>
            <a:ext cx="2664296" cy="2880321"/>
          </a:xfrm>
          <a:prstGeom prst="rect">
            <a:avLst/>
          </a:prstGeom>
          <a:noFill/>
        </p:spPr>
      </p:pic>
      <p:sp>
        <p:nvSpPr>
          <p:cNvPr id="9" name="Rectangle 8"/>
          <p:cNvSpPr/>
          <p:nvPr/>
        </p:nvSpPr>
        <p:spPr>
          <a:xfrm>
            <a:off x="4438228" y="3573015"/>
            <a:ext cx="1440160" cy="1008112"/>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701560" y="4077072"/>
            <a:ext cx="2008476" cy="432048"/>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1705798" y="1383295"/>
            <a:ext cx="2008476" cy="317513"/>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4449185" y="2132856"/>
            <a:ext cx="1381883" cy="864096"/>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2883191" y="3129235"/>
            <a:ext cx="1050981" cy="443780"/>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829957" y="2223269"/>
            <a:ext cx="1232007" cy="594463"/>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49662" y="5166470"/>
            <a:ext cx="1360589" cy="43204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1400" dirty="0" smtClean="0">
                <a:solidFill>
                  <a:srgbClr val="FF0000"/>
                </a:solidFill>
                <a:latin typeface="Calibri" panose="020F0502020204030204" pitchFamily="34" charset="0"/>
                <a:cs typeface="Calibri" panose="020F0502020204030204" pitchFamily="34" charset="0"/>
              </a:rPr>
              <a:t>لازم تقولوا </a:t>
            </a:r>
            <a:r>
              <a:rPr lang="en-US" sz="1400" dirty="0" smtClean="0">
                <a:solidFill>
                  <a:srgbClr val="FF0000"/>
                </a:solidFill>
                <a:latin typeface="Calibri" panose="020F0502020204030204" pitchFamily="34" charset="0"/>
                <a:cs typeface="Calibri" panose="020F0502020204030204" pitchFamily="34" charset="0"/>
              </a:rPr>
              <a:t>cortex</a:t>
            </a:r>
            <a:endParaRPr lang="en-US" sz="1400" dirty="0">
              <a:solidFill>
                <a:srgbClr val="FF0000"/>
              </a:solidFill>
              <a:latin typeface="Calibri" panose="020F0502020204030204" pitchFamily="34" charset="0"/>
              <a:cs typeface="Calibri" panose="020F0502020204030204" pitchFamily="34" charset="0"/>
            </a:endParaRPr>
          </a:p>
        </p:txBody>
      </p:sp>
      <p:sp>
        <p:nvSpPr>
          <p:cNvPr id="17" name="TextBox 16"/>
          <p:cNvSpPr txBox="1"/>
          <p:nvPr/>
        </p:nvSpPr>
        <p:spPr>
          <a:xfrm>
            <a:off x="8859479" y="3890358"/>
            <a:ext cx="2520279" cy="1708160"/>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indent="0">
              <a:lnSpc>
                <a:spcPct val="150000"/>
              </a:lnSpc>
              <a:buFont typeface="Wingdings" panose="05000000000000000000" pitchFamily="2" charset="2"/>
              <a:buNone/>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Elevated cortisol will inhibit release of CRH by hypothalamic neurosecretory cells and ACTH by anterior pituitary </a:t>
            </a:r>
            <a:r>
              <a:rPr lang="en-US" dirty="0" err="1" smtClean="0"/>
              <a:t>corticotrophs</a:t>
            </a:r>
            <a:r>
              <a:rPr lang="en-US" dirty="0" smtClean="0"/>
              <a:t>.</a:t>
            </a:r>
            <a:endParaRPr lang="en-US" dirty="0"/>
          </a:p>
        </p:txBody>
      </p:sp>
      <p:sp>
        <p:nvSpPr>
          <p:cNvPr id="4" name="Rectangle 3"/>
          <p:cNvSpPr/>
          <p:nvPr/>
        </p:nvSpPr>
        <p:spPr>
          <a:xfrm>
            <a:off x="6098295" y="5661248"/>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38827" y="-1736"/>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3313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97E8D"/>
                </a:solidFill>
                <a:latin typeface="Calibri" panose="020F0502020204030204" pitchFamily="34" charset="0"/>
                <a:cs typeface="Calibri" panose="020F0502020204030204" pitchFamily="34" charset="0"/>
              </a:rPr>
              <a:t>Cont. Hypothalamic </a:t>
            </a:r>
            <a:r>
              <a:rPr lang="en-US" dirty="0">
                <a:solidFill>
                  <a:srgbClr val="497E8D"/>
                </a:solidFill>
                <a:latin typeface="Calibri" panose="020F0502020204030204" pitchFamily="34" charset="0"/>
                <a:cs typeface="Calibri" panose="020F0502020204030204" pitchFamily="34" charset="0"/>
              </a:rPr>
              <a:t>releasing and inhibiting hormones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803009306"/>
              </p:ext>
            </p:extLst>
          </p:nvPr>
        </p:nvGraphicFramePr>
        <p:xfrm>
          <a:off x="9262764" y="1217533"/>
          <a:ext cx="2282862" cy="2851395"/>
        </p:xfrm>
        <a:graphic>
          <a:graphicData uri="http://schemas.openxmlformats.org/drawingml/2006/table">
            <a:tbl>
              <a:tblPr firstRow="1" bandRow="1">
                <a:tableStyleId>{5DA37D80-6434-44D0-A028-1B22A696006F}</a:tableStyleId>
              </a:tblPr>
              <a:tblGrid>
                <a:gridCol w="2282862">
                  <a:extLst>
                    <a:ext uri="{9D8B030D-6E8A-4147-A177-3AD203B41FA5}">
                      <a16:colId xmlns:a16="http://schemas.microsoft.com/office/drawing/2014/main" val="2468948741"/>
                    </a:ext>
                  </a:extLst>
                </a:gridCol>
              </a:tblGrid>
              <a:tr h="4605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(GnRH)</a:t>
                      </a:r>
                    </a:p>
                  </a:txBody>
                  <a:tcPr>
                    <a:solidFill>
                      <a:schemeClr val="bg1">
                        <a:lumMod val="95000"/>
                      </a:schemeClr>
                    </a:solidFill>
                  </a:tcPr>
                </a:tc>
                <a:extLst>
                  <a:ext uri="{0D108BD9-81ED-4DB2-BD59-A6C34878D82A}">
                    <a16:rowId xmlns:a16="http://schemas.microsoft.com/office/drawing/2014/main" val="1961253835"/>
                  </a:ext>
                </a:extLst>
              </a:tr>
              <a:tr h="736868">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Gonadotropin releasing </a:t>
                      </a:r>
                      <a:r>
                        <a:rPr lang="en-US" sz="1400" dirty="0" smtClean="0"/>
                        <a:t>hormone</a:t>
                      </a:r>
                      <a:endParaRPr lang="en-US" sz="1400" dirty="0" smtClean="0"/>
                    </a:p>
                  </a:txBody>
                  <a:tcPr>
                    <a:solidFill>
                      <a:srgbClr val="FCFEE6"/>
                    </a:solidFill>
                  </a:tcPr>
                </a:tc>
                <a:extLst>
                  <a:ext uri="{0D108BD9-81ED-4DB2-BD59-A6C34878D82A}">
                    <a16:rowId xmlns:a16="http://schemas.microsoft.com/office/drawing/2014/main" val="3908467867"/>
                  </a:ext>
                </a:extLst>
              </a:tr>
              <a:tr h="1628295">
                <a:tc>
                  <a:txBody>
                    <a:bodyPr/>
                    <a:lstStyle/>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causes release of the 2 gonadotropic hormones:</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400" dirty="0" smtClean="0"/>
                        <a:t>Luteinizing (LH</a:t>
                      </a:r>
                      <a:r>
                        <a:rPr lang="en-US" sz="1400" dirty="0" smtClean="0"/>
                        <a:t>).</a:t>
                      </a:r>
                      <a:endParaRPr lang="en-US" sz="1400" dirty="0" smtClean="0"/>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400" dirty="0" smtClean="0"/>
                        <a:t>follicle-stimulating hormone </a:t>
                      </a:r>
                      <a:r>
                        <a:rPr lang="en-US" sz="1400" dirty="0" smtClean="0"/>
                        <a:t>FSH.</a:t>
                      </a:r>
                      <a:endParaRPr lang="en-US" sz="1400" dirty="0" smtClean="0"/>
                    </a:p>
                  </a:txBody>
                  <a:tcPr>
                    <a:solidFill>
                      <a:schemeClr val="bg1"/>
                    </a:solidFill>
                  </a:tcPr>
                </a:tc>
                <a:extLst>
                  <a:ext uri="{0D108BD9-81ED-4DB2-BD59-A6C34878D82A}">
                    <a16:rowId xmlns:a16="http://schemas.microsoft.com/office/drawing/2014/main" val="1492382052"/>
                  </a:ext>
                </a:extLst>
              </a:tr>
            </a:tbl>
          </a:graphicData>
        </a:graphic>
      </p:graphicFrame>
      <p:pic>
        <p:nvPicPr>
          <p:cNvPr id="12" name="Picture 2" descr="http://bio1152.nicerweb.com/Locked/media/ch46/46_14TestesHormoneControl.jpg"/>
          <p:cNvPicPr>
            <a:picLocks noChangeAspect="1" noChangeArrowheads="1"/>
          </p:cNvPicPr>
          <p:nvPr/>
        </p:nvPicPr>
        <p:blipFill>
          <a:blip r:embed="rId2" cstate="print"/>
          <a:srcRect/>
          <a:stretch>
            <a:fillRect/>
          </a:stretch>
        </p:blipFill>
        <p:spPr bwMode="auto">
          <a:xfrm>
            <a:off x="603406" y="1217533"/>
            <a:ext cx="5328028" cy="2825705"/>
          </a:xfrm>
          <a:prstGeom prst="rect">
            <a:avLst/>
          </a:prstGeom>
          <a:noFill/>
        </p:spPr>
      </p:pic>
      <p:pic>
        <p:nvPicPr>
          <p:cNvPr id="15" name="Picture 2"/>
          <p:cNvPicPr>
            <a:picLocks noChangeAspect="1" noChangeArrowheads="1"/>
          </p:cNvPicPr>
          <p:nvPr/>
        </p:nvPicPr>
        <p:blipFill>
          <a:blip r:embed="rId3" cstate="print"/>
          <a:srcRect/>
          <a:stretch>
            <a:fillRect/>
          </a:stretch>
        </p:blipFill>
        <p:spPr bwMode="auto">
          <a:xfrm>
            <a:off x="6094431" y="1217532"/>
            <a:ext cx="3005336" cy="2889051"/>
          </a:xfrm>
          <a:prstGeom prst="rect">
            <a:avLst/>
          </a:prstGeom>
          <a:noFill/>
          <a:ln w="9525">
            <a:noFill/>
            <a:miter lim="800000"/>
            <a:headEnd/>
            <a:tailEnd/>
          </a:ln>
        </p:spPr>
      </p:pic>
      <p:sp>
        <p:nvSpPr>
          <p:cNvPr id="17" name="TextBox 16"/>
          <p:cNvSpPr txBox="1"/>
          <p:nvPr/>
        </p:nvSpPr>
        <p:spPr>
          <a:xfrm>
            <a:off x="592035" y="4117771"/>
            <a:ext cx="8507731" cy="2154436"/>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gn="l">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LH and FSH In female will act on ovary and stimulate release of estrogen and </a:t>
            </a:r>
            <a:r>
              <a:rPr lang="en-US" sz="1400" dirty="0" smtClean="0">
                <a:solidFill>
                  <a:srgbClr val="00B050"/>
                </a:solidFill>
                <a:latin typeface="Gill Sans MT" panose="020B0502020104020203" pitchFamily="34" charset="0"/>
                <a:cs typeface="Calibri" panose="020F0502020204030204" pitchFamily="34" charset="0"/>
              </a:rPr>
              <a:t>progesterone, when </a:t>
            </a:r>
            <a:r>
              <a:rPr lang="en-US" sz="1400" dirty="0">
                <a:solidFill>
                  <a:srgbClr val="00B050"/>
                </a:solidFill>
                <a:latin typeface="Gill Sans MT" panose="020B0502020104020203" pitchFamily="34" charset="0"/>
                <a:cs typeface="Calibri" panose="020F0502020204030204" pitchFamily="34" charset="0"/>
              </a:rPr>
              <a:t>their level elevated in blood they will do negative </a:t>
            </a:r>
            <a:r>
              <a:rPr lang="en-US" sz="1400" dirty="0" smtClean="0">
                <a:solidFill>
                  <a:srgbClr val="00B050"/>
                </a:solidFill>
                <a:latin typeface="Gill Sans MT" panose="020B0502020104020203" pitchFamily="34" charset="0"/>
                <a:cs typeface="Calibri" panose="020F0502020204030204" pitchFamily="34" charset="0"/>
              </a:rPr>
              <a:t>feedback</a:t>
            </a:r>
            <a:r>
              <a:rPr lang="en-US" sz="1400" dirty="0">
                <a:solidFill>
                  <a:srgbClr val="00B050"/>
                </a:solidFill>
                <a:latin typeface="Gill Sans MT" panose="020B0502020104020203" pitchFamily="34" charset="0"/>
                <a:cs typeface="Calibri" panose="020F0502020204030204" pitchFamily="34" charset="0"/>
              </a:rPr>
              <a:t>.</a:t>
            </a:r>
          </a:p>
          <a:p>
            <a:pPr marL="171450" indent="-171450" algn="l">
              <a:buFont typeface="Wingdings" panose="05000000000000000000" pitchFamily="2" charset="2"/>
              <a:buChar char="ü"/>
            </a:pPr>
            <a:endParaRPr lang="en-US" sz="1000" dirty="0">
              <a:solidFill>
                <a:srgbClr val="00B050"/>
              </a:solidFill>
              <a:latin typeface="Gill Sans MT" panose="020B0502020104020203" pitchFamily="34" charset="0"/>
              <a:cs typeface="Calibri" panose="020F0502020204030204" pitchFamily="34" charset="0"/>
            </a:endParaRPr>
          </a:p>
          <a:p>
            <a:pPr marL="171450" indent="-171450" algn="l">
              <a:buFont typeface="Wingdings" panose="05000000000000000000" pitchFamily="2" charset="2"/>
              <a:buChar char="ü"/>
            </a:pPr>
            <a:r>
              <a:rPr lang="en-US" sz="1400" dirty="0">
                <a:solidFill>
                  <a:srgbClr val="FF0000"/>
                </a:solidFill>
                <a:latin typeface="Gill Sans MT" panose="020B0502020104020203" pitchFamily="34" charset="0"/>
                <a:cs typeface="Calibri" panose="020F0502020204030204" pitchFamily="34" charset="0"/>
              </a:rPr>
              <a:t>But there is exception in day 12-14</a:t>
            </a:r>
            <a:r>
              <a:rPr lang="en-US" sz="1400" dirty="0">
                <a:solidFill>
                  <a:srgbClr val="00B050"/>
                </a:solidFill>
                <a:latin typeface="Gill Sans MT" panose="020B0502020104020203" pitchFamily="34" charset="0"/>
                <a:cs typeface="Calibri" panose="020F0502020204030204" pitchFamily="34" charset="0"/>
              </a:rPr>
              <a:t> the time of ovulation in the cycle when estrogen reach certain level and became high and stimulate hypothalamus to release more of LH which cause weakness in the membrane of follicle and rupture, this is a positive </a:t>
            </a:r>
            <a:r>
              <a:rPr lang="en-US" sz="1400" dirty="0" smtClean="0">
                <a:solidFill>
                  <a:srgbClr val="00B050"/>
                </a:solidFill>
                <a:latin typeface="Gill Sans MT" panose="020B0502020104020203" pitchFamily="34" charset="0"/>
                <a:cs typeface="Calibri" panose="020F0502020204030204" pitchFamily="34" charset="0"/>
              </a:rPr>
              <a:t>feedback </a:t>
            </a:r>
            <a:r>
              <a:rPr lang="en-US" sz="1400" dirty="0">
                <a:solidFill>
                  <a:srgbClr val="00B050"/>
                </a:solidFill>
                <a:latin typeface="Gill Sans MT" panose="020B0502020104020203" pitchFamily="34" charset="0"/>
                <a:cs typeface="Calibri" panose="020F0502020204030204" pitchFamily="34" charset="0"/>
              </a:rPr>
              <a:t>mechanism.</a:t>
            </a:r>
          </a:p>
          <a:p>
            <a:pPr marL="171450" indent="-171450" algn="l">
              <a:buFont typeface="Wingdings" panose="05000000000000000000" pitchFamily="2" charset="2"/>
              <a:buChar char="ü"/>
            </a:pPr>
            <a:endParaRPr lang="en-US" sz="1050" dirty="0">
              <a:solidFill>
                <a:srgbClr val="00B050"/>
              </a:solidFill>
              <a:latin typeface="Gill Sans MT" panose="020B0502020104020203" pitchFamily="34" charset="0"/>
              <a:cs typeface="Calibri" panose="020F0502020204030204" pitchFamily="34" charset="0"/>
            </a:endParaRPr>
          </a:p>
          <a:p>
            <a:pPr marL="171450" indent="-171450" algn="l">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In male, FSH &amp; LH have different function. FSH cause growth to sperm ”spermatogenesis”, LH work in interstitial cells called </a:t>
            </a:r>
            <a:r>
              <a:rPr lang="en-US" sz="1400" dirty="0" err="1">
                <a:solidFill>
                  <a:srgbClr val="00B050"/>
                </a:solidFill>
                <a:latin typeface="Gill Sans MT" panose="020B0502020104020203" pitchFamily="34" charset="0"/>
                <a:cs typeface="Calibri" panose="020F0502020204030204" pitchFamily="34" charset="0"/>
              </a:rPr>
              <a:t>leyding</a:t>
            </a:r>
            <a:r>
              <a:rPr lang="en-US" sz="1400" dirty="0">
                <a:solidFill>
                  <a:srgbClr val="00B050"/>
                </a:solidFill>
                <a:latin typeface="Gill Sans MT" panose="020B0502020104020203" pitchFamily="34" charset="0"/>
                <a:cs typeface="Calibri" panose="020F0502020204030204" pitchFamily="34" charset="0"/>
              </a:rPr>
              <a:t> cells causes release of testosterone. When testosterone elevate it will cause negative </a:t>
            </a:r>
            <a:r>
              <a:rPr lang="en-US" sz="1400" dirty="0" smtClean="0">
                <a:solidFill>
                  <a:srgbClr val="00B050"/>
                </a:solidFill>
                <a:latin typeface="Gill Sans MT" panose="020B0502020104020203" pitchFamily="34" charset="0"/>
                <a:cs typeface="Calibri" panose="020F0502020204030204" pitchFamily="34" charset="0"/>
              </a:rPr>
              <a:t>feedback</a:t>
            </a:r>
            <a:r>
              <a:rPr lang="en-US" sz="1400" dirty="0">
                <a:solidFill>
                  <a:srgbClr val="00B050"/>
                </a:solidFill>
                <a:latin typeface="Gill Sans MT" panose="020B0502020104020203" pitchFamily="34" charset="0"/>
                <a:cs typeface="Calibri" panose="020F0502020204030204" pitchFamily="34" charset="0"/>
              </a:rPr>
              <a:t>, also there is another hormones from sterol cells </a:t>
            </a:r>
            <a:r>
              <a:rPr lang="en-US" sz="1400" dirty="0">
                <a:solidFill>
                  <a:srgbClr val="FF0000"/>
                </a:solidFill>
                <a:latin typeface="Gill Sans MT" panose="020B0502020104020203" pitchFamily="34" charset="0"/>
                <a:cs typeface="Calibri" panose="020F0502020204030204" pitchFamily="34" charset="0"/>
              </a:rPr>
              <a:t>called inhibin causes negative </a:t>
            </a:r>
            <a:r>
              <a:rPr lang="en-US" sz="1400" dirty="0" smtClean="0">
                <a:solidFill>
                  <a:srgbClr val="FF0000"/>
                </a:solidFill>
                <a:latin typeface="Gill Sans MT" panose="020B0502020104020203" pitchFamily="34" charset="0"/>
                <a:cs typeface="Calibri" panose="020F0502020204030204" pitchFamily="34" charset="0"/>
              </a:rPr>
              <a:t>feedback</a:t>
            </a:r>
            <a:r>
              <a:rPr lang="en-US" sz="1400" dirty="0">
                <a:solidFill>
                  <a:srgbClr val="FF0000"/>
                </a:solidFill>
                <a:latin typeface="Gill Sans MT" panose="020B0502020104020203" pitchFamily="34" charset="0"/>
                <a:cs typeface="Calibri" panose="020F0502020204030204" pitchFamily="34" charset="0"/>
              </a:rPr>
              <a:t>. </a:t>
            </a:r>
          </a:p>
        </p:txBody>
      </p:sp>
      <p:sp>
        <p:nvSpPr>
          <p:cNvPr id="18" name="TextBox 17"/>
          <p:cNvSpPr txBox="1"/>
          <p:nvPr/>
        </p:nvSpPr>
        <p:spPr>
          <a:xfrm>
            <a:off x="6310436" y="2492896"/>
            <a:ext cx="792088" cy="76944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171450" indent="-171450">
              <a:buFont typeface="Wingdings" panose="05000000000000000000" pitchFamily="2" charset="2"/>
              <a:buChar char="ü"/>
              <a:defRPr sz="11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US" dirty="0"/>
              <a:t>Selectively inhibit release of  FSH</a:t>
            </a:r>
          </a:p>
        </p:txBody>
      </p:sp>
      <p:sp>
        <p:nvSpPr>
          <p:cNvPr id="10" name="Rectangle 9"/>
          <p:cNvSpPr/>
          <p:nvPr/>
        </p:nvSpPr>
        <p:spPr>
          <a:xfrm>
            <a:off x="9838827" y="16737"/>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33177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97E8D"/>
                </a:solidFill>
                <a:latin typeface="Calibri" panose="020F0502020204030204" pitchFamily="34" charset="0"/>
                <a:cs typeface="Calibri" panose="020F0502020204030204" pitchFamily="34" charset="0"/>
              </a:rPr>
              <a:t>Cont. Hypothalamic </a:t>
            </a:r>
            <a:r>
              <a:rPr lang="en-US" dirty="0">
                <a:solidFill>
                  <a:srgbClr val="497E8D"/>
                </a:solidFill>
                <a:latin typeface="Calibri" panose="020F0502020204030204" pitchFamily="34" charset="0"/>
                <a:cs typeface="Calibri" panose="020F0502020204030204" pitchFamily="34" charset="0"/>
              </a:rPr>
              <a:t>releasing and inhibiting hormones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6945618"/>
              </p:ext>
            </p:extLst>
          </p:nvPr>
        </p:nvGraphicFramePr>
        <p:xfrm>
          <a:off x="8974732" y="1217533"/>
          <a:ext cx="2570894" cy="2825705"/>
        </p:xfrm>
        <a:graphic>
          <a:graphicData uri="http://schemas.openxmlformats.org/drawingml/2006/table">
            <a:tbl>
              <a:tblPr firstRow="1" bandRow="1">
                <a:tableStyleId>{5DA37D80-6434-44D0-A028-1B22A696006F}</a:tableStyleId>
              </a:tblPr>
              <a:tblGrid>
                <a:gridCol w="2570894">
                  <a:extLst>
                    <a:ext uri="{9D8B030D-6E8A-4147-A177-3AD203B41FA5}">
                      <a16:colId xmlns:a16="http://schemas.microsoft.com/office/drawing/2014/main" val="2468948741"/>
                    </a:ext>
                  </a:extLst>
                </a:gridCol>
              </a:tblGrid>
              <a:tr h="4605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(PIH)</a:t>
                      </a:r>
                    </a:p>
                  </a:txBody>
                  <a:tcPr>
                    <a:solidFill>
                      <a:schemeClr val="bg1">
                        <a:lumMod val="95000"/>
                      </a:schemeClr>
                    </a:solidFill>
                  </a:tcPr>
                </a:tc>
                <a:extLst>
                  <a:ext uri="{0D108BD9-81ED-4DB2-BD59-A6C34878D82A}">
                    <a16:rowId xmlns:a16="http://schemas.microsoft.com/office/drawing/2014/main" val="1961253835"/>
                  </a:ext>
                </a:extLst>
              </a:tr>
              <a:tr h="736868">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Prolactin inhibitory </a:t>
                      </a:r>
                      <a:r>
                        <a:rPr lang="en-US" sz="1400" dirty="0" smtClean="0"/>
                        <a:t>hormone </a:t>
                      </a:r>
                      <a:r>
                        <a:rPr lang="en-US" sz="1400" dirty="0" smtClean="0"/>
                        <a:t>also known as Dopamine</a:t>
                      </a:r>
                    </a:p>
                  </a:txBody>
                  <a:tcPr>
                    <a:solidFill>
                      <a:srgbClr val="FCFEE6"/>
                    </a:solidFill>
                  </a:tcPr>
                </a:tc>
                <a:extLst>
                  <a:ext uri="{0D108BD9-81ED-4DB2-BD59-A6C34878D82A}">
                    <a16:rowId xmlns:a16="http://schemas.microsoft.com/office/drawing/2014/main" val="3908467867"/>
                  </a:ext>
                </a:extLst>
              </a:tr>
              <a:tr h="1628295">
                <a:tc>
                  <a:txBody>
                    <a:body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t>Inhibits prolactin </a:t>
                      </a:r>
                      <a:r>
                        <a:rPr lang="en-US" sz="1400" dirty="0" smtClean="0"/>
                        <a:t>secretion.</a:t>
                      </a:r>
                      <a:endParaRPr lang="en-US" sz="1400" dirty="0" smtClean="0"/>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rgbClr val="00B050"/>
                          </a:solidFill>
                        </a:rPr>
                        <a:t>The hormone that always make </a:t>
                      </a:r>
                      <a:r>
                        <a:rPr lang="en-US" sz="1400" dirty="0" smtClean="0">
                          <a:solidFill>
                            <a:srgbClr val="00B050"/>
                          </a:solidFill>
                        </a:rPr>
                        <a:t>inhibition.</a:t>
                      </a:r>
                      <a:endParaRPr lang="en-US" sz="1400" dirty="0" smtClean="0"/>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1400" dirty="0" smtClean="0"/>
                    </a:p>
                  </a:txBody>
                  <a:tcPr>
                    <a:solidFill>
                      <a:schemeClr val="bg1"/>
                    </a:solidFill>
                  </a:tcPr>
                </a:tc>
                <a:extLst>
                  <a:ext uri="{0D108BD9-81ED-4DB2-BD59-A6C34878D82A}">
                    <a16:rowId xmlns:a16="http://schemas.microsoft.com/office/drawing/2014/main" val="1492382052"/>
                  </a:ext>
                </a:extLst>
              </a:tr>
            </a:tbl>
          </a:graphicData>
        </a:graphic>
      </p:graphicFrame>
      <p:pic>
        <p:nvPicPr>
          <p:cNvPr id="9" name="Picture 4" descr="http://www.colorado.edu/intphys/Class/IPHY3430-200/image/26-23.jpg"/>
          <p:cNvPicPr>
            <a:picLocks noChangeAspect="1" noChangeArrowheads="1"/>
          </p:cNvPicPr>
          <p:nvPr/>
        </p:nvPicPr>
        <p:blipFill rotWithShape="1">
          <a:blip r:embed="rId2" cstate="print"/>
          <a:srcRect l="16415" r="16310" b="5944"/>
          <a:stretch/>
        </p:blipFill>
        <p:spPr bwMode="auto">
          <a:xfrm>
            <a:off x="2683815" y="1217533"/>
            <a:ext cx="2618509" cy="4947771"/>
          </a:xfrm>
          <a:prstGeom prst="rect">
            <a:avLst/>
          </a:prstGeom>
          <a:noFill/>
        </p:spPr>
      </p:pic>
      <p:pic>
        <p:nvPicPr>
          <p:cNvPr id="10" name="Picture 2" descr="C:\Documents and Settings\DR.ABDUL MAJEED\My Documents\My Pictures\009011.jpg"/>
          <p:cNvPicPr>
            <a:picLocks noGrp="1" noChangeAspect="1" noChangeArrowheads="1"/>
          </p:cNvPicPr>
          <p:nvPr>
            <p:ph idx="1"/>
          </p:nvPr>
        </p:nvPicPr>
        <p:blipFill rotWithShape="1">
          <a:blip r:embed="rId3" cstate="print"/>
          <a:srcRect l="8799" t="4015" r="24330" b="4478"/>
          <a:stretch/>
        </p:blipFill>
        <p:spPr bwMode="auto">
          <a:xfrm>
            <a:off x="5446340" y="1217533"/>
            <a:ext cx="3384376" cy="2825705"/>
          </a:xfrm>
          <a:prstGeom prst="rect">
            <a:avLst/>
          </a:prstGeom>
          <a:noFill/>
          <a:ln>
            <a:solidFill>
              <a:srgbClr val="00B050"/>
            </a:solidFill>
            <a:prstDash val="dashDot"/>
          </a:ln>
        </p:spPr>
      </p:pic>
      <p:sp>
        <p:nvSpPr>
          <p:cNvPr id="11" name="Rectangle 10"/>
          <p:cNvSpPr/>
          <p:nvPr/>
        </p:nvSpPr>
        <p:spPr>
          <a:xfrm>
            <a:off x="609460" y="1315186"/>
            <a:ext cx="2074355" cy="489364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How prolactin release ? When there is sucking from baby to the nipple, the mechanoreceptors in nipple will send sensory neural impulses that reach the brain in hypothalamus, this impulse has two action: </a:t>
            </a:r>
          </a:p>
          <a:p>
            <a:pPr marL="171450" indent="-171450">
              <a:buFont typeface="Wingdings" panose="05000000000000000000" pitchFamily="2" charset="2"/>
              <a:buChar char="ü"/>
            </a:pPr>
            <a:endParaRPr lang="en-US" sz="1300" dirty="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1- inhibitory to cells that release PIH so the prolactin will release from anterior pituitary and go to breast to synthesis milk.</a:t>
            </a:r>
          </a:p>
          <a:p>
            <a:pPr marL="171450" indent="-171450">
              <a:buFont typeface="Wingdings" panose="05000000000000000000" pitchFamily="2" charset="2"/>
              <a:buChar char="ü"/>
            </a:pPr>
            <a:endParaRPr lang="en-US" sz="1300" dirty="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2- stimulation to release of Oxytocin from posterior pituitary. oxytocin work in </a:t>
            </a:r>
            <a:r>
              <a:rPr lang="en-US" sz="1300" dirty="0" err="1">
                <a:solidFill>
                  <a:srgbClr val="00B050"/>
                </a:solidFill>
                <a:latin typeface="Gill Sans MT" panose="020B0502020104020203" pitchFamily="34" charset="0"/>
                <a:cs typeface="Calibri" panose="020F0502020204030204" pitchFamily="34" charset="0"/>
              </a:rPr>
              <a:t>myoepithelial</a:t>
            </a:r>
            <a:r>
              <a:rPr lang="en-US" sz="1300" dirty="0">
                <a:solidFill>
                  <a:srgbClr val="00B050"/>
                </a:solidFill>
                <a:latin typeface="Gill Sans MT" panose="020B0502020104020203" pitchFamily="34" charset="0"/>
                <a:cs typeface="Calibri" panose="020F0502020204030204" pitchFamily="34" charset="0"/>
              </a:rPr>
              <a:t> cells around </a:t>
            </a:r>
            <a:r>
              <a:rPr lang="ar-SA" sz="1300" dirty="0">
                <a:solidFill>
                  <a:srgbClr val="00B050"/>
                </a:solidFill>
                <a:latin typeface="Gill Sans MT" panose="020B0502020104020203" pitchFamily="34" charset="0"/>
                <a:cs typeface="Calibri" panose="020F0502020204030204" pitchFamily="34" charset="0"/>
              </a:rPr>
              <a:t>الحويصلات</a:t>
            </a:r>
            <a:r>
              <a:rPr lang="en-US" sz="1300" dirty="0">
                <a:solidFill>
                  <a:srgbClr val="00B050"/>
                </a:solidFill>
                <a:latin typeface="Gill Sans MT" panose="020B0502020104020203" pitchFamily="34" charset="0"/>
                <a:cs typeface="Calibri" panose="020F0502020204030204" pitchFamily="34" charset="0"/>
              </a:rPr>
              <a:t> to eject the milk. </a:t>
            </a:r>
          </a:p>
        </p:txBody>
      </p:sp>
      <p:sp>
        <p:nvSpPr>
          <p:cNvPr id="4" name="TextBox 3"/>
          <p:cNvSpPr txBox="1"/>
          <p:nvPr/>
        </p:nvSpPr>
        <p:spPr>
          <a:xfrm>
            <a:off x="4529716" y="5803590"/>
            <a:ext cx="7069167" cy="492443"/>
          </a:xfrm>
          <a:prstGeom prst="rect">
            <a:avLst/>
          </a:prstGeom>
          <a:ln>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1300" dirty="0" err="1" smtClean="0">
                <a:solidFill>
                  <a:srgbClr val="FF0000"/>
                </a:solidFill>
                <a:latin typeface="Calibri" panose="020F0502020204030204" pitchFamily="34" charset="0"/>
                <a:cs typeface="Calibri" panose="020F0502020204030204" pitchFamily="34" charset="0"/>
              </a:rPr>
              <a:t>بروكلاتين</a:t>
            </a:r>
            <a:r>
              <a:rPr lang="ar-SA" sz="1300" dirty="0" smtClean="0">
                <a:solidFill>
                  <a:srgbClr val="FF0000"/>
                </a:solidFill>
                <a:latin typeface="Calibri" panose="020F0502020204030204" pitchFamily="34" charset="0"/>
                <a:cs typeface="Calibri" panose="020F0502020204030204" pitchFamily="34" charset="0"/>
              </a:rPr>
              <a:t> ما عنده هرمون محفز، فقط مثبِّط. ليه؟</a:t>
            </a:r>
          </a:p>
          <a:p>
            <a:pPr algn="r" rtl="1"/>
            <a:r>
              <a:rPr lang="ar-SA" sz="1300" dirty="0" smtClean="0">
                <a:solidFill>
                  <a:srgbClr val="FF0000"/>
                </a:solidFill>
                <a:latin typeface="Calibri" panose="020F0502020204030204" pitchFamily="34" charset="0"/>
                <a:cs typeface="Calibri" panose="020F0502020204030204" pitchFamily="34" charset="0"/>
              </a:rPr>
              <a:t>لأننا ما نحتاج هذا الهرمون طول حياتنا، نحتاجه فقط لفترة محدودة، ( فترة ما بعد الولادة) لتحفيز الـ</a:t>
            </a:r>
            <a:r>
              <a:rPr lang="en-US" sz="1300" dirty="0" err="1" smtClean="0">
                <a:solidFill>
                  <a:srgbClr val="FF0000"/>
                </a:solidFill>
                <a:latin typeface="Calibri" panose="020F0502020204030204" pitchFamily="34" charset="0"/>
                <a:cs typeface="Calibri" panose="020F0502020204030204" pitchFamily="34" charset="0"/>
              </a:rPr>
              <a:t>brest</a:t>
            </a:r>
            <a:r>
              <a:rPr lang="ar-SA" sz="1300" dirty="0" smtClean="0">
                <a:solidFill>
                  <a:srgbClr val="FF0000"/>
                </a:solidFill>
                <a:latin typeface="Calibri" panose="020F0502020204030204" pitchFamily="34" charset="0"/>
                <a:cs typeface="Calibri" panose="020F0502020204030204" pitchFamily="34" charset="0"/>
              </a:rPr>
              <a:t> لإفراز الحليب.</a:t>
            </a:r>
            <a:endParaRPr lang="en-US" sz="1300" dirty="0">
              <a:solidFill>
                <a:srgbClr val="FF0000"/>
              </a:solidFill>
              <a:latin typeface="Calibri" panose="020F0502020204030204" pitchFamily="34" charset="0"/>
              <a:cs typeface="Calibri" panose="020F0502020204030204" pitchFamily="34" charset="0"/>
            </a:endParaRPr>
          </a:p>
        </p:txBody>
      </p:sp>
      <p:sp>
        <p:nvSpPr>
          <p:cNvPr id="17" name="TextBox 16"/>
          <p:cNvSpPr txBox="1"/>
          <p:nvPr/>
        </p:nvSpPr>
        <p:spPr>
          <a:xfrm>
            <a:off x="7113989" y="2168720"/>
            <a:ext cx="864096" cy="461665"/>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171450" indent="-171450">
              <a:buFont typeface="Wingdings" panose="05000000000000000000" pitchFamily="2" charset="2"/>
              <a:buChar char="ü"/>
              <a:defRPr sz="13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US" sz="1200" dirty="0">
                <a:solidFill>
                  <a:srgbClr val="FF0000"/>
                </a:solidFill>
              </a:rPr>
              <a:t>Notice the big arrow</a:t>
            </a:r>
          </a:p>
        </p:txBody>
      </p:sp>
      <p:sp>
        <p:nvSpPr>
          <p:cNvPr id="18" name="TextBox 17"/>
          <p:cNvSpPr txBox="1"/>
          <p:nvPr/>
        </p:nvSpPr>
        <p:spPr>
          <a:xfrm>
            <a:off x="5177788" y="5387636"/>
            <a:ext cx="6421095" cy="307777"/>
          </a:xfrm>
          <a:prstGeom prst="rect">
            <a:avLst/>
          </a:prstGeom>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lgn="r" rtl="1">
              <a:defRPr sz="1400">
                <a:solidFill>
                  <a:srgbClr val="FF00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rtl="0"/>
            <a:r>
              <a:rPr lang="en-US" dirty="0">
                <a:solidFill>
                  <a:srgbClr val="00B050"/>
                </a:solidFill>
                <a:latin typeface="Gill Sans MT" panose="020B0502020104020203" pitchFamily="34" charset="0"/>
              </a:rPr>
              <a:t>Only during lactation prolactin is released TRH is stimulated and PIF is </a:t>
            </a:r>
            <a:r>
              <a:rPr lang="en-US" dirty="0" smtClean="0">
                <a:solidFill>
                  <a:srgbClr val="00B050"/>
                </a:solidFill>
                <a:latin typeface="Gill Sans MT" panose="020B0502020104020203" pitchFamily="34" charset="0"/>
              </a:rPr>
              <a:t>inhibited.</a:t>
            </a:r>
            <a:endParaRPr lang="en-US" dirty="0">
              <a:solidFill>
                <a:srgbClr val="00B050"/>
              </a:solidFill>
              <a:latin typeface="Gill Sans MT" panose="020B0502020104020203" pitchFamily="34" charset="0"/>
            </a:endParaRPr>
          </a:p>
        </p:txBody>
      </p:sp>
      <p:sp>
        <p:nvSpPr>
          <p:cNvPr id="19" name="TextBox 18"/>
          <p:cNvSpPr txBox="1"/>
          <p:nvPr/>
        </p:nvSpPr>
        <p:spPr>
          <a:xfrm>
            <a:off x="5444155" y="4272611"/>
            <a:ext cx="6133063" cy="954107"/>
          </a:xfrm>
          <a:prstGeom prst="rect">
            <a:avLst/>
          </a:prstGeom>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lgn="r" rtl="1">
              <a:defRPr sz="1400">
                <a:solidFill>
                  <a:srgbClr val="FF00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rtl="0"/>
            <a:r>
              <a:rPr lang="en-US" dirty="0">
                <a:solidFill>
                  <a:srgbClr val="00B050"/>
                </a:solidFill>
                <a:latin typeface="Gill Sans MT" panose="020B0502020104020203" pitchFamily="34" charset="0"/>
              </a:rPr>
              <a:t>Ascending sensory information to release more prolactin when the baby is sucking the nipple (mechanoreceptor in nipple</a:t>
            </a:r>
            <a:r>
              <a:rPr lang="en-US" dirty="0" smtClean="0">
                <a:solidFill>
                  <a:srgbClr val="00B050"/>
                </a:solidFill>
                <a:latin typeface="Gill Sans MT" panose="020B0502020104020203" pitchFamily="34" charset="0"/>
              </a:rPr>
              <a:t>).</a:t>
            </a:r>
          </a:p>
          <a:p>
            <a:pPr algn="l" rtl="0"/>
            <a:r>
              <a:rPr lang="en-US" dirty="0">
                <a:solidFill>
                  <a:srgbClr val="00B050"/>
                </a:solidFill>
                <a:latin typeface="Gill Sans MT" panose="020B0502020104020203" pitchFamily="34" charset="0"/>
              </a:rPr>
              <a:t>The release of prolactin is inhibited by dopamine. Even though TRH is stimulated to release prolactin, dopamine inhibit the release b/c its much more </a:t>
            </a:r>
            <a:r>
              <a:rPr lang="en-US" dirty="0" smtClean="0">
                <a:solidFill>
                  <a:srgbClr val="00B050"/>
                </a:solidFill>
                <a:latin typeface="Gill Sans MT" panose="020B0502020104020203" pitchFamily="34" charset="0"/>
              </a:rPr>
              <a:t>stronger.</a:t>
            </a:r>
            <a:endParaRPr lang="en-US" dirty="0">
              <a:solidFill>
                <a:srgbClr val="00B050"/>
              </a:solidFill>
              <a:latin typeface="Gill Sans MT" panose="020B0502020104020203" pitchFamily="34" charset="0"/>
            </a:endParaRPr>
          </a:p>
        </p:txBody>
      </p:sp>
      <p:sp>
        <p:nvSpPr>
          <p:cNvPr id="14" name="Rectangle 13"/>
          <p:cNvSpPr/>
          <p:nvPr/>
        </p:nvSpPr>
        <p:spPr>
          <a:xfrm>
            <a:off x="9838827" y="16737"/>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241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97E8D"/>
                </a:solidFill>
                <a:latin typeface="Calibri" panose="020F0502020204030204" pitchFamily="34" charset="0"/>
                <a:cs typeface="Calibri" panose="020F0502020204030204" pitchFamily="34" charset="0"/>
              </a:rPr>
              <a:t>Control of </a:t>
            </a:r>
            <a:r>
              <a:rPr lang="en-US" dirty="0" smtClean="0">
                <a:solidFill>
                  <a:srgbClr val="497E8D"/>
                </a:solidFill>
                <a:latin typeface="Calibri" panose="020F0502020204030204" pitchFamily="34" charset="0"/>
                <a:cs typeface="Calibri" panose="020F0502020204030204" pitchFamily="34" charset="0"/>
              </a:rPr>
              <a:t>posterior pituitary</a:t>
            </a:r>
            <a:endParaRPr lang="en-US" dirty="0">
              <a:solidFill>
                <a:srgbClr val="497E8D"/>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p:cNvSpPr>
            <a:spLocks noGrp="1"/>
          </p:cNvSpPr>
          <p:nvPr>
            <p:ph sz="quarter" idx="1"/>
          </p:nvPr>
        </p:nvSpPr>
        <p:spPr>
          <a:xfrm>
            <a:off x="5374332" y="1280795"/>
            <a:ext cx="6205071" cy="4937760"/>
          </a:xfrm>
        </p:spPr>
        <p:txBody>
          <a:bodyPr>
            <a:normAutofit/>
          </a:bodyPr>
          <a:lstStyle/>
          <a:p>
            <a:pPr>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Magnocellular neurons in paraventricular and </a:t>
            </a:r>
            <a:r>
              <a:rPr lang="en-US" sz="1600" dirty="0" err="1">
                <a:solidFill>
                  <a:srgbClr val="008080"/>
                </a:solidFill>
                <a:latin typeface="Gill Sans MT" panose="020B0502020104020203" pitchFamily="34" charset="0"/>
                <a:cs typeface="Calibri" panose="020F0502020204030204" pitchFamily="34" charset="0"/>
              </a:rPr>
              <a:t>supraoptic</a:t>
            </a:r>
            <a:r>
              <a:rPr lang="en-US" sz="1600" dirty="0">
                <a:solidFill>
                  <a:srgbClr val="008080"/>
                </a:solidFill>
                <a:latin typeface="Gill Sans MT" panose="020B0502020104020203" pitchFamily="34" charset="0"/>
                <a:cs typeface="Calibri" panose="020F0502020204030204" pitchFamily="34" charset="0"/>
              </a:rPr>
              <a:t> nuclei secrete oxytocin and vasopressin directly into capillaries in the posterior </a:t>
            </a:r>
            <a:r>
              <a:rPr lang="en-US" sz="1600" dirty="0" smtClean="0">
                <a:solidFill>
                  <a:srgbClr val="008080"/>
                </a:solidFill>
                <a:latin typeface="Gill Sans MT" panose="020B0502020104020203" pitchFamily="34" charset="0"/>
                <a:cs typeface="Calibri" panose="020F0502020204030204" pitchFamily="34" charset="0"/>
              </a:rPr>
              <a:t>lobe.</a:t>
            </a:r>
          </a:p>
          <a:p>
            <a:pPr>
              <a:lnSpc>
                <a:spcPct val="150000"/>
              </a:lnSpc>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a:lnSpc>
                <a:spcPct val="150000"/>
              </a:lnSpc>
              <a:buClr>
                <a:srgbClr val="008080"/>
              </a:buClr>
            </a:pPr>
            <a:r>
              <a:rPr lang="en-US" sz="1600" dirty="0">
                <a:solidFill>
                  <a:srgbClr val="00B050"/>
                </a:solidFill>
                <a:latin typeface="Gill Sans MT" panose="020B0502020104020203" pitchFamily="34" charset="0"/>
                <a:cs typeface="Calibri" panose="020F0502020204030204" pitchFamily="34" charset="0"/>
              </a:rPr>
              <a:t>Here there is </a:t>
            </a:r>
            <a:r>
              <a:rPr lang="en-US" sz="1800" dirty="0">
                <a:solidFill>
                  <a:srgbClr val="FF0000"/>
                </a:solidFill>
                <a:latin typeface="Gill Sans MT" panose="020B0502020104020203" pitchFamily="34" charset="0"/>
                <a:cs typeface="Calibri" panose="020F0502020204030204" pitchFamily="34" charset="0"/>
              </a:rPr>
              <a:t>no</a:t>
            </a:r>
            <a:r>
              <a:rPr lang="en-US" sz="1600" dirty="0">
                <a:solidFill>
                  <a:srgbClr val="00B050"/>
                </a:solidFill>
                <a:latin typeface="Gill Sans MT" panose="020B0502020104020203" pitchFamily="34" charset="0"/>
                <a:cs typeface="Calibri" panose="020F0502020204030204" pitchFamily="34" charset="0"/>
              </a:rPr>
              <a:t> primary and secondary capillary, just one capillary in posterior pituitary.</a:t>
            </a:r>
          </a:p>
          <a:p>
            <a:pPr>
              <a:lnSpc>
                <a:spcPct val="150000"/>
              </a:lnSpc>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endParaRPr lang="en-US" sz="1600" dirty="0" smtClean="0">
              <a:solidFill>
                <a:srgbClr val="008080"/>
              </a:solidFill>
              <a:latin typeface="Gill Sans MT" panose="020B0502020104020203" pitchFamily="34" charset="0"/>
              <a:cs typeface="Calibri" panose="020F0502020204030204" pitchFamily="34" charset="0"/>
            </a:endParaRPr>
          </a:p>
          <a:p>
            <a:pPr marL="0" indent="0">
              <a:buNone/>
            </a:pPr>
            <a:endParaRPr lang="en-US" sz="1600" dirty="0" smtClean="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smtClean="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pic>
        <p:nvPicPr>
          <p:cNvPr id="8" name="Picture 2"/>
          <p:cNvPicPr>
            <a:picLocks noChangeAspect="1" noChangeArrowheads="1"/>
          </p:cNvPicPr>
          <p:nvPr/>
        </p:nvPicPr>
        <p:blipFill>
          <a:blip r:embed="rId2" cstate="print"/>
          <a:srcRect l="10185" t="9026" r="2428" b="7527"/>
          <a:stretch>
            <a:fillRect/>
          </a:stretch>
        </p:blipFill>
        <p:spPr bwMode="auto">
          <a:xfrm>
            <a:off x="609460" y="1211275"/>
            <a:ext cx="4161687" cy="5076800"/>
          </a:xfrm>
          <a:prstGeom prst="rect">
            <a:avLst/>
          </a:prstGeom>
          <a:noFill/>
          <a:ln w="9525">
            <a:noFill/>
            <a:miter lim="800000"/>
            <a:headEnd/>
            <a:tailEnd/>
          </a:ln>
        </p:spPr>
      </p:pic>
    </p:spTree>
    <p:extLst>
      <p:ext uri="{BB962C8B-B14F-4D97-AF65-F5344CB8AC3E}">
        <p14:creationId xmlns:p14="http://schemas.microsoft.com/office/powerpoint/2010/main" val="248503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97E8D"/>
                </a:solidFill>
                <a:latin typeface="Calibri" panose="020F0502020204030204" pitchFamily="34" charset="0"/>
                <a:cs typeface="Calibri" panose="020F0502020204030204" pitchFamily="34" charset="0"/>
              </a:rPr>
              <a:t>neural </a:t>
            </a:r>
            <a:r>
              <a:rPr lang="en-US" dirty="0" smtClean="0">
                <a:solidFill>
                  <a:srgbClr val="497E8D"/>
                </a:solidFill>
                <a:latin typeface="Calibri" panose="020F0502020204030204" pitchFamily="34" charset="0"/>
                <a:cs typeface="Calibri" panose="020F0502020204030204" pitchFamily="34" charset="0"/>
              </a:rPr>
              <a:t>&amp; endocrine (posterior &amp; anterior) </a:t>
            </a:r>
            <a:endParaRPr lang="en-US" dirty="0">
              <a:solidFill>
                <a:srgbClr val="497E8D"/>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2" cstate="print"/>
          <a:srcRect/>
          <a:stretch>
            <a:fillRect/>
          </a:stretch>
        </p:blipFill>
        <p:spPr bwMode="auto">
          <a:xfrm>
            <a:off x="609460" y="1280795"/>
            <a:ext cx="6493064" cy="4933803"/>
          </a:xfrm>
          <a:prstGeom prst="rect">
            <a:avLst/>
          </a:prstGeom>
          <a:noFill/>
          <a:ln w="9525">
            <a:noFill/>
            <a:miter lim="800000"/>
            <a:headEnd/>
            <a:tailEnd/>
          </a:ln>
        </p:spPr>
      </p:pic>
      <p:sp>
        <p:nvSpPr>
          <p:cNvPr id="5" name="Rectangle 4"/>
          <p:cNvSpPr/>
          <p:nvPr/>
        </p:nvSpPr>
        <p:spPr>
          <a:xfrm>
            <a:off x="691968" y="3495668"/>
            <a:ext cx="864096" cy="50405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6111788" y="4365104"/>
            <a:ext cx="864096" cy="504056"/>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4150196" y="5733257"/>
            <a:ext cx="1440160" cy="28803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2117855" y="5733257"/>
            <a:ext cx="1440160" cy="28803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3135912" y="1628800"/>
            <a:ext cx="1440160" cy="28803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5100573" y="3218994"/>
            <a:ext cx="705807" cy="426030"/>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857354" y="3218994"/>
            <a:ext cx="705807" cy="42603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p:cNvSpPr txBox="1"/>
          <p:nvPr/>
        </p:nvSpPr>
        <p:spPr>
          <a:xfrm>
            <a:off x="7174532" y="1288396"/>
            <a:ext cx="4404871" cy="2677656"/>
          </a:xfrm>
          <a:prstGeom prst="rect">
            <a:avLst/>
          </a:prstGeom>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en-US" sz="1600" dirty="0" smtClean="0"/>
              <a:t>Means the relationship between:</a:t>
            </a:r>
          </a:p>
          <a:p>
            <a:pPr>
              <a:lnSpc>
                <a:spcPct val="150000"/>
              </a:lnSpc>
            </a:pPr>
            <a:endParaRPr lang="en-US" sz="1600" dirty="0"/>
          </a:p>
          <a:p>
            <a:pPr marL="342900" indent="-342900">
              <a:lnSpc>
                <a:spcPct val="150000"/>
              </a:lnSpc>
              <a:buFont typeface="+mj-lt"/>
              <a:buAutoNum type="arabicPeriod"/>
            </a:pPr>
            <a:r>
              <a:rPr lang="en-US" sz="1600" dirty="0"/>
              <a:t>Hypothalamus/anterior pituitary: both neural and </a:t>
            </a:r>
            <a:r>
              <a:rPr lang="en-US" sz="1600" dirty="0" smtClean="0"/>
              <a:t>endocrine.</a:t>
            </a:r>
            <a:endParaRPr lang="en-US" sz="1600" dirty="0"/>
          </a:p>
          <a:p>
            <a:pPr marL="342900" indent="-342900">
              <a:lnSpc>
                <a:spcPct val="150000"/>
              </a:lnSpc>
              <a:buFont typeface="+mj-lt"/>
              <a:buAutoNum type="arabicPeriod"/>
            </a:pPr>
            <a:endParaRPr lang="en-US" sz="1600" dirty="0"/>
          </a:p>
          <a:p>
            <a:pPr marL="342900" indent="-342900">
              <a:lnSpc>
                <a:spcPct val="150000"/>
              </a:lnSpc>
              <a:buFont typeface="+mj-lt"/>
              <a:buAutoNum type="arabicPeriod"/>
            </a:pPr>
            <a:r>
              <a:rPr lang="en-US" sz="1600" dirty="0"/>
              <a:t>Hypothalamus /posterior pituitary: straight forward neural </a:t>
            </a:r>
            <a:r>
              <a:rPr lang="en-US" sz="1600" dirty="0" smtClean="0"/>
              <a:t>relationship.</a:t>
            </a:r>
            <a:endParaRPr lang="en-US" sz="1600" dirty="0"/>
          </a:p>
        </p:txBody>
      </p:sp>
    </p:spTree>
    <p:extLst>
      <p:ext uri="{BB962C8B-B14F-4D97-AF65-F5344CB8AC3E}">
        <p14:creationId xmlns:p14="http://schemas.microsoft.com/office/powerpoint/2010/main" val="244563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87549341"/>
              </p:ext>
            </p:extLst>
          </p:nvPr>
        </p:nvGraphicFramePr>
        <p:xfrm>
          <a:off x="16" y="0"/>
          <a:ext cx="12188809" cy="6857999"/>
        </p:xfrm>
        <a:graphic>
          <a:graphicData uri="http://schemas.openxmlformats.org/drawingml/2006/table">
            <a:tbl>
              <a:tblPr firstRow="1" bandRow="1">
                <a:tableStyleId>{5DA37D80-6434-44D0-A028-1B22A696006F}</a:tableStyleId>
              </a:tblPr>
              <a:tblGrid>
                <a:gridCol w="477772">
                  <a:extLst>
                    <a:ext uri="{9D8B030D-6E8A-4147-A177-3AD203B41FA5}">
                      <a16:colId xmlns:a16="http://schemas.microsoft.com/office/drawing/2014/main" val="2468948741"/>
                    </a:ext>
                  </a:extLst>
                </a:gridCol>
                <a:gridCol w="432048">
                  <a:extLst>
                    <a:ext uri="{9D8B030D-6E8A-4147-A177-3AD203B41FA5}">
                      <a16:colId xmlns:a16="http://schemas.microsoft.com/office/drawing/2014/main" val="3960943381"/>
                    </a:ext>
                  </a:extLst>
                </a:gridCol>
                <a:gridCol w="8496944">
                  <a:extLst>
                    <a:ext uri="{9D8B030D-6E8A-4147-A177-3AD203B41FA5}">
                      <a16:colId xmlns:a16="http://schemas.microsoft.com/office/drawing/2014/main" val="472378883"/>
                    </a:ext>
                  </a:extLst>
                </a:gridCol>
                <a:gridCol w="2782045">
                  <a:extLst>
                    <a:ext uri="{9D8B030D-6E8A-4147-A177-3AD203B41FA5}">
                      <a16:colId xmlns:a16="http://schemas.microsoft.com/office/drawing/2014/main" val="3279393950"/>
                    </a:ext>
                  </a:extLst>
                </a:gridCol>
              </a:tblGrid>
              <a:tr h="30679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497E8D"/>
                          </a:solidFill>
                          <a:latin typeface="Gill Sans MT" panose="020B0502020104020203" pitchFamily="34" charset="0"/>
                          <a:ea typeface="+mn-ea"/>
                          <a:cs typeface="Calibri" panose="020F0502020204030204" pitchFamily="34" charset="0"/>
                        </a:rPr>
                        <a:t>Regulation of hormone secretion</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3589516">
                <a:tc rowSpan="2">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chemeClr val="tx1"/>
                          </a:solidFill>
                          <a:latin typeface="+mn-lt"/>
                          <a:ea typeface="+mn-ea"/>
                          <a:cs typeface="+mn-cs"/>
                        </a:rPr>
                        <a:t>Feedback mechanism </a:t>
                      </a:r>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rgbClr val="00B050"/>
                          </a:solidFill>
                          <a:latin typeface="+mn-lt"/>
                          <a:ea typeface="+mn-ea"/>
                          <a:cs typeface="+mn-cs"/>
                        </a:rPr>
                        <a:t>(The level of the hormone will stimulate/inhibit its own release)</a:t>
                      </a:r>
                    </a:p>
                  </a:txBody>
                  <a:tcPr vert="vert270">
                    <a:solidFill>
                      <a:srgbClr val="E0F4E9"/>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chemeClr val="tx1"/>
                          </a:solidFill>
                          <a:latin typeface="+mn-lt"/>
                          <a:ea typeface="+mn-ea"/>
                          <a:cs typeface="+mn-cs"/>
                        </a:rPr>
                        <a:t>Negative feedback</a:t>
                      </a:r>
                    </a:p>
                  </a:txBody>
                  <a:tcPr vert="vert270">
                    <a:solidFill>
                      <a:srgbClr val="FCFEE6"/>
                    </a:solidFill>
                  </a:tcPr>
                </a:tc>
                <a:tc>
                  <a:txBody>
                    <a:bodyPr/>
                    <a:lstStyle/>
                    <a:p>
                      <a:r>
                        <a:rPr kumimoji="0" lang="en-US" sz="1200" kern="1200" dirty="0" smtClean="0">
                          <a:solidFill>
                            <a:srgbClr val="00B050"/>
                          </a:solidFill>
                          <a:latin typeface="+mn-lt"/>
                          <a:ea typeface="+mn-ea"/>
                          <a:cs typeface="+mn-cs"/>
                        </a:rPr>
                        <a:t>negative feedback means that some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feature of hormone action, directly or indirectly, inhibits further secretion of the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hormone. </a:t>
                      </a:r>
                    </a:p>
                    <a:p>
                      <a:r>
                        <a:rPr kumimoji="0" lang="en-US" sz="1200" kern="1200" dirty="0" smtClean="0">
                          <a:solidFill>
                            <a:schemeClr val="tx1"/>
                          </a:solidFill>
                          <a:latin typeface="+mn-lt"/>
                          <a:ea typeface="+mn-ea"/>
                          <a:cs typeface="+mn-cs"/>
                        </a:rPr>
                        <a:t>Release of hormone A stimulates the release of hormone</a:t>
                      </a:r>
                      <a:r>
                        <a:rPr kumimoji="0" lang="en-US" sz="1200" kern="1200" baseline="0" dirty="0" smtClean="0">
                          <a:solidFill>
                            <a:schemeClr val="tx1"/>
                          </a:solidFill>
                          <a:latin typeface="+mn-lt"/>
                          <a:ea typeface="+mn-ea"/>
                          <a:cs typeface="+mn-cs"/>
                        </a:rPr>
                        <a:t> </a:t>
                      </a:r>
                      <a:r>
                        <a:rPr kumimoji="0" lang="en-US" sz="1200" kern="1200" dirty="0" err="1" smtClean="0">
                          <a:solidFill>
                            <a:schemeClr val="tx1"/>
                          </a:solidFill>
                          <a:latin typeface="+mn-lt"/>
                          <a:ea typeface="+mn-ea"/>
                          <a:cs typeface="+mn-cs"/>
                        </a:rPr>
                        <a:t>B→Hormone</a:t>
                      </a:r>
                      <a:r>
                        <a:rPr kumimoji="0" lang="en-US" sz="1200" kern="1200" dirty="0" smtClean="0">
                          <a:solidFill>
                            <a:schemeClr val="tx1"/>
                          </a:solidFill>
                          <a:latin typeface="+mn-lt"/>
                          <a:ea typeface="+mn-ea"/>
                          <a:cs typeface="+mn-cs"/>
                        </a:rPr>
                        <a:t> B inhibits the release of hormone A.</a:t>
                      </a:r>
                    </a:p>
                    <a:p>
                      <a:r>
                        <a:rPr kumimoji="0" lang="en-US" sz="1200" kern="1200" dirty="0" smtClean="0">
                          <a:solidFill>
                            <a:srgbClr val="00B050"/>
                          </a:solidFill>
                          <a:latin typeface="+mn-lt"/>
                          <a:ea typeface="+mn-ea"/>
                          <a:cs typeface="+mn-cs"/>
                        </a:rPr>
                        <a:t>for example, LH from pituitary stimulates the testes to produce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testosterone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which in turn feeds back and inhibits LH secretion.</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chemeClr val="bg1">
                              <a:lumMod val="50000"/>
                            </a:schemeClr>
                          </a:solidFill>
                          <a:latin typeface="+mn-lt"/>
                          <a:ea typeface="+mn-ea"/>
                          <a:cs typeface="+mn-cs"/>
                        </a:rPr>
                        <a:t>Guyton Explanation: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Negative Feedback Prevents </a:t>
                      </a:r>
                      <a:r>
                        <a:rPr kumimoji="0" lang="en-US" sz="1200" kern="1200" dirty="0" err="1" smtClean="0">
                          <a:solidFill>
                            <a:schemeClr val="bg1">
                              <a:lumMod val="50000"/>
                            </a:schemeClr>
                          </a:solidFill>
                          <a:latin typeface="+mn-lt"/>
                          <a:ea typeface="+mn-ea"/>
                          <a:cs typeface="+mn-cs"/>
                        </a:rPr>
                        <a:t>Overactivity</a:t>
                      </a:r>
                      <a:r>
                        <a:rPr kumimoji="0" lang="en-US" sz="1200" kern="1200" dirty="0" smtClean="0">
                          <a:solidFill>
                            <a:schemeClr val="bg1">
                              <a:lumMod val="50000"/>
                            </a:schemeClr>
                          </a:solidFill>
                          <a:latin typeface="+mn-lt"/>
                          <a:ea typeface="+mn-ea"/>
                          <a:cs typeface="+mn-cs"/>
                        </a:rPr>
                        <a:t> of Hormone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Systems. Although the plasma concentrations of many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hormones fluctuate in response to various stimuli that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occur throughout the day, all hormones studied thus far</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appear to be closely controlled. In most instances, this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control is exerted through negative feedback mechanisms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that ensure a proper level</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of hormone activity at the target tissue.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After a stimulus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causes release of the hormone, conditions or products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resulting from the action of the hormone tend to suppress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its further release. In other words, the hormone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has a negative feedback effect to prevent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over secretion of the hormone or over activity at the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target tissue.</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The controlled variable is sometimes not the secretory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rate of the hormone but the degree of activity of the target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tissue.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Therefore, only when the target tissue activity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rises to an appropriate level will feedback signals to the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endocrine gland become powerful enough to slow further</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secretion of the hormone.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txBody>
                  <a:tcP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286268184"/>
                  </a:ext>
                </a:extLst>
              </a:tr>
              <a:tr h="2961687">
                <a:tc vMerge="1">
                  <a:txBody>
                    <a:bodyPr/>
                    <a:lstStyle/>
                    <a:p>
                      <a:endParaRPr lang="en-US"/>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Positive feedback</a:t>
                      </a:r>
                    </a:p>
                    <a:p>
                      <a:pPr algn="ctr"/>
                      <a:endParaRPr lang="en-US" dirty="0" smtClean="0"/>
                    </a:p>
                  </a:txBody>
                  <a:tcPr vert="vert270">
                    <a:solidFill>
                      <a:srgbClr val="FCFEE6"/>
                    </a:solidFill>
                  </a:tcPr>
                </a:tc>
                <a:tc>
                  <a:txBody>
                    <a:bodyPr/>
                    <a:lstStyle/>
                    <a:p>
                      <a:r>
                        <a:rPr kumimoji="0" lang="en-US" sz="1200" kern="1200" dirty="0" smtClean="0">
                          <a:solidFill>
                            <a:srgbClr val="00B050"/>
                          </a:solidFill>
                          <a:latin typeface="+mn-lt"/>
                          <a:ea typeface="+mn-ea"/>
                          <a:cs typeface="+mn-cs"/>
                        </a:rPr>
                        <a:t>means that some feature of hormone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action causes more secretion of the hormone.</a:t>
                      </a:r>
                    </a:p>
                    <a:p>
                      <a:r>
                        <a:rPr kumimoji="0" lang="en-US" sz="1200" kern="1200" dirty="0" smtClean="0">
                          <a:solidFill>
                            <a:schemeClr val="tx1"/>
                          </a:solidFill>
                          <a:latin typeface="+mn-lt"/>
                          <a:ea typeface="+mn-ea"/>
                          <a:cs typeface="+mn-cs"/>
                        </a:rPr>
                        <a:t>Release of hormone A stimulates</a:t>
                      </a:r>
                      <a:r>
                        <a:rPr kumimoji="0" lang="en-US" sz="120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the release of hormone B →Hormone B stimulates further</a:t>
                      </a:r>
                      <a:r>
                        <a:rPr kumimoji="0" lang="en-US" sz="120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release of hormone A.</a:t>
                      </a:r>
                    </a:p>
                    <a:p>
                      <a:r>
                        <a:rPr kumimoji="0" lang="en-US" sz="1200" kern="1200" dirty="0" smtClean="0">
                          <a:solidFill>
                            <a:srgbClr val="00B050"/>
                          </a:solidFill>
                          <a:latin typeface="+mn-lt"/>
                          <a:ea typeface="+mn-ea"/>
                          <a:cs typeface="+mn-cs"/>
                        </a:rPr>
                        <a:t>For</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examples:  include LH stimulation of estrogen which stimulates LH surge at</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ovulation.</a:t>
                      </a:r>
                    </a:p>
                    <a:p>
                      <a:endParaRPr kumimoji="0" lang="en-US" sz="1200" kern="1200" dirty="0" smtClean="0">
                        <a:solidFill>
                          <a:srgbClr val="00B050"/>
                        </a:solidFill>
                        <a:latin typeface="+mn-lt"/>
                        <a:ea typeface="+mn-ea"/>
                        <a:cs typeface="+mn-cs"/>
                      </a:endParaRPr>
                    </a:p>
                    <a:p>
                      <a:endParaRPr kumimoji="0" lang="en-US" sz="1200" kern="1200" dirty="0" smtClean="0">
                        <a:solidFill>
                          <a:srgbClr val="00B050"/>
                        </a:solidFill>
                        <a:latin typeface="+mn-lt"/>
                        <a:ea typeface="+mn-ea"/>
                        <a:cs typeface="+mn-cs"/>
                      </a:endParaRPr>
                    </a:p>
                    <a:p>
                      <a:endParaRPr kumimoji="0" lang="en-US" sz="1200" kern="1200" dirty="0" smtClean="0">
                        <a:solidFill>
                          <a:srgbClr val="00B050"/>
                        </a:solidFill>
                        <a:latin typeface="+mn-lt"/>
                        <a:ea typeface="+mn-ea"/>
                        <a:cs typeface="+mn-cs"/>
                      </a:endParaRPr>
                    </a:p>
                    <a:p>
                      <a:endParaRPr kumimoji="0" lang="en-US" sz="1200" kern="1200" dirty="0" smtClean="0">
                        <a:solidFill>
                          <a:srgbClr val="00B050"/>
                        </a:solidFill>
                        <a:latin typeface="+mn-lt"/>
                        <a:ea typeface="+mn-ea"/>
                        <a:cs typeface="+mn-cs"/>
                      </a:endParaRPr>
                    </a:p>
                    <a:p>
                      <a:endParaRPr kumimoji="0" lang="en-US" sz="1200" kern="1200" dirty="0" smtClean="0">
                        <a:solidFill>
                          <a:srgbClr val="00B050"/>
                        </a:solidFill>
                        <a:latin typeface="+mn-lt"/>
                        <a:ea typeface="+mn-ea"/>
                        <a:cs typeface="+mn-cs"/>
                      </a:endParaRPr>
                    </a:p>
                  </a:txBody>
                  <a:tcPr>
                    <a:solidFill>
                      <a:schemeClr val="bg1"/>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bg1"/>
                    </a:solidFill>
                  </a:tcPr>
                </a:tc>
                <a:extLst>
                  <a:ext uri="{0D108BD9-81ED-4DB2-BD59-A6C34878D82A}">
                    <a16:rowId xmlns:a16="http://schemas.microsoft.com/office/drawing/2014/main" val="1547211132"/>
                  </a:ext>
                </a:extLst>
              </a:tr>
            </a:tbl>
          </a:graphicData>
        </a:graphic>
      </p:graphicFrame>
      <p:pic>
        <p:nvPicPr>
          <p:cNvPr id="9" name="Picture 2"/>
          <p:cNvPicPr>
            <a:picLocks noChangeAspect="1" noChangeArrowheads="1"/>
          </p:cNvPicPr>
          <p:nvPr/>
        </p:nvPicPr>
        <p:blipFill rotWithShape="1">
          <a:blip r:embed="rId2" cstate="print"/>
          <a:srcRect l="2018" r="51173" b="6077"/>
          <a:stretch/>
        </p:blipFill>
        <p:spPr bwMode="auto">
          <a:xfrm>
            <a:off x="9610291" y="375353"/>
            <a:ext cx="2295625" cy="2975827"/>
          </a:xfrm>
          <a:prstGeom prst="rect">
            <a:avLst/>
          </a:prstGeom>
          <a:noFill/>
          <a:ln w="9525">
            <a:noFill/>
            <a:miter lim="800000"/>
            <a:headEnd/>
            <a:tailEnd/>
          </a:ln>
        </p:spPr>
      </p:pic>
      <p:pic>
        <p:nvPicPr>
          <p:cNvPr id="10" name="Picture 2"/>
          <p:cNvPicPr>
            <a:picLocks noChangeAspect="1" noChangeArrowheads="1"/>
          </p:cNvPicPr>
          <p:nvPr/>
        </p:nvPicPr>
        <p:blipFill rotWithShape="1">
          <a:blip r:embed="rId2" cstate="print"/>
          <a:srcRect l="69139" b="6077"/>
          <a:stretch/>
        </p:blipFill>
        <p:spPr bwMode="auto">
          <a:xfrm>
            <a:off x="9838828" y="3918879"/>
            <a:ext cx="1838555" cy="2786721"/>
          </a:xfrm>
          <a:prstGeom prst="rect">
            <a:avLst/>
          </a:prstGeom>
          <a:noFill/>
          <a:ln w="9525">
            <a:noFill/>
            <a:miter lim="800000"/>
            <a:headEnd/>
            <a:tailEnd/>
          </a:ln>
        </p:spPr>
      </p:pic>
      <p:sp>
        <p:nvSpPr>
          <p:cNvPr id="5" name="Rectangle 4"/>
          <p:cNvSpPr/>
          <p:nvPr/>
        </p:nvSpPr>
        <p:spPr>
          <a:xfrm>
            <a:off x="9610291" y="3390434"/>
            <a:ext cx="2262467" cy="461665"/>
          </a:xfrm>
          <a:prstGeom prst="rect">
            <a:avLst/>
          </a:prstGeom>
          <a:ln>
            <a:solidFill>
              <a:srgbClr val="00B050"/>
            </a:solidFill>
            <a:prstDash val="dashDot"/>
          </a:ln>
        </p:spPr>
        <p:txBody>
          <a:bodyPr wrap="square">
            <a:spAutoFit/>
          </a:bodyPr>
          <a:lstStyle/>
          <a:p>
            <a:pPr algn="ctr"/>
            <a:r>
              <a:rPr lang="en-US" sz="1200" dirty="0">
                <a:solidFill>
                  <a:srgbClr val="00B050"/>
                </a:solidFill>
                <a:latin typeface="Gill Sans MT" panose="020B0502020104020203" pitchFamily="34" charset="0"/>
              </a:rPr>
              <a:t>“Self- limiting”</a:t>
            </a:r>
          </a:p>
          <a:p>
            <a:pPr algn="ctr"/>
            <a:r>
              <a:rPr lang="en-US" sz="1200" dirty="0">
                <a:solidFill>
                  <a:srgbClr val="00B050"/>
                </a:solidFill>
                <a:latin typeface="Gill Sans MT" panose="020B0502020104020203" pitchFamily="34" charset="0"/>
                <a:cs typeface="Calibri" panose="020F0502020204030204" pitchFamily="34" charset="0"/>
              </a:rPr>
              <a:t>Will stop further secretion</a:t>
            </a:r>
          </a:p>
        </p:txBody>
      </p:sp>
      <p:sp>
        <p:nvSpPr>
          <p:cNvPr id="12" name="Rectangle 11"/>
          <p:cNvSpPr/>
          <p:nvPr/>
        </p:nvSpPr>
        <p:spPr>
          <a:xfrm>
            <a:off x="1053852" y="5312239"/>
            <a:ext cx="8273534" cy="646331"/>
          </a:xfrm>
          <a:prstGeom prst="rect">
            <a:avLst/>
          </a:prstGeom>
          <a:ln>
            <a:solidFill>
              <a:srgbClr val="00B050"/>
            </a:solidFill>
            <a:prstDash val="dashDot"/>
          </a:ln>
        </p:spPr>
        <p:txBody>
          <a:bodyPr wrap="square">
            <a:spAutoFit/>
          </a:bodyPr>
          <a:lstStyle/>
          <a:p>
            <a:pPr algn="ctr"/>
            <a:r>
              <a:rPr lang="en-US" sz="1200" dirty="0">
                <a:solidFill>
                  <a:srgbClr val="00B050"/>
                </a:solidFill>
                <a:latin typeface="Gill Sans MT" panose="020B0502020104020203" pitchFamily="34" charset="0"/>
              </a:rPr>
              <a:t>“Self- augmenting”</a:t>
            </a:r>
          </a:p>
          <a:p>
            <a:pPr algn="ctr"/>
            <a:r>
              <a:rPr lang="en-US" sz="1200" dirty="0">
                <a:solidFill>
                  <a:srgbClr val="00B050"/>
                </a:solidFill>
                <a:latin typeface="Gill Sans MT" panose="020B0502020104020203" pitchFamily="34" charset="0"/>
              </a:rPr>
              <a:t>Hormone release will further increase its secretion</a:t>
            </a:r>
          </a:p>
          <a:p>
            <a:pPr algn="ctr"/>
            <a:r>
              <a:rPr lang="en-US" sz="1200" dirty="0">
                <a:solidFill>
                  <a:srgbClr val="00B050"/>
                </a:solidFill>
                <a:latin typeface="Gill Sans MT" panose="020B0502020104020203" pitchFamily="34" charset="0"/>
              </a:rPr>
              <a:t>E.g. oxytocin will cause uterus contraction and lead to cervix expansion which will further increase oxytocin release</a:t>
            </a:r>
          </a:p>
        </p:txBody>
      </p:sp>
      <p:sp>
        <p:nvSpPr>
          <p:cNvPr id="13" name="Rectangle 12"/>
          <p:cNvSpPr/>
          <p:nvPr/>
        </p:nvSpPr>
        <p:spPr>
          <a:xfrm>
            <a:off x="2746014" y="3103343"/>
            <a:ext cx="5796670" cy="646331"/>
          </a:xfrm>
          <a:prstGeom prst="rect">
            <a:avLst/>
          </a:prstGeom>
          <a:ln>
            <a:solidFill>
              <a:srgbClr val="00B050"/>
            </a:solidFill>
            <a:prstDash val="dashDot"/>
          </a:ln>
        </p:spPr>
        <p:txBody>
          <a:bodyPr wrap="square">
            <a:spAutoFit/>
          </a:bodyPr>
          <a:lstStyle/>
          <a:p>
            <a:pPr marL="171450" indent="-171450">
              <a:buFont typeface="Wingdings" panose="05000000000000000000" pitchFamily="2" charset="2"/>
              <a:buChar char="ü"/>
            </a:pPr>
            <a:r>
              <a:rPr lang="en-US" sz="1200" dirty="0">
                <a:solidFill>
                  <a:srgbClr val="00B050"/>
                </a:solidFill>
                <a:latin typeface="Gill Sans MT" panose="020B0502020104020203" pitchFamily="34" charset="0"/>
              </a:rPr>
              <a:t>Short loop: the feedback is directly on the chief gland secreting it </a:t>
            </a:r>
          </a:p>
          <a:p>
            <a:pPr marL="171450" indent="-171450">
              <a:buFont typeface="Wingdings" panose="05000000000000000000" pitchFamily="2" charset="2"/>
              <a:buChar char="ü"/>
            </a:pPr>
            <a:r>
              <a:rPr lang="en-US" sz="1200" dirty="0">
                <a:solidFill>
                  <a:srgbClr val="00B050"/>
                </a:solidFill>
                <a:latin typeface="Gill Sans MT" panose="020B0502020104020203" pitchFamily="34" charset="0"/>
              </a:rPr>
              <a:t>Long loop: when the feed back is all the way back to the hypothalamus</a:t>
            </a:r>
          </a:p>
          <a:p>
            <a:pPr marL="171450" indent="-171450">
              <a:buFont typeface="Wingdings" panose="05000000000000000000" pitchFamily="2" charset="2"/>
              <a:buChar char="ü"/>
            </a:pPr>
            <a:r>
              <a:rPr lang="en-US" sz="1200" dirty="0">
                <a:solidFill>
                  <a:srgbClr val="00B050"/>
                </a:solidFill>
                <a:latin typeface="Gill Sans MT" panose="020B0502020104020203" pitchFamily="34" charset="0"/>
              </a:rPr>
              <a:t>Ultra-short loop: the gland secretes hormone and that’ll directly act on it “autocrine”</a:t>
            </a:r>
          </a:p>
        </p:txBody>
      </p:sp>
      <p:cxnSp>
        <p:nvCxnSpPr>
          <p:cNvPr id="17" name="Elbow Connector 16"/>
          <p:cNvCxnSpPr/>
          <p:nvPr/>
        </p:nvCxnSpPr>
        <p:spPr>
          <a:xfrm flipV="1">
            <a:off x="8542684" y="2564903"/>
            <a:ext cx="1224136" cy="861605"/>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 y="20853"/>
            <a:ext cx="2349998" cy="26309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15" name="Rectangle 14"/>
          <p:cNvSpPr/>
          <p:nvPr/>
        </p:nvSpPr>
        <p:spPr>
          <a:xfrm>
            <a:off x="9797319" y="20008"/>
            <a:ext cx="2349998" cy="26309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تكرار للمحاضرة الأولى</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53594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238428"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5306" y="1287895"/>
            <a:ext cx="5469106" cy="412913"/>
          </a:xfrm>
          <a:prstGeom prst="rect">
            <a:avLst/>
          </a:prstGeom>
          <a:solidFill>
            <a:schemeClr val="bg1">
              <a:lumMod val="95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rgbClr val="008080"/>
                </a:solidFill>
                <a:latin typeface="Gill Sans MT" panose="020B0502020104020203" pitchFamily="34" charset="0"/>
                <a:cs typeface="Calibri" panose="020F0502020204030204" pitchFamily="34" charset="0"/>
              </a:rPr>
              <a:t>Negative feedback</a:t>
            </a:r>
          </a:p>
        </p:txBody>
      </p:sp>
      <p:sp>
        <p:nvSpPr>
          <p:cNvPr id="17" name="Rectangle 16"/>
          <p:cNvSpPr/>
          <p:nvPr/>
        </p:nvSpPr>
        <p:spPr>
          <a:xfrm>
            <a:off x="6657158" y="1287894"/>
            <a:ext cx="4896544" cy="412913"/>
          </a:xfrm>
          <a:prstGeom prst="rect">
            <a:avLst/>
          </a:prstGeom>
          <a:solidFill>
            <a:schemeClr val="bg1">
              <a:lumMod val="95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rgbClr val="008080"/>
                </a:solidFill>
                <a:latin typeface="Gill Sans MT" panose="020B0502020104020203" pitchFamily="34" charset="0"/>
                <a:cs typeface="Calibri" panose="020F0502020204030204" pitchFamily="34" charset="0"/>
              </a:rPr>
              <a:t>Positive feedback</a:t>
            </a:r>
          </a:p>
        </p:txBody>
      </p:sp>
      <p:pic>
        <p:nvPicPr>
          <p:cNvPr id="18" name="Picture 2" descr="http://academic.kellogg.edu/herbrandsonc/bio201_mckinley/f20-2a_negative_feedbac_c.jpg"/>
          <p:cNvPicPr>
            <a:picLocks noChangeAspect="1" noChangeArrowheads="1"/>
          </p:cNvPicPr>
          <p:nvPr/>
        </p:nvPicPr>
        <p:blipFill>
          <a:blip r:embed="rId2" cstate="print"/>
          <a:srcRect/>
          <a:stretch>
            <a:fillRect/>
          </a:stretch>
        </p:blipFill>
        <p:spPr bwMode="auto">
          <a:xfrm>
            <a:off x="909836" y="1807359"/>
            <a:ext cx="4668138" cy="3301426"/>
          </a:xfrm>
          <a:prstGeom prst="rect">
            <a:avLst/>
          </a:prstGeom>
          <a:noFill/>
        </p:spPr>
      </p:pic>
      <p:pic>
        <p:nvPicPr>
          <p:cNvPr id="19" name="Picture 2" descr="http://academic.kellogg.edu/herbrandsonc/bio201_mckinley/f20-2b_positive_feedbac_c.jpg"/>
          <p:cNvPicPr>
            <a:picLocks noChangeAspect="1" noChangeArrowheads="1"/>
          </p:cNvPicPr>
          <p:nvPr/>
        </p:nvPicPr>
        <p:blipFill>
          <a:blip r:embed="rId3" cstate="print"/>
          <a:srcRect/>
          <a:stretch>
            <a:fillRect/>
          </a:stretch>
        </p:blipFill>
        <p:spPr bwMode="auto">
          <a:xfrm>
            <a:off x="6382446" y="1845702"/>
            <a:ext cx="5196958" cy="3263084"/>
          </a:xfrm>
          <a:prstGeom prst="rect">
            <a:avLst/>
          </a:prstGeom>
          <a:noFill/>
        </p:spPr>
      </p:pic>
      <p:sp>
        <p:nvSpPr>
          <p:cNvPr id="20" name="Rectangle 19"/>
          <p:cNvSpPr/>
          <p:nvPr/>
        </p:nvSpPr>
        <p:spPr>
          <a:xfrm>
            <a:off x="609458" y="5157192"/>
            <a:ext cx="5484954" cy="109260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00" dirty="0">
                <a:solidFill>
                  <a:srgbClr val="00B050"/>
                </a:solidFill>
                <a:latin typeface="Gill Sans MT" panose="020B0502020104020203" pitchFamily="34" charset="0"/>
                <a:cs typeface="Calibri" panose="020F0502020204030204" pitchFamily="34" charset="0"/>
              </a:rPr>
              <a:t>This man is </a:t>
            </a:r>
            <a:r>
              <a:rPr lang="en-US" sz="1300" dirty="0" smtClean="0">
                <a:solidFill>
                  <a:srgbClr val="00B050"/>
                </a:solidFill>
                <a:latin typeface="Gill Sans MT" panose="020B0502020104020203" pitchFamily="34" charset="0"/>
                <a:cs typeface="Calibri" panose="020F0502020204030204" pitchFamily="34" charset="0"/>
              </a:rPr>
              <a:t>eating, so </a:t>
            </a:r>
            <a:r>
              <a:rPr lang="en-US" sz="1300" dirty="0">
                <a:solidFill>
                  <a:srgbClr val="00B050"/>
                </a:solidFill>
                <a:latin typeface="Gill Sans MT" panose="020B0502020104020203" pitchFamily="34" charset="0"/>
                <a:cs typeface="Calibri" panose="020F0502020204030204" pitchFamily="34" charset="0"/>
              </a:rPr>
              <a:t>for sure the blood glucose level will elevate, this </a:t>
            </a:r>
            <a:r>
              <a:rPr lang="en-US" sz="1300" dirty="0" smtClean="0">
                <a:solidFill>
                  <a:srgbClr val="00B050"/>
                </a:solidFill>
                <a:latin typeface="Gill Sans MT" panose="020B0502020104020203" pitchFamily="34" charset="0"/>
                <a:cs typeface="Calibri" panose="020F0502020204030204" pitchFamily="34" charset="0"/>
              </a:rPr>
              <a:t>will stimulate </a:t>
            </a:r>
            <a:r>
              <a:rPr lang="en-US" sz="1300" dirty="0">
                <a:solidFill>
                  <a:srgbClr val="00B050"/>
                </a:solidFill>
                <a:latin typeface="Gill Sans MT" panose="020B0502020104020203" pitchFamily="34" charset="0"/>
                <a:cs typeface="Calibri" panose="020F0502020204030204" pitchFamily="34" charset="0"/>
              </a:rPr>
              <a:t>B cells in pancreas to release </a:t>
            </a:r>
            <a:r>
              <a:rPr lang="en-US" sz="1300" dirty="0" smtClean="0">
                <a:solidFill>
                  <a:srgbClr val="00B050"/>
                </a:solidFill>
                <a:latin typeface="Gill Sans MT" panose="020B0502020104020203" pitchFamily="34" charset="0"/>
                <a:cs typeface="Calibri" panose="020F0502020204030204" pitchFamily="34" charset="0"/>
              </a:rPr>
              <a:t>insulin </a:t>
            </a:r>
            <a:r>
              <a:rPr lang="en-US" sz="13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a:t>
            </a:r>
            <a:r>
              <a:rPr lang="en-US" sz="1300" dirty="0" smtClean="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take the glucose inside the liver and stores it as </a:t>
            </a:r>
            <a:r>
              <a:rPr lang="en-US" sz="1300" dirty="0" smtClean="0">
                <a:solidFill>
                  <a:srgbClr val="00B050"/>
                </a:solidFill>
                <a:latin typeface="Gill Sans MT" panose="020B0502020104020203" pitchFamily="34" charset="0"/>
                <a:cs typeface="Calibri" panose="020F0502020204030204" pitchFamily="34" charset="0"/>
              </a:rPr>
              <a:t>glycogen. also </a:t>
            </a:r>
            <a:r>
              <a:rPr lang="en-US" sz="1300" dirty="0">
                <a:solidFill>
                  <a:srgbClr val="00B050"/>
                </a:solidFill>
                <a:latin typeface="Gill Sans MT" panose="020B0502020104020203" pitchFamily="34" charset="0"/>
                <a:cs typeface="Calibri" panose="020F0502020204030204" pitchFamily="34" charset="0"/>
              </a:rPr>
              <a:t>other tissue will open the </a:t>
            </a:r>
            <a:r>
              <a:rPr lang="en-US" sz="1300" dirty="0" smtClean="0">
                <a:solidFill>
                  <a:srgbClr val="00B050"/>
                </a:solidFill>
                <a:latin typeface="Gill Sans MT" panose="020B0502020104020203" pitchFamily="34" charset="0"/>
                <a:cs typeface="Calibri" panose="020F0502020204030204" pitchFamily="34" charset="0"/>
              </a:rPr>
              <a:t>channels responsible </a:t>
            </a:r>
            <a:r>
              <a:rPr lang="en-US" sz="1300" dirty="0">
                <a:solidFill>
                  <a:srgbClr val="00B050"/>
                </a:solidFill>
                <a:latin typeface="Gill Sans MT" panose="020B0502020104020203" pitchFamily="34" charset="0"/>
                <a:cs typeface="Calibri" panose="020F0502020204030204" pitchFamily="34" charset="0"/>
              </a:rPr>
              <a:t>for glucose transport take up more </a:t>
            </a:r>
            <a:r>
              <a:rPr lang="en-US" sz="1300" dirty="0" smtClean="0">
                <a:solidFill>
                  <a:srgbClr val="00B050"/>
                </a:solidFill>
                <a:latin typeface="Gill Sans MT" panose="020B0502020104020203" pitchFamily="34" charset="0"/>
                <a:cs typeface="Calibri" panose="020F0502020204030204" pitchFamily="34" charset="0"/>
              </a:rPr>
              <a:t>glucose, </a:t>
            </a:r>
            <a:r>
              <a:rPr lang="en-US" sz="1300" dirty="0" smtClean="0">
                <a:solidFill>
                  <a:srgbClr val="00B050"/>
                </a:solidFill>
                <a:latin typeface="Gill Sans MT" panose="020B0502020104020203" pitchFamily="34" charset="0"/>
                <a:cs typeface="Calibri" panose="020F0502020204030204" pitchFamily="34" charset="0"/>
              </a:rPr>
              <a:t>Then </a:t>
            </a:r>
            <a:r>
              <a:rPr lang="en-US" sz="1300" dirty="0">
                <a:solidFill>
                  <a:srgbClr val="00B050"/>
                </a:solidFill>
                <a:latin typeface="Gill Sans MT" panose="020B0502020104020203" pitchFamily="34" charset="0"/>
                <a:cs typeface="Calibri" panose="020F0502020204030204" pitchFamily="34" charset="0"/>
              </a:rPr>
              <a:t>the glucose blood level </a:t>
            </a:r>
            <a:r>
              <a:rPr lang="en-US" sz="1300" dirty="0" smtClean="0">
                <a:solidFill>
                  <a:srgbClr val="00B050"/>
                </a:solidFill>
                <a:latin typeface="Gill Sans MT" panose="020B0502020104020203" pitchFamily="34" charset="0"/>
                <a:cs typeface="Calibri" panose="020F0502020204030204" pitchFamily="34" charset="0"/>
              </a:rPr>
              <a:t>drop, so </a:t>
            </a:r>
            <a:r>
              <a:rPr lang="en-US" sz="1300" dirty="0">
                <a:solidFill>
                  <a:srgbClr val="00B050"/>
                </a:solidFill>
                <a:latin typeface="Gill Sans MT" panose="020B0502020104020203" pitchFamily="34" charset="0"/>
                <a:cs typeface="Calibri" panose="020F0502020204030204" pitchFamily="34" charset="0"/>
              </a:rPr>
              <a:t>I don’t need insulin any more </a:t>
            </a:r>
            <a:r>
              <a:rPr lang="en-US" sz="13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300" dirty="0" smtClean="0">
                <a:solidFill>
                  <a:srgbClr val="00B050"/>
                </a:solidFill>
                <a:latin typeface="Gill Sans MT" panose="020B0502020104020203" pitchFamily="34" charset="0"/>
                <a:cs typeface="Calibri" panose="020F0502020204030204" pitchFamily="34" charset="0"/>
              </a:rPr>
              <a:t>it will inhibited</a:t>
            </a:r>
            <a:r>
              <a:rPr lang="en-US" sz="1300" dirty="0">
                <a:solidFill>
                  <a:srgbClr val="00B050"/>
                </a:solidFill>
                <a:latin typeface="Gill Sans MT" panose="020B0502020104020203" pitchFamily="34" charset="0"/>
                <a:cs typeface="Calibri" panose="020F0502020204030204" pitchFamily="34" charset="0"/>
              </a:rPr>
              <a:t>.</a:t>
            </a:r>
          </a:p>
        </p:txBody>
      </p:sp>
      <p:sp>
        <p:nvSpPr>
          <p:cNvPr id="21" name="Rectangle 20"/>
          <p:cNvSpPr/>
          <p:nvPr/>
        </p:nvSpPr>
        <p:spPr>
          <a:xfrm>
            <a:off x="6382446" y="5157192"/>
            <a:ext cx="5196958" cy="109260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Baby sucking will stimulate the nipple receptors which send impulses to brain that stimulate the release of prolactin and oxytocin, oxytocin cause contraction so the milk released and the baby do more sucking and more positive </a:t>
            </a:r>
            <a:r>
              <a:rPr lang="en-US" sz="1300" dirty="0" smtClean="0">
                <a:solidFill>
                  <a:srgbClr val="00B050"/>
                </a:solidFill>
                <a:latin typeface="Gill Sans MT" panose="020B0502020104020203" pitchFamily="34" charset="0"/>
                <a:cs typeface="Calibri" panose="020F0502020204030204" pitchFamily="34" charset="0"/>
              </a:rPr>
              <a:t>feedback</a:t>
            </a:r>
            <a:r>
              <a:rPr lang="en-US" sz="1300" dirty="0">
                <a:solidFill>
                  <a:srgbClr val="00B050"/>
                </a:solidFill>
                <a:latin typeface="Gill Sans MT" panose="020B0502020104020203" pitchFamily="34" charset="0"/>
                <a:cs typeface="Calibri" panose="020F0502020204030204" pitchFamily="34" charset="0"/>
              </a:rPr>
              <a:t>. </a:t>
            </a:r>
          </a:p>
          <a:p>
            <a:pPr marL="285750" indent="-285750">
              <a:buFont typeface="Wingdings" panose="05000000000000000000" pitchFamily="2" charset="2"/>
              <a:buChar char="ü"/>
            </a:pPr>
            <a:r>
              <a:rPr lang="en-US" sz="1300" dirty="0" smtClean="0">
                <a:solidFill>
                  <a:srgbClr val="00B050"/>
                </a:solidFill>
                <a:latin typeface="Gill Sans MT" panose="020B0502020104020203" pitchFamily="34" charset="0"/>
                <a:cs typeface="Calibri" panose="020F0502020204030204" pitchFamily="34" charset="0"/>
              </a:rPr>
              <a:t>Also </a:t>
            </a:r>
            <a:r>
              <a:rPr lang="en-US" sz="1300" dirty="0">
                <a:solidFill>
                  <a:srgbClr val="00B050"/>
                </a:solidFill>
                <a:latin typeface="Gill Sans MT" panose="020B0502020104020203" pitchFamily="34" charset="0"/>
                <a:cs typeface="Calibri" panose="020F0502020204030204" pitchFamily="34" charset="0"/>
              </a:rPr>
              <a:t>the operation of labor consider as positive feed back </a:t>
            </a:r>
          </a:p>
        </p:txBody>
      </p:sp>
      <p:sp>
        <p:nvSpPr>
          <p:cNvPr id="22" name="Rectangle 21"/>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3" name="Rectangle 12"/>
          <p:cNvSpPr/>
          <p:nvPr/>
        </p:nvSpPr>
        <p:spPr>
          <a:xfrm>
            <a:off x="9766820" y="541904"/>
            <a:ext cx="2422005" cy="36681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مشروحة عند الأولاد بشكل آخر</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88937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colorado.edu/intphys/Class/IPHY3430-200/image/07-16.jpg"/>
          <p:cNvPicPr>
            <a:picLocks noChangeAspect="1" noChangeArrowheads="1"/>
          </p:cNvPicPr>
          <p:nvPr/>
        </p:nvPicPr>
        <p:blipFill>
          <a:blip r:embed="rId2" cstate="print"/>
          <a:srcRect/>
          <a:stretch>
            <a:fillRect/>
          </a:stretch>
        </p:blipFill>
        <p:spPr bwMode="auto">
          <a:xfrm>
            <a:off x="8254652" y="1343868"/>
            <a:ext cx="3744416" cy="3741316"/>
          </a:xfrm>
          <a:prstGeom prst="rect">
            <a:avLst/>
          </a:prstGeom>
          <a:noFill/>
        </p:spPr>
      </p:pic>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4"/>
          <p:cNvGraphicFramePr>
            <a:graphicFrameLocks noGrp="1"/>
          </p:cNvGraphicFramePr>
          <p:nvPr>
            <p:extLst>
              <p:ext uri="{D42A27DB-BD31-4B8C-83A1-F6EECF244321}">
                <p14:modId xmlns:p14="http://schemas.microsoft.com/office/powerpoint/2010/main" val="2491644821"/>
              </p:ext>
            </p:extLst>
          </p:nvPr>
        </p:nvGraphicFramePr>
        <p:xfrm>
          <a:off x="618115" y="1256687"/>
          <a:ext cx="8268832" cy="1734419"/>
        </p:xfrm>
        <a:graphic>
          <a:graphicData uri="http://schemas.openxmlformats.org/drawingml/2006/table">
            <a:tbl>
              <a:tblPr firstRow="1" bandRow="1">
                <a:effectLst/>
                <a:tableStyleId>{BC89EF96-8CEA-46FF-86C4-4CE0E7609802}</a:tableStyleId>
              </a:tblPr>
              <a:tblGrid>
                <a:gridCol w="8268832">
                  <a:extLst>
                    <a:ext uri="{9D8B030D-6E8A-4147-A177-3AD203B41FA5}">
                      <a16:colId xmlns:a16="http://schemas.microsoft.com/office/drawing/2014/main" val="3810664721"/>
                    </a:ext>
                  </a:extLst>
                </a:gridCol>
              </a:tblGrid>
              <a:tr h="278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smtClean="0">
                          <a:solidFill>
                            <a:srgbClr val="008080"/>
                          </a:solidFill>
                          <a:uFillTx/>
                          <a:latin typeface="Calibri"/>
                        </a:rPr>
                        <a:t>Anterior (Adenohypophysis):</a:t>
                      </a:r>
                    </a:p>
                  </a:txBody>
                  <a:tcPr marL="100794" marR="100794" marT="50401" marB="50401">
                    <a:solidFill>
                      <a:srgbClr val="C1FFE0"/>
                    </a:solidFill>
                  </a:tcPr>
                </a:tc>
                <a:extLst>
                  <a:ext uri="{0D108BD9-81ED-4DB2-BD59-A6C34878D82A}">
                    <a16:rowId xmlns:a16="http://schemas.microsoft.com/office/drawing/2014/main" val="2099163670"/>
                  </a:ext>
                </a:extLst>
              </a:tr>
              <a:tr h="278424">
                <a:tc>
                  <a:txBody>
                    <a:bodyPr/>
                    <a:lstStyle/>
                    <a:p>
                      <a:pPr lvl="0"/>
                      <a:r>
                        <a:rPr lang="en-GB" sz="1400" b="0" dirty="0"/>
                        <a:t>originates from </a:t>
                      </a:r>
                      <a:r>
                        <a:rPr lang="en-GB" sz="1400" b="0" dirty="0" err="1"/>
                        <a:t>Rathke’s</a:t>
                      </a:r>
                      <a:r>
                        <a:rPr lang="en-GB" sz="1400" b="0" dirty="0"/>
                        <a:t> pouch (pharyngeal epithelium)</a:t>
                      </a:r>
                      <a:endParaRPr lang="en-US" sz="1400" b="0" dirty="0">
                        <a:latin typeface="Calibri"/>
                      </a:endParaRPr>
                    </a:p>
                  </a:txBody>
                  <a:tcPr marL="100794" marR="100794" marT="50401" marB="50401">
                    <a:solidFill>
                      <a:schemeClr val="bg1">
                        <a:alpha val="20000"/>
                      </a:schemeClr>
                    </a:solidFill>
                  </a:tcPr>
                </a:tc>
                <a:extLst>
                  <a:ext uri="{0D108BD9-81ED-4DB2-BD59-A6C34878D82A}">
                    <a16:rowId xmlns:a16="http://schemas.microsoft.com/office/drawing/2014/main" val="638487701"/>
                  </a:ext>
                </a:extLst>
              </a:tr>
              <a:tr h="467513">
                <a:tc>
                  <a:txBody>
                    <a:bodyPr/>
                    <a:lstStyle/>
                    <a:p>
                      <a:pPr lvl="0"/>
                      <a:r>
                        <a:rPr lang="en-US" sz="1400" b="0" dirty="0"/>
                        <a:t>Anterior pituitary gland is connected to hypothalamus by portal system: hypothalamic-</a:t>
                      </a:r>
                      <a:r>
                        <a:rPr lang="en-US" sz="1400" b="0" dirty="0" err="1"/>
                        <a:t>hypophysial</a:t>
                      </a:r>
                      <a:r>
                        <a:rPr lang="en-US" sz="1400" b="0" dirty="0"/>
                        <a:t> portal vessels.</a:t>
                      </a:r>
                      <a:endParaRPr lang="en-US" sz="1400" b="0" dirty="0">
                        <a:latin typeface="Calibri"/>
                        <a:cs typeface="Arial"/>
                      </a:endParaRPr>
                    </a:p>
                  </a:txBody>
                  <a:tcPr marL="100794" marR="100794" marT="50401" marB="50401">
                    <a:solidFill>
                      <a:srgbClr val="C1FFE0">
                        <a:alpha val="20000"/>
                      </a:srgbClr>
                    </a:solidFill>
                  </a:tcPr>
                </a:tc>
                <a:extLst>
                  <a:ext uri="{0D108BD9-81ED-4DB2-BD59-A6C34878D82A}">
                    <a16:rowId xmlns:a16="http://schemas.microsoft.com/office/drawing/2014/main" val="2968132593"/>
                  </a:ext>
                </a:extLst>
              </a:tr>
              <a:tr h="548093">
                <a:tc>
                  <a:txBody>
                    <a:bodyPr/>
                    <a:lstStyle/>
                    <a:p>
                      <a:pPr lvl="0"/>
                      <a:r>
                        <a:rPr lang="en-US" sz="1400" b="0" dirty="0"/>
                        <a:t>Anterior pituitary contains 5 cell types: (</a:t>
                      </a:r>
                      <a:r>
                        <a:rPr lang="en-US" sz="1400" b="0" dirty="0" err="1"/>
                        <a:t>Somatotrops</a:t>
                      </a:r>
                      <a:r>
                        <a:rPr lang="en-US" sz="1400" b="0" dirty="0"/>
                        <a:t>: GH </a:t>
                      </a:r>
                      <a:r>
                        <a:rPr lang="en-US" sz="1400" b="0" dirty="0">
                          <a:solidFill>
                            <a:schemeClr val="accent4">
                              <a:lumMod val="75000"/>
                            </a:schemeClr>
                          </a:solidFill>
                        </a:rPr>
                        <a:t>40%</a:t>
                      </a:r>
                      <a:r>
                        <a:rPr lang="en-US" sz="1400" b="0" dirty="0"/>
                        <a:t>, </a:t>
                      </a:r>
                      <a:r>
                        <a:rPr lang="en-US" sz="1400" b="0" dirty="0" err="1"/>
                        <a:t>Corticotrops</a:t>
                      </a:r>
                      <a:r>
                        <a:rPr lang="en-US" sz="1400" b="0" dirty="0"/>
                        <a:t>: ACTH </a:t>
                      </a:r>
                      <a:r>
                        <a:rPr lang="en-US" sz="1400" b="0" dirty="0">
                          <a:solidFill>
                            <a:schemeClr val="accent4">
                              <a:lumMod val="75000"/>
                            </a:schemeClr>
                          </a:solidFill>
                        </a:rPr>
                        <a:t>20%</a:t>
                      </a:r>
                      <a:r>
                        <a:rPr lang="en-US" sz="1400" b="0" dirty="0"/>
                        <a:t>, </a:t>
                      </a:r>
                      <a:r>
                        <a:rPr lang="en-US" sz="1400" b="0" dirty="0" err="1"/>
                        <a:t>Thyrotropes</a:t>
                      </a:r>
                      <a:r>
                        <a:rPr lang="en-US" sz="1400" b="0" dirty="0"/>
                        <a:t>: TSH, </a:t>
                      </a:r>
                      <a:r>
                        <a:rPr lang="en-US" sz="1400" b="0" dirty="0" err="1"/>
                        <a:t>Gonadotropes</a:t>
                      </a:r>
                      <a:r>
                        <a:rPr lang="en-US" sz="1400" b="0" dirty="0"/>
                        <a:t>: LH &amp; FSH, </a:t>
                      </a:r>
                      <a:r>
                        <a:rPr lang="en-US" sz="1400" b="0" dirty="0" err="1"/>
                        <a:t>Lactotrops</a:t>
                      </a:r>
                      <a:r>
                        <a:rPr lang="en-US" sz="1400" b="0" dirty="0"/>
                        <a:t>: PRL )</a:t>
                      </a:r>
                      <a:endParaRPr lang="en-US" sz="1400" b="0" dirty="0">
                        <a:latin typeface="Calibri"/>
                        <a:cs typeface="Arial"/>
                      </a:endParaRPr>
                    </a:p>
                  </a:txBody>
                  <a:tcPr marL="100794" marR="100794" marT="50401" marB="50401">
                    <a:solidFill>
                      <a:schemeClr val="bg1">
                        <a:alpha val="20000"/>
                      </a:schemeClr>
                    </a:solidFill>
                  </a:tcPr>
                </a:tc>
                <a:extLst>
                  <a:ext uri="{0D108BD9-81ED-4DB2-BD59-A6C34878D82A}">
                    <a16:rowId xmlns:a16="http://schemas.microsoft.com/office/drawing/2014/main" val="550635878"/>
                  </a:ext>
                </a:extLst>
              </a:tr>
            </a:tbl>
          </a:graphicData>
        </a:graphic>
      </p:graphicFrame>
      <p:graphicFrame>
        <p:nvGraphicFramePr>
          <p:cNvPr id="13" name="Table 5"/>
          <p:cNvGraphicFramePr>
            <a:graphicFrameLocks noGrp="1"/>
          </p:cNvGraphicFramePr>
          <p:nvPr>
            <p:extLst>
              <p:ext uri="{D42A27DB-BD31-4B8C-83A1-F6EECF244321}">
                <p14:modId xmlns:p14="http://schemas.microsoft.com/office/powerpoint/2010/main" val="2266090742"/>
              </p:ext>
            </p:extLst>
          </p:nvPr>
        </p:nvGraphicFramePr>
        <p:xfrm>
          <a:off x="618115" y="2991106"/>
          <a:ext cx="7573184" cy="1931915"/>
        </p:xfrm>
        <a:graphic>
          <a:graphicData uri="http://schemas.openxmlformats.org/drawingml/2006/table">
            <a:tbl>
              <a:tblPr firstRow="1" bandRow="1">
                <a:effectLst/>
                <a:tableStyleId>{BC89EF96-8CEA-46FF-86C4-4CE0E7609802}</a:tableStyleId>
              </a:tblPr>
              <a:tblGrid>
                <a:gridCol w="7573184">
                  <a:extLst>
                    <a:ext uri="{9D8B030D-6E8A-4147-A177-3AD203B41FA5}">
                      <a16:colId xmlns:a16="http://schemas.microsoft.com/office/drawing/2014/main" val="2300112277"/>
                    </a:ext>
                  </a:extLst>
                </a:gridCol>
              </a:tblGrid>
              <a:tr h="408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baseline="0" dirty="0" smtClean="0">
                          <a:solidFill>
                            <a:srgbClr val="008080"/>
                          </a:solidFill>
                          <a:uFillTx/>
                          <a:latin typeface="Calibri"/>
                          <a:ea typeface="+mn-ea"/>
                          <a:cs typeface="+mn-cs"/>
                        </a:rPr>
                        <a:t>Posterior (Neurohypophysis):</a:t>
                      </a:r>
                      <a:endParaRPr kumimoji="0" lang="en-GB" sz="1600" b="0" i="0" u="none" strike="noStrike" kern="1200" cap="none" spc="0" baseline="0" dirty="0" smtClean="0">
                        <a:solidFill>
                          <a:srgbClr val="008080"/>
                        </a:solidFill>
                        <a:uFillTx/>
                        <a:latin typeface="Calibri"/>
                        <a:ea typeface="+mn-ea"/>
                        <a:cs typeface="+mn-cs"/>
                      </a:endParaRPr>
                    </a:p>
                  </a:txBody>
                  <a:tcPr marL="100794" marR="100794" marT="50401" marB="50401">
                    <a:solidFill>
                      <a:srgbClr val="FFE7E7"/>
                    </a:solidFill>
                  </a:tcPr>
                </a:tc>
                <a:extLst>
                  <a:ext uri="{0D108BD9-81ED-4DB2-BD59-A6C34878D82A}">
                    <a16:rowId xmlns:a16="http://schemas.microsoft.com/office/drawing/2014/main" val="3400496096"/>
                  </a:ext>
                </a:extLst>
              </a:tr>
              <a:tr h="408782">
                <a:tc>
                  <a:txBody>
                    <a:bodyPr/>
                    <a:lstStyle/>
                    <a:p>
                      <a:pPr lvl="0"/>
                      <a:r>
                        <a:rPr lang="en-GB" sz="1400" b="0" dirty="0" smtClean="0"/>
                        <a:t>Originates from hypothalamus (glial-type cells) </a:t>
                      </a:r>
                      <a:endParaRPr lang="en-US" sz="1400" b="0" dirty="0">
                        <a:solidFill>
                          <a:srgbClr val="000000"/>
                        </a:solidFill>
                        <a:latin typeface="Calibri"/>
                      </a:endParaRPr>
                    </a:p>
                  </a:txBody>
                  <a:tcPr marL="100794" marR="100794" marT="50401" marB="50401">
                    <a:solidFill>
                      <a:schemeClr val="bg1">
                        <a:alpha val="20000"/>
                      </a:schemeClr>
                    </a:solidFill>
                  </a:tcPr>
                </a:tc>
                <a:extLst>
                  <a:ext uri="{0D108BD9-81ED-4DB2-BD59-A6C34878D82A}">
                    <a16:rowId xmlns:a16="http://schemas.microsoft.com/office/drawing/2014/main" val="1604780575"/>
                  </a:ext>
                </a:extLst>
              </a:tr>
              <a:tr h="705569">
                <a:tc>
                  <a:txBody>
                    <a:bodyPr/>
                    <a:lstStyle/>
                    <a:p>
                      <a:pPr marL="0" marR="0" lvl="0" indent="0" algn="l" defTabSz="914400" rtl="0" fontAlgn="auto" hangingPunct="1">
                        <a:lnSpc>
                          <a:spcPct val="100000"/>
                        </a:lnSpc>
                        <a:spcBef>
                          <a:spcPts val="0"/>
                        </a:spcBef>
                        <a:spcAft>
                          <a:spcPts val="0"/>
                        </a:spcAft>
                        <a:buNone/>
                        <a:tabLst/>
                      </a:pPr>
                      <a:r>
                        <a:rPr lang="en-US" sz="1400" b="0" dirty="0" smtClean="0"/>
                        <a:t>Hormones synthesized in the </a:t>
                      </a:r>
                      <a:r>
                        <a:rPr lang="en-US" sz="1400" b="0" dirty="0" err="1" smtClean="0"/>
                        <a:t>supraoptic</a:t>
                      </a:r>
                      <a:r>
                        <a:rPr lang="en-US" sz="1400" b="0" dirty="0" smtClean="0"/>
                        <a:t> and paraventricular nuclei of the hypothalamus and released in posterior pituitary</a:t>
                      </a:r>
                      <a:endParaRPr lang="en-GB" sz="1400" b="0" dirty="0">
                        <a:solidFill>
                          <a:srgbClr val="000000"/>
                        </a:solidFill>
                        <a:latin typeface="Calibri"/>
                      </a:endParaRPr>
                    </a:p>
                  </a:txBody>
                  <a:tcPr marL="100794" marR="100794" marT="50401" marB="50401">
                    <a:solidFill>
                      <a:srgbClr val="C1FFE0">
                        <a:alpha val="20000"/>
                      </a:srgbClr>
                    </a:solidFill>
                  </a:tcPr>
                </a:tc>
                <a:extLst>
                  <a:ext uri="{0D108BD9-81ED-4DB2-BD59-A6C34878D82A}">
                    <a16:rowId xmlns:a16="http://schemas.microsoft.com/office/drawing/2014/main" val="2576743806"/>
                  </a:ext>
                </a:extLst>
              </a:tr>
              <a:tr h="408782">
                <a:tc>
                  <a:txBody>
                    <a:bodyPr/>
                    <a:lstStyle/>
                    <a:p>
                      <a:pPr lvl="0"/>
                      <a:r>
                        <a:rPr lang="en-US" sz="1400" b="0" dirty="0" smtClean="0"/>
                        <a:t>Secrete oxytocin and vasopressin</a:t>
                      </a:r>
                      <a:endParaRPr lang="en-US" sz="1400" b="0" dirty="0">
                        <a:solidFill>
                          <a:srgbClr val="000000"/>
                        </a:solidFill>
                        <a:latin typeface="Calibri"/>
                      </a:endParaRPr>
                    </a:p>
                  </a:txBody>
                  <a:tcPr marL="100794" marR="100794" marT="50401" marB="50401">
                    <a:solidFill>
                      <a:schemeClr val="bg1">
                        <a:alpha val="20000"/>
                      </a:schemeClr>
                    </a:solidFill>
                  </a:tcPr>
                </a:tc>
                <a:extLst>
                  <a:ext uri="{0D108BD9-81ED-4DB2-BD59-A6C34878D82A}">
                    <a16:rowId xmlns:a16="http://schemas.microsoft.com/office/drawing/2014/main" val="3984696189"/>
                  </a:ext>
                </a:extLst>
              </a:tr>
            </a:tbl>
          </a:graphicData>
        </a:graphic>
      </p:graphicFrame>
      <p:graphicFrame>
        <p:nvGraphicFramePr>
          <p:cNvPr id="16" name="Table 8"/>
          <p:cNvGraphicFramePr>
            <a:graphicFrameLocks noGrp="1"/>
          </p:cNvGraphicFramePr>
          <p:nvPr>
            <p:extLst>
              <p:ext uri="{D42A27DB-BD31-4B8C-83A1-F6EECF244321}">
                <p14:modId xmlns:p14="http://schemas.microsoft.com/office/powerpoint/2010/main" val="432757599"/>
              </p:ext>
            </p:extLst>
          </p:nvPr>
        </p:nvGraphicFramePr>
        <p:xfrm>
          <a:off x="618115" y="4923021"/>
          <a:ext cx="8260177" cy="1282794"/>
        </p:xfrm>
        <a:graphic>
          <a:graphicData uri="http://schemas.openxmlformats.org/drawingml/2006/table">
            <a:tbl>
              <a:tblPr firstRow="1" bandRow="1">
                <a:tableStyleId>{5DA37D80-6434-44D0-A028-1B22A696006F}</a:tableStyleId>
              </a:tblPr>
              <a:tblGrid>
                <a:gridCol w="2033997">
                  <a:extLst>
                    <a:ext uri="{9D8B030D-6E8A-4147-A177-3AD203B41FA5}">
                      <a16:colId xmlns:a16="http://schemas.microsoft.com/office/drawing/2014/main" val="2164670859"/>
                    </a:ext>
                  </a:extLst>
                </a:gridCol>
                <a:gridCol w="6226180">
                  <a:extLst>
                    <a:ext uri="{9D8B030D-6E8A-4147-A177-3AD203B41FA5}">
                      <a16:colId xmlns:a16="http://schemas.microsoft.com/office/drawing/2014/main" val="3303898594"/>
                    </a:ext>
                  </a:extLst>
                </a:gridCol>
              </a:tblGrid>
              <a:tr h="284556">
                <a:tc gridSpan="2">
                  <a:txBody>
                    <a:bodyPr/>
                    <a:lstStyle/>
                    <a:p>
                      <a:pPr lvl="0" algn="ctr"/>
                      <a:r>
                        <a:rPr kumimoji="0" lang="en-US" sz="1600" b="0" i="0" u="none" strike="noStrike" kern="1200" cap="none" spc="0" baseline="0" dirty="0">
                          <a:solidFill>
                            <a:srgbClr val="008080"/>
                          </a:solidFill>
                          <a:uFillTx/>
                          <a:latin typeface="Calibri"/>
                          <a:ea typeface="+mn-ea"/>
                          <a:cs typeface="+mn-cs"/>
                        </a:rPr>
                        <a:t>Hypothalamic control of pituitary secretions</a:t>
                      </a:r>
                    </a:p>
                  </a:txBody>
                  <a:tcPr marL="100794" marR="100794" marT="50401" marB="50401">
                    <a:solidFill>
                      <a:srgbClr val="FCFEE6"/>
                    </a:solidFill>
                  </a:tcPr>
                </a:tc>
                <a:tc hMerge="1">
                  <a:txBody>
                    <a:bodyPr/>
                    <a:lstStyle/>
                    <a:p>
                      <a:endParaRPr lang="en-US"/>
                    </a:p>
                  </a:txBody>
                  <a:tcPr/>
                </a:tc>
                <a:extLst>
                  <a:ext uri="{0D108BD9-81ED-4DB2-BD59-A6C34878D82A}">
                    <a16:rowId xmlns:a16="http://schemas.microsoft.com/office/drawing/2014/main" val="2528799634"/>
                  </a:ext>
                </a:extLst>
              </a:tr>
              <a:tr h="469076">
                <a:tc>
                  <a:txBody>
                    <a:bodyPr/>
                    <a:lstStyle/>
                    <a:p>
                      <a:pPr lvl="0"/>
                      <a:r>
                        <a:rPr kumimoji="0" lang="en-US" sz="1400" b="0" kern="1200" dirty="0" smtClean="0">
                          <a:solidFill>
                            <a:schemeClr val="tx1"/>
                          </a:solidFill>
                          <a:latin typeface="+mn-lt"/>
                          <a:ea typeface="+mn-ea"/>
                          <a:cs typeface="+mn-cs"/>
                        </a:rPr>
                        <a:t>Hormonal</a:t>
                      </a:r>
                      <a:endParaRPr kumimoji="0" lang="en-US" sz="1400" b="0" kern="1200" dirty="0">
                        <a:solidFill>
                          <a:schemeClr val="tx1"/>
                        </a:solidFill>
                        <a:latin typeface="+mn-lt"/>
                        <a:ea typeface="+mn-ea"/>
                        <a:cs typeface="+mn-cs"/>
                      </a:endParaRPr>
                    </a:p>
                  </a:txBody>
                  <a:tcPr marL="100794" marR="100794" marT="50401" marB="50401">
                    <a:solidFill>
                      <a:schemeClr val="bg1"/>
                    </a:solidFill>
                  </a:tcPr>
                </a:tc>
                <a:tc>
                  <a:txBody>
                    <a:bodyPr/>
                    <a:lstStyle/>
                    <a:p>
                      <a:pPr lvl="0"/>
                      <a:r>
                        <a:rPr kumimoji="0" lang="en-US" sz="1400" b="0" kern="1200" dirty="0">
                          <a:solidFill>
                            <a:schemeClr val="tx1"/>
                          </a:solidFill>
                          <a:latin typeface="+mn-lt"/>
                          <a:ea typeface="+mn-ea"/>
                          <a:cs typeface="+mn-cs"/>
                        </a:rPr>
                        <a:t>secretion of hypothalamus (The anterior pituitary)</a:t>
                      </a:r>
                    </a:p>
                  </a:txBody>
                  <a:tcPr marL="100794" marR="100794" marT="50401" marB="50401">
                    <a:solidFill>
                      <a:schemeClr val="bg1"/>
                    </a:solidFill>
                  </a:tcPr>
                </a:tc>
                <a:extLst>
                  <a:ext uri="{0D108BD9-81ED-4DB2-BD59-A6C34878D82A}">
                    <a16:rowId xmlns:a16="http://schemas.microsoft.com/office/drawing/2014/main" val="3580533947"/>
                  </a:ext>
                </a:extLst>
              </a:tr>
              <a:tr h="469076">
                <a:tc>
                  <a:txBody>
                    <a:bodyPr/>
                    <a:lstStyle/>
                    <a:p>
                      <a:pPr lvl="0"/>
                      <a:r>
                        <a:rPr kumimoji="0" lang="en-US" sz="1400" b="0" kern="1200" dirty="0">
                          <a:solidFill>
                            <a:schemeClr val="tx1"/>
                          </a:solidFill>
                          <a:latin typeface="+mn-lt"/>
                          <a:ea typeface="+mn-ea"/>
                          <a:cs typeface="+mn-cs"/>
                        </a:rPr>
                        <a:t>Nervous</a:t>
                      </a:r>
                    </a:p>
                  </a:txBody>
                  <a:tcPr marL="100794" marR="100794" marT="50401" marB="50401"/>
                </a:tc>
                <a:tc>
                  <a:txBody>
                    <a:bodyPr/>
                    <a:lstStyle/>
                    <a:p>
                      <a:pPr marL="0" marR="0" lvl="0" indent="0" algn="l" defTabSz="914400" rtl="0" fontAlgn="auto" hangingPunct="1">
                        <a:lnSpc>
                          <a:spcPct val="100000"/>
                        </a:lnSpc>
                        <a:spcBef>
                          <a:spcPts val="0"/>
                        </a:spcBef>
                        <a:spcAft>
                          <a:spcPts val="0"/>
                        </a:spcAft>
                        <a:buNone/>
                        <a:tabLst/>
                      </a:pPr>
                      <a:r>
                        <a:rPr kumimoji="0" lang="en-US" sz="1400" b="0" kern="1200" dirty="0">
                          <a:solidFill>
                            <a:schemeClr val="tx1"/>
                          </a:solidFill>
                          <a:latin typeface="+mn-lt"/>
                          <a:ea typeface="+mn-ea"/>
                          <a:cs typeface="+mn-cs"/>
                        </a:rPr>
                        <a:t>signals from hypothalamus (Posterior pituitary)</a:t>
                      </a:r>
                    </a:p>
                  </a:txBody>
                  <a:tcPr marL="100794" marR="100794" marT="50401" marB="50401"/>
                </a:tc>
                <a:extLst>
                  <a:ext uri="{0D108BD9-81ED-4DB2-BD59-A6C34878D82A}">
                    <a16:rowId xmlns:a16="http://schemas.microsoft.com/office/drawing/2014/main" val="1249318113"/>
                  </a:ext>
                </a:extLst>
              </a:tr>
            </a:tbl>
          </a:graphicData>
        </a:graphic>
      </p:graphicFrame>
    </p:spTree>
    <p:extLst>
      <p:ext uri="{BB962C8B-B14F-4D97-AF65-F5344CB8AC3E}">
        <p14:creationId xmlns:p14="http://schemas.microsoft.com/office/powerpoint/2010/main" val="4051378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77988" y="325835"/>
            <a:ext cx="7443889" cy="1042097"/>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dirty="0" err="1">
                <a:solidFill>
                  <a:srgbClr val="008080"/>
                </a:solidFill>
                <a:latin typeface="Calibri" panose="020F0502020204030204" pitchFamily="34" charset="0"/>
                <a:ea typeface="+mj-ea"/>
                <a:cs typeface="Calibri" panose="020F0502020204030204" pitchFamily="34" charset="0"/>
              </a:rPr>
              <a:t>Hypothalamo</a:t>
            </a:r>
            <a:r>
              <a:rPr lang="en-US" sz="3200" dirty="0">
                <a:solidFill>
                  <a:srgbClr val="008080"/>
                </a:solidFill>
                <a:latin typeface="Calibri" panose="020F0502020204030204" pitchFamily="34" charset="0"/>
                <a:ea typeface="+mj-ea"/>
                <a:cs typeface="Calibri" panose="020F0502020204030204" pitchFamily="34" charset="0"/>
              </a:rPr>
              <a:t>-Pituitary axis and regulatory mechanisms</a:t>
            </a:r>
          </a:p>
        </p:txBody>
      </p:sp>
      <p:sp>
        <p:nvSpPr>
          <p:cNvPr id="4" name="Flowchart: Process 3"/>
          <p:cNvSpPr/>
          <p:nvPr/>
        </p:nvSpPr>
        <p:spPr>
          <a:xfrm>
            <a:off x="909836" y="1628800"/>
            <a:ext cx="10289916" cy="446668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15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a:t>
            </a:r>
            <a:r>
              <a:rPr lang="en-US" sz="1800" dirty="0" smtClean="0">
                <a:solidFill>
                  <a:schemeClr val="tx1"/>
                </a:solidFill>
                <a:latin typeface="Calibri" panose="020F0502020204030204" pitchFamily="34" charset="0"/>
                <a:cs typeface="Calibri" panose="020F0502020204030204" pitchFamily="34" charset="0"/>
              </a:rPr>
              <a:t>describe:</a:t>
            </a:r>
            <a:endParaRPr lang="en-US" sz="1800" dirty="0">
              <a:solidFill>
                <a:schemeClr val="tx1"/>
              </a:solidFill>
              <a:latin typeface="Calibri" panose="020F0502020204030204" pitchFamily="34" charset="0"/>
              <a:cs typeface="Calibri" panose="020F0502020204030204" pitchFamily="34" charset="0"/>
            </a:endParaRPr>
          </a:p>
          <a:p>
            <a:pPr>
              <a:lnSpc>
                <a:spcPct val="150000"/>
              </a:lnSpc>
            </a:pPr>
            <a:r>
              <a:rPr lang="en-US" sz="1800" dirty="0">
                <a:solidFill>
                  <a:srgbClr val="497E8D"/>
                </a:solidFill>
                <a:latin typeface="Calibri" panose="020F0502020204030204" pitchFamily="34" charset="0"/>
                <a:cs typeface="Calibri" panose="020F0502020204030204" pitchFamily="34" charset="0"/>
              </a:rPr>
              <a:t>1. Structure of pituitary gland (</a:t>
            </a:r>
            <a:r>
              <a:rPr lang="en-US" sz="1800" dirty="0" err="1">
                <a:solidFill>
                  <a:srgbClr val="497E8D"/>
                </a:solidFill>
                <a:latin typeface="Calibri" panose="020F0502020204030204" pitchFamily="34" charset="0"/>
                <a:cs typeface="Calibri" panose="020F0502020204030204" pitchFamily="34" charset="0"/>
              </a:rPr>
              <a:t>hypophysis</a:t>
            </a:r>
            <a:r>
              <a:rPr lang="en-US" sz="1800" dirty="0" smtClean="0">
                <a:solidFill>
                  <a:srgbClr val="497E8D"/>
                </a:solidFill>
                <a:latin typeface="Calibri" panose="020F0502020204030204" pitchFamily="34" charset="0"/>
                <a:cs typeface="Calibri" panose="020F0502020204030204" pitchFamily="34" charset="0"/>
              </a:rPr>
              <a:t>): </a:t>
            </a:r>
            <a:endParaRPr lang="en-US" sz="1800" dirty="0">
              <a:solidFill>
                <a:srgbClr val="497E8D"/>
              </a:solidFill>
              <a:latin typeface="Calibri" panose="020F0502020204030204" pitchFamily="34" charset="0"/>
              <a:cs typeface="Calibri" panose="020F0502020204030204" pitchFamily="34" charset="0"/>
            </a:endParaRPr>
          </a:p>
          <a:p>
            <a:pPr marL="850849" lvl="1" indent="-342900">
              <a:lnSpc>
                <a:spcPct val="150000"/>
              </a:lnSpc>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Anterior pituitary (adenohypophysis) cell types and hormones</a:t>
            </a:r>
          </a:p>
          <a:p>
            <a:pPr marL="850849" lvl="1" indent="-342900">
              <a:lnSpc>
                <a:spcPct val="150000"/>
              </a:lnSpc>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Posterior pituitary (neurohypophysis) cell types and hormones </a:t>
            </a:r>
          </a:p>
          <a:p>
            <a:pPr>
              <a:lnSpc>
                <a:spcPct val="150000"/>
              </a:lnSpc>
            </a:pPr>
            <a:r>
              <a:rPr lang="en-US" sz="1800" dirty="0" smtClean="0">
                <a:solidFill>
                  <a:srgbClr val="497E8D"/>
                </a:solidFill>
                <a:latin typeface="Calibri" panose="020F0502020204030204" pitchFamily="34" charset="0"/>
                <a:cs typeface="Calibri" panose="020F0502020204030204" pitchFamily="34" charset="0"/>
              </a:rPr>
              <a:t>2</a:t>
            </a:r>
            <a:r>
              <a:rPr lang="en-US" sz="1800" dirty="0">
                <a:solidFill>
                  <a:srgbClr val="497E8D"/>
                </a:solidFill>
                <a:latin typeface="Calibri" panose="020F0502020204030204" pitchFamily="34" charset="0"/>
                <a:cs typeface="Calibri" panose="020F0502020204030204" pitchFamily="34" charset="0"/>
              </a:rPr>
              <a:t>. Control of pituitary gland by </a:t>
            </a:r>
            <a:r>
              <a:rPr lang="en-US" sz="1800" dirty="0" smtClean="0">
                <a:solidFill>
                  <a:srgbClr val="497E8D"/>
                </a:solidFill>
                <a:latin typeface="Calibri" panose="020F0502020204030204" pitchFamily="34" charset="0"/>
                <a:cs typeface="Calibri" panose="020F0502020204030204" pitchFamily="34" charset="0"/>
              </a:rPr>
              <a:t>hypothalamus:</a:t>
            </a:r>
          </a:p>
          <a:p>
            <a:pPr lvl="1">
              <a:lnSpc>
                <a:spcPct val="150000"/>
              </a:lnSpc>
            </a:pPr>
            <a:r>
              <a:rPr lang="en-US" sz="1800" dirty="0" err="1">
                <a:solidFill>
                  <a:schemeClr val="tx1"/>
                </a:solidFill>
                <a:latin typeface="Calibri" panose="020F0502020204030204" pitchFamily="34" charset="0"/>
                <a:cs typeface="Calibri" panose="020F0502020204030204" pitchFamily="34" charset="0"/>
              </a:rPr>
              <a:t>Hypothalamo-hypophysial</a:t>
            </a:r>
            <a:r>
              <a:rPr lang="en-US" sz="1800" dirty="0">
                <a:solidFill>
                  <a:schemeClr val="tx1"/>
                </a:solidFill>
                <a:latin typeface="Calibri" panose="020F0502020204030204" pitchFamily="34" charset="0"/>
                <a:cs typeface="Calibri" panose="020F0502020204030204" pitchFamily="34" charset="0"/>
              </a:rPr>
              <a:t> portal blood vessels (Hypothalamic releasing and inhibiting hormones and median eminence</a:t>
            </a:r>
            <a:r>
              <a:rPr lang="en-US" sz="1800" dirty="0" smtClean="0">
                <a:solidFill>
                  <a:schemeClr val="tx1"/>
                </a:solidFill>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a:p>
            <a:pPr lvl="1">
              <a:lnSpc>
                <a:spcPct val="150000"/>
              </a:lnSpc>
            </a:pPr>
            <a:r>
              <a:rPr lang="en-US" sz="1800" dirty="0" err="1">
                <a:solidFill>
                  <a:schemeClr val="tx1"/>
                </a:solidFill>
                <a:latin typeface="Calibri" panose="020F0502020204030204" pitchFamily="34" charset="0"/>
                <a:cs typeface="Calibri" panose="020F0502020204030204" pitchFamily="34" charset="0"/>
              </a:rPr>
              <a:t>Hypothalamo-hypophysial</a:t>
            </a:r>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tract.</a:t>
            </a:r>
            <a:endParaRPr lang="en-US" sz="1800" dirty="0">
              <a:solidFill>
                <a:schemeClr val="tx1"/>
              </a:solidFill>
              <a:latin typeface="Calibri" panose="020F0502020204030204" pitchFamily="34" charset="0"/>
              <a:cs typeface="Calibri" panose="020F0502020204030204" pitchFamily="34" charset="0"/>
            </a:endParaRPr>
          </a:p>
          <a:p>
            <a:pPr>
              <a:lnSpc>
                <a:spcPct val="150000"/>
              </a:lnSpc>
            </a:pPr>
            <a:r>
              <a:rPr lang="en-US" sz="1800" dirty="0" smtClean="0">
                <a:solidFill>
                  <a:srgbClr val="497E8D"/>
                </a:solidFill>
                <a:latin typeface="Calibri" panose="020F0502020204030204" pitchFamily="34" charset="0"/>
                <a:cs typeface="Calibri" panose="020F0502020204030204" pitchFamily="34" charset="0"/>
              </a:rPr>
              <a:t>3</a:t>
            </a:r>
            <a:r>
              <a:rPr lang="en-US" sz="1800" dirty="0">
                <a:solidFill>
                  <a:srgbClr val="497E8D"/>
                </a:solidFill>
                <a:latin typeface="Calibri" panose="020F0502020204030204" pitchFamily="34" charset="0"/>
                <a:cs typeface="Calibri" panose="020F0502020204030204" pitchFamily="34" charset="0"/>
              </a:rPr>
              <a:t>. Feedback mechanisms: </a:t>
            </a:r>
            <a:r>
              <a:rPr lang="en-US" sz="1800" dirty="0">
                <a:solidFill>
                  <a:schemeClr val="tx1"/>
                </a:solidFill>
                <a:latin typeface="Calibri" panose="020F0502020204030204" pitchFamily="34" charset="0"/>
                <a:cs typeface="Calibri" panose="020F0502020204030204" pitchFamily="34" charset="0"/>
              </a:rPr>
              <a:t>positive and negative </a:t>
            </a:r>
            <a:r>
              <a:rPr lang="en-US" sz="1800" dirty="0" smtClean="0">
                <a:solidFill>
                  <a:schemeClr val="tx1"/>
                </a:solidFill>
                <a:latin typeface="Calibri" panose="020F0502020204030204" pitchFamily="34" charset="0"/>
                <a:cs typeface="Calibri" panose="020F0502020204030204" pitchFamily="34" charset="0"/>
              </a:rPr>
              <a:t>feedback.</a:t>
            </a: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4" name="Isosceles Triangle 13"/>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068891042"/>
              </p:ext>
            </p:extLst>
          </p:nvPr>
        </p:nvGraphicFramePr>
        <p:xfrm>
          <a:off x="618115" y="1268761"/>
          <a:ext cx="10961288" cy="2828509"/>
        </p:xfrm>
        <a:graphic>
          <a:graphicData uri="http://schemas.openxmlformats.org/drawingml/2006/table">
            <a:tbl>
              <a:tblPr firstRow="1" bandRow="1">
                <a:tableStyleId>{5DA37D80-6434-44D0-A028-1B22A696006F}</a:tableStyleId>
              </a:tblPr>
              <a:tblGrid>
                <a:gridCol w="5480644">
                  <a:extLst>
                    <a:ext uri="{9D8B030D-6E8A-4147-A177-3AD203B41FA5}">
                      <a16:colId xmlns:a16="http://schemas.microsoft.com/office/drawing/2014/main" val="777979670"/>
                    </a:ext>
                  </a:extLst>
                </a:gridCol>
                <a:gridCol w="5480644">
                  <a:extLst>
                    <a:ext uri="{9D8B030D-6E8A-4147-A177-3AD203B41FA5}">
                      <a16:colId xmlns:a16="http://schemas.microsoft.com/office/drawing/2014/main" val="3051648817"/>
                    </a:ext>
                  </a:extLst>
                </a:gridCol>
              </a:tblGrid>
              <a:tr h="299209">
                <a:tc gridSpan="2">
                  <a:txBody>
                    <a:bodyPr/>
                    <a:lstStyle/>
                    <a:p>
                      <a:pPr lvl="0" algn="ctr"/>
                      <a:r>
                        <a:rPr lang="en-US" sz="1400" b="0" dirty="0">
                          <a:solidFill>
                            <a:srgbClr val="008080"/>
                          </a:solidFill>
                        </a:rPr>
                        <a:t>Hypothalamic releasing and inhibiting hormones</a:t>
                      </a:r>
                      <a:endParaRPr lang="en-US" sz="1400" b="0" dirty="0">
                        <a:solidFill>
                          <a:srgbClr val="008080"/>
                        </a:solidFill>
                        <a:latin typeface="Calibri"/>
                      </a:endParaRPr>
                    </a:p>
                  </a:txBody>
                  <a:tcPr marL="100794" marR="100794" marT="50401" marB="50401">
                    <a:solidFill>
                      <a:srgbClr val="FCFEE6"/>
                    </a:solidFill>
                  </a:tcPr>
                </a:tc>
                <a:tc hMerge="1">
                  <a:txBody>
                    <a:bodyPr/>
                    <a:lstStyle/>
                    <a:p>
                      <a:endParaRPr lang="en-US"/>
                    </a:p>
                  </a:txBody>
                  <a:tcPr/>
                </a:tc>
                <a:extLst>
                  <a:ext uri="{0D108BD9-81ED-4DB2-BD59-A6C34878D82A}">
                    <a16:rowId xmlns:a16="http://schemas.microsoft.com/office/drawing/2014/main" val="107704811"/>
                  </a:ext>
                </a:extLst>
              </a:tr>
              <a:tr h="279362">
                <a:tc>
                  <a:txBody>
                    <a:bodyPr/>
                    <a:lstStyle/>
                    <a:p>
                      <a:pPr marL="0" marR="0" lvl="0" indent="0" algn="l" defTabSz="914400" rtl="0" fontAlgn="auto" hangingPunct="1">
                        <a:lnSpc>
                          <a:spcPct val="100000"/>
                        </a:lnSpc>
                        <a:spcBef>
                          <a:spcPts val="0"/>
                        </a:spcBef>
                        <a:spcAft>
                          <a:spcPts val="0"/>
                        </a:spcAft>
                        <a:buNone/>
                        <a:tabLst/>
                      </a:pPr>
                      <a:r>
                        <a:rPr lang="en-US" sz="1400" dirty="0"/>
                        <a:t>Growth hormone releasing hormone (GHRH)</a:t>
                      </a:r>
                      <a:endParaRPr lang="en-US" sz="1400" b="0" dirty="0">
                        <a:solidFill>
                          <a:srgbClr val="000000"/>
                        </a:solidFill>
                        <a:latin typeface="Calibri"/>
                      </a:endParaRPr>
                    </a:p>
                  </a:txBody>
                  <a:tcPr marL="100794" marR="100794" marT="50401" marB="50401">
                    <a:solidFill>
                      <a:srgbClr val="C1FFE0">
                        <a:alpha val="20000"/>
                      </a:srgbClr>
                    </a:solidFill>
                  </a:tcPr>
                </a:tc>
                <a:tc>
                  <a:txBody>
                    <a:bodyPr/>
                    <a:lstStyle/>
                    <a:p>
                      <a:pPr marL="0" marR="0" lvl="0" indent="0" algn="l" defTabSz="914400" rtl="0" fontAlgn="auto" hangingPunct="1">
                        <a:lnSpc>
                          <a:spcPct val="100000"/>
                        </a:lnSpc>
                        <a:spcBef>
                          <a:spcPts val="0"/>
                        </a:spcBef>
                        <a:spcAft>
                          <a:spcPts val="0"/>
                        </a:spcAft>
                        <a:buNone/>
                        <a:tabLst/>
                      </a:pPr>
                      <a:r>
                        <a:rPr lang="en-US" sz="1400" dirty="0"/>
                        <a:t>Stimulates release of growth </a:t>
                      </a:r>
                      <a:r>
                        <a:rPr lang="en-US" sz="1400" dirty="0" smtClean="0"/>
                        <a:t>hormone</a:t>
                      </a:r>
                      <a:endParaRPr lang="en-US" sz="1400" dirty="0"/>
                    </a:p>
                  </a:txBody>
                  <a:tcPr marL="100794" marR="100794" marT="50401" marB="50401">
                    <a:solidFill>
                      <a:srgbClr val="C1FFE0">
                        <a:alpha val="20000"/>
                      </a:srgbClr>
                    </a:solidFill>
                  </a:tcPr>
                </a:tc>
                <a:extLst>
                  <a:ext uri="{0D108BD9-81ED-4DB2-BD59-A6C34878D82A}">
                    <a16:rowId xmlns:a16="http://schemas.microsoft.com/office/drawing/2014/main" val="170617594"/>
                  </a:ext>
                </a:extLst>
              </a:tr>
              <a:tr h="279362">
                <a:tc>
                  <a:txBody>
                    <a:bodyPr/>
                    <a:lstStyle/>
                    <a:p>
                      <a:pPr marL="0" marR="0" lvl="0" indent="0" algn="l" defTabSz="914400" rtl="0" fontAlgn="auto" hangingPunct="1">
                        <a:lnSpc>
                          <a:spcPct val="100000"/>
                        </a:lnSpc>
                        <a:spcBef>
                          <a:spcPts val="0"/>
                        </a:spcBef>
                        <a:spcAft>
                          <a:spcPts val="0"/>
                        </a:spcAft>
                        <a:buNone/>
                        <a:tabLst/>
                      </a:pPr>
                      <a:r>
                        <a:rPr lang="en-US" sz="1400" dirty="0"/>
                        <a:t>Growth hormone inhibiting hormone (GHIH) also called Somatostatin</a:t>
                      </a:r>
                      <a:endParaRPr lang="en-US" sz="1400" b="0" dirty="0">
                        <a:solidFill>
                          <a:srgbClr val="000000"/>
                        </a:solidFill>
                        <a:latin typeface="Calibri"/>
                      </a:endParaRPr>
                    </a:p>
                  </a:txBody>
                  <a:tcPr marL="100794" marR="100794" marT="50401" marB="50401"/>
                </a:tc>
                <a:tc>
                  <a:txBody>
                    <a:bodyPr/>
                    <a:lstStyle/>
                    <a:p>
                      <a:pPr marL="0" marR="0" lvl="0" indent="0" algn="l" defTabSz="914400" rtl="0" fontAlgn="auto" hangingPunct="1">
                        <a:lnSpc>
                          <a:spcPct val="100000"/>
                        </a:lnSpc>
                        <a:spcBef>
                          <a:spcPts val="0"/>
                        </a:spcBef>
                        <a:spcAft>
                          <a:spcPts val="0"/>
                        </a:spcAft>
                        <a:buNone/>
                        <a:tabLst/>
                      </a:pPr>
                      <a:r>
                        <a:rPr lang="en-US" sz="1400" dirty="0"/>
                        <a:t>Inhibits release of growth </a:t>
                      </a:r>
                      <a:r>
                        <a:rPr lang="en-US" sz="1400" dirty="0" smtClean="0"/>
                        <a:t>hormone</a:t>
                      </a:r>
                      <a:endParaRPr lang="en-US" sz="1400" dirty="0"/>
                    </a:p>
                  </a:txBody>
                  <a:tcPr marL="100794" marR="100794" marT="50401" marB="50401"/>
                </a:tc>
                <a:extLst>
                  <a:ext uri="{0D108BD9-81ED-4DB2-BD59-A6C34878D82A}">
                    <a16:rowId xmlns:a16="http://schemas.microsoft.com/office/drawing/2014/main" val="2310458866"/>
                  </a:ext>
                </a:extLst>
              </a:tr>
              <a:tr h="279362">
                <a:tc>
                  <a:txBody>
                    <a:bodyPr/>
                    <a:lstStyle/>
                    <a:p>
                      <a:pPr marL="0" marR="0" lvl="0" indent="0" algn="l" defTabSz="914400" rtl="0" fontAlgn="auto" hangingPunct="1">
                        <a:lnSpc>
                          <a:spcPct val="100000"/>
                        </a:lnSpc>
                        <a:spcBef>
                          <a:spcPts val="0"/>
                        </a:spcBef>
                        <a:spcAft>
                          <a:spcPts val="0"/>
                        </a:spcAft>
                        <a:buNone/>
                        <a:tabLst/>
                      </a:pPr>
                      <a:r>
                        <a:rPr lang="en-US" sz="1400" dirty="0"/>
                        <a:t>Thyrotropin-releasing hormone (TRH)</a:t>
                      </a:r>
                      <a:endParaRPr lang="en-US" sz="1400" b="0" dirty="0">
                        <a:solidFill>
                          <a:srgbClr val="000000"/>
                        </a:solidFill>
                        <a:latin typeface="Calibri"/>
                      </a:endParaRPr>
                    </a:p>
                  </a:txBody>
                  <a:tcPr marL="100794" marR="100794" marT="50401" marB="50401">
                    <a:solidFill>
                      <a:srgbClr val="C1FFE0">
                        <a:alpha val="20000"/>
                      </a:srgbClr>
                    </a:solidFill>
                  </a:tcPr>
                </a:tc>
                <a:tc>
                  <a:txBody>
                    <a:bodyPr/>
                    <a:lstStyle/>
                    <a:p>
                      <a:pPr marL="0" marR="0" lvl="0" indent="0" algn="l" defTabSz="914400" rtl="0" fontAlgn="auto" hangingPunct="1">
                        <a:lnSpc>
                          <a:spcPct val="100000"/>
                        </a:lnSpc>
                        <a:spcBef>
                          <a:spcPts val="0"/>
                        </a:spcBef>
                        <a:spcAft>
                          <a:spcPts val="0"/>
                        </a:spcAft>
                        <a:buNone/>
                        <a:tabLst/>
                      </a:pPr>
                      <a:r>
                        <a:rPr lang="en-US" sz="1400" dirty="0"/>
                        <a:t>Stimulates release of thyroid stimulating hormone (TSH)</a:t>
                      </a:r>
                      <a:endParaRPr lang="en-US" sz="1400" b="0" dirty="0">
                        <a:solidFill>
                          <a:srgbClr val="000000"/>
                        </a:solidFill>
                        <a:latin typeface="Calibri"/>
                      </a:endParaRPr>
                    </a:p>
                  </a:txBody>
                  <a:tcPr marL="100794" marR="100794" marT="50401" marB="50401">
                    <a:solidFill>
                      <a:srgbClr val="C1FFE0">
                        <a:alpha val="20000"/>
                      </a:srgbClr>
                    </a:solidFill>
                  </a:tcPr>
                </a:tc>
                <a:extLst>
                  <a:ext uri="{0D108BD9-81ED-4DB2-BD59-A6C34878D82A}">
                    <a16:rowId xmlns:a16="http://schemas.microsoft.com/office/drawing/2014/main" val="954167883"/>
                  </a:ext>
                </a:extLst>
              </a:tr>
              <a:tr h="279362">
                <a:tc>
                  <a:txBody>
                    <a:bodyPr/>
                    <a:lstStyle/>
                    <a:p>
                      <a:pPr marL="0" marR="0" lvl="0" indent="0" algn="l" defTabSz="914400" rtl="0" fontAlgn="auto" hangingPunct="1">
                        <a:lnSpc>
                          <a:spcPct val="100000"/>
                        </a:lnSpc>
                        <a:spcBef>
                          <a:spcPts val="0"/>
                        </a:spcBef>
                        <a:spcAft>
                          <a:spcPts val="0"/>
                        </a:spcAft>
                        <a:buNone/>
                        <a:tabLst/>
                      </a:pPr>
                      <a:r>
                        <a:rPr lang="en-US" sz="1400" dirty="0"/>
                        <a:t>Corticotropin-releasing hormone (CRH</a:t>
                      </a:r>
                      <a:r>
                        <a:rPr lang="en-US" sz="1400" dirty="0" smtClean="0"/>
                        <a:t>)</a:t>
                      </a:r>
                      <a:endParaRPr lang="en-US" sz="1400" dirty="0"/>
                    </a:p>
                  </a:txBody>
                  <a:tcPr marL="100794" marR="100794" marT="50401" marB="50401"/>
                </a:tc>
                <a:tc>
                  <a:txBody>
                    <a:bodyPr/>
                    <a:lstStyle/>
                    <a:p>
                      <a:pPr marL="0" marR="0" lvl="0" indent="0" algn="l" defTabSz="914400" rtl="0" fontAlgn="auto" hangingPunct="1">
                        <a:lnSpc>
                          <a:spcPct val="100000"/>
                        </a:lnSpc>
                        <a:spcBef>
                          <a:spcPts val="0"/>
                        </a:spcBef>
                        <a:spcAft>
                          <a:spcPts val="0"/>
                        </a:spcAft>
                        <a:buNone/>
                        <a:tabLst/>
                      </a:pPr>
                      <a:r>
                        <a:rPr lang="en-US" sz="1400" dirty="0"/>
                        <a:t>Stimulates release of </a:t>
                      </a:r>
                      <a:r>
                        <a:rPr lang="en-US" sz="1400" dirty="0" err="1"/>
                        <a:t>adrenocorticotropin</a:t>
                      </a:r>
                      <a:r>
                        <a:rPr lang="en-US" sz="1400" dirty="0"/>
                        <a:t> hormone (ACTH)</a:t>
                      </a:r>
                      <a:endParaRPr lang="en-US" sz="1400" b="0" dirty="0">
                        <a:solidFill>
                          <a:srgbClr val="000000"/>
                        </a:solidFill>
                        <a:latin typeface="Calibri"/>
                      </a:endParaRPr>
                    </a:p>
                  </a:txBody>
                  <a:tcPr marL="100794" marR="100794" marT="50401" marB="50401"/>
                </a:tc>
                <a:extLst>
                  <a:ext uri="{0D108BD9-81ED-4DB2-BD59-A6C34878D82A}">
                    <a16:rowId xmlns:a16="http://schemas.microsoft.com/office/drawing/2014/main" val="1085500888"/>
                  </a:ext>
                </a:extLst>
              </a:tr>
              <a:tr h="658814">
                <a:tc>
                  <a:txBody>
                    <a:bodyPr/>
                    <a:lstStyle/>
                    <a:p>
                      <a:pPr marL="0" marR="0" lvl="0" indent="0" algn="l" defTabSz="914400" rtl="0" fontAlgn="auto" hangingPunct="1">
                        <a:lnSpc>
                          <a:spcPct val="100000"/>
                        </a:lnSpc>
                        <a:spcBef>
                          <a:spcPts val="0"/>
                        </a:spcBef>
                        <a:spcAft>
                          <a:spcPts val="0"/>
                        </a:spcAft>
                        <a:buNone/>
                        <a:tabLst/>
                      </a:pPr>
                      <a:r>
                        <a:rPr lang="en-US" sz="1400" dirty="0"/>
                        <a:t>Gonadotropin releasing hormone (GnRH) </a:t>
                      </a:r>
                    </a:p>
                    <a:p>
                      <a:pPr marL="0" marR="0" lvl="0" indent="0" algn="l" defTabSz="914400" rtl="0" fontAlgn="auto" hangingPunct="1">
                        <a:lnSpc>
                          <a:spcPct val="100000"/>
                        </a:lnSpc>
                        <a:spcBef>
                          <a:spcPts val="0"/>
                        </a:spcBef>
                        <a:spcAft>
                          <a:spcPts val="0"/>
                        </a:spcAft>
                        <a:buNone/>
                        <a:tabLst/>
                      </a:pPr>
                      <a:endParaRPr lang="en-US" sz="1400" b="0" dirty="0">
                        <a:solidFill>
                          <a:srgbClr val="000000"/>
                        </a:solidFill>
                        <a:latin typeface="Calibri"/>
                      </a:endParaRPr>
                    </a:p>
                  </a:txBody>
                  <a:tcPr marL="100794" marR="100794" marT="50401" marB="50401">
                    <a:solidFill>
                      <a:srgbClr val="C1FFE0">
                        <a:alpha val="20000"/>
                      </a:srgbClr>
                    </a:solidFill>
                  </a:tcPr>
                </a:tc>
                <a:tc>
                  <a:txBody>
                    <a:bodyPr/>
                    <a:lstStyle/>
                    <a:p>
                      <a:pPr lvl="0"/>
                      <a:r>
                        <a:rPr lang="en-US" sz="1400" dirty="0"/>
                        <a:t>causes release of the 2 gonadotropic hormones:</a:t>
                      </a:r>
                    </a:p>
                    <a:p>
                      <a:pPr marL="235001" lvl="0" indent="-285750">
                        <a:buSzPct val="100000"/>
                        <a:buFont typeface="Wingdings" panose="05000000000000000000" pitchFamily="2" charset="2"/>
                        <a:buChar char="ü"/>
                      </a:pPr>
                      <a:r>
                        <a:rPr lang="en-US" sz="1400" dirty="0"/>
                        <a:t>Luteinizing (LH) </a:t>
                      </a:r>
                    </a:p>
                    <a:p>
                      <a:pPr marL="235001" lvl="0" indent="-285750">
                        <a:buSzPct val="100000"/>
                        <a:buFont typeface="Wingdings" panose="05000000000000000000" pitchFamily="2" charset="2"/>
                        <a:buChar char="ü"/>
                      </a:pPr>
                      <a:r>
                        <a:rPr lang="en-US" sz="1400" dirty="0"/>
                        <a:t>follicle-stimulating hormone </a:t>
                      </a:r>
                      <a:r>
                        <a:rPr lang="en-US" sz="1400" dirty="0" smtClean="0"/>
                        <a:t>FSH</a:t>
                      </a:r>
                      <a:endParaRPr lang="en-GB" sz="1400" dirty="0"/>
                    </a:p>
                  </a:txBody>
                  <a:tcPr marL="100794" marR="100794" marT="50401" marB="50401">
                    <a:solidFill>
                      <a:srgbClr val="C1FFE0">
                        <a:alpha val="20000"/>
                      </a:srgbClr>
                    </a:solidFill>
                  </a:tcPr>
                </a:tc>
                <a:extLst>
                  <a:ext uri="{0D108BD9-81ED-4DB2-BD59-A6C34878D82A}">
                    <a16:rowId xmlns:a16="http://schemas.microsoft.com/office/drawing/2014/main" val="1558894142"/>
                  </a:ext>
                </a:extLst>
              </a:tr>
              <a:tr h="516817">
                <a:tc>
                  <a:txBody>
                    <a:bodyPr/>
                    <a:lstStyle/>
                    <a:p>
                      <a:pPr marL="0" marR="0" lvl="0" indent="0" algn="l" defTabSz="914400" rtl="0" fontAlgn="auto" hangingPunct="1">
                        <a:lnSpc>
                          <a:spcPct val="100000"/>
                        </a:lnSpc>
                        <a:spcBef>
                          <a:spcPts val="0"/>
                        </a:spcBef>
                        <a:spcAft>
                          <a:spcPts val="0"/>
                        </a:spcAft>
                        <a:buNone/>
                        <a:tabLst/>
                      </a:pPr>
                      <a:r>
                        <a:rPr lang="en-US" sz="1400" dirty="0"/>
                        <a:t>Prolactin inhibitory hormone (PIH) also known as Dopamine</a:t>
                      </a:r>
                      <a:endParaRPr lang="en-US" sz="1400" b="0" dirty="0">
                        <a:solidFill>
                          <a:srgbClr val="000000"/>
                        </a:solidFill>
                        <a:latin typeface="Calibri"/>
                      </a:endParaRPr>
                    </a:p>
                  </a:txBody>
                  <a:tcPr marL="100794" marR="100794" marT="50401" marB="50401"/>
                </a:tc>
                <a:tc>
                  <a:txBody>
                    <a:bodyPr/>
                    <a:lstStyle/>
                    <a:p>
                      <a:pPr marL="0" marR="0" lvl="0" indent="0" algn="l" defTabSz="914400" rtl="0" fontAlgn="auto" hangingPunct="1">
                        <a:lnSpc>
                          <a:spcPct val="100000"/>
                        </a:lnSpc>
                        <a:spcBef>
                          <a:spcPts val="0"/>
                        </a:spcBef>
                        <a:spcAft>
                          <a:spcPts val="0"/>
                        </a:spcAft>
                        <a:buNone/>
                        <a:tabLst/>
                      </a:pPr>
                      <a:r>
                        <a:rPr lang="en-US" sz="1400" dirty="0"/>
                        <a:t>Inhibits prolactin </a:t>
                      </a:r>
                      <a:r>
                        <a:rPr lang="en-US" sz="1400" dirty="0" smtClean="0"/>
                        <a:t>secretion</a:t>
                      </a:r>
                      <a:endParaRPr lang="cs-CZ" sz="1400" dirty="0"/>
                    </a:p>
                  </a:txBody>
                  <a:tcPr marL="100794" marR="100794" marT="50401" marB="50401"/>
                </a:tc>
                <a:extLst>
                  <a:ext uri="{0D108BD9-81ED-4DB2-BD59-A6C34878D82A}">
                    <a16:rowId xmlns:a16="http://schemas.microsoft.com/office/drawing/2014/main" val="4127247098"/>
                  </a:ext>
                </a:extLst>
              </a:tr>
            </a:tbl>
          </a:graphicData>
        </a:graphic>
      </p:graphicFrame>
      <p:graphicFrame>
        <p:nvGraphicFramePr>
          <p:cNvPr id="10" name="Table 3"/>
          <p:cNvGraphicFramePr>
            <a:graphicFrameLocks noGrp="1"/>
          </p:cNvGraphicFramePr>
          <p:nvPr>
            <p:extLst>
              <p:ext uri="{D42A27DB-BD31-4B8C-83A1-F6EECF244321}">
                <p14:modId xmlns:p14="http://schemas.microsoft.com/office/powerpoint/2010/main" val="3091609570"/>
              </p:ext>
            </p:extLst>
          </p:nvPr>
        </p:nvGraphicFramePr>
        <p:xfrm>
          <a:off x="618115" y="4223031"/>
          <a:ext cx="10961288" cy="1974298"/>
        </p:xfrm>
        <a:graphic>
          <a:graphicData uri="http://schemas.openxmlformats.org/drawingml/2006/table">
            <a:tbl>
              <a:tblPr firstRow="1" bandRow="1">
                <a:tableStyleId>{5DA37D80-6434-44D0-A028-1B22A696006F}</a:tableStyleId>
              </a:tblPr>
              <a:tblGrid>
                <a:gridCol w="5480644">
                  <a:extLst>
                    <a:ext uri="{9D8B030D-6E8A-4147-A177-3AD203B41FA5}">
                      <a16:colId xmlns:a16="http://schemas.microsoft.com/office/drawing/2014/main" val="1744024428"/>
                    </a:ext>
                  </a:extLst>
                </a:gridCol>
                <a:gridCol w="5480644">
                  <a:extLst>
                    <a:ext uri="{9D8B030D-6E8A-4147-A177-3AD203B41FA5}">
                      <a16:colId xmlns:a16="http://schemas.microsoft.com/office/drawing/2014/main" val="1164850761"/>
                    </a:ext>
                  </a:extLst>
                </a:gridCol>
              </a:tblGrid>
              <a:tr h="322106">
                <a:tc gridSpan="2">
                  <a:txBody>
                    <a:bodyPr/>
                    <a:lstStyle/>
                    <a:p>
                      <a:pPr lvl="0" algn="ctr"/>
                      <a:r>
                        <a:rPr kumimoji="0" lang="en-US" sz="1400" b="0" kern="1200" dirty="0">
                          <a:solidFill>
                            <a:srgbClr val="008080"/>
                          </a:solidFill>
                        </a:rPr>
                        <a:t>Feedback mechanism</a:t>
                      </a:r>
                      <a:endParaRPr kumimoji="0" lang="en-US" sz="1400" b="0" kern="1200" dirty="0">
                        <a:solidFill>
                          <a:srgbClr val="008080"/>
                        </a:solidFill>
                        <a:latin typeface="+mn-lt"/>
                        <a:ea typeface="+mn-ea"/>
                        <a:cs typeface="+mn-cs"/>
                      </a:endParaRPr>
                    </a:p>
                  </a:txBody>
                  <a:tcPr marL="100794" marR="100794" marT="50401" marB="50401">
                    <a:solidFill>
                      <a:srgbClr val="FCFEE6"/>
                    </a:solidFill>
                  </a:tcPr>
                </a:tc>
                <a:tc hMerge="1">
                  <a:txBody>
                    <a:bodyPr/>
                    <a:lstStyle/>
                    <a:p>
                      <a:endParaRPr lang="en-US"/>
                    </a:p>
                  </a:txBody>
                  <a:tcPr/>
                </a:tc>
                <a:extLst>
                  <a:ext uri="{0D108BD9-81ED-4DB2-BD59-A6C34878D82A}">
                    <a16:rowId xmlns:a16="http://schemas.microsoft.com/office/drawing/2014/main" val="1158069101"/>
                  </a:ext>
                </a:extLst>
              </a:tr>
              <a:tr h="322106">
                <a:tc>
                  <a:txBody>
                    <a:bodyPr/>
                    <a:lstStyle/>
                    <a:p>
                      <a:pPr marL="0" marR="0" lvl="0" indent="0" algn="ctr" defTabSz="914400" rtl="0" fontAlgn="auto" hangingPunct="1">
                        <a:lnSpc>
                          <a:spcPct val="100000"/>
                        </a:lnSpc>
                        <a:spcBef>
                          <a:spcPts val="0"/>
                        </a:spcBef>
                        <a:spcAft>
                          <a:spcPts val="0"/>
                        </a:spcAft>
                        <a:buNone/>
                        <a:tabLst/>
                      </a:pPr>
                      <a:r>
                        <a:rPr kumimoji="0" lang="en-US" sz="1400" kern="1200" dirty="0"/>
                        <a:t>Positive feedback</a:t>
                      </a:r>
                      <a:endParaRPr kumimoji="0" lang="en-US" sz="1400" b="0" kern="1200" dirty="0">
                        <a:solidFill>
                          <a:schemeClr val="tx1"/>
                        </a:solidFill>
                        <a:latin typeface="+mn-lt"/>
                        <a:ea typeface="+mn-ea"/>
                        <a:cs typeface="+mn-cs"/>
                      </a:endParaRPr>
                    </a:p>
                  </a:txBody>
                  <a:tcPr marL="100794" marR="100794" marT="50401" marB="50401">
                    <a:solidFill>
                      <a:srgbClr val="C1FFE0">
                        <a:alpha val="20000"/>
                      </a:srgbClr>
                    </a:solidFill>
                  </a:tcPr>
                </a:tc>
                <a:tc>
                  <a:txBody>
                    <a:bodyPr/>
                    <a:lstStyle/>
                    <a:p>
                      <a:pPr marL="0" marR="0" lvl="0" indent="0" algn="ctr" defTabSz="914400" rtl="0" fontAlgn="auto" hangingPunct="1">
                        <a:lnSpc>
                          <a:spcPct val="100000"/>
                        </a:lnSpc>
                        <a:spcBef>
                          <a:spcPts val="0"/>
                        </a:spcBef>
                        <a:spcAft>
                          <a:spcPts val="0"/>
                        </a:spcAft>
                        <a:buNone/>
                        <a:tabLst/>
                      </a:pPr>
                      <a:r>
                        <a:rPr kumimoji="0" lang="en-US" sz="1400" kern="1200" dirty="0"/>
                        <a:t>Negative feedback</a:t>
                      </a:r>
                      <a:endParaRPr kumimoji="0" lang="en-US" sz="1400" b="0" kern="1200" dirty="0">
                        <a:solidFill>
                          <a:schemeClr val="tx1"/>
                        </a:solidFill>
                        <a:latin typeface="+mn-lt"/>
                        <a:ea typeface="+mn-ea"/>
                        <a:cs typeface="+mn-cs"/>
                      </a:endParaRPr>
                    </a:p>
                  </a:txBody>
                  <a:tcPr marL="100794" marR="100794" marT="50401" marB="50401">
                    <a:solidFill>
                      <a:srgbClr val="C1FFE0">
                        <a:alpha val="20000"/>
                      </a:srgbClr>
                    </a:solidFill>
                  </a:tcPr>
                </a:tc>
                <a:extLst>
                  <a:ext uri="{0D108BD9-81ED-4DB2-BD59-A6C34878D82A}">
                    <a16:rowId xmlns:a16="http://schemas.microsoft.com/office/drawing/2014/main" val="2951499518"/>
                  </a:ext>
                </a:extLst>
              </a:tr>
              <a:tr h="1330086">
                <a:tc>
                  <a:txBody>
                    <a:bodyPr/>
                    <a:lstStyle/>
                    <a:p>
                      <a:pPr lvl="0"/>
                      <a:r>
                        <a:rPr kumimoji="0" lang="en-US" sz="1400" kern="1200"/>
                        <a:t>-Release of hormone A stimulates the release of hormone B</a:t>
                      </a:r>
                    </a:p>
                    <a:p>
                      <a:pPr lvl="0"/>
                      <a:r>
                        <a:rPr kumimoji="0" lang="en-US" sz="1400" kern="1200"/>
                        <a:t>-Hormone B stimulates further release of hormone A</a:t>
                      </a:r>
                      <a:endParaRPr kumimoji="0" lang="en-US" sz="1400" b="0" kern="1200">
                        <a:solidFill>
                          <a:schemeClr val="tx1"/>
                        </a:solidFill>
                        <a:latin typeface="+mn-lt"/>
                        <a:ea typeface="+mn-ea"/>
                        <a:cs typeface="+mn-cs"/>
                      </a:endParaRPr>
                    </a:p>
                  </a:txBody>
                  <a:tcPr marL="100794" marR="100794" marT="50401" marB="50401"/>
                </a:tc>
                <a:tc>
                  <a:txBody>
                    <a:bodyPr/>
                    <a:lstStyle/>
                    <a:p>
                      <a:pPr lvl="0"/>
                      <a:r>
                        <a:rPr kumimoji="0" lang="en-US" sz="1400" kern="1200" dirty="0"/>
                        <a:t>-Release of hormone A stimulates the release of hormone B</a:t>
                      </a:r>
                    </a:p>
                    <a:p>
                      <a:pPr lvl="0"/>
                      <a:r>
                        <a:rPr kumimoji="0" lang="en-US" sz="1400" kern="1200" dirty="0"/>
                        <a:t>-Hormone B inhibits the release of hormone A</a:t>
                      </a:r>
                      <a:endParaRPr kumimoji="0" lang="en-US" sz="1400" b="0" kern="1200" dirty="0">
                        <a:solidFill>
                          <a:schemeClr val="tx1"/>
                        </a:solidFill>
                        <a:latin typeface="+mn-lt"/>
                        <a:ea typeface="+mn-ea"/>
                        <a:cs typeface="+mn-cs"/>
                      </a:endParaRPr>
                    </a:p>
                  </a:txBody>
                  <a:tcPr marL="100794" marR="100794" marT="50401" marB="50401"/>
                </a:tc>
                <a:extLst>
                  <a:ext uri="{0D108BD9-81ED-4DB2-BD59-A6C34878D82A}">
                    <a16:rowId xmlns:a16="http://schemas.microsoft.com/office/drawing/2014/main" val="3444337799"/>
                  </a:ext>
                </a:extLst>
              </a:tr>
            </a:tbl>
          </a:graphicData>
        </a:graphic>
      </p:graphicFrame>
    </p:spTree>
    <p:extLst>
      <p:ext uri="{BB962C8B-B14F-4D97-AF65-F5344CB8AC3E}">
        <p14:creationId xmlns:p14="http://schemas.microsoft.com/office/powerpoint/2010/main" val="238516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a:t>
            </a:r>
            <a:r>
              <a:rPr lang="en-US" dirty="0" smtClean="0">
                <a:solidFill>
                  <a:srgbClr val="427380"/>
                </a:solidFill>
                <a:latin typeface="Calibri" panose="020F0502020204030204" pitchFamily="34" charset="0"/>
                <a:cs typeface="Calibri" panose="020F0502020204030204" pitchFamily="34" charset="0"/>
              </a:rPr>
              <a:t>you for checking our work! </a:t>
            </a:r>
            <a:endParaRPr lang="en-US" dirty="0">
              <a:solidFill>
                <a:srgbClr val="427380"/>
              </a:solidFill>
              <a:latin typeface="Calibri" panose="020F0502020204030204" pitchFamily="34" charset="0"/>
              <a:cs typeface="Calibri" panose="020F0502020204030204" pitchFamily="34" charset="0"/>
            </a:endParaRP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smtClean="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a:t>
            </a:r>
            <a:r>
              <a:rPr lang="ar-SA" dirty="0" smtClean="0"/>
              <a:t>الفريق:</a:t>
            </a:r>
            <a:endParaRPr lang="ar-SA" dirty="0"/>
          </a:p>
          <a:p>
            <a:pPr algn="ctr" rtl="1">
              <a:lnSpc>
                <a:spcPct val="150000"/>
              </a:lnSpc>
            </a:pPr>
            <a:r>
              <a:rPr lang="en-US" dirty="0" smtClean="0">
                <a:solidFill>
                  <a:schemeClr val="tx1"/>
                </a:solidFill>
              </a:rPr>
              <a:t> </a:t>
            </a:r>
            <a:r>
              <a:rPr lang="ar-SA" dirty="0" smtClean="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smtClean="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Hanaa</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AlZamil’s</a:t>
            </a:r>
            <a:r>
              <a:rPr lang="fr-FR" sz="1100" dirty="0">
                <a:solidFill>
                  <a:schemeClr val="tx1"/>
                </a:solidFill>
                <a:latin typeface="Comic Sans MS" panose="030F0702030302020204" pitchFamily="66" charset="0"/>
              </a:rPr>
              <a:t> Lecture &amp; Notes.</a:t>
            </a:r>
          </a:p>
          <a:p>
            <a:pPr defTabSz="914400"/>
            <a:r>
              <a:rPr lang="fr-FR" sz="1100" dirty="0">
                <a:solidFill>
                  <a:schemeClr val="tx1"/>
                </a:solidFill>
                <a:latin typeface="Comic Sans MS" panose="030F0702030302020204" pitchFamily="66" charset="0"/>
              </a:rPr>
              <a:t>2017-2018 Prof. </a:t>
            </a:r>
            <a:r>
              <a:rPr lang="fr-FR" sz="1100" dirty="0" err="1">
                <a:solidFill>
                  <a:schemeClr val="tx1"/>
                </a:solidFill>
                <a:latin typeface="Comic Sans MS" panose="030F0702030302020204" pitchFamily="66" charset="0"/>
              </a:rPr>
              <a:t>Abdulmajeed</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Aldress’s</a:t>
            </a:r>
            <a:r>
              <a:rPr lang="fr-FR" sz="1100" dirty="0">
                <a:solidFill>
                  <a:schemeClr val="tx1"/>
                </a:solidFill>
                <a:latin typeface="Comic Sans MS" panose="030F0702030302020204" pitchFamily="66" charset="0"/>
              </a:rPr>
              <a:t> Lecture&amp; Notes. </a:t>
            </a:r>
          </a:p>
          <a:p>
            <a:pPr defTabSz="914400"/>
            <a:r>
              <a:rPr lang="en-US" sz="1100" dirty="0">
                <a:solidFill>
                  <a:schemeClr val="tx1"/>
                </a:solidFill>
                <a:latin typeface="Comic Sans MS" panose="030F0702030302020204" pitchFamily="66" charset="0"/>
              </a:rPr>
              <a:t>Guyton &amp; Hall of Medical Physiology 13th  Edition.</a:t>
            </a:r>
          </a:p>
          <a:p>
            <a:pPr defTabSz="914400"/>
            <a:r>
              <a:rPr lang="en-US" sz="1100" dirty="0">
                <a:solidFill>
                  <a:schemeClr val="tx1"/>
                </a:solidFill>
                <a:latin typeface="Comic Sans MS" panose="030F0702030302020204" pitchFamily="66" charset="0"/>
              </a:rPr>
              <a:t>Linda S. Costanzo 5th Edition.</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smtClean="0">
                <a:solidFill>
                  <a:schemeClr val="tx1"/>
                </a:solidFill>
                <a:latin typeface="Comic Sans MS" panose="030F0702030302020204" pitchFamily="66" charset="0"/>
              </a:rPr>
              <a:t>Give us your feedback </a:t>
            </a:r>
            <a:r>
              <a:rPr lang="en-US" sz="1200" dirty="0" smtClean="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pic>
        <p:nvPicPr>
          <p:cNvPr id="21" name="Picture 20">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15578" y="5689635"/>
            <a:ext cx="630936" cy="630936"/>
          </a:xfrm>
          <a:prstGeom prst="rect">
            <a:avLst/>
          </a:prstGeom>
        </p:spPr>
      </p:pic>
      <p:pic>
        <p:nvPicPr>
          <p:cNvPr id="3" name="Picture 2"/>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4306" y="5689635"/>
            <a:ext cx="630936" cy="630936"/>
          </a:xfrm>
          <a:prstGeom prst="rect">
            <a:avLst/>
          </a:prstGeom>
        </p:spPr>
      </p:pic>
      <p:sp>
        <p:nvSpPr>
          <p:cNvPr id="24" name="Rectangle 23"/>
          <p:cNvSpPr/>
          <p:nvPr/>
        </p:nvSpPr>
        <p:spPr>
          <a:xfrm>
            <a:off x="2141837" y="3631768"/>
            <a:ext cx="1965375" cy="1610687"/>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ريـمـا الشايع</a:t>
            </a:r>
            <a:endParaRPr lang="en-US"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دعاء عبدالفتاح</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شروق الصومالي</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85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Hypothalamus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400" dirty="0">
                <a:solidFill>
                  <a:schemeClr val="bg1">
                    <a:lumMod val="50000"/>
                  </a:schemeClr>
                </a:solidFill>
                <a:latin typeface="Gill Sans MT" panose="020B0502020104020203" pitchFamily="34" charset="0"/>
                <a:cs typeface="Calibri" panose="020F0502020204030204" pitchFamily="34" charset="0"/>
              </a:rPr>
              <a:t>Hypothalamus is located at the base of the brain </a:t>
            </a:r>
            <a:r>
              <a:rPr lang="en-US" sz="1400" dirty="0" smtClean="0">
                <a:solidFill>
                  <a:schemeClr val="accent5">
                    <a:lumMod val="75000"/>
                  </a:schemeClr>
                </a:solidFill>
                <a:latin typeface="Gill Sans MT" panose="020B0502020104020203" pitchFamily="34" charset="0"/>
                <a:cs typeface="Calibri" panose="020F0502020204030204" pitchFamily="34" charset="0"/>
              </a:rPr>
              <a:t>&amp; Composed </a:t>
            </a:r>
            <a:r>
              <a:rPr lang="en-US" sz="1400" dirty="0">
                <a:solidFill>
                  <a:schemeClr val="accent5">
                    <a:lumMod val="75000"/>
                  </a:schemeClr>
                </a:solidFill>
                <a:latin typeface="Gill Sans MT" panose="020B0502020104020203" pitchFamily="34" charset="0"/>
                <a:cs typeface="Calibri" panose="020F0502020204030204" pitchFamily="34" charset="0"/>
              </a:rPr>
              <a:t>of number of nerve cells.</a:t>
            </a:r>
          </a:p>
          <a:p>
            <a:pPr defTabSz="914400">
              <a:lnSpc>
                <a:spcPct val="150000"/>
              </a:lnSpc>
              <a:buClr>
                <a:srgbClr val="008080"/>
              </a:buClr>
            </a:pPr>
            <a:r>
              <a:rPr lang="en-US" sz="1400" dirty="0" smtClean="0">
                <a:solidFill>
                  <a:schemeClr val="bg1">
                    <a:lumMod val="50000"/>
                  </a:schemeClr>
                </a:solidFill>
                <a:latin typeface="Gill Sans MT" panose="020B0502020104020203" pitchFamily="34" charset="0"/>
                <a:cs typeface="Calibri" panose="020F0502020204030204" pitchFamily="34" charset="0"/>
              </a:rPr>
              <a:t> It </a:t>
            </a:r>
            <a:r>
              <a:rPr lang="en-US" sz="1400" dirty="0">
                <a:solidFill>
                  <a:schemeClr val="bg1">
                    <a:lumMod val="50000"/>
                  </a:schemeClr>
                </a:solidFill>
                <a:latin typeface="Gill Sans MT" panose="020B0502020104020203" pitchFamily="34" charset="0"/>
                <a:cs typeface="Calibri" panose="020F0502020204030204" pitchFamily="34" charset="0"/>
              </a:rPr>
              <a:t>is part of the limbic system, which controls </a:t>
            </a:r>
            <a:r>
              <a:rPr lang="en-US" sz="1400" dirty="0" smtClean="0">
                <a:solidFill>
                  <a:schemeClr val="bg1">
                    <a:lumMod val="50000"/>
                  </a:schemeClr>
                </a:solidFill>
                <a:latin typeface="Gill Sans MT" panose="020B0502020104020203" pitchFamily="34" charset="0"/>
                <a:cs typeface="Calibri" panose="020F0502020204030204" pitchFamily="34" charset="0"/>
              </a:rPr>
              <a:t>the autonomic </a:t>
            </a:r>
            <a:r>
              <a:rPr lang="en-US" sz="1400" dirty="0">
                <a:solidFill>
                  <a:schemeClr val="bg1">
                    <a:lumMod val="50000"/>
                  </a:schemeClr>
                </a:solidFill>
                <a:latin typeface="Gill Sans MT" panose="020B0502020104020203" pitchFamily="34" charset="0"/>
                <a:cs typeface="Calibri" panose="020F0502020204030204" pitchFamily="34" charset="0"/>
              </a:rPr>
              <a:t>nervous system and the endocrine </a:t>
            </a:r>
            <a:r>
              <a:rPr lang="en-US" sz="1400" dirty="0" smtClean="0">
                <a:solidFill>
                  <a:schemeClr val="bg1">
                    <a:lumMod val="50000"/>
                  </a:schemeClr>
                </a:solidFill>
                <a:latin typeface="Gill Sans MT" panose="020B0502020104020203" pitchFamily="34" charset="0"/>
                <a:cs typeface="Calibri" panose="020F0502020204030204" pitchFamily="34" charset="0"/>
              </a:rPr>
              <a:t>systems.</a:t>
            </a:r>
          </a:p>
          <a:p>
            <a:pPr defTabSz="914400">
              <a:lnSpc>
                <a:spcPct val="150000"/>
              </a:lnSpc>
              <a:buClr>
                <a:srgbClr val="008080"/>
              </a:buClr>
            </a:pPr>
            <a:r>
              <a:rPr lang="en-US" sz="1400" dirty="0">
                <a:solidFill>
                  <a:schemeClr val="accent5">
                    <a:lumMod val="75000"/>
                  </a:schemeClr>
                </a:solidFill>
                <a:latin typeface="Gill Sans MT" panose="020B0502020104020203" pitchFamily="34" charset="0"/>
                <a:cs typeface="Calibri" panose="020F0502020204030204" pitchFamily="34" charset="0"/>
              </a:rPr>
              <a:t>Control pituitary gland secretion by:</a:t>
            </a:r>
            <a:endParaRPr lang="en-US" sz="1400" dirty="0">
              <a:solidFill>
                <a:srgbClr val="FF0000"/>
              </a:solidFill>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solidFill>
                  <a:schemeClr val="bg1">
                    <a:lumMod val="50000"/>
                  </a:schemeClr>
                </a:solidFill>
                <a:latin typeface="Gill Sans MT" panose="020B0502020104020203" pitchFamily="34" charset="0"/>
                <a:cs typeface="Calibri" panose="020F0502020204030204" pitchFamily="34" charset="0"/>
              </a:rPr>
              <a:t>Secretes releasing hormones to cause the pituitary to release hormones.</a:t>
            </a:r>
          </a:p>
          <a:p>
            <a:pPr marL="342900" indent="-342900" defTabSz="914400">
              <a:lnSpc>
                <a:spcPct val="150000"/>
              </a:lnSpc>
              <a:buClr>
                <a:srgbClr val="008080"/>
              </a:buClr>
              <a:buFont typeface="+mj-lt"/>
              <a:buAutoNum type="arabicPeriod"/>
            </a:pPr>
            <a:r>
              <a:rPr lang="en-US" sz="1400" dirty="0">
                <a:solidFill>
                  <a:schemeClr val="bg1">
                    <a:lumMod val="50000"/>
                  </a:schemeClr>
                </a:solidFill>
                <a:latin typeface="Gill Sans MT" panose="020B0502020104020203" pitchFamily="34" charset="0"/>
                <a:cs typeface="Calibri" panose="020F0502020204030204" pitchFamily="34" charset="0"/>
              </a:rPr>
              <a:t>Secretes inhibiting hormones to turn off secretion of pituitary hormones</a:t>
            </a:r>
            <a:r>
              <a:rPr lang="en-US" sz="1400" dirty="0" smtClean="0">
                <a:solidFill>
                  <a:schemeClr val="bg1">
                    <a:lumMod val="50000"/>
                  </a:schemeClr>
                </a:solidFill>
                <a:latin typeface="Gill Sans MT" panose="020B0502020104020203" pitchFamily="34" charset="0"/>
                <a:cs typeface="Calibri" panose="020F0502020204030204" pitchFamily="34" charset="0"/>
              </a:rPr>
              <a:t>.</a:t>
            </a: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smtClean="0">
                <a:solidFill>
                  <a:schemeClr val="bg1">
                    <a:lumMod val="50000"/>
                  </a:schemeClr>
                </a:solidFill>
                <a:latin typeface="Gill Sans MT" panose="020B0502020104020203" pitchFamily="34" charset="0"/>
                <a:cs typeface="Calibri" panose="020F0502020204030204" pitchFamily="34" charset="0"/>
              </a:rPr>
              <a:t>One </a:t>
            </a:r>
            <a:r>
              <a:rPr lang="en-US" sz="1400" dirty="0">
                <a:solidFill>
                  <a:schemeClr val="bg1">
                    <a:lumMod val="50000"/>
                  </a:schemeClr>
                </a:solidFill>
                <a:latin typeface="Gill Sans MT" panose="020B0502020104020203" pitchFamily="34" charset="0"/>
                <a:cs typeface="Calibri" panose="020F0502020204030204" pitchFamily="34" charset="0"/>
              </a:rPr>
              <a:t>of </a:t>
            </a:r>
            <a:r>
              <a:rPr lang="en-US" sz="1400" dirty="0" smtClean="0">
                <a:solidFill>
                  <a:schemeClr val="bg1">
                    <a:lumMod val="50000"/>
                  </a:schemeClr>
                </a:solidFill>
                <a:latin typeface="Gill Sans MT" panose="020B0502020104020203" pitchFamily="34" charset="0"/>
                <a:cs typeface="Calibri" panose="020F0502020204030204" pitchFamily="34" charset="0"/>
              </a:rPr>
              <a:t>the </a:t>
            </a:r>
            <a:r>
              <a:rPr lang="en-US" sz="1400" dirty="0">
                <a:solidFill>
                  <a:schemeClr val="bg1">
                    <a:lumMod val="50000"/>
                  </a:schemeClr>
                </a:solidFill>
                <a:latin typeface="Gill Sans MT" panose="020B0502020104020203" pitchFamily="34" charset="0"/>
                <a:cs typeface="Calibri" panose="020F0502020204030204" pitchFamily="34" charset="0"/>
              </a:rPr>
              <a:t>most important functions of the hypothalamus</a:t>
            </a:r>
            <a:r>
              <a:rPr lang="en-US" sz="1400" dirty="0">
                <a:latin typeface="Gill Sans MT" panose="020B0502020104020203" pitchFamily="34" charset="0"/>
                <a:cs typeface="Calibri" panose="020F0502020204030204" pitchFamily="34" charset="0"/>
              </a:rPr>
              <a:t> </a:t>
            </a:r>
            <a:r>
              <a:rPr lang="en-US" sz="1400" dirty="0">
                <a:solidFill>
                  <a:srgbClr val="FF0000"/>
                </a:solidFill>
                <a:latin typeface="Gill Sans MT" panose="020B0502020104020203" pitchFamily="34" charset="0"/>
                <a:cs typeface="Calibri" panose="020F0502020204030204" pitchFamily="34" charset="0"/>
              </a:rPr>
              <a:t>is to link the nervous system to </a:t>
            </a:r>
            <a:r>
              <a:rPr lang="en-US" sz="1400" dirty="0" smtClean="0">
                <a:solidFill>
                  <a:srgbClr val="FF0000"/>
                </a:solidFill>
                <a:latin typeface="Gill Sans MT" panose="020B0502020104020203" pitchFamily="34" charset="0"/>
                <a:cs typeface="Calibri" panose="020F0502020204030204" pitchFamily="34" charset="0"/>
              </a:rPr>
              <a:t>the endocrine </a:t>
            </a:r>
            <a:r>
              <a:rPr lang="en-US" sz="1400" dirty="0">
                <a:solidFill>
                  <a:srgbClr val="FF0000"/>
                </a:solidFill>
                <a:latin typeface="Gill Sans MT" panose="020B0502020104020203" pitchFamily="34" charset="0"/>
                <a:cs typeface="Calibri" panose="020F0502020204030204" pitchFamily="34" charset="0"/>
              </a:rPr>
              <a:t>system via the pituitary </a:t>
            </a:r>
            <a:r>
              <a:rPr lang="en-US" sz="1400" dirty="0" smtClean="0">
                <a:solidFill>
                  <a:srgbClr val="FF0000"/>
                </a:solidFill>
                <a:latin typeface="Gill Sans MT" panose="020B0502020104020203" pitchFamily="34" charset="0"/>
                <a:cs typeface="Calibri" panose="020F0502020204030204" pitchFamily="34" charset="0"/>
              </a:rPr>
              <a:t>gland (</a:t>
            </a:r>
            <a:r>
              <a:rPr lang="en-US" sz="1400" dirty="0" err="1" smtClean="0">
                <a:solidFill>
                  <a:srgbClr val="FF0000"/>
                </a:solidFill>
                <a:latin typeface="Gill Sans MT" panose="020B0502020104020203" pitchFamily="34" charset="0"/>
                <a:cs typeface="Calibri" panose="020F0502020204030204" pitchFamily="34" charset="0"/>
              </a:rPr>
              <a:t>hypophysis</a:t>
            </a:r>
            <a:r>
              <a:rPr lang="en-US" sz="1400" dirty="0" smtClean="0">
                <a:solidFill>
                  <a:srgbClr val="FF0000"/>
                </a:solidFill>
                <a:latin typeface="Gill Sans MT" panose="020B0502020104020203" pitchFamily="34" charset="0"/>
                <a:cs typeface="Calibri" panose="020F0502020204030204" pitchFamily="34" charset="0"/>
              </a:rPr>
              <a:t>).</a:t>
            </a:r>
          </a:p>
          <a:p>
            <a:pPr defTabSz="914400">
              <a:lnSpc>
                <a:spcPct val="150000"/>
              </a:lnSpc>
              <a:buClr>
                <a:srgbClr val="008080"/>
              </a:buClr>
            </a:pPr>
            <a:endParaRPr lang="en-US" sz="4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Hypothalamic-pituitary </a:t>
            </a:r>
            <a:r>
              <a:rPr lang="en-US" sz="1400" dirty="0" smtClean="0">
                <a:solidFill>
                  <a:srgbClr val="008080"/>
                </a:solidFill>
                <a:latin typeface="Gill Sans MT" panose="020B0502020104020203" pitchFamily="34" charset="0"/>
                <a:cs typeface="Calibri" panose="020F0502020204030204" pitchFamily="34" charset="0"/>
              </a:rPr>
              <a:t>relationships:</a:t>
            </a:r>
          </a:p>
          <a:p>
            <a:pPr defTabSz="914400">
              <a:lnSpc>
                <a:spcPct val="150000"/>
              </a:lnSpc>
              <a:buClr>
                <a:srgbClr val="008080"/>
              </a:buClr>
            </a:pPr>
            <a:r>
              <a:rPr lang="en-US" sz="1400" dirty="0">
                <a:solidFill>
                  <a:schemeClr val="accent5">
                    <a:lumMod val="75000"/>
                  </a:schemeClr>
                </a:solidFill>
                <a:latin typeface="Gill Sans MT" panose="020B0502020104020203" pitchFamily="34" charset="0"/>
                <a:cs typeface="Calibri" panose="020F0502020204030204" pitchFamily="34" charset="0"/>
              </a:rPr>
              <a:t>The hypothalamus and pituitary gland function in a coordinated </a:t>
            </a:r>
            <a:r>
              <a:rPr lang="en-US" sz="1400" dirty="0">
                <a:solidFill>
                  <a:schemeClr val="bg1">
                    <a:lumMod val="50000"/>
                  </a:schemeClr>
                </a:solidFill>
                <a:latin typeface="Gill Sans MT" panose="020B0502020104020203" pitchFamily="34" charset="0"/>
                <a:cs typeface="Calibri" panose="020F0502020204030204" pitchFamily="34" charset="0"/>
              </a:rPr>
              <a:t>fashion to orchestrate many of the endocrine systems. </a:t>
            </a:r>
            <a:r>
              <a:rPr lang="en-US" sz="1400" dirty="0">
                <a:solidFill>
                  <a:schemeClr val="accent5">
                    <a:lumMod val="75000"/>
                  </a:schemeClr>
                </a:solidFill>
                <a:latin typeface="Gill Sans MT" panose="020B0502020104020203" pitchFamily="34" charset="0"/>
                <a:cs typeface="Calibri" panose="020F0502020204030204" pitchFamily="34" charset="0"/>
              </a:rPr>
              <a:t>The hypothalamic-pituitary unit regulates the functions of the thyroid, adrenal, and reproductive glands and also controls growth, milk production and </a:t>
            </a:r>
            <a:r>
              <a:rPr lang="en-US" sz="1400" dirty="0" smtClean="0">
                <a:solidFill>
                  <a:schemeClr val="accent5">
                    <a:lumMod val="75000"/>
                  </a:schemeClr>
                </a:solidFill>
                <a:latin typeface="Gill Sans MT" panose="020B0502020104020203" pitchFamily="34" charset="0"/>
                <a:cs typeface="Calibri" panose="020F0502020204030204" pitchFamily="34" charset="0"/>
              </a:rPr>
              <a:t>ejection, &amp; osmoregulation</a:t>
            </a:r>
            <a:r>
              <a:rPr lang="en-US" sz="1400" dirty="0">
                <a:solidFill>
                  <a:schemeClr val="accent5">
                    <a:lumMod val="75000"/>
                  </a:schemeClr>
                </a:solidFill>
                <a:latin typeface="Gill Sans MT" panose="020B0502020104020203" pitchFamily="34" charset="0"/>
                <a:cs typeface="Calibri" panose="020F0502020204030204" pitchFamily="34" charset="0"/>
              </a:rPr>
              <a:t>. </a:t>
            </a:r>
          </a:p>
          <a:p>
            <a:pPr defTabSz="914400">
              <a:lnSpc>
                <a:spcPct val="150000"/>
              </a:lnSpc>
              <a:buClr>
                <a:srgbClr val="008080"/>
              </a:buClr>
            </a:pPr>
            <a:r>
              <a:rPr lang="en-US" sz="1400" dirty="0">
                <a:solidFill>
                  <a:schemeClr val="bg1">
                    <a:lumMod val="50000"/>
                  </a:schemeClr>
                </a:solidFill>
                <a:latin typeface="Gill Sans MT" panose="020B0502020104020203" pitchFamily="34" charset="0"/>
                <a:cs typeface="Calibri" panose="020F0502020204030204" pitchFamily="34" charset="0"/>
              </a:rPr>
              <a:t>It is important to visualize the anatomic relationships between the hypothalamus and the pituitary because these relationships underlie the functional connections between the glands.</a:t>
            </a:r>
          </a:p>
          <a:p>
            <a:pPr marL="0" indent="0" defTabSz="914400">
              <a:lnSpc>
                <a:spcPct val="150000"/>
              </a:lnSpc>
              <a:buFont typeface="Wingdings 3"/>
              <a:buNone/>
            </a:pPr>
            <a:endParaRPr lang="en-US" sz="1400" dirty="0" smtClean="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latin typeface="Gill Sans MT" panose="020B0502020104020203" pitchFamily="34" charset="0"/>
              <a:cs typeface="Calibri" panose="020F0502020204030204" pitchFamily="34" charset="0"/>
            </a:endParaRPr>
          </a:p>
          <a:p>
            <a:pPr defTabSz="914400">
              <a:lnSpc>
                <a:spcPct val="150000"/>
              </a:lnSpc>
            </a:pPr>
            <a:endParaRPr lang="en-US" sz="1400" dirty="0">
              <a:latin typeface="Gill Sans MT" panose="020B0502020104020203" pitchFamily="34" charset="0"/>
              <a:cs typeface="Calibri" panose="020F0502020204030204" pitchFamily="34" charset="0"/>
            </a:endParaRPr>
          </a:p>
        </p:txBody>
      </p:sp>
      <p:sp>
        <p:nvSpPr>
          <p:cNvPr id="6" name="TextBox 5"/>
          <p:cNvSpPr txBox="1"/>
          <p:nvPr/>
        </p:nvSpPr>
        <p:spPr>
          <a:xfrm>
            <a:off x="6886462" y="1988840"/>
            <a:ext cx="4692941" cy="129266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Wingdings" panose="05000000000000000000" pitchFamily="2" charset="2"/>
              <a:buChar char="ü"/>
              <a:defRPr sz="1300">
                <a:solidFill>
                  <a:srgbClr val="00B050"/>
                </a:solidFill>
                <a:latin typeface="Gill Sans MT" panose="020B0502020104020203" pitchFamily="34" charset="0"/>
                <a:cs typeface="Calibri" panose="020F0502020204030204" pitchFamily="34" charset="0"/>
              </a:defRPr>
            </a:lvl1pPr>
          </a:lstStyle>
          <a:p>
            <a:r>
              <a:rPr lang="en-US" dirty="0"/>
              <a:t>Hypothalamus and pituitary are responsible for the secretion of other </a:t>
            </a:r>
            <a:r>
              <a:rPr lang="en-US" dirty="0" smtClean="0"/>
              <a:t>glands.</a:t>
            </a:r>
            <a:endParaRPr lang="en-US" dirty="0"/>
          </a:p>
          <a:p>
            <a:endParaRPr lang="en-US" dirty="0"/>
          </a:p>
          <a:p>
            <a:r>
              <a:rPr lang="en-US" dirty="0"/>
              <a:t>There is a relation between:</a:t>
            </a:r>
          </a:p>
          <a:p>
            <a:pPr marL="342900" indent="-342900">
              <a:buFont typeface="+mj-lt"/>
              <a:buAutoNum type="arabicPeriod"/>
            </a:pPr>
            <a:r>
              <a:rPr lang="en-US" dirty="0" smtClean="0"/>
              <a:t>hypothalamus/anterior </a:t>
            </a:r>
            <a:r>
              <a:rPr lang="en-US" dirty="0"/>
              <a:t>lobe:,</a:t>
            </a:r>
            <a:r>
              <a:rPr lang="en-US" dirty="0" err="1"/>
              <a:t>hypophyseal</a:t>
            </a:r>
            <a:r>
              <a:rPr lang="en-US" dirty="0"/>
              <a:t> portal </a:t>
            </a:r>
            <a:r>
              <a:rPr lang="en-US" dirty="0" smtClean="0"/>
              <a:t>system.</a:t>
            </a:r>
            <a:endParaRPr lang="en-US" dirty="0"/>
          </a:p>
          <a:p>
            <a:pPr marL="342900" indent="-342900">
              <a:buFont typeface="+mj-lt"/>
              <a:buAutoNum type="arabicPeriod"/>
            </a:pPr>
            <a:r>
              <a:rPr lang="en-US" dirty="0" smtClean="0"/>
              <a:t>hypothalamus/posterior </a:t>
            </a:r>
            <a:r>
              <a:rPr lang="en-US" dirty="0"/>
              <a:t>lobe: </a:t>
            </a:r>
            <a:r>
              <a:rPr lang="en-US" dirty="0" err="1"/>
              <a:t>hypothalamo-hypophyseal</a:t>
            </a:r>
            <a:r>
              <a:rPr lang="en-US" dirty="0"/>
              <a:t> </a:t>
            </a:r>
            <a:r>
              <a:rPr lang="en-US" dirty="0" smtClean="0"/>
              <a:t>tract.</a:t>
            </a:r>
            <a:endParaRPr lang="en-US" dirty="0"/>
          </a:p>
        </p:txBody>
      </p:sp>
    </p:spTree>
    <p:extLst>
      <p:ext uri="{BB962C8B-B14F-4D97-AF65-F5344CB8AC3E}">
        <p14:creationId xmlns:p14="http://schemas.microsoft.com/office/powerpoint/2010/main" val="299821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Pituitary Gland</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pic>
        <p:nvPicPr>
          <p:cNvPr id="10" name="Picture 4" descr="11_13"/>
          <p:cNvPicPr>
            <a:picLocks noGrp="1" noChangeAspect="1" noChangeArrowheads="1"/>
          </p:cNvPicPr>
          <p:nvPr>
            <p:ph sz="quarter" idx="1"/>
          </p:nvPr>
        </p:nvPicPr>
        <p:blipFill>
          <a:blip r:embed="rId3" cstate="print"/>
          <a:srcRect/>
          <a:stretch>
            <a:fillRect/>
          </a:stretch>
        </p:blipFill>
        <p:spPr bwMode="auto">
          <a:xfrm>
            <a:off x="4736824" y="4303276"/>
            <a:ext cx="2489913" cy="1996397"/>
          </a:xfrm>
          <a:prstGeom prst="rect">
            <a:avLst/>
          </a:prstGeom>
          <a:noFill/>
          <a:ln w="9525">
            <a:noFill/>
            <a:miter lim="800000"/>
            <a:headEnd/>
            <a:tailEnd/>
          </a:ln>
        </p:spPr>
      </p:pic>
      <p:pic>
        <p:nvPicPr>
          <p:cNvPr id="13" name="Picture 3" descr="figure_07_11_0_labeled.jpg"/>
          <p:cNvPicPr>
            <a:picLocks noGrp="1" noChangeAspect="1"/>
          </p:cNvPicPr>
          <p:nvPr>
            <p:ph sz="half" idx="4294967295"/>
          </p:nvPr>
        </p:nvPicPr>
        <p:blipFill>
          <a:blip r:embed="rId4" cstate="print"/>
          <a:srcRect/>
          <a:stretch>
            <a:fillRect/>
          </a:stretch>
        </p:blipFill>
        <p:spPr bwMode="auto">
          <a:xfrm>
            <a:off x="618115" y="4303276"/>
            <a:ext cx="3608388" cy="1970087"/>
          </a:xfrm>
          <a:prstGeom prst="rect">
            <a:avLst/>
          </a:prstGeom>
          <a:noFill/>
          <a:ln w="9525">
            <a:noFill/>
            <a:miter lim="800000"/>
            <a:headEnd/>
            <a:tailEnd/>
          </a:ln>
        </p:spPr>
      </p:pic>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833657872"/>
              </p:ext>
            </p:extLst>
          </p:nvPr>
        </p:nvGraphicFramePr>
        <p:xfrm>
          <a:off x="618115" y="1221998"/>
          <a:ext cx="10961288" cy="2979420"/>
        </p:xfrm>
        <a:graphic>
          <a:graphicData uri="http://schemas.openxmlformats.org/drawingml/2006/table">
            <a:tbl>
              <a:tblPr firstRow="1" bandRow="1">
                <a:tableStyleId>{5DA37D80-6434-44D0-A028-1B22A696006F}</a:tableStyleId>
              </a:tblPr>
              <a:tblGrid>
                <a:gridCol w="4540193">
                  <a:extLst>
                    <a:ext uri="{9D8B030D-6E8A-4147-A177-3AD203B41FA5}">
                      <a16:colId xmlns:a16="http://schemas.microsoft.com/office/drawing/2014/main" val="2491160732"/>
                    </a:ext>
                  </a:extLst>
                </a:gridCol>
                <a:gridCol w="2592288">
                  <a:extLst>
                    <a:ext uri="{9D8B030D-6E8A-4147-A177-3AD203B41FA5}">
                      <a16:colId xmlns:a16="http://schemas.microsoft.com/office/drawing/2014/main" val="3604589667"/>
                    </a:ext>
                  </a:extLst>
                </a:gridCol>
                <a:gridCol w="2592288">
                  <a:extLst>
                    <a:ext uri="{9D8B030D-6E8A-4147-A177-3AD203B41FA5}">
                      <a16:colId xmlns:a16="http://schemas.microsoft.com/office/drawing/2014/main" val="1939437005"/>
                    </a:ext>
                  </a:extLst>
                </a:gridCol>
                <a:gridCol w="1236519">
                  <a:extLst>
                    <a:ext uri="{9D8B030D-6E8A-4147-A177-3AD203B41FA5}">
                      <a16:colId xmlns:a16="http://schemas.microsoft.com/office/drawing/2014/main" val="1264859395"/>
                    </a:ext>
                  </a:extLst>
                </a:gridCol>
              </a:tblGrid>
              <a:tr h="30806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Pituitary Gland</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294060">
                <a:tc>
                  <a:txBody>
                    <a:bodyPr/>
                    <a:lstStyle/>
                    <a:p>
                      <a:pPr algn="ctr"/>
                      <a:r>
                        <a:rPr kumimoji="0" lang="en-US" sz="1300" b="0" kern="1200" dirty="0" smtClean="0">
                          <a:solidFill>
                            <a:srgbClr val="008080"/>
                          </a:solidFill>
                          <a:latin typeface="Gill Sans MT" panose="020B0502020104020203" pitchFamily="34" charset="0"/>
                          <a:ea typeface="+mn-ea"/>
                          <a:cs typeface="Calibri" panose="020F0502020204030204" pitchFamily="34" charset="0"/>
                        </a:rPr>
                        <a:t>Structure</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FFFFFB"/>
                    </a:solidFill>
                  </a:tcPr>
                </a:tc>
                <a:tc>
                  <a:txBody>
                    <a:bodyPr/>
                    <a:lstStyle/>
                    <a:p>
                      <a:pPr algn="ctr"/>
                      <a:r>
                        <a:rPr kumimoji="0" lang="en-US" sz="1300" kern="1200" dirty="0" smtClean="0">
                          <a:solidFill>
                            <a:schemeClr val="tx1"/>
                          </a:solidFill>
                          <a:latin typeface="Gill Sans MT" panose="020B0502020104020203" pitchFamily="34" charset="0"/>
                          <a:ea typeface="+mn-ea"/>
                          <a:cs typeface="Calibri" panose="020F0502020204030204" pitchFamily="34" charset="0"/>
                        </a:rPr>
                        <a:t>Anterior lobe (</a:t>
                      </a:r>
                      <a:r>
                        <a:rPr kumimoji="0" lang="en-US" sz="1300" kern="1200" dirty="0" smtClean="0">
                          <a:solidFill>
                            <a:srgbClr val="FF0000"/>
                          </a:solidFill>
                          <a:latin typeface="Gill Sans MT" panose="020B0502020104020203" pitchFamily="34" charset="0"/>
                          <a:ea typeface="+mn-ea"/>
                          <a:cs typeface="Calibri" panose="020F0502020204030204" pitchFamily="34" charset="0"/>
                        </a:rPr>
                        <a:t>Adenohypophysis</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p>
                  </a:txBody>
                  <a:tcPr>
                    <a:solidFill>
                      <a:srgbClr val="FCFEE6"/>
                    </a:solidFill>
                  </a:tcPr>
                </a:tc>
                <a:tc>
                  <a:txBody>
                    <a:bodyPr/>
                    <a:lstStyle/>
                    <a:p>
                      <a:pPr algn="ctr"/>
                      <a:r>
                        <a:rPr kumimoji="0" lang="en-US" sz="1300" kern="1200" dirty="0" smtClean="0">
                          <a:solidFill>
                            <a:schemeClr val="tx1"/>
                          </a:solidFill>
                          <a:latin typeface="Gill Sans MT" panose="020B0502020104020203" pitchFamily="34" charset="0"/>
                          <a:ea typeface="+mn-ea"/>
                          <a:cs typeface="Calibri" panose="020F0502020204030204" pitchFamily="34" charset="0"/>
                        </a:rPr>
                        <a:t>Posterior lobe (</a:t>
                      </a:r>
                      <a:r>
                        <a:rPr kumimoji="0" lang="en-US" sz="1300" kern="1200" dirty="0" smtClean="0">
                          <a:solidFill>
                            <a:srgbClr val="FF0000"/>
                          </a:solidFill>
                          <a:latin typeface="Gill Sans MT" panose="020B0502020104020203" pitchFamily="34" charset="0"/>
                          <a:ea typeface="+mn-ea"/>
                          <a:cs typeface="Calibri" panose="020F0502020204030204" pitchFamily="34" charset="0"/>
                        </a:rPr>
                        <a:t>Neurohypophysis</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p>
                  </a:txBody>
                  <a:tcPr>
                    <a:solidFill>
                      <a:srgbClr val="E0F4E9"/>
                    </a:solidFill>
                  </a:tcPr>
                </a:tc>
                <a:tc>
                  <a:txBody>
                    <a:bodyPr/>
                    <a:lstStyle/>
                    <a:p>
                      <a:pPr algn="ct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Infundibulum</a:t>
                      </a:r>
                    </a:p>
                  </a:txBody>
                  <a:tcPr>
                    <a:solidFill>
                      <a:srgbClr val="FFE7E7"/>
                    </a:solidFill>
                  </a:tcPr>
                </a:tc>
                <a:extLst>
                  <a:ext uri="{0D108BD9-81ED-4DB2-BD59-A6C34878D82A}">
                    <a16:rowId xmlns:a16="http://schemas.microsoft.com/office/drawing/2014/main" val="1728296579"/>
                  </a:ext>
                </a:extLst>
              </a:tr>
              <a:tr h="476098">
                <a:tc>
                  <a:txBody>
                    <a:bodyPr/>
                    <a:lstStyle/>
                    <a:p>
                      <a:pPr algn="ctr"/>
                      <a:endParaRPr kumimoji="0" lang="en-US" sz="100" b="0" kern="1200" dirty="0" smtClean="0">
                        <a:solidFill>
                          <a:srgbClr val="FF66CC"/>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FF66CC"/>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FF66CC"/>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FF66CC"/>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FF66CC"/>
                        </a:solidFill>
                        <a:latin typeface="Gill Sans MT" panose="020B0502020104020203" pitchFamily="34" charset="0"/>
                        <a:ea typeface="+mn-ea"/>
                        <a:cs typeface="Calibri" panose="020F0502020204030204" pitchFamily="34" charset="0"/>
                      </a:endParaRPr>
                    </a:p>
                    <a:p>
                      <a:pPr algn="ctr"/>
                      <a:r>
                        <a:rPr kumimoji="0" lang="en-US" sz="1300" b="0" kern="1200" dirty="0" smtClean="0">
                          <a:solidFill>
                            <a:srgbClr val="FF66CC"/>
                          </a:solidFill>
                          <a:latin typeface="Gill Sans MT" panose="020B0502020104020203" pitchFamily="34" charset="0"/>
                          <a:ea typeface="+mn-ea"/>
                          <a:cs typeface="Calibri" panose="020F0502020204030204" pitchFamily="34" charset="0"/>
                        </a:rPr>
                        <a:t>Histology</a:t>
                      </a:r>
                      <a:r>
                        <a:rPr kumimoji="0" lang="en-US" sz="1300" b="0" kern="1200" dirty="0" smtClean="0">
                          <a:solidFill>
                            <a:srgbClr val="FF0000"/>
                          </a:solidFill>
                          <a:latin typeface="Gill Sans MT" panose="020B0502020104020203" pitchFamily="34" charset="0"/>
                          <a:ea typeface="+mn-ea"/>
                          <a:cs typeface="Calibri" panose="020F0502020204030204" pitchFamily="34" charset="0"/>
                        </a:rPr>
                        <a:t> </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FFFFFB"/>
                    </a:solidFill>
                  </a:tcPr>
                </a:tc>
                <a:tc>
                  <a:txBody>
                    <a:bodyPr/>
                    <a:lstStyle/>
                    <a:p>
                      <a:r>
                        <a:rPr kumimoji="0" lang="en-GB" sz="1300" kern="1200" dirty="0" smtClean="0">
                          <a:solidFill>
                            <a:schemeClr val="tx1"/>
                          </a:solidFill>
                          <a:latin typeface="Gill Sans MT" panose="020B0502020104020203" pitchFamily="34" charset="0"/>
                          <a:ea typeface="+mn-ea"/>
                          <a:cs typeface="Calibri" panose="020F0502020204030204" pitchFamily="34" charset="0"/>
                        </a:rPr>
                        <a:t>Originates from </a:t>
                      </a:r>
                      <a:r>
                        <a:rPr kumimoji="0" lang="en-GB" sz="1300" kern="1200" dirty="0" err="1" smtClean="0">
                          <a:solidFill>
                            <a:schemeClr val="tx1"/>
                          </a:solidFill>
                          <a:latin typeface="Gill Sans MT" panose="020B0502020104020203" pitchFamily="34" charset="0"/>
                          <a:ea typeface="+mn-ea"/>
                          <a:cs typeface="Calibri" panose="020F0502020204030204" pitchFamily="34" charset="0"/>
                        </a:rPr>
                        <a:t>Rathke’s</a:t>
                      </a:r>
                      <a:r>
                        <a:rPr kumimoji="0" lang="en-GB" sz="1300" kern="1200" dirty="0" smtClean="0">
                          <a:solidFill>
                            <a:schemeClr val="tx1"/>
                          </a:solidFill>
                          <a:latin typeface="Gill Sans MT" panose="020B0502020104020203" pitchFamily="34" charset="0"/>
                          <a:ea typeface="+mn-ea"/>
                          <a:cs typeface="Calibri" panose="020F0502020204030204" pitchFamily="34" charset="0"/>
                        </a:rPr>
                        <a:t> pouch (pharyngeal epithelium</a:t>
                      </a:r>
                      <a:r>
                        <a:rPr kumimoji="0" lang="en-GB" sz="1300" kern="1200" dirty="0" smtClean="0">
                          <a:solidFill>
                            <a:schemeClr val="tx1"/>
                          </a:solidFill>
                          <a:latin typeface="Gill Sans MT" panose="020B0502020104020203" pitchFamily="34" charset="0"/>
                          <a:ea typeface="+mn-ea"/>
                          <a:cs typeface="Calibri" panose="020F0502020204030204" pitchFamily="34" charset="0"/>
                        </a:rPr>
                        <a:t>).</a:t>
                      </a:r>
                      <a:endParaRPr kumimoji="0" lang="en-GB" sz="13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lvl="0" indent="0">
                        <a:buFont typeface="Courier New" panose="02070309020205020404" pitchFamily="49" charset="0"/>
                        <a:buNone/>
                      </a:pPr>
                      <a:r>
                        <a:rPr kumimoji="0" lang="en-US" sz="1300" kern="1200" dirty="0" smtClean="0">
                          <a:solidFill>
                            <a:schemeClr val="tx1"/>
                          </a:solidFill>
                          <a:latin typeface="Gill Sans MT" panose="020B0502020104020203" pitchFamily="34" charset="0"/>
                          <a:ea typeface="+mn-ea"/>
                          <a:cs typeface="Calibri" panose="020F0502020204030204" pitchFamily="34" charset="0"/>
                        </a:rPr>
                        <a:t>Originates from hypothalamus (glial-type cells) </a:t>
                      </a:r>
                      <a:r>
                        <a:rPr kumimoji="0" lang="en-US" sz="1300" kern="1200" dirty="0" smtClean="0">
                          <a:solidFill>
                            <a:schemeClr val="tx1"/>
                          </a:solidFill>
                          <a:latin typeface="Gill Sans MT" panose="020B0502020104020203" pitchFamily="34" charset="0"/>
                          <a:ea typeface="+mn-ea"/>
                          <a:cs typeface="Calibri" panose="020F0502020204030204" pitchFamily="34" charset="0"/>
                          <a:sym typeface="Wingdings" panose="05000000000000000000" pitchFamily="2" charset="2"/>
                        </a:rPr>
                        <a:t></a:t>
                      </a:r>
                      <a:r>
                        <a:rPr lang="en-US" sz="1300" dirty="0" smtClean="0">
                          <a:solidFill>
                            <a:srgbClr val="00B050"/>
                          </a:solidFill>
                        </a:rPr>
                        <a:t>neural tissue</a:t>
                      </a:r>
                      <a:r>
                        <a:rPr lang="en-US" sz="1300" dirty="0" smtClean="0">
                          <a:solidFill>
                            <a:schemeClr val="tx1"/>
                          </a:solidFill>
                        </a:rPr>
                        <a:t>.</a:t>
                      </a:r>
                      <a:endParaRPr kumimoji="0" lang="en-US" sz="13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rowSpan="4">
                  <a:txBody>
                    <a:bodyPr/>
                    <a:lstStyle/>
                    <a:p>
                      <a:pPr marL="0" lvl="0" indent="0">
                        <a:buFont typeface="Courier New" panose="02070309020205020404" pitchFamily="49" charset="0"/>
                        <a:buNone/>
                      </a:pPr>
                      <a:endParaRPr kumimoji="0" lang="en-US" sz="13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986870464"/>
                  </a:ext>
                </a:extLst>
              </a:tr>
              <a:tr h="834296">
                <a:tc>
                  <a:txBody>
                    <a:bodyPr/>
                    <a:lstStyle/>
                    <a:p>
                      <a:pPr algn="ctr"/>
                      <a:r>
                        <a:rPr kumimoji="0" lang="en-US" sz="1300" b="0" kern="1200" dirty="0" smtClean="0">
                          <a:solidFill>
                            <a:srgbClr val="FF0000"/>
                          </a:solidFill>
                          <a:latin typeface="Gill Sans MT" panose="020B0502020104020203" pitchFamily="34" charset="0"/>
                          <a:ea typeface="+mn-ea"/>
                          <a:cs typeface="Calibri" panose="020F0502020204030204" pitchFamily="34" charset="0"/>
                        </a:rPr>
                        <a:t>Structure of pituitary gland</a:t>
                      </a:r>
                      <a:br>
                        <a:rPr kumimoji="0" lang="en-US" sz="1300" b="0" kern="1200" dirty="0" smtClean="0">
                          <a:solidFill>
                            <a:srgbClr val="FF0000"/>
                          </a:solidFill>
                          <a:latin typeface="Gill Sans MT" panose="020B0502020104020203" pitchFamily="34" charset="0"/>
                          <a:ea typeface="+mn-ea"/>
                          <a:cs typeface="Calibri" panose="020F0502020204030204" pitchFamily="34" charset="0"/>
                        </a:rPr>
                      </a:br>
                      <a:r>
                        <a:rPr kumimoji="0" lang="en-US" sz="1300" b="0" kern="1200" dirty="0" smtClean="0">
                          <a:solidFill>
                            <a:srgbClr val="FF0000"/>
                          </a:solidFill>
                          <a:latin typeface="Gill Sans MT" panose="020B0502020104020203" pitchFamily="34" charset="0"/>
                          <a:ea typeface="+mn-ea"/>
                          <a:cs typeface="Calibri" panose="020F0502020204030204" pitchFamily="34" charset="0"/>
                        </a:rPr>
                        <a:t>(relation to optic chiasm)</a:t>
                      </a:r>
                    </a:p>
                    <a:p>
                      <a:pPr algn="l"/>
                      <a:r>
                        <a:rPr kumimoji="0" lang="en-US" sz="1250" kern="1200" dirty="0" smtClean="0">
                          <a:solidFill>
                            <a:srgbClr val="FF0000"/>
                          </a:solidFill>
                          <a:latin typeface="+mn-lt"/>
                          <a:ea typeface="+mn-ea"/>
                          <a:cs typeface="+mn-cs"/>
                        </a:rPr>
                        <a:t>It’s important </a:t>
                      </a:r>
                      <a:r>
                        <a:rPr kumimoji="0" lang="en-US" sz="1250" kern="1200" dirty="0" smtClean="0">
                          <a:solidFill>
                            <a:srgbClr val="00B050"/>
                          </a:solidFill>
                          <a:latin typeface="+mn-lt"/>
                          <a:ea typeface="+mn-ea"/>
                          <a:cs typeface="+mn-cs"/>
                        </a:rPr>
                        <a:t>to know that there is a relation</a:t>
                      </a:r>
                      <a:r>
                        <a:rPr kumimoji="0" lang="en-US" sz="1250" kern="1200" baseline="0" dirty="0" smtClean="0">
                          <a:solidFill>
                            <a:srgbClr val="00B050"/>
                          </a:solidFill>
                          <a:latin typeface="+mn-lt"/>
                          <a:ea typeface="+mn-ea"/>
                          <a:cs typeface="+mn-cs"/>
                        </a:rPr>
                        <a:t> </a:t>
                      </a:r>
                      <a:r>
                        <a:rPr kumimoji="0" lang="en-US" sz="1250" kern="1200" dirty="0" smtClean="0">
                          <a:solidFill>
                            <a:srgbClr val="00B050"/>
                          </a:solidFill>
                          <a:latin typeface="+mn-lt"/>
                          <a:ea typeface="+mn-ea"/>
                          <a:cs typeface="+mn-cs"/>
                        </a:rPr>
                        <a:t>between optic chiasm and anterior pituitary</a:t>
                      </a:r>
                      <a:r>
                        <a:rPr kumimoji="0" lang="en-US" sz="1250" kern="1200" baseline="0" dirty="0" smtClean="0">
                          <a:solidFill>
                            <a:srgbClr val="00B050"/>
                          </a:solidFill>
                          <a:latin typeface="+mn-lt"/>
                          <a:ea typeface="+mn-ea"/>
                          <a:cs typeface="+mn-cs"/>
                        </a:rPr>
                        <a:t> </a:t>
                      </a:r>
                      <a:r>
                        <a:rPr kumimoji="0" lang="en-US" sz="1250" kern="1200" dirty="0" smtClean="0">
                          <a:solidFill>
                            <a:srgbClr val="00B050"/>
                          </a:solidFill>
                          <a:latin typeface="+mn-lt"/>
                          <a:ea typeface="+mn-ea"/>
                          <a:cs typeface="+mn-cs"/>
                        </a:rPr>
                        <a:t>gland, any tumor in the anterior</a:t>
                      </a:r>
                      <a:r>
                        <a:rPr kumimoji="0" lang="en-US" sz="1250" kern="1200" baseline="0" dirty="0" smtClean="0">
                          <a:solidFill>
                            <a:srgbClr val="00B050"/>
                          </a:solidFill>
                          <a:latin typeface="+mn-lt"/>
                          <a:ea typeface="+mn-ea"/>
                          <a:cs typeface="+mn-cs"/>
                        </a:rPr>
                        <a:t> </a:t>
                      </a:r>
                      <a:r>
                        <a:rPr kumimoji="0" lang="en-US" sz="1250" kern="1200" dirty="0" smtClean="0">
                          <a:solidFill>
                            <a:srgbClr val="00B050"/>
                          </a:solidFill>
                          <a:latin typeface="+mn-lt"/>
                          <a:ea typeface="+mn-ea"/>
                          <a:cs typeface="+mn-cs"/>
                        </a:rPr>
                        <a:t>pituitary gland</a:t>
                      </a:r>
                      <a:r>
                        <a:rPr kumimoji="0" lang="en-US" sz="1250" kern="1200" baseline="0" dirty="0" smtClean="0">
                          <a:solidFill>
                            <a:srgbClr val="00B050"/>
                          </a:solidFill>
                          <a:latin typeface="+mn-lt"/>
                          <a:ea typeface="+mn-ea"/>
                          <a:cs typeface="+mn-cs"/>
                        </a:rPr>
                        <a:t> </a:t>
                      </a:r>
                      <a:r>
                        <a:rPr kumimoji="0" lang="en-US" sz="1250" kern="1200" dirty="0" smtClean="0">
                          <a:solidFill>
                            <a:srgbClr val="00B050"/>
                          </a:solidFill>
                          <a:latin typeface="+mn-lt"/>
                          <a:ea typeface="+mn-ea"/>
                          <a:cs typeface="+mn-cs"/>
                        </a:rPr>
                        <a:t>could affect optic chiasm,</a:t>
                      </a:r>
                      <a:r>
                        <a:rPr kumimoji="0" lang="en-US" sz="1250" kern="1200" baseline="0" dirty="0" smtClean="0">
                          <a:solidFill>
                            <a:srgbClr val="00B050"/>
                          </a:solidFill>
                          <a:latin typeface="+mn-lt"/>
                          <a:ea typeface="+mn-ea"/>
                          <a:cs typeface="+mn-cs"/>
                        </a:rPr>
                        <a:t> </a:t>
                      </a:r>
                      <a:r>
                        <a:rPr kumimoji="0" lang="en-US" sz="1250" kern="1200" dirty="0" smtClean="0">
                          <a:solidFill>
                            <a:srgbClr val="00B050"/>
                          </a:solidFill>
                          <a:latin typeface="+mn-lt"/>
                          <a:ea typeface="+mn-ea"/>
                          <a:cs typeface="+mn-cs"/>
                        </a:rPr>
                        <a:t>so it</a:t>
                      </a:r>
                      <a:r>
                        <a:rPr kumimoji="0" lang="en-US" sz="1250" kern="1200" baseline="0" dirty="0" smtClean="0">
                          <a:solidFill>
                            <a:srgbClr val="00B050"/>
                          </a:solidFill>
                          <a:latin typeface="+mn-lt"/>
                          <a:ea typeface="+mn-ea"/>
                          <a:cs typeface="+mn-cs"/>
                        </a:rPr>
                        <a:t> will </a:t>
                      </a:r>
                      <a:r>
                        <a:rPr kumimoji="0" lang="en-US" sz="1250" kern="1200" dirty="0" smtClean="0">
                          <a:solidFill>
                            <a:srgbClr val="00B050"/>
                          </a:solidFill>
                          <a:latin typeface="+mn-lt"/>
                          <a:ea typeface="+mn-ea"/>
                          <a:cs typeface="+mn-cs"/>
                        </a:rPr>
                        <a:t>affect the vision.</a:t>
                      </a:r>
                      <a:endParaRPr kumimoji="0" lang="en-US" sz="1250" kern="1200" dirty="0" smtClean="0">
                        <a:solidFill>
                          <a:srgbClr val="00B050"/>
                        </a:solidFill>
                        <a:latin typeface="+mn-lt"/>
                        <a:ea typeface="+mn-ea"/>
                        <a:cs typeface="+mn-cs"/>
                      </a:endParaRPr>
                    </a:p>
                  </a:txBody>
                  <a:tcPr>
                    <a:solidFill>
                      <a:srgbClr val="FFFFFB"/>
                    </a:solidFill>
                  </a:tcPr>
                </a:tc>
                <a:tc>
                  <a:txBody>
                    <a:bodyPr/>
                    <a:lstStyle/>
                    <a:p>
                      <a:pPr marL="285750" indent="-285750" algn="l">
                        <a:buFont typeface="Wingdings" panose="05000000000000000000" pitchFamily="2" charset="2"/>
                        <a:buChar char="ü"/>
                      </a:pPr>
                      <a:r>
                        <a:rPr kumimoji="0" lang="en-US" sz="1300" kern="1200" dirty="0" smtClean="0">
                          <a:solidFill>
                            <a:schemeClr val="tx1"/>
                          </a:solidFill>
                          <a:latin typeface="Gill Sans MT" panose="020B0502020104020203" pitchFamily="34" charset="0"/>
                          <a:ea typeface="+mn-ea"/>
                          <a:cs typeface="Calibri" panose="020F0502020204030204" pitchFamily="34" charset="0"/>
                        </a:rPr>
                        <a:t>Pars </a:t>
                      </a:r>
                      <a:r>
                        <a:rPr kumimoji="0" lang="en-US" sz="1300" kern="1200" dirty="0" err="1" smtClean="0">
                          <a:solidFill>
                            <a:schemeClr val="tx1"/>
                          </a:solidFill>
                          <a:latin typeface="Gill Sans MT" panose="020B0502020104020203" pitchFamily="34" charset="0"/>
                          <a:ea typeface="+mn-ea"/>
                          <a:cs typeface="Calibri" panose="020F0502020204030204" pitchFamily="34" charset="0"/>
                        </a:rPr>
                        <a:t>tuberalis</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p>
                    <a:p>
                      <a:pPr marL="285750" indent="-285750" algn="l">
                        <a:buFont typeface="Wingdings" panose="05000000000000000000" pitchFamily="2" charset="2"/>
                        <a:buChar char="ü"/>
                      </a:pPr>
                      <a:endParaRPr kumimoji="0" lang="en-US" sz="1000" kern="1200" dirty="0" smtClean="0">
                        <a:solidFill>
                          <a:schemeClr val="tx1"/>
                        </a:solidFill>
                        <a:latin typeface="Gill Sans MT" panose="020B0502020104020203" pitchFamily="34" charset="0"/>
                        <a:ea typeface="+mn-ea"/>
                        <a:cs typeface="Calibri" panose="020F0502020204030204" pitchFamily="34" charset="0"/>
                      </a:endParaRPr>
                    </a:p>
                    <a:p>
                      <a:pPr marL="285750" indent="-285750" algn="l">
                        <a:buFont typeface="Wingdings" panose="05000000000000000000" pitchFamily="2" charset="2"/>
                        <a:buChar char="ü"/>
                      </a:pPr>
                      <a:r>
                        <a:rPr kumimoji="0" lang="en-US" sz="1300" kern="1200" dirty="0" smtClean="0">
                          <a:solidFill>
                            <a:schemeClr val="tx1"/>
                          </a:solidFill>
                          <a:latin typeface="Gill Sans MT" panose="020B0502020104020203" pitchFamily="34" charset="0"/>
                          <a:ea typeface="+mn-ea"/>
                          <a:cs typeface="Calibri" panose="020F0502020204030204" pitchFamily="34" charset="0"/>
                        </a:rPr>
                        <a:t>Pars intermedia</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p>
                    <a:p>
                      <a:pPr marL="285750" indent="-285750" algn="l">
                        <a:buFont typeface="Wingdings" panose="05000000000000000000" pitchFamily="2" charset="2"/>
                        <a:buChar char="ü"/>
                      </a:pPr>
                      <a:endParaRPr kumimoji="0" lang="en-US" sz="1000" kern="1200" dirty="0" smtClean="0">
                        <a:solidFill>
                          <a:schemeClr val="tx1"/>
                        </a:solidFill>
                        <a:latin typeface="Gill Sans MT" panose="020B0502020104020203" pitchFamily="34" charset="0"/>
                        <a:ea typeface="+mn-ea"/>
                        <a:cs typeface="Calibri" panose="020F0502020204030204" pitchFamily="34" charset="0"/>
                      </a:endParaRPr>
                    </a:p>
                    <a:p>
                      <a:pPr marL="285750" indent="-285750" algn="l">
                        <a:buFont typeface="Wingdings" panose="05000000000000000000" pitchFamily="2" charset="2"/>
                        <a:buChar char="ü"/>
                      </a:pPr>
                      <a:r>
                        <a:rPr kumimoji="0" lang="en-US" sz="1300" kern="1200" dirty="0" smtClean="0">
                          <a:solidFill>
                            <a:schemeClr val="tx1"/>
                          </a:solidFill>
                          <a:latin typeface="Gill Sans MT" panose="020B0502020104020203" pitchFamily="34" charset="0"/>
                          <a:ea typeface="+mn-ea"/>
                          <a:cs typeface="Calibri" panose="020F0502020204030204" pitchFamily="34" charset="0"/>
                        </a:rPr>
                        <a:t>Pars </a:t>
                      </a:r>
                      <a:r>
                        <a:rPr kumimoji="0" lang="en-US" sz="1300" kern="1200" dirty="0" err="1" smtClean="0">
                          <a:solidFill>
                            <a:schemeClr val="tx1"/>
                          </a:solidFill>
                          <a:latin typeface="Gill Sans MT" panose="020B0502020104020203" pitchFamily="34" charset="0"/>
                          <a:ea typeface="+mn-ea"/>
                          <a:cs typeface="Calibri" panose="020F0502020204030204" pitchFamily="34" charset="0"/>
                        </a:rPr>
                        <a:t>distalis</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3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85750" lvl="0" indent="-285750">
                        <a:buClr>
                          <a:srgbClr val="008080"/>
                        </a:buClr>
                        <a:buFont typeface="Wingdings" panose="05000000000000000000" pitchFamily="2" charset="2"/>
                        <a:buChar char="ü"/>
                      </a:pPr>
                      <a:r>
                        <a:rPr kumimoji="0" lang="en-US" sz="1300" kern="1200" dirty="0" smtClean="0">
                          <a:solidFill>
                            <a:schemeClr val="tx1"/>
                          </a:solidFill>
                          <a:latin typeface="Gill Sans MT" panose="020B0502020104020203" pitchFamily="34" charset="0"/>
                          <a:ea typeface="+mn-ea"/>
                          <a:cs typeface="Calibri" panose="020F0502020204030204" pitchFamily="34" charset="0"/>
                        </a:rPr>
                        <a:t>Infundibular stalk</a:t>
                      </a:r>
                      <a:r>
                        <a:rPr kumimoji="0" lang="en-US" sz="1300" kern="1200" dirty="0" smtClean="0">
                          <a:solidFill>
                            <a:schemeClr val="tx1"/>
                          </a:solidFill>
                          <a:latin typeface="Gill Sans MT" panose="020B0502020104020203" pitchFamily="34" charset="0"/>
                          <a:ea typeface="+mn-ea"/>
                          <a:cs typeface="Calibri" panose="020F0502020204030204" pitchFamily="34" charset="0"/>
                        </a:rPr>
                        <a:t>.</a:t>
                      </a:r>
                    </a:p>
                    <a:p>
                      <a:pPr marL="285750" lvl="0" indent="-285750">
                        <a:buClr>
                          <a:srgbClr val="008080"/>
                        </a:buClr>
                        <a:buFont typeface="Wingdings" panose="05000000000000000000" pitchFamily="2" charset="2"/>
                        <a:buChar char="ü"/>
                      </a:pPr>
                      <a:endParaRPr kumimoji="0" lang="en-US" sz="1000" kern="1200" dirty="0" smtClean="0">
                        <a:solidFill>
                          <a:schemeClr val="tx1"/>
                        </a:solidFill>
                        <a:latin typeface="Gill Sans MT" panose="020B0502020104020203" pitchFamily="34" charset="0"/>
                        <a:ea typeface="+mn-ea"/>
                        <a:cs typeface="Calibri" panose="020F0502020204030204" pitchFamily="34" charset="0"/>
                      </a:endParaRPr>
                    </a:p>
                    <a:p>
                      <a:pPr marL="285750" lvl="0" indent="-285750">
                        <a:buClr>
                          <a:srgbClr val="008080"/>
                        </a:buClr>
                        <a:buFont typeface="Wingdings" panose="05000000000000000000" pitchFamily="2" charset="2"/>
                        <a:buChar char="ü"/>
                      </a:pPr>
                      <a:r>
                        <a:rPr kumimoji="0" lang="en-US" sz="1300" kern="1200" dirty="0" smtClean="0">
                          <a:solidFill>
                            <a:schemeClr val="tx1"/>
                          </a:solidFill>
                          <a:latin typeface="Gill Sans MT" panose="020B0502020104020203" pitchFamily="34" charset="0"/>
                          <a:ea typeface="+mn-ea"/>
                          <a:cs typeface="Calibri" panose="020F0502020204030204" pitchFamily="34" charset="0"/>
                        </a:rPr>
                        <a:t>Pars nervosa </a:t>
                      </a:r>
                      <a:endParaRPr kumimoji="0" lang="en-US" sz="13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vMerge="1">
                  <a:txBody>
                    <a:bodyPr/>
                    <a:lstStyle/>
                    <a:p>
                      <a:pPr marL="285750" lvl="0" indent="-285750">
                        <a:buClr>
                          <a:srgbClr val="008080"/>
                        </a:buClr>
                        <a:buFont typeface="Wingdings" panose="05000000000000000000" pitchFamily="2" charset="2"/>
                        <a:buChar char="ü"/>
                      </a:pP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4149130040"/>
                  </a:ext>
                </a:extLst>
              </a:tr>
              <a:tr h="231130">
                <a:tc>
                  <a:txBody>
                    <a:bodyPr/>
                    <a:lstStyle/>
                    <a:p>
                      <a:pPr algn="ctr"/>
                      <a:endParaRPr kumimoji="0" lang="en-US" sz="1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300" b="0" kern="1200" dirty="0" smtClean="0">
                          <a:solidFill>
                            <a:srgbClr val="008080"/>
                          </a:solidFill>
                          <a:latin typeface="Gill Sans MT" panose="020B0502020104020203" pitchFamily="34" charset="0"/>
                          <a:ea typeface="+mn-ea"/>
                          <a:cs typeface="Calibri" panose="020F0502020204030204" pitchFamily="34" charset="0"/>
                        </a:rPr>
                        <a:t>How to control of secretion </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FFFFFB"/>
                    </a:solidFill>
                  </a:tcPr>
                </a:tc>
                <a:tc>
                  <a:txBody>
                    <a:bodyPr/>
                    <a:lstStyle/>
                    <a:p>
                      <a:pPr marL="0" indent="0" algn="l">
                        <a:buFont typeface="Wingdings" panose="05000000000000000000" pitchFamily="2" charset="2"/>
                        <a:buNone/>
                      </a:pPr>
                      <a:r>
                        <a:rPr lang="en-US" sz="1300" dirty="0" smtClean="0">
                          <a:latin typeface="Gill Sans MT" panose="020B0502020104020203" pitchFamily="34" charset="0"/>
                          <a:cs typeface="Calibri" panose="020F0502020204030204" pitchFamily="34" charset="0"/>
                        </a:rPr>
                        <a:t>Hormonal secretion of hypothalamus.</a:t>
                      </a:r>
                      <a:endParaRPr kumimoji="0" lang="en-US" sz="13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lvl="0" indent="0">
                        <a:buClr>
                          <a:srgbClr val="008080"/>
                        </a:buClr>
                        <a:buFont typeface="Wingdings" panose="05000000000000000000" pitchFamily="2" charset="2"/>
                        <a:buNone/>
                      </a:pPr>
                      <a:r>
                        <a:rPr lang="en-US" sz="1300" dirty="0" smtClean="0">
                          <a:latin typeface="Gill Sans MT" panose="020B0502020104020203" pitchFamily="34" charset="0"/>
                          <a:cs typeface="Calibri" panose="020F0502020204030204" pitchFamily="34" charset="0"/>
                        </a:rPr>
                        <a:t>Nervous signals from hypothalamus </a:t>
                      </a:r>
                      <a:endParaRPr kumimoji="0" lang="en-US" sz="13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vMerge="1">
                  <a:txBody>
                    <a:bodyPr/>
                    <a:lstStyle/>
                    <a:p>
                      <a:pPr marL="0" lvl="0" indent="0">
                        <a:buClr>
                          <a:srgbClr val="008080"/>
                        </a:buClr>
                        <a:buFont typeface="Wingdings" panose="05000000000000000000" pitchFamily="2" charset="2"/>
                        <a:buNone/>
                      </a:pP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33116475"/>
                  </a:ext>
                </a:extLst>
              </a:tr>
              <a:tr h="215796">
                <a:tc>
                  <a:txBody>
                    <a:bodyPr/>
                    <a:lstStyle/>
                    <a:p>
                      <a:pPr algn="ctr"/>
                      <a:r>
                        <a:rPr kumimoji="0" lang="en-US" sz="1300" b="0" kern="1200" dirty="0" smtClean="0">
                          <a:solidFill>
                            <a:schemeClr val="accent5">
                              <a:lumMod val="75000"/>
                            </a:schemeClr>
                          </a:solidFill>
                          <a:latin typeface="Gill Sans MT" panose="020B0502020104020203" pitchFamily="34" charset="0"/>
                          <a:ea typeface="+mn-ea"/>
                          <a:cs typeface="Calibri" panose="020F0502020204030204" pitchFamily="34" charset="0"/>
                        </a:rPr>
                        <a:t>Weight</a:t>
                      </a:r>
                      <a:r>
                        <a:rPr kumimoji="0" lang="en-US" sz="1300" b="0" kern="1200" baseline="0" dirty="0" smtClean="0">
                          <a:solidFill>
                            <a:schemeClr val="accent5">
                              <a:lumMod val="75000"/>
                            </a:schemeClr>
                          </a:solidFill>
                          <a:latin typeface="Gill Sans MT" panose="020B0502020104020203" pitchFamily="34" charset="0"/>
                          <a:ea typeface="+mn-ea"/>
                          <a:cs typeface="Calibri" panose="020F0502020204030204" pitchFamily="34" charset="0"/>
                        </a:rPr>
                        <a:t> &amp; dimeter </a:t>
                      </a:r>
                      <a:endParaRPr kumimoji="0" lang="en-US" sz="1300" b="0" kern="1200" dirty="0">
                        <a:solidFill>
                          <a:schemeClr val="accent5">
                            <a:lumMod val="75000"/>
                          </a:schemeClr>
                        </a:solidFill>
                        <a:latin typeface="Gill Sans MT" panose="020B0502020104020203" pitchFamily="34" charset="0"/>
                        <a:ea typeface="+mn-ea"/>
                        <a:cs typeface="Calibri" panose="020F0502020204030204" pitchFamily="34" charset="0"/>
                      </a:endParaRPr>
                    </a:p>
                  </a:txBody>
                  <a:tcPr>
                    <a:solidFill>
                      <a:srgbClr val="FFFFFB"/>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chemeClr val="accent4">
                              <a:lumMod val="75000"/>
                            </a:schemeClr>
                          </a:solidFill>
                          <a:latin typeface="Gill Sans MT" panose="020B0502020104020203" pitchFamily="34" charset="0"/>
                          <a:ea typeface="+mn-ea"/>
                          <a:cs typeface="Calibri" panose="020F0502020204030204" pitchFamily="34" charset="0"/>
                        </a:rPr>
                        <a:t>0.5-1</a:t>
                      </a:r>
                      <a:r>
                        <a:rPr kumimoji="0" lang="en-US" sz="1400" kern="1200" dirty="0" smtClean="0">
                          <a:solidFill>
                            <a:schemeClr val="tx1"/>
                          </a:solidFill>
                          <a:latin typeface="Gill Sans MT" panose="020B0502020104020203" pitchFamily="34" charset="0"/>
                          <a:ea typeface="+mn-ea"/>
                          <a:cs typeface="Calibri" panose="020F0502020204030204" pitchFamily="34" charset="0"/>
                        </a:rPr>
                        <a:t> gram</a:t>
                      </a:r>
                      <a:r>
                        <a:rPr kumimoji="0" lang="en-US" sz="1400" kern="1200" baseline="0" dirty="0" smtClean="0">
                          <a:solidFill>
                            <a:schemeClr val="tx1"/>
                          </a:solidFill>
                          <a:latin typeface="Gill Sans MT" panose="020B0502020104020203" pitchFamily="34" charset="0"/>
                          <a:ea typeface="+mn-ea"/>
                          <a:cs typeface="Calibri" panose="020F0502020204030204" pitchFamily="34" charset="0"/>
                        </a:rPr>
                        <a:t> &amp; </a:t>
                      </a:r>
                      <a:r>
                        <a:rPr kumimoji="0" lang="en-US" sz="1400" kern="1200" dirty="0" smtClean="0">
                          <a:solidFill>
                            <a:schemeClr val="accent4">
                              <a:lumMod val="75000"/>
                            </a:schemeClr>
                          </a:solidFill>
                          <a:latin typeface="Gill Sans MT" panose="020B0502020104020203" pitchFamily="34" charset="0"/>
                          <a:ea typeface="+mn-ea"/>
                          <a:cs typeface="Calibri" panose="020F0502020204030204" pitchFamily="34" charset="0"/>
                        </a:rPr>
                        <a:t>1</a:t>
                      </a:r>
                      <a:r>
                        <a:rPr kumimoji="0" lang="en-US" sz="1400" kern="1200" dirty="0" smtClean="0">
                          <a:solidFill>
                            <a:schemeClr val="tx1"/>
                          </a:solidFill>
                          <a:latin typeface="Gill Sans MT" panose="020B0502020104020203" pitchFamily="34" charset="0"/>
                          <a:ea typeface="+mn-ea"/>
                          <a:cs typeface="Calibri" panose="020F0502020204030204" pitchFamily="34" charset="0"/>
                        </a:rPr>
                        <a:t>cm.</a:t>
                      </a:r>
                    </a:p>
                  </a:txBody>
                  <a:tcPr>
                    <a:solidFill>
                      <a:schemeClr val="bg1"/>
                    </a:solidFill>
                  </a:tcPr>
                </a:tc>
                <a:tc hMerge="1">
                  <a:txBody>
                    <a:bodyPr/>
                    <a:lstStyle/>
                    <a:p>
                      <a:pPr marL="0" lvl="0" indent="0">
                        <a:buClr>
                          <a:srgbClr val="008080"/>
                        </a:buClr>
                        <a:buFont typeface="Wingdings" panose="05000000000000000000" pitchFamily="2" charset="2"/>
                        <a:buNone/>
                      </a:pP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vMerge="1">
                  <a:txBody>
                    <a:bodyPr/>
                    <a:lstStyle/>
                    <a:p>
                      <a:pPr marL="0" lvl="0" indent="0">
                        <a:buFont typeface="Courier New" panose="02070309020205020404" pitchFamily="49" charset="0"/>
                        <a:buNone/>
                      </a:pPr>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20202818"/>
                  </a:ext>
                </a:extLst>
              </a:tr>
            </a:tbl>
          </a:graphicData>
        </a:graphic>
      </p:graphicFrame>
      <p:grpSp>
        <p:nvGrpSpPr>
          <p:cNvPr id="9" name="مجموعة 4"/>
          <p:cNvGrpSpPr/>
          <p:nvPr/>
        </p:nvGrpSpPr>
        <p:grpSpPr>
          <a:xfrm>
            <a:off x="7678587" y="4303276"/>
            <a:ext cx="3900816" cy="1970857"/>
            <a:chOff x="990600" y="2419349"/>
            <a:chExt cx="6601368" cy="3981451"/>
          </a:xfrm>
        </p:grpSpPr>
        <p:pic>
          <p:nvPicPr>
            <p:cNvPr id="11" name="Picture 2" descr="http://www.autismpedia.org/wiki/images/thumb/e/e5/Pituitary.jpg/640px-Pituitary.jpg"/>
            <p:cNvPicPr>
              <a:picLocks noChangeAspect="1" noChangeArrowheads="1"/>
            </p:cNvPicPr>
            <p:nvPr/>
          </p:nvPicPr>
          <p:blipFill>
            <a:blip r:embed="rId5" cstate="print"/>
            <a:srcRect/>
            <a:stretch>
              <a:fillRect/>
            </a:stretch>
          </p:blipFill>
          <p:spPr bwMode="auto">
            <a:xfrm>
              <a:off x="990600" y="2419349"/>
              <a:ext cx="6601368" cy="3981451"/>
            </a:xfrm>
            <a:prstGeom prst="rect">
              <a:avLst/>
            </a:prstGeom>
            <a:noFill/>
          </p:spPr>
        </p:pic>
        <p:sp>
          <p:nvSpPr>
            <p:cNvPr id="12" name="شكل بيضاوي 3"/>
            <p:cNvSpPr/>
            <p:nvPr/>
          </p:nvSpPr>
          <p:spPr>
            <a:xfrm>
              <a:off x="3352800" y="38100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FF0000"/>
                </a:solidFill>
              </a:endParaRPr>
            </a:p>
          </p:txBody>
        </p:sp>
      </p:grpSp>
      <p:sp>
        <p:nvSpPr>
          <p:cNvPr id="15" name="Rectangle 14"/>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48406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Calibri" panose="020F0502020204030204" pitchFamily="34" charset="0"/>
                <a:cs typeface="Calibri" panose="020F0502020204030204" pitchFamily="34" charset="0"/>
              </a:rPr>
              <a:t>Relationship of the hypothalamus to the pituitary gland </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166420" y="1868923"/>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63910" y="1863759"/>
            <a:ext cx="4988512" cy="551421"/>
          </a:xfrm>
          <a:prstGeom prst="rect">
            <a:avLst/>
          </a:prstGeom>
          <a:solidFill>
            <a:schemeClr val="bg1">
              <a:lumMod val="95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008080"/>
                </a:solidFill>
                <a:latin typeface="Gill Sans MT" panose="020B0502020104020203" pitchFamily="34" charset="0"/>
                <a:cs typeface="Calibri" panose="020F0502020204030204" pitchFamily="34" charset="0"/>
              </a:rPr>
              <a:t>Relationship of the hypothalamus to the posterior pituitary</a:t>
            </a:r>
            <a:endParaRPr lang="en-US" sz="1600" dirty="0">
              <a:solidFill>
                <a:srgbClr val="008080"/>
              </a:solidFill>
              <a:latin typeface="Gill Sans MT" panose="020B0502020104020203" pitchFamily="34" charset="0"/>
              <a:cs typeface="Calibri" panose="020F0502020204030204" pitchFamily="34" charset="0"/>
            </a:endParaRPr>
          </a:p>
        </p:txBody>
      </p:sp>
      <p:sp>
        <p:nvSpPr>
          <p:cNvPr id="12" name="Rectangle 11"/>
          <p:cNvSpPr/>
          <p:nvPr/>
        </p:nvSpPr>
        <p:spPr>
          <a:xfrm>
            <a:off x="816669" y="2506330"/>
            <a:ext cx="4981298" cy="3771995"/>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lnSpc>
                <a:spcPct val="150000"/>
              </a:lnSpc>
            </a:pPr>
            <a:r>
              <a:rPr lang="en-US" sz="1300" dirty="0" smtClean="0">
                <a:solidFill>
                  <a:srgbClr val="008080"/>
                </a:solidFill>
                <a:latin typeface="Gill Sans MT" panose="020B0502020104020203" pitchFamily="34" charset="0"/>
                <a:cs typeface="Calibri" panose="020F0502020204030204" pitchFamily="34" charset="0"/>
              </a:rPr>
              <a:t>Collection of endocrine glands:</a:t>
            </a: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TSH</a:t>
            </a:r>
            <a:endParaRPr lang="en-US" sz="1300" dirty="0">
              <a:solidFill>
                <a:schemeClr val="tx1"/>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FSH</a:t>
            </a:r>
            <a:endParaRPr lang="en-US" sz="1300" dirty="0">
              <a:solidFill>
                <a:schemeClr val="tx1"/>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LH </a:t>
            </a:r>
            <a:endParaRPr lang="en-US" sz="1300" dirty="0">
              <a:solidFill>
                <a:schemeClr val="tx1"/>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GH</a:t>
            </a:r>
            <a:endParaRPr lang="en-US" sz="1300" dirty="0">
              <a:solidFill>
                <a:schemeClr val="tx1"/>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Prolactin</a:t>
            </a:r>
            <a:endParaRPr lang="en-US" sz="1300" dirty="0">
              <a:solidFill>
                <a:schemeClr val="tx1"/>
              </a:solidFill>
              <a:latin typeface="Gill Sans MT" panose="020B0502020104020203" pitchFamily="34" charset="0"/>
              <a:cs typeface="Calibri" panose="020F0502020204030204" pitchFamily="34" charset="0"/>
            </a:endParaRPr>
          </a:p>
          <a:p>
            <a:pPr marL="342900" indent="-342900" defTabSz="914400">
              <a:lnSpc>
                <a:spcPct val="150000"/>
              </a:lnSpc>
              <a:buFont typeface="+mj-lt"/>
              <a:buAutoNum type="arabicPeriod"/>
            </a:pPr>
            <a:r>
              <a:rPr lang="en-US" sz="1300" dirty="0" smtClean="0">
                <a:solidFill>
                  <a:schemeClr val="tx1"/>
                </a:solidFill>
                <a:latin typeface="Gill Sans MT" panose="020B0502020104020203" pitchFamily="34" charset="0"/>
                <a:cs typeface="Calibri" panose="020F0502020204030204" pitchFamily="34" charset="0"/>
              </a:rPr>
              <a:t>ACTH.</a:t>
            </a:r>
          </a:p>
          <a:p>
            <a:pPr defTabSz="914400">
              <a:lnSpc>
                <a:spcPct val="150000"/>
              </a:lnSpc>
            </a:pPr>
            <a:r>
              <a:rPr lang="en-US" sz="1300" dirty="0">
                <a:solidFill>
                  <a:srgbClr val="00B050"/>
                </a:solidFill>
              </a:rPr>
              <a:t>When we do a blood test to asses </a:t>
            </a:r>
            <a:endParaRPr lang="en-US" sz="1300" dirty="0" smtClean="0">
              <a:solidFill>
                <a:srgbClr val="00B050"/>
              </a:solidFill>
            </a:endParaRPr>
          </a:p>
          <a:p>
            <a:pPr defTabSz="914400">
              <a:lnSpc>
                <a:spcPct val="150000"/>
              </a:lnSpc>
            </a:pPr>
            <a:r>
              <a:rPr lang="en-US" sz="1300" dirty="0" smtClean="0">
                <a:solidFill>
                  <a:srgbClr val="00B050"/>
                </a:solidFill>
              </a:rPr>
              <a:t>thyroid </a:t>
            </a:r>
            <a:r>
              <a:rPr lang="en-US" sz="1300" dirty="0">
                <a:solidFill>
                  <a:srgbClr val="00B050"/>
                </a:solidFill>
              </a:rPr>
              <a:t>function, we can only detect the </a:t>
            </a:r>
            <a:endParaRPr lang="en-US" sz="1300" dirty="0" smtClean="0">
              <a:solidFill>
                <a:srgbClr val="00B050"/>
              </a:solidFill>
            </a:endParaRPr>
          </a:p>
          <a:p>
            <a:pPr defTabSz="914400">
              <a:lnSpc>
                <a:spcPct val="150000"/>
              </a:lnSpc>
            </a:pPr>
            <a:r>
              <a:rPr lang="en-US" sz="1300" dirty="0" smtClean="0">
                <a:solidFill>
                  <a:srgbClr val="00B050"/>
                </a:solidFill>
              </a:rPr>
              <a:t>TSH </a:t>
            </a:r>
            <a:r>
              <a:rPr lang="en-US" sz="1300" dirty="0">
                <a:solidFill>
                  <a:srgbClr val="00B050"/>
                </a:solidFill>
              </a:rPr>
              <a:t>and </a:t>
            </a:r>
            <a:r>
              <a:rPr lang="en-US" sz="1300" dirty="0" smtClean="0">
                <a:solidFill>
                  <a:srgbClr val="00B050"/>
                </a:solidFill>
              </a:rPr>
              <a:t>T4, </a:t>
            </a:r>
            <a:r>
              <a:rPr lang="en-US" sz="1300" dirty="0">
                <a:solidFill>
                  <a:srgbClr val="00B050"/>
                </a:solidFill>
              </a:rPr>
              <a:t>but </a:t>
            </a:r>
            <a:r>
              <a:rPr lang="en-US" sz="1300" dirty="0">
                <a:solidFill>
                  <a:srgbClr val="FF0000"/>
                </a:solidFill>
              </a:rPr>
              <a:t>we </a:t>
            </a:r>
            <a:r>
              <a:rPr lang="en-US" sz="1300" dirty="0" smtClean="0">
                <a:solidFill>
                  <a:srgbClr val="FF0000"/>
                </a:solidFill>
              </a:rPr>
              <a:t>cannot </a:t>
            </a:r>
            <a:r>
              <a:rPr lang="en-US" sz="1300" dirty="0">
                <a:solidFill>
                  <a:srgbClr val="FF0000"/>
                </a:solidFill>
              </a:rPr>
              <a:t>detect TRH </a:t>
            </a:r>
            <a:endParaRPr lang="en-US" sz="1300" dirty="0">
              <a:solidFill>
                <a:srgbClr val="FF0000"/>
              </a:solidFill>
            </a:endParaRPr>
          </a:p>
          <a:p>
            <a:pPr defTabSz="914400">
              <a:lnSpc>
                <a:spcPct val="150000"/>
              </a:lnSpc>
            </a:pPr>
            <a:r>
              <a:rPr lang="en-US" sz="1300" dirty="0" smtClean="0">
                <a:solidFill>
                  <a:srgbClr val="00B050"/>
                </a:solidFill>
              </a:rPr>
              <a:t>b/c </a:t>
            </a:r>
            <a:r>
              <a:rPr lang="en-US" sz="1300" dirty="0">
                <a:solidFill>
                  <a:srgbClr val="00B050"/>
                </a:solidFill>
              </a:rPr>
              <a:t>of it’s less amount and it also got </a:t>
            </a:r>
            <a:endParaRPr lang="en-US" sz="1300" dirty="0" smtClean="0">
              <a:solidFill>
                <a:srgbClr val="00B050"/>
              </a:solidFill>
            </a:endParaRPr>
          </a:p>
          <a:p>
            <a:pPr defTabSz="914400">
              <a:lnSpc>
                <a:spcPct val="150000"/>
              </a:lnSpc>
            </a:pPr>
            <a:r>
              <a:rPr lang="en-US" sz="1300" dirty="0" smtClean="0">
                <a:solidFill>
                  <a:srgbClr val="00B050"/>
                </a:solidFill>
              </a:rPr>
              <a:t>diffused</a:t>
            </a:r>
            <a:r>
              <a:rPr lang="en-US" sz="1300" dirty="0">
                <a:solidFill>
                  <a:srgbClr val="00B050"/>
                </a:solidFill>
              </a:rPr>
              <a:t>. In addition, </a:t>
            </a:r>
            <a:r>
              <a:rPr lang="en-US" sz="1300" dirty="0">
                <a:solidFill>
                  <a:srgbClr val="FF0000"/>
                </a:solidFill>
              </a:rPr>
              <a:t>it </a:t>
            </a:r>
            <a:r>
              <a:rPr lang="en-US" sz="1300" dirty="0" smtClean="0">
                <a:solidFill>
                  <a:srgbClr val="FF0000"/>
                </a:solidFill>
              </a:rPr>
              <a:t>didn't </a:t>
            </a:r>
            <a:r>
              <a:rPr lang="en-US" sz="1300" dirty="0">
                <a:solidFill>
                  <a:srgbClr val="FF0000"/>
                </a:solidFill>
              </a:rPr>
              <a:t>reach </a:t>
            </a:r>
            <a:endParaRPr lang="en-US" sz="1300" dirty="0" smtClean="0">
              <a:solidFill>
                <a:srgbClr val="FF0000"/>
              </a:solidFill>
            </a:endParaRPr>
          </a:p>
          <a:p>
            <a:pPr defTabSz="914400">
              <a:lnSpc>
                <a:spcPct val="150000"/>
              </a:lnSpc>
            </a:pPr>
            <a:r>
              <a:rPr lang="en-US" sz="1300" dirty="0" smtClean="0">
                <a:solidFill>
                  <a:srgbClr val="FF0000"/>
                </a:solidFill>
              </a:rPr>
              <a:t>the </a:t>
            </a:r>
            <a:r>
              <a:rPr lang="en-US" sz="1300" dirty="0" smtClean="0">
                <a:solidFill>
                  <a:srgbClr val="FF0000"/>
                </a:solidFill>
              </a:rPr>
              <a:t>bloodstream</a:t>
            </a:r>
            <a:r>
              <a:rPr lang="en-US" sz="1300" dirty="0" smtClean="0">
                <a:solidFill>
                  <a:srgbClr val="FF0000"/>
                </a:solidFill>
              </a:rPr>
              <a:t>.</a:t>
            </a:r>
            <a:endParaRPr lang="en-US" sz="1300" dirty="0">
              <a:solidFill>
                <a:srgbClr val="FF0000"/>
              </a:solidFill>
            </a:endParaRPr>
          </a:p>
        </p:txBody>
      </p:sp>
      <p:sp>
        <p:nvSpPr>
          <p:cNvPr id="13" name="Rectangle 12"/>
          <p:cNvSpPr/>
          <p:nvPr/>
        </p:nvSpPr>
        <p:spPr>
          <a:xfrm>
            <a:off x="6596673" y="2506330"/>
            <a:ext cx="4955750" cy="3771995"/>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lnSpc>
                <a:spcPct val="150000"/>
              </a:lnSpc>
            </a:pPr>
            <a:r>
              <a:rPr lang="en-US" sz="1200" dirty="0" smtClean="0">
                <a:solidFill>
                  <a:srgbClr val="008080"/>
                </a:solidFill>
                <a:latin typeface="Gill Sans MT" panose="020B0502020104020203" pitchFamily="34" charset="0"/>
                <a:cs typeface="Calibri" panose="020F0502020204030204" pitchFamily="34" charset="0"/>
              </a:rPr>
              <a:t>Collection </a:t>
            </a:r>
            <a:r>
              <a:rPr lang="en-US" sz="1200" dirty="0">
                <a:solidFill>
                  <a:srgbClr val="008080"/>
                </a:solidFill>
                <a:latin typeface="Gill Sans MT" panose="020B0502020104020203" pitchFamily="34" charset="0"/>
                <a:cs typeface="Calibri" panose="020F0502020204030204" pitchFamily="34" charset="0"/>
              </a:rPr>
              <a:t>of nerve axons </a:t>
            </a:r>
            <a:r>
              <a:rPr lang="en-US" sz="1200" dirty="0" smtClean="0">
                <a:solidFill>
                  <a:srgbClr val="008080"/>
                </a:solidFill>
                <a:latin typeface="Gill Sans MT" panose="020B0502020104020203" pitchFamily="34" charset="0"/>
                <a:cs typeface="Calibri" panose="020F0502020204030204" pitchFamily="34" charset="0"/>
              </a:rPr>
              <a:t>+ supporting cells </a:t>
            </a:r>
            <a:r>
              <a:rPr lang="en-US" sz="1200" dirty="0" smtClean="0">
                <a:solidFill>
                  <a:srgbClr val="00B050"/>
                </a:solidFill>
                <a:latin typeface="Gill Sans MT" panose="020B0502020104020203" pitchFamily="34" charset="0"/>
                <a:cs typeface="Calibri" panose="020F0502020204030204" pitchFamily="34" charset="0"/>
              </a:rPr>
              <a:t>(</a:t>
            </a:r>
            <a:r>
              <a:rPr lang="en-US" sz="1200" dirty="0" smtClean="0">
                <a:solidFill>
                  <a:srgbClr val="00B050"/>
                </a:solidFill>
              </a:rPr>
              <a:t>Straight </a:t>
            </a:r>
            <a:r>
              <a:rPr lang="en-US" sz="1200" dirty="0">
                <a:solidFill>
                  <a:srgbClr val="00B050"/>
                </a:solidFill>
              </a:rPr>
              <a:t>forward neural relationship</a:t>
            </a:r>
            <a:r>
              <a:rPr lang="en-US" sz="1200" dirty="0" smtClean="0">
                <a:solidFill>
                  <a:srgbClr val="00B050"/>
                </a:solidFill>
              </a:rPr>
              <a:t>).</a:t>
            </a:r>
            <a:endParaRPr lang="en-US" sz="1200" dirty="0">
              <a:solidFill>
                <a:srgbClr val="00B050"/>
              </a:solidFill>
              <a:latin typeface="Gill Sans MT" panose="020B0502020104020203" pitchFamily="34" charset="0"/>
              <a:cs typeface="Calibri" panose="020F0502020204030204" pitchFamily="34" charset="0"/>
            </a:endParaRPr>
          </a:p>
          <a:p>
            <a:pPr marL="228600" indent="-228600" defTabSz="914400">
              <a:lnSpc>
                <a:spcPct val="150000"/>
              </a:lnSpc>
              <a:buAutoNum type="arabicPeriod"/>
            </a:pPr>
            <a:r>
              <a:rPr lang="en-US" sz="1200" dirty="0" smtClean="0">
                <a:solidFill>
                  <a:schemeClr val="tx1"/>
                </a:solidFill>
                <a:latin typeface="Gill Sans MT" panose="020B0502020104020203" pitchFamily="34" charset="0"/>
                <a:cs typeface="Calibri" panose="020F0502020204030204" pitchFamily="34" charset="0"/>
              </a:rPr>
              <a:t>Antidiuretic </a:t>
            </a:r>
            <a:r>
              <a:rPr lang="en-US" sz="1200" dirty="0">
                <a:solidFill>
                  <a:schemeClr val="tx1"/>
                </a:solidFill>
                <a:latin typeface="Gill Sans MT" panose="020B0502020104020203" pitchFamily="34" charset="0"/>
                <a:cs typeface="Calibri" panose="020F0502020204030204" pitchFamily="34" charset="0"/>
              </a:rPr>
              <a:t>hormone (ADH</a:t>
            </a:r>
            <a:r>
              <a:rPr lang="en-US" sz="1200" dirty="0" smtClean="0">
                <a:solidFill>
                  <a:schemeClr val="tx1"/>
                </a:solidFill>
                <a:latin typeface="Gill Sans MT" panose="020B0502020104020203" pitchFamily="34" charset="0"/>
                <a:cs typeface="Calibri" panose="020F0502020204030204" pitchFamily="34" charset="0"/>
              </a:rPr>
              <a:t>) </a:t>
            </a:r>
            <a:r>
              <a:rPr lang="en-US" sz="1200" dirty="0" smtClean="0">
                <a:solidFill>
                  <a:srgbClr val="00B050"/>
                </a:solidFill>
              </a:rPr>
              <a:t>(</a:t>
            </a:r>
            <a:r>
              <a:rPr lang="en-US" sz="1200" dirty="0" err="1" smtClean="0">
                <a:solidFill>
                  <a:srgbClr val="00B050"/>
                </a:solidFill>
              </a:rPr>
              <a:t>vasopresson</a:t>
            </a:r>
            <a:r>
              <a:rPr lang="en-US" sz="1200" dirty="0" smtClean="0">
                <a:solidFill>
                  <a:srgbClr val="00B050"/>
                </a:solidFill>
              </a:rPr>
              <a:t>)</a:t>
            </a:r>
            <a:r>
              <a:rPr lang="en-US" sz="1200" b="1" dirty="0" smtClean="0">
                <a:solidFill>
                  <a:schemeClr val="bg1"/>
                </a:solidFill>
              </a:rPr>
              <a:t>)</a:t>
            </a:r>
            <a:r>
              <a:rPr lang="en-US" sz="1200" dirty="0" smtClean="0">
                <a:solidFill>
                  <a:schemeClr val="tx1"/>
                </a:solidFill>
                <a:latin typeface="Gill Sans MT" panose="020B0502020104020203" pitchFamily="34" charset="0"/>
                <a:cs typeface="Calibri" panose="020F0502020204030204" pitchFamily="34" charset="0"/>
                <a:sym typeface="Wingdings" panose="05000000000000000000" pitchFamily="2" charset="2"/>
              </a:rPr>
              <a:t> </a:t>
            </a:r>
            <a:r>
              <a:rPr lang="en-US" sz="1200" dirty="0" smtClean="0">
                <a:solidFill>
                  <a:srgbClr val="00B050"/>
                </a:solidFill>
              </a:rPr>
              <a:t>For water regulation)</a:t>
            </a:r>
            <a:r>
              <a:rPr lang="en-US" sz="1200" dirty="0" smtClean="0">
                <a:solidFill>
                  <a:schemeClr val="tx1"/>
                </a:solidFill>
                <a:latin typeface="Gill Sans MT" panose="020B0502020104020203" pitchFamily="34" charset="0"/>
                <a:cs typeface="Calibri" panose="020F0502020204030204" pitchFamily="34" charset="0"/>
              </a:rPr>
              <a:t>:  </a:t>
            </a:r>
            <a:r>
              <a:rPr lang="en-US" sz="1200" dirty="0" err="1" smtClean="0">
                <a:solidFill>
                  <a:srgbClr val="FF0000"/>
                </a:solidFill>
                <a:latin typeface="Gill Sans MT" panose="020B0502020104020203" pitchFamily="34" charset="0"/>
                <a:cs typeface="Calibri" panose="020F0502020204030204" pitchFamily="34" charset="0"/>
              </a:rPr>
              <a:t>Supraoptic</a:t>
            </a:r>
            <a:r>
              <a:rPr lang="en-US" sz="1200" dirty="0" smtClean="0">
                <a:solidFill>
                  <a:srgbClr val="FF0000"/>
                </a:solidFill>
                <a:latin typeface="Gill Sans MT" panose="020B0502020104020203" pitchFamily="34" charset="0"/>
                <a:cs typeface="Calibri" panose="020F0502020204030204" pitchFamily="34" charset="0"/>
              </a:rPr>
              <a:t> </a:t>
            </a:r>
            <a:r>
              <a:rPr lang="en-US" sz="1200" dirty="0">
                <a:solidFill>
                  <a:srgbClr val="FF0000"/>
                </a:solidFill>
                <a:latin typeface="Gill Sans MT" panose="020B0502020104020203" pitchFamily="34" charset="0"/>
                <a:cs typeface="Calibri" panose="020F0502020204030204" pitchFamily="34" charset="0"/>
              </a:rPr>
              <a:t>nuclei</a:t>
            </a:r>
            <a:r>
              <a:rPr lang="en-US" sz="1200" dirty="0" smtClean="0">
                <a:solidFill>
                  <a:srgbClr val="FF0000"/>
                </a:solidFill>
                <a:latin typeface="Gill Sans MT" panose="020B0502020104020203" pitchFamily="34" charset="0"/>
                <a:cs typeface="Calibri" panose="020F0502020204030204" pitchFamily="34" charset="0"/>
              </a:rPr>
              <a:t>.</a:t>
            </a:r>
          </a:p>
          <a:p>
            <a:pPr marL="228600" indent="-228600" defTabSz="914400">
              <a:lnSpc>
                <a:spcPct val="150000"/>
              </a:lnSpc>
              <a:buAutoNum type="arabicPeriod"/>
            </a:pPr>
            <a:endParaRPr lang="en-US" sz="500" dirty="0">
              <a:solidFill>
                <a:schemeClr val="tx1"/>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chemeClr val="tx1"/>
                </a:solidFill>
                <a:latin typeface="Gill Sans MT" panose="020B0502020104020203" pitchFamily="34" charset="0"/>
                <a:cs typeface="Calibri" panose="020F0502020204030204" pitchFamily="34" charset="0"/>
              </a:rPr>
              <a:t>2. Oxytocin </a:t>
            </a:r>
            <a:r>
              <a:rPr lang="en-US" sz="12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200" dirty="0" smtClean="0">
                <a:solidFill>
                  <a:srgbClr val="00B050"/>
                </a:solidFill>
              </a:rPr>
              <a:t>For </a:t>
            </a:r>
            <a:r>
              <a:rPr lang="en-US" sz="1200" dirty="0">
                <a:solidFill>
                  <a:srgbClr val="00B050"/>
                </a:solidFill>
              </a:rPr>
              <a:t>production of milk </a:t>
            </a:r>
            <a:r>
              <a:rPr lang="en-US" sz="1200" dirty="0" smtClean="0">
                <a:solidFill>
                  <a:srgbClr val="00B050"/>
                </a:solidFill>
              </a:rPr>
              <a:t>&amp; </a:t>
            </a:r>
          </a:p>
          <a:p>
            <a:pPr defTabSz="914400">
              <a:lnSpc>
                <a:spcPct val="150000"/>
              </a:lnSpc>
            </a:pPr>
            <a:r>
              <a:rPr lang="en-US" sz="1200" dirty="0" smtClean="0">
                <a:solidFill>
                  <a:srgbClr val="00B050"/>
                </a:solidFill>
              </a:rPr>
              <a:t>contraction </a:t>
            </a:r>
            <a:r>
              <a:rPr lang="en-US" sz="1200" dirty="0">
                <a:solidFill>
                  <a:srgbClr val="00B050"/>
                </a:solidFill>
              </a:rPr>
              <a:t>of </a:t>
            </a:r>
            <a:r>
              <a:rPr lang="en-US" sz="1200" dirty="0" smtClean="0">
                <a:solidFill>
                  <a:srgbClr val="00B050"/>
                </a:solidFill>
              </a:rPr>
              <a:t>uterus</a:t>
            </a:r>
            <a:r>
              <a:rPr lang="en-US" sz="1200" dirty="0" smtClean="0">
                <a:solidFill>
                  <a:schemeClr val="tx1"/>
                </a:solidFill>
                <a:latin typeface="Gill Sans MT" panose="020B0502020104020203" pitchFamily="34" charset="0"/>
                <a:cs typeface="Calibri" panose="020F0502020204030204" pitchFamily="34" charset="0"/>
              </a:rPr>
              <a:t>: </a:t>
            </a:r>
            <a:endParaRPr lang="en-US" sz="1200" dirty="0" smtClean="0">
              <a:solidFill>
                <a:schemeClr val="tx1"/>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rgbClr val="FF0000"/>
                </a:solidFill>
                <a:latin typeface="Gill Sans MT" panose="020B0502020104020203" pitchFamily="34" charset="0"/>
                <a:cs typeface="Calibri" panose="020F0502020204030204" pitchFamily="34" charset="0"/>
              </a:rPr>
              <a:t>Paraventricular nuclei</a:t>
            </a:r>
            <a:r>
              <a:rPr lang="en-US" sz="1200" dirty="0" smtClean="0">
                <a:solidFill>
                  <a:srgbClr val="FF0000"/>
                </a:solidFill>
                <a:latin typeface="Gill Sans MT" panose="020B0502020104020203" pitchFamily="34" charset="0"/>
                <a:cs typeface="Calibri" panose="020F0502020204030204" pitchFamily="34" charset="0"/>
              </a:rPr>
              <a:t>.</a:t>
            </a:r>
          </a:p>
          <a:p>
            <a:pPr defTabSz="914400">
              <a:lnSpc>
                <a:spcPct val="150000"/>
              </a:lnSpc>
            </a:pPr>
            <a:r>
              <a:rPr lang="en-US" sz="1200" dirty="0">
                <a:solidFill>
                  <a:srgbClr val="00B050"/>
                </a:solidFill>
                <a:latin typeface="Gill Sans MT" panose="020B0502020104020203" pitchFamily="34" charset="0"/>
                <a:cs typeface="Calibri" panose="020F0502020204030204" pitchFamily="34" charset="0"/>
              </a:rPr>
              <a:t>Hormones release from posterior </a:t>
            </a:r>
            <a:endParaRPr lang="en-US" sz="1200" dirty="0" smtClean="0">
              <a:solidFill>
                <a:srgbClr val="00B050"/>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rgbClr val="00B050"/>
                </a:solidFill>
                <a:latin typeface="Gill Sans MT" panose="020B0502020104020203" pitchFamily="34" charset="0"/>
                <a:cs typeface="Calibri" panose="020F0502020204030204" pitchFamily="34" charset="0"/>
              </a:rPr>
              <a:t>pituitary </a:t>
            </a:r>
            <a:r>
              <a:rPr lang="en-US" sz="1200" dirty="0">
                <a:solidFill>
                  <a:srgbClr val="00B050"/>
                </a:solidFill>
                <a:latin typeface="Gill Sans MT" panose="020B0502020104020203" pitchFamily="34" charset="0"/>
                <a:cs typeface="Calibri" panose="020F0502020204030204" pitchFamily="34" charset="0"/>
              </a:rPr>
              <a:t>are synthesis in hypothalamus </a:t>
            </a:r>
            <a:endParaRPr lang="en-US" sz="1200" dirty="0" smtClean="0">
              <a:solidFill>
                <a:srgbClr val="00B050"/>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rgbClr val="00B050"/>
                </a:solidFill>
                <a:latin typeface="Gill Sans MT" panose="020B0502020104020203" pitchFamily="34" charset="0"/>
                <a:cs typeface="Calibri" panose="020F0502020204030204" pitchFamily="34" charset="0"/>
              </a:rPr>
              <a:t>and </a:t>
            </a:r>
            <a:r>
              <a:rPr lang="en-US" sz="1200" dirty="0">
                <a:solidFill>
                  <a:srgbClr val="00B050"/>
                </a:solidFill>
                <a:latin typeface="Gill Sans MT" panose="020B0502020104020203" pitchFamily="34" charset="0"/>
                <a:cs typeface="Calibri" panose="020F0502020204030204" pitchFamily="34" charset="0"/>
              </a:rPr>
              <a:t>go all the way to posterior pituitary </a:t>
            </a:r>
            <a:endParaRPr lang="en-US" sz="1200" dirty="0" smtClean="0">
              <a:solidFill>
                <a:srgbClr val="00B050"/>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rgbClr val="00B050"/>
                </a:solidFill>
                <a:latin typeface="Gill Sans MT" panose="020B0502020104020203" pitchFamily="34" charset="0"/>
                <a:cs typeface="Calibri" panose="020F0502020204030204" pitchFamily="34" charset="0"/>
              </a:rPr>
              <a:t>through </a:t>
            </a:r>
            <a:r>
              <a:rPr lang="en-US" sz="1200" dirty="0">
                <a:solidFill>
                  <a:srgbClr val="00B050"/>
                </a:solidFill>
                <a:latin typeface="Gill Sans MT" panose="020B0502020104020203" pitchFamily="34" charset="0"/>
                <a:cs typeface="Calibri" panose="020F0502020204030204" pitchFamily="34" charset="0"/>
              </a:rPr>
              <a:t>tract, and than release from </a:t>
            </a:r>
            <a:endParaRPr lang="en-US" sz="1200" dirty="0" smtClean="0">
              <a:solidFill>
                <a:srgbClr val="00B050"/>
              </a:solidFill>
              <a:latin typeface="Gill Sans MT" panose="020B0502020104020203" pitchFamily="34" charset="0"/>
              <a:cs typeface="Calibri" panose="020F0502020204030204" pitchFamily="34" charset="0"/>
            </a:endParaRPr>
          </a:p>
          <a:p>
            <a:pPr defTabSz="914400">
              <a:lnSpc>
                <a:spcPct val="150000"/>
              </a:lnSpc>
            </a:pPr>
            <a:r>
              <a:rPr lang="en-US" sz="1200" dirty="0" smtClean="0">
                <a:solidFill>
                  <a:srgbClr val="00B050"/>
                </a:solidFill>
                <a:latin typeface="Gill Sans MT" panose="020B0502020104020203" pitchFamily="34" charset="0"/>
                <a:cs typeface="Calibri" panose="020F0502020204030204" pitchFamily="34" charset="0"/>
              </a:rPr>
              <a:t>posterior </a:t>
            </a:r>
            <a:r>
              <a:rPr lang="en-US" sz="1200" dirty="0">
                <a:solidFill>
                  <a:srgbClr val="00B050"/>
                </a:solidFill>
                <a:latin typeface="Gill Sans MT" panose="020B0502020104020203" pitchFamily="34" charset="0"/>
                <a:cs typeface="Calibri" panose="020F0502020204030204" pitchFamily="34" charset="0"/>
              </a:rPr>
              <a:t>pituitary into blood</a:t>
            </a:r>
            <a:r>
              <a:rPr lang="en-US" sz="1200" dirty="0" smtClean="0">
                <a:solidFill>
                  <a:srgbClr val="00B050"/>
                </a:solidFill>
                <a:latin typeface="Gill Sans MT" panose="020B0502020104020203" pitchFamily="34" charset="0"/>
                <a:cs typeface="Calibri" panose="020F0502020204030204" pitchFamily="34" charset="0"/>
              </a:rPr>
              <a:t>.</a:t>
            </a:r>
            <a:endParaRPr lang="en-US" sz="1200" dirty="0">
              <a:solidFill>
                <a:srgbClr val="00B050"/>
              </a:solidFill>
              <a:latin typeface="Gill Sans MT" panose="020B0502020104020203" pitchFamily="34" charset="0"/>
              <a:cs typeface="Calibri" panose="020F0502020204030204" pitchFamily="34" charset="0"/>
            </a:endParaRPr>
          </a:p>
        </p:txBody>
      </p:sp>
      <p:sp>
        <p:nvSpPr>
          <p:cNvPr id="14" name="Rectangle 13"/>
          <p:cNvSpPr/>
          <p:nvPr/>
        </p:nvSpPr>
        <p:spPr>
          <a:xfrm>
            <a:off x="819203" y="1863760"/>
            <a:ext cx="4978764" cy="551421"/>
          </a:xfrm>
          <a:prstGeom prst="rect">
            <a:avLst/>
          </a:prstGeom>
          <a:solidFill>
            <a:schemeClr val="bg1">
              <a:lumMod val="95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008080"/>
                </a:solidFill>
                <a:latin typeface="Gill Sans MT" panose="020B0502020104020203" pitchFamily="34" charset="0"/>
                <a:cs typeface="Calibri" panose="020F0502020204030204" pitchFamily="34" charset="0"/>
              </a:rPr>
              <a:t>Relationship of the hypothalamus to the Anterior pituitary</a:t>
            </a:r>
            <a:endParaRPr lang="en-US" sz="1600" dirty="0">
              <a:solidFill>
                <a:srgbClr val="008080"/>
              </a:solidFill>
              <a:latin typeface="Gill Sans MT" panose="020B0502020104020203" pitchFamily="34" charset="0"/>
              <a:cs typeface="Calibri" panose="020F0502020204030204" pitchFamily="34" charset="0"/>
            </a:endParaRPr>
          </a:p>
        </p:txBody>
      </p:sp>
      <p:pic>
        <p:nvPicPr>
          <p:cNvPr id="15" name="Picture 2" descr="http://www.anselm.edu/homepage/jpitocch/genbio/antpostpit.JPG"/>
          <p:cNvPicPr>
            <a:picLocks noChangeAspect="1" noChangeArrowheads="1"/>
          </p:cNvPicPr>
          <p:nvPr/>
        </p:nvPicPr>
        <p:blipFill rotWithShape="1">
          <a:blip r:embed="rId2" cstate="print"/>
          <a:srcRect l="2074" t="15350" r="62489" b="9050"/>
          <a:stretch/>
        </p:blipFill>
        <p:spPr bwMode="auto">
          <a:xfrm>
            <a:off x="9262764" y="3532696"/>
            <a:ext cx="2289658" cy="2745629"/>
          </a:xfrm>
          <a:prstGeom prst="rect">
            <a:avLst/>
          </a:prstGeom>
          <a:noFill/>
          <a:ln w="9525">
            <a:noFill/>
            <a:miter lim="800000"/>
            <a:headEnd/>
            <a:tailEnd/>
          </a:ln>
        </p:spPr>
      </p:pic>
      <p:pic>
        <p:nvPicPr>
          <p:cNvPr id="16" name="Picture 2" descr="http://www.anselm.edu/homepage/jpitocch/genbio/antpostpit.JPG"/>
          <p:cNvPicPr>
            <a:picLocks noChangeAspect="1" noChangeArrowheads="1"/>
          </p:cNvPicPr>
          <p:nvPr/>
        </p:nvPicPr>
        <p:blipFill rotWithShape="1">
          <a:blip r:embed="rId2" cstate="print"/>
          <a:srcRect l="45294" t="6828" r="1944" b="6022"/>
          <a:stretch/>
        </p:blipFill>
        <p:spPr bwMode="auto">
          <a:xfrm>
            <a:off x="3574132" y="2506331"/>
            <a:ext cx="2520280" cy="3771994"/>
          </a:xfrm>
          <a:prstGeom prst="rect">
            <a:avLst/>
          </a:prstGeom>
          <a:noFill/>
          <a:ln w="9525">
            <a:noFill/>
            <a:miter lim="800000"/>
            <a:headEnd/>
            <a:tailEnd/>
          </a:ln>
        </p:spPr>
      </p:pic>
      <p:sp>
        <p:nvSpPr>
          <p:cNvPr id="17" name="Rectangle 16"/>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593369" y="1163232"/>
            <a:ext cx="10959053" cy="700641"/>
          </a:xfrm>
          <a:prstGeom prst="rect">
            <a:avLst/>
          </a:prstGeom>
        </p:spPr>
        <p:txBody>
          <a:bodyPr wrap="square">
            <a:spAutoFit/>
          </a:bodyPr>
          <a:lstStyle/>
          <a:p>
            <a:pPr marL="342900" indent="-342900" defTabSz="914400">
              <a:lnSpc>
                <a:spcPct val="150000"/>
              </a:lnSpc>
              <a:buClr>
                <a:srgbClr val="008080"/>
              </a:buClr>
              <a:buFont typeface="Wingdings" panose="05000000000000000000" pitchFamily="2" charset="2"/>
              <a:buChar char="ü"/>
            </a:pPr>
            <a:r>
              <a:rPr lang="en-US" sz="1400" dirty="0">
                <a:solidFill>
                  <a:schemeClr val="bg1">
                    <a:lumMod val="50000"/>
                  </a:schemeClr>
                </a:solidFill>
                <a:latin typeface="Gill Sans MT" panose="020B0502020104020203" pitchFamily="34" charset="0"/>
                <a:cs typeface="Calibri" panose="020F0502020204030204" pitchFamily="34" charset="0"/>
              </a:rPr>
              <a:t>It is important to visualize the anatomic relationships between the hypothalamus and the pituitary because these relationships underlie the functional connections between the glands.</a:t>
            </a: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01826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Calibri" panose="020F0502020204030204" pitchFamily="34" charset="0"/>
                <a:cs typeface="Calibri" panose="020F0502020204030204" pitchFamily="34" charset="0"/>
              </a:rPr>
              <a:t>Anterior Pituitary</a:t>
            </a:r>
            <a:r>
              <a:rPr lang="ar-SA" sz="3200" dirty="0">
                <a:solidFill>
                  <a:srgbClr val="497E8D"/>
                </a:solidFill>
                <a:latin typeface="Calibri" panose="020F0502020204030204" pitchFamily="34" charset="0"/>
                <a:cs typeface="Calibri" panose="020F0502020204030204" pitchFamily="34" charset="0"/>
              </a:rPr>
              <a:t> </a:t>
            </a:r>
            <a:r>
              <a:rPr lang="en-US" sz="3200" dirty="0">
                <a:solidFill>
                  <a:srgbClr val="497E8D"/>
                </a:solidFill>
                <a:latin typeface="Calibri" panose="020F0502020204030204" pitchFamily="34" charset="0"/>
                <a:cs typeface="Calibri" panose="020F0502020204030204" pitchFamily="34" charset="0"/>
              </a:rPr>
              <a:t>(Adenohypophysis</a:t>
            </a:r>
            <a:r>
              <a:rPr lang="en-US" sz="3200" baseline="30000" dirty="0">
                <a:solidFill>
                  <a:srgbClr val="497E8D"/>
                </a:solidFill>
                <a:latin typeface="Calibri" panose="020F0502020204030204" pitchFamily="34" charset="0"/>
                <a:cs typeface="Calibri" panose="020F0502020204030204" pitchFamily="34" charset="0"/>
              </a:rPr>
              <a:t>1</a:t>
            </a:r>
            <a:r>
              <a:rPr lang="en-US" sz="3200" dirty="0">
                <a:solidFill>
                  <a:srgbClr val="497E8D"/>
                </a:solidFill>
                <a:latin typeface="Calibri" panose="020F0502020204030204" pitchFamily="34" charset="0"/>
                <a:cs typeface="Calibri" panose="020F0502020204030204" pitchFamily="34" charset="0"/>
              </a:rPr>
              <a:t>)</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49795" y="1170942"/>
            <a:ext cx="11029607"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sz="1300" dirty="0">
                <a:latin typeface="Gill Sans MT" panose="020B0502020104020203" pitchFamily="34" charset="0"/>
                <a:cs typeface="Calibri" panose="020F0502020204030204" pitchFamily="34" charset="0"/>
              </a:rPr>
              <a:t>Special neurons in the hypothalamus synthesize and secrete the hypothalamic releasing and inhibitory hormones that control secretion of anterior pituitary</a:t>
            </a:r>
            <a:r>
              <a:rPr lang="en-US" sz="1300" dirty="0" smtClean="0">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a:latin typeface="Gill Sans MT" panose="020B0502020104020203" pitchFamily="34" charset="0"/>
                <a:cs typeface="Calibri" panose="020F0502020204030204" pitchFamily="34" charset="0"/>
              </a:rPr>
              <a:t>Neurons send their nerve fibers to the median eminence (extension of hypothalamic tissue into the pituitary stalk</a:t>
            </a:r>
            <a:r>
              <a:rPr lang="en-US" sz="1300" dirty="0" smtClean="0">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a:solidFill>
                  <a:srgbClr val="FF0000"/>
                </a:solidFill>
                <a:latin typeface="Gill Sans MT" panose="020B0502020104020203" pitchFamily="34" charset="0"/>
                <a:cs typeface="Calibri" panose="020F0502020204030204" pitchFamily="34" charset="0"/>
              </a:rPr>
              <a:t>There is NO direct neural contact to anterior pituitary</a:t>
            </a:r>
            <a:r>
              <a:rPr lang="en-US" sz="1300" dirty="0" smtClean="0">
                <a:solidFill>
                  <a:srgbClr val="FF0000"/>
                </a:solidFill>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smtClean="0">
                <a:latin typeface="Gill Sans MT" panose="020B0502020104020203" pitchFamily="34" charset="0"/>
                <a:cs typeface="Calibri" panose="020F0502020204030204" pitchFamily="34" charset="0"/>
              </a:rPr>
              <a:t>Hormones </a:t>
            </a:r>
            <a:r>
              <a:rPr lang="en-US" sz="1300" dirty="0">
                <a:latin typeface="Gill Sans MT" panose="020B0502020104020203" pitchFamily="34" charset="0"/>
                <a:cs typeface="Calibri" panose="020F0502020204030204" pitchFamily="34" charset="0"/>
              </a:rPr>
              <a:t>are secreted to the tissue fluids, absorbed into the hypothalamic-</a:t>
            </a:r>
            <a:r>
              <a:rPr lang="en-US" sz="1300" dirty="0" err="1">
                <a:latin typeface="Gill Sans MT" panose="020B0502020104020203" pitchFamily="34" charset="0"/>
                <a:cs typeface="Calibri" panose="020F0502020204030204" pitchFamily="34" charset="0"/>
              </a:rPr>
              <a:t>hypophysial</a:t>
            </a:r>
            <a:r>
              <a:rPr lang="en-US" sz="1300" dirty="0">
                <a:latin typeface="Gill Sans MT" panose="020B0502020104020203" pitchFamily="34" charset="0"/>
                <a:cs typeface="Calibri" panose="020F0502020204030204" pitchFamily="34" charset="0"/>
              </a:rPr>
              <a:t> </a:t>
            </a:r>
            <a:r>
              <a:rPr lang="en-US" sz="1300" dirty="0" smtClean="0">
                <a:latin typeface="Gill Sans MT" panose="020B0502020104020203" pitchFamily="34" charset="0"/>
                <a:cs typeface="Calibri" panose="020F0502020204030204" pitchFamily="34" charset="0"/>
              </a:rPr>
              <a:t>portal</a:t>
            </a:r>
            <a:r>
              <a:rPr lang="ar-SA" sz="1300" dirty="0" smtClean="0">
                <a:latin typeface="Gill Sans MT" panose="020B0502020104020203" pitchFamily="34" charset="0"/>
                <a:cs typeface="Calibri" panose="020F0502020204030204" pitchFamily="34" charset="0"/>
              </a:rPr>
              <a:t> </a:t>
            </a:r>
            <a:r>
              <a:rPr lang="en-US" sz="1300" dirty="0" smtClean="0">
                <a:latin typeface="Gill Sans MT" panose="020B0502020104020203" pitchFamily="34" charset="0"/>
                <a:cs typeface="Calibri" panose="020F0502020204030204" pitchFamily="34" charset="0"/>
              </a:rPr>
              <a:t>system and </a:t>
            </a:r>
            <a:r>
              <a:rPr lang="en-US" sz="1300" dirty="0">
                <a:latin typeface="Gill Sans MT" panose="020B0502020104020203" pitchFamily="34" charset="0"/>
                <a:cs typeface="Calibri" panose="020F0502020204030204" pitchFamily="34" charset="0"/>
              </a:rPr>
              <a:t>transported to the sinuses of the anterior pituitary </a:t>
            </a:r>
            <a:r>
              <a:rPr lang="en-US" sz="1300" dirty="0">
                <a:solidFill>
                  <a:srgbClr val="FF66CC"/>
                </a:solidFill>
                <a:latin typeface="Gill Sans MT" panose="020B0502020104020203" pitchFamily="34" charset="0"/>
                <a:cs typeface="Calibri" panose="020F0502020204030204" pitchFamily="34" charset="0"/>
              </a:rPr>
              <a:t>(Anterior pituitary gland is </a:t>
            </a:r>
            <a:r>
              <a:rPr lang="en-US" sz="1300" dirty="0" smtClean="0">
                <a:solidFill>
                  <a:srgbClr val="FF66CC"/>
                </a:solidFill>
                <a:latin typeface="Gill Sans MT" panose="020B0502020104020203" pitchFamily="34" charset="0"/>
                <a:cs typeface="Calibri" panose="020F0502020204030204" pitchFamily="34" charset="0"/>
              </a:rPr>
              <a:t>connected to </a:t>
            </a:r>
            <a:r>
              <a:rPr lang="en-US" sz="1300" dirty="0">
                <a:solidFill>
                  <a:srgbClr val="FF66CC"/>
                </a:solidFill>
                <a:latin typeface="Gill Sans MT" panose="020B0502020104020203" pitchFamily="34" charset="0"/>
                <a:cs typeface="Calibri" panose="020F0502020204030204" pitchFamily="34" charset="0"/>
              </a:rPr>
              <a:t>hypothalamus by portal system: </a:t>
            </a:r>
            <a:r>
              <a:rPr lang="en-US" sz="1300" dirty="0">
                <a:solidFill>
                  <a:srgbClr val="008080"/>
                </a:solidFill>
                <a:latin typeface="Gill Sans MT" panose="020B0502020104020203" pitchFamily="34" charset="0"/>
                <a:cs typeface="Calibri" panose="020F0502020204030204" pitchFamily="34" charset="0"/>
              </a:rPr>
              <a:t>“</a:t>
            </a:r>
            <a:r>
              <a:rPr lang="en-US" sz="1300" dirty="0">
                <a:solidFill>
                  <a:srgbClr val="FF0000"/>
                </a:solidFill>
                <a:latin typeface="Gill Sans MT" panose="020B0502020104020203" pitchFamily="34" charset="0"/>
                <a:cs typeface="Calibri" panose="020F0502020204030204" pitchFamily="34" charset="0"/>
              </a:rPr>
              <a:t>hypothalamic-</a:t>
            </a:r>
            <a:r>
              <a:rPr lang="en-US" sz="1300" dirty="0" err="1">
                <a:solidFill>
                  <a:srgbClr val="FF0000"/>
                </a:solidFill>
                <a:latin typeface="Gill Sans MT" panose="020B0502020104020203" pitchFamily="34" charset="0"/>
                <a:cs typeface="Calibri" panose="020F0502020204030204" pitchFamily="34" charset="0"/>
              </a:rPr>
              <a:t>hypophysial</a:t>
            </a:r>
            <a:r>
              <a:rPr lang="en-US" sz="1300" dirty="0">
                <a:solidFill>
                  <a:srgbClr val="FF0000"/>
                </a:solidFill>
                <a:latin typeface="Gill Sans MT" panose="020B0502020104020203" pitchFamily="34" charset="0"/>
                <a:cs typeface="Calibri" panose="020F0502020204030204" pitchFamily="34" charset="0"/>
              </a:rPr>
              <a:t> </a:t>
            </a:r>
            <a:r>
              <a:rPr lang="en-US" sz="1300" u="sng" dirty="0">
                <a:solidFill>
                  <a:srgbClr val="FF0000"/>
                </a:solidFill>
                <a:latin typeface="Gill Sans MT" panose="020B0502020104020203" pitchFamily="34" charset="0"/>
                <a:cs typeface="Calibri" panose="020F0502020204030204" pitchFamily="34" charset="0"/>
              </a:rPr>
              <a:t>portal </a:t>
            </a:r>
            <a:r>
              <a:rPr lang="en-US" sz="1300" u="sng" dirty="0" smtClean="0">
                <a:solidFill>
                  <a:srgbClr val="FF0000"/>
                </a:solidFill>
                <a:latin typeface="Gill Sans MT" panose="020B0502020104020203" pitchFamily="34" charset="0"/>
                <a:cs typeface="Calibri" panose="020F0502020204030204" pitchFamily="34" charset="0"/>
              </a:rPr>
              <a:t>vessels</a:t>
            </a:r>
            <a:r>
              <a:rPr lang="en-US" sz="1300" u="sng" baseline="30000" dirty="0" smtClean="0">
                <a:solidFill>
                  <a:srgbClr val="FF0000"/>
                </a:solidFill>
                <a:latin typeface="Gill Sans MT" panose="020B0502020104020203" pitchFamily="34" charset="0"/>
                <a:cs typeface="Calibri" panose="020F0502020204030204" pitchFamily="34" charset="0"/>
              </a:rPr>
              <a:t>2</a:t>
            </a:r>
            <a:r>
              <a:rPr lang="en-US" sz="1300" dirty="0" smtClean="0">
                <a:solidFill>
                  <a:srgbClr val="008080"/>
                </a:solidFill>
                <a:latin typeface="Gill Sans MT" panose="020B0502020104020203" pitchFamily="34" charset="0"/>
                <a:cs typeface="Calibri" panose="020F0502020204030204" pitchFamily="34" charset="0"/>
              </a:rPr>
              <a:t>”).</a:t>
            </a:r>
          </a:p>
          <a:p>
            <a:pPr defTabSz="914400">
              <a:buClr>
                <a:srgbClr val="008080"/>
              </a:buClr>
            </a:pPr>
            <a:endParaRPr lang="en-US" sz="1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r>
              <a:rPr lang="en-US" sz="1300" dirty="0" err="1">
                <a:solidFill>
                  <a:srgbClr val="008080"/>
                </a:solidFill>
                <a:latin typeface="Gill Sans MT" panose="020B0502020104020203" pitchFamily="34" charset="0"/>
                <a:cs typeface="Calibri" panose="020F0502020204030204" pitchFamily="34" charset="0"/>
              </a:rPr>
              <a:t>Adenohypophyseal</a:t>
            </a:r>
            <a:r>
              <a:rPr lang="en-US" sz="1300" dirty="0">
                <a:solidFill>
                  <a:srgbClr val="008080"/>
                </a:solidFill>
                <a:latin typeface="Gill Sans MT" panose="020B0502020104020203" pitchFamily="34" charset="0"/>
                <a:cs typeface="Calibri" panose="020F0502020204030204" pitchFamily="34" charset="0"/>
              </a:rPr>
              <a:t> </a:t>
            </a:r>
            <a:r>
              <a:rPr lang="en-US" sz="1300" dirty="0" smtClean="0">
                <a:solidFill>
                  <a:srgbClr val="008080"/>
                </a:solidFill>
                <a:latin typeface="Gill Sans MT" panose="020B0502020104020203" pitchFamily="34" charset="0"/>
                <a:cs typeface="Calibri" panose="020F0502020204030204" pitchFamily="34" charset="0"/>
              </a:rPr>
              <a:t>Hormones</a:t>
            </a:r>
            <a:r>
              <a:rPr lang="en-US" sz="1300" baseline="30000" dirty="0" smtClean="0">
                <a:solidFill>
                  <a:srgbClr val="008080"/>
                </a:solidFill>
                <a:latin typeface="Gill Sans MT" panose="020B0502020104020203" pitchFamily="34" charset="0"/>
                <a:cs typeface="Calibri" panose="020F0502020204030204" pitchFamily="34" charset="0"/>
              </a:rPr>
              <a:t>3</a:t>
            </a:r>
            <a:r>
              <a:rPr lang="en-US" sz="1300" dirty="0" smtClean="0">
                <a:solidFill>
                  <a:srgbClr val="008080"/>
                </a:solidFill>
                <a:latin typeface="Gill Sans MT" panose="020B0502020104020203" pitchFamily="34" charset="0"/>
                <a:cs typeface="Calibri" panose="020F0502020204030204" pitchFamily="34" charset="0"/>
              </a:rPr>
              <a:t>: </a:t>
            </a:r>
          </a:p>
          <a:p>
            <a:pPr marL="342900" indent="-342900" defTabSz="914400">
              <a:buClr>
                <a:srgbClr val="008080"/>
              </a:buClr>
              <a:buFont typeface="+mj-lt"/>
              <a:buAutoNum type="arabicPeriod"/>
            </a:pPr>
            <a:r>
              <a:rPr lang="en-US" sz="1300" dirty="0">
                <a:latin typeface="Gill Sans MT" panose="020B0502020104020203" pitchFamily="34" charset="0"/>
                <a:cs typeface="Calibri" panose="020F0502020204030204" pitchFamily="34" charset="0"/>
              </a:rPr>
              <a:t>Growth hormone (GH).</a:t>
            </a:r>
          </a:p>
          <a:p>
            <a:pPr marL="342900" indent="-342900" defTabSz="914400">
              <a:buClr>
                <a:srgbClr val="008080"/>
              </a:buClr>
              <a:buFont typeface="+mj-lt"/>
              <a:buAutoNum type="arabicPeriod"/>
            </a:pPr>
            <a:r>
              <a:rPr lang="en-US" sz="1300" dirty="0">
                <a:latin typeface="Gill Sans MT" panose="020B0502020104020203" pitchFamily="34" charset="0"/>
                <a:cs typeface="Calibri" panose="020F0502020204030204" pitchFamily="34" charset="0"/>
              </a:rPr>
              <a:t>Thyroid-stimulating hormone (TSH).</a:t>
            </a: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Adrenocorticotropic hormone (ACTH).</a:t>
            </a: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Follicle-stimulating </a:t>
            </a:r>
            <a:r>
              <a:rPr lang="en-US" sz="1300" dirty="0" smtClean="0">
                <a:latin typeface="Gill Sans MT" panose="020B0502020104020203" pitchFamily="34" charset="0"/>
                <a:cs typeface="Calibri" panose="020F0502020204030204" pitchFamily="34" charset="0"/>
              </a:rPr>
              <a:t>hormone (FSH).</a:t>
            </a:r>
            <a:endParaRPr lang="en-US" sz="1300" dirty="0">
              <a:latin typeface="Gill Sans MT" panose="020B0502020104020203" pitchFamily="34" charset="0"/>
              <a:cs typeface="Calibri" panose="020F0502020204030204" pitchFamily="34" charset="0"/>
            </a:endParaRP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Luteinizing </a:t>
            </a:r>
            <a:r>
              <a:rPr lang="en-US" sz="1300" dirty="0" smtClean="0">
                <a:latin typeface="Gill Sans MT" panose="020B0502020104020203" pitchFamily="34" charset="0"/>
                <a:cs typeface="Calibri" panose="020F0502020204030204" pitchFamily="34" charset="0"/>
              </a:rPr>
              <a:t>hormone (LH) </a:t>
            </a:r>
            <a:r>
              <a:rPr lang="en-US" sz="1300" dirty="0">
                <a:solidFill>
                  <a:schemeClr val="bg1">
                    <a:lumMod val="50000"/>
                  </a:schemeClr>
                </a:solidFill>
                <a:latin typeface="Gill Sans MT" panose="020B0502020104020203" pitchFamily="34" charset="0"/>
                <a:cs typeface="Calibri" panose="020F0502020204030204" pitchFamily="34" charset="0"/>
              </a:rPr>
              <a:t>also known as </a:t>
            </a:r>
            <a:r>
              <a:rPr lang="en-US" sz="1300" dirty="0" err="1" smtClean="0">
                <a:solidFill>
                  <a:schemeClr val="bg1">
                    <a:lumMod val="50000"/>
                  </a:schemeClr>
                </a:solidFill>
                <a:latin typeface="Gill Sans MT" panose="020B0502020104020203" pitchFamily="34" charset="0"/>
                <a:cs typeface="Calibri" panose="020F0502020204030204" pitchFamily="34" charset="0"/>
              </a:rPr>
              <a:t>lutropin</a:t>
            </a:r>
            <a:r>
              <a:rPr lang="en-US" sz="1300" dirty="0" smtClean="0">
                <a:solidFill>
                  <a:schemeClr val="bg1">
                    <a:lumMod val="50000"/>
                  </a:schemeClr>
                </a:solidFill>
                <a:latin typeface="Gill Sans MT" panose="020B0502020104020203" pitchFamily="34" charset="0"/>
                <a:cs typeface="Calibri" panose="020F0502020204030204" pitchFamily="34" charset="0"/>
              </a:rPr>
              <a:t>.</a:t>
            </a: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Prolactin (PRL</a:t>
            </a:r>
            <a:r>
              <a:rPr lang="en-US" sz="1300" dirty="0" smtClean="0">
                <a:latin typeface="Gill Sans MT" panose="020B0502020104020203" pitchFamily="34" charset="0"/>
                <a:cs typeface="Calibri" panose="020F0502020204030204" pitchFamily="34" charset="0"/>
              </a:rPr>
              <a:t>).</a:t>
            </a:r>
          </a:p>
          <a:p>
            <a:pPr marL="342900" indent="-342900">
              <a:buFont typeface="+mj-lt"/>
              <a:buAutoNum type="arabicPeriod"/>
            </a:pPr>
            <a:endParaRPr lang="en-US" sz="100" dirty="0">
              <a:latin typeface="Gill Sans MT" panose="020B0502020104020203" pitchFamily="34" charset="0"/>
              <a:cs typeface="Calibri" panose="020F0502020204030204" pitchFamily="34" charset="0"/>
            </a:endParaRPr>
          </a:p>
          <a:p>
            <a:r>
              <a:rPr lang="en-US" sz="1300" dirty="0" smtClean="0">
                <a:solidFill>
                  <a:srgbClr val="00B050"/>
                </a:solidFill>
                <a:latin typeface="Gill Sans MT" panose="020B0502020104020203" pitchFamily="34" charset="0"/>
                <a:cs typeface="Calibri" panose="020F0502020204030204" pitchFamily="34" charset="0"/>
              </a:rPr>
              <a:t>These six </a:t>
            </a:r>
            <a:r>
              <a:rPr lang="en-US" sz="1300" dirty="0">
                <a:solidFill>
                  <a:srgbClr val="00B050"/>
                </a:solidFill>
                <a:latin typeface="Gill Sans MT" panose="020B0502020104020203" pitchFamily="34" charset="0"/>
                <a:cs typeface="Calibri" panose="020F0502020204030204" pitchFamily="34" charset="0"/>
              </a:rPr>
              <a:t>hormones</a:t>
            </a:r>
            <a:r>
              <a:rPr lang="ar-SA" sz="1300" dirty="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Secreted from 5 types of cells </a:t>
            </a:r>
            <a:r>
              <a:rPr lang="en-US" sz="1300" dirty="0" smtClean="0">
                <a:solidFill>
                  <a:srgbClr val="00B050"/>
                </a:solidFill>
                <a:latin typeface="Gill Sans MT" panose="020B0502020104020203" pitchFamily="34" charset="0"/>
                <a:cs typeface="Calibri" panose="020F0502020204030204" pitchFamily="34" charset="0"/>
              </a:rPr>
              <a:t>are </a:t>
            </a:r>
            <a:r>
              <a:rPr lang="en-US" sz="1300" dirty="0">
                <a:solidFill>
                  <a:srgbClr val="00B050"/>
                </a:solidFill>
                <a:latin typeface="Gill Sans MT" panose="020B0502020104020203" pitchFamily="34" charset="0"/>
                <a:cs typeface="Calibri" panose="020F0502020204030204" pitchFamily="34" charset="0"/>
              </a:rPr>
              <a:t>called </a:t>
            </a:r>
            <a:r>
              <a:rPr lang="en-US" sz="1300" dirty="0" err="1" smtClean="0">
                <a:solidFill>
                  <a:srgbClr val="00B050"/>
                </a:solidFill>
                <a:latin typeface="Gill Sans MT" panose="020B0502020104020203" pitchFamily="34" charset="0"/>
                <a:cs typeface="Calibri" panose="020F0502020204030204" pitchFamily="34" charset="0"/>
              </a:rPr>
              <a:t>trophes</a:t>
            </a:r>
            <a:r>
              <a:rPr lang="en-US" sz="1300" dirty="0" smtClean="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rPr>
              <a:t>Ex</a:t>
            </a:r>
            <a:r>
              <a:rPr lang="en-US" sz="1300" dirty="0" smtClean="0">
                <a:solidFill>
                  <a:srgbClr val="00B050"/>
                </a:solidFill>
              </a:rPr>
              <a:t>: </a:t>
            </a:r>
            <a:r>
              <a:rPr lang="en-US" sz="1300" dirty="0" err="1">
                <a:solidFill>
                  <a:srgbClr val="00B050"/>
                </a:solidFill>
              </a:rPr>
              <a:t>somatotrphes</a:t>
            </a:r>
            <a:r>
              <a:rPr lang="en-US" sz="1300" dirty="0">
                <a:solidFill>
                  <a:srgbClr val="00B050"/>
                </a:solidFill>
              </a:rPr>
              <a:t> </a:t>
            </a:r>
            <a:r>
              <a:rPr lang="en-US" sz="1300" dirty="0" smtClean="0">
                <a:solidFill>
                  <a:srgbClr val="00B050"/>
                </a:solidFill>
              </a:rPr>
              <a:t>&amp; it</a:t>
            </a:r>
            <a:r>
              <a:rPr lang="en-US" sz="1300" dirty="0" smtClean="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latin typeface="Gill Sans MT" panose="020B0502020104020203" pitchFamily="34" charset="0"/>
                <a:cs typeface="Calibri" panose="020F0502020204030204" pitchFamily="34" charset="0"/>
              </a:rPr>
              <a:t>regulate the activity </a:t>
            </a:r>
            <a:endParaRPr lang="en-US" sz="1300" dirty="0" smtClean="0">
              <a:solidFill>
                <a:srgbClr val="00B050"/>
              </a:solidFill>
              <a:latin typeface="Gill Sans MT" panose="020B0502020104020203" pitchFamily="34" charset="0"/>
              <a:cs typeface="Calibri" panose="020F0502020204030204" pitchFamily="34" charset="0"/>
            </a:endParaRPr>
          </a:p>
          <a:p>
            <a:pPr marL="0" indent="0">
              <a:buNone/>
            </a:pPr>
            <a:r>
              <a:rPr lang="en-US" sz="1300" dirty="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latin typeface="Gill Sans MT" panose="020B0502020104020203" pitchFamily="34" charset="0"/>
                <a:cs typeface="Calibri" panose="020F0502020204030204" pitchFamily="34" charset="0"/>
              </a:rPr>
              <a:t>of other </a:t>
            </a:r>
            <a:r>
              <a:rPr lang="en-US" sz="1300" dirty="0" smtClean="0">
                <a:solidFill>
                  <a:srgbClr val="00B050"/>
                </a:solidFill>
                <a:latin typeface="Gill Sans MT" panose="020B0502020104020203" pitchFamily="34" charset="0"/>
                <a:cs typeface="Calibri" panose="020F0502020204030204" pitchFamily="34" charset="0"/>
              </a:rPr>
              <a:t>endocrine glands.</a:t>
            </a:r>
          </a:p>
          <a:p>
            <a:pPr>
              <a:buClr>
                <a:srgbClr val="008080"/>
              </a:buClr>
            </a:pPr>
            <a:r>
              <a:rPr lang="en-US" sz="1300" dirty="0" smtClean="0">
                <a:solidFill>
                  <a:schemeClr val="bg1">
                    <a:lumMod val="50000"/>
                  </a:schemeClr>
                </a:solidFill>
                <a:latin typeface="Gill Sans MT" panose="020B0502020104020203" pitchFamily="34" charset="0"/>
                <a:cs typeface="Calibri" panose="020F0502020204030204" pitchFamily="34" charset="0"/>
              </a:rPr>
              <a:t>In addition, </a:t>
            </a:r>
            <a:r>
              <a:rPr lang="en-US" sz="1300" dirty="0">
                <a:solidFill>
                  <a:schemeClr val="bg1">
                    <a:lumMod val="50000"/>
                  </a:schemeClr>
                </a:solidFill>
                <a:latin typeface="Gill Sans MT" panose="020B0502020104020203" pitchFamily="34" charset="0"/>
                <a:cs typeface="Calibri" panose="020F0502020204030204" pitchFamily="34" charset="0"/>
              </a:rPr>
              <a:t>pro-</a:t>
            </a:r>
            <a:r>
              <a:rPr lang="en-US" sz="1300" dirty="0" err="1">
                <a:solidFill>
                  <a:schemeClr val="bg1">
                    <a:lumMod val="50000"/>
                  </a:schemeClr>
                </a:solidFill>
                <a:latin typeface="Gill Sans MT" panose="020B0502020104020203" pitchFamily="34" charset="0"/>
                <a:cs typeface="Calibri" panose="020F0502020204030204" pitchFamily="34" charset="0"/>
              </a:rPr>
              <a:t>opiomelanocortin</a:t>
            </a:r>
            <a:r>
              <a:rPr lang="en-US" sz="1300" dirty="0">
                <a:solidFill>
                  <a:schemeClr val="bg1">
                    <a:lumMod val="50000"/>
                  </a:schemeClr>
                </a:solidFill>
                <a:latin typeface="Gill Sans MT" panose="020B0502020104020203" pitchFamily="34" charset="0"/>
                <a:cs typeface="Calibri" panose="020F0502020204030204" pitchFamily="34" charset="0"/>
              </a:rPr>
              <a:t> (POMC</a:t>
            </a:r>
            <a:r>
              <a:rPr lang="en-US" sz="1300" dirty="0" smtClean="0">
                <a:solidFill>
                  <a:schemeClr val="bg1">
                    <a:lumMod val="50000"/>
                  </a:schemeClr>
                </a:solidFill>
                <a:latin typeface="Gill Sans MT" panose="020B0502020104020203" pitchFamily="34" charset="0"/>
                <a:cs typeface="Calibri" panose="020F0502020204030204" pitchFamily="34" charset="0"/>
              </a:rPr>
              <a:t>): </a:t>
            </a:r>
            <a:r>
              <a:rPr lang="en-US" sz="1300" dirty="0">
                <a:solidFill>
                  <a:schemeClr val="bg1">
                    <a:lumMod val="50000"/>
                  </a:schemeClr>
                </a:solidFill>
                <a:latin typeface="Gill Sans MT" panose="020B0502020104020203" pitchFamily="34" charset="0"/>
                <a:cs typeface="Calibri" panose="020F0502020204030204" pitchFamily="34" charset="0"/>
              </a:rPr>
              <a:t>Has been isolated from the pituitary. Is </a:t>
            </a:r>
            <a:r>
              <a:rPr lang="en-US" sz="1300" dirty="0" smtClean="0">
                <a:solidFill>
                  <a:schemeClr val="bg1">
                    <a:lumMod val="50000"/>
                  </a:schemeClr>
                </a:solidFill>
                <a:latin typeface="Gill Sans MT" panose="020B0502020104020203" pitchFamily="34" charset="0"/>
                <a:cs typeface="Calibri" panose="020F0502020204030204" pitchFamily="34" charset="0"/>
              </a:rPr>
              <a:t>enzymatically split </a:t>
            </a:r>
            <a:r>
              <a:rPr lang="en-US" sz="1300" dirty="0">
                <a:solidFill>
                  <a:schemeClr val="bg1">
                    <a:lumMod val="50000"/>
                  </a:schemeClr>
                </a:solidFill>
                <a:latin typeface="Gill Sans MT" panose="020B0502020104020203" pitchFamily="34" charset="0"/>
                <a:cs typeface="Calibri" panose="020F0502020204030204" pitchFamily="34" charset="0"/>
              </a:rPr>
              <a:t>into ACTH, </a:t>
            </a: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marL="0" indent="0">
              <a:buClr>
                <a:srgbClr val="008080"/>
              </a:buClr>
              <a:buNone/>
            </a:pPr>
            <a:r>
              <a:rPr lang="en-US" sz="1300" dirty="0">
                <a:solidFill>
                  <a:schemeClr val="bg1">
                    <a:lumMod val="50000"/>
                  </a:schemeClr>
                </a:solidFill>
                <a:latin typeface="Gill Sans MT" panose="020B0502020104020203" pitchFamily="34" charset="0"/>
                <a:cs typeface="Calibri" panose="020F0502020204030204" pitchFamily="34" charset="0"/>
              </a:rPr>
              <a:t> </a:t>
            </a:r>
            <a:r>
              <a:rPr lang="en-US" sz="1300" dirty="0" smtClean="0">
                <a:solidFill>
                  <a:schemeClr val="bg1">
                    <a:lumMod val="50000"/>
                  </a:schemeClr>
                </a:solidFill>
                <a:latin typeface="Gill Sans MT" panose="020B0502020104020203" pitchFamily="34" charset="0"/>
                <a:cs typeface="Calibri" panose="020F0502020204030204" pitchFamily="34" charset="0"/>
              </a:rPr>
              <a:t>     opiates</a:t>
            </a:r>
            <a:r>
              <a:rPr lang="en-US" sz="1300" dirty="0">
                <a:solidFill>
                  <a:schemeClr val="bg1">
                    <a:lumMod val="50000"/>
                  </a:schemeClr>
                </a:solidFill>
                <a:latin typeface="Gill Sans MT" panose="020B0502020104020203" pitchFamily="34" charset="0"/>
                <a:cs typeface="Calibri" panose="020F0502020204030204" pitchFamily="34" charset="0"/>
              </a:rPr>
              <a:t>, and </a:t>
            </a:r>
            <a:r>
              <a:rPr lang="en-US" sz="1300" dirty="0" smtClean="0">
                <a:solidFill>
                  <a:schemeClr val="bg1">
                    <a:lumMod val="50000"/>
                  </a:schemeClr>
                </a:solidFill>
                <a:latin typeface="Gill Sans MT" panose="020B0502020104020203" pitchFamily="34" charset="0"/>
                <a:cs typeface="Calibri" panose="020F0502020204030204" pitchFamily="34" charset="0"/>
              </a:rPr>
              <a:t>melanocyte-stimulating hormone </a:t>
            </a:r>
            <a:r>
              <a:rPr lang="en-US" sz="1300" dirty="0">
                <a:solidFill>
                  <a:schemeClr val="bg1">
                    <a:lumMod val="50000"/>
                  </a:schemeClr>
                </a:solidFill>
                <a:latin typeface="Gill Sans MT" panose="020B0502020104020203" pitchFamily="34" charset="0"/>
                <a:cs typeface="Calibri" panose="020F0502020204030204" pitchFamily="34" charset="0"/>
              </a:rPr>
              <a:t>(MSH).</a:t>
            </a:r>
          </a:p>
          <a:p>
            <a:pPr marL="0" indent="0" defTabSz="914400">
              <a:buFont typeface="Wingdings 3"/>
              <a:buNone/>
            </a:pP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buFont typeface="Wingdings 3"/>
              <a:buNone/>
            </a:pP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defTabSz="914400"/>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Rectangle 4"/>
          <p:cNvSpPr/>
          <p:nvPr/>
        </p:nvSpPr>
        <p:spPr>
          <a:xfrm>
            <a:off x="3802980" y="3028585"/>
            <a:ext cx="4799183" cy="130886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r>
              <a:rPr lang="en-US" sz="1200" baseline="30000" dirty="0" smtClean="0">
                <a:solidFill>
                  <a:srgbClr val="00B050"/>
                </a:solidFill>
                <a:latin typeface="Gill Sans MT" panose="020B0502020104020203" pitchFamily="34" charset="0"/>
                <a:cs typeface="Calibri" panose="020F0502020204030204" pitchFamily="34" charset="0"/>
              </a:rPr>
              <a:t>1</a:t>
            </a:r>
            <a:r>
              <a:rPr lang="en-US" sz="1200" dirty="0" smtClean="0">
                <a:solidFill>
                  <a:srgbClr val="00B050"/>
                </a:solidFill>
                <a:latin typeface="Gill Sans MT" panose="020B0502020104020203" pitchFamily="34" charset="0"/>
                <a:cs typeface="Calibri" panose="020F0502020204030204" pitchFamily="34" charset="0"/>
              </a:rPr>
              <a:t>= Adenohypophysis </a:t>
            </a:r>
            <a:r>
              <a:rPr lang="en-US" sz="1200" dirty="0">
                <a:solidFill>
                  <a:srgbClr val="00B050"/>
                </a:solidFill>
                <a:latin typeface="Gill Sans MT" panose="020B0502020104020203" pitchFamily="34" charset="0"/>
                <a:cs typeface="Calibri" panose="020F0502020204030204" pitchFamily="34" charset="0"/>
              </a:rPr>
              <a:t>= Epithelial cells secret a lot of different secretions.</a:t>
            </a:r>
          </a:p>
          <a:p>
            <a:r>
              <a:rPr lang="en-US" sz="1200" baseline="30000" dirty="0" smtClean="0">
                <a:solidFill>
                  <a:srgbClr val="00B050"/>
                </a:solidFill>
                <a:latin typeface="Gill Sans MT" panose="020B0502020104020203" pitchFamily="34" charset="0"/>
                <a:cs typeface="Calibri" panose="020F0502020204030204" pitchFamily="34" charset="0"/>
              </a:rPr>
              <a:t>2</a:t>
            </a:r>
            <a:r>
              <a:rPr lang="en-US" sz="1200" dirty="0" smtClean="0">
                <a:solidFill>
                  <a:srgbClr val="00B050"/>
                </a:solidFill>
                <a:latin typeface="Gill Sans MT" panose="020B0502020104020203" pitchFamily="34" charset="0"/>
                <a:cs typeface="Calibri" panose="020F0502020204030204" pitchFamily="34" charset="0"/>
              </a:rPr>
              <a:t>= portal system </a:t>
            </a:r>
            <a:r>
              <a:rPr lang="en-US" sz="12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a:t>
            </a:r>
            <a:r>
              <a:rPr lang="en-US" sz="1200" dirty="0" smtClean="0">
                <a:solidFill>
                  <a:srgbClr val="00B050"/>
                </a:solidFill>
                <a:latin typeface="Gill Sans MT" panose="020B0502020104020203" pitchFamily="34" charset="0"/>
                <a:cs typeface="Calibri" panose="020F0502020204030204" pitchFamily="34" charset="0"/>
              </a:rPr>
              <a:t> </a:t>
            </a:r>
            <a:r>
              <a:rPr lang="en-US" sz="1200" dirty="0" smtClean="0">
                <a:solidFill>
                  <a:srgbClr val="00B050"/>
                </a:solidFill>
                <a:latin typeface="Gill Sans MT" panose="020B0502020104020203" pitchFamily="34" charset="0"/>
                <a:cs typeface="Calibri" panose="020F0502020204030204" pitchFamily="34" charset="0"/>
              </a:rPr>
              <a:t>Connection </a:t>
            </a:r>
            <a:r>
              <a:rPr lang="en-US" sz="1200" dirty="0">
                <a:solidFill>
                  <a:srgbClr val="00B050"/>
                </a:solidFill>
                <a:latin typeface="Gill Sans MT" panose="020B0502020104020203" pitchFamily="34" charset="0"/>
                <a:cs typeface="Calibri" panose="020F0502020204030204" pitchFamily="34" charset="0"/>
              </a:rPr>
              <a:t>between two capillaries.</a:t>
            </a:r>
          </a:p>
          <a:p>
            <a:r>
              <a:rPr lang="en-US" sz="1200" baseline="30000" dirty="0" smtClean="0">
                <a:solidFill>
                  <a:srgbClr val="00B050"/>
                </a:solidFill>
                <a:latin typeface="Gill Sans MT" panose="020B0502020104020203" pitchFamily="34" charset="0"/>
                <a:cs typeface="Calibri" panose="020F0502020204030204" pitchFamily="34" charset="0"/>
              </a:rPr>
              <a:t>3</a:t>
            </a:r>
            <a:r>
              <a:rPr lang="en-US" sz="1200" dirty="0" smtClean="0">
                <a:solidFill>
                  <a:srgbClr val="00B050"/>
                </a:solidFill>
                <a:latin typeface="Gill Sans MT" panose="020B0502020104020203" pitchFamily="34" charset="0"/>
                <a:cs typeface="Calibri" panose="020F0502020204030204" pitchFamily="34" charset="0"/>
              </a:rPr>
              <a:t>= Anterior </a:t>
            </a:r>
            <a:r>
              <a:rPr lang="en-US" sz="1200" dirty="0">
                <a:solidFill>
                  <a:srgbClr val="00B050"/>
                </a:solidFill>
                <a:latin typeface="Gill Sans MT" panose="020B0502020104020203" pitchFamily="34" charset="0"/>
                <a:cs typeface="Calibri" panose="020F0502020204030204" pitchFamily="34" charset="0"/>
              </a:rPr>
              <a:t>pituitary gland usually secret 6 hormones:</a:t>
            </a:r>
          </a:p>
          <a:p>
            <a:r>
              <a:rPr lang="en-US" sz="1200" dirty="0">
                <a:solidFill>
                  <a:srgbClr val="00B050"/>
                </a:solidFill>
                <a:latin typeface="Gill Sans MT" panose="020B0502020104020203" pitchFamily="34" charset="0"/>
                <a:cs typeface="Calibri" panose="020F0502020204030204" pitchFamily="34" charset="0"/>
              </a:rPr>
              <a:t>4 of them is known to stimulate other endocrine </a:t>
            </a:r>
            <a:r>
              <a:rPr lang="en-US" sz="1200" dirty="0" smtClean="0">
                <a:solidFill>
                  <a:srgbClr val="00B050"/>
                </a:solidFill>
                <a:latin typeface="Gill Sans MT" panose="020B0502020104020203" pitchFamily="34" charset="0"/>
                <a:cs typeface="Calibri" panose="020F0502020204030204" pitchFamily="34" charset="0"/>
              </a:rPr>
              <a:t>gland like prolactin stimulate the mammary </a:t>
            </a:r>
            <a:r>
              <a:rPr lang="en-US" sz="1200" dirty="0" smtClean="0">
                <a:solidFill>
                  <a:srgbClr val="00B050"/>
                </a:solidFill>
                <a:latin typeface="Gill Sans MT" panose="020B0502020104020203" pitchFamily="34" charset="0"/>
                <a:cs typeface="Calibri" panose="020F0502020204030204" pitchFamily="34" charset="0"/>
              </a:rPr>
              <a:t>gland.</a:t>
            </a:r>
            <a:r>
              <a:rPr lang="en-US" sz="1200" dirty="0">
                <a:solidFill>
                  <a:srgbClr val="00B050"/>
                </a:solidFill>
                <a:latin typeface="Gill Sans MT" panose="020B0502020104020203" pitchFamily="34" charset="0"/>
                <a:cs typeface="Calibri" panose="020F0502020204030204" pitchFamily="34" charset="0"/>
              </a:rPr>
              <a:t> </a:t>
            </a:r>
            <a:r>
              <a:rPr lang="en-US" sz="1200" dirty="0" smtClean="0">
                <a:solidFill>
                  <a:srgbClr val="FF0000"/>
                </a:solidFill>
                <a:latin typeface="Gill Sans MT" panose="020B0502020104020203" pitchFamily="34" charset="0"/>
                <a:cs typeface="Calibri" panose="020F0502020204030204" pitchFamily="34" charset="0"/>
              </a:rPr>
              <a:t>The </a:t>
            </a:r>
            <a:r>
              <a:rPr lang="en-US" sz="1200" dirty="0" smtClean="0">
                <a:solidFill>
                  <a:srgbClr val="FF0000"/>
                </a:solidFill>
                <a:latin typeface="Gill Sans MT" panose="020B0502020104020203" pitchFamily="34" charset="0"/>
                <a:cs typeface="Calibri" panose="020F0502020204030204" pitchFamily="34" charset="0"/>
              </a:rPr>
              <a:t>only hormone which is acting on all body cell is growth hormone.  </a:t>
            </a:r>
          </a:p>
        </p:txBody>
      </p:sp>
      <p:pic>
        <p:nvPicPr>
          <p:cNvPr id="18" name="Picture 17"/>
          <p:cNvPicPr>
            <a:picLocks noChangeAspect="1"/>
          </p:cNvPicPr>
          <p:nvPr/>
        </p:nvPicPr>
        <p:blipFill rotWithShape="1">
          <a:blip r:embed="rId2"/>
          <a:srcRect l="28344" t="32637" r="51181" b="26860"/>
          <a:stretch/>
        </p:blipFill>
        <p:spPr>
          <a:xfrm>
            <a:off x="8614692" y="2871551"/>
            <a:ext cx="3087495" cy="3351481"/>
          </a:xfrm>
          <a:prstGeom prst="rect">
            <a:avLst/>
          </a:prstGeom>
        </p:spPr>
      </p:pic>
      <p:sp>
        <p:nvSpPr>
          <p:cNvPr id="8" name="Rectangle 7"/>
          <p:cNvSpPr/>
          <p:nvPr/>
        </p:nvSpPr>
        <p:spPr>
          <a:xfrm>
            <a:off x="9838827" y="26349"/>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88162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Calibri" panose="020F0502020204030204" pitchFamily="34" charset="0"/>
                <a:cs typeface="Calibri" panose="020F0502020204030204" pitchFamily="34" charset="0"/>
              </a:rPr>
              <a:t>Hypothalamic-</a:t>
            </a:r>
            <a:r>
              <a:rPr lang="en-US" sz="3200" dirty="0" err="1">
                <a:solidFill>
                  <a:srgbClr val="497E8D"/>
                </a:solidFill>
                <a:latin typeface="Calibri" panose="020F0502020204030204" pitchFamily="34" charset="0"/>
                <a:cs typeface="Calibri" panose="020F0502020204030204" pitchFamily="34" charset="0"/>
              </a:rPr>
              <a:t>hypophysial</a:t>
            </a:r>
            <a:r>
              <a:rPr lang="en-US" sz="3200" dirty="0">
                <a:solidFill>
                  <a:srgbClr val="497E8D"/>
                </a:solidFill>
                <a:latin typeface="Calibri" panose="020F0502020204030204" pitchFamily="34" charset="0"/>
                <a:cs typeface="Calibri" panose="020F0502020204030204" pitchFamily="34" charset="0"/>
              </a:rPr>
              <a:t> portal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2" cstate="print"/>
          <a:srcRect/>
          <a:stretch>
            <a:fillRect/>
          </a:stretch>
        </p:blipFill>
        <p:spPr bwMode="auto">
          <a:xfrm>
            <a:off x="592406" y="1293763"/>
            <a:ext cx="7234487" cy="4911824"/>
          </a:xfrm>
          <a:prstGeom prst="rect">
            <a:avLst/>
          </a:prstGeom>
          <a:noFill/>
          <a:ln w="9525">
            <a:noFill/>
            <a:miter lim="800000"/>
            <a:headEnd/>
            <a:tailEnd/>
          </a:ln>
        </p:spPr>
      </p:pic>
      <p:sp>
        <p:nvSpPr>
          <p:cNvPr id="9" name="TextBox 8"/>
          <p:cNvSpPr txBox="1"/>
          <p:nvPr/>
        </p:nvSpPr>
        <p:spPr>
          <a:xfrm>
            <a:off x="7826893" y="1805459"/>
            <a:ext cx="3752510" cy="388843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200" baseline="30000">
                <a:solidFill>
                  <a:srgbClr val="00B050"/>
                </a:solidFill>
                <a:latin typeface="Gill Sans MT" panose="020B0502020104020203" pitchFamily="34" charset="0"/>
                <a:cs typeface="Calibri" panose="020F0502020204030204" pitchFamily="34" charset="0"/>
              </a:defRPr>
            </a:lvl1pPr>
          </a:lstStyle>
          <a:p>
            <a:pPr marL="342900" indent="-342900" algn="l">
              <a:lnSpc>
                <a:spcPct val="150000"/>
              </a:lnSpc>
              <a:buFont typeface="Wingdings" panose="05000000000000000000" pitchFamily="2" charset="2"/>
              <a:buChar char="ü"/>
            </a:pPr>
            <a:r>
              <a:rPr lang="en-US" sz="2000" dirty="0" smtClean="0"/>
              <a:t>The artery will branched and give this primary capillaries or plexus.</a:t>
            </a:r>
          </a:p>
          <a:p>
            <a:pPr marL="342900" indent="-342900" algn="l">
              <a:lnSpc>
                <a:spcPct val="150000"/>
              </a:lnSpc>
              <a:buFont typeface="Wingdings" panose="05000000000000000000" pitchFamily="2" charset="2"/>
              <a:buChar char="ü"/>
            </a:pPr>
            <a:r>
              <a:rPr lang="en-US" sz="2000" dirty="0" smtClean="0"/>
              <a:t>The end of the neurons “the yellow” will secret the hormones coming from hypothalamus in the interstitial fluid, &amp; immediately it absorbed by primary plexus, the primary plexus will union with each other and give </a:t>
            </a:r>
            <a:r>
              <a:rPr lang="en-US" sz="2000" dirty="0" err="1" smtClean="0"/>
              <a:t>venules</a:t>
            </a:r>
            <a:r>
              <a:rPr lang="en-US" sz="2000" dirty="0" smtClean="0"/>
              <a:t> ”portal </a:t>
            </a:r>
            <a:r>
              <a:rPr lang="en-US" sz="2000" dirty="0" err="1" smtClean="0"/>
              <a:t>venules</a:t>
            </a:r>
            <a:r>
              <a:rPr lang="en-US" sz="2000" dirty="0" smtClean="0"/>
              <a:t>” which take the hormones to secondary capillary “which is sinusoid blood vessels</a:t>
            </a:r>
            <a:r>
              <a:rPr lang="ar-SA" sz="2000" dirty="0" smtClean="0"/>
              <a:t>منتشرة </a:t>
            </a:r>
            <a:r>
              <a:rPr lang="en-US" sz="2000" dirty="0" smtClean="0"/>
              <a:t> inside anterior pituitary”  than finally the hormones of anterior pituitary will go to the circulation.   </a:t>
            </a:r>
            <a:endParaRPr lang="en-US" sz="2000" dirty="0"/>
          </a:p>
        </p:txBody>
      </p:sp>
    </p:spTree>
    <p:extLst>
      <p:ext uri="{BB962C8B-B14F-4D97-AF65-F5344CB8AC3E}">
        <p14:creationId xmlns:p14="http://schemas.microsoft.com/office/powerpoint/2010/main" val="381281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Calibri" panose="020F0502020204030204" pitchFamily="34" charset="0"/>
                <a:cs typeface="Calibri" panose="020F0502020204030204" pitchFamily="34" charset="0"/>
              </a:rPr>
              <a:t>Anterior Pituitary (Adenohypophysis)</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pSp>
        <p:nvGrpSpPr>
          <p:cNvPr id="4" name="Group 3"/>
          <p:cNvGrpSpPr/>
          <p:nvPr/>
        </p:nvGrpSpPr>
        <p:grpSpPr>
          <a:xfrm>
            <a:off x="2241257" y="2184323"/>
            <a:ext cx="7706347" cy="3130704"/>
            <a:chOff x="2031316" y="1340876"/>
            <a:chExt cx="7706347" cy="3130704"/>
          </a:xfrm>
        </p:grpSpPr>
        <p:sp>
          <p:nvSpPr>
            <p:cNvPr id="8" name="Freeform 7"/>
            <p:cNvSpPr/>
            <p:nvPr/>
          </p:nvSpPr>
          <p:spPr>
            <a:xfrm>
              <a:off x="2056795" y="1369515"/>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Cell</a:t>
              </a:r>
              <a:r>
                <a:rPr lang="en-US" sz="1800" dirty="0" smtClean="0">
                  <a:solidFill>
                    <a:srgbClr val="008080"/>
                  </a:solidFill>
                  <a:latin typeface="Calibri" panose="020F0502020204030204" pitchFamily="34" charset="0"/>
                  <a:cs typeface="Calibri" panose="020F0502020204030204" pitchFamily="34" charset="0"/>
                </a:rPr>
                <a:t>: </a:t>
              </a:r>
              <a:r>
                <a:rPr lang="en-US" sz="1800" dirty="0" err="1" smtClean="0">
                  <a:solidFill>
                    <a:schemeClr val="tx1"/>
                  </a:solidFill>
                  <a:latin typeface="Calibri" panose="020F0502020204030204" pitchFamily="34" charset="0"/>
                  <a:cs typeface="Calibri" panose="020F0502020204030204" pitchFamily="34" charset="0"/>
                </a:rPr>
                <a:t>Somatotrops</a:t>
              </a:r>
              <a:r>
                <a:rPr lang="en-US" sz="1800" dirty="0" smtClean="0">
                  <a:solidFill>
                    <a:schemeClr val="tx1"/>
                  </a:solidFill>
                  <a:latin typeface="Calibri" panose="020F0502020204030204" pitchFamily="34" charset="0"/>
                  <a:cs typeface="Calibri" panose="020F0502020204030204" pitchFamily="34" charset="0"/>
                </a:rPr>
                <a:t>.</a:t>
              </a:r>
              <a:endParaRPr lang="en-US" sz="1800" dirty="0" smtClean="0">
                <a:solidFill>
                  <a:schemeClr val="tx1"/>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smtClean="0">
                  <a:solidFill>
                    <a:srgbClr val="008080"/>
                  </a:solidFill>
                  <a:latin typeface="Calibri" panose="020F0502020204030204" pitchFamily="34" charset="0"/>
                  <a:cs typeface="Calibri" panose="020F0502020204030204" pitchFamily="34" charset="0"/>
                </a:rPr>
                <a:t>Hormone its secret: </a:t>
              </a:r>
              <a:r>
                <a:rPr lang="en-US" sz="1800" dirty="0" smtClean="0">
                  <a:solidFill>
                    <a:schemeClr val="tx1"/>
                  </a:solidFill>
                  <a:latin typeface="Calibri" panose="020F0502020204030204" pitchFamily="34" charset="0"/>
                  <a:cs typeface="Calibri" panose="020F0502020204030204" pitchFamily="34" charset="0"/>
                </a:rPr>
                <a:t>growth factor (GH)</a:t>
              </a:r>
            </a:p>
            <a:p>
              <a:pPr lvl="0" algn="ctr" defTabSz="800100">
                <a:lnSpc>
                  <a:spcPct val="90000"/>
                </a:lnSpc>
                <a:spcBef>
                  <a:spcPct val="0"/>
                </a:spcBef>
                <a:spcAft>
                  <a:spcPct val="35000"/>
                </a:spcAft>
              </a:pPr>
              <a:r>
                <a:rPr lang="en-US" sz="1800" dirty="0">
                  <a:solidFill>
                    <a:schemeClr val="accent4">
                      <a:lumMod val="75000"/>
                    </a:schemeClr>
                  </a:solidFill>
                </a:rPr>
                <a:t>40%</a:t>
              </a:r>
              <a:r>
                <a:rPr lang="en-US" sz="1800" dirty="0" smtClean="0">
                  <a:solidFill>
                    <a:schemeClr val="accent4">
                      <a:lumMod val="75000"/>
                    </a:schemeClr>
                  </a:solidFill>
                  <a:latin typeface="Calibri" panose="020F0502020204030204" pitchFamily="34" charset="0"/>
                  <a:cs typeface="Calibri" panose="020F0502020204030204" pitchFamily="34" charset="0"/>
                </a:rPr>
                <a:t> </a:t>
              </a:r>
              <a:endParaRPr lang="en-US" sz="1800" dirty="0">
                <a:solidFill>
                  <a:schemeClr val="accent4">
                    <a:lumMod val="75000"/>
                  </a:schemeClr>
                </a:solidFill>
                <a:latin typeface="Calibri" panose="020F0502020204030204" pitchFamily="34" charset="0"/>
                <a:cs typeface="Calibri" panose="020F0502020204030204" pitchFamily="34" charset="0"/>
              </a:endParaRPr>
            </a:p>
          </p:txBody>
        </p:sp>
        <p:sp>
          <p:nvSpPr>
            <p:cNvPr id="9" name="Freeform 8"/>
            <p:cNvSpPr/>
            <p:nvPr/>
          </p:nvSpPr>
          <p:spPr>
            <a:xfrm>
              <a:off x="4693111"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CE4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497E8D"/>
                  </a:solidFill>
                  <a:latin typeface="Calibri" panose="020F0502020204030204" pitchFamily="34" charset="0"/>
                  <a:cs typeface="Calibri" panose="020F0502020204030204" pitchFamily="34" charset="0"/>
                </a:rPr>
                <a:t>Anterior pituitary gland contains 5 cell types</a:t>
              </a:r>
              <a:endParaRPr lang="en-US" sz="1800" dirty="0">
                <a:solidFill>
                  <a:schemeClr val="accent4">
                    <a:lumMod val="75000"/>
                  </a:schemeClr>
                </a:solidFill>
                <a:latin typeface="Calibri" panose="020F0502020204030204" pitchFamily="34" charset="0"/>
                <a:cs typeface="Calibri" panose="020F0502020204030204" pitchFamily="34" charset="0"/>
              </a:endParaRPr>
            </a:p>
          </p:txBody>
        </p:sp>
        <p:sp>
          <p:nvSpPr>
            <p:cNvPr id="10" name="Freeform 9"/>
            <p:cNvSpPr/>
            <p:nvPr/>
          </p:nvSpPr>
          <p:spPr>
            <a:xfrm>
              <a:off x="7329430" y="1340876"/>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Cell: </a:t>
              </a:r>
              <a:r>
                <a:rPr lang="en-US" sz="1800" dirty="0" err="1">
                  <a:solidFill>
                    <a:schemeClr val="tx1"/>
                  </a:solidFill>
                  <a:latin typeface="Calibri" panose="020F0502020204030204" pitchFamily="34" charset="0"/>
                  <a:cs typeface="Calibri" panose="020F0502020204030204" pitchFamily="34" charset="0"/>
                </a:rPr>
                <a:t>Thyrotropes</a:t>
              </a:r>
              <a:endParaRPr lang="en-US" sz="1800" dirty="0">
                <a:solidFill>
                  <a:schemeClr val="tx1"/>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Hormone its secret: </a:t>
              </a:r>
              <a:r>
                <a:rPr lang="en-US" sz="1800" dirty="0">
                  <a:solidFill>
                    <a:schemeClr val="tx1"/>
                  </a:solidFill>
                  <a:latin typeface="Calibri" panose="020F0502020204030204" pitchFamily="34" charset="0"/>
                  <a:cs typeface="Calibri" panose="020F0502020204030204" pitchFamily="34" charset="0"/>
                </a:rPr>
                <a:t>thyroid–stimulating hormone (</a:t>
              </a:r>
              <a:r>
                <a:rPr lang="en-US" sz="1800" dirty="0" smtClean="0">
                  <a:solidFill>
                    <a:schemeClr val="tx1"/>
                  </a:solidFill>
                  <a:latin typeface="Calibri" panose="020F0502020204030204" pitchFamily="34" charset="0"/>
                  <a:cs typeface="Calibri" panose="020F0502020204030204" pitchFamily="34" charset="0"/>
                </a:rPr>
                <a:t>TSH)</a:t>
              </a:r>
              <a:endParaRPr lang="en-US" sz="1800" dirty="0">
                <a:solidFill>
                  <a:schemeClr val="tx1"/>
                </a:solidFill>
                <a:latin typeface="Calibri" panose="020F0502020204030204" pitchFamily="34" charset="0"/>
                <a:cs typeface="Calibri" panose="020F0502020204030204" pitchFamily="34" charset="0"/>
              </a:endParaRPr>
            </a:p>
          </p:txBody>
        </p:sp>
        <p:sp>
          <p:nvSpPr>
            <p:cNvPr id="11" name="Freeform 10"/>
            <p:cNvSpPr/>
            <p:nvPr/>
          </p:nvSpPr>
          <p:spPr>
            <a:xfrm>
              <a:off x="2031316"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Cell: </a:t>
              </a:r>
              <a:r>
                <a:rPr lang="en-US" sz="1800" dirty="0" err="1" smtClean="0">
                  <a:solidFill>
                    <a:schemeClr val="tx1"/>
                  </a:solidFill>
                  <a:latin typeface="Calibri" panose="020F0502020204030204" pitchFamily="34" charset="0"/>
                  <a:cs typeface="Calibri" panose="020F0502020204030204" pitchFamily="34" charset="0"/>
                </a:rPr>
                <a:t>Gonadotropes</a:t>
              </a:r>
              <a:r>
                <a:rPr lang="en-US" sz="1800" dirty="0" smtClean="0">
                  <a:solidFill>
                    <a:schemeClr val="tx1"/>
                  </a:solidFill>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Hormone its secret: </a:t>
              </a:r>
              <a:r>
                <a:rPr lang="en-US" sz="1800" dirty="0">
                  <a:solidFill>
                    <a:schemeClr val="tx1"/>
                  </a:solidFill>
                  <a:latin typeface="Calibri" panose="020F0502020204030204" pitchFamily="34" charset="0"/>
                  <a:cs typeface="Calibri" panose="020F0502020204030204" pitchFamily="34" charset="0"/>
                </a:rPr>
                <a:t>luteinizing hormone &amp;Follicle-stimulating hormone </a:t>
              </a:r>
              <a:r>
                <a:rPr lang="en-US" sz="1800" dirty="0" smtClean="0">
                  <a:solidFill>
                    <a:schemeClr val="tx1"/>
                  </a:solidFill>
                  <a:latin typeface="Calibri" panose="020F0502020204030204" pitchFamily="34" charset="0"/>
                  <a:cs typeface="Calibri" panose="020F0502020204030204" pitchFamily="34" charset="0"/>
                </a:rPr>
                <a:t>(</a:t>
              </a:r>
              <a:r>
                <a:rPr lang="en-US" sz="1800" dirty="0">
                  <a:solidFill>
                    <a:schemeClr val="tx1"/>
                  </a:solidFill>
                  <a:latin typeface="Calibri" panose="020F0502020204030204" pitchFamily="34" charset="0"/>
                  <a:cs typeface="Calibri" panose="020F0502020204030204" pitchFamily="34" charset="0"/>
                </a:rPr>
                <a:t>LH &amp; </a:t>
              </a:r>
              <a:r>
                <a:rPr lang="en-US" sz="1800" dirty="0" smtClean="0">
                  <a:solidFill>
                    <a:schemeClr val="tx1"/>
                  </a:solidFill>
                  <a:latin typeface="Calibri" panose="020F0502020204030204" pitchFamily="34" charset="0"/>
                  <a:cs typeface="Calibri" panose="020F0502020204030204" pitchFamily="34" charset="0"/>
                </a:rPr>
                <a:t>FSH)</a:t>
              </a:r>
              <a:endParaRPr lang="en-US" sz="1800" dirty="0">
                <a:solidFill>
                  <a:schemeClr val="tx1"/>
                </a:solidFill>
                <a:latin typeface="Calibri" panose="020F0502020204030204" pitchFamily="34" charset="0"/>
                <a:cs typeface="Calibri" panose="020F0502020204030204" pitchFamily="34" charset="0"/>
              </a:endParaRPr>
            </a:p>
          </p:txBody>
        </p:sp>
        <p:sp>
          <p:nvSpPr>
            <p:cNvPr id="12" name="Freeform 11"/>
            <p:cNvSpPr/>
            <p:nvPr/>
          </p:nvSpPr>
          <p:spPr>
            <a:xfrm>
              <a:off x="4693112" y="1363351"/>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Cell: </a:t>
              </a:r>
              <a:r>
                <a:rPr lang="en-US" sz="1800" dirty="0" err="1">
                  <a:solidFill>
                    <a:schemeClr val="tx1"/>
                  </a:solidFill>
                  <a:latin typeface="Calibri" panose="020F0502020204030204" pitchFamily="34" charset="0"/>
                  <a:cs typeface="Calibri" panose="020F0502020204030204" pitchFamily="34" charset="0"/>
                </a:rPr>
                <a:t>Corticotrops</a:t>
              </a:r>
              <a:endParaRPr lang="en-US" sz="1800" dirty="0">
                <a:solidFill>
                  <a:schemeClr val="tx1"/>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Hormone its secret: </a:t>
              </a:r>
              <a:r>
                <a:rPr lang="en-US" sz="1800" dirty="0">
                  <a:solidFill>
                    <a:schemeClr val="tx1"/>
                  </a:solidFill>
                  <a:latin typeface="Calibri" panose="020F0502020204030204" pitchFamily="34" charset="0"/>
                  <a:cs typeface="Calibri" panose="020F0502020204030204" pitchFamily="34" charset="0"/>
                </a:rPr>
                <a:t>Adrenocorticotropic hormone (ACTH)</a:t>
              </a:r>
            </a:p>
            <a:p>
              <a:pPr lvl="0" algn="ctr" defTabSz="800100">
                <a:lnSpc>
                  <a:spcPct val="90000"/>
                </a:lnSpc>
                <a:spcBef>
                  <a:spcPct val="0"/>
                </a:spcBef>
                <a:spcAft>
                  <a:spcPct val="35000"/>
                </a:spcAft>
              </a:pPr>
              <a:r>
                <a:rPr lang="en-US" sz="1800" dirty="0">
                  <a:solidFill>
                    <a:schemeClr val="accent4">
                      <a:lumMod val="75000"/>
                    </a:schemeClr>
                  </a:solidFill>
                </a:rPr>
                <a:t>20%</a:t>
              </a:r>
              <a:endParaRPr lang="en-US" sz="1800" dirty="0">
                <a:solidFill>
                  <a:schemeClr val="accent4">
                    <a:lumMod val="75000"/>
                  </a:schemeClr>
                </a:solidFill>
                <a:latin typeface="Calibri" panose="020F0502020204030204" pitchFamily="34" charset="0"/>
                <a:cs typeface="Calibri" panose="020F0502020204030204" pitchFamily="34" charset="0"/>
              </a:endParaRPr>
            </a:p>
          </p:txBody>
        </p:sp>
        <p:sp>
          <p:nvSpPr>
            <p:cNvPr id="13" name="Freeform 12"/>
            <p:cNvSpPr/>
            <p:nvPr/>
          </p:nvSpPr>
          <p:spPr>
            <a:xfrm>
              <a:off x="7329430"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Cell: </a:t>
              </a:r>
              <a:r>
                <a:rPr lang="en-US" sz="1800" dirty="0" err="1">
                  <a:solidFill>
                    <a:schemeClr val="tx1"/>
                  </a:solidFill>
                  <a:latin typeface="Calibri" panose="020F0502020204030204" pitchFamily="34" charset="0"/>
                  <a:cs typeface="Calibri" panose="020F0502020204030204" pitchFamily="34" charset="0"/>
                </a:rPr>
                <a:t>Lactotrops</a:t>
              </a:r>
              <a:endParaRPr lang="en-US" sz="1800" dirty="0">
                <a:solidFill>
                  <a:schemeClr val="tx1"/>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a:solidFill>
                    <a:srgbClr val="008080"/>
                  </a:solidFill>
                  <a:latin typeface="Calibri" panose="020F0502020204030204" pitchFamily="34" charset="0"/>
                  <a:cs typeface="Calibri" panose="020F0502020204030204" pitchFamily="34" charset="0"/>
                </a:rPr>
                <a:t>Hormone its secret: </a:t>
              </a:r>
              <a:endParaRPr lang="en-US" sz="1800" dirty="0" smtClean="0">
                <a:solidFill>
                  <a:srgbClr val="008080"/>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US" sz="1800" dirty="0" smtClean="0">
                  <a:solidFill>
                    <a:schemeClr val="tx1"/>
                  </a:solidFill>
                  <a:latin typeface="Calibri" panose="020F0502020204030204" pitchFamily="34" charset="0"/>
                  <a:cs typeface="Calibri" panose="020F0502020204030204" pitchFamily="34" charset="0"/>
                </a:rPr>
                <a:t>PRL</a:t>
              </a:r>
              <a:endParaRPr lang="en-US" sz="1800" dirty="0">
                <a:solidFill>
                  <a:schemeClr val="accent4">
                    <a:lumMod val="75000"/>
                  </a:schemeClr>
                </a:solidFill>
                <a:latin typeface="Calibri" panose="020F0502020204030204" pitchFamily="34" charset="0"/>
                <a:cs typeface="Calibri" panose="020F0502020204030204" pitchFamily="34" charset="0"/>
              </a:endParaRPr>
            </a:p>
          </p:txBody>
        </p:sp>
      </p:grpSp>
      <p:sp>
        <p:nvSpPr>
          <p:cNvPr id="16" name="Isosceles Triangle 1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8115" y="1355185"/>
            <a:ext cx="4297587" cy="400110"/>
          </a:xfrm>
          <a:prstGeom prst="rect">
            <a:avLst/>
          </a:prstGeom>
        </p:spPr>
        <p:txBody>
          <a:bodyPr wrap="none">
            <a:spAutoFit/>
          </a:bodyPr>
          <a:lstStyle/>
          <a:p>
            <a:r>
              <a:rPr lang="en-US" dirty="0">
                <a:solidFill>
                  <a:srgbClr val="008080"/>
                </a:solidFill>
              </a:rPr>
              <a:t>Anterior pituitary contains 5 cell </a:t>
            </a:r>
            <a:r>
              <a:rPr lang="en-US" dirty="0" smtClean="0">
                <a:solidFill>
                  <a:srgbClr val="008080"/>
                </a:solidFill>
              </a:rPr>
              <a:t>types: </a:t>
            </a:r>
            <a:endParaRPr lang="en-US" dirty="0">
              <a:solidFill>
                <a:srgbClr val="008080"/>
              </a:solidFill>
            </a:endParaRPr>
          </a:p>
        </p:txBody>
      </p:sp>
    </p:spTree>
    <p:extLst>
      <p:ext uri="{BB962C8B-B14F-4D97-AF65-F5344CB8AC3E}">
        <p14:creationId xmlns:p14="http://schemas.microsoft.com/office/powerpoint/2010/main" val="2134158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97E8D"/>
                </a:solidFill>
                <a:latin typeface="Calibri" panose="020F0502020204030204" pitchFamily="34" charset="0"/>
                <a:cs typeface="Calibri" panose="020F0502020204030204" pitchFamily="34" charset="0"/>
              </a:rPr>
              <a:t>Control of anterior pituitary by hypothalamus (Hormonal 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cstate="print"/>
          <a:srcRect l="11197" t="12523" r="3023" b="12032"/>
          <a:stretch>
            <a:fillRect/>
          </a:stretch>
        </p:blipFill>
        <p:spPr bwMode="auto">
          <a:xfrm>
            <a:off x="618115" y="1215221"/>
            <a:ext cx="3676097" cy="5068907"/>
          </a:xfrm>
          <a:prstGeom prst="rect">
            <a:avLst/>
          </a:prstGeom>
          <a:noFill/>
          <a:ln w="9525">
            <a:noFill/>
            <a:miter lim="800000"/>
            <a:headEnd/>
            <a:tailEnd/>
          </a:ln>
        </p:spPr>
      </p:pic>
      <p:sp>
        <p:nvSpPr>
          <p:cNvPr id="9" name="Content Placeholder 3"/>
          <p:cNvSpPr>
            <a:spLocks noGrp="1"/>
          </p:cNvSpPr>
          <p:nvPr>
            <p:ph sz="quarter" idx="1"/>
          </p:nvPr>
        </p:nvSpPr>
        <p:spPr>
          <a:xfrm>
            <a:off x="4294212" y="1244425"/>
            <a:ext cx="7285191" cy="2904655"/>
          </a:xfrm>
        </p:spPr>
        <p:txBody>
          <a:bodyPr>
            <a:normAutofit lnSpcReduction="10000"/>
          </a:bodyPr>
          <a:lstStyle/>
          <a:p>
            <a:pPr>
              <a:lnSpc>
                <a:spcPct val="150000"/>
              </a:lnSpc>
              <a:buClr>
                <a:srgbClr val="008080"/>
              </a:buClr>
            </a:pPr>
            <a:r>
              <a:rPr lang="en-US" sz="1300" dirty="0" smtClean="0">
                <a:solidFill>
                  <a:srgbClr val="008080"/>
                </a:solidFill>
                <a:latin typeface="Gill Sans MT" panose="020B0502020104020203" pitchFamily="34" charset="0"/>
                <a:cs typeface="Calibri" panose="020F0502020204030204" pitchFamily="34" charset="0"/>
              </a:rPr>
              <a:t>As we said before: There </a:t>
            </a:r>
            <a:r>
              <a:rPr lang="en-US" sz="1300" dirty="0">
                <a:solidFill>
                  <a:srgbClr val="008080"/>
                </a:solidFill>
                <a:latin typeface="Gill Sans MT" panose="020B0502020104020203" pitchFamily="34" charset="0"/>
                <a:cs typeface="Calibri" panose="020F0502020204030204" pitchFamily="34" charset="0"/>
              </a:rPr>
              <a:t>are two types of special  neurons in the hypothalamus these have either: </a:t>
            </a:r>
            <a:endParaRPr lang="en-US" sz="1300" dirty="0" smtClean="0">
              <a:solidFill>
                <a:srgbClr val="008080"/>
              </a:solidFill>
              <a:latin typeface="Gill Sans MT" panose="020B0502020104020203" pitchFamily="34" charset="0"/>
              <a:cs typeface="Calibri" panose="020F0502020204030204" pitchFamily="34" charset="0"/>
            </a:endParaRPr>
          </a:p>
          <a:p>
            <a:pPr marL="342900" indent="-342900">
              <a:lnSpc>
                <a:spcPct val="150000"/>
              </a:lnSpc>
              <a:buClr>
                <a:srgbClr val="008080"/>
              </a:buClr>
              <a:buAutoNum type="arabicPeriod"/>
            </a:pPr>
            <a:r>
              <a:rPr lang="en-US" sz="1300" dirty="0" smtClean="0">
                <a:latin typeface="Gill Sans MT" panose="020B0502020104020203" pitchFamily="34" charset="0"/>
                <a:cs typeface="Calibri" panose="020F0502020204030204" pitchFamily="34" charset="0"/>
              </a:rPr>
              <a:t>Releasing </a:t>
            </a:r>
            <a:r>
              <a:rPr lang="en-US" sz="1300" dirty="0">
                <a:latin typeface="Gill Sans MT" panose="020B0502020104020203" pitchFamily="34" charset="0"/>
                <a:cs typeface="Calibri" panose="020F0502020204030204" pitchFamily="34" charset="0"/>
              </a:rPr>
              <a:t>hormones. </a:t>
            </a:r>
            <a:endParaRPr lang="en-US" sz="1300" dirty="0" smtClean="0">
              <a:latin typeface="Gill Sans MT" panose="020B0502020104020203" pitchFamily="34" charset="0"/>
              <a:cs typeface="Calibri" panose="020F0502020204030204" pitchFamily="34" charset="0"/>
            </a:endParaRPr>
          </a:p>
          <a:p>
            <a:pPr marL="342900" indent="-342900">
              <a:lnSpc>
                <a:spcPct val="150000"/>
              </a:lnSpc>
              <a:buClr>
                <a:srgbClr val="008080"/>
              </a:buClr>
              <a:buAutoNum type="arabicPeriod"/>
            </a:pPr>
            <a:r>
              <a:rPr lang="en-US" sz="1300" dirty="0" smtClean="0">
                <a:latin typeface="Gill Sans MT" panose="020B0502020104020203" pitchFamily="34" charset="0"/>
                <a:cs typeface="Calibri" panose="020F0502020204030204" pitchFamily="34" charset="0"/>
              </a:rPr>
              <a:t>Inhibitory </a:t>
            </a:r>
            <a:r>
              <a:rPr lang="en-US" sz="1300" dirty="0">
                <a:latin typeface="Gill Sans MT" panose="020B0502020104020203" pitchFamily="34" charset="0"/>
                <a:cs typeface="Calibri" panose="020F0502020204030204" pitchFamily="34" charset="0"/>
              </a:rPr>
              <a:t>hormones.</a:t>
            </a:r>
          </a:p>
          <a:p>
            <a:pPr>
              <a:lnSpc>
                <a:spcPct val="150000"/>
              </a:lnSpc>
              <a:buClr>
                <a:srgbClr val="008080"/>
              </a:buClr>
            </a:pPr>
            <a:r>
              <a:rPr lang="en-US" sz="1300" dirty="0" smtClean="0">
                <a:latin typeface="Gill Sans MT" panose="020B0502020104020203" pitchFamily="34" charset="0"/>
                <a:cs typeface="Calibri" panose="020F0502020204030204" pitchFamily="34" charset="0"/>
              </a:rPr>
              <a:t>These </a:t>
            </a:r>
            <a:r>
              <a:rPr lang="en-US" sz="1300" dirty="0">
                <a:latin typeface="Gill Sans MT" panose="020B0502020104020203" pitchFamily="34" charset="0"/>
                <a:cs typeface="Calibri" panose="020F0502020204030204" pitchFamily="34" charset="0"/>
              </a:rPr>
              <a:t>special neurons send their axon to the median eminence which is an extension of the hypothalamic tissue into the pituitary stalk.</a:t>
            </a:r>
          </a:p>
          <a:p>
            <a:pPr>
              <a:lnSpc>
                <a:spcPct val="150000"/>
              </a:lnSpc>
              <a:buClr>
                <a:srgbClr val="008080"/>
              </a:buClr>
            </a:pPr>
            <a:r>
              <a:rPr lang="en-US" sz="1300" dirty="0" smtClean="0">
                <a:latin typeface="Gill Sans MT" panose="020B0502020104020203" pitchFamily="34" charset="0"/>
                <a:cs typeface="Calibri" panose="020F0502020204030204" pitchFamily="34" charset="0"/>
              </a:rPr>
              <a:t>The </a:t>
            </a:r>
            <a:r>
              <a:rPr lang="en-US" sz="1300" dirty="0">
                <a:latin typeface="Gill Sans MT" panose="020B0502020104020203" pitchFamily="34" charset="0"/>
                <a:cs typeface="Calibri" panose="020F0502020204030204" pitchFamily="34" charset="0"/>
              </a:rPr>
              <a:t>hormones secreted by these neurons will reach the anterior pituitary cells by a way of hypothalamic-</a:t>
            </a:r>
            <a:r>
              <a:rPr lang="en-US" sz="1300" dirty="0" err="1">
                <a:latin typeface="Gill Sans MT" panose="020B0502020104020203" pitchFamily="34" charset="0"/>
                <a:cs typeface="Calibri" panose="020F0502020204030204" pitchFamily="34" charset="0"/>
              </a:rPr>
              <a:t>hypophysial</a:t>
            </a:r>
            <a:r>
              <a:rPr lang="en-US" sz="1300" dirty="0">
                <a:latin typeface="Gill Sans MT" panose="020B0502020104020203" pitchFamily="34" charset="0"/>
                <a:cs typeface="Calibri" panose="020F0502020204030204" pitchFamily="34" charset="0"/>
              </a:rPr>
              <a:t> portal vessels</a:t>
            </a:r>
            <a:r>
              <a:rPr lang="en-US" sz="1300" dirty="0" smtClean="0">
                <a:latin typeface="Gill Sans MT" panose="020B0502020104020203" pitchFamily="34" charset="0"/>
                <a:cs typeface="Calibri" panose="020F0502020204030204" pitchFamily="34" charset="0"/>
              </a:rPr>
              <a:t>.</a:t>
            </a:r>
            <a:endParaRPr lang="en-US" sz="1300" dirty="0">
              <a:latin typeface="Gill Sans MT" panose="020B0502020104020203" pitchFamily="34" charset="0"/>
              <a:cs typeface="Calibri" panose="020F0502020204030204" pitchFamily="34" charset="0"/>
            </a:endParaRPr>
          </a:p>
          <a:p>
            <a:pPr marL="0" indent="0">
              <a:lnSpc>
                <a:spcPct val="150000"/>
              </a:lnSpc>
              <a:buClr>
                <a:srgbClr val="008080"/>
              </a:buClr>
              <a:buNone/>
            </a:pPr>
            <a:r>
              <a:rPr lang="en-US" sz="1300" i="1" dirty="0" smtClean="0">
                <a:latin typeface="Gill Sans MT" panose="020B0502020104020203" pitchFamily="34" charset="0"/>
                <a:cs typeface="Calibri" panose="020F0502020204030204" pitchFamily="34" charset="0"/>
                <a:hlinkClick r:id="rId3"/>
              </a:rPr>
              <a:t>Other picture </a:t>
            </a:r>
            <a:endParaRPr lang="en-US" sz="1300" i="1" dirty="0" smtClean="0">
              <a:latin typeface="Gill Sans MT" panose="020B0502020104020203" pitchFamily="34" charset="0"/>
              <a:cs typeface="Calibri" panose="020F0502020204030204" pitchFamily="34" charset="0"/>
            </a:endParaRPr>
          </a:p>
          <a:p>
            <a:pPr marL="0" indent="0">
              <a:lnSpc>
                <a:spcPct val="150000"/>
              </a:lnSpc>
              <a:buClr>
                <a:srgbClr val="008080"/>
              </a:buClr>
              <a:buNone/>
            </a:pPr>
            <a:endParaRPr lang="en-US" sz="1300" dirty="0">
              <a:latin typeface="Gill Sans MT" panose="020B0502020104020203" pitchFamily="34" charset="0"/>
              <a:cs typeface="Calibri" panose="020F0502020204030204" pitchFamily="34" charset="0"/>
            </a:endParaRPr>
          </a:p>
          <a:p>
            <a:pPr marL="0" indent="0">
              <a:buNone/>
            </a:pPr>
            <a:endParaRPr lang="en-US" sz="1300" dirty="0" smtClean="0">
              <a:solidFill>
                <a:srgbClr val="008080"/>
              </a:solidFill>
              <a:latin typeface="Gill Sans MT" panose="020B0502020104020203" pitchFamily="34" charset="0"/>
              <a:cs typeface="Calibri" panose="020F0502020204030204" pitchFamily="34" charset="0"/>
            </a:endParaRPr>
          </a:p>
          <a:p>
            <a:pPr marL="0" indent="0">
              <a:buNone/>
            </a:pPr>
            <a:endParaRPr lang="en-US" sz="1300" dirty="0" smtClean="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10" name="TextBox 9"/>
          <p:cNvSpPr txBox="1"/>
          <p:nvPr/>
        </p:nvSpPr>
        <p:spPr>
          <a:xfrm>
            <a:off x="4438228" y="5569106"/>
            <a:ext cx="7141175" cy="69249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Wingdings" panose="05000000000000000000" pitchFamily="2" charset="2"/>
              <a:buChar char="ü"/>
              <a:defRPr sz="1300">
                <a:solidFill>
                  <a:srgbClr val="00B050"/>
                </a:solidFill>
                <a:latin typeface="Gill Sans MT" panose="020B0502020104020203" pitchFamily="34" charset="0"/>
                <a:cs typeface="Calibri" panose="020F0502020204030204" pitchFamily="34" charset="0"/>
              </a:defRPr>
            </a:lvl1pPr>
          </a:lstStyle>
          <a:p>
            <a:r>
              <a:rPr lang="en-US" dirty="0"/>
              <a:t>The pituitary is connected to the hypothalamus by </a:t>
            </a:r>
            <a:r>
              <a:rPr lang="en-US" dirty="0" smtClean="0"/>
              <a:t>infundibulum (</a:t>
            </a:r>
            <a:r>
              <a:rPr lang="en-US" dirty="0"/>
              <a:t>neural stalk</a:t>
            </a:r>
            <a:r>
              <a:rPr lang="en-US" dirty="0" smtClean="0"/>
              <a:t>).</a:t>
            </a:r>
            <a:endParaRPr lang="en-US" dirty="0"/>
          </a:p>
          <a:p>
            <a:r>
              <a:rPr lang="en-US" dirty="0"/>
              <a:t>Its protected by </a:t>
            </a:r>
            <a:r>
              <a:rPr lang="en-US" dirty="0" err="1"/>
              <a:t>sella</a:t>
            </a:r>
            <a:r>
              <a:rPr lang="en-US" dirty="0"/>
              <a:t> </a:t>
            </a:r>
            <a:r>
              <a:rPr lang="en-US" dirty="0" err="1"/>
              <a:t>turcica</a:t>
            </a:r>
            <a:r>
              <a:rPr lang="en-US" dirty="0"/>
              <a:t> of the body of </a:t>
            </a:r>
            <a:r>
              <a:rPr lang="en-US" dirty="0" smtClean="0"/>
              <a:t>sphenoid.</a:t>
            </a:r>
            <a:endParaRPr lang="en-US" dirty="0"/>
          </a:p>
          <a:p>
            <a:r>
              <a:rPr lang="en-US" dirty="0"/>
              <a:t>It lie between optic chiasma (anteriorly) and </a:t>
            </a:r>
            <a:r>
              <a:rPr lang="en-US" dirty="0" smtClean="0"/>
              <a:t>mammillary </a:t>
            </a:r>
            <a:r>
              <a:rPr lang="en-US" dirty="0"/>
              <a:t>bodies (posteriorly</a:t>
            </a:r>
            <a:r>
              <a:rPr lang="en-US" dirty="0" smtClean="0"/>
              <a:t>).</a:t>
            </a:r>
            <a:endParaRPr lang="en-US" dirty="0"/>
          </a:p>
        </p:txBody>
      </p:sp>
      <p:sp>
        <p:nvSpPr>
          <p:cNvPr id="11" name="TextBox 10"/>
          <p:cNvSpPr txBox="1"/>
          <p:nvPr/>
        </p:nvSpPr>
        <p:spPr>
          <a:xfrm>
            <a:off x="4438228" y="4125028"/>
            <a:ext cx="7141175" cy="129266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Wingdings" panose="05000000000000000000" pitchFamily="2" charset="2"/>
              <a:buChar char="ü"/>
              <a:defRPr sz="13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US" dirty="0"/>
              <a:t>Relationship between hypothalamus/anterior </a:t>
            </a:r>
            <a:r>
              <a:rPr lang="en-US" dirty="0" err="1"/>
              <a:t>pituatary</a:t>
            </a:r>
            <a:r>
              <a:rPr lang="en-US" dirty="0"/>
              <a:t>:</a:t>
            </a:r>
          </a:p>
          <a:p>
            <a:endParaRPr lang="en-US" dirty="0"/>
          </a:p>
          <a:p>
            <a:r>
              <a:rPr lang="en-US" dirty="0"/>
              <a:t>Hypothalamus will release hormones and dump it in the median eminence. From there it will enter the following respectively:</a:t>
            </a:r>
          </a:p>
          <a:p>
            <a:pPr marL="0" indent="0">
              <a:buNone/>
            </a:pPr>
            <a:r>
              <a:rPr lang="en-US" dirty="0" smtClean="0"/>
              <a:t>- primary </a:t>
            </a:r>
            <a:r>
              <a:rPr lang="en-US" dirty="0"/>
              <a:t>capillary plexus, </a:t>
            </a:r>
            <a:r>
              <a:rPr lang="en-US" dirty="0" err="1"/>
              <a:t>hypophyseal</a:t>
            </a:r>
            <a:r>
              <a:rPr lang="en-US" dirty="0"/>
              <a:t> portal vessel, secondary capillary plexus(anterior pituitary), </a:t>
            </a:r>
            <a:r>
              <a:rPr lang="en-US" dirty="0" err="1"/>
              <a:t>hypophyseal</a:t>
            </a:r>
            <a:r>
              <a:rPr lang="en-US" dirty="0"/>
              <a:t> veins. And finally enter the </a:t>
            </a:r>
            <a:r>
              <a:rPr lang="en-US" dirty="0" smtClean="0"/>
              <a:t>bloodstream.</a:t>
            </a:r>
            <a:endParaRPr lang="en-US" dirty="0"/>
          </a:p>
        </p:txBody>
      </p:sp>
    </p:spTree>
    <p:extLst>
      <p:ext uri="{BB962C8B-B14F-4D97-AF65-F5344CB8AC3E}">
        <p14:creationId xmlns:p14="http://schemas.microsoft.com/office/powerpoint/2010/main" val="105463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11939</TotalTime>
  <Words>2907</Words>
  <Application>Microsoft Office PowerPoint</Application>
  <PresentationFormat>Custom</PresentationFormat>
  <Paragraphs>376</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Arabic Typesetting</vt:lpstr>
      <vt:lpstr>Arial</vt:lpstr>
      <vt:lpstr>Bahnschrift</vt:lpstr>
      <vt:lpstr>Bookman Old Style</vt:lpstr>
      <vt:lpstr>Calibri</vt:lpstr>
      <vt:lpstr>Comic Sans MS</vt:lpstr>
      <vt:lpstr>Courier New</vt:lpstr>
      <vt:lpstr>Gill Sans MT</vt:lpstr>
      <vt:lpstr>Wingdings</vt:lpstr>
      <vt:lpstr>Wingdings 3</vt:lpstr>
      <vt:lpstr>Origin</vt:lpstr>
      <vt:lpstr>PowerPoint Presentation</vt:lpstr>
      <vt:lpstr>PowerPoint Presentation</vt:lpstr>
      <vt:lpstr>Hypothalamus</vt:lpstr>
      <vt:lpstr>Pituitary Gland</vt:lpstr>
      <vt:lpstr>Relationship of the hypothalamus to the pituitary gland </vt:lpstr>
      <vt:lpstr>Anterior Pituitary (Adenohypophysis1)</vt:lpstr>
      <vt:lpstr>Hypothalamic-hypophysial portal system</vt:lpstr>
      <vt:lpstr>Anterior Pituitary (Adenohypophysis)</vt:lpstr>
      <vt:lpstr>Control of anterior pituitary by hypothalamus (Hormonal control)</vt:lpstr>
      <vt:lpstr>Hypothalamic releasing and inhibiting hormones</vt:lpstr>
      <vt:lpstr>Cont. Hypothalamic releasing and inhibiting hormones</vt:lpstr>
      <vt:lpstr>Cont. Hypothalamic releasing and inhibiting hormones</vt:lpstr>
      <vt:lpstr>Cont. Hypothalamic releasing and inhibiting hormones</vt:lpstr>
      <vt:lpstr>Cont. Hypothalamic releasing and inhibiting hormones</vt:lpstr>
      <vt:lpstr>Control of posterior pituitary</vt:lpstr>
      <vt:lpstr>neural &amp; endocrine (posterior &amp; anterior) </vt:lpstr>
      <vt:lpstr>PowerPoint Presentation</vt:lpstr>
      <vt:lpstr>Cont.</vt:lpstr>
      <vt:lpstr>Summary </vt:lpstr>
      <vt:lpstr>Summary </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1112</cp:revision>
  <dcterms:created xsi:type="dcterms:W3CDTF">2016-09-07T16:15:34Z</dcterms:created>
  <dcterms:modified xsi:type="dcterms:W3CDTF">2018-01-30T15:24:54Z</dcterms:modified>
</cp:coreProperties>
</file>