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33.jpg" ContentType="image/jpe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7"/>
  </p:notesMasterIdLst>
  <p:sldIdLst>
    <p:sldId id="533" r:id="rId2"/>
    <p:sldId id="454" r:id="rId3"/>
    <p:sldId id="622" r:id="rId4"/>
    <p:sldId id="624" r:id="rId5"/>
    <p:sldId id="583" r:id="rId6"/>
    <p:sldId id="584" r:id="rId7"/>
    <p:sldId id="627" r:id="rId8"/>
    <p:sldId id="626" r:id="rId9"/>
    <p:sldId id="611" r:id="rId10"/>
    <p:sldId id="631" r:id="rId11"/>
    <p:sldId id="604" r:id="rId12"/>
    <p:sldId id="632" r:id="rId13"/>
    <p:sldId id="613" r:id="rId14"/>
    <p:sldId id="614" r:id="rId15"/>
    <p:sldId id="573" r:id="rId16"/>
    <p:sldId id="581" r:id="rId17"/>
    <p:sldId id="634" r:id="rId18"/>
    <p:sldId id="636" r:id="rId19"/>
    <p:sldId id="635" r:id="rId20"/>
    <p:sldId id="637" r:id="rId21"/>
    <p:sldId id="642" r:id="rId22"/>
    <p:sldId id="616" r:id="rId23"/>
    <p:sldId id="638" r:id="rId24"/>
    <p:sldId id="591" r:id="rId25"/>
    <p:sldId id="578" r:id="rId26"/>
    <p:sldId id="639" r:id="rId27"/>
    <p:sldId id="640" r:id="rId28"/>
    <p:sldId id="641" r:id="rId29"/>
    <p:sldId id="593" r:id="rId30"/>
    <p:sldId id="590" r:id="rId31"/>
    <p:sldId id="594" r:id="rId32"/>
    <p:sldId id="619" r:id="rId33"/>
    <p:sldId id="620" r:id="rId34"/>
    <p:sldId id="621" r:id="rId35"/>
    <p:sldId id="598" r:id="rId36"/>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C1FFE0"/>
    <a:srgbClr val="FCFEE6"/>
    <a:srgbClr val="F7E8FC"/>
    <a:srgbClr val="FF66CC"/>
    <a:srgbClr val="B9FFFF"/>
    <a:srgbClr val="E0F4E9"/>
    <a:srgbClr val="EDF2C6"/>
    <a:srgbClr val="E3F9F7"/>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5231"/>
  </p:normalViewPr>
  <p:slideViewPr>
    <p:cSldViewPr>
      <p:cViewPr varScale="1">
        <p:scale>
          <a:sx n="69" d="100"/>
          <a:sy n="69" d="100"/>
        </p:scale>
        <p:origin x="396"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8A468-FBE8-4864-BCCC-3E9EC7D90368}"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84660263-2C6B-4157-A1D1-9C98FA451A35}">
      <dgm:prSet phldrT="[Text]" custT="1"/>
      <dgm:spPr>
        <a:ln>
          <a:solidFill>
            <a:srgbClr val="008080"/>
          </a:solidFill>
        </a:ln>
      </dgm:spPr>
      <dgm:t>
        <a:bodyPr/>
        <a:lstStyle/>
        <a:p>
          <a:pPr rtl="0"/>
          <a:r>
            <a:rPr kumimoji="0" lang="en-US" sz="1600" b="0" i="0" u="none" strike="noStrike" baseline="0" smtClean="0">
              <a:solidFill>
                <a:srgbClr val="008080"/>
              </a:solidFill>
              <a:latin typeface="Gill Sans MT" panose="020B0502020104020203" pitchFamily="34" charset="0"/>
              <a:ea typeface="+mn-ea"/>
              <a:cs typeface="+mn-cs"/>
            </a:rPr>
            <a:t>Mechanisms of bone growth</a:t>
          </a:r>
          <a:endParaRPr lang="en-US" sz="1600" b="0" dirty="0">
            <a:solidFill>
              <a:srgbClr val="008080"/>
            </a:solidFill>
            <a:latin typeface="Gill Sans MT" panose="020B0502020104020203" pitchFamily="34" charset="0"/>
          </a:endParaRPr>
        </a:p>
      </dgm:t>
    </dgm:pt>
    <dgm:pt modelId="{15304E35-BBD8-4EFD-8458-81ECE2505E8D}" type="parTrans" cxnId="{42A0563B-283C-4363-B654-56397B1ED849}">
      <dgm:prSet/>
      <dgm:spPr/>
      <dgm:t>
        <a:bodyPr/>
        <a:lstStyle/>
        <a:p>
          <a:endParaRPr lang="en-US" sz="1600" b="0">
            <a:solidFill>
              <a:schemeClr val="tx1"/>
            </a:solidFill>
            <a:latin typeface="Gill Sans MT" panose="020B0502020104020203" pitchFamily="34" charset="0"/>
          </a:endParaRPr>
        </a:p>
      </dgm:t>
    </dgm:pt>
    <dgm:pt modelId="{7A204339-E9D2-49B3-A99F-E78A2442CEA1}" type="sibTrans" cxnId="{42A0563B-283C-4363-B654-56397B1ED849}">
      <dgm:prSet/>
      <dgm:spPr/>
      <dgm:t>
        <a:bodyPr/>
        <a:lstStyle/>
        <a:p>
          <a:endParaRPr lang="en-US" sz="1600" b="0">
            <a:solidFill>
              <a:schemeClr val="tx1"/>
            </a:solidFill>
            <a:latin typeface="Gill Sans MT" panose="020B0502020104020203" pitchFamily="34" charset="0"/>
          </a:endParaRPr>
        </a:p>
      </dgm:t>
    </dgm:pt>
    <dgm:pt modelId="{148470D5-FD2B-4A7F-AC3A-80EA5A74BA77}">
      <dgm:prSet phldrT="[Text]" custT="1"/>
      <dgm:spPr>
        <a:ln>
          <a:solidFill>
            <a:srgbClr val="008080"/>
          </a:solidFill>
        </a:ln>
      </dgm:spPr>
      <dgm:t>
        <a:bodyPr/>
        <a:lstStyle/>
        <a:p>
          <a:r>
            <a:rPr lang="en-US" sz="1600" b="0" smtClean="0">
              <a:latin typeface="Gill Sans MT" panose="020B0502020104020203" pitchFamily="34" charset="0"/>
            </a:rPr>
            <a:t>Long term effect promotion of growth</a:t>
          </a:r>
          <a:endParaRPr lang="en-US" sz="1600" b="0" dirty="0">
            <a:latin typeface="Gill Sans MT" panose="020B0502020104020203" pitchFamily="34" charset="0"/>
          </a:endParaRPr>
        </a:p>
      </dgm:t>
    </dgm:pt>
    <dgm:pt modelId="{DE611BBD-236C-4AF2-93D9-8B3BB594284F}" type="parTrans" cxnId="{372E2198-1715-4558-96BB-282E65688657}">
      <dgm:prSet/>
      <dgm:spPr>
        <a:ln>
          <a:solidFill>
            <a:srgbClr val="008080"/>
          </a:solidFill>
        </a:ln>
      </dgm:spPr>
      <dgm:t>
        <a:bodyPr/>
        <a:lstStyle/>
        <a:p>
          <a:endParaRPr lang="en-US" sz="1600" b="0">
            <a:solidFill>
              <a:schemeClr val="tx1"/>
            </a:solidFill>
            <a:latin typeface="Gill Sans MT" panose="020B0502020104020203" pitchFamily="34" charset="0"/>
          </a:endParaRPr>
        </a:p>
      </dgm:t>
    </dgm:pt>
    <dgm:pt modelId="{A210F8CD-A3E4-4F4E-9B7D-BB755798F6AD}" type="sibTrans" cxnId="{372E2198-1715-4558-96BB-282E65688657}">
      <dgm:prSet/>
      <dgm:spPr/>
      <dgm:t>
        <a:bodyPr/>
        <a:lstStyle/>
        <a:p>
          <a:endParaRPr lang="en-US" sz="1600" b="0">
            <a:solidFill>
              <a:schemeClr val="tx1"/>
            </a:solidFill>
            <a:latin typeface="Gill Sans MT" panose="020B0502020104020203" pitchFamily="34" charset="0"/>
          </a:endParaRPr>
        </a:p>
      </dgm:t>
    </dgm:pt>
    <dgm:pt modelId="{26BA233F-54EF-4515-9264-CDFCF8BB6D2E}">
      <dgm:prSet phldrT="[Text]" custT="1"/>
      <dgm:spPr>
        <a:ln>
          <a:solidFill>
            <a:srgbClr val="008080"/>
          </a:solidFill>
        </a:ln>
      </dgm:spPr>
      <dgm:t>
        <a:bodyPr/>
        <a:lstStyle/>
        <a:p>
          <a:r>
            <a:rPr lang="en-US" sz="1600" b="0" dirty="0" smtClean="0">
              <a:latin typeface="Gill Sans MT" panose="020B0502020104020203" pitchFamily="34" charset="0"/>
              <a:cs typeface="Calibri" panose="020F0502020204030204" pitchFamily="34" charset="0"/>
            </a:rPr>
            <a:t>Short term </a:t>
          </a:r>
        </a:p>
        <a:p>
          <a:r>
            <a:rPr lang="en-US" sz="1600" b="0" dirty="0" smtClean="0">
              <a:latin typeface="Gill Sans MT" panose="020B0502020104020203" pitchFamily="34" charset="0"/>
              <a:cs typeface="Calibri" panose="020F0502020204030204" pitchFamily="34" charset="0"/>
            </a:rPr>
            <a:t>(Metabolic effects)</a:t>
          </a:r>
          <a:endParaRPr lang="en-US" sz="1600" b="0" dirty="0">
            <a:latin typeface="Gill Sans MT" panose="020B0502020104020203" pitchFamily="34" charset="0"/>
          </a:endParaRPr>
        </a:p>
      </dgm:t>
    </dgm:pt>
    <dgm:pt modelId="{4A0C71A1-6D7E-4FF5-B71F-2B6C83EED820}" type="parTrans" cxnId="{3C3C7F90-E0F2-400C-BD65-55772AD2B71E}">
      <dgm:prSet/>
      <dgm:spPr>
        <a:ln>
          <a:solidFill>
            <a:srgbClr val="008080"/>
          </a:solidFill>
        </a:ln>
      </dgm:spPr>
      <dgm:t>
        <a:bodyPr/>
        <a:lstStyle/>
        <a:p>
          <a:endParaRPr lang="en-US" sz="1600" b="0">
            <a:solidFill>
              <a:schemeClr val="tx1"/>
            </a:solidFill>
            <a:latin typeface="Gill Sans MT" panose="020B0502020104020203" pitchFamily="34" charset="0"/>
          </a:endParaRPr>
        </a:p>
      </dgm:t>
    </dgm:pt>
    <dgm:pt modelId="{0E5EC8EF-59F0-4BCE-9651-DB96F0C19A5A}" type="sibTrans" cxnId="{3C3C7F90-E0F2-400C-BD65-55772AD2B71E}">
      <dgm:prSet/>
      <dgm:spPr/>
      <dgm:t>
        <a:bodyPr/>
        <a:lstStyle/>
        <a:p>
          <a:endParaRPr lang="en-US" sz="1600" b="0">
            <a:solidFill>
              <a:schemeClr val="tx1"/>
            </a:solidFill>
            <a:latin typeface="Gill Sans MT" panose="020B0502020104020203" pitchFamily="34" charset="0"/>
          </a:endParaRPr>
        </a:p>
      </dgm:t>
    </dgm:pt>
    <dgm:pt modelId="{AC8F1F85-3080-49CF-B7EB-9EB29ACAC587}" type="pres">
      <dgm:prSet presAssocID="{4BC8A468-FBE8-4864-BCCC-3E9EC7D90368}" presName="hierChild1" presStyleCnt="0">
        <dgm:presLayoutVars>
          <dgm:orgChart val="1"/>
          <dgm:chPref val="1"/>
          <dgm:dir/>
          <dgm:animOne val="branch"/>
          <dgm:animLvl val="lvl"/>
          <dgm:resizeHandles/>
        </dgm:presLayoutVars>
      </dgm:prSet>
      <dgm:spPr/>
      <dgm:t>
        <a:bodyPr/>
        <a:lstStyle/>
        <a:p>
          <a:endParaRPr lang="en-US"/>
        </a:p>
      </dgm:t>
    </dgm:pt>
    <dgm:pt modelId="{D241F052-E543-4923-A775-0E3229CE57EB}" type="pres">
      <dgm:prSet presAssocID="{84660263-2C6B-4157-A1D1-9C98FA451A35}" presName="hierRoot1" presStyleCnt="0">
        <dgm:presLayoutVars>
          <dgm:hierBranch val="init"/>
        </dgm:presLayoutVars>
      </dgm:prSet>
      <dgm:spPr/>
    </dgm:pt>
    <dgm:pt modelId="{B48F8BE7-265F-4396-B58B-2E9C8D66C978}" type="pres">
      <dgm:prSet presAssocID="{84660263-2C6B-4157-A1D1-9C98FA451A35}" presName="rootComposite1" presStyleCnt="0"/>
      <dgm:spPr/>
    </dgm:pt>
    <dgm:pt modelId="{739A6561-120D-4130-84FC-1687012C1BB6}" type="pres">
      <dgm:prSet presAssocID="{84660263-2C6B-4157-A1D1-9C98FA451A35}" presName="rootText1" presStyleLbl="node0" presStyleIdx="0" presStyleCnt="1">
        <dgm:presLayoutVars>
          <dgm:chPref val="3"/>
        </dgm:presLayoutVars>
      </dgm:prSet>
      <dgm:spPr/>
      <dgm:t>
        <a:bodyPr/>
        <a:lstStyle/>
        <a:p>
          <a:endParaRPr lang="en-US"/>
        </a:p>
      </dgm:t>
    </dgm:pt>
    <dgm:pt modelId="{DFC0A2CC-CE5B-4F98-97A8-30084D0D457E}" type="pres">
      <dgm:prSet presAssocID="{84660263-2C6B-4157-A1D1-9C98FA451A35}" presName="rootConnector1" presStyleLbl="node1" presStyleIdx="0" presStyleCnt="0"/>
      <dgm:spPr/>
      <dgm:t>
        <a:bodyPr/>
        <a:lstStyle/>
        <a:p>
          <a:endParaRPr lang="en-US"/>
        </a:p>
      </dgm:t>
    </dgm:pt>
    <dgm:pt modelId="{8010F145-7689-4A88-BB04-538143D864FD}" type="pres">
      <dgm:prSet presAssocID="{84660263-2C6B-4157-A1D1-9C98FA451A35}" presName="hierChild2" presStyleCnt="0"/>
      <dgm:spPr/>
    </dgm:pt>
    <dgm:pt modelId="{85221ECC-8D17-4690-B382-3D23B7A914FD}" type="pres">
      <dgm:prSet presAssocID="{DE611BBD-236C-4AF2-93D9-8B3BB594284F}" presName="Name37" presStyleLbl="parChTrans1D2" presStyleIdx="0" presStyleCnt="2"/>
      <dgm:spPr/>
      <dgm:t>
        <a:bodyPr/>
        <a:lstStyle/>
        <a:p>
          <a:endParaRPr lang="en-US"/>
        </a:p>
      </dgm:t>
    </dgm:pt>
    <dgm:pt modelId="{24CA26C7-B935-497C-A624-DE38775BCE9B}" type="pres">
      <dgm:prSet presAssocID="{148470D5-FD2B-4A7F-AC3A-80EA5A74BA77}" presName="hierRoot2" presStyleCnt="0">
        <dgm:presLayoutVars>
          <dgm:hierBranch val="init"/>
        </dgm:presLayoutVars>
      </dgm:prSet>
      <dgm:spPr/>
    </dgm:pt>
    <dgm:pt modelId="{6FF09C02-9505-4E0B-8B7D-6293016F07D6}" type="pres">
      <dgm:prSet presAssocID="{148470D5-FD2B-4A7F-AC3A-80EA5A74BA77}" presName="rootComposite" presStyleCnt="0"/>
      <dgm:spPr/>
    </dgm:pt>
    <dgm:pt modelId="{9DEADEE4-C330-4351-9AB4-FB71A3FBA5CD}" type="pres">
      <dgm:prSet presAssocID="{148470D5-FD2B-4A7F-AC3A-80EA5A74BA77}" presName="rootText" presStyleLbl="node2" presStyleIdx="0" presStyleCnt="2">
        <dgm:presLayoutVars>
          <dgm:chPref val="3"/>
        </dgm:presLayoutVars>
      </dgm:prSet>
      <dgm:spPr/>
      <dgm:t>
        <a:bodyPr/>
        <a:lstStyle/>
        <a:p>
          <a:endParaRPr lang="en-US"/>
        </a:p>
      </dgm:t>
    </dgm:pt>
    <dgm:pt modelId="{FB9DDEAB-5C4E-4255-A633-CC0A5518440D}" type="pres">
      <dgm:prSet presAssocID="{148470D5-FD2B-4A7F-AC3A-80EA5A74BA77}" presName="rootConnector" presStyleLbl="node2" presStyleIdx="0" presStyleCnt="2"/>
      <dgm:spPr/>
      <dgm:t>
        <a:bodyPr/>
        <a:lstStyle/>
        <a:p>
          <a:endParaRPr lang="en-US"/>
        </a:p>
      </dgm:t>
    </dgm:pt>
    <dgm:pt modelId="{1C35C194-D654-455F-9CA5-6D0554154E95}" type="pres">
      <dgm:prSet presAssocID="{148470D5-FD2B-4A7F-AC3A-80EA5A74BA77}" presName="hierChild4" presStyleCnt="0"/>
      <dgm:spPr/>
    </dgm:pt>
    <dgm:pt modelId="{647DD856-98F5-4A8C-92E6-68CCC82F006C}" type="pres">
      <dgm:prSet presAssocID="{148470D5-FD2B-4A7F-AC3A-80EA5A74BA77}" presName="hierChild5" presStyleCnt="0"/>
      <dgm:spPr/>
    </dgm:pt>
    <dgm:pt modelId="{DBBA0FB1-F4C7-471A-B225-F11F546BD9EB}" type="pres">
      <dgm:prSet presAssocID="{4A0C71A1-6D7E-4FF5-B71F-2B6C83EED820}" presName="Name37" presStyleLbl="parChTrans1D2" presStyleIdx="1" presStyleCnt="2"/>
      <dgm:spPr/>
      <dgm:t>
        <a:bodyPr/>
        <a:lstStyle/>
        <a:p>
          <a:endParaRPr lang="en-US"/>
        </a:p>
      </dgm:t>
    </dgm:pt>
    <dgm:pt modelId="{E1FD3C46-1975-4157-8AA0-DD7C0C6BAC4C}" type="pres">
      <dgm:prSet presAssocID="{26BA233F-54EF-4515-9264-CDFCF8BB6D2E}" presName="hierRoot2" presStyleCnt="0">
        <dgm:presLayoutVars>
          <dgm:hierBranch val="init"/>
        </dgm:presLayoutVars>
      </dgm:prSet>
      <dgm:spPr/>
    </dgm:pt>
    <dgm:pt modelId="{FE9B6527-F57B-40AF-BBF2-CEE3E78ADF77}" type="pres">
      <dgm:prSet presAssocID="{26BA233F-54EF-4515-9264-CDFCF8BB6D2E}" presName="rootComposite" presStyleCnt="0"/>
      <dgm:spPr/>
    </dgm:pt>
    <dgm:pt modelId="{E7B8EC8D-0927-4101-AF7E-52EF0A1DF3E6}" type="pres">
      <dgm:prSet presAssocID="{26BA233F-54EF-4515-9264-CDFCF8BB6D2E}" presName="rootText" presStyleLbl="node2" presStyleIdx="1" presStyleCnt="2">
        <dgm:presLayoutVars>
          <dgm:chPref val="3"/>
        </dgm:presLayoutVars>
      </dgm:prSet>
      <dgm:spPr/>
      <dgm:t>
        <a:bodyPr/>
        <a:lstStyle/>
        <a:p>
          <a:endParaRPr lang="en-US"/>
        </a:p>
      </dgm:t>
    </dgm:pt>
    <dgm:pt modelId="{24DFFB23-CA8A-44FD-A96A-1DF6E7F001F3}" type="pres">
      <dgm:prSet presAssocID="{26BA233F-54EF-4515-9264-CDFCF8BB6D2E}" presName="rootConnector" presStyleLbl="node2" presStyleIdx="1" presStyleCnt="2"/>
      <dgm:spPr/>
      <dgm:t>
        <a:bodyPr/>
        <a:lstStyle/>
        <a:p>
          <a:endParaRPr lang="en-US"/>
        </a:p>
      </dgm:t>
    </dgm:pt>
    <dgm:pt modelId="{E2E6A4ED-7945-4227-9840-541994718215}" type="pres">
      <dgm:prSet presAssocID="{26BA233F-54EF-4515-9264-CDFCF8BB6D2E}" presName="hierChild4" presStyleCnt="0"/>
      <dgm:spPr/>
    </dgm:pt>
    <dgm:pt modelId="{EAC9CAF2-467B-4578-AEA1-59577A8FA554}" type="pres">
      <dgm:prSet presAssocID="{26BA233F-54EF-4515-9264-CDFCF8BB6D2E}" presName="hierChild5" presStyleCnt="0"/>
      <dgm:spPr/>
    </dgm:pt>
    <dgm:pt modelId="{9A72943F-0161-4C4A-8499-63AA002E430C}" type="pres">
      <dgm:prSet presAssocID="{84660263-2C6B-4157-A1D1-9C98FA451A35}" presName="hierChild3" presStyleCnt="0"/>
      <dgm:spPr/>
    </dgm:pt>
  </dgm:ptLst>
  <dgm:cxnLst>
    <dgm:cxn modelId="{EAF9583F-094B-4357-953D-897A56C09155}" type="presOf" srcId="{84660263-2C6B-4157-A1D1-9C98FA451A35}" destId="{739A6561-120D-4130-84FC-1687012C1BB6}" srcOrd="0" destOrd="0" presId="urn:microsoft.com/office/officeart/2005/8/layout/orgChart1"/>
    <dgm:cxn modelId="{372E2198-1715-4558-96BB-282E65688657}" srcId="{84660263-2C6B-4157-A1D1-9C98FA451A35}" destId="{148470D5-FD2B-4A7F-AC3A-80EA5A74BA77}" srcOrd="0" destOrd="0" parTransId="{DE611BBD-236C-4AF2-93D9-8B3BB594284F}" sibTransId="{A210F8CD-A3E4-4F4E-9B7D-BB755798F6AD}"/>
    <dgm:cxn modelId="{BABB8C4C-C355-4A88-AE97-7CD7C31AA5E3}" type="presOf" srcId="{4BC8A468-FBE8-4864-BCCC-3E9EC7D90368}" destId="{AC8F1F85-3080-49CF-B7EB-9EB29ACAC587}" srcOrd="0" destOrd="0" presId="urn:microsoft.com/office/officeart/2005/8/layout/orgChart1"/>
    <dgm:cxn modelId="{26BEB3AD-D9FC-49FC-B628-966B1F32EFEC}" type="presOf" srcId="{84660263-2C6B-4157-A1D1-9C98FA451A35}" destId="{DFC0A2CC-CE5B-4F98-97A8-30084D0D457E}" srcOrd="1" destOrd="0" presId="urn:microsoft.com/office/officeart/2005/8/layout/orgChart1"/>
    <dgm:cxn modelId="{3691BA41-1E9E-4658-98ED-854CBAC10F2F}" type="presOf" srcId="{148470D5-FD2B-4A7F-AC3A-80EA5A74BA77}" destId="{FB9DDEAB-5C4E-4255-A633-CC0A5518440D}" srcOrd="1" destOrd="0" presId="urn:microsoft.com/office/officeart/2005/8/layout/orgChart1"/>
    <dgm:cxn modelId="{ECE16E9C-C30E-4942-BF68-044D91DD880E}" type="presOf" srcId="{4A0C71A1-6D7E-4FF5-B71F-2B6C83EED820}" destId="{DBBA0FB1-F4C7-471A-B225-F11F546BD9EB}" srcOrd="0" destOrd="0" presId="urn:microsoft.com/office/officeart/2005/8/layout/orgChart1"/>
    <dgm:cxn modelId="{27954CEF-629D-460E-A6E8-F60841B17E0F}" type="presOf" srcId="{26BA233F-54EF-4515-9264-CDFCF8BB6D2E}" destId="{24DFFB23-CA8A-44FD-A96A-1DF6E7F001F3}" srcOrd="1" destOrd="0" presId="urn:microsoft.com/office/officeart/2005/8/layout/orgChart1"/>
    <dgm:cxn modelId="{8534ED18-3B1E-4043-8EE3-5A2D91F2C2DB}" type="presOf" srcId="{DE611BBD-236C-4AF2-93D9-8B3BB594284F}" destId="{85221ECC-8D17-4690-B382-3D23B7A914FD}" srcOrd="0" destOrd="0" presId="urn:microsoft.com/office/officeart/2005/8/layout/orgChart1"/>
    <dgm:cxn modelId="{6AAA48AB-4A98-4CE6-B4F3-EA0C7BE57280}" type="presOf" srcId="{148470D5-FD2B-4A7F-AC3A-80EA5A74BA77}" destId="{9DEADEE4-C330-4351-9AB4-FB71A3FBA5CD}" srcOrd="0" destOrd="0" presId="urn:microsoft.com/office/officeart/2005/8/layout/orgChart1"/>
    <dgm:cxn modelId="{3C3C7F90-E0F2-400C-BD65-55772AD2B71E}" srcId="{84660263-2C6B-4157-A1D1-9C98FA451A35}" destId="{26BA233F-54EF-4515-9264-CDFCF8BB6D2E}" srcOrd="1" destOrd="0" parTransId="{4A0C71A1-6D7E-4FF5-B71F-2B6C83EED820}" sibTransId="{0E5EC8EF-59F0-4BCE-9651-DB96F0C19A5A}"/>
    <dgm:cxn modelId="{850DEA92-DC15-4BA4-B401-48695B7BD88F}" type="presOf" srcId="{26BA233F-54EF-4515-9264-CDFCF8BB6D2E}" destId="{E7B8EC8D-0927-4101-AF7E-52EF0A1DF3E6}" srcOrd="0" destOrd="0" presId="urn:microsoft.com/office/officeart/2005/8/layout/orgChart1"/>
    <dgm:cxn modelId="{42A0563B-283C-4363-B654-56397B1ED849}" srcId="{4BC8A468-FBE8-4864-BCCC-3E9EC7D90368}" destId="{84660263-2C6B-4157-A1D1-9C98FA451A35}" srcOrd="0" destOrd="0" parTransId="{15304E35-BBD8-4EFD-8458-81ECE2505E8D}" sibTransId="{7A204339-E9D2-49B3-A99F-E78A2442CEA1}"/>
    <dgm:cxn modelId="{28002370-BC9C-4B40-8090-BF439DE57CFA}" type="presParOf" srcId="{AC8F1F85-3080-49CF-B7EB-9EB29ACAC587}" destId="{D241F052-E543-4923-A775-0E3229CE57EB}" srcOrd="0" destOrd="0" presId="urn:microsoft.com/office/officeart/2005/8/layout/orgChart1"/>
    <dgm:cxn modelId="{E909711B-A814-46A5-8A3D-4E05573375D1}" type="presParOf" srcId="{D241F052-E543-4923-A775-0E3229CE57EB}" destId="{B48F8BE7-265F-4396-B58B-2E9C8D66C978}" srcOrd="0" destOrd="0" presId="urn:microsoft.com/office/officeart/2005/8/layout/orgChart1"/>
    <dgm:cxn modelId="{F5728728-E942-456E-ACF9-C95D857B7F03}" type="presParOf" srcId="{B48F8BE7-265F-4396-B58B-2E9C8D66C978}" destId="{739A6561-120D-4130-84FC-1687012C1BB6}" srcOrd="0" destOrd="0" presId="urn:microsoft.com/office/officeart/2005/8/layout/orgChart1"/>
    <dgm:cxn modelId="{717BD1FD-CB89-40BF-90DF-C76CF13FA777}" type="presParOf" srcId="{B48F8BE7-265F-4396-B58B-2E9C8D66C978}" destId="{DFC0A2CC-CE5B-4F98-97A8-30084D0D457E}" srcOrd="1" destOrd="0" presId="urn:microsoft.com/office/officeart/2005/8/layout/orgChart1"/>
    <dgm:cxn modelId="{4D3C9298-ACF2-46E8-95DC-E7DA07F32153}" type="presParOf" srcId="{D241F052-E543-4923-A775-0E3229CE57EB}" destId="{8010F145-7689-4A88-BB04-538143D864FD}" srcOrd="1" destOrd="0" presId="urn:microsoft.com/office/officeart/2005/8/layout/orgChart1"/>
    <dgm:cxn modelId="{CFA9BD22-8883-450B-B7E1-D8574CEFC098}" type="presParOf" srcId="{8010F145-7689-4A88-BB04-538143D864FD}" destId="{85221ECC-8D17-4690-B382-3D23B7A914FD}" srcOrd="0" destOrd="0" presId="urn:microsoft.com/office/officeart/2005/8/layout/orgChart1"/>
    <dgm:cxn modelId="{A1631A90-5834-4D85-ADAB-90F01AF8F7A1}" type="presParOf" srcId="{8010F145-7689-4A88-BB04-538143D864FD}" destId="{24CA26C7-B935-497C-A624-DE38775BCE9B}" srcOrd="1" destOrd="0" presId="urn:microsoft.com/office/officeart/2005/8/layout/orgChart1"/>
    <dgm:cxn modelId="{734D445A-0DFE-4C5F-8361-C644C6338A90}" type="presParOf" srcId="{24CA26C7-B935-497C-A624-DE38775BCE9B}" destId="{6FF09C02-9505-4E0B-8B7D-6293016F07D6}" srcOrd="0" destOrd="0" presId="urn:microsoft.com/office/officeart/2005/8/layout/orgChart1"/>
    <dgm:cxn modelId="{A3E2C29F-5121-47FE-882B-292572B7B50B}" type="presParOf" srcId="{6FF09C02-9505-4E0B-8B7D-6293016F07D6}" destId="{9DEADEE4-C330-4351-9AB4-FB71A3FBA5CD}" srcOrd="0" destOrd="0" presId="urn:microsoft.com/office/officeart/2005/8/layout/orgChart1"/>
    <dgm:cxn modelId="{A0B97EA1-30F7-4C00-BE1C-B1946280A4EB}" type="presParOf" srcId="{6FF09C02-9505-4E0B-8B7D-6293016F07D6}" destId="{FB9DDEAB-5C4E-4255-A633-CC0A5518440D}" srcOrd="1" destOrd="0" presId="urn:microsoft.com/office/officeart/2005/8/layout/orgChart1"/>
    <dgm:cxn modelId="{27C61122-B0E6-4C4C-9524-D75DBE1428BC}" type="presParOf" srcId="{24CA26C7-B935-497C-A624-DE38775BCE9B}" destId="{1C35C194-D654-455F-9CA5-6D0554154E95}" srcOrd="1" destOrd="0" presId="urn:microsoft.com/office/officeart/2005/8/layout/orgChart1"/>
    <dgm:cxn modelId="{FFC75EFE-DDA1-4ED8-B4A9-1C174AC8F979}" type="presParOf" srcId="{24CA26C7-B935-497C-A624-DE38775BCE9B}" destId="{647DD856-98F5-4A8C-92E6-68CCC82F006C}" srcOrd="2" destOrd="0" presId="urn:microsoft.com/office/officeart/2005/8/layout/orgChart1"/>
    <dgm:cxn modelId="{4506E12C-8CAD-4B33-B83C-1C1B5CC5139A}" type="presParOf" srcId="{8010F145-7689-4A88-BB04-538143D864FD}" destId="{DBBA0FB1-F4C7-471A-B225-F11F546BD9EB}" srcOrd="2" destOrd="0" presId="urn:microsoft.com/office/officeart/2005/8/layout/orgChart1"/>
    <dgm:cxn modelId="{64F78F8C-1967-4824-B993-7074D6AB8A57}" type="presParOf" srcId="{8010F145-7689-4A88-BB04-538143D864FD}" destId="{E1FD3C46-1975-4157-8AA0-DD7C0C6BAC4C}" srcOrd="3" destOrd="0" presId="urn:microsoft.com/office/officeart/2005/8/layout/orgChart1"/>
    <dgm:cxn modelId="{E2054D3F-9E50-4FFF-A253-6D0FBF9E3255}" type="presParOf" srcId="{E1FD3C46-1975-4157-8AA0-DD7C0C6BAC4C}" destId="{FE9B6527-F57B-40AF-BBF2-CEE3E78ADF77}" srcOrd="0" destOrd="0" presId="urn:microsoft.com/office/officeart/2005/8/layout/orgChart1"/>
    <dgm:cxn modelId="{A6AF83C1-2F3A-4B2B-AAC0-F0045785934E}" type="presParOf" srcId="{FE9B6527-F57B-40AF-BBF2-CEE3E78ADF77}" destId="{E7B8EC8D-0927-4101-AF7E-52EF0A1DF3E6}" srcOrd="0" destOrd="0" presId="urn:microsoft.com/office/officeart/2005/8/layout/orgChart1"/>
    <dgm:cxn modelId="{7B909640-8C4B-4B95-84A9-C83A8DD9EEC4}" type="presParOf" srcId="{FE9B6527-F57B-40AF-BBF2-CEE3E78ADF77}" destId="{24DFFB23-CA8A-44FD-A96A-1DF6E7F001F3}" srcOrd="1" destOrd="0" presId="urn:microsoft.com/office/officeart/2005/8/layout/orgChart1"/>
    <dgm:cxn modelId="{8223B029-C395-4F50-9089-13CB876DB959}" type="presParOf" srcId="{E1FD3C46-1975-4157-8AA0-DD7C0C6BAC4C}" destId="{E2E6A4ED-7945-4227-9840-541994718215}" srcOrd="1" destOrd="0" presId="urn:microsoft.com/office/officeart/2005/8/layout/orgChart1"/>
    <dgm:cxn modelId="{33F0116A-F266-4F66-934F-8DEC772D12F2}" type="presParOf" srcId="{E1FD3C46-1975-4157-8AA0-DD7C0C6BAC4C}" destId="{EAC9CAF2-467B-4578-AEA1-59577A8FA554}" srcOrd="2" destOrd="0" presId="urn:microsoft.com/office/officeart/2005/8/layout/orgChart1"/>
    <dgm:cxn modelId="{6FE878D7-6D6A-4918-AB26-10C71792C28C}" type="presParOf" srcId="{D241F052-E543-4923-A775-0E3229CE57EB}" destId="{9A72943F-0161-4C4A-8499-63AA002E430C}"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A0FB1-F4C7-471A-B225-F11F546BD9EB}">
      <dsp:nvSpPr>
        <dsp:cNvPr id="0" name=""/>
        <dsp:cNvSpPr/>
      </dsp:nvSpPr>
      <dsp:spPr>
        <a:xfrm>
          <a:off x="3292549" y="1000343"/>
          <a:ext cx="1209736" cy="419908"/>
        </a:xfrm>
        <a:custGeom>
          <a:avLst/>
          <a:gdLst/>
          <a:ahLst/>
          <a:cxnLst/>
          <a:rect l="0" t="0" r="0" b="0"/>
          <a:pathLst>
            <a:path>
              <a:moveTo>
                <a:pt x="0" y="0"/>
              </a:moveTo>
              <a:lnTo>
                <a:pt x="0" y="209954"/>
              </a:lnTo>
              <a:lnTo>
                <a:pt x="1209736" y="209954"/>
              </a:lnTo>
              <a:lnTo>
                <a:pt x="1209736" y="419908"/>
              </a:lnTo>
            </a:path>
          </a:pathLst>
        </a:custGeom>
        <a:noFill/>
        <a:ln w="19050" cap="flat" cmpd="sng" algn="ctr">
          <a:solidFill>
            <a:srgbClr val="008080"/>
          </a:solidFill>
          <a:prstDash val="solid"/>
        </a:ln>
        <a:effectLst/>
      </dsp:spPr>
      <dsp:style>
        <a:lnRef idx="2">
          <a:scrgbClr r="0" g="0" b="0"/>
        </a:lnRef>
        <a:fillRef idx="0">
          <a:scrgbClr r="0" g="0" b="0"/>
        </a:fillRef>
        <a:effectRef idx="0">
          <a:scrgbClr r="0" g="0" b="0"/>
        </a:effectRef>
        <a:fontRef idx="minor"/>
      </dsp:style>
    </dsp:sp>
    <dsp:sp modelId="{85221ECC-8D17-4690-B382-3D23B7A914FD}">
      <dsp:nvSpPr>
        <dsp:cNvPr id="0" name=""/>
        <dsp:cNvSpPr/>
      </dsp:nvSpPr>
      <dsp:spPr>
        <a:xfrm>
          <a:off x="2082813" y="1000343"/>
          <a:ext cx="1209736" cy="419908"/>
        </a:xfrm>
        <a:custGeom>
          <a:avLst/>
          <a:gdLst/>
          <a:ahLst/>
          <a:cxnLst/>
          <a:rect l="0" t="0" r="0" b="0"/>
          <a:pathLst>
            <a:path>
              <a:moveTo>
                <a:pt x="1209736" y="0"/>
              </a:moveTo>
              <a:lnTo>
                <a:pt x="1209736" y="209954"/>
              </a:lnTo>
              <a:lnTo>
                <a:pt x="0" y="209954"/>
              </a:lnTo>
              <a:lnTo>
                <a:pt x="0" y="419908"/>
              </a:lnTo>
            </a:path>
          </a:pathLst>
        </a:custGeom>
        <a:noFill/>
        <a:ln w="19050" cap="flat" cmpd="sng" algn="ctr">
          <a:solidFill>
            <a:srgbClr val="008080"/>
          </a:solidFill>
          <a:prstDash val="solid"/>
        </a:ln>
        <a:effectLst/>
      </dsp:spPr>
      <dsp:style>
        <a:lnRef idx="2">
          <a:scrgbClr r="0" g="0" b="0"/>
        </a:lnRef>
        <a:fillRef idx="0">
          <a:scrgbClr r="0" g="0" b="0"/>
        </a:fillRef>
        <a:effectRef idx="0">
          <a:scrgbClr r="0" g="0" b="0"/>
        </a:effectRef>
        <a:fontRef idx="minor"/>
      </dsp:style>
    </dsp:sp>
    <dsp:sp modelId="{739A6561-120D-4130-84FC-1687012C1BB6}">
      <dsp:nvSpPr>
        <dsp:cNvPr id="0" name=""/>
        <dsp:cNvSpPr/>
      </dsp:nvSpPr>
      <dsp:spPr>
        <a:xfrm>
          <a:off x="2292767" y="561"/>
          <a:ext cx="1999564" cy="999782"/>
        </a:xfrm>
        <a:prstGeom prst="rect">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kumimoji="0" lang="en-US" sz="1600" b="0" i="0" u="none" strike="noStrike" kern="1200" baseline="0" smtClean="0">
              <a:solidFill>
                <a:srgbClr val="008080"/>
              </a:solidFill>
              <a:latin typeface="Gill Sans MT" panose="020B0502020104020203" pitchFamily="34" charset="0"/>
              <a:ea typeface="+mn-ea"/>
              <a:cs typeface="+mn-cs"/>
            </a:rPr>
            <a:t>Mechanisms of bone growth</a:t>
          </a:r>
          <a:endParaRPr lang="en-US" sz="1600" b="0" kern="1200" dirty="0">
            <a:solidFill>
              <a:srgbClr val="008080"/>
            </a:solidFill>
            <a:latin typeface="Gill Sans MT" panose="020B0502020104020203" pitchFamily="34" charset="0"/>
          </a:endParaRPr>
        </a:p>
      </dsp:txBody>
      <dsp:txXfrm>
        <a:off x="2292767" y="561"/>
        <a:ext cx="1999564" cy="999782"/>
      </dsp:txXfrm>
    </dsp:sp>
    <dsp:sp modelId="{9DEADEE4-C330-4351-9AB4-FB71A3FBA5CD}">
      <dsp:nvSpPr>
        <dsp:cNvPr id="0" name=""/>
        <dsp:cNvSpPr/>
      </dsp:nvSpPr>
      <dsp:spPr>
        <a:xfrm>
          <a:off x="1083030" y="1420252"/>
          <a:ext cx="1999564" cy="999782"/>
        </a:xfrm>
        <a:prstGeom prst="rect">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smtClean="0">
              <a:latin typeface="Gill Sans MT" panose="020B0502020104020203" pitchFamily="34" charset="0"/>
            </a:rPr>
            <a:t>Long term effect promotion of growth</a:t>
          </a:r>
          <a:endParaRPr lang="en-US" sz="1600" b="0" kern="1200" dirty="0">
            <a:latin typeface="Gill Sans MT" panose="020B0502020104020203" pitchFamily="34" charset="0"/>
          </a:endParaRPr>
        </a:p>
      </dsp:txBody>
      <dsp:txXfrm>
        <a:off x="1083030" y="1420252"/>
        <a:ext cx="1999564" cy="999782"/>
      </dsp:txXfrm>
    </dsp:sp>
    <dsp:sp modelId="{E7B8EC8D-0927-4101-AF7E-52EF0A1DF3E6}">
      <dsp:nvSpPr>
        <dsp:cNvPr id="0" name=""/>
        <dsp:cNvSpPr/>
      </dsp:nvSpPr>
      <dsp:spPr>
        <a:xfrm>
          <a:off x="3502504" y="1420252"/>
          <a:ext cx="1999564" cy="999782"/>
        </a:xfrm>
        <a:prstGeom prst="rect">
          <a:avLst/>
        </a:prstGeom>
        <a:solidFill>
          <a:schemeClr val="lt1">
            <a:hueOff val="0"/>
            <a:satOff val="0"/>
            <a:lumOff val="0"/>
            <a:alphaOff val="0"/>
          </a:schemeClr>
        </a:solid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Gill Sans MT" panose="020B0502020104020203" pitchFamily="34" charset="0"/>
              <a:cs typeface="Calibri" panose="020F0502020204030204" pitchFamily="34" charset="0"/>
            </a:rPr>
            <a:t>Short term </a:t>
          </a:r>
        </a:p>
        <a:p>
          <a:pPr lvl="0" algn="ctr" defTabSz="711200">
            <a:lnSpc>
              <a:spcPct val="90000"/>
            </a:lnSpc>
            <a:spcBef>
              <a:spcPct val="0"/>
            </a:spcBef>
            <a:spcAft>
              <a:spcPct val="35000"/>
            </a:spcAft>
          </a:pPr>
          <a:r>
            <a:rPr lang="en-US" sz="1600" b="0" kern="1200" dirty="0" smtClean="0">
              <a:latin typeface="Gill Sans MT" panose="020B0502020104020203" pitchFamily="34" charset="0"/>
              <a:cs typeface="Calibri" panose="020F0502020204030204" pitchFamily="34" charset="0"/>
            </a:rPr>
            <a:t>(Metabolic effects)</a:t>
          </a:r>
          <a:endParaRPr lang="en-US" sz="1600" b="0" kern="1200" dirty="0">
            <a:latin typeface="Gill Sans MT" panose="020B0502020104020203" pitchFamily="34" charset="0"/>
          </a:endParaRPr>
        </a:p>
      </dsp:txBody>
      <dsp:txXfrm>
        <a:off x="3502504" y="1420252"/>
        <a:ext cx="1999564" cy="9997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50005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206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2/6/2018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2/6/2018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2/6/2018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drive.google.com/open?id=0B-7mWPKMvk76SVNRSEpDdzlSck0" TargetMode="External"/><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https://mail.google.com/mail/u/2/#inbox" TargetMode="External"/><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hyperlink" Target="https://www.onlineexambuilder.com/l-3-4-5-anterior-and-posterior-pituitary/exam-206118" TargetMode="External"/><Relationship Id="rId11" Type="http://schemas.openxmlformats.org/officeDocument/2006/relationships/image" Target="../media/image33.jp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hyperlink" Target="https://docs.google.com/forms/d/1u1JBrQF2OHrdd-GO9svz5ydywmjOUc5AXtFmphInV9c/edit#responses" TargetMode="External"/><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image" Target="../media/image32.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929A69E-7D8F-4515-9605-0315ABD4F316}" type="slidenum">
              <a:rPr lang="en-US" smtClean="0">
                <a:solidFill>
                  <a:srgbClr val="427380"/>
                </a:solidFill>
              </a:rPr>
              <a:t>1</a:t>
            </a:fld>
            <a:endParaRPr lang="en-US" dirty="0">
              <a:solidFill>
                <a:srgbClr val="427380"/>
              </a:solidFill>
            </a:endParaRPr>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3349945" y="116632"/>
            <a:ext cx="5571535" cy="5648181"/>
          </a:xfrm>
          <a:prstGeom prst="rect">
            <a:avLst/>
          </a:prstGeom>
        </p:spPr>
      </p:pic>
      <p:sp>
        <p:nvSpPr>
          <p:cNvPr id="2" name="Flowchart: Internal Storage 1"/>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4273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14" name="Picture 13"/>
          <p:cNvPicPr>
            <a:picLocks noChangeAspect="1"/>
          </p:cNvPicPr>
          <p:nvPr/>
        </p:nvPicPr>
        <p:blipFill>
          <a:blip r:embed="rId5"/>
          <a:stretch>
            <a:fillRect/>
          </a:stretch>
        </p:blipFill>
        <p:spPr>
          <a:xfrm>
            <a:off x="9633398" y="4566890"/>
            <a:ext cx="1940248" cy="1700645"/>
          </a:xfrm>
          <a:prstGeom prst="rect">
            <a:avLst/>
          </a:prstGeom>
        </p:spPr>
      </p:pic>
      <p:sp>
        <p:nvSpPr>
          <p:cNvPr id="12" name="Rectangle 11"/>
          <p:cNvSpPr/>
          <p:nvPr/>
        </p:nvSpPr>
        <p:spPr>
          <a:xfrm>
            <a:off x="3507421" y="5679880"/>
            <a:ext cx="5256584" cy="587655"/>
          </a:xfrm>
          <a:prstGeom prst="rect">
            <a:avLst/>
          </a:prstGeom>
          <a:noFill/>
          <a:ln>
            <a:solidFill>
              <a:srgbClr val="0080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abic Typesetting" panose="03020402040406030203" pitchFamily="66" charset="-78"/>
                <a:cs typeface="Arabic Typesetting" panose="03020402040406030203" pitchFamily="66" charset="-78"/>
              </a:rPr>
              <a:t>You should study second lecture first!</a:t>
            </a:r>
          </a:p>
          <a:p>
            <a:pPr algn="ctr"/>
            <a:r>
              <a:rPr lang="ar-SA" dirty="0">
                <a:solidFill>
                  <a:srgbClr val="FF0000"/>
                </a:solidFill>
                <a:latin typeface="Arabic Typesetting" panose="03020402040406030203" pitchFamily="66" charset="-78"/>
                <a:cs typeface="Arabic Typesetting" panose="03020402040406030203" pitchFamily="66" charset="-78"/>
              </a:rPr>
              <a:t>المحاضرة مبنية على </a:t>
            </a:r>
            <a:r>
              <a:rPr lang="ar-SA" dirty="0" err="1">
                <a:solidFill>
                  <a:srgbClr val="FF0000"/>
                </a:solidFill>
                <a:latin typeface="Arabic Typesetting" panose="03020402040406030203" pitchFamily="66" charset="-78"/>
                <a:cs typeface="Arabic Typesetting" panose="03020402040406030203" pitchFamily="66" charset="-78"/>
              </a:rPr>
              <a:t>نوتز</a:t>
            </a:r>
            <a:r>
              <a:rPr lang="ar-SA" dirty="0">
                <a:solidFill>
                  <a:srgbClr val="FF0000"/>
                </a:solidFill>
                <a:latin typeface="Arabic Typesetting" panose="03020402040406030203" pitchFamily="66" charset="-78"/>
                <a:cs typeface="Arabic Typesetting" panose="03020402040406030203" pitchFamily="66" charset="-78"/>
              </a:rPr>
              <a:t> </a:t>
            </a:r>
            <a:r>
              <a:rPr lang="ar-SA" dirty="0" err="1">
                <a:solidFill>
                  <a:srgbClr val="FF0000"/>
                </a:solidFill>
                <a:latin typeface="Arabic Typesetting" panose="03020402040406030203" pitchFamily="66" charset="-78"/>
                <a:cs typeface="Arabic Typesetting" panose="03020402040406030203" pitchFamily="66" charset="-78"/>
              </a:rPr>
              <a:t>الدكتورز</a:t>
            </a:r>
            <a:r>
              <a:rPr lang="ar-SA" dirty="0">
                <a:solidFill>
                  <a:srgbClr val="FF0000"/>
                </a:solidFill>
                <a:latin typeface="Arabic Typesetting" panose="03020402040406030203" pitchFamily="66" charset="-78"/>
                <a:cs typeface="Arabic Typesetting" panose="03020402040406030203" pitchFamily="66" charset="-78"/>
              </a:rPr>
              <a:t> </a:t>
            </a:r>
            <a:r>
              <a:rPr lang="ar-SA" dirty="0" err="1">
                <a:solidFill>
                  <a:srgbClr val="FF0000"/>
                </a:solidFill>
                <a:latin typeface="Arabic Typesetting" panose="03020402040406030203" pitchFamily="66" charset="-78"/>
                <a:cs typeface="Arabic Typesetting" panose="03020402040406030203" pitchFamily="66" charset="-78"/>
              </a:rPr>
              <a:t>وقايتون</a:t>
            </a:r>
            <a:r>
              <a:rPr lang="ar-SA" dirty="0">
                <a:solidFill>
                  <a:srgbClr val="FF0000"/>
                </a:solidFill>
                <a:latin typeface="Arabic Typesetting" panose="03020402040406030203" pitchFamily="66" charset="-78"/>
                <a:cs typeface="Arabic Typesetting" panose="03020402040406030203" pitchFamily="66" charset="-78"/>
              </a:rPr>
              <a:t> ولندا نظرا لأن </a:t>
            </a:r>
            <a:r>
              <a:rPr lang="ar-SA" dirty="0" err="1">
                <a:solidFill>
                  <a:srgbClr val="FF0000"/>
                </a:solidFill>
                <a:latin typeface="Arabic Typesetting" panose="03020402040406030203" pitchFamily="66" charset="-78"/>
                <a:cs typeface="Arabic Typesetting" panose="03020402040406030203" pitchFamily="66" charset="-78"/>
              </a:rPr>
              <a:t>السلايدات</a:t>
            </a:r>
            <a:r>
              <a:rPr lang="ar-SA" dirty="0">
                <a:solidFill>
                  <a:srgbClr val="FF0000"/>
                </a:solidFill>
                <a:latin typeface="Arabic Typesetting" panose="03020402040406030203" pitchFamily="66" charset="-78"/>
                <a:cs typeface="Arabic Typesetting" panose="03020402040406030203" pitchFamily="66" charset="-78"/>
              </a:rPr>
              <a:t> اغلبها صور </a:t>
            </a:r>
            <a:endParaRPr lang="en-US" dirty="0">
              <a:solidFill>
                <a:srgbClr val="FF0000"/>
              </a:solidFill>
              <a:latin typeface="Arabic Typesetting" panose="03020402040406030203" pitchFamily="66" charset="-78"/>
              <a:cs typeface="Arabic Typesetting" panose="03020402040406030203" pitchFamily="66" charset="-78"/>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spTree>
    <p:extLst>
      <p:ext uri="{BB962C8B-B14F-4D97-AF65-F5344CB8AC3E}">
        <p14:creationId xmlns:p14="http://schemas.microsoft.com/office/powerpoint/2010/main" val="3408846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06380" y="1150855"/>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8" name="Picture 2" descr="http://www.deo.ucsf.edu/images/charts/1.h.hormone.jpg"/>
          <p:cNvPicPr>
            <a:picLocks noChangeAspect="1" noChangeArrowheads="1"/>
          </p:cNvPicPr>
          <p:nvPr/>
        </p:nvPicPr>
        <p:blipFill>
          <a:blip r:embed="rId2" cstate="print"/>
          <a:srcRect/>
          <a:stretch>
            <a:fillRect/>
          </a:stretch>
        </p:blipFill>
        <p:spPr bwMode="auto">
          <a:xfrm>
            <a:off x="7822604" y="1268760"/>
            <a:ext cx="3672408" cy="2790952"/>
          </a:xfrm>
          <a:prstGeom prst="rect">
            <a:avLst/>
          </a:prstGeom>
          <a:noFill/>
        </p:spPr>
      </p:pic>
      <p:sp>
        <p:nvSpPr>
          <p:cNvPr id="9" name="Title 1"/>
          <p:cNvSpPr txBox="1">
            <a:spLocks/>
          </p:cNvSpPr>
          <p:nvPr/>
        </p:nvSpPr>
        <p:spPr>
          <a:xfrm>
            <a:off x="571090" y="153108"/>
            <a:ext cx="10943190" cy="990600"/>
          </a:xfrm>
          <a:prstGeom prst="rect">
            <a:avLst/>
          </a:prstGeom>
        </p:spPr>
        <p:txBody>
          <a:bodyPr vert="horz" lIns="101590" tIns="50795" rIns="101590" bIns="50795" anchor="b" anchorCtr="0">
            <a:normAutofit/>
          </a:bodyPr>
          <a:lstStyle>
            <a:defPPr>
              <a:defRPr lang="en-US"/>
            </a:defPPr>
            <a:lvl1pPr defTabSz="914400">
              <a:lnSpc>
                <a:spcPct val="150000"/>
              </a:lnSpc>
              <a:spcBef>
                <a:spcPct val="0"/>
              </a:spcBef>
              <a:buNone/>
              <a:defRPr kumimoji="0" sz="3200">
                <a:solidFill>
                  <a:srgbClr val="008080"/>
                </a:solidFill>
                <a:latin typeface="Bahnschrift" panose="020B0502040204020203" pitchFamily="34" charset="0"/>
                <a:ea typeface="+mj-ea"/>
                <a:cs typeface="Calibri" panose="020F0502020204030204" pitchFamily="34" charset="0"/>
              </a:defRPr>
            </a:lvl1pPr>
          </a:lstStyle>
          <a:p>
            <a:r>
              <a:rPr lang="en-US" dirty="0"/>
              <a:t>Cont. </a:t>
            </a:r>
            <a:r>
              <a:rPr lang="ar-SA" dirty="0"/>
              <a:t> </a:t>
            </a:r>
            <a:r>
              <a:rPr lang="en-US" dirty="0"/>
              <a:t>Short term </a:t>
            </a:r>
            <a:r>
              <a:rPr lang="ar-SA" dirty="0"/>
              <a:t>   </a:t>
            </a:r>
            <a:endParaRPr lang="en-US" dirty="0"/>
          </a:p>
        </p:txBody>
      </p:sp>
      <p:sp>
        <p:nvSpPr>
          <p:cNvPr id="12" name="مربع نص 2"/>
          <p:cNvSpPr txBox="1"/>
          <p:nvPr/>
        </p:nvSpPr>
        <p:spPr>
          <a:xfrm>
            <a:off x="5928673" y="1241099"/>
            <a:ext cx="1831254" cy="2818614"/>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285750" indent="-285750">
              <a:buFont typeface="Wingdings" panose="05000000000000000000" pitchFamily="2" charset="2"/>
              <a:buChar char="ü"/>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en-US" sz="1300" dirty="0"/>
              <a:t>Increased glucose </a:t>
            </a:r>
            <a:r>
              <a:rPr lang="en-US" sz="1300" dirty="0">
                <a:sym typeface="Wingdings" pitchFamily="2" charset="2"/>
              </a:rPr>
              <a:t> increased insulininsulin binds to tyrosine kinase  phosphorylation  activate Glut (it’s receptor)  cells will take up glucose growth hormone stops activation of Glut receptor  glucose and cortisone remain in </a:t>
            </a:r>
            <a:r>
              <a:rPr lang="en-US" sz="1300" dirty="0" smtClean="0">
                <a:sym typeface="Wingdings" pitchFamily="2" charset="2"/>
              </a:rPr>
              <a:t>blood.</a:t>
            </a:r>
            <a:endParaRPr lang="ar-SA" sz="1300" dirty="0"/>
          </a:p>
        </p:txBody>
      </p:sp>
      <p:sp>
        <p:nvSpPr>
          <p:cNvPr id="4" name="Rectangle 3"/>
          <p:cNvSpPr/>
          <p:nvPr/>
        </p:nvSpPr>
        <p:spPr>
          <a:xfrm>
            <a:off x="5956207" y="4178750"/>
            <a:ext cx="5558073" cy="2049570"/>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buFont typeface="Wingdings" panose="05000000000000000000" pitchFamily="2" charset="2"/>
              <a:buNone/>
            </a:pPr>
            <a:r>
              <a:rPr lang="en-US" sz="1300" dirty="0" smtClean="0">
                <a:solidFill>
                  <a:srgbClr val="00B050"/>
                </a:solidFill>
                <a:latin typeface="Gill Sans MT" panose="020B0502020104020203" pitchFamily="34" charset="0"/>
                <a:cs typeface="Calibri" panose="020F0502020204030204" pitchFamily="34" charset="0"/>
              </a:rPr>
              <a:t>Why </a:t>
            </a:r>
            <a:r>
              <a:rPr lang="en-US" sz="1300" dirty="0" err="1" smtClean="0">
                <a:solidFill>
                  <a:srgbClr val="00B050"/>
                </a:solidFill>
                <a:latin typeface="Gill Sans MT" panose="020B0502020104020203" pitchFamily="34" charset="0"/>
                <a:cs typeface="Calibri" panose="020F0502020204030204" pitchFamily="34" charset="0"/>
              </a:rPr>
              <a:t>gh</a:t>
            </a:r>
            <a:r>
              <a:rPr lang="en-US" sz="1300" dirty="0" smtClean="0">
                <a:solidFill>
                  <a:srgbClr val="00B050"/>
                </a:solidFill>
                <a:latin typeface="Gill Sans MT" panose="020B0502020104020203" pitchFamily="34" charset="0"/>
                <a:cs typeface="Calibri" panose="020F0502020204030204" pitchFamily="34" charset="0"/>
              </a:rPr>
              <a:t> increase blood glucose?</a:t>
            </a:r>
          </a:p>
          <a:p>
            <a:pPr>
              <a:buFont typeface="Wingdings" panose="05000000000000000000" pitchFamily="2" charset="2"/>
              <a:buNone/>
            </a:pPr>
            <a:endParaRPr lang="en-US" sz="1300" dirty="0">
              <a:solidFill>
                <a:srgbClr val="00B050"/>
              </a:solidFill>
              <a:latin typeface="Gill Sans MT" panose="020B0502020104020203" pitchFamily="34" charset="0"/>
              <a:cs typeface="Calibri" panose="020F0502020204030204" pitchFamily="34" charset="0"/>
            </a:endParaRPr>
          </a:p>
          <a:p>
            <a:pPr>
              <a:buFont typeface="Wingdings" panose="05000000000000000000" pitchFamily="2" charset="2"/>
              <a:buNone/>
            </a:pPr>
            <a:r>
              <a:rPr lang="en-US" sz="1300" dirty="0">
                <a:solidFill>
                  <a:srgbClr val="00B050"/>
                </a:solidFill>
                <a:latin typeface="Gill Sans MT" panose="020B0502020104020203" pitchFamily="34" charset="0"/>
                <a:cs typeface="Calibri" panose="020F0502020204030204" pitchFamily="34" charset="0"/>
              </a:rPr>
              <a:t>The action of GH causes this effect that we don</a:t>
            </a:r>
            <a:r>
              <a:rPr lang="mr-IN" sz="1300" dirty="0">
                <a:solidFill>
                  <a:srgbClr val="00B050"/>
                </a:solidFill>
                <a:latin typeface="Gill Sans MT" panose="020B0502020104020203" pitchFamily="34" charset="0"/>
                <a:cs typeface="Calibri" panose="020F0502020204030204" pitchFamily="34" charset="0"/>
              </a:rPr>
              <a:t>’</a:t>
            </a:r>
            <a:r>
              <a:rPr lang="en-US" sz="1300" dirty="0">
                <a:solidFill>
                  <a:srgbClr val="00B050"/>
                </a:solidFill>
                <a:latin typeface="Gill Sans MT" panose="020B0502020104020203" pitchFamily="34" charset="0"/>
                <a:cs typeface="Calibri" panose="020F0502020204030204" pitchFamily="34" charset="0"/>
              </a:rPr>
              <a:t>t want. Basically when insulin binds to its receptor and demoralization happens. It goes and activate the Glut-4 receptor which is a receptor that takes in glucose inside the cell (responsible for the uptake of glucose).</a:t>
            </a:r>
          </a:p>
          <a:p>
            <a:pPr>
              <a:buFont typeface="Wingdings" panose="05000000000000000000" pitchFamily="2" charset="2"/>
              <a:buNone/>
            </a:pPr>
            <a:r>
              <a:rPr lang="en-US" sz="1300" dirty="0">
                <a:solidFill>
                  <a:srgbClr val="00B050"/>
                </a:solidFill>
                <a:latin typeface="Gill Sans MT" panose="020B0502020104020203" pitchFamily="34" charset="0"/>
                <a:cs typeface="Calibri" panose="020F0502020204030204" pitchFamily="34" charset="0"/>
              </a:rPr>
              <a:t>This process help keep blood glucose level normal.</a:t>
            </a:r>
          </a:p>
          <a:p>
            <a:pPr>
              <a:buFont typeface="Wingdings" panose="05000000000000000000" pitchFamily="2" charset="2"/>
              <a:buNone/>
            </a:pPr>
            <a:r>
              <a:rPr lang="en-US" sz="1300" dirty="0">
                <a:solidFill>
                  <a:srgbClr val="00B050"/>
                </a:solidFill>
                <a:latin typeface="Gill Sans MT" panose="020B0502020104020203" pitchFamily="34" charset="0"/>
                <a:cs typeface="Calibri" panose="020F0502020204030204" pitchFamily="34" charset="0"/>
              </a:rPr>
              <a:t>GH action is by blocking the Glut-4 receptor to inhibit the in take of glucose inside the cell which in turn increase blood glucose level. Cortisol has the same action so we must be cautious when prescribing to a diabetic patient.</a:t>
            </a:r>
          </a:p>
        </p:txBody>
      </p:sp>
      <p:sp>
        <p:nvSpPr>
          <p:cNvPr id="14" name="Content Placeholder 3"/>
          <p:cNvSpPr txBox="1">
            <a:spLocks/>
          </p:cNvSpPr>
          <p:nvPr/>
        </p:nvSpPr>
        <p:spPr>
          <a:xfrm>
            <a:off x="648717" y="1547800"/>
            <a:ext cx="5125588" cy="468052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lvl="1" indent="0" defTabSz="914400">
              <a:lnSpc>
                <a:spcPct val="150000"/>
              </a:lnSpc>
              <a:buNone/>
              <a:defRPr/>
            </a:pPr>
            <a:r>
              <a:rPr lang="en-US" sz="1500" dirty="0" smtClean="0">
                <a:solidFill>
                  <a:srgbClr val="008080"/>
                </a:solidFill>
                <a:latin typeface="Gill Sans MT" panose="020B0502020104020203" pitchFamily="34" charset="0"/>
                <a:cs typeface="Calibri" panose="020F0502020204030204" pitchFamily="34" charset="0"/>
              </a:rPr>
              <a:t>3</a:t>
            </a:r>
            <a:r>
              <a:rPr lang="en-US" sz="1500" dirty="0">
                <a:solidFill>
                  <a:srgbClr val="008080"/>
                </a:solidFill>
                <a:latin typeface="Gill Sans MT" panose="020B0502020104020203" pitchFamily="34" charset="0"/>
                <a:cs typeface="Calibri" panose="020F0502020204030204" pitchFamily="34" charset="0"/>
              </a:rPr>
              <a:t>. Impairment of carbohydrate utilization for energy </a:t>
            </a:r>
            <a:r>
              <a:rPr lang="en-US" sz="1500" dirty="0">
                <a:solidFill>
                  <a:srgbClr val="FF66CC"/>
                </a:solidFill>
                <a:latin typeface="Gill Sans MT" panose="020B0502020104020203" pitchFamily="34" charset="0"/>
                <a:cs typeface="Calibri" panose="020F0502020204030204" pitchFamily="34" charset="0"/>
              </a:rPr>
              <a:t>(Hyperglycemic</a:t>
            </a:r>
            <a:r>
              <a:rPr lang="en-US" sz="1500" dirty="0" smtClean="0">
                <a:solidFill>
                  <a:srgbClr val="FF66CC"/>
                </a:solidFill>
                <a:latin typeface="Gill Sans MT" panose="020B0502020104020203" pitchFamily="34" charset="0"/>
                <a:cs typeface="Calibri" panose="020F0502020204030204" pitchFamily="34" charset="0"/>
              </a:rPr>
              <a:t>):</a:t>
            </a:r>
            <a:endParaRPr lang="en-US" sz="1500" dirty="0">
              <a:solidFill>
                <a:srgbClr val="FF66CC"/>
              </a:solidFill>
              <a:latin typeface="Gill Sans MT" panose="020B0502020104020203" pitchFamily="34" charset="0"/>
              <a:cs typeface="Calibri" panose="020F0502020204030204" pitchFamily="34" charset="0"/>
            </a:endParaRPr>
          </a:p>
          <a:p>
            <a:pPr defTabSz="914400">
              <a:lnSpc>
                <a:spcPct val="150000"/>
              </a:lnSpc>
              <a:buClr>
                <a:srgbClr val="008080"/>
              </a:buClr>
              <a:defRPr/>
            </a:pPr>
            <a:r>
              <a:rPr lang="en-US" sz="1400" dirty="0"/>
              <a:t>GH decreases the uptake and utilization of </a:t>
            </a:r>
            <a:r>
              <a:rPr lang="en-US" sz="1400" dirty="0" smtClean="0"/>
              <a:t>glucose </a:t>
            </a:r>
            <a:r>
              <a:rPr lang="en-US" sz="1400" dirty="0" smtClean="0">
                <a:solidFill>
                  <a:srgbClr val="00B050"/>
                </a:solidFill>
              </a:rPr>
              <a:t>(</a:t>
            </a:r>
            <a:r>
              <a:rPr lang="en-US" sz="1400" dirty="0" smtClean="0">
                <a:solidFill>
                  <a:srgbClr val="00B050"/>
                </a:solidFill>
                <a:latin typeface="Calibri" panose="020F0502020204030204" pitchFamily="34" charset="0"/>
                <a:cs typeface="Calibri" panose="020F0502020204030204" pitchFamily="34" charset="0"/>
              </a:rPr>
              <a:t>Antagonize </a:t>
            </a:r>
            <a:r>
              <a:rPr lang="en-US" sz="1400" dirty="0">
                <a:solidFill>
                  <a:srgbClr val="00B050"/>
                </a:solidFill>
                <a:latin typeface="Calibri" panose="020F0502020204030204" pitchFamily="34" charset="0"/>
                <a:cs typeface="Calibri" panose="020F0502020204030204" pitchFamily="34" charset="0"/>
              </a:rPr>
              <a:t>the insulin action</a:t>
            </a:r>
            <a:r>
              <a:rPr lang="en-US" sz="1400" dirty="0" smtClean="0">
                <a:solidFill>
                  <a:srgbClr val="00B050"/>
                </a:solidFill>
                <a:latin typeface="Calibri" panose="020F0502020204030204" pitchFamily="34" charset="0"/>
                <a:cs typeface="Calibri" panose="020F0502020204030204" pitchFamily="34" charset="0"/>
              </a:rPr>
              <a:t>) </a:t>
            </a:r>
            <a:r>
              <a:rPr lang="en-US" sz="1400" dirty="0" smtClean="0">
                <a:solidFill>
                  <a:srgbClr val="FF66CC"/>
                </a:solidFill>
              </a:rPr>
              <a:t>(</a:t>
            </a:r>
            <a:r>
              <a:rPr lang="en-US" sz="1400" dirty="0">
                <a:solidFill>
                  <a:srgbClr val="FF66CC"/>
                </a:solidFill>
              </a:rPr>
              <a:t>such as muscle and adipose tissue </a:t>
            </a:r>
            <a:r>
              <a:rPr lang="en-US" sz="1400" dirty="0" smtClean="0">
                <a:solidFill>
                  <a:srgbClr val="FF66CC"/>
                </a:solidFill>
              </a:rPr>
              <a:t>).</a:t>
            </a:r>
            <a:endParaRPr lang="en-US" sz="1400" dirty="0">
              <a:solidFill>
                <a:srgbClr val="FF66CC"/>
              </a:solidFill>
            </a:endParaRPr>
          </a:p>
          <a:p>
            <a:pPr defTabSz="914400">
              <a:lnSpc>
                <a:spcPct val="150000"/>
              </a:lnSpc>
              <a:buClr>
                <a:srgbClr val="008080"/>
              </a:buClr>
              <a:defRPr/>
            </a:pPr>
            <a:r>
              <a:rPr lang="en-US" sz="1400" dirty="0"/>
              <a:t>Also it increases the synthesis of glucose by the </a:t>
            </a:r>
            <a:r>
              <a:rPr lang="en-US" sz="1400" dirty="0" smtClean="0"/>
              <a:t>liver</a:t>
            </a:r>
            <a:r>
              <a:rPr lang="en-US" sz="1400" dirty="0"/>
              <a:t> </a:t>
            </a:r>
            <a:r>
              <a:rPr lang="en-US" sz="1400" dirty="0" smtClean="0">
                <a:solidFill>
                  <a:srgbClr val="00B050"/>
                </a:solidFill>
                <a:latin typeface="Calibri" panose="020F0502020204030204" pitchFamily="34" charset="0"/>
                <a:cs typeface="Calibri" panose="020F0502020204030204" pitchFamily="34" charset="0"/>
              </a:rPr>
              <a:t>(</a:t>
            </a:r>
            <a:r>
              <a:rPr lang="en-US" sz="1400" dirty="0" err="1" smtClean="0">
                <a:solidFill>
                  <a:srgbClr val="00B050"/>
                </a:solidFill>
                <a:latin typeface="Calibri" panose="020F0502020204030204" pitchFamily="34" charset="0"/>
                <a:cs typeface="Calibri" panose="020F0502020204030204" pitchFamily="34" charset="0"/>
              </a:rPr>
              <a:t>diabetogenic</a:t>
            </a:r>
            <a:r>
              <a:rPr lang="en-US" sz="1400" dirty="0" smtClean="0">
                <a:solidFill>
                  <a:srgbClr val="00B050"/>
                </a:solidFill>
                <a:latin typeface="Calibri" panose="020F0502020204030204" pitchFamily="34" charset="0"/>
                <a:cs typeface="Calibri" panose="020F0502020204030204" pitchFamily="34" charset="0"/>
              </a:rPr>
              <a:t>) </a:t>
            </a:r>
            <a:r>
              <a:rPr lang="en-US" sz="1400" dirty="0" smtClean="0">
                <a:solidFill>
                  <a:srgbClr val="00B050"/>
                </a:solidFill>
                <a:latin typeface="Calibri" panose="020F0502020204030204" pitchFamily="34" charset="0"/>
                <a:cs typeface="Calibri" panose="020F0502020204030204" pitchFamily="34" charset="0"/>
                <a:sym typeface="Symbol" pitchFamily="18" charset="2"/>
              </a:rPr>
              <a:t>(</a:t>
            </a:r>
            <a:r>
              <a:rPr lang="en-US" sz="1400" dirty="0">
                <a:solidFill>
                  <a:srgbClr val="00B050"/>
                </a:solidFill>
                <a:latin typeface="Calibri" panose="020F0502020204030204" pitchFamily="34" charset="0"/>
                <a:cs typeface="Calibri" panose="020F0502020204030204" pitchFamily="34" charset="0"/>
              </a:rPr>
              <a:t>increase </a:t>
            </a:r>
            <a:r>
              <a:rPr lang="en-US" sz="1400" dirty="0" smtClean="0">
                <a:solidFill>
                  <a:srgbClr val="00B050"/>
                </a:solidFill>
                <a:latin typeface="Calibri" panose="020F0502020204030204" pitchFamily="34" charset="0"/>
                <a:cs typeface="Calibri" panose="020F0502020204030204" pitchFamily="34" charset="0"/>
                <a:sym typeface="Symbol" pitchFamily="18" charset="2"/>
              </a:rPr>
              <a:t>gluconeogenesis: </a:t>
            </a:r>
            <a:r>
              <a:rPr lang="en-US" sz="1400" dirty="0">
                <a:solidFill>
                  <a:srgbClr val="00B050"/>
                </a:solidFill>
                <a:latin typeface="Calibri" panose="020F0502020204030204" pitchFamily="34" charset="0"/>
                <a:cs typeface="Calibri" panose="020F0502020204030204" pitchFamily="34" charset="0"/>
              </a:rPr>
              <a:t>Producing  glucose from other resources than carbohydrate)</a:t>
            </a:r>
          </a:p>
          <a:p>
            <a:pPr defTabSz="914400">
              <a:lnSpc>
                <a:spcPct val="150000"/>
              </a:lnSpc>
              <a:buClr>
                <a:srgbClr val="008080"/>
              </a:buClr>
              <a:defRPr/>
            </a:pPr>
            <a:r>
              <a:rPr lang="en-US" sz="1400" dirty="0" smtClean="0">
                <a:solidFill>
                  <a:srgbClr val="FF66CC"/>
                </a:solidFill>
              </a:rPr>
              <a:t>As </a:t>
            </a:r>
            <a:r>
              <a:rPr lang="en-US" sz="1400" dirty="0">
                <a:solidFill>
                  <a:srgbClr val="FF66CC"/>
                </a:solidFill>
              </a:rPr>
              <a:t>a result, blood glucose concentration tends to rise and insulin secretion increases to compensate for the </a:t>
            </a:r>
            <a:r>
              <a:rPr lang="en-US" sz="1400" dirty="0">
                <a:solidFill>
                  <a:srgbClr val="FF0000"/>
                </a:solidFill>
              </a:rPr>
              <a:t>GH-induced insulin </a:t>
            </a:r>
            <a:r>
              <a:rPr lang="en-US" sz="1400" dirty="0" smtClean="0">
                <a:solidFill>
                  <a:srgbClr val="FF0000"/>
                </a:solidFill>
              </a:rPr>
              <a:t>resistance</a:t>
            </a:r>
            <a:r>
              <a:rPr lang="en-US" sz="1400" dirty="0">
                <a:solidFill>
                  <a:srgbClr val="FF0000"/>
                </a:solidFill>
              </a:rPr>
              <a:t> </a:t>
            </a:r>
            <a:r>
              <a:rPr lang="en-US" sz="1400" dirty="0" smtClean="0">
                <a:solidFill>
                  <a:srgbClr val="00B050"/>
                </a:solidFill>
              </a:rPr>
              <a:t>(this </a:t>
            </a:r>
            <a:r>
              <a:rPr lang="en-US" sz="1400" dirty="0">
                <a:solidFill>
                  <a:srgbClr val="00B050"/>
                </a:solidFill>
                <a:latin typeface="Calibri" panose="020F0502020204030204" pitchFamily="34" charset="0"/>
                <a:cs typeface="Calibri" panose="020F0502020204030204" pitchFamily="34" charset="0"/>
              </a:rPr>
              <a:t>Mean if the GH exceed the normal range it may cause diabetes</a:t>
            </a:r>
            <a:r>
              <a:rPr lang="en-US" sz="1400" dirty="0" smtClean="0">
                <a:solidFill>
                  <a:srgbClr val="00B050"/>
                </a:solidFill>
                <a:latin typeface="Calibri" panose="020F0502020204030204" pitchFamily="34" charset="0"/>
                <a:cs typeface="Calibri" panose="020F0502020204030204" pitchFamily="34" charset="0"/>
              </a:rPr>
              <a:t>).</a:t>
            </a:r>
            <a:endParaRPr lang="en-US" sz="1400" dirty="0" smtClean="0">
              <a:solidFill>
                <a:srgbClr val="00B050"/>
              </a:solidFill>
              <a:latin typeface="Calibri" panose="020F0502020204030204" pitchFamily="34" charset="0"/>
              <a:cs typeface="Calibri" panose="020F0502020204030204" pitchFamily="34" charset="0"/>
              <a:sym typeface="Symbol" pitchFamily="18" charset="2"/>
            </a:endParaRPr>
          </a:p>
          <a:p>
            <a:pPr defTabSz="914400">
              <a:lnSpc>
                <a:spcPct val="150000"/>
              </a:lnSpc>
              <a:buClr>
                <a:srgbClr val="008080"/>
              </a:buClr>
              <a:defRPr/>
            </a:pPr>
            <a:r>
              <a:rPr lang="en-US" sz="1400" dirty="0" smtClean="0">
                <a:solidFill>
                  <a:schemeClr val="bg1">
                    <a:lumMod val="50000"/>
                  </a:schemeClr>
                </a:solidFill>
              </a:rPr>
              <a:t>Excess </a:t>
            </a:r>
            <a:r>
              <a:rPr lang="en-US" sz="1400" dirty="0">
                <a:solidFill>
                  <a:schemeClr val="bg1">
                    <a:lumMod val="50000"/>
                  </a:schemeClr>
                </a:solidFill>
              </a:rPr>
              <a:t>secretion of growth hormone = metabolic disturbances very similar to patients with type II </a:t>
            </a:r>
            <a:r>
              <a:rPr lang="en-US" sz="1400" dirty="0" smtClean="0">
                <a:solidFill>
                  <a:schemeClr val="bg1">
                    <a:lumMod val="50000"/>
                  </a:schemeClr>
                </a:solidFill>
              </a:rPr>
              <a:t>diabetes.</a:t>
            </a:r>
            <a:endParaRPr lang="en-US" sz="14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defTabSz="914400">
              <a:lnSpc>
                <a:spcPct val="150000"/>
              </a:lnSpc>
            </a:pPr>
            <a:endParaRPr lang="en-US" sz="1400" dirty="0">
              <a:latin typeface="Gill Sans MT" panose="020B0502020104020203" pitchFamily="34" charset="0"/>
              <a:cs typeface="Calibri" panose="020F0502020204030204" pitchFamily="34" charset="0"/>
            </a:endParaRPr>
          </a:p>
        </p:txBody>
      </p:sp>
      <p:sp>
        <p:nvSpPr>
          <p:cNvPr id="15" name="Rectangle 14"/>
          <p:cNvSpPr/>
          <p:nvPr/>
        </p:nvSpPr>
        <p:spPr>
          <a:xfrm>
            <a:off x="3421383" y="1187973"/>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15855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234" y="135890"/>
            <a:ext cx="10984785" cy="990600"/>
          </a:xfrm>
        </p:spPr>
        <p:txBody>
          <a:bodyPr vert="horz" lIns="101590" tIns="50795" rIns="101590" bIns="50795" anchor="b" anchorCtr="0">
            <a:normAutofit/>
          </a:bodyPr>
          <a:lstStyle/>
          <a:p>
            <a:pPr>
              <a:lnSpc>
                <a:spcPct val="150000"/>
              </a:lnSpc>
            </a:pPr>
            <a:r>
              <a:rPr lang="en-US" sz="3200" dirty="0">
                <a:solidFill>
                  <a:srgbClr val="008080"/>
                </a:solidFill>
                <a:latin typeface="Bahnschrift" panose="020B0502040204020203" pitchFamily="34" charset="0"/>
                <a:cs typeface="Calibri" panose="020F0502020204030204" pitchFamily="34" charset="0"/>
              </a:rPr>
              <a:t>Other Functions of Growth Hormone</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582235" y="1256667"/>
            <a:ext cx="10347858"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Increases calcium absorption from GIT.</a:t>
            </a:r>
          </a:p>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Strengthens and increases the mineralization of bone </a:t>
            </a:r>
            <a:r>
              <a:rPr lang="en-US" sz="1600" dirty="0" smtClean="0">
                <a:solidFill>
                  <a:srgbClr val="00B050"/>
                </a:solidFill>
                <a:latin typeface="Gill Sans MT" panose="020B0502020104020203" pitchFamily="34" charset="0"/>
                <a:cs typeface="Calibri" panose="020F0502020204030204" pitchFamily="34" charset="0"/>
              </a:rPr>
              <a:t>(may be a reason for osteoporosis in elderly when growth hormone level drop).</a:t>
            </a:r>
          </a:p>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Retention of Na+ and K+.</a:t>
            </a:r>
          </a:p>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Increases muscle mass </a:t>
            </a:r>
            <a:r>
              <a:rPr lang="en-US" sz="1600" dirty="0" smtClean="0">
                <a:solidFill>
                  <a:srgbClr val="00B050"/>
                </a:solidFill>
                <a:latin typeface="Gill Sans MT" panose="020B0502020104020203" pitchFamily="34" charset="0"/>
                <a:cs typeface="Calibri" panose="020F0502020204030204" pitchFamily="34" charset="0"/>
              </a:rPr>
              <a:t>(protein anabolic).</a:t>
            </a:r>
          </a:p>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Stimulates the growth of all internal organs excluding the brain.</a:t>
            </a:r>
          </a:p>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Contributes to the maintenance and function of pancreatic islets </a:t>
            </a:r>
            <a:r>
              <a:rPr lang="en-US" sz="1600" dirty="0" smtClean="0">
                <a:solidFill>
                  <a:srgbClr val="00B050"/>
                </a:solidFill>
                <a:latin typeface="Gill Sans MT" panose="020B0502020104020203" pitchFamily="34" charset="0"/>
                <a:cs typeface="Calibri" panose="020F0502020204030204" pitchFamily="34" charset="0"/>
              </a:rPr>
              <a:t>(it’s true that growth hormone antagonize insulin action but it’s essential for the pancreatic islets which secret the insulin).</a:t>
            </a:r>
          </a:p>
          <a:p>
            <a:pPr defTabSz="914400">
              <a:lnSpc>
                <a:spcPct val="150000"/>
              </a:lnSpc>
              <a:buClr>
                <a:srgbClr val="008080"/>
              </a:buClr>
            </a:pPr>
            <a:r>
              <a:rPr lang="en-US" sz="1600" dirty="0" smtClean="0">
                <a:latin typeface="Gill Sans MT" panose="020B0502020104020203" pitchFamily="34" charset="0"/>
                <a:cs typeface="Calibri" panose="020F0502020204030204" pitchFamily="34" charset="0"/>
              </a:rPr>
              <a:t>Stimulates the immune system.</a:t>
            </a:r>
          </a:p>
          <a:p>
            <a:pPr marL="0" indent="0" defTabSz="914400">
              <a:lnSpc>
                <a:spcPct val="150000"/>
              </a:lnSpc>
              <a:buFont typeface="Wingdings 3"/>
              <a:buNone/>
            </a:pPr>
            <a:endParaRPr lang="en-US" sz="1600" dirty="0" smtClean="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smtClean="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smtClean="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smtClean="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sp>
        <p:nvSpPr>
          <p:cNvPr id="13" name="Rectangle 12"/>
          <p:cNvSpPr/>
          <p:nvPr/>
        </p:nvSpPr>
        <p:spPr>
          <a:xfrm>
            <a:off x="10270416" y="39163"/>
            <a:ext cx="1893933"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Females’ Slides</a:t>
            </a:r>
          </a:p>
        </p:txBody>
      </p:sp>
    </p:spTree>
    <p:extLst>
      <p:ext uri="{BB962C8B-B14F-4D97-AF65-F5344CB8AC3E}">
        <p14:creationId xmlns:p14="http://schemas.microsoft.com/office/powerpoint/2010/main" val="444849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a:lnSpc>
                <a:spcPct val="150000"/>
              </a:lnSpc>
            </a:pPr>
            <a:r>
              <a:rPr lang="en-US" sz="3200" dirty="0">
                <a:solidFill>
                  <a:srgbClr val="008080"/>
                </a:solidFill>
                <a:latin typeface="Bahnschrift" panose="020B0502040204020203" pitchFamily="34" charset="0"/>
                <a:cs typeface="Calibri" panose="020F0502020204030204" pitchFamily="34" charset="0"/>
              </a:rPr>
              <a:t>Control of GH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382444" y="1127986"/>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30414" y="1262708"/>
            <a:ext cx="3960440" cy="432048"/>
          </a:xfrm>
          <a:prstGeom prst="rect">
            <a:avLst/>
          </a:prstGeom>
          <a:solidFill>
            <a:schemeClr val="bg1"/>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lnSpc>
                <a:spcPct val="150000"/>
              </a:lnSpc>
              <a:buClr>
                <a:srgbClr val="008080"/>
              </a:buClr>
            </a:pPr>
            <a:r>
              <a:rPr lang="en-US" dirty="0">
                <a:solidFill>
                  <a:srgbClr val="008080"/>
                </a:solidFill>
                <a:latin typeface="Gill Sans MT" panose="020B0502020104020203" pitchFamily="34" charset="0"/>
                <a:cs typeface="Calibri" panose="020F0502020204030204" pitchFamily="34" charset="0"/>
              </a:rPr>
              <a:t>Stimulate the secretion</a:t>
            </a:r>
          </a:p>
        </p:txBody>
      </p:sp>
      <p:sp>
        <p:nvSpPr>
          <p:cNvPr id="11" name="Rectangle 10"/>
          <p:cNvSpPr/>
          <p:nvPr/>
        </p:nvSpPr>
        <p:spPr>
          <a:xfrm>
            <a:off x="7203398" y="1262708"/>
            <a:ext cx="3960440" cy="432048"/>
          </a:xfrm>
          <a:prstGeom prst="rect">
            <a:avLst/>
          </a:prstGeom>
          <a:solidFill>
            <a:schemeClr val="bg1"/>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rgbClr val="008080"/>
                </a:solidFill>
                <a:latin typeface="Gill Sans MT" panose="020B0502020104020203" pitchFamily="34" charset="0"/>
                <a:cs typeface="Calibri" panose="020F0502020204030204" pitchFamily="34" charset="0"/>
              </a:rPr>
              <a:t>inhibit the secretion</a:t>
            </a:r>
            <a:endParaRPr lang="en-US" dirty="0">
              <a:solidFill>
                <a:srgbClr val="008080"/>
              </a:solidFill>
              <a:latin typeface="Gill Sans MT" panose="020B0502020104020203" pitchFamily="34" charset="0"/>
              <a:cs typeface="Calibri" panose="020F0502020204030204" pitchFamily="34" charset="0"/>
            </a:endParaRPr>
          </a:p>
        </p:txBody>
      </p:sp>
      <p:sp>
        <p:nvSpPr>
          <p:cNvPr id="12" name="Rectangle 11"/>
          <p:cNvSpPr/>
          <p:nvPr/>
        </p:nvSpPr>
        <p:spPr>
          <a:xfrm>
            <a:off x="560146" y="1762117"/>
            <a:ext cx="5700976" cy="4526872"/>
          </a:xfrm>
          <a:prstGeom prst="rect">
            <a:avLst/>
          </a:prstGeom>
          <a:solidFill>
            <a:schemeClr val="bg1"/>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lnSpc>
                <a:spcPct val="150000"/>
              </a:lnSpc>
            </a:pPr>
            <a:r>
              <a:rPr lang="en-US" sz="1400" dirty="0">
                <a:solidFill>
                  <a:schemeClr val="bg1">
                    <a:lumMod val="50000"/>
                  </a:schemeClr>
                </a:solidFill>
                <a:latin typeface="Gill Sans MT" panose="020B0502020104020203" pitchFamily="34" charset="0"/>
                <a:cs typeface="Calibri" panose="020F0502020204030204" pitchFamily="34" charset="0"/>
              </a:rPr>
              <a:t>1. </a:t>
            </a:r>
            <a:r>
              <a:rPr lang="en-US" sz="1400" dirty="0">
                <a:latin typeface="Gill Sans MT" panose="020B0502020104020203" pitchFamily="34" charset="0"/>
              </a:rPr>
              <a:t>Growth hormone releasing hormone(GHRH).</a:t>
            </a:r>
          </a:p>
          <a:p>
            <a:pPr defTabSz="914400">
              <a:lnSpc>
                <a:spcPct val="150000"/>
              </a:lnSpc>
            </a:pPr>
            <a:endParaRPr lang="en-US" sz="200" dirty="0">
              <a:latin typeface="Gill Sans MT" panose="020B0502020104020203" pitchFamily="34" charset="0"/>
            </a:endParaRPr>
          </a:p>
          <a:p>
            <a:pPr defTabSz="914400">
              <a:defRPr/>
            </a:pPr>
            <a:r>
              <a:rPr lang="en-US" sz="1400" dirty="0">
                <a:solidFill>
                  <a:schemeClr val="bg1">
                    <a:lumMod val="50000"/>
                  </a:schemeClr>
                </a:solidFill>
                <a:latin typeface="Gill Sans MT" panose="020B0502020104020203" pitchFamily="34" charset="0"/>
                <a:cs typeface="Calibri" panose="020F0502020204030204" pitchFamily="34" charset="0"/>
              </a:rPr>
              <a:t>2. </a:t>
            </a:r>
            <a:r>
              <a:rPr lang="en-US" sz="1400" dirty="0">
                <a:solidFill>
                  <a:srgbClr val="FF0000"/>
                </a:solidFill>
                <a:latin typeface="Gill Sans MT" panose="020B0502020104020203" pitchFamily="34" charset="0"/>
              </a:rPr>
              <a:t>Decrease blood glucose: hypoglycemia or fasting.</a:t>
            </a:r>
            <a:endParaRPr lang="ar-SA" sz="1400" dirty="0">
              <a:solidFill>
                <a:srgbClr val="FF0000"/>
              </a:solidFill>
              <a:latin typeface="Gill Sans MT" panose="020B0502020104020203" pitchFamily="34" charset="0"/>
            </a:endParaRPr>
          </a:p>
          <a:p>
            <a:pPr algn="r" defTabSz="914400" rtl="1">
              <a:defRPr/>
            </a:pPr>
            <a:r>
              <a:rPr lang="ar-SA" sz="1400" dirty="0">
                <a:solidFill>
                  <a:srgbClr val="00B050"/>
                </a:solidFill>
                <a:latin typeface="Calibri" panose="020F0502020204030204" pitchFamily="34" charset="0"/>
                <a:cs typeface="Calibri" panose="020F0502020204030204" pitchFamily="34" charset="0"/>
              </a:rPr>
              <a:t>لأن هذا الهرمون </a:t>
            </a:r>
            <a:r>
              <a:rPr lang="ar-SA" sz="1400" dirty="0" err="1">
                <a:solidFill>
                  <a:srgbClr val="00B050"/>
                </a:solidFill>
                <a:latin typeface="Calibri" panose="020F0502020204030204" pitchFamily="34" charset="0"/>
                <a:cs typeface="Calibri" panose="020F0502020204030204" pitchFamily="34" charset="0"/>
              </a:rPr>
              <a:t>یزید</a:t>
            </a:r>
            <a:r>
              <a:rPr lang="ar-SA" sz="1400" dirty="0">
                <a:solidFill>
                  <a:srgbClr val="00B050"/>
                </a:solidFill>
                <a:latin typeface="Calibri" panose="020F0502020204030204" pitchFamily="34" charset="0"/>
                <a:cs typeface="Calibri" panose="020F0502020204030204" pitchFamily="34" charset="0"/>
              </a:rPr>
              <a:t> مستوى السكر بالدم، فعند نقص السكر يُفرز الهرمون.</a:t>
            </a:r>
            <a:endParaRPr lang="en-US" sz="1400" dirty="0">
              <a:solidFill>
                <a:srgbClr val="00B050"/>
              </a:solidFill>
              <a:latin typeface="Calibri" panose="020F0502020204030204" pitchFamily="34" charset="0"/>
              <a:cs typeface="Calibri" panose="020F0502020204030204" pitchFamily="34" charset="0"/>
            </a:endParaRPr>
          </a:p>
          <a:p>
            <a:pPr algn="r" defTabSz="914400" rtl="1">
              <a:defRPr/>
            </a:pPr>
            <a:endParaRPr lang="en-US" sz="200" dirty="0">
              <a:solidFill>
                <a:srgbClr val="00B050"/>
              </a:solidFill>
              <a:latin typeface="Calibri" panose="020F0502020204030204" pitchFamily="34" charset="0"/>
              <a:cs typeface="Calibri" panose="020F0502020204030204" pitchFamily="34" charset="0"/>
            </a:endParaRPr>
          </a:p>
          <a:p>
            <a:pPr defTabSz="914400">
              <a:defRPr/>
            </a:pPr>
            <a:r>
              <a:rPr lang="en-US" sz="1400" dirty="0">
                <a:solidFill>
                  <a:srgbClr val="FF0000"/>
                </a:solidFill>
                <a:latin typeface="Gill Sans MT" panose="020B0502020104020203" pitchFamily="34" charset="0"/>
                <a:cs typeface="Calibri" panose="020F0502020204030204" pitchFamily="34" charset="0"/>
              </a:rPr>
              <a:t>3. </a:t>
            </a:r>
            <a:r>
              <a:rPr lang="en-US" sz="1400" dirty="0">
                <a:solidFill>
                  <a:srgbClr val="FF0000"/>
                </a:solidFill>
                <a:latin typeface="Gill Sans MT" panose="020B0502020104020203" pitchFamily="34" charset="0"/>
              </a:rPr>
              <a:t>Decrease Blood free fatty acid (FFAs).</a:t>
            </a:r>
            <a:endParaRPr lang="ar-SA" sz="1400" dirty="0">
              <a:solidFill>
                <a:srgbClr val="FF0000"/>
              </a:solidFill>
              <a:latin typeface="Gill Sans MT" panose="020B0502020104020203" pitchFamily="34" charset="0"/>
            </a:endParaRPr>
          </a:p>
          <a:p>
            <a:pPr algn="r" defTabSz="914400" rtl="1">
              <a:defRPr/>
            </a:pPr>
            <a:r>
              <a:rPr lang="ar-SA" sz="1400" dirty="0">
                <a:solidFill>
                  <a:srgbClr val="00B050"/>
                </a:solidFill>
                <a:latin typeface="Calibri" panose="020F0502020204030204" pitchFamily="34" charset="0"/>
                <a:cs typeface="Calibri" panose="020F0502020204030204" pitchFamily="34" charset="0"/>
              </a:rPr>
              <a:t>لأن هذا الهرمون </a:t>
            </a:r>
            <a:r>
              <a:rPr lang="ar-SA" sz="1400" dirty="0" err="1">
                <a:solidFill>
                  <a:srgbClr val="00B050"/>
                </a:solidFill>
                <a:latin typeface="Calibri" panose="020F0502020204030204" pitchFamily="34" charset="0"/>
                <a:cs typeface="Calibri" panose="020F0502020204030204" pitchFamily="34" charset="0"/>
              </a:rPr>
              <a:t>یزید</a:t>
            </a:r>
            <a:r>
              <a:rPr lang="ar-SA" sz="1400" dirty="0">
                <a:solidFill>
                  <a:srgbClr val="00B050"/>
                </a:solidFill>
                <a:latin typeface="Calibri" panose="020F0502020204030204" pitchFamily="34" charset="0"/>
                <a:cs typeface="Calibri" panose="020F0502020204030204" pitchFamily="34" charset="0"/>
              </a:rPr>
              <a:t> مستوى الدهون بالدم، فعند نقص الدهون يُفرز الهرمون.</a:t>
            </a:r>
            <a:endParaRPr lang="en-US" sz="1400" dirty="0">
              <a:solidFill>
                <a:srgbClr val="00B050"/>
              </a:solidFill>
              <a:latin typeface="Calibri" panose="020F0502020204030204" pitchFamily="34" charset="0"/>
              <a:cs typeface="Calibri" panose="020F0502020204030204" pitchFamily="34" charset="0"/>
            </a:endParaRPr>
          </a:p>
          <a:p>
            <a:pPr algn="r" defTabSz="914400" rtl="1">
              <a:defRPr/>
            </a:pPr>
            <a:endParaRPr lang="en-US" sz="200" dirty="0">
              <a:solidFill>
                <a:srgbClr val="00B050"/>
              </a:solidFill>
              <a:latin typeface="Calibri" panose="020F0502020204030204" pitchFamily="34" charset="0"/>
              <a:cs typeface="Calibri" panose="020F0502020204030204" pitchFamily="34" charset="0"/>
            </a:endParaRPr>
          </a:p>
          <a:p>
            <a:pPr defTabSz="914400">
              <a:defRPr/>
            </a:pPr>
            <a:r>
              <a:rPr lang="en-US" sz="1400" dirty="0">
                <a:solidFill>
                  <a:schemeClr val="bg1">
                    <a:lumMod val="50000"/>
                  </a:schemeClr>
                </a:solidFill>
                <a:latin typeface="Gill Sans MT" panose="020B0502020104020203" pitchFamily="34" charset="0"/>
                <a:cs typeface="Calibri" panose="020F0502020204030204" pitchFamily="34" charset="0"/>
              </a:rPr>
              <a:t>4. </a:t>
            </a:r>
            <a:r>
              <a:rPr lang="en-US" sz="1400" dirty="0">
                <a:solidFill>
                  <a:srgbClr val="FF66CC"/>
                </a:solidFill>
                <a:latin typeface="Gill Sans MT" panose="020B0502020104020203" pitchFamily="34" charset="0"/>
              </a:rPr>
              <a:t>Intake of protein or amino acids </a:t>
            </a:r>
            <a:r>
              <a:rPr lang="en-US" sz="1400" dirty="0">
                <a:solidFill>
                  <a:schemeClr val="accent5">
                    <a:lumMod val="75000"/>
                  </a:schemeClr>
                </a:solidFill>
                <a:latin typeface="Gill Sans MT" panose="020B0502020104020203" pitchFamily="34" charset="0"/>
              </a:rPr>
              <a:t>(Arginine).</a:t>
            </a:r>
          </a:p>
          <a:p>
            <a:r>
              <a:rPr lang="en-US" sz="1400" dirty="0">
                <a:solidFill>
                  <a:schemeClr val="bg1">
                    <a:lumMod val="50000"/>
                  </a:schemeClr>
                </a:solidFill>
              </a:rPr>
              <a:t>After a protein meal, increased plasma levels of GH would favor the utilization of amino acids for protein synthesis.</a:t>
            </a:r>
          </a:p>
          <a:p>
            <a:endParaRPr lang="en-US" sz="200" dirty="0">
              <a:solidFill>
                <a:schemeClr val="bg1">
                  <a:lumMod val="50000"/>
                </a:schemeClr>
              </a:solidFill>
              <a:latin typeface="Gill Sans MT" panose="020B0502020104020203" pitchFamily="34" charset="0"/>
            </a:endParaRPr>
          </a:p>
          <a:p>
            <a:r>
              <a:rPr lang="en-US" sz="1400" dirty="0">
                <a:solidFill>
                  <a:srgbClr val="FF0000"/>
                </a:solidFill>
                <a:latin typeface="Gill Sans MT" panose="020B0502020104020203" pitchFamily="34" charset="0"/>
                <a:cs typeface="Calibri" panose="020F0502020204030204" pitchFamily="34" charset="0"/>
              </a:rPr>
              <a:t>5. </a:t>
            </a:r>
            <a:r>
              <a:rPr lang="en-US" sz="1400" dirty="0">
                <a:solidFill>
                  <a:srgbClr val="FF0000"/>
                </a:solidFill>
                <a:latin typeface="Gill Sans MT" panose="020B0502020104020203" pitchFamily="34" charset="0"/>
              </a:rPr>
              <a:t>Starvation</a:t>
            </a:r>
            <a:r>
              <a:rPr lang="ar-SA" sz="1400" dirty="0">
                <a:solidFill>
                  <a:srgbClr val="FF0000"/>
                </a:solidFill>
                <a:latin typeface="Calibri" panose="020F0502020204030204" pitchFamily="34" charset="0"/>
                <a:cs typeface="Calibri" panose="020F0502020204030204" pitchFamily="34" charset="0"/>
              </a:rPr>
              <a:t>الجوع</a:t>
            </a:r>
            <a:r>
              <a:rPr lang="ar-SA" sz="1400" dirty="0">
                <a:solidFill>
                  <a:srgbClr val="FF0000"/>
                </a:solidFill>
                <a:latin typeface="Gill Sans MT" panose="020B0502020104020203" pitchFamily="34" charset="0"/>
              </a:rPr>
              <a:t> </a:t>
            </a:r>
            <a:r>
              <a:rPr lang="en-US" sz="1400" dirty="0">
                <a:solidFill>
                  <a:srgbClr val="FF0000"/>
                </a:solidFill>
                <a:latin typeface="Gill Sans MT" panose="020B0502020104020203" pitchFamily="34" charset="0"/>
              </a:rPr>
              <a:t>, especially with severe protein deficiency.</a:t>
            </a:r>
          </a:p>
          <a:p>
            <a:r>
              <a:rPr lang="en-US" sz="1400" dirty="0">
                <a:solidFill>
                  <a:schemeClr val="bg1">
                    <a:lumMod val="50000"/>
                  </a:schemeClr>
                </a:solidFill>
              </a:rPr>
              <a:t>The increase in GH during fasting would be beneficial because GH enhances lipolysis and decreases peripheral utilization of glucose. </a:t>
            </a:r>
          </a:p>
          <a:p>
            <a:endParaRPr lang="en-US" sz="200" dirty="0">
              <a:solidFill>
                <a:schemeClr val="bg1">
                  <a:lumMod val="50000"/>
                </a:schemeClr>
              </a:solidFill>
            </a:endParaRPr>
          </a:p>
          <a:p>
            <a:r>
              <a:rPr lang="en-US" sz="1400" dirty="0">
                <a:solidFill>
                  <a:schemeClr val="bg1">
                    <a:lumMod val="50000"/>
                  </a:schemeClr>
                </a:solidFill>
              </a:rPr>
              <a:t>6. </a:t>
            </a:r>
            <a:r>
              <a:rPr lang="en-US" sz="1400" dirty="0">
                <a:latin typeface="Gill Sans MT" panose="020B0502020104020203" pitchFamily="34" charset="0"/>
              </a:rPr>
              <a:t>Ghrelin (stomach).</a:t>
            </a:r>
            <a:r>
              <a:rPr lang="ar-SA" sz="1400" dirty="0">
                <a:latin typeface="Gill Sans MT" panose="020B0502020104020203" pitchFamily="34" charset="0"/>
              </a:rPr>
              <a:t> </a:t>
            </a:r>
            <a:r>
              <a:rPr lang="ar-SA" sz="1400" dirty="0">
                <a:solidFill>
                  <a:schemeClr val="bg1">
                    <a:lumMod val="50000"/>
                  </a:schemeClr>
                </a:solidFill>
                <a:latin typeface="Calibri" panose="020F0502020204030204" pitchFamily="34" charset="0"/>
                <a:cs typeface="Calibri" panose="020F0502020204030204" pitchFamily="34" charset="0"/>
              </a:rPr>
              <a:t>هرمون الجوع</a:t>
            </a:r>
            <a:r>
              <a:rPr lang="ar-SA" sz="1400" dirty="0">
                <a:latin typeface="Gill Sans MT" panose="020B0502020104020203" pitchFamily="34" charset="0"/>
              </a:rPr>
              <a:t> </a:t>
            </a:r>
            <a:endParaRPr lang="en-US" sz="1400" dirty="0">
              <a:latin typeface="Gill Sans MT" panose="020B0502020104020203" pitchFamily="34" charset="0"/>
            </a:endParaRPr>
          </a:p>
          <a:p>
            <a:endParaRPr lang="en-US" sz="200" dirty="0">
              <a:latin typeface="Gill Sans MT" panose="020B0502020104020203" pitchFamily="34" charset="0"/>
            </a:endParaRPr>
          </a:p>
          <a:p>
            <a:r>
              <a:rPr lang="en-US" sz="1400" dirty="0">
                <a:solidFill>
                  <a:schemeClr val="bg1">
                    <a:lumMod val="50000"/>
                  </a:schemeClr>
                </a:solidFill>
              </a:rPr>
              <a:t>7. </a:t>
            </a:r>
            <a:r>
              <a:rPr lang="en-US" sz="1400" dirty="0">
                <a:latin typeface="Gill Sans MT" panose="020B0502020104020203" pitchFamily="34" charset="0"/>
              </a:rPr>
              <a:t>Stress conditions: </a:t>
            </a:r>
            <a:r>
              <a:rPr lang="en-US" sz="1400" dirty="0">
                <a:solidFill>
                  <a:srgbClr val="FF66CC"/>
                </a:solidFill>
                <a:latin typeface="Gill Sans MT" panose="020B0502020104020203" pitchFamily="34" charset="0"/>
              </a:rPr>
              <a:t>e.g. trauma or emotions.</a:t>
            </a:r>
          </a:p>
          <a:p>
            <a:endParaRPr lang="en-US" sz="200" dirty="0">
              <a:solidFill>
                <a:srgbClr val="FF66CC"/>
              </a:solidFill>
              <a:latin typeface="Gill Sans MT" panose="020B0502020104020203" pitchFamily="34" charset="0"/>
            </a:endParaRPr>
          </a:p>
          <a:p>
            <a:r>
              <a:rPr lang="en-US" sz="1400" dirty="0">
                <a:solidFill>
                  <a:srgbClr val="FF0000"/>
                </a:solidFill>
              </a:rPr>
              <a:t>8. </a:t>
            </a:r>
            <a:r>
              <a:rPr lang="en-US" sz="1400" dirty="0">
                <a:solidFill>
                  <a:srgbClr val="FF0000"/>
                </a:solidFill>
                <a:latin typeface="Gill Sans MT" panose="020B0502020104020203" pitchFamily="34" charset="0"/>
              </a:rPr>
              <a:t>Muscular exercise</a:t>
            </a:r>
          </a:p>
          <a:p>
            <a:endParaRPr lang="en-US" sz="200" dirty="0">
              <a:latin typeface="Gill Sans MT" panose="020B0502020104020203" pitchFamily="34" charset="0"/>
            </a:endParaRPr>
          </a:p>
          <a:p>
            <a:r>
              <a:rPr lang="en-US" sz="1400" dirty="0">
                <a:solidFill>
                  <a:schemeClr val="bg1">
                    <a:lumMod val="50000"/>
                  </a:schemeClr>
                </a:solidFill>
              </a:rPr>
              <a:t>9. </a:t>
            </a:r>
            <a:r>
              <a:rPr lang="en-US" sz="1400" dirty="0">
                <a:solidFill>
                  <a:schemeClr val="accent5">
                    <a:lumMod val="75000"/>
                  </a:schemeClr>
                </a:solidFill>
                <a:latin typeface="Gill Sans MT" panose="020B0502020104020203" pitchFamily="34" charset="0"/>
              </a:rPr>
              <a:t>Puberty</a:t>
            </a:r>
          </a:p>
          <a:p>
            <a:endParaRPr lang="en-US" sz="200" dirty="0">
              <a:solidFill>
                <a:schemeClr val="accent5">
                  <a:lumMod val="75000"/>
                </a:schemeClr>
              </a:solidFill>
              <a:latin typeface="Gill Sans MT" panose="020B0502020104020203" pitchFamily="34" charset="0"/>
            </a:endParaRPr>
          </a:p>
          <a:p>
            <a:r>
              <a:rPr lang="en-US" sz="1400" dirty="0">
                <a:solidFill>
                  <a:srgbClr val="FF0000"/>
                </a:solidFill>
              </a:rPr>
              <a:t>10. </a:t>
            </a:r>
            <a:r>
              <a:rPr lang="en-US" sz="1400" dirty="0">
                <a:solidFill>
                  <a:srgbClr val="FF0000"/>
                </a:solidFill>
                <a:latin typeface="Gill Sans MT" panose="020B0502020104020203" pitchFamily="34" charset="0"/>
              </a:rPr>
              <a:t>Androgen &amp; estrogens</a:t>
            </a:r>
          </a:p>
          <a:p>
            <a:endParaRPr lang="en-US" sz="200" dirty="0">
              <a:latin typeface="Gill Sans MT" panose="020B0502020104020203" pitchFamily="34" charset="0"/>
            </a:endParaRPr>
          </a:p>
          <a:p>
            <a:r>
              <a:rPr lang="en-US" sz="1400" dirty="0">
                <a:solidFill>
                  <a:schemeClr val="bg1">
                    <a:lumMod val="50000"/>
                  </a:schemeClr>
                </a:solidFill>
              </a:rPr>
              <a:t>11. </a:t>
            </a:r>
            <a:r>
              <a:rPr lang="en-US" sz="1400" dirty="0">
                <a:latin typeface="Gill Sans MT" panose="020B0502020104020203" pitchFamily="34" charset="0"/>
              </a:rPr>
              <a:t>during the first 2 hours of deep sleep (more in children).</a:t>
            </a:r>
          </a:p>
          <a:p>
            <a:endParaRPr lang="en-US" sz="200" dirty="0">
              <a:latin typeface="Gill Sans MT" panose="020B0502020104020203" pitchFamily="34" charset="0"/>
            </a:endParaRPr>
          </a:p>
          <a:p>
            <a:r>
              <a:rPr lang="en-US" sz="1400" dirty="0">
                <a:solidFill>
                  <a:schemeClr val="bg1">
                    <a:lumMod val="50000"/>
                  </a:schemeClr>
                </a:solidFill>
              </a:rPr>
              <a:t>12. </a:t>
            </a:r>
            <a:r>
              <a:rPr lang="en-US" sz="1400" dirty="0">
                <a:solidFill>
                  <a:schemeClr val="accent5">
                    <a:lumMod val="75000"/>
                  </a:schemeClr>
                </a:solidFill>
                <a:latin typeface="Gill Sans MT" panose="020B0502020104020203" pitchFamily="34" charset="0"/>
              </a:rPr>
              <a:t>Alpha – Adrenergic agonist </a:t>
            </a:r>
          </a:p>
          <a:p>
            <a:r>
              <a:rPr lang="en-US" sz="1400" dirty="0">
                <a:solidFill>
                  <a:schemeClr val="bg1">
                    <a:lumMod val="50000"/>
                  </a:schemeClr>
                </a:solidFill>
                <a:latin typeface="Gill Sans MT" panose="020B0502020104020203" pitchFamily="34" charset="0"/>
              </a:rPr>
              <a:t>13. </a:t>
            </a:r>
            <a:r>
              <a:rPr lang="en-US" sz="1400" dirty="0">
                <a:solidFill>
                  <a:schemeClr val="accent5">
                    <a:lumMod val="75000"/>
                  </a:schemeClr>
                </a:solidFill>
                <a:latin typeface="Gill Sans MT" panose="020B0502020104020203" pitchFamily="34" charset="0"/>
              </a:rPr>
              <a:t>Sleep stage 3 and 4</a:t>
            </a:r>
            <a:endParaRPr lang="en-US" sz="1400" dirty="0">
              <a:solidFill>
                <a:schemeClr val="bg1">
                  <a:lumMod val="50000"/>
                </a:schemeClr>
              </a:solidFill>
            </a:endParaRPr>
          </a:p>
        </p:txBody>
      </p:sp>
      <p:sp>
        <p:nvSpPr>
          <p:cNvPr id="13" name="Rectangle 12"/>
          <p:cNvSpPr/>
          <p:nvPr/>
        </p:nvSpPr>
        <p:spPr>
          <a:xfrm>
            <a:off x="6487849" y="1762117"/>
            <a:ext cx="5091554" cy="4526872"/>
          </a:xfrm>
          <a:prstGeom prst="rect">
            <a:avLst/>
          </a:prstGeom>
          <a:solidFill>
            <a:schemeClr val="bg1"/>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a:lnSpc>
                <a:spcPct val="150000"/>
              </a:lnSpc>
            </a:pPr>
            <a:r>
              <a:rPr lang="en-US" sz="1400" dirty="0">
                <a:solidFill>
                  <a:schemeClr val="bg1">
                    <a:lumMod val="50000"/>
                  </a:schemeClr>
                </a:solidFill>
                <a:latin typeface="Gill Sans MT" panose="020B0502020104020203" pitchFamily="34" charset="0"/>
                <a:cs typeface="Calibri" panose="020F0502020204030204" pitchFamily="34" charset="0"/>
              </a:rPr>
              <a:t>1. </a:t>
            </a:r>
            <a:r>
              <a:rPr lang="en-US" sz="1400" dirty="0">
                <a:solidFill>
                  <a:schemeClr val="accent5">
                    <a:lumMod val="75000"/>
                  </a:schemeClr>
                </a:solidFill>
                <a:latin typeface="Gill Sans MT" panose="020B0502020104020203" pitchFamily="34" charset="0"/>
              </a:rPr>
              <a:t>Senescence </a:t>
            </a:r>
            <a:r>
              <a:rPr lang="ar-SA" sz="1400" dirty="0">
                <a:solidFill>
                  <a:schemeClr val="bg1">
                    <a:lumMod val="50000"/>
                  </a:schemeClr>
                </a:solidFill>
                <a:latin typeface="Calibri" panose="020F0502020204030204" pitchFamily="34" charset="0"/>
                <a:cs typeface="Calibri" panose="020F0502020204030204" pitchFamily="34" charset="0"/>
              </a:rPr>
              <a:t>الشيخوخة</a:t>
            </a:r>
            <a:r>
              <a:rPr lang="ar-SA" sz="1400" dirty="0">
                <a:solidFill>
                  <a:schemeClr val="accent5">
                    <a:lumMod val="75000"/>
                  </a:schemeClr>
                </a:solidFill>
                <a:latin typeface="Gill Sans MT" panose="020B0502020104020203" pitchFamily="34" charset="0"/>
              </a:rPr>
              <a:t> </a:t>
            </a:r>
            <a:endParaRPr lang="en-US" sz="1400" dirty="0">
              <a:solidFill>
                <a:schemeClr val="accent5">
                  <a:lumMod val="75000"/>
                </a:schemeClr>
              </a:solidFill>
              <a:latin typeface="Gill Sans MT" panose="020B0502020104020203" pitchFamily="34" charset="0"/>
            </a:endParaRPr>
          </a:p>
          <a:p>
            <a:pPr defTabSz="914400">
              <a:lnSpc>
                <a:spcPct val="150000"/>
              </a:lnSpc>
            </a:pPr>
            <a:endParaRPr lang="en-US" sz="300" dirty="0">
              <a:solidFill>
                <a:schemeClr val="bg1">
                  <a:lumMod val="50000"/>
                </a:schemeClr>
              </a:solidFill>
            </a:endParaRPr>
          </a:p>
          <a:p>
            <a:pPr defTabSz="914400">
              <a:lnSpc>
                <a:spcPct val="150000"/>
              </a:lnSpc>
            </a:pPr>
            <a:r>
              <a:rPr lang="en-US" sz="1400" dirty="0">
                <a:solidFill>
                  <a:schemeClr val="bg1">
                    <a:lumMod val="50000"/>
                  </a:schemeClr>
                </a:solidFill>
              </a:rPr>
              <a:t>2. </a:t>
            </a:r>
            <a:r>
              <a:rPr lang="en-US" sz="1400" dirty="0">
                <a:solidFill>
                  <a:schemeClr val="accent5">
                    <a:lumMod val="75000"/>
                  </a:schemeClr>
                </a:solidFill>
                <a:latin typeface="Gill Sans MT" panose="020B0502020104020203" pitchFamily="34" charset="0"/>
              </a:rPr>
              <a:t>like growth factors (IGF-1)</a:t>
            </a:r>
          </a:p>
          <a:p>
            <a:pPr defTabSz="914400">
              <a:lnSpc>
                <a:spcPct val="150000"/>
              </a:lnSpc>
            </a:pPr>
            <a:endParaRPr lang="en-US" sz="300" dirty="0">
              <a:solidFill>
                <a:schemeClr val="bg1">
                  <a:lumMod val="50000"/>
                </a:schemeClr>
              </a:solidFill>
            </a:endParaRPr>
          </a:p>
          <a:p>
            <a:r>
              <a:rPr lang="en-US" sz="1400" dirty="0">
                <a:solidFill>
                  <a:srgbClr val="FF0000"/>
                </a:solidFill>
              </a:rPr>
              <a:t>3. </a:t>
            </a:r>
            <a:r>
              <a:rPr lang="en-US" sz="1400" dirty="0">
                <a:solidFill>
                  <a:srgbClr val="FF0000"/>
                </a:solidFill>
                <a:latin typeface="Gill Sans MT" panose="020B0502020104020203" pitchFamily="34" charset="0"/>
              </a:rPr>
              <a:t>increase Blood free fatty acid</a:t>
            </a:r>
            <a:endParaRPr lang="ar-SA" sz="1400" dirty="0">
              <a:solidFill>
                <a:srgbClr val="FF0000"/>
              </a:solidFill>
              <a:latin typeface="Gill Sans MT" panose="020B0502020104020203" pitchFamily="34" charset="0"/>
            </a:endParaRPr>
          </a:p>
          <a:p>
            <a:pPr algn="r"/>
            <a:r>
              <a:rPr lang="ar-SA" sz="1400" dirty="0">
                <a:solidFill>
                  <a:srgbClr val="00B050"/>
                </a:solidFill>
                <a:latin typeface="Calibri" panose="020F0502020204030204" pitchFamily="34" charset="0"/>
                <a:cs typeface="Calibri" panose="020F0502020204030204" pitchFamily="34" charset="0"/>
              </a:rPr>
              <a:t>ارتفاع مستوى الدهون عند الأطفال يُعيق النمو</a:t>
            </a:r>
            <a:endParaRPr lang="en-US" sz="1400" dirty="0">
              <a:solidFill>
                <a:srgbClr val="00B050"/>
              </a:solidFill>
              <a:latin typeface="Calibri" panose="020F0502020204030204" pitchFamily="34" charset="0"/>
              <a:cs typeface="Calibri" panose="020F0502020204030204" pitchFamily="34" charset="0"/>
            </a:endParaRPr>
          </a:p>
          <a:p>
            <a:pPr defTabSz="914400">
              <a:lnSpc>
                <a:spcPct val="150000"/>
              </a:lnSpc>
            </a:pPr>
            <a:endParaRPr lang="en-US" sz="300" dirty="0">
              <a:solidFill>
                <a:schemeClr val="bg1">
                  <a:lumMod val="50000"/>
                </a:schemeClr>
              </a:solidFill>
            </a:endParaRPr>
          </a:p>
          <a:p>
            <a:r>
              <a:rPr lang="en-US" sz="1400" dirty="0">
                <a:solidFill>
                  <a:srgbClr val="FF0000"/>
                </a:solidFill>
              </a:rPr>
              <a:t>4. </a:t>
            </a:r>
            <a:r>
              <a:rPr lang="en-US" sz="1400" dirty="0">
                <a:solidFill>
                  <a:srgbClr val="FF0000"/>
                </a:solidFill>
                <a:latin typeface="Gill Sans MT" panose="020B0502020104020203" pitchFamily="34" charset="0"/>
              </a:rPr>
              <a:t>increase blood glucose: hyperglycemia</a:t>
            </a:r>
            <a:endParaRPr lang="ar-SA" sz="1400" dirty="0">
              <a:solidFill>
                <a:srgbClr val="FF0000"/>
              </a:solidFill>
              <a:latin typeface="Gill Sans MT" panose="020B0502020104020203" pitchFamily="34" charset="0"/>
            </a:endParaRPr>
          </a:p>
          <a:p>
            <a:pPr algn="r" defTabSz="914400">
              <a:defRPr/>
            </a:pPr>
            <a:r>
              <a:rPr lang="ar-SA" sz="1400" dirty="0">
                <a:solidFill>
                  <a:srgbClr val="00B050"/>
                </a:solidFill>
                <a:latin typeface="Calibri" panose="020F0502020204030204" pitchFamily="34" charset="0"/>
                <a:cs typeface="Calibri" panose="020F0502020204030204" pitchFamily="34" charset="0"/>
              </a:rPr>
              <a:t>ارتفاع مستوى السكر عند الأطفال يُعيق النمو</a:t>
            </a:r>
            <a:endParaRPr lang="en-US" sz="1400" dirty="0">
              <a:solidFill>
                <a:srgbClr val="00B050"/>
              </a:solidFill>
              <a:latin typeface="Calibri" panose="020F0502020204030204" pitchFamily="34" charset="0"/>
              <a:cs typeface="Calibri" panose="020F0502020204030204" pitchFamily="34" charset="0"/>
            </a:endParaRPr>
          </a:p>
          <a:p>
            <a:pPr defTabSz="914400">
              <a:lnSpc>
                <a:spcPct val="150000"/>
              </a:lnSpc>
            </a:pPr>
            <a:endParaRPr lang="en-US" sz="300" dirty="0">
              <a:solidFill>
                <a:schemeClr val="bg1">
                  <a:lumMod val="50000"/>
                </a:schemeClr>
              </a:solidFill>
            </a:endParaRPr>
          </a:p>
          <a:p>
            <a:pPr defTabSz="914400">
              <a:lnSpc>
                <a:spcPct val="150000"/>
              </a:lnSpc>
            </a:pPr>
            <a:r>
              <a:rPr lang="en-US" sz="1400" dirty="0">
                <a:solidFill>
                  <a:srgbClr val="FF0000"/>
                </a:solidFill>
              </a:rPr>
              <a:t>5. </a:t>
            </a:r>
            <a:r>
              <a:rPr lang="en-US" sz="1400" dirty="0">
                <a:solidFill>
                  <a:srgbClr val="FF0000"/>
                </a:solidFill>
                <a:latin typeface="Gill Sans MT" panose="020B0502020104020203" pitchFamily="34" charset="0"/>
              </a:rPr>
              <a:t>Growth hormone Inhibitory hormone(GHIH) (</a:t>
            </a:r>
            <a:r>
              <a:rPr lang="en-US" sz="1400" dirty="0" smtClean="0">
                <a:solidFill>
                  <a:srgbClr val="FF0000"/>
                </a:solidFill>
                <a:latin typeface="Gill Sans MT" panose="020B0502020104020203" pitchFamily="34" charset="0"/>
              </a:rPr>
              <a:t>somatostatin)</a:t>
            </a:r>
            <a:endParaRPr lang="en-US" sz="1400" dirty="0">
              <a:solidFill>
                <a:srgbClr val="FF0000"/>
              </a:solidFill>
              <a:latin typeface="Gill Sans MT" panose="020B0502020104020203" pitchFamily="34" charset="0"/>
            </a:endParaRPr>
          </a:p>
          <a:p>
            <a:pPr defTabSz="914400">
              <a:lnSpc>
                <a:spcPct val="150000"/>
              </a:lnSpc>
            </a:pPr>
            <a:endParaRPr lang="en-US" sz="300" dirty="0">
              <a:solidFill>
                <a:schemeClr val="bg1">
                  <a:lumMod val="50000"/>
                </a:schemeClr>
              </a:solidFill>
            </a:endParaRPr>
          </a:p>
          <a:p>
            <a:pPr defTabSz="914400">
              <a:lnSpc>
                <a:spcPct val="150000"/>
              </a:lnSpc>
            </a:pPr>
            <a:r>
              <a:rPr lang="en-US" sz="1400" dirty="0">
                <a:solidFill>
                  <a:schemeClr val="bg1">
                    <a:lumMod val="50000"/>
                  </a:schemeClr>
                </a:solidFill>
              </a:rPr>
              <a:t>6. </a:t>
            </a:r>
            <a:r>
              <a:rPr lang="en-US" sz="1400" dirty="0">
                <a:solidFill>
                  <a:schemeClr val="accent5">
                    <a:lumMod val="75000"/>
                  </a:schemeClr>
                </a:solidFill>
                <a:latin typeface="Gill Sans MT" panose="020B0502020104020203" pitchFamily="34" charset="0"/>
              </a:rPr>
              <a:t>Beta  – Adrenergic agonist </a:t>
            </a:r>
          </a:p>
          <a:p>
            <a:pPr defTabSz="914400">
              <a:lnSpc>
                <a:spcPct val="150000"/>
              </a:lnSpc>
            </a:pPr>
            <a:endParaRPr lang="en-US" sz="300" dirty="0">
              <a:solidFill>
                <a:schemeClr val="bg1">
                  <a:lumMod val="50000"/>
                </a:schemeClr>
              </a:solidFill>
            </a:endParaRPr>
          </a:p>
          <a:p>
            <a:pPr defTabSz="914400">
              <a:lnSpc>
                <a:spcPct val="150000"/>
              </a:lnSpc>
            </a:pPr>
            <a:r>
              <a:rPr lang="en-US" sz="1400" dirty="0">
                <a:solidFill>
                  <a:schemeClr val="bg1">
                    <a:lumMod val="50000"/>
                  </a:schemeClr>
                </a:solidFill>
              </a:rPr>
              <a:t>7. </a:t>
            </a:r>
            <a:r>
              <a:rPr lang="en-US" sz="1400" dirty="0">
                <a:solidFill>
                  <a:schemeClr val="accent5">
                    <a:lumMod val="75000"/>
                  </a:schemeClr>
                </a:solidFill>
                <a:latin typeface="Gill Sans MT" panose="020B0502020104020203" pitchFamily="34" charset="0"/>
              </a:rPr>
              <a:t>Pregnancy </a:t>
            </a:r>
          </a:p>
          <a:p>
            <a:pPr defTabSz="914400">
              <a:lnSpc>
                <a:spcPct val="150000"/>
              </a:lnSpc>
            </a:pPr>
            <a:endParaRPr lang="en-US" sz="300" dirty="0">
              <a:solidFill>
                <a:schemeClr val="bg1">
                  <a:lumMod val="50000"/>
                </a:schemeClr>
              </a:solidFill>
            </a:endParaRPr>
          </a:p>
          <a:p>
            <a:pPr defTabSz="914400">
              <a:lnSpc>
                <a:spcPct val="150000"/>
              </a:lnSpc>
            </a:pPr>
            <a:r>
              <a:rPr lang="en-US" sz="1400" dirty="0">
                <a:solidFill>
                  <a:srgbClr val="FF0000"/>
                </a:solidFill>
              </a:rPr>
              <a:t>8. </a:t>
            </a:r>
            <a:r>
              <a:rPr lang="en-US" sz="1400" dirty="0">
                <a:solidFill>
                  <a:srgbClr val="FF0000"/>
                </a:solidFill>
                <a:latin typeface="Gill Sans MT" panose="020B0502020104020203" pitchFamily="34" charset="0"/>
              </a:rPr>
              <a:t>Somatostatin &amp; Somatomedins</a:t>
            </a:r>
          </a:p>
          <a:p>
            <a:pPr defTabSz="914400">
              <a:lnSpc>
                <a:spcPct val="150000"/>
              </a:lnSpc>
            </a:pPr>
            <a:endParaRPr lang="en-US" sz="300" dirty="0">
              <a:solidFill>
                <a:srgbClr val="FF0000"/>
              </a:solidFill>
            </a:endParaRPr>
          </a:p>
          <a:p>
            <a:pPr defTabSz="914400">
              <a:lnSpc>
                <a:spcPct val="150000"/>
              </a:lnSpc>
            </a:pPr>
            <a:r>
              <a:rPr lang="en-US" sz="1400" dirty="0">
                <a:solidFill>
                  <a:srgbClr val="FF0000"/>
                </a:solidFill>
              </a:rPr>
              <a:t>9</a:t>
            </a:r>
            <a:r>
              <a:rPr lang="en-US" sz="1400" dirty="0">
                <a:solidFill>
                  <a:srgbClr val="FF0000"/>
                </a:solidFill>
                <a:latin typeface="Gill Sans MT" panose="020B0502020104020203" pitchFamily="34" charset="0"/>
              </a:rPr>
              <a:t>. Obesity </a:t>
            </a:r>
          </a:p>
        </p:txBody>
      </p:sp>
      <p:sp>
        <p:nvSpPr>
          <p:cNvPr id="4" name="Rectangle 3">
            <a:extLst>
              <a:ext uri="{FF2B5EF4-FFF2-40B4-BE49-F238E27FC236}">
                <a16:creationId xmlns:a16="http://schemas.microsoft.com/office/drawing/2014/main" id="{2AA89413-73AA-4EBC-89CF-74F4E98E1329}"/>
              </a:ext>
            </a:extLst>
          </p:cNvPr>
          <p:cNvSpPr/>
          <p:nvPr/>
        </p:nvSpPr>
        <p:spPr>
          <a:xfrm>
            <a:off x="9046740" y="529131"/>
            <a:ext cx="3142085" cy="397164"/>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err="1" smtClean="0">
                <a:solidFill>
                  <a:srgbClr val="FF0000"/>
                </a:solidFill>
                <a:latin typeface="Arabic Typesetting" panose="03020402040406030203" pitchFamily="66" charset="-78"/>
                <a:cs typeface="Arabic Typesetting" panose="03020402040406030203" pitchFamily="66" charset="-78"/>
              </a:rPr>
              <a:t>Dr</a:t>
            </a:r>
            <a:r>
              <a:rPr lang="en-US" sz="2400" dirty="0" smtClean="0">
                <a:solidFill>
                  <a:srgbClr val="FF0000"/>
                </a:solidFill>
                <a:latin typeface="Arabic Typesetting" panose="03020402040406030203" pitchFamily="66" charset="-78"/>
                <a:cs typeface="Arabic Typesetting" panose="03020402040406030203" pitchFamily="66" charset="-78"/>
              </a:rPr>
              <a:t> talked about the red ones</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14" name="Rectangle 13"/>
          <p:cNvSpPr/>
          <p:nvPr/>
        </p:nvSpPr>
        <p:spPr>
          <a:xfrm>
            <a:off x="9823269" y="32044"/>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228970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38829" y="27285"/>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
        <p:nvSpPr>
          <p:cNvPr id="13" name="Title 1"/>
          <p:cNvSpPr txBox="1">
            <a:spLocks/>
          </p:cNvSpPr>
          <p:nvPr/>
        </p:nvSpPr>
        <p:spPr>
          <a:xfrm>
            <a:off x="621804" y="206152"/>
            <a:ext cx="10969943" cy="990600"/>
          </a:xfrm>
          <a:prstGeom prst="rect">
            <a:avLst/>
          </a:prstGeom>
        </p:spPr>
        <p:txBody>
          <a:bodyPr vert="horz" lIns="101590" tIns="50795" rIns="101590" bIns="50795" anchor="b" anchorCtr="0">
            <a:normAutofit/>
          </a:bodyPr>
          <a:lstStyle>
            <a:lvl1pPr>
              <a:lnSpc>
                <a:spcPct val="150000"/>
              </a:lnSpc>
              <a:spcBef>
                <a:spcPct val="0"/>
              </a:spcBef>
              <a:buNone/>
              <a:defRPr kumimoji="0" sz="3200">
                <a:solidFill>
                  <a:srgbClr val="497E8D"/>
                </a:solidFill>
                <a:latin typeface="Bahnschrift" panose="020B0502040204020203" pitchFamily="34" charset="0"/>
                <a:ea typeface="+mj-ea"/>
                <a:cs typeface="Calibri" panose="020F0502020204030204" pitchFamily="34" charset="0"/>
              </a:defRPr>
            </a:lvl1pPr>
          </a:lstStyle>
          <a:p>
            <a:r>
              <a:rPr lang="en-US" dirty="0"/>
              <a:t>Abnormalities of GH Secretion </a:t>
            </a:r>
          </a:p>
        </p:txBody>
      </p:sp>
      <p:graphicFrame>
        <p:nvGraphicFramePr>
          <p:cNvPr id="16" name="Table 7"/>
          <p:cNvGraphicFramePr>
            <a:graphicFrameLocks noGrp="1"/>
          </p:cNvGraphicFramePr>
          <p:nvPr>
            <p:extLst>
              <p:ext uri="{D42A27DB-BD31-4B8C-83A1-F6EECF244321}">
                <p14:modId xmlns:p14="http://schemas.microsoft.com/office/powerpoint/2010/main" val="25371087"/>
              </p:ext>
            </p:extLst>
          </p:nvPr>
        </p:nvGraphicFramePr>
        <p:xfrm>
          <a:off x="618115" y="1224057"/>
          <a:ext cx="10804890" cy="4741413"/>
        </p:xfrm>
        <a:graphic>
          <a:graphicData uri="http://schemas.openxmlformats.org/drawingml/2006/table">
            <a:tbl>
              <a:tblPr firstRow="1" bandRow="1">
                <a:tableStyleId>{5DA37D80-6434-44D0-A028-1B22A696006F}</a:tableStyleId>
              </a:tblPr>
              <a:tblGrid>
                <a:gridCol w="363728">
                  <a:extLst>
                    <a:ext uri="{9D8B030D-6E8A-4147-A177-3AD203B41FA5}">
                      <a16:colId xmlns:a16="http://schemas.microsoft.com/office/drawing/2014/main" val="3604589667"/>
                    </a:ext>
                  </a:extLst>
                </a:gridCol>
                <a:gridCol w="576065">
                  <a:extLst>
                    <a:ext uri="{9D8B030D-6E8A-4147-A177-3AD203B41FA5}">
                      <a16:colId xmlns:a16="http://schemas.microsoft.com/office/drawing/2014/main" val="2488661427"/>
                    </a:ext>
                  </a:extLst>
                </a:gridCol>
                <a:gridCol w="3922341">
                  <a:extLst>
                    <a:ext uri="{9D8B030D-6E8A-4147-A177-3AD203B41FA5}">
                      <a16:colId xmlns:a16="http://schemas.microsoft.com/office/drawing/2014/main" val="2857480157"/>
                    </a:ext>
                  </a:extLst>
                </a:gridCol>
                <a:gridCol w="398138">
                  <a:extLst>
                    <a:ext uri="{9D8B030D-6E8A-4147-A177-3AD203B41FA5}">
                      <a16:colId xmlns:a16="http://schemas.microsoft.com/office/drawing/2014/main" val="1179544440"/>
                    </a:ext>
                  </a:extLst>
                </a:gridCol>
                <a:gridCol w="5544618">
                  <a:extLst>
                    <a:ext uri="{9D8B030D-6E8A-4147-A177-3AD203B41FA5}">
                      <a16:colId xmlns:a16="http://schemas.microsoft.com/office/drawing/2014/main" val="1802557196"/>
                    </a:ext>
                  </a:extLst>
                </a:gridCol>
              </a:tblGrid>
              <a:tr h="27828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baseline="0" dirty="0">
                          <a:solidFill>
                            <a:schemeClr val="tx1"/>
                          </a:solidFill>
                          <a:latin typeface="+mn-lt"/>
                          <a:ea typeface="+mn-ea"/>
                          <a:cs typeface="+mn-cs"/>
                        </a:rPr>
                        <a:t>In children “ Gigantism”</a:t>
                      </a:r>
                      <a:r>
                        <a:rPr kumimoji="0" lang="ar-SA" sz="1400" b="1" i="0" u="none" strike="noStrike" kern="1200" baseline="0" dirty="0" err="1">
                          <a:solidFill>
                            <a:schemeClr val="bg1">
                              <a:lumMod val="50000"/>
                            </a:schemeClr>
                          </a:solidFill>
                          <a:latin typeface="Calibri" panose="020F0502020204030204" pitchFamily="34" charset="0"/>
                          <a:ea typeface="+mn-ea"/>
                          <a:cs typeface="Calibri" panose="020F0502020204030204" pitchFamily="34" charset="0"/>
                        </a:rPr>
                        <a:t>العمقلة</a:t>
                      </a:r>
                      <a:r>
                        <a:rPr kumimoji="0" lang="ar-SA" sz="1400" b="1" i="0" u="none" strike="noStrike" kern="1200" baseline="0" dirty="0">
                          <a:solidFill>
                            <a:schemeClr val="tx1"/>
                          </a:solidFill>
                          <a:latin typeface="+mn-lt"/>
                          <a:ea typeface="+mn-ea"/>
                          <a:cs typeface="+mn-cs"/>
                        </a:rPr>
                        <a:t> </a:t>
                      </a:r>
                      <a:endParaRPr kumimoji="0" lang="en-US" sz="1400" b="1" i="0" u="none" strike="noStrike" kern="1200" baseline="0" dirty="0">
                        <a:solidFill>
                          <a:schemeClr val="tx1"/>
                        </a:solidFill>
                        <a:latin typeface="+mn-lt"/>
                        <a:ea typeface="+mn-ea"/>
                        <a:cs typeface="+mn-cs"/>
                      </a:endParaRPr>
                    </a:p>
                  </a:txBody>
                  <a:tcPr>
                    <a:solidFill>
                      <a:srgbClr val="E0F4E9"/>
                    </a:solidFill>
                  </a:tcPr>
                </a:tc>
                <a:tc hMerge="1">
                  <a:txBody>
                    <a:bodyPr/>
                    <a:lstStyle/>
                    <a:p>
                      <a:endParaRPr lang="en-US"/>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baseline="0" dirty="0">
                          <a:solidFill>
                            <a:schemeClr val="tx1"/>
                          </a:solidFill>
                          <a:latin typeface="+mn-lt"/>
                          <a:ea typeface="+mn-ea"/>
                          <a:cs typeface="+mn-cs"/>
                        </a:rPr>
                        <a:t>In adult “Acromegaly”</a:t>
                      </a:r>
                      <a:r>
                        <a:rPr kumimoji="0" lang="ar-SA" sz="1400" b="1" i="0" u="none" strike="noStrike" kern="1200" baseline="0" dirty="0">
                          <a:solidFill>
                            <a:schemeClr val="bg1">
                              <a:lumMod val="50000"/>
                            </a:schemeClr>
                          </a:solidFill>
                          <a:latin typeface="Calibri" panose="020F0502020204030204" pitchFamily="34" charset="0"/>
                          <a:ea typeface="+mn-ea"/>
                          <a:cs typeface="Calibri" panose="020F0502020204030204" pitchFamily="34" charset="0"/>
                        </a:rPr>
                        <a:t> ضخامة الأطراف  </a:t>
                      </a:r>
                      <a:endParaRPr kumimoji="0" lang="en-US" sz="1400" b="1" i="0" u="none" strike="noStrike" kern="1200" baseline="0" dirty="0">
                        <a:solidFill>
                          <a:schemeClr val="tx1"/>
                        </a:solidFill>
                        <a:latin typeface="+mn-lt"/>
                        <a:ea typeface="+mn-ea"/>
                        <a:cs typeface="+mn-cs"/>
                      </a:endParaRPr>
                    </a:p>
                  </a:txBody>
                  <a:tcPr>
                    <a:solidFill>
                      <a:srgbClr val="FFE7E7"/>
                    </a:solidFill>
                  </a:tcPr>
                </a:tc>
                <a:tc hMerge="1">
                  <a:txBody>
                    <a:bodyPr/>
                    <a:lstStyle/>
                    <a:p>
                      <a:endParaRPr lang="en-US"/>
                    </a:p>
                  </a:txBody>
                  <a:tcPr/>
                </a:tc>
                <a:extLst>
                  <a:ext uri="{0D108BD9-81ED-4DB2-BD59-A6C34878D82A}">
                    <a16:rowId xmlns:a16="http://schemas.microsoft.com/office/drawing/2014/main" val="459244839"/>
                  </a:ext>
                </a:extLst>
              </a:tr>
              <a:tr h="1252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rgbClr val="FF66CC"/>
                          </a:solidFill>
                          <a:latin typeface="+mn-lt"/>
                          <a:ea typeface="+mn-ea"/>
                          <a:cs typeface="+mn-cs"/>
                        </a:rPr>
                        <a:t>Definition </a:t>
                      </a:r>
                    </a:p>
                  </a:txBody>
                  <a:tcPr vert="vert270">
                    <a:solidFill>
                      <a:srgbClr val="C1FFE0"/>
                    </a:solidFill>
                  </a:tcPr>
                </a:tc>
                <a:tc gridSpan="2">
                  <a:txBody>
                    <a:bodyPr/>
                    <a:lstStyle/>
                    <a:p>
                      <a:pPr marL="285750" indent="-285750">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As all body tissues grow rapidly, including bones.</a:t>
                      </a:r>
                    </a:p>
                    <a:p>
                      <a:pPr marL="285750" indent="-285750">
                        <a:buFont typeface="Wingdings" panose="05000000000000000000" pitchFamily="2" charset="2"/>
                        <a:buChar char="ü"/>
                      </a:pPr>
                      <a:endParaRPr kumimoji="0" lang="en-US" sz="1400" b="0" i="0" u="none" strike="noStrike" kern="1200" baseline="0" dirty="0">
                        <a:solidFill>
                          <a:schemeClr val="tx1"/>
                        </a:solidFill>
                        <a:latin typeface="+mn-lt"/>
                        <a:ea typeface="+mn-ea"/>
                        <a:cs typeface="+mn-cs"/>
                      </a:endParaRPr>
                    </a:p>
                    <a:p>
                      <a:pPr marL="285750" indent="-285750">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Height as it occurs before epiphyseal fusion of long bones with their shafts. </a:t>
                      </a:r>
                    </a:p>
                    <a:p>
                      <a:pPr marL="285750" indent="-285750">
                        <a:buFont typeface="Wingdings" panose="05000000000000000000" pitchFamily="2" charset="2"/>
                        <a:buChar char="ü"/>
                      </a:pPr>
                      <a:endParaRPr kumimoji="0" lang="en-US" sz="1400" b="0" i="0" u="none" strike="noStrike" kern="1200" baseline="0" dirty="0">
                        <a:solidFill>
                          <a:schemeClr val="tx1"/>
                        </a:solidFill>
                        <a:latin typeface="+mn-lt"/>
                        <a:ea typeface="+mn-ea"/>
                        <a:cs typeface="+mn-cs"/>
                      </a:endParaRPr>
                    </a:p>
                    <a:p>
                      <a:pPr marL="285750" indent="-285750">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The person will develop hyperglycemia (diabetes).</a:t>
                      </a:r>
                    </a:p>
                  </a:txBody>
                  <a:tcPr>
                    <a:solidFill>
                      <a:schemeClr val="bg1"/>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rgbClr val="FF66CC"/>
                          </a:solidFill>
                          <a:latin typeface="+mn-lt"/>
                          <a:ea typeface="+mn-ea"/>
                          <a:cs typeface="+mn-cs"/>
                        </a:rPr>
                        <a:t>Definition</a:t>
                      </a:r>
                    </a:p>
                  </a:txBody>
                  <a:tcPr vert="vert270">
                    <a:solidFill>
                      <a:srgbClr val="C1FFE0"/>
                    </a:solidFill>
                  </a:tcPr>
                </a:tc>
                <a:tc>
                  <a:txBody>
                    <a:bodyPr/>
                    <a:lstStyle/>
                    <a:p>
                      <a:pPr marL="285750" indent="-285750" algn="l" rtl="0" eaLnBrk="1" latinLnBrk="0" hangingPunct="1">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Person can’t grow taller, BUT soft tissue continue to grow in thickness (skin, tongue, liver, kidney).</a:t>
                      </a:r>
                      <a:endParaRPr kumimoji="0" lang="en-US" sz="14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914437974"/>
                  </a:ext>
                </a:extLst>
              </a:tr>
              <a:tr h="672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rgbClr val="FF0000"/>
                          </a:solidFill>
                          <a:latin typeface="+mn-lt"/>
                          <a:ea typeface="+mn-ea"/>
                          <a:cs typeface="+mn-cs"/>
                        </a:rPr>
                        <a:t>Causes</a:t>
                      </a:r>
                      <a:r>
                        <a:rPr kumimoji="0" lang="en-US" sz="1400" b="0" i="0" u="none" strike="noStrike" kern="1200" baseline="0" dirty="0">
                          <a:solidFill>
                            <a:schemeClr val="tx1"/>
                          </a:solidFill>
                          <a:latin typeface="+mn-lt"/>
                          <a:ea typeface="+mn-ea"/>
                          <a:cs typeface="+mn-cs"/>
                        </a:rPr>
                        <a:t> </a:t>
                      </a:r>
                    </a:p>
                  </a:txBody>
                  <a:tcPr vert="vert270">
                    <a:solidFill>
                      <a:srgbClr val="C1FFE0"/>
                    </a:solidFill>
                  </a:tcPr>
                </a:tc>
                <a:tc gridSpan="2">
                  <a:txBody>
                    <a:bodyPr/>
                    <a:lstStyle/>
                    <a:p>
                      <a:r>
                        <a:rPr kumimoji="0" lang="en-US" sz="1400" b="0" i="0" u="none" strike="noStrike" kern="1200" baseline="0" dirty="0">
                          <a:solidFill>
                            <a:srgbClr val="FF0000"/>
                          </a:solidFill>
                          <a:latin typeface="+mn-lt"/>
                          <a:ea typeface="+mn-ea"/>
                          <a:cs typeface="+mn-cs"/>
                        </a:rPr>
                        <a:t>Excessive production of GH from a GH-secreting pituitary </a:t>
                      </a:r>
                      <a:r>
                        <a:rPr kumimoji="0" lang="en-US" sz="1400" b="0" i="0" u="none" strike="noStrike" kern="1200" baseline="0" dirty="0" err="1">
                          <a:solidFill>
                            <a:srgbClr val="FF0000"/>
                          </a:solidFill>
                          <a:latin typeface="+mn-lt"/>
                          <a:ea typeface="+mn-ea"/>
                          <a:cs typeface="+mn-cs"/>
                        </a:rPr>
                        <a:t>tumour</a:t>
                      </a:r>
                      <a:r>
                        <a:rPr kumimoji="0" lang="en-US" sz="1400" b="0" i="0" u="none" strike="noStrike" kern="1200" baseline="0" dirty="0">
                          <a:solidFill>
                            <a:srgbClr val="FF0000"/>
                          </a:solidFill>
                          <a:latin typeface="+mn-lt"/>
                          <a:ea typeface="+mn-ea"/>
                          <a:cs typeface="+mn-cs"/>
                        </a:rPr>
                        <a:t> (</a:t>
                      </a:r>
                      <a:r>
                        <a:rPr kumimoji="0" lang="en-US" sz="1400" b="0" i="0" u="none" strike="noStrike" kern="1200" baseline="0" dirty="0" err="1">
                          <a:solidFill>
                            <a:srgbClr val="FF0000"/>
                          </a:solidFill>
                          <a:latin typeface="+mn-lt"/>
                          <a:ea typeface="+mn-ea"/>
                          <a:cs typeface="+mn-cs"/>
                        </a:rPr>
                        <a:t>somatotropes</a:t>
                      </a:r>
                      <a:r>
                        <a:rPr kumimoji="0" lang="en-US" sz="1400" b="0" i="0" u="none" strike="noStrike" kern="1200" baseline="0" dirty="0">
                          <a:solidFill>
                            <a:srgbClr val="FF0000"/>
                          </a:solidFill>
                          <a:latin typeface="+mn-lt"/>
                          <a:ea typeface="+mn-ea"/>
                          <a:cs typeface="+mn-cs"/>
                        </a:rPr>
                        <a:t> </a:t>
                      </a:r>
                      <a:r>
                        <a:rPr kumimoji="0" lang="en-US" sz="1400" b="0" i="0" u="none" strike="noStrike" kern="1200" baseline="0" dirty="0" err="1">
                          <a:solidFill>
                            <a:srgbClr val="FF0000"/>
                          </a:solidFill>
                          <a:latin typeface="+mn-lt"/>
                          <a:ea typeface="+mn-ea"/>
                          <a:cs typeface="+mn-cs"/>
                        </a:rPr>
                        <a:t>tumours</a:t>
                      </a:r>
                      <a:r>
                        <a:rPr kumimoji="0" lang="en-US" sz="1400" b="0" i="0" u="none" strike="noStrike" kern="1200" baseline="0" dirty="0">
                          <a:solidFill>
                            <a:srgbClr val="FF0000"/>
                          </a:solidFill>
                          <a:latin typeface="+mn-lt"/>
                          <a:ea typeface="+mn-ea"/>
                          <a:cs typeface="+mn-cs"/>
                        </a:rPr>
                        <a:t>) in childhood.</a:t>
                      </a:r>
                    </a:p>
                  </a:txBody>
                  <a:tcPr>
                    <a:solidFill>
                      <a:schemeClr val="bg1"/>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rgbClr val="FF0000"/>
                          </a:solidFill>
                          <a:latin typeface="+mn-lt"/>
                          <a:ea typeface="+mn-ea"/>
                          <a:cs typeface="+mn-cs"/>
                        </a:rPr>
                        <a:t>Causes</a:t>
                      </a:r>
                    </a:p>
                  </a:txBody>
                  <a:tcPr vert="vert270">
                    <a:solidFill>
                      <a:srgbClr val="C1FFE0"/>
                    </a:solidFill>
                  </a:tcPr>
                </a:tc>
                <a:tc>
                  <a:txBody>
                    <a:bodyPr/>
                    <a:lstStyle/>
                    <a:p>
                      <a:r>
                        <a:rPr kumimoji="0" lang="en-US" sz="1400" b="0" i="0" u="none" strike="noStrike" kern="1200" baseline="0" dirty="0">
                          <a:solidFill>
                            <a:srgbClr val="FF0000"/>
                          </a:solidFill>
                          <a:latin typeface="+mn-lt"/>
                          <a:ea typeface="+mn-ea"/>
                          <a:cs typeface="+mn-cs"/>
                        </a:rPr>
                        <a:t>Excessive production of GH from a GH-secreting pituitary </a:t>
                      </a:r>
                      <a:r>
                        <a:rPr kumimoji="0" lang="en-US" sz="1400" b="0" i="0" u="none" strike="noStrike" kern="1200" baseline="0" dirty="0" err="1">
                          <a:solidFill>
                            <a:srgbClr val="FF0000"/>
                          </a:solidFill>
                          <a:latin typeface="+mn-lt"/>
                          <a:ea typeface="+mn-ea"/>
                          <a:cs typeface="+mn-cs"/>
                        </a:rPr>
                        <a:t>tumour</a:t>
                      </a:r>
                      <a:r>
                        <a:rPr kumimoji="0" lang="en-US" sz="1400" b="0" i="0" u="none" strike="noStrike" kern="1200" baseline="0" dirty="0">
                          <a:solidFill>
                            <a:srgbClr val="FF0000"/>
                          </a:solidFill>
                          <a:latin typeface="+mn-lt"/>
                          <a:ea typeface="+mn-ea"/>
                          <a:cs typeface="+mn-cs"/>
                        </a:rPr>
                        <a:t> (</a:t>
                      </a:r>
                      <a:r>
                        <a:rPr kumimoji="0" lang="en-US" sz="1400" b="0" i="0" u="none" strike="noStrike" kern="1200" baseline="0" dirty="0" err="1">
                          <a:solidFill>
                            <a:srgbClr val="FF0000"/>
                          </a:solidFill>
                          <a:latin typeface="+mn-lt"/>
                          <a:ea typeface="+mn-ea"/>
                          <a:cs typeface="+mn-cs"/>
                        </a:rPr>
                        <a:t>somatotropes</a:t>
                      </a:r>
                      <a:r>
                        <a:rPr kumimoji="0" lang="en-US" sz="1400" b="0" i="0" u="none" strike="noStrike" kern="1200" baseline="0" dirty="0">
                          <a:solidFill>
                            <a:srgbClr val="FF0000"/>
                          </a:solidFill>
                          <a:latin typeface="+mn-lt"/>
                          <a:ea typeface="+mn-ea"/>
                          <a:cs typeface="+mn-cs"/>
                        </a:rPr>
                        <a:t> </a:t>
                      </a:r>
                      <a:r>
                        <a:rPr kumimoji="0" lang="en-US" sz="1400" b="0" i="0" u="none" strike="noStrike" kern="1200" baseline="0" dirty="0" err="1">
                          <a:solidFill>
                            <a:srgbClr val="FF0000"/>
                          </a:solidFill>
                          <a:latin typeface="+mn-lt"/>
                          <a:ea typeface="+mn-ea"/>
                          <a:cs typeface="+mn-cs"/>
                        </a:rPr>
                        <a:t>tumours</a:t>
                      </a:r>
                      <a:r>
                        <a:rPr kumimoji="0" lang="en-US" sz="1400" b="0" i="0" u="none" strike="noStrike" kern="1200" baseline="0" dirty="0">
                          <a:solidFill>
                            <a:srgbClr val="FF0000"/>
                          </a:solidFill>
                          <a:latin typeface="+mn-lt"/>
                          <a:ea typeface="+mn-ea"/>
                          <a:cs typeface="+mn-cs"/>
                        </a:rPr>
                        <a:t>) in adulthood.</a:t>
                      </a:r>
                    </a:p>
                  </a:txBody>
                  <a:tcPr>
                    <a:solidFill>
                      <a:schemeClr val="bg1"/>
                    </a:solidFill>
                  </a:tcPr>
                </a:tc>
                <a:extLst>
                  <a:ext uri="{0D108BD9-81ED-4DB2-BD59-A6C34878D82A}">
                    <a16:rowId xmlns:a16="http://schemas.microsoft.com/office/drawing/2014/main" val="2797082734"/>
                  </a:ext>
                </a:extLst>
              </a:tr>
              <a:tr h="183671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a:solidFill>
                          <a:schemeClr val="tx1"/>
                        </a:solidFill>
                        <a:latin typeface="+mn-lt"/>
                        <a:ea typeface="+mn-ea"/>
                        <a:cs typeface="+mn-cs"/>
                      </a:endParaRPr>
                    </a:p>
                  </a:txBody>
                  <a:tcPr vert="vert270">
                    <a:solidFill>
                      <a:schemeClr val="bg1"/>
                    </a:solidFill>
                  </a:tcPr>
                </a:tc>
                <a:tc hMerge="1">
                  <a:txBody>
                    <a:bodyPr/>
                    <a:lstStyle/>
                    <a:p>
                      <a:endParaRPr kumimoji="0" lang="en-US" sz="1400" b="0" i="0" u="none" strike="noStrike" kern="1200" baseline="0" dirty="0">
                        <a:solidFill>
                          <a:schemeClr val="tx1"/>
                        </a:solidFill>
                        <a:latin typeface="+mn-lt"/>
                        <a:ea typeface="+mn-ea"/>
                        <a:cs typeface="+mn-cs"/>
                      </a:endParaRPr>
                    </a:p>
                  </a:txBody>
                  <a:tcPr>
                    <a:solidFill>
                      <a:schemeClr val="bg1"/>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chemeClr val="tx1"/>
                          </a:solidFill>
                          <a:latin typeface="+mn-lt"/>
                          <a:ea typeface="+mn-ea"/>
                          <a:cs typeface="+mn-cs"/>
                        </a:rPr>
                        <a:t>Clinical features:</a:t>
                      </a:r>
                    </a:p>
                  </a:txBody>
                  <a:tcPr vert="vert270">
                    <a:solidFill>
                      <a:srgbClr val="C1FFE0"/>
                    </a:solidFill>
                  </a:tcPr>
                </a:tc>
                <a:tc>
                  <a:txBody>
                    <a:bodyPr/>
                    <a:lstStyle/>
                    <a:p>
                      <a:pPr marL="285750" indent="-285750">
                        <a:buFont typeface="Wingdings" panose="05000000000000000000" pitchFamily="2" charset="2"/>
                        <a:buChar char="ü"/>
                      </a:pPr>
                      <a:r>
                        <a:rPr kumimoji="0" lang="en-US" sz="1400" b="0" i="0" u="none" strike="noStrike" kern="1200" baseline="0" dirty="0">
                          <a:solidFill>
                            <a:schemeClr val="bg1">
                              <a:lumMod val="50000"/>
                            </a:schemeClr>
                          </a:solidFill>
                          <a:latin typeface="+mn-lt"/>
                          <a:ea typeface="+mn-ea"/>
                          <a:cs typeface="+mn-cs"/>
                        </a:rPr>
                        <a:t>Excessive soft tissue growth.</a:t>
                      </a:r>
                    </a:p>
                    <a:p>
                      <a:pPr marL="285750" indent="-285750">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Enlargement of bones of hands(spade like) &amp; feet.</a:t>
                      </a:r>
                    </a:p>
                    <a:p>
                      <a:pPr marL="285750" indent="-285750">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Enlargement of membranous bones including cranium, nose, forehead bones, supraorbital ridges.</a:t>
                      </a:r>
                    </a:p>
                    <a:p>
                      <a:pPr marL="285750" indent="-285750">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Protrusion of lower jaw.</a:t>
                      </a:r>
                    </a:p>
                    <a:p>
                      <a:pPr marL="285750" indent="-285750">
                        <a:buFont typeface="Wingdings" panose="05000000000000000000" pitchFamily="2" charset="2"/>
                        <a:buChar char="ü"/>
                      </a:pPr>
                      <a:r>
                        <a:rPr kumimoji="0" lang="en-US" sz="1400" b="0" i="0" u="none" strike="noStrike" kern="1200" baseline="0" dirty="0">
                          <a:solidFill>
                            <a:schemeClr val="bg1">
                              <a:lumMod val="50000"/>
                            </a:schemeClr>
                          </a:solidFill>
                          <a:latin typeface="+mn-lt"/>
                          <a:ea typeface="+mn-ea"/>
                          <a:cs typeface="+mn-cs"/>
                        </a:rPr>
                        <a:t>Ride-spaced teeth (widening of incisor spaces)</a:t>
                      </a:r>
                      <a:r>
                        <a:rPr kumimoji="0" lang="ar-SA" sz="1400" b="0" i="0" u="none" strike="noStrike" kern="1200" baseline="0" dirty="0">
                          <a:solidFill>
                            <a:schemeClr val="bg1">
                              <a:lumMod val="50000"/>
                            </a:schemeClr>
                          </a:solidFill>
                          <a:latin typeface="+mn-lt"/>
                          <a:ea typeface="+mn-ea"/>
                          <a:cs typeface="+mn-cs"/>
                        </a:rPr>
                        <a:t> </a:t>
                      </a:r>
                      <a:r>
                        <a:rPr kumimoji="0" lang="ar-SA" sz="1400" b="0" i="0" u="none" strike="noStrike" kern="1200" baseline="0" dirty="0">
                          <a:solidFill>
                            <a:schemeClr val="bg1">
                              <a:lumMod val="50000"/>
                            </a:schemeClr>
                          </a:solidFill>
                          <a:latin typeface="Calibri" panose="020F0502020204030204" pitchFamily="34" charset="0"/>
                          <a:ea typeface="+mn-ea"/>
                          <a:cs typeface="Calibri" panose="020F0502020204030204" pitchFamily="34" charset="0"/>
                        </a:rPr>
                        <a:t>تباعد المسافة بين الأسنان </a:t>
                      </a:r>
                      <a:endParaRPr kumimoji="0" lang="en-US" sz="1400" b="0" i="0" u="none" strike="noStrike" kern="1200" baseline="0" dirty="0">
                        <a:solidFill>
                          <a:schemeClr val="bg1">
                            <a:lumMod val="50000"/>
                          </a:schemeClr>
                        </a:solidFill>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Hunched back (kyphosis) (enlargement of vertebrae).</a:t>
                      </a:r>
                    </a:p>
                    <a:p>
                      <a:pPr marL="285750" indent="-285750">
                        <a:buFont typeface="Wingdings" panose="05000000000000000000" pitchFamily="2" charset="2"/>
                        <a:buChar char="ü"/>
                      </a:pPr>
                      <a:r>
                        <a:rPr kumimoji="0" lang="en-US" sz="1400" b="0" i="0" u="none" strike="noStrike" kern="1200" baseline="0" dirty="0">
                          <a:solidFill>
                            <a:srgbClr val="00B050"/>
                          </a:solidFill>
                          <a:latin typeface="+mn-lt"/>
                          <a:ea typeface="+mn-ea"/>
                          <a:cs typeface="+mn-cs"/>
                        </a:rPr>
                        <a:t>Deepening voice.</a:t>
                      </a:r>
                    </a:p>
                    <a:p>
                      <a:pPr marL="285750" indent="-285750">
                        <a:buFont typeface="Wingdings" panose="05000000000000000000" pitchFamily="2" charset="2"/>
                        <a:buChar char="ü"/>
                      </a:pPr>
                      <a:r>
                        <a:rPr kumimoji="0" lang="en-US" sz="1400" b="0" i="0" u="none" strike="noStrike" kern="1200" baseline="0" dirty="0" err="1">
                          <a:solidFill>
                            <a:srgbClr val="00B050"/>
                          </a:solidFill>
                          <a:latin typeface="+mn-lt"/>
                          <a:ea typeface="+mn-ea"/>
                          <a:cs typeface="+mn-cs"/>
                        </a:rPr>
                        <a:t>Macroglossia</a:t>
                      </a:r>
                      <a:r>
                        <a:rPr kumimoji="0" lang="ar-SA" sz="1400" b="0" i="0" u="none" strike="noStrike" kern="1200" baseline="0" dirty="0">
                          <a:solidFill>
                            <a:srgbClr val="00B050"/>
                          </a:solidFill>
                          <a:latin typeface="Calibri" panose="020F0502020204030204" pitchFamily="34" charset="0"/>
                          <a:ea typeface="+mn-ea"/>
                          <a:cs typeface="Calibri" panose="020F0502020204030204" pitchFamily="34" charset="0"/>
                        </a:rPr>
                        <a:t>(ضخامة اللسان) </a:t>
                      </a:r>
                      <a:endParaRPr kumimoji="0" lang="en-US" sz="1400" b="0" i="0" u="none" strike="noStrike" kern="1200" baseline="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774299585"/>
                  </a:ext>
                </a:extLst>
              </a:tr>
              <a:tr h="38077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accent5">
                              <a:lumMod val="75000"/>
                            </a:schemeClr>
                          </a:solidFill>
                          <a:latin typeface="+mn-lt"/>
                          <a:ea typeface="+mn-ea"/>
                          <a:cs typeface="+mn-cs"/>
                        </a:rPr>
                        <a:t>Treatment </a:t>
                      </a:r>
                      <a:endParaRPr kumimoji="0" lang="en-US" sz="1400" b="0" i="0" u="none" strike="noStrike" kern="1200" baseline="0" dirty="0">
                        <a:solidFill>
                          <a:schemeClr val="accent5">
                            <a:lumMod val="75000"/>
                          </a:schemeClr>
                        </a:solidFill>
                        <a:latin typeface="+mn-lt"/>
                        <a:ea typeface="+mn-ea"/>
                        <a:cs typeface="+mn-cs"/>
                      </a:endParaRPr>
                    </a:p>
                  </a:txBody>
                  <a:tcPr>
                    <a:solidFill>
                      <a:srgbClr val="C1FFE0"/>
                    </a:solidFill>
                  </a:tcPr>
                </a:tc>
                <a:tc hMerge="1">
                  <a:txBody>
                    <a:bodyPr/>
                    <a:lstStyle/>
                    <a:p>
                      <a:endParaRPr lang="en-US" dirty="0"/>
                    </a:p>
                  </a:txBody>
                  <a:tcPr vert="vert270">
                    <a:solidFill>
                      <a:schemeClr val="bg1"/>
                    </a:solidFill>
                  </a:tcPr>
                </a:tc>
                <a:tc gridSpan="3">
                  <a:txBody>
                    <a:bodyPr/>
                    <a:lstStyle/>
                    <a:p>
                      <a:pPr algn="ctr" rtl="0" fontAlgn="base"/>
                      <a:r>
                        <a:rPr kumimoji="0" lang="en-US" sz="1400" b="0" i="0" u="none" strike="noStrike" kern="1200" dirty="0" smtClean="0">
                          <a:solidFill>
                            <a:srgbClr val="FF0000"/>
                          </a:solidFill>
                          <a:effectLst/>
                          <a:latin typeface="+mn-lt"/>
                          <a:ea typeface="+mn-ea"/>
                          <a:cs typeface="+mn-cs"/>
                        </a:rPr>
                        <a:t>Octreotide: </a:t>
                      </a:r>
                      <a:r>
                        <a:rPr kumimoji="0" lang="en-US" sz="1400" b="0" i="0" u="none" strike="noStrike" kern="1200" dirty="0" smtClean="0">
                          <a:solidFill>
                            <a:schemeClr val="accent5">
                              <a:lumMod val="75000"/>
                            </a:schemeClr>
                          </a:solidFill>
                          <a:effectLst/>
                          <a:latin typeface="+mn-lt"/>
                          <a:ea typeface="+mn-ea"/>
                          <a:cs typeface="+mn-cs"/>
                        </a:rPr>
                        <a:t>is a drug that inhibit secretion of growth hormone (somatostatin analog).</a:t>
                      </a:r>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baseline="0" dirty="0">
                        <a:solidFill>
                          <a:schemeClr val="tx1"/>
                        </a:solidFill>
                        <a:latin typeface="+mn-lt"/>
                        <a:ea typeface="+mn-ea"/>
                        <a:cs typeface="+mn-cs"/>
                      </a:endParaRPr>
                    </a:p>
                  </a:txBody>
                  <a:tcPr vert="vert270">
                    <a:solidFill>
                      <a:srgbClr val="C1FFE0"/>
                    </a:solidFill>
                  </a:tcPr>
                </a:tc>
                <a:tc hMerge="1">
                  <a:txBody>
                    <a:bodyPr/>
                    <a:lstStyle/>
                    <a:p>
                      <a:pPr marL="285750" indent="-285750">
                        <a:buFont typeface="Wingdings" panose="05000000000000000000" pitchFamily="2" charset="2"/>
                        <a:buChar char="ü"/>
                      </a:pPr>
                      <a:endParaRPr kumimoji="0" lang="en-US" sz="1400" b="0" i="0" u="none" strike="noStrike" kern="1200" baseline="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134179469"/>
                  </a:ext>
                </a:extLst>
              </a:tr>
            </a:tbl>
          </a:graphicData>
        </a:graphic>
      </p:graphicFrame>
      <p:pic>
        <p:nvPicPr>
          <p:cNvPr id="17" name="Picture 4"/>
          <p:cNvPicPr>
            <a:picLocks noChangeAspect="1" noChangeArrowheads="1"/>
          </p:cNvPicPr>
          <p:nvPr/>
        </p:nvPicPr>
        <p:blipFill>
          <a:blip r:embed="rId2" cstate="print"/>
          <a:srcRect/>
          <a:stretch>
            <a:fillRect/>
          </a:stretch>
        </p:blipFill>
        <p:spPr bwMode="auto">
          <a:xfrm>
            <a:off x="8205291" y="1988840"/>
            <a:ext cx="3186991" cy="872063"/>
          </a:xfrm>
          <a:prstGeom prst="rect">
            <a:avLst/>
          </a:prstGeom>
          <a:noFill/>
          <a:ln w="9525">
            <a:noFill/>
            <a:miter lim="800000"/>
            <a:headEnd/>
            <a:tailEnd/>
          </a:ln>
        </p:spPr>
      </p:pic>
      <p:pic>
        <p:nvPicPr>
          <p:cNvPr id="18" name="Picture 4"/>
          <p:cNvPicPr>
            <a:picLocks noChangeAspect="1" noChangeArrowheads="1"/>
          </p:cNvPicPr>
          <p:nvPr/>
        </p:nvPicPr>
        <p:blipFill>
          <a:blip r:embed="rId3" cstate="print"/>
          <a:srcRect/>
          <a:stretch>
            <a:fillRect/>
          </a:stretch>
        </p:blipFill>
        <p:spPr bwMode="auto">
          <a:xfrm>
            <a:off x="2422004" y="3573016"/>
            <a:ext cx="1166326" cy="1656184"/>
          </a:xfrm>
          <a:prstGeom prst="rect">
            <a:avLst/>
          </a:prstGeom>
          <a:noFill/>
          <a:ln w="9525">
            <a:noFill/>
            <a:miter lim="800000"/>
            <a:headEnd/>
            <a:tailEnd/>
          </a:ln>
        </p:spPr>
      </p:pic>
      <p:sp>
        <p:nvSpPr>
          <p:cNvPr id="19" name="Rectangle 10"/>
          <p:cNvSpPr/>
          <p:nvPr/>
        </p:nvSpPr>
        <p:spPr>
          <a:xfrm>
            <a:off x="1632168" y="6003287"/>
            <a:ext cx="2745998" cy="31524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Childhood = Before puberty</a:t>
            </a:r>
          </a:p>
        </p:txBody>
      </p:sp>
      <p:sp>
        <p:nvSpPr>
          <p:cNvPr id="20" name="Rectangle 10"/>
          <p:cNvSpPr/>
          <p:nvPr/>
        </p:nvSpPr>
        <p:spPr>
          <a:xfrm>
            <a:off x="7092831" y="6003743"/>
            <a:ext cx="2745998" cy="31524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Adulthood = After puberty</a:t>
            </a:r>
          </a:p>
        </p:txBody>
      </p:sp>
    </p:spTree>
    <p:extLst>
      <p:ext uri="{BB962C8B-B14F-4D97-AF65-F5344CB8AC3E}">
        <p14:creationId xmlns:p14="http://schemas.microsoft.com/office/powerpoint/2010/main" val="283565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42343910"/>
              </p:ext>
            </p:extLst>
          </p:nvPr>
        </p:nvGraphicFramePr>
        <p:xfrm>
          <a:off x="618114" y="1354375"/>
          <a:ext cx="7852561" cy="3523232"/>
        </p:xfrm>
        <a:graphic>
          <a:graphicData uri="http://schemas.openxmlformats.org/drawingml/2006/table">
            <a:tbl>
              <a:tblPr firstRow="1" bandRow="1">
                <a:tableStyleId>{5DA37D80-6434-44D0-A028-1B22A696006F}</a:tableStyleId>
              </a:tblPr>
              <a:tblGrid>
                <a:gridCol w="435738">
                  <a:extLst>
                    <a:ext uri="{9D8B030D-6E8A-4147-A177-3AD203B41FA5}">
                      <a16:colId xmlns:a16="http://schemas.microsoft.com/office/drawing/2014/main" val="2399115255"/>
                    </a:ext>
                  </a:extLst>
                </a:gridCol>
                <a:gridCol w="7416823">
                  <a:extLst>
                    <a:ext uri="{9D8B030D-6E8A-4147-A177-3AD203B41FA5}">
                      <a16:colId xmlns:a16="http://schemas.microsoft.com/office/drawing/2014/main" val="3077231630"/>
                    </a:ext>
                  </a:extLst>
                </a:gridCol>
              </a:tblGrid>
              <a:tr h="382163">
                <a:tc gridSpan="2">
                  <a:txBody>
                    <a:bodyPr/>
                    <a:lstStyle/>
                    <a:p>
                      <a:pPr marL="0" algn="ctr" rtl="0" eaLnBrk="1" latinLnBrk="0" hangingPunct="1">
                        <a:lnSpc>
                          <a:spcPct val="100000"/>
                        </a:lnSpc>
                      </a:pPr>
                      <a:r>
                        <a:rPr kumimoji="0" lang="en-US" sz="1500" b="0" kern="1200" dirty="0">
                          <a:solidFill>
                            <a:srgbClr val="008080"/>
                          </a:solidFill>
                          <a:latin typeface="Gill Sans MT" panose="020B0502020104020203" pitchFamily="34" charset="0"/>
                          <a:ea typeface="+mn-ea"/>
                          <a:cs typeface="Calibri" panose="020F0502020204030204" pitchFamily="34" charset="0"/>
                        </a:rPr>
                        <a:t>Due to decrease GH secretion</a:t>
                      </a:r>
                    </a:p>
                  </a:txBody>
                  <a:tcPr>
                    <a:solidFill>
                      <a:srgbClr val="FCFEE6"/>
                    </a:solidFill>
                  </a:tcPr>
                </a:tc>
                <a:tc hMerge="1">
                  <a:txBody>
                    <a:bodyPr/>
                    <a:lstStyle/>
                    <a:p>
                      <a:endParaRPr lang="en-US"/>
                    </a:p>
                  </a:txBody>
                  <a:tcPr/>
                </a:tc>
                <a:extLst>
                  <a:ext uri="{0D108BD9-81ED-4DB2-BD59-A6C34878D82A}">
                    <a16:rowId xmlns:a16="http://schemas.microsoft.com/office/drawing/2014/main" val="1728296579"/>
                  </a:ext>
                </a:extLst>
              </a:tr>
              <a:tr h="314107">
                <a:tc gridSpan="2">
                  <a:txBody>
                    <a:bodyPr/>
                    <a:lstStyle/>
                    <a:p>
                      <a:pPr marL="0" indent="0" algn="ctr" eaLnBrk="1" hangingPunct="1">
                        <a:lnSpc>
                          <a:spcPct val="100000"/>
                        </a:lnSpc>
                        <a:buFont typeface="Wingdings" panose="05000000000000000000" pitchFamily="2" charset="2"/>
                        <a:buNone/>
                      </a:pPr>
                      <a:r>
                        <a:rPr kumimoji="0" lang="en-US" sz="1400" b="1" i="0" u="none" strike="noStrike" kern="1200" baseline="0" dirty="0">
                          <a:solidFill>
                            <a:schemeClr val="tx1"/>
                          </a:solidFill>
                          <a:latin typeface="+mn-lt"/>
                          <a:ea typeface="+mn-ea"/>
                          <a:cs typeface="+mn-cs"/>
                        </a:rPr>
                        <a:t>pituitary dwarfism</a:t>
                      </a:r>
                      <a:r>
                        <a:rPr kumimoji="0" lang="ar-SA" sz="1400" b="1" i="0" u="none" strike="noStrike" kern="1200" baseline="0" dirty="0" err="1">
                          <a:solidFill>
                            <a:schemeClr val="bg1">
                              <a:lumMod val="50000"/>
                            </a:schemeClr>
                          </a:solidFill>
                          <a:latin typeface="Calibri" panose="020F0502020204030204" pitchFamily="34" charset="0"/>
                          <a:ea typeface="+mn-ea"/>
                          <a:cs typeface="Calibri" panose="020F0502020204030204" pitchFamily="34" charset="0"/>
                        </a:rPr>
                        <a:t>التقزُّم</a:t>
                      </a:r>
                      <a:r>
                        <a:rPr kumimoji="0" lang="ar-SA" sz="1400" b="1" i="0" u="none" strike="noStrike" kern="1200" baseline="0" dirty="0">
                          <a:solidFill>
                            <a:schemeClr val="bg1">
                              <a:lumMod val="50000"/>
                            </a:schemeClr>
                          </a:solidFill>
                          <a:latin typeface="Calibri" panose="020F0502020204030204" pitchFamily="34" charset="0"/>
                          <a:ea typeface="+mn-ea"/>
                          <a:cs typeface="Calibri" panose="020F0502020204030204" pitchFamily="34" charset="0"/>
                        </a:rPr>
                        <a:t> </a:t>
                      </a:r>
                      <a:endParaRPr kumimoji="0" lang="en-US" sz="1400" b="1" i="0" u="none" strike="noStrike" kern="1200" baseline="0" dirty="0">
                        <a:solidFill>
                          <a:schemeClr val="bg1">
                            <a:lumMod val="50000"/>
                          </a:schemeClr>
                        </a:solidFill>
                        <a:latin typeface="Calibri" panose="020F0502020204030204" pitchFamily="34" charset="0"/>
                        <a:ea typeface="+mn-ea"/>
                        <a:cs typeface="Calibri" panose="020F0502020204030204" pitchFamily="34" charset="0"/>
                      </a:endParaRPr>
                    </a:p>
                  </a:txBody>
                  <a:tcPr>
                    <a:solidFill>
                      <a:srgbClr val="F7E8FC"/>
                    </a:solidFill>
                  </a:tcPr>
                </a:tc>
                <a:tc hMerge="1">
                  <a:txBody>
                    <a:bodyPr/>
                    <a:lstStyle/>
                    <a:p>
                      <a:endParaRPr lang="en-US"/>
                    </a:p>
                  </a:txBody>
                  <a:tcPr/>
                </a:tc>
                <a:extLst>
                  <a:ext uri="{0D108BD9-81ED-4DB2-BD59-A6C34878D82A}">
                    <a16:rowId xmlns:a16="http://schemas.microsoft.com/office/drawing/2014/main" val="459244839"/>
                  </a:ext>
                </a:extLst>
              </a:tr>
              <a:tr h="1036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rgbClr val="008080"/>
                          </a:solidFill>
                          <a:latin typeface="+mn-lt"/>
                          <a:ea typeface="+mn-ea"/>
                          <a:cs typeface="+mn-cs"/>
                        </a:rPr>
                        <a:t>Definition</a:t>
                      </a:r>
                    </a:p>
                  </a:txBody>
                  <a:tcPr vert="vert270">
                    <a:solidFill>
                      <a:srgbClr val="C1FFE0"/>
                    </a:solidFill>
                  </a:tcPr>
                </a:tc>
                <a:tc>
                  <a:txBody>
                    <a:bodyPr/>
                    <a:lstStyle/>
                    <a:p>
                      <a:pPr marL="0" indent="0" algn="ctr" eaLnBrk="1" hangingPunct="1">
                        <a:lnSpc>
                          <a:spcPct val="100000"/>
                        </a:lnSpc>
                        <a:buFont typeface="Wingdings" panose="05000000000000000000" pitchFamily="2" charset="2"/>
                        <a:buNone/>
                      </a:pPr>
                      <a:endParaRPr kumimoji="0" lang="en-US" sz="1400" b="0" i="0" u="none" strike="noStrike" kern="1200" baseline="0" dirty="0" smtClean="0">
                        <a:solidFill>
                          <a:srgbClr val="00B050"/>
                        </a:solidFill>
                        <a:latin typeface="+mn-lt"/>
                        <a:ea typeface="+mn-ea"/>
                        <a:cs typeface="+mn-cs"/>
                      </a:endParaRPr>
                    </a:p>
                    <a:p>
                      <a:pPr marL="0" indent="0" algn="ctr" eaLnBrk="1" hangingPunct="1">
                        <a:lnSpc>
                          <a:spcPct val="100000"/>
                        </a:lnSpc>
                        <a:buFont typeface="Wingdings" panose="05000000000000000000" pitchFamily="2" charset="2"/>
                        <a:buNone/>
                      </a:pPr>
                      <a:r>
                        <a:rPr kumimoji="0" lang="en-US" sz="1400" b="0" i="0" u="none" strike="noStrike" kern="1200" baseline="0" dirty="0" smtClean="0">
                          <a:solidFill>
                            <a:srgbClr val="00B050"/>
                          </a:solidFill>
                          <a:latin typeface="+mn-lt"/>
                          <a:ea typeface="+mn-ea"/>
                          <a:cs typeface="+mn-cs"/>
                        </a:rPr>
                        <a:t>Dwarfism </a:t>
                      </a:r>
                      <a:r>
                        <a:rPr kumimoji="0" lang="en-US" sz="1400" b="0" i="0" u="none" strike="noStrike" kern="1200" baseline="0" dirty="0">
                          <a:solidFill>
                            <a:srgbClr val="00B050"/>
                          </a:solidFill>
                          <a:latin typeface="+mn-lt"/>
                          <a:ea typeface="+mn-ea"/>
                          <a:cs typeface="+mn-cs"/>
                        </a:rPr>
                        <a:t>means failure in growth (i.e., growth retardation).</a:t>
                      </a:r>
                    </a:p>
                  </a:txBody>
                  <a:tcPr>
                    <a:solidFill>
                      <a:schemeClr val="bg1"/>
                    </a:solidFill>
                  </a:tcPr>
                </a:tc>
                <a:extLst>
                  <a:ext uri="{0D108BD9-81ED-4DB2-BD59-A6C34878D82A}">
                    <a16:rowId xmlns:a16="http://schemas.microsoft.com/office/drawing/2014/main" val="914437974"/>
                  </a:ext>
                </a:extLst>
              </a:tr>
              <a:tr h="17904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a:solidFill>
                            <a:srgbClr val="008080"/>
                          </a:solidFill>
                          <a:latin typeface="+mn-lt"/>
                          <a:ea typeface="+mn-ea"/>
                          <a:cs typeface="+mn-cs"/>
                        </a:rPr>
                        <a:t>Causes</a:t>
                      </a:r>
                    </a:p>
                  </a:txBody>
                  <a:tcPr vert="vert270">
                    <a:solidFill>
                      <a:srgbClr val="C1FFE0"/>
                    </a:solidFill>
                  </a:tcPr>
                </a:tc>
                <a:tc>
                  <a:txBody>
                    <a:bodyPr/>
                    <a:lstStyle/>
                    <a:p>
                      <a:pPr marL="0" indent="0" algn="l" eaLnBrk="1" hangingPunct="1">
                        <a:lnSpc>
                          <a:spcPct val="100000"/>
                        </a:lnSpc>
                        <a:buFont typeface="Wingdings" panose="05000000000000000000" pitchFamily="2" charset="2"/>
                        <a:buNone/>
                      </a:pPr>
                      <a:r>
                        <a:rPr kumimoji="0" lang="en-US" sz="1400" b="0" i="0" u="none" strike="noStrike" kern="1200" baseline="0" dirty="0">
                          <a:solidFill>
                            <a:srgbClr val="00B050"/>
                          </a:solidFill>
                          <a:latin typeface="+mn-lt"/>
                          <a:ea typeface="+mn-ea"/>
                          <a:cs typeface="+mn-cs"/>
                        </a:rPr>
                        <a:t>It is caused usually by defective GH axis (hypothalamic-anterior pituitary-liver-target organs axis)such as decreased </a:t>
                      </a:r>
                      <a:r>
                        <a:rPr kumimoji="0" lang="en-US" sz="1400" b="0" i="0" u="none" strike="noStrike" kern="1200" baseline="0" dirty="0" smtClean="0">
                          <a:solidFill>
                            <a:srgbClr val="00B050"/>
                          </a:solidFill>
                          <a:latin typeface="+mn-lt"/>
                          <a:ea typeface="+mn-ea"/>
                          <a:cs typeface="+mn-cs"/>
                        </a:rPr>
                        <a:t>secretion of</a:t>
                      </a:r>
                      <a:r>
                        <a:rPr kumimoji="0" lang="en-US" sz="1400" b="0" i="0" u="none" strike="noStrike" kern="1200" baseline="0" dirty="0">
                          <a:solidFill>
                            <a:srgbClr val="00B050"/>
                          </a:solidFill>
                          <a:latin typeface="+mn-lt"/>
                          <a:ea typeface="+mn-ea"/>
                          <a:cs typeface="+mn-cs"/>
                        </a:rPr>
                        <a:t>:</a:t>
                      </a:r>
                    </a:p>
                    <a:p>
                      <a:pPr marL="285750" indent="-285750" algn="l" eaLnBrk="1" hangingPunct="1">
                        <a:lnSpc>
                          <a:spcPct val="100000"/>
                        </a:lnSpc>
                        <a:buFont typeface="Wingdings" panose="05000000000000000000" pitchFamily="2" charset="2"/>
                        <a:buChar char="ü"/>
                      </a:pPr>
                      <a:r>
                        <a:rPr kumimoji="0" lang="en-US" sz="1400" b="0" i="0" u="none" strike="noStrike" kern="1200" baseline="0" dirty="0">
                          <a:solidFill>
                            <a:srgbClr val="00B050"/>
                          </a:solidFill>
                          <a:latin typeface="+mn-lt"/>
                          <a:ea typeface="+mn-ea"/>
                          <a:cs typeface="+mn-cs"/>
                        </a:rPr>
                        <a:t>Growth hormone releasing hormone(GHRH).</a:t>
                      </a:r>
                    </a:p>
                    <a:p>
                      <a:pPr marL="285750" indent="-285750" algn="l" eaLnBrk="1" hangingPunct="1">
                        <a:lnSpc>
                          <a:spcPct val="100000"/>
                        </a:lnSpc>
                        <a:buFont typeface="Wingdings" panose="05000000000000000000" pitchFamily="2" charset="2"/>
                        <a:buChar char="ü"/>
                      </a:pPr>
                      <a:r>
                        <a:rPr kumimoji="0" lang="en-US" sz="1400" b="0" i="0" u="none" strike="noStrike" kern="1200" baseline="0" dirty="0">
                          <a:solidFill>
                            <a:srgbClr val="00B050"/>
                          </a:solidFill>
                          <a:latin typeface="+mn-lt"/>
                          <a:ea typeface="+mn-ea"/>
                          <a:cs typeface="+mn-cs"/>
                        </a:rPr>
                        <a:t>human growth hormone (HGH).</a:t>
                      </a:r>
                    </a:p>
                    <a:p>
                      <a:pPr marL="285750" indent="-285750" algn="l" eaLnBrk="1" hangingPunct="1">
                        <a:lnSpc>
                          <a:spcPct val="100000"/>
                        </a:lnSpc>
                        <a:buFont typeface="Wingdings" panose="05000000000000000000" pitchFamily="2" charset="2"/>
                        <a:buChar char="ü"/>
                      </a:pPr>
                      <a:r>
                        <a:rPr kumimoji="0" lang="en-US" sz="1400" b="0" i="0" u="none" strike="noStrike" kern="1200" baseline="0" dirty="0">
                          <a:solidFill>
                            <a:srgbClr val="00B050"/>
                          </a:solidFill>
                          <a:latin typeface="+mn-lt"/>
                          <a:ea typeface="+mn-ea"/>
                          <a:cs typeface="+mn-cs"/>
                        </a:rPr>
                        <a:t>Insulin.</a:t>
                      </a:r>
                    </a:p>
                    <a:p>
                      <a:pPr marL="285750" indent="-285750" algn="l" eaLnBrk="1" hangingPunct="1">
                        <a:lnSpc>
                          <a:spcPct val="100000"/>
                        </a:lnSpc>
                        <a:buFont typeface="Wingdings" panose="05000000000000000000" pitchFamily="2" charset="2"/>
                        <a:buChar char="ü"/>
                      </a:pPr>
                      <a:r>
                        <a:rPr kumimoji="0" lang="en-US" sz="1400" b="0" i="0" u="none" strike="noStrike" kern="1200" baseline="0" dirty="0">
                          <a:solidFill>
                            <a:srgbClr val="00B050"/>
                          </a:solidFill>
                          <a:latin typeface="+mn-lt"/>
                          <a:ea typeface="+mn-ea"/>
                          <a:cs typeface="+mn-cs"/>
                        </a:rPr>
                        <a:t>like growth factors (IGF-I). </a:t>
                      </a:r>
                    </a:p>
                    <a:p>
                      <a:pPr marL="285750" indent="-285750" algn="l" eaLnBrk="1" hangingPunct="1">
                        <a:lnSpc>
                          <a:spcPct val="100000"/>
                        </a:lnSpc>
                        <a:buFont typeface="Wingdings" panose="05000000000000000000" pitchFamily="2" charset="2"/>
                        <a:buChar char="ü"/>
                      </a:pPr>
                      <a:r>
                        <a:rPr kumimoji="0" lang="en-US" sz="1400" b="0" i="0" u="none" strike="noStrike" kern="1200" baseline="0" dirty="0">
                          <a:solidFill>
                            <a:srgbClr val="00B050"/>
                          </a:solidFill>
                          <a:latin typeface="+mn-lt"/>
                          <a:ea typeface="+mn-ea"/>
                          <a:cs typeface="+mn-cs"/>
                        </a:rPr>
                        <a:t>There may be a defect in the GH receptors.</a:t>
                      </a:r>
                    </a:p>
                  </a:txBody>
                  <a:tcPr>
                    <a:solidFill>
                      <a:schemeClr val="bg1"/>
                    </a:solidFill>
                  </a:tcPr>
                </a:tc>
                <a:extLst>
                  <a:ext uri="{0D108BD9-81ED-4DB2-BD59-A6C34878D82A}">
                    <a16:rowId xmlns:a16="http://schemas.microsoft.com/office/drawing/2014/main" val="157443160"/>
                  </a:ext>
                </a:extLst>
              </a:tr>
            </a:tbl>
          </a:graphicData>
        </a:graphic>
      </p:graphicFrame>
      <p:pic>
        <p:nvPicPr>
          <p:cNvPr id="7" name="Picture 3"/>
          <p:cNvPicPr>
            <a:picLocks noChangeAspect="1" noChangeArrowheads="1"/>
          </p:cNvPicPr>
          <p:nvPr/>
        </p:nvPicPr>
        <p:blipFill>
          <a:blip r:embed="rId2" cstate="print"/>
          <a:srcRect/>
          <a:stretch>
            <a:fillRect/>
          </a:stretch>
        </p:blipFill>
        <p:spPr bwMode="auto">
          <a:xfrm>
            <a:off x="8675596" y="1354376"/>
            <a:ext cx="2916151" cy="3523232"/>
          </a:xfrm>
          <a:prstGeom prst="rect">
            <a:avLst/>
          </a:prstGeom>
          <a:noFill/>
          <a:ln w="9525">
            <a:noFill/>
            <a:miter lim="800000"/>
            <a:headEnd/>
            <a:tailEnd/>
          </a:ln>
        </p:spPr>
      </p:pic>
      <p:sp>
        <p:nvSpPr>
          <p:cNvPr id="11" name="Rectangle 10"/>
          <p:cNvSpPr/>
          <p:nvPr/>
        </p:nvSpPr>
        <p:spPr>
          <a:xfrm>
            <a:off x="9390234" y="48529"/>
            <a:ext cx="2745998" cy="31524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The </a:t>
            </a:r>
            <a:r>
              <a:rPr lang="en-US" sz="2400" dirty="0">
                <a:solidFill>
                  <a:srgbClr val="00B050"/>
                </a:solidFill>
                <a:latin typeface="Arabic Typesetting" panose="03020402040406030203" pitchFamily="66" charset="-78"/>
                <a:cs typeface="Arabic Typesetting" panose="03020402040406030203" pitchFamily="66" charset="-78"/>
              </a:rPr>
              <a:t>notes</a:t>
            </a:r>
            <a:r>
              <a:rPr lang="en-US" sz="2400" dirty="0">
                <a:solidFill>
                  <a:srgbClr val="FF0000"/>
                </a:solidFill>
                <a:latin typeface="Arabic Typesetting" panose="03020402040406030203" pitchFamily="66" charset="-78"/>
                <a:cs typeface="Arabic Typesetting" panose="03020402040406030203" pitchFamily="66" charset="-78"/>
              </a:rPr>
              <a:t> here are imp</a:t>
            </a:r>
          </a:p>
        </p:txBody>
      </p:sp>
      <p:sp>
        <p:nvSpPr>
          <p:cNvPr id="13" name="Title 1"/>
          <p:cNvSpPr txBox="1">
            <a:spLocks/>
          </p:cNvSpPr>
          <p:nvPr/>
        </p:nvSpPr>
        <p:spPr>
          <a:xfrm>
            <a:off x="621804" y="206152"/>
            <a:ext cx="10969943" cy="990600"/>
          </a:xfrm>
          <a:prstGeom prst="rect">
            <a:avLst/>
          </a:prstGeom>
        </p:spPr>
        <p:txBody>
          <a:bodyPr vert="horz" lIns="101590" tIns="50795" rIns="101590" bIns="50795" anchor="b" anchorCtr="0">
            <a:normAutofit/>
          </a:bodyPr>
          <a:lstStyle>
            <a:lvl1pPr>
              <a:lnSpc>
                <a:spcPct val="150000"/>
              </a:lnSpc>
              <a:spcBef>
                <a:spcPct val="0"/>
              </a:spcBef>
              <a:buNone/>
              <a:defRPr kumimoji="0" sz="3200">
                <a:solidFill>
                  <a:srgbClr val="008080"/>
                </a:solidFill>
                <a:latin typeface="Bahnschrift" panose="020B0502040204020203" pitchFamily="34" charset="0"/>
                <a:ea typeface="+mj-ea"/>
                <a:cs typeface="Calibri" panose="020F0502020204030204" pitchFamily="34" charset="0"/>
              </a:defRPr>
            </a:lvl1pPr>
          </a:lstStyle>
          <a:p>
            <a:r>
              <a:rPr lang="en-US" dirty="0"/>
              <a:t>Cont.</a:t>
            </a:r>
          </a:p>
        </p:txBody>
      </p:sp>
      <p:sp>
        <p:nvSpPr>
          <p:cNvPr id="2" name="Rectangle 1"/>
          <p:cNvSpPr/>
          <p:nvPr/>
        </p:nvSpPr>
        <p:spPr>
          <a:xfrm>
            <a:off x="618114" y="4951911"/>
            <a:ext cx="10973633" cy="1285401"/>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buFont typeface="Wingdings" panose="05000000000000000000" pitchFamily="2" charset="2"/>
              <a:buNone/>
            </a:pPr>
            <a:r>
              <a:rPr lang="en-US" sz="1300" dirty="0">
                <a:solidFill>
                  <a:srgbClr val="00B050"/>
                </a:solidFill>
                <a:latin typeface="Gill Sans MT" panose="020B0502020104020203" pitchFamily="34" charset="0"/>
                <a:cs typeface="Calibri" panose="020F0502020204030204" pitchFamily="34" charset="0"/>
              </a:rPr>
              <a:t>You need to differentiate between</a:t>
            </a:r>
            <a:r>
              <a:rPr lang="en-US" sz="1300" dirty="0" smtClean="0">
                <a:solidFill>
                  <a:srgbClr val="00B050"/>
                </a:solidFill>
                <a:latin typeface="Gill Sans MT" panose="020B0502020104020203" pitchFamily="34" charset="0"/>
                <a:cs typeface="Calibri" panose="020F0502020204030204" pitchFamily="34" charset="0"/>
              </a:rPr>
              <a:t>:</a:t>
            </a:r>
          </a:p>
          <a:p>
            <a:pPr>
              <a:buFont typeface="Wingdings" panose="05000000000000000000" pitchFamily="2" charset="2"/>
              <a:buNone/>
            </a:pPr>
            <a:endParaRPr lang="en-US" sz="1300" dirty="0">
              <a:solidFill>
                <a:srgbClr val="00B050"/>
              </a:solidFill>
              <a:latin typeface="Gill Sans MT" panose="020B0502020104020203" pitchFamily="34" charset="0"/>
              <a:cs typeface="Calibri" panose="020F0502020204030204" pitchFamily="34" charset="0"/>
            </a:endParaRPr>
          </a:p>
          <a:p>
            <a:pPr>
              <a:buFont typeface="Wingdings" panose="05000000000000000000" pitchFamily="2" charset="2"/>
              <a:buNone/>
            </a:pPr>
            <a:r>
              <a:rPr lang="en-US" sz="1300" dirty="0">
                <a:solidFill>
                  <a:srgbClr val="00B050"/>
                </a:solidFill>
                <a:latin typeface="Gill Sans MT" panose="020B0502020104020203" pitchFamily="34" charset="0"/>
                <a:cs typeface="Calibri" panose="020F0502020204030204" pitchFamily="34" charset="0"/>
              </a:rPr>
              <a:t>1- if only the growth hormone drop in childhood this will cause dwarfism but with no mental retardation (normal brain).</a:t>
            </a:r>
          </a:p>
          <a:p>
            <a:pPr>
              <a:buFont typeface="Wingdings" panose="05000000000000000000" pitchFamily="2" charset="2"/>
              <a:buNone/>
            </a:pPr>
            <a:endParaRPr lang="en-US" sz="1300" dirty="0">
              <a:solidFill>
                <a:srgbClr val="00B050"/>
              </a:solidFill>
              <a:latin typeface="Gill Sans MT" panose="020B0502020104020203" pitchFamily="34" charset="0"/>
              <a:cs typeface="Calibri" panose="020F0502020204030204" pitchFamily="34" charset="0"/>
            </a:endParaRPr>
          </a:p>
          <a:p>
            <a:pPr>
              <a:buFont typeface="Wingdings" panose="05000000000000000000" pitchFamily="2" charset="2"/>
              <a:buNone/>
            </a:pPr>
            <a:r>
              <a:rPr lang="en-US" sz="1300" dirty="0">
                <a:solidFill>
                  <a:srgbClr val="00B050"/>
                </a:solidFill>
                <a:latin typeface="Gill Sans MT" panose="020B0502020104020203" pitchFamily="34" charset="0"/>
                <a:cs typeface="Calibri" panose="020F0502020204030204" pitchFamily="34" charset="0"/>
              </a:rPr>
              <a:t>2- if the thyroid hormone is the affected one and very low in the body it will cause dwarfism since the relation between the thyroid hormone and growth hormone is permissiveness but this time with mental retardation.</a:t>
            </a:r>
          </a:p>
        </p:txBody>
      </p:sp>
    </p:spTree>
    <p:extLst>
      <p:ext uri="{BB962C8B-B14F-4D97-AF65-F5344CB8AC3E}">
        <p14:creationId xmlns:p14="http://schemas.microsoft.com/office/powerpoint/2010/main" val="1623753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Prolactin</a:t>
            </a:r>
            <a:r>
              <a:rPr lang="ar-SA" sz="3200" dirty="0">
                <a:solidFill>
                  <a:srgbClr val="497E8D"/>
                </a:solidFill>
                <a:latin typeface="Bahnschrift" panose="020B0502040204020203" pitchFamily="34" charset="0"/>
                <a:cs typeface="Calibri" panose="020F0502020204030204" pitchFamily="34" charset="0"/>
              </a:rPr>
              <a:t> </a:t>
            </a:r>
            <a:r>
              <a:rPr lang="en-US" sz="3200" dirty="0">
                <a:solidFill>
                  <a:srgbClr val="497E8D"/>
                </a:solidFill>
                <a:latin typeface="Bahnschrift" panose="020B0502040204020203" pitchFamily="34" charset="0"/>
                <a:cs typeface="Calibri" panose="020F0502020204030204" pitchFamily="34" charset="0"/>
              </a:rPr>
              <a:t>Hormone </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37874006"/>
              </p:ext>
            </p:extLst>
          </p:nvPr>
        </p:nvGraphicFramePr>
        <p:xfrm>
          <a:off x="609460" y="1251367"/>
          <a:ext cx="10969942" cy="5034461"/>
        </p:xfrm>
        <a:graphic>
          <a:graphicData uri="http://schemas.openxmlformats.org/drawingml/2006/table">
            <a:tbl>
              <a:tblPr firstRow="1" bandRow="1">
                <a:tableStyleId>{5DA37D80-6434-44D0-A028-1B22A696006F}</a:tableStyleId>
              </a:tblPr>
              <a:tblGrid>
                <a:gridCol w="588408">
                  <a:extLst>
                    <a:ext uri="{9D8B030D-6E8A-4147-A177-3AD203B41FA5}">
                      <a16:colId xmlns:a16="http://schemas.microsoft.com/office/drawing/2014/main" val="3604589667"/>
                    </a:ext>
                  </a:extLst>
                </a:gridCol>
                <a:gridCol w="5111560">
                  <a:extLst>
                    <a:ext uri="{9D8B030D-6E8A-4147-A177-3AD203B41FA5}">
                      <a16:colId xmlns:a16="http://schemas.microsoft.com/office/drawing/2014/main" val="2468948741"/>
                    </a:ext>
                  </a:extLst>
                </a:gridCol>
                <a:gridCol w="5269974">
                  <a:extLst>
                    <a:ext uri="{9D8B030D-6E8A-4147-A177-3AD203B41FA5}">
                      <a16:colId xmlns:a16="http://schemas.microsoft.com/office/drawing/2014/main" val="2114305328"/>
                    </a:ext>
                  </a:extLst>
                </a:gridCol>
              </a:tblGrid>
              <a:tr h="403424">
                <a:tc grid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1" kern="1200" dirty="0">
                          <a:solidFill>
                            <a:srgbClr val="497E8D"/>
                          </a:solidFill>
                          <a:latin typeface="Calibri" panose="020F0502020204030204" pitchFamily="34" charset="0"/>
                          <a:ea typeface="+mn-ea"/>
                          <a:cs typeface="Calibri" panose="020F0502020204030204" pitchFamily="34" charset="0"/>
                        </a:rPr>
                        <a:t>Prolactin </a:t>
                      </a:r>
                    </a:p>
                  </a:txBody>
                  <a:tcP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1164822">
                <a:tc>
                  <a:txBody>
                    <a:bodyPr/>
                    <a:lstStyle/>
                    <a:p>
                      <a:pPr algn="ctr">
                        <a:lnSpc>
                          <a:spcPct val="150000"/>
                        </a:lnSpc>
                      </a:pPr>
                      <a:r>
                        <a:rPr lang="en-US" sz="1400" dirty="0">
                          <a:solidFill>
                            <a:schemeClr val="accent5">
                              <a:lumMod val="75000"/>
                            </a:schemeClr>
                          </a:solidFill>
                        </a:rPr>
                        <a:t>characteristic</a:t>
                      </a:r>
                    </a:p>
                  </a:txBody>
                  <a:tcPr vert="vert270">
                    <a:solidFill>
                      <a:srgbClr val="E0F4E9"/>
                    </a:solidFill>
                  </a:tcPr>
                </a:tc>
                <a:tc gridSpan="2">
                  <a:txBody>
                    <a:bodyPr/>
                    <a:lstStyle/>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400" kern="1200" dirty="0">
                          <a:solidFill>
                            <a:srgbClr val="00B050"/>
                          </a:solidFill>
                          <a:latin typeface="+mn-lt"/>
                          <a:ea typeface="+mn-ea"/>
                          <a:cs typeface="+mn-cs"/>
                        </a:rPr>
                        <a:t>Secreted in </a:t>
                      </a:r>
                      <a:r>
                        <a:rPr kumimoji="0" lang="en-US" sz="1400" kern="1200" dirty="0">
                          <a:solidFill>
                            <a:schemeClr val="tx1"/>
                          </a:solidFill>
                          <a:latin typeface="+mn-lt"/>
                          <a:ea typeface="+mn-ea"/>
                          <a:cs typeface="+mn-cs"/>
                        </a:rPr>
                        <a:t>Lactotrophs.(15%)</a:t>
                      </a:r>
                      <a:r>
                        <a:rPr kumimoji="0" lang="en-US" sz="1400" kern="1200" baseline="0" dirty="0">
                          <a:solidFill>
                            <a:schemeClr val="tx1"/>
                          </a:solidFill>
                          <a:latin typeface="+mn-lt"/>
                          <a:ea typeface="+mn-ea"/>
                          <a:cs typeface="+mn-cs"/>
                        </a:rPr>
                        <a:t> </a:t>
                      </a:r>
                      <a:endParaRPr kumimoji="0" lang="en-US" sz="1400" kern="1200" baseline="0" dirty="0">
                        <a:solidFill>
                          <a:schemeClr val="tx1"/>
                        </a:solidFill>
                        <a:latin typeface="+mn-lt"/>
                        <a:ea typeface="+mn-ea"/>
                        <a:cs typeface="+mn-cs"/>
                        <a:sym typeface="Wingdings" panose="05000000000000000000" pitchFamily="2" charset="2"/>
                      </a:endParaRPr>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400" kern="1200" dirty="0">
                          <a:solidFill>
                            <a:schemeClr val="tx1"/>
                          </a:solidFill>
                          <a:latin typeface="+mn-lt"/>
                          <a:ea typeface="+mn-ea"/>
                          <a:cs typeface="+mn-cs"/>
                        </a:rPr>
                        <a:t>Is formed of 198 amino acids.</a:t>
                      </a:r>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400" kern="1200" dirty="0">
                          <a:solidFill>
                            <a:schemeClr val="tx1"/>
                          </a:solidFill>
                          <a:latin typeface="+mn-lt"/>
                          <a:ea typeface="+mn-ea"/>
                          <a:cs typeface="+mn-cs"/>
                        </a:rPr>
                        <a:t>Prolactin </a:t>
                      </a:r>
                      <a:r>
                        <a:rPr kumimoji="0" lang="en-US" sz="1400" kern="1200" dirty="0">
                          <a:solidFill>
                            <a:srgbClr val="FF0000"/>
                          </a:solidFill>
                          <a:latin typeface="+mn-lt"/>
                          <a:ea typeface="+mn-ea"/>
                          <a:cs typeface="+mn-cs"/>
                        </a:rPr>
                        <a:t>structurally is related to growth hormone</a:t>
                      </a:r>
                      <a:r>
                        <a:rPr kumimoji="0" lang="en-US" sz="1400" kern="1200" dirty="0">
                          <a:solidFill>
                            <a:schemeClr val="bg1">
                              <a:lumMod val="50000"/>
                            </a:schemeClr>
                          </a:solidFill>
                          <a:latin typeface="+mn-lt"/>
                          <a:ea typeface="+mn-ea"/>
                          <a:cs typeface="+mn-cs"/>
                        </a:rPr>
                        <a:t>.</a:t>
                      </a:r>
                    </a:p>
                  </a:txBody>
                  <a:tcPr>
                    <a:solidFill>
                      <a:schemeClr val="bg1"/>
                    </a:solidFill>
                  </a:tcPr>
                </a:tc>
                <a:tc hMerge="1">
                  <a:txBody>
                    <a:bodyPr/>
                    <a:lstStyle/>
                    <a:p>
                      <a:endParaRPr lang="en-US"/>
                    </a:p>
                  </a:txBody>
                  <a:tcPr/>
                </a:tc>
                <a:extLst>
                  <a:ext uri="{0D108BD9-81ED-4DB2-BD59-A6C34878D82A}">
                    <a16:rowId xmlns:a16="http://schemas.microsoft.com/office/drawing/2014/main" val="112657102"/>
                  </a:ext>
                </a:extLst>
              </a:tr>
              <a:tr h="440639">
                <a:tc rowSpan="2">
                  <a:txBody>
                    <a:bodyPr/>
                    <a:lstStyle/>
                    <a:p>
                      <a:pPr algn="ctr">
                        <a:lnSpc>
                          <a:spcPct val="150000"/>
                        </a:lnSpc>
                      </a:pPr>
                      <a:r>
                        <a:rPr lang="en-US" sz="1400" dirty="0">
                          <a:solidFill>
                            <a:schemeClr val="tx1"/>
                          </a:solidFill>
                        </a:rPr>
                        <a:t>Control of</a:t>
                      </a:r>
                      <a:r>
                        <a:rPr lang="en-US" sz="1400" baseline="0" dirty="0">
                          <a:solidFill>
                            <a:schemeClr val="tx1"/>
                          </a:solidFill>
                        </a:rPr>
                        <a:t> </a:t>
                      </a:r>
                      <a:r>
                        <a:rPr lang="en-US" sz="1400" dirty="0">
                          <a:solidFill>
                            <a:schemeClr val="tx1"/>
                          </a:solidFill>
                        </a:rPr>
                        <a:t>Secretion</a:t>
                      </a:r>
                    </a:p>
                  </a:txBody>
                  <a:tcPr vert="vert270">
                    <a:solidFill>
                      <a:srgbClr val="E0F4E9"/>
                    </a:solidFill>
                  </a:tcPr>
                </a:tc>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b="0" dirty="0">
                          <a:solidFill>
                            <a:srgbClr val="008080"/>
                          </a:solidFill>
                        </a:rPr>
                        <a:t>Inhibition of PL secretion</a:t>
                      </a:r>
                    </a:p>
                  </a:txBody>
                  <a:tcPr>
                    <a:solidFill>
                      <a:srgbClr val="FCFEE6"/>
                    </a:solidFill>
                  </a:tcPr>
                </a:tc>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b="0" dirty="0">
                          <a:solidFill>
                            <a:srgbClr val="008080"/>
                          </a:solidFill>
                        </a:rPr>
                        <a:t>Stimulation of PL secretion </a:t>
                      </a:r>
                    </a:p>
                  </a:txBody>
                  <a:tcPr>
                    <a:solidFill>
                      <a:srgbClr val="FCFEE6"/>
                    </a:solidFill>
                  </a:tcPr>
                </a:tc>
                <a:extLst>
                  <a:ext uri="{0D108BD9-81ED-4DB2-BD59-A6C34878D82A}">
                    <a16:rowId xmlns:a16="http://schemas.microsoft.com/office/drawing/2014/main" val="3908467867"/>
                  </a:ext>
                </a:extLst>
              </a:tr>
              <a:tr h="1616477">
                <a:tc vMerge="1">
                  <a:txBody>
                    <a:bodyPr/>
                    <a:lstStyle/>
                    <a:p>
                      <a:endParaRPr lang="en-US"/>
                    </a:p>
                  </a:txBody>
                  <a:tcPr/>
                </a:tc>
                <a:tc>
                  <a:txBody>
                    <a:bodyPr/>
                    <a:lstStyle/>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kern="1200" dirty="0">
                          <a:solidFill>
                            <a:schemeClr val="tx1"/>
                          </a:solidFill>
                          <a:latin typeface="+mn-lt"/>
                          <a:ea typeface="+mn-ea"/>
                          <a:cs typeface="+mn-cs"/>
                        </a:rPr>
                        <a:t>By prolactin inhibitory hormone(PIH) (Dopamine)</a:t>
                      </a:r>
                      <a:r>
                        <a:rPr kumimoji="0" lang="en-US" sz="1400" kern="1200" baseline="0" dirty="0">
                          <a:solidFill>
                            <a:schemeClr val="tx1"/>
                          </a:solidFill>
                          <a:latin typeface="+mn-lt"/>
                          <a:ea typeface="+mn-ea"/>
                          <a:cs typeface="+mn-cs"/>
                        </a:rPr>
                        <a:t> </a:t>
                      </a:r>
                      <a:r>
                        <a:rPr kumimoji="0" lang="en-US" sz="1400" kern="1200" dirty="0">
                          <a:solidFill>
                            <a:schemeClr val="accent5">
                              <a:lumMod val="75000"/>
                            </a:schemeClr>
                          </a:solidFill>
                          <a:latin typeface="+mn-lt"/>
                          <a:ea typeface="+mn-ea"/>
                          <a:cs typeface="+mn-cs"/>
                        </a:rPr>
                        <a:t>(Hypothalamic control of PL secretion is performed primarily by </a:t>
                      </a:r>
                      <a:r>
                        <a:rPr kumimoji="0" lang="en-US" sz="1400" kern="1200" dirty="0" smtClean="0">
                          <a:solidFill>
                            <a:schemeClr val="accent5">
                              <a:lumMod val="75000"/>
                            </a:schemeClr>
                          </a:solidFill>
                          <a:latin typeface="+mn-lt"/>
                          <a:ea typeface="+mn-ea"/>
                          <a:cs typeface="+mn-cs"/>
                        </a:rPr>
                        <a:t>dopamine)</a:t>
                      </a:r>
                      <a:endParaRPr kumimoji="0" lang="en-US" sz="1400" kern="1200" dirty="0">
                        <a:solidFill>
                          <a:schemeClr val="accent5">
                            <a:lumMod val="75000"/>
                          </a:schemeClr>
                        </a:solidFill>
                        <a:latin typeface="+mn-lt"/>
                        <a:ea typeface="+mn-ea"/>
                        <a:cs typeface="+mn-cs"/>
                      </a:endParaRPr>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kern="1200" dirty="0">
                          <a:solidFill>
                            <a:schemeClr val="accent5">
                              <a:lumMod val="75000"/>
                            </a:schemeClr>
                          </a:solidFill>
                          <a:latin typeface="+mn-lt"/>
                          <a:ea typeface="+mn-ea"/>
                          <a:cs typeface="+mn-cs"/>
                        </a:rPr>
                        <a:t>Thus,</a:t>
                      </a:r>
                      <a:r>
                        <a:rPr kumimoji="0" lang="en-US" sz="1400" kern="1200" baseline="0" dirty="0">
                          <a:solidFill>
                            <a:schemeClr val="accent5">
                              <a:lumMod val="75000"/>
                            </a:schemeClr>
                          </a:solidFill>
                          <a:latin typeface="+mn-lt"/>
                          <a:ea typeface="+mn-ea"/>
                          <a:cs typeface="+mn-cs"/>
                        </a:rPr>
                        <a:t> </a:t>
                      </a:r>
                      <a:r>
                        <a:rPr kumimoji="0" lang="en-US" sz="1400" kern="1200" dirty="0">
                          <a:solidFill>
                            <a:schemeClr val="accent5">
                              <a:lumMod val="75000"/>
                            </a:schemeClr>
                          </a:solidFill>
                          <a:latin typeface="+mn-lt"/>
                          <a:ea typeface="+mn-ea"/>
                          <a:cs typeface="+mn-cs"/>
                        </a:rPr>
                        <a:t>pituitary stalk lesions cause hyperprolactinemia.</a:t>
                      </a:r>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400" kern="1200" dirty="0">
                        <a:solidFill>
                          <a:schemeClr val="accent5">
                            <a:lumMod val="75000"/>
                          </a:schemeClr>
                        </a:solidFill>
                        <a:latin typeface="+mn-lt"/>
                        <a:ea typeface="+mn-ea"/>
                        <a:cs typeface="+mn-cs"/>
                      </a:endParaRPr>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kern="1200" dirty="0">
                          <a:solidFill>
                            <a:schemeClr val="accent5">
                              <a:lumMod val="75000"/>
                            </a:schemeClr>
                          </a:solidFill>
                          <a:latin typeface="+mn-lt"/>
                          <a:ea typeface="+mn-ea"/>
                          <a:cs typeface="+mn-cs"/>
                        </a:rPr>
                        <a:t>Sources of dopamine:</a:t>
                      </a:r>
                    </a:p>
                    <a:p>
                      <a:pPr marL="3429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400" kern="1200" dirty="0">
                          <a:solidFill>
                            <a:schemeClr val="tx1"/>
                          </a:solidFill>
                          <a:latin typeface="+mn-lt"/>
                          <a:ea typeface="+mn-ea"/>
                          <a:cs typeface="+mn-cs"/>
                        </a:rPr>
                        <a:t>Dopaminergic</a:t>
                      </a:r>
                      <a:r>
                        <a:rPr kumimoji="0" lang="en-US" sz="1400" kern="1200" baseline="0" dirty="0">
                          <a:solidFill>
                            <a:schemeClr val="tx1"/>
                          </a:solidFill>
                          <a:latin typeface="+mn-lt"/>
                          <a:ea typeface="+mn-ea"/>
                          <a:cs typeface="+mn-cs"/>
                        </a:rPr>
                        <a:t> </a:t>
                      </a:r>
                      <a:r>
                        <a:rPr kumimoji="0" lang="en-US" sz="1400" kern="1200" dirty="0">
                          <a:solidFill>
                            <a:schemeClr val="tx1"/>
                          </a:solidFill>
                          <a:latin typeface="+mn-lt"/>
                          <a:ea typeface="+mn-ea"/>
                          <a:cs typeface="+mn-cs"/>
                        </a:rPr>
                        <a:t>neurons</a:t>
                      </a:r>
                      <a:r>
                        <a:rPr kumimoji="0" lang="en-US" sz="1400" kern="1200" baseline="0" dirty="0">
                          <a:solidFill>
                            <a:schemeClr val="tx1"/>
                          </a:solidFill>
                          <a:latin typeface="+mn-lt"/>
                          <a:ea typeface="+mn-ea"/>
                          <a:cs typeface="+mn-cs"/>
                        </a:rPr>
                        <a:t> </a:t>
                      </a:r>
                      <a:r>
                        <a:rPr kumimoji="0" lang="en-US" sz="1400" kern="1200" dirty="0">
                          <a:solidFill>
                            <a:schemeClr val="tx1"/>
                          </a:solidFill>
                          <a:latin typeface="+mn-lt"/>
                          <a:ea typeface="+mn-ea"/>
                          <a:cs typeface="+mn-cs"/>
                        </a:rPr>
                        <a:t>in</a:t>
                      </a:r>
                      <a:r>
                        <a:rPr kumimoji="0" lang="en-US" sz="1400" kern="1200" baseline="0" dirty="0">
                          <a:solidFill>
                            <a:schemeClr val="tx1"/>
                          </a:solidFill>
                          <a:latin typeface="+mn-lt"/>
                          <a:ea typeface="+mn-ea"/>
                          <a:cs typeface="+mn-cs"/>
                        </a:rPr>
                        <a:t> </a:t>
                      </a:r>
                      <a:r>
                        <a:rPr kumimoji="0" lang="en-US" sz="1400" kern="1200" dirty="0">
                          <a:solidFill>
                            <a:schemeClr val="tx1"/>
                          </a:solidFill>
                          <a:latin typeface="+mn-lt"/>
                          <a:ea typeface="+mn-ea"/>
                          <a:cs typeface="+mn-cs"/>
                        </a:rPr>
                        <a:t>the hypothalamus.</a:t>
                      </a:r>
                    </a:p>
                    <a:p>
                      <a:pPr marL="3429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400" kern="1200" dirty="0">
                          <a:solidFill>
                            <a:schemeClr val="tx1"/>
                          </a:solidFill>
                          <a:latin typeface="+mn-lt"/>
                          <a:ea typeface="+mn-ea"/>
                          <a:cs typeface="+mn-cs"/>
                        </a:rPr>
                        <a:t>Dopaminergic</a:t>
                      </a:r>
                      <a:r>
                        <a:rPr kumimoji="0" lang="en-US" sz="1400" kern="1200" baseline="0" dirty="0">
                          <a:solidFill>
                            <a:schemeClr val="tx1"/>
                          </a:solidFill>
                          <a:latin typeface="+mn-lt"/>
                          <a:ea typeface="+mn-ea"/>
                          <a:cs typeface="+mn-cs"/>
                        </a:rPr>
                        <a:t> neurons in the posterior pituitary.</a:t>
                      </a:r>
                    </a:p>
                    <a:p>
                      <a:pPr marL="3429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400" kern="1200" baseline="0" dirty="0">
                          <a:solidFill>
                            <a:schemeClr val="tx1"/>
                          </a:solidFill>
                          <a:latin typeface="+mn-lt"/>
                          <a:ea typeface="+mn-ea"/>
                          <a:cs typeface="+mn-cs"/>
                        </a:rPr>
                        <a:t>Nonlactotrophs cells of the  anterior pituitary.</a:t>
                      </a:r>
                    </a:p>
                  </a:txBody>
                  <a:tcPr>
                    <a:solidFill>
                      <a:schemeClr val="bg1"/>
                    </a:solidFill>
                  </a:tcPr>
                </a:tc>
                <a:tc>
                  <a:txBody>
                    <a:bodyPr/>
                    <a:lstStyle/>
                    <a:p>
                      <a:pPr marL="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kern="1200" dirty="0">
                          <a:solidFill>
                            <a:srgbClr val="FF66CC"/>
                          </a:solidFill>
                          <a:latin typeface="+mn-lt"/>
                          <a:ea typeface="+mn-ea"/>
                          <a:cs typeface="+mn-cs"/>
                        </a:rPr>
                        <a:t>Exercise, Surgical, psychological stress, Stimulation of</a:t>
                      </a:r>
                      <a:r>
                        <a:rPr kumimoji="0" lang="en-US" sz="1400" kern="1200" baseline="0" dirty="0">
                          <a:solidFill>
                            <a:srgbClr val="FF66CC"/>
                          </a:solidFill>
                          <a:latin typeface="+mn-lt"/>
                          <a:ea typeface="+mn-ea"/>
                          <a:cs typeface="+mn-cs"/>
                        </a:rPr>
                        <a:t> </a:t>
                      </a:r>
                      <a:r>
                        <a:rPr kumimoji="0" lang="en-US" sz="1400" kern="1200" dirty="0">
                          <a:solidFill>
                            <a:srgbClr val="FF66CC"/>
                          </a:solidFill>
                          <a:latin typeface="+mn-lt"/>
                          <a:ea typeface="+mn-ea"/>
                          <a:cs typeface="+mn-cs"/>
                        </a:rPr>
                        <a:t>the nipple (Suckling</a:t>
                      </a:r>
                      <a:r>
                        <a:rPr kumimoji="0" lang="en-US" sz="1400" kern="1200" baseline="0" dirty="0">
                          <a:solidFill>
                            <a:srgbClr val="FF66CC"/>
                          </a:solidFill>
                          <a:latin typeface="+mn-lt"/>
                          <a:ea typeface="+mn-ea"/>
                          <a:cs typeface="+mn-cs"/>
                        </a:rPr>
                        <a:t> </a:t>
                      </a:r>
                      <a:r>
                        <a:rPr kumimoji="0" lang="en-US" sz="1400" kern="1200" dirty="0">
                          <a:solidFill>
                            <a:srgbClr val="FF66CC"/>
                          </a:solidFill>
                          <a:latin typeface="+mn-lt"/>
                          <a:ea typeface="+mn-ea"/>
                          <a:cs typeface="+mn-cs"/>
                        </a:rPr>
                        <a:t>response inhibits PIH release), Sleep, Pregnancy and TRH.</a:t>
                      </a:r>
                    </a:p>
                  </a:txBody>
                  <a:tcPr>
                    <a:solidFill>
                      <a:schemeClr val="bg1"/>
                    </a:solidFill>
                  </a:tcPr>
                </a:tc>
                <a:extLst>
                  <a:ext uri="{0D108BD9-81ED-4DB2-BD59-A6C34878D82A}">
                    <a16:rowId xmlns:a16="http://schemas.microsoft.com/office/drawing/2014/main" val="1492382052"/>
                  </a:ext>
                </a:extLst>
              </a:tr>
            </a:tbl>
          </a:graphicData>
        </a:graphic>
      </p:graphicFrame>
      <p:sp>
        <p:nvSpPr>
          <p:cNvPr id="4" name="Rectangle 3"/>
          <p:cNvSpPr/>
          <p:nvPr/>
        </p:nvSpPr>
        <p:spPr>
          <a:xfrm>
            <a:off x="7462564" y="1772816"/>
            <a:ext cx="3528392" cy="936103"/>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400" dirty="0">
                <a:solidFill>
                  <a:srgbClr val="00B050"/>
                </a:solidFill>
                <a:latin typeface="Gill Sans MT" panose="020B0502020104020203" pitchFamily="34" charset="0"/>
                <a:cs typeface="Calibri" panose="020F0502020204030204" pitchFamily="34" charset="0"/>
              </a:rPr>
              <a:t>Hormones are classified in to 3 families:</a:t>
            </a:r>
          </a:p>
          <a:p>
            <a:pPr>
              <a:lnSpc>
                <a:spcPct val="150000"/>
              </a:lnSpc>
            </a:pPr>
            <a:r>
              <a:rPr lang="en-US" sz="1400" dirty="0">
                <a:solidFill>
                  <a:srgbClr val="00B050"/>
                </a:solidFill>
                <a:latin typeface="Gill Sans MT" panose="020B0502020104020203" pitchFamily="34" charset="0"/>
                <a:cs typeface="Calibri" panose="020F0502020204030204" pitchFamily="34" charset="0"/>
              </a:rPr>
              <a:t>1- growth hormone + prolactin </a:t>
            </a:r>
          </a:p>
          <a:p>
            <a:pPr>
              <a:lnSpc>
                <a:spcPct val="150000"/>
              </a:lnSpc>
            </a:pPr>
            <a:r>
              <a:rPr lang="en-US" sz="1400" dirty="0">
                <a:solidFill>
                  <a:srgbClr val="00B050"/>
                </a:solidFill>
                <a:latin typeface="Gill Sans MT" panose="020B0502020104020203" pitchFamily="34" charset="0"/>
                <a:cs typeface="Calibri" panose="020F0502020204030204" pitchFamily="34" charset="0"/>
              </a:rPr>
              <a:t>2- LH + FSH + TSH</a:t>
            </a:r>
          </a:p>
        </p:txBody>
      </p:sp>
    </p:spTree>
    <p:extLst>
      <p:ext uri="{BB962C8B-B14F-4D97-AF65-F5344CB8AC3E}">
        <p14:creationId xmlns:p14="http://schemas.microsoft.com/office/powerpoint/2010/main" val="3872075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Regulation</a:t>
            </a:r>
            <a:r>
              <a:rPr lang="en-US" sz="3200" dirty="0">
                <a:solidFill>
                  <a:srgbClr val="497E8D"/>
                </a:solidFill>
                <a:latin typeface="Bahnschrift" panose="020B0502040204020203" pitchFamily="34" charset="0"/>
                <a:cs typeface="Calibri" panose="020F0502020204030204" pitchFamily="34" charset="0"/>
              </a:rPr>
              <a:t> of Prolactin</a:t>
            </a:r>
            <a:r>
              <a:rPr lang="ar-SA" sz="3200" dirty="0">
                <a:solidFill>
                  <a:srgbClr val="497E8D"/>
                </a:solidFill>
                <a:latin typeface="Bahnschrift" panose="020B0502040204020203" pitchFamily="34" charset="0"/>
                <a:cs typeface="Calibri" panose="020F0502020204030204" pitchFamily="34" charset="0"/>
              </a:rPr>
              <a:t> </a:t>
            </a:r>
            <a:r>
              <a:rPr lang="en-US" sz="3200" dirty="0">
                <a:solidFill>
                  <a:srgbClr val="497E8D"/>
                </a:solidFill>
                <a:latin typeface="Bahnschrift" panose="020B0502040204020203" pitchFamily="34" charset="0"/>
                <a:cs typeface="Calibri" panose="020F0502020204030204" pitchFamily="34" charset="0"/>
              </a:rPr>
              <a:t>Hormone </a:t>
            </a: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3"/>
          <p:cNvSpPr/>
          <p:nvPr/>
        </p:nvSpPr>
        <p:spPr>
          <a:xfrm>
            <a:off x="609460" y="1412776"/>
            <a:ext cx="6061016" cy="4752528"/>
          </a:xfrm>
          <a:prstGeom prst="rect">
            <a:avLst/>
          </a:prstGeom>
          <a:blipFill>
            <a:blip r:embed="rId2" cstate="print"/>
            <a:stretch>
              <a:fillRect/>
            </a:stretch>
          </a:blipFill>
        </p:spPr>
        <p:txBody>
          <a:bodyPr wrap="square" lIns="0" tIns="0" rIns="0" bIns="0" rtlCol="0"/>
          <a:lstStyle/>
          <a:p>
            <a:endParaRPr/>
          </a:p>
        </p:txBody>
      </p:sp>
      <p:sp>
        <p:nvSpPr>
          <p:cNvPr id="11" name="مربع نص 3"/>
          <p:cNvSpPr txBox="1"/>
          <p:nvPr/>
        </p:nvSpPr>
        <p:spPr>
          <a:xfrm>
            <a:off x="6781104" y="1412776"/>
            <a:ext cx="4764910" cy="1440160"/>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50000"/>
              </a:lnSpc>
            </a:pPr>
            <a:r>
              <a:rPr lang="en-US" sz="1600" dirty="0"/>
              <a:t>Hypothalamus will </a:t>
            </a:r>
            <a:r>
              <a:rPr lang="en-US" sz="1600" dirty="0" err="1"/>
              <a:t>tonically</a:t>
            </a:r>
            <a:r>
              <a:rPr lang="en-US" sz="1600" dirty="0"/>
              <a:t> inhibit the secretion of prolactin from anterior pituitary through dopamine.</a:t>
            </a:r>
            <a:endParaRPr lang="ar-SA" sz="1600" dirty="0"/>
          </a:p>
        </p:txBody>
      </p:sp>
      <p:sp>
        <p:nvSpPr>
          <p:cNvPr id="4" name="Rectangle 3"/>
          <p:cNvSpPr/>
          <p:nvPr/>
        </p:nvSpPr>
        <p:spPr>
          <a:xfrm>
            <a:off x="6781104" y="4509120"/>
            <a:ext cx="4764911" cy="1440160"/>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600" dirty="0">
                <a:solidFill>
                  <a:srgbClr val="00B050"/>
                </a:solidFill>
                <a:latin typeface="Gill Sans MT" panose="020B0502020104020203" pitchFamily="34" charset="0"/>
                <a:cs typeface="Calibri" panose="020F0502020204030204" pitchFamily="34" charset="0"/>
              </a:rPr>
              <a:t>Prolactin is secreted after pregnancy WHY?</a:t>
            </a:r>
          </a:p>
          <a:p>
            <a:pPr>
              <a:lnSpc>
                <a:spcPct val="150000"/>
              </a:lnSpc>
            </a:pPr>
            <a:r>
              <a:rPr lang="en-US" sz="1600" dirty="0">
                <a:solidFill>
                  <a:srgbClr val="00B050"/>
                </a:solidFill>
                <a:latin typeface="Gill Sans MT" panose="020B0502020104020203" pitchFamily="34" charset="0"/>
                <a:cs typeface="Calibri" panose="020F0502020204030204" pitchFamily="34" charset="0"/>
              </a:rPr>
              <a:t>b/c high levels of estrogen and progesterone will down regulate prolactin so that’s why its; not secreted during pregnancy. </a:t>
            </a:r>
          </a:p>
        </p:txBody>
      </p:sp>
      <p:sp>
        <p:nvSpPr>
          <p:cNvPr id="5" name="TextBox 4">
            <a:extLst>
              <a:ext uri="{FF2B5EF4-FFF2-40B4-BE49-F238E27FC236}">
                <a16:creationId xmlns:a16="http://schemas.microsoft.com/office/drawing/2014/main" id="{5EFEC4A7-BFA1-4D48-98F7-792F78AA5B20}"/>
              </a:ext>
            </a:extLst>
          </p:cNvPr>
          <p:cNvSpPr txBox="1"/>
          <p:nvPr/>
        </p:nvSpPr>
        <p:spPr>
          <a:xfrm>
            <a:off x="6781104" y="3122712"/>
            <a:ext cx="4798261" cy="1077218"/>
          </a:xfrm>
          <a:prstGeom prst="rect">
            <a:avLst/>
          </a:prstGeom>
          <a:noFill/>
          <a:ln w="19050">
            <a:solidFill>
              <a:srgbClr val="00B050"/>
            </a:solidFill>
            <a:prstDash val="dashDot"/>
          </a:ln>
        </p:spPr>
        <p:txBody>
          <a:bodyPr wrap="square" rtlCol="0">
            <a:spAutoFit/>
          </a:bodyPr>
          <a:lstStyle/>
          <a:p>
            <a:r>
              <a:rPr lang="en-US" sz="1600" dirty="0">
                <a:solidFill>
                  <a:srgbClr val="00B050"/>
                </a:solidFill>
              </a:rPr>
              <a:t>Why is prolactin secreted in lactating women but not secreted in normal women?</a:t>
            </a:r>
          </a:p>
          <a:p>
            <a:r>
              <a:rPr lang="en-US" sz="1600" dirty="0">
                <a:solidFill>
                  <a:srgbClr val="00B050"/>
                </a:solidFill>
              </a:rPr>
              <a:t>Because normally dopamine is released </a:t>
            </a:r>
            <a:r>
              <a:rPr lang="en-US" sz="1600" dirty="0">
                <a:solidFill>
                  <a:srgbClr val="FF0000"/>
                </a:solidFill>
              </a:rPr>
              <a:t>in greater amount</a:t>
            </a:r>
            <a:r>
              <a:rPr lang="en-US" sz="1600" dirty="0">
                <a:solidFill>
                  <a:srgbClr val="00B050"/>
                </a:solidFill>
              </a:rPr>
              <a:t> compared to TRH</a:t>
            </a:r>
          </a:p>
        </p:txBody>
      </p:sp>
      <p:sp>
        <p:nvSpPr>
          <p:cNvPr id="8" name="Rectangle 7">
            <a:extLst>
              <a:ext uri="{FF2B5EF4-FFF2-40B4-BE49-F238E27FC236}">
                <a16:creationId xmlns:a16="http://schemas.microsoft.com/office/drawing/2014/main" id="{05B466A4-2584-4CB0-88BF-CA7D08787DF7}"/>
              </a:ext>
            </a:extLst>
          </p:cNvPr>
          <p:cNvSpPr/>
          <p:nvPr/>
        </p:nvSpPr>
        <p:spPr>
          <a:xfrm>
            <a:off x="2710036" y="2996952"/>
            <a:ext cx="43204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838829" y="27285"/>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Tree>
    <p:extLst>
      <p:ext uri="{BB962C8B-B14F-4D97-AF65-F5344CB8AC3E}">
        <p14:creationId xmlns:p14="http://schemas.microsoft.com/office/powerpoint/2010/main" val="265409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Prolactin function &amp; Abnormalities </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9550796"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7" name="Content Placeholder 3"/>
          <p:cNvSpPr txBox="1">
            <a:spLocks/>
          </p:cNvSpPr>
          <p:nvPr/>
        </p:nvSpPr>
        <p:spPr>
          <a:xfrm>
            <a:off x="609458" y="1143001"/>
            <a:ext cx="8833367" cy="351013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sz="1400" b="1" dirty="0" smtClean="0">
                <a:solidFill>
                  <a:srgbClr val="008080"/>
                </a:solidFill>
                <a:latin typeface="Gill Sans MT" panose="020B0502020104020203" pitchFamily="34" charset="0"/>
                <a:cs typeface="Calibri" panose="020F0502020204030204" pitchFamily="34" charset="0"/>
              </a:rPr>
              <a:t>Functions: </a:t>
            </a:r>
          </a:p>
          <a:p>
            <a:pPr marL="0" indent="0" defTabSz="914400">
              <a:buClr>
                <a:srgbClr val="008080"/>
              </a:buClr>
              <a:buNone/>
            </a:pPr>
            <a:endParaRPr lang="en-US" sz="200" b="1" dirty="0" smtClean="0">
              <a:solidFill>
                <a:srgbClr val="008080"/>
              </a:solidFill>
              <a:latin typeface="Gill Sans MT" panose="020B0502020104020203" pitchFamily="34" charset="0"/>
              <a:cs typeface="Calibri" panose="020F0502020204030204" pitchFamily="34" charset="0"/>
            </a:endParaRPr>
          </a:p>
          <a:p>
            <a:pPr marL="0" indent="0" defTabSz="914400">
              <a:buClr>
                <a:srgbClr val="008080"/>
              </a:buClr>
              <a:buNone/>
            </a:pPr>
            <a:r>
              <a:rPr lang="en-US" sz="1400" dirty="0" smtClean="0">
                <a:solidFill>
                  <a:srgbClr val="008080"/>
                </a:solidFill>
                <a:latin typeface="Gill Sans MT" panose="020B0502020104020203" pitchFamily="34" charset="0"/>
                <a:cs typeface="Calibri" panose="020F0502020204030204" pitchFamily="34" charset="0"/>
              </a:rPr>
              <a:t>1- </a:t>
            </a:r>
            <a:r>
              <a:rPr lang="en-US" sz="1400" dirty="0">
                <a:solidFill>
                  <a:srgbClr val="008080"/>
                </a:solidFill>
                <a:latin typeface="Gill Sans MT" panose="020B0502020104020203" pitchFamily="34" charset="0"/>
                <a:cs typeface="Calibri" panose="020F0502020204030204" pitchFamily="34" charset="0"/>
              </a:rPr>
              <a:t>Breast </a:t>
            </a:r>
            <a:r>
              <a:rPr lang="en-US" sz="1400" dirty="0" smtClean="0">
                <a:solidFill>
                  <a:srgbClr val="008080"/>
                </a:solidFill>
                <a:latin typeface="Gill Sans MT" panose="020B0502020104020203" pitchFamily="34" charset="0"/>
                <a:cs typeface="Calibri" panose="020F0502020204030204" pitchFamily="34" charset="0"/>
              </a:rPr>
              <a:t>development.</a:t>
            </a:r>
          </a:p>
          <a:p>
            <a:pPr marL="0" indent="0" defTabSz="914400">
              <a:buClr>
                <a:srgbClr val="008080"/>
              </a:buClr>
              <a:buNone/>
            </a:pPr>
            <a:endParaRPr lang="en-US" sz="200" dirty="0" smtClean="0">
              <a:solidFill>
                <a:srgbClr val="008080"/>
              </a:solidFill>
              <a:latin typeface="Gill Sans MT" panose="020B0502020104020203" pitchFamily="34" charset="0"/>
              <a:cs typeface="Calibri" panose="020F0502020204030204" pitchFamily="34" charset="0"/>
            </a:endParaRPr>
          </a:p>
          <a:p>
            <a:pPr marL="0" indent="0" defTabSz="914400">
              <a:buClr>
                <a:srgbClr val="008080"/>
              </a:buClr>
              <a:buNone/>
            </a:pPr>
            <a:r>
              <a:rPr lang="en-US" sz="1400" dirty="0">
                <a:solidFill>
                  <a:srgbClr val="008080"/>
                </a:solidFill>
                <a:latin typeface="Gill Sans MT" panose="020B0502020104020203" pitchFamily="34" charset="0"/>
                <a:cs typeface="Calibri" panose="020F0502020204030204" pitchFamily="34" charset="0"/>
              </a:rPr>
              <a:t>2- Major function is milk production (</a:t>
            </a:r>
            <a:r>
              <a:rPr lang="en-US" sz="1400" dirty="0" err="1" smtClean="0">
                <a:solidFill>
                  <a:srgbClr val="008080"/>
                </a:solidFill>
                <a:latin typeface="Gill Sans MT" panose="020B0502020104020203" pitchFamily="34" charset="0"/>
                <a:cs typeface="Calibri" panose="020F0502020204030204" pitchFamily="34" charset="0"/>
              </a:rPr>
              <a:t>Lactogenesis</a:t>
            </a:r>
            <a:r>
              <a:rPr lang="en-US" sz="1400" dirty="0" smtClean="0">
                <a:solidFill>
                  <a:srgbClr val="008080"/>
                </a:solidFill>
                <a:latin typeface="Gill Sans MT" panose="020B0502020104020203" pitchFamily="34" charset="0"/>
                <a:cs typeface="Calibri" panose="020F0502020204030204" pitchFamily="34" charset="0"/>
              </a:rPr>
              <a:t>*)</a:t>
            </a:r>
            <a:r>
              <a:rPr lang="en-US" sz="1100" dirty="0" smtClean="0">
                <a:solidFill>
                  <a:srgbClr val="008080"/>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rPr>
              <a:t>(</a:t>
            </a:r>
            <a:r>
              <a:rPr lang="en-US" sz="1400" dirty="0">
                <a:solidFill>
                  <a:srgbClr val="00B050"/>
                </a:solidFill>
                <a:latin typeface="Gill Sans MT" panose="020B0502020104020203" pitchFamily="34" charset="0"/>
                <a:cs typeface="Calibri" panose="020F0502020204030204" pitchFamily="34" charset="0"/>
              </a:rPr>
              <a:t>We need prolactin after delivery for lactating  and milk synthesis</a:t>
            </a:r>
            <a:r>
              <a:rPr lang="en-US" sz="1400" dirty="0" smtClean="0">
                <a:solidFill>
                  <a:srgbClr val="00B050"/>
                </a:solidFill>
                <a:latin typeface="Gill Sans MT" panose="020B0502020104020203" pitchFamily="34" charset="0"/>
                <a:cs typeface="Calibri" panose="020F0502020204030204" pitchFamily="34" charset="0"/>
              </a:rPr>
              <a:t>).</a:t>
            </a:r>
            <a:endParaRPr lang="en-US" sz="1400" dirty="0">
              <a:solidFill>
                <a:srgbClr val="00B050"/>
              </a:solidFill>
              <a:latin typeface="Gill Sans MT" panose="020B0502020104020203" pitchFamily="34" charset="0"/>
              <a:cs typeface="Calibri" panose="020F0502020204030204" pitchFamily="34" charset="0"/>
            </a:endParaRPr>
          </a:p>
          <a:p>
            <a:pPr defTabSz="914400">
              <a:buClr>
                <a:srgbClr val="008080"/>
              </a:buClr>
            </a:pPr>
            <a:r>
              <a:rPr lang="en-US" sz="1400" dirty="0" smtClean="0">
                <a:solidFill>
                  <a:schemeClr val="tx1"/>
                </a:solidFill>
                <a:latin typeface="Gill Sans MT" panose="020B0502020104020203" pitchFamily="34" charset="0"/>
                <a:cs typeface="Calibri" panose="020F0502020204030204" pitchFamily="34" charset="0"/>
              </a:rPr>
              <a:t>Prolactin </a:t>
            </a:r>
            <a:r>
              <a:rPr lang="en-US" sz="1400" dirty="0">
                <a:solidFill>
                  <a:schemeClr val="tx1"/>
                </a:solidFill>
                <a:latin typeface="Gill Sans MT" panose="020B0502020104020203" pitchFamily="34" charset="0"/>
                <a:cs typeface="Calibri" panose="020F0502020204030204" pitchFamily="34" charset="0"/>
              </a:rPr>
              <a:t>Increases mRNA which increase production of  Lactose, lipid, </a:t>
            </a:r>
            <a:r>
              <a:rPr lang="en-US" sz="1400" dirty="0" err="1">
                <a:solidFill>
                  <a:schemeClr val="tx1"/>
                </a:solidFill>
                <a:latin typeface="Gill Sans MT" panose="020B0502020104020203" pitchFamily="34" charset="0"/>
                <a:cs typeface="Calibri" panose="020F0502020204030204" pitchFamily="34" charset="0"/>
              </a:rPr>
              <a:t>casein.</a:t>
            </a:r>
            <a:r>
              <a:rPr lang="en-US" sz="1400" dirty="0" err="1" smtClean="0">
                <a:solidFill>
                  <a:schemeClr val="bg1">
                    <a:lumMod val="50000"/>
                  </a:schemeClr>
                </a:solidFill>
                <a:latin typeface="Gill Sans MT" panose="020B0502020104020203" pitchFamily="34" charset="0"/>
                <a:cs typeface="Calibri" panose="020F0502020204030204" pitchFamily="34" charset="0"/>
              </a:rPr>
              <a:t>These</a:t>
            </a:r>
            <a:r>
              <a:rPr lang="en-US" sz="1400" dirty="0" smtClean="0">
                <a:solidFill>
                  <a:schemeClr val="bg1">
                    <a:lumMod val="50000"/>
                  </a:schemeClr>
                </a:solidFill>
                <a:latin typeface="Gill Sans MT" panose="020B0502020104020203" pitchFamily="34" charset="0"/>
                <a:cs typeface="Calibri" panose="020F0502020204030204" pitchFamily="34" charset="0"/>
              </a:rPr>
              <a:t> </a:t>
            </a:r>
            <a:r>
              <a:rPr lang="en-US" sz="1400" dirty="0">
                <a:solidFill>
                  <a:schemeClr val="bg1">
                    <a:lumMod val="50000"/>
                  </a:schemeClr>
                </a:solidFill>
                <a:latin typeface="Gill Sans MT" panose="020B0502020104020203" pitchFamily="34" charset="0"/>
                <a:cs typeface="Calibri" panose="020F0502020204030204" pitchFamily="34" charset="0"/>
              </a:rPr>
              <a:t>proteins are commonly found in mammalian milk</a:t>
            </a:r>
            <a:r>
              <a:rPr lang="en-US" sz="1400" dirty="0" smtClean="0">
                <a:solidFill>
                  <a:schemeClr val="bg1">
                    <a:lumMod val="50000"/>
                  </a:schemeClr>
                </a:solidFill>
                <a:latin typeface="Gill Sans MT" panose="020B0502020104020203" pitchFamily="34" charset="0"/>
                <a:cs typeface="Calibri" panose="020F0502020204030204" pitchFamily="34" charset="0"/>
              </a:rPr>
              <a:t>.</a:t>
            </a:r>
          </a:p>
          <a:p>
            <a:pPr defTabSz="914400">
              <a:buClr>
                <a:srgbClr val="008080"/>
              </a:buClr>
            </a:pPr>
            <a:endParaRPr lang="en-US" sz="200" dirty="0" smtClean="0">
              <a:solidFill>
                <a:schemeClr val="bg1">
                  <a:lumMod val="50000"/>
                </a:schemeClr>
              </a:solidFill>
              <a:latin typeface="Gill Sans MT" panose="020B0502020104020203" pitchFamily="34" charset="0"/>
              <a:cs typeface="Calibri" panose="020F0502020204030204" pitchFamily="34" charset="0"/>
            </a:endParaRPr>
          </a:p>
          <a:p>
            <a:pPr marL="0" lvl="1" indent="0" defTabSz="914400">
              <a:spcBef>
                <a:spcPts val="667"/>
              </a:spcBef>
              <a:buClr>
                <a:srgbClr val="008080"/>
              </a:buClr>
              <a:buNone/>
            </a:pPr>
            <a:r>
              <a:rPr lang="en-US" sz="1400" dirty="0">
                <a:solidFill>
                  <a:srgbClr val="008080"/>
                </a:solidFill>
                <a:latin typeface="Gill Sans MT" panose="020B0502020104020203" pitchFamily="34" charset="0"/>
                <a:cs typeface="Calibri" panose="020F0502020204030204" pitchFamily="34" charset="0"/>
              </a:rPr>
              <a:t>3- Inhibition of </a:t>
            </a:r>
            <a:r>
              <a:rPr lang="en-US" sz="1400" dirty="0" smtClean="0">
                <a:solidFill>
                  <a:srgbClr val="008080"/>
                </a:solidFill>
                <a:latin typeface="Gill Sans MT" panose="020B0502020104020203" pitchFamily="34" charset="0"/>
                <a:cs typeface="Calibri" panose="020F0502020204030204" pitchFamily="34" charset="0"/>
              </a:rPr>
              <a:t>ovulation: </a:t>
            </a:r>
            <a:r>
              <a:rPr lang="ar-SA" sz="1400" dirty="0">
                <a:solidFill>
                  <a:srgbClr val="00B050"/>
                </a:solidFill>
                <a:latin typeface="Gill Sans MT" panose="020B0502020104020203" pitchFamily="34" charset="0"/>
                <a:cs typeface="Calibri" panose="020F0502020204030204" pitchFamily="34" charset="0"/>
              </a:rPr>
              <a:t>عشان كذا المُرضِعة تنقطع عندها الدورة الشهرية </a:t>
            </a:r>
            <a:r>
              <a:rPr lang="ar-SA" sz="1400" dirty="0">
                <a:solidFill>
                  <a:srgbClr val="00B050"/>
                </a:solidFill>
                <a:latin typeface="Gill Sans MT" panose="020B0502020104020203" pitchFamily="34" charset="0"/>
                <a:cs typeface="Calibri" panose="020F0502020204030204" pitchFamily="34" charset="0"/>
                <a:sym typeface="Wingdings" panose="05000000000000000000" pitchFamily="2" charset="2"/>
              </a:rPr>
              <a:t> </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buClr>
                <a:srgbClr val="008080"/>
              </a:buClr>
            </a:pPr>
            <a:r>
              <a:rPr lang="en-US" sz="1600" dirty="0" smtClean="0">
                <a:latin typeface="Gill Sans MT" panose="020B0502020104020203" pitchFamily="34" charset="0"/>
                <a:cs typeface="Calibri" panose="020F0502020204030204" pitchFamily="34" charset="0"/>
              </a:rPr>
              <a:t>By </a:t>
            </a:r>
            <a:r>
              <a:rPr lang="en-US" sz="1600" dirty="0">
                <a:latin typeface="Gill Sans MT" panose="020B0502020104020203" pitchFamily="34" charset="0"/>
                <a:cs typeface="Calibri" panose="020F0502020204030204" pitchFamily="34" charset="0"/>
              </a:rPr>
              <a:t>inhibiting </a:t>
            </a:r>
            <a:r>
              <a:rPr lang="en-US" sz="1600" dirty="0" err="1" smtClean="0">
                <a:solidFill>
                  <a:srgbClr val="FF0000"/>
                </a:solidFill>
                <a:latin typeface="Gill Sans MT" panose="020B0502020104020203" pitchFamily="34" charset="0"/>
                <a:cs typeface="Calibri" panose="020F0502020204030204" pitchFamily="34" charset="0"/>
              </a:rPr>
              <a:t>GnRH</a:t>
            </a:r>
            <a:r>
              <a:rPr lang="en-US" sz="1600" dirty="0">
                <a:solidFill>
                  <a:srgbClr val="FF0000"/>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rPr>
              <a:t>(Prolactin </a:t>
            </a:r>
            <a:r>
              <a:rPr lang="en-US" sz="1400" dirty="0">
                <a:solidFill>
                  <a:srgbClr val="00B050"/>
                </a:solidFill>
                <a:latin typeface="Gill Sans MT" panose="020B0502020104020203" pitchFamily="34" charset="0"/>
                <a:cs typeface="Calibri" panose="020F0502020204030204" pitchFamily="34" charset="0"/>
              </a:rPr>
              <a:t>inhibit </a:t>
            </a:r>
            <a:r>
              <a:rPr lang="en-US" sz="1400" dirty="0" err="1">
                <a:solidFill>
                  <a:srgbClr val="00B050"/>
                </a:solidFill>
                <a:latin typeface="Gill Sans MT" panose="020B0502020104020203" pitchFamily="34" charset="0"/>
                <a:cs typeface="Calibri" panose="020F0502020204030204" pitchFamily="34" charset="0"/>
              </a:rPr>
              <a:t>GnRH</a:t>
            </a:r>
            <a:r>
              <a:rPr lang="en-US" sz="1400" dirty="0">
                <a:solidFill>
                  <a:srgbClr val="00B050"/>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sym typeface="Wingdings" pitchFamily="2" charset="2"/>
              </a:rPr>
              <a:t> inhibition </a:t>
            </a:r>
            <a:r>
              <a:rPr lang="en-US" sz="1400" dirty="0">
                <a:solidFill>
                  <a:srgbClr val="00B050"/>
                </a:solidFill>
                <a:latin typeface="Gill Sans MT" panose="020B0502020104020203" pitchFamily="34" charset="0"/>
                <a:cs typeface="Calibri" panose="020F0502020204030204" pitchFamily="34" charset="0"/>
                <a:sym typeface="Wingdings" pitchFamily="2" charset="2"/>
              </a:rPr>
              <a:t>of LH &amp; FSH   Inhibition of </a:t>
            </a:r>
            <a:r>
              <a:rPr lang="en-US" sz="1400" dirty="0" smtClean="0">
                <a:solidFill>
                  <a:srgbClr val="00B050"/>
                </a:solidFill>
                <a:latin typeface="Gill Sans MT" panose="020B0502020104020203" pitchFamily="34" charset="0"/>
                <a:cs typeface="Calibri" panose="020F0502020204030204" pitchFamily="34" charset="0"/>
                <a:sym typeface="Wingdings" pitchFamily="2" charset="2"/>
              </a:rPr>
              <a:t>ovulation)</a:t>
            </a:r>
          </a:p>
          <a:p>
            <a:pPr defTabSz="914400">
              <a:buClr>
                <a:srgbClr val="008080"/>
              </a:buClr>
            </a:pPr>
            <a:endParaRPr lang="en-US" sz="200" dirty="0">
              <a:solidFill>
                <a:srgbClr val="00B050"/>
              </a:solidFill>
              <a:latin typeface="Gill Sans MT" panose="020B0502020104020203" pitchFamily="34" charset="0"/>
              <a:cs typeface="Calibri" panose="020F0502020204030204" pitchFamily="34" charset="0"/>
              <a:sym typeface="Wingdings" pitchFamily="2" charset="2"/>
            </a:endParaRPr>
          </a:p>
          <a:p>
            <a:pPr defTabSz="914400">
              <a:buClr>
                <a:srgbClr val="008080"/>
              </a:buClr>
            </a:pPr>
            <a:r>
              <a:rPr lang="en-US" sz="1400" dirty="0" smtClean="0">
                <a:solidFill>
                  <a:srgbClr val="008080"/>
                </a:solidFill>
                <a:latin typeface="Gill Sans MT" panose="020B0502020104020203" pitchFamily="34" charset="0"/>
                <a:cs typeface="Calibri" panose="020F0502020204030204" pitchFamily="34" charset="0"/>
              </a:rPr>
              <a:t>Other effects:</a:t>
            </a:r>
          </a:p>
          <a:p>
            <a:pPr lvl="1" defTabSz="914400">
              <a:buClr>
                <a:srgbClr val="E0F4E9"/>
              </a:buClr>
            </a:pPr>
            <a:r>
              <a:rPr lang="en-US" sz="1400" dirty="0" smtClean="0">
                <a:solidFill>
                  <a:srgbClr val="FF66CC"/>
                </a:solidFill>
                <a:latin typeface="Gill Sans MT" panose="020B0502020104020203" pitchFamily="34" charset="0"/>
                <a:cs typeface="Calibri" panose="020F0502020204030204" pitchFamily="34" charset="0"/>
              </a:rPr>
              <a:t>Stimulates </a:t>
            </a:r>
            <a:r>
              <a:rPr lang="en-US" sz="1400" dirty="0">
                <a:solidFill>
                  <a:srgbClr val="FF66CC"/>
                </a:solidFill>
                <a:latin typeface="Gill Sans MT" panose="020B0502020104020203" pitchFamily="34" charset="0"/>
                <a:cs typeface="Calibri" panose="020F0502020204030204" pitchFamily="34" charset="0"/>
              </a:rPr>
              <a:t>the secretion of dopamine in median eminence (inhibits its own secretion).</a:t>
            </a:r>
          </a:p>
          <a:p>
            <a:pPr lvl="1" defTabSz="914400">
              <a:buClr>
                <a:srgbClr val="E0F4E9"/>
              </a:buClr>
            </a:pPr>
            <a:r>
              <a:rPr lang="en-US" sz="1400" dirty="0" smtClean="0">
                <a:solidFill>
                  <a:schemeClr val="bg1">
                    <a:lumMod val="50000"/>
                  </a:schemeClr>
                </a:solidFill>
                <a:latin typeface="Gill Sans MT" panose="020B0502020104020203" pitchFamily="34" charset="0"/>
                <a:cs typeface="Calibri" panose="020F0502020204030204" pitchFamily="34" charset="0"/>
              </a:rPr>
              <a:t>In </a:t>
            </a:r>
            <a:r>
              <a:rPr lang="en-US" sz="1400" dirty="0">
                <a:solidFill>
                  <a:schemeClr val="bg1">
                    <a:lumMod val="50000"/>
                  </a:schemeClr>
                </a:solidFill>
                <a:latin typeface="Gill Sans MT" panose="020B0502020104020203" pitchFamily="34" charset="0"/>
                <a:cs typeface="Calibri" panose="020F0502020204030204" pitchFamily="34" charset="0"/>
              </a:rPr>
              <a:t>males, PL is involved in testicular function</a:t>
            </a:r>
            <a:r>
              <a:rPr lang="en-US" sz="1400" dirty="0" smtClean="0">
                <a:solidFill>
                  <a:schemeClr val="bg1">
                    <a:lumMod val="50000"/>
                  </a:schemeClr>
                </a:solidFill>
                <a:latin typeface="Gill Sans MT" panose="020B0502020104020203" pitchFamily="34" charset="0"/>
                <a:cs typeface="Calibri" panose="020F0502020204030204" pitchFamily="34" charset="0"/>
              </a:rPr>
              <a:t>.</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8" name="Content Placeholder 3"/>
          <p:cNvSpPr txBox="1">
            <a:spLocks/>
          </p:cNvSpPr>
          <p:nvPr/>
        </p:nvSpPr>
        <p:spPr>
          <a:xfrm>
            <a:off x="9550796" y="1700808"/>
            <a:ext cx="2123180" cy="4504771"/>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sz="1400" b="1" dirty="0">
                <a:solidFill>
                  <a:srgbClr val="008080"/>
                </a:solidFill>
                <a:latin typeface="Gill Sans MT" panose="020B0502020104020203" pitchFamily="34" charset="0"/>
                <a:cs typeface="Calibri" panose="020F0502020204030204" pitchFamily="34" charset="0"/>
              </a:rPr>
              <a:t>Abnormalities:</a:t>
            </a:r>
          </a:p>
          <a:p>
            <a:pPr marL="0" indent="0" defTabSz="914400">
              <a:buClr>
                <a:srgbClr val="008080"/>
              </a:buClr>
              <a:buNone/>
            </a:pPr>
            <a:r>
              <a:rPr lang="en-US" sz="1400" dirty="0">
                <a:solidFill>
                  <a:srgbClr val="008080"/>
                </a:solidFill>
                <a:latin typeface="Gill Sans MT" panose="020B0502020104020203" pitchFamily="34" charset="0"/>
                <a:cs typeface="Calibri" panose="020F0502020204030204" pitchFamily="34" charset="0"/>
              </a:rPr>
              <a:t>1. Prolactin deficiency: </a:t>
            </a:r>
          </a:p>
          <a:p>
            <a:pPr lvl="1" defTabSz="914400">
              <a:buClr>
                <a:srgbClr val="E0F4E9"/>
              </a:buClr>
            </a:pPr>
            <a:r>
              <a:rPr lang="en-US" sz="1400" dirty="0">
                <a:solidFill>
                  <a:schemeClr val="tx1"/>
                </a:solidFill>
                <a:latin typeface="Gill Sans MT" panose="020B0502020104020203" pitchFamily="34" charset="0"/>
                <a:cs typeface="Calibri" panose="020F0502020204030204" pitchFamily="34" charset="0"/>
              </a:rPr>
              <a:t>Failure to lactate.</a:t>
            </a:r>
          </a:p>
          <a:p>
            <a:pPr defTabSz="914400">
              <a:buClr>
                <a:srgbClr val="008080"/>
              </a:buClr>
            </a:pPr>
            <a:endParaRPr lang="en-US" sz="1400" dirty="0">
              <a:latin typeface="Gill Sans MT" panose="020B0502020104020203" pitchFamily="34" charset="0"/>
              <a:cs typeface="Calibri" panose="020F0502020204030204" pitchFamily="34" charset="0"/>
            </a:endParaRPr>
          </a:p>
          <a:p>
            <a:pPr marL="0" indent="0" defTabSz="914400">
              <a:buClr>
                <a:srgbClr val="008080"/>
              </a:buClr>
              <a:buNone/>
            </a:pPr>
            <a:r>
              <a:rPr lang="en-US" sz="1400" dirty="0">
                <a:solidFill>
                  <a:srgbClr val="008080"/>
                </a:solidFill>
                <a:latin typeface="Gill Sans MT" panose="020B0502020104020203" pitchFamily="34" charset="0"/>
                <a:cs typeface="Calibri" panose="020F0502020204030204" pitchFamily="34" charset="0"/>
              </a:rPr>
              <a:t>2. Prolactin excess:</a:t>
            </a:r>
          </a:p>
          <a:p>
            <a:pPr lvl="1" defTabSz="914400">
              <a:buClr>
                <a:srgbClr val="E0F4E9"/>
              </a:buClr>
            </a:pPr>
            <a:r>
              <a:rPr lang="en-US" sz="1400" dirty="0" err="1">
                <a:solidFill>
                  <a:schemeClr val="tx1"/>
                </a:solidFill>
                <a:latin typeface="Gill Sans MT" panose="020B0502020104020203" pitchFamily="34" charset="0"/>
                <a:cs typeface="Calibri" panose="020F0502020204030204" pitchFamily="34" charset="0"/>
              </a:rPr>
              <a:t>Galactorrhea</a:t>
            </a:r>
            <a:r>
              <a:rPr lang="en-US" sz="1400" dirty="0">
                <a:solidFill>
                  <a:schemeClr val="tx1"/>
                </a:solidFill>
                <a:latin typeface="Gill Sans MT" panose="020B0502020104020203" pitchFamily="34" charset="0"/>
                <a:cs typeface="Calibri" panose="020F0502020204030204" pitchFamily="34" charset="0"/>
              </a:rPr>
              <a:t> </a:t>
            </a:r>
          </a:p>
          <a:p>
            <a:pPr marL="0" indent="0" defTabSz="914400">
              <a:buClr>
                <a:srgbClr val="E0F4E9"/>
              </a:buClr>
              <a:buNone/>
            </a:pPr>
            <a:r>
              <a:rPr lang="en-US" sz="1400" dirty="0">
                <a:solidFill>
                  <a:srgbClr val="00B050"/>
                </a:solidFill>
                <a:latin typeface="Gill Sans MT" panose="020B0502020104020203" pitchFamily="34" charset="0"/>
                <a:cs typeface="Calibri" panose="020F0502020204030204" pitchFamily="34" charset="0"/>
              </a:rPr>
              <a:t>(</a:t>
            </a:r>
            <a:r>
              <a:rPr lang="en-US" sz="1400" dirty="0">
                <a:solidFill>
                  <a:srgbClr val="00B050"/>
                </a:solidFill>
              </a:rPr>
              <a:t>a milky nipple discharge unrelated to the normal milk production of breast-feeding.), (a sign of underlying disease).</a:t>
            </a:r>
            <a:endParaRPr lang="en-US" sz="1400" dirty="0">
              <a:solidFill>
                <a:srgbClr val="00B050"/>
              </a:solidFill>
              <a:latin typeface="Gill Sans MT" panose="020B0502020104020203" pitchFamily="34" charset="0"/>
              <a:cs typeface="Calibri" panose="020F0502020204030204" pitchFamily="34" charset="0"/>
            </a:endParaRPr>
          </a:p>
          <a:p>
            <a:pPr lvl="1" defTabSz="914400">
              <a:buClr>
                <a:srgbClr val="E0F4E9"/>
              </a:buClr>
            </a:pPr>
            <a:r>
              <a:rPr lang="en-US" sz="1400" dirty="0">
                <a:solidFill>
                  <a:schemeClr val="tx1"/>
                </a:solidFill>
                <a:latin typeface="Gill Sans MT" panose="020B0502020104020203" pitchFamily="34" charset="0"/>
                <a:cs typeface="Calibri" panose="020F0502020204030204" pitchFamily="34" charset="0"/>
              </a:rPr>
              <a:t>Infertility =</a:t>
            </a:r>
            <a:r>
              <a:rPr lang="en-US" sz="1400" dirty="0">
                <a:solidFill>
                  <a:srgbClr val="00B050"/>
                </a:solidFill>
              </a:rPr>
              <a:t> no ovulation</a:t>
            </a:r>
          </a:p>
          <a:p>
            <a:pPr lvl="1" defTabSz="914400">
              <a:buClr>
                <a:srgbClr val="E0F4E9"/>
              </a:buClr>
            </a:pPr>
            <a:r>
              <a:rPr lang="en-US" sz="1400" dirty="0" err="1" smtClean="0">
                <a:solidFill>
                  <a:schemeClr val="tx1"/>
                </a:solidFill>
                <a:latin typeface="Gill Sans MT" panose="020B0502020104020203" pitchFamily="34" charset="0"/>
                <a:cs typeface="Calibri" panose="020F0502020204030204" pitchFamily="34" charset="0"/>
              </a:rPr>
              <a:t>Bromocriptine</a:t>
            </a:r>
            <a:endParaRPr lang="en-US" sz="1400" dirty="0">
              <a:solidFill>
                <a:schemeClr val="tx1"/>
              </a:solidFill>
              <a:latin typeface="Gill Sans MT" panose="020B0502020104020203" pitchFamily="34" charset="0"/>
              <a:cs typeface="Calibri" panose="020F0502020204030204" pitchFamily="34" charset="0"/>
            </a:endParaRPr>
          </a:p>
          <a:p>
            <a:pPr marL="0" indent="0" defTabSz="914400">
              <a:buClr>
                <a:srgbClr val="E0F4E9"/>
              </a:buClr>
              <a:buNone/>
            </a:pPr>
            <a:r>
              <a:rPr lang="en-US" sz="1400" dirty="0" smtClean="0">
                <a:solidFill>
                  <a:srgbClr val="00B050"/>
                </a:solidFill>
              </a:rPr>
              <a:t>(dopamine </a:t>
            </a:r>
            <a:r>
              <a:rPr lang="en-US" sz="1400" dirty="0">
                <a:solidFill>
                  <a:srgbClr val="00B050"/>
                </a:solidFill>
              </a:rPr>
              <a:t>agonist-treatment</a:t>
            </a:r>
            <a:r>
              <a:rPr lang="en-US" sz="1400" dirty="0" smtClean="0">
                <a:solidFill>
                  <a:srgbClr val="00B050"/>
                </a:solidFill>
              </a:rPr>
              <a:t>).</a:t>
            </a:r>
            <a:endParaRPr lang="en-US" sz="1400" dirty="0">
              <a:solidFill>
                <a:srgbClr val="00B050"/>
              </a:solidFill>
            </a:endParaRPr>
          </a:p>
          <a:p>
            <a:pPr marL="304769" lvl="1" indent="0" algn="ctr" defTabSz="914400">
              <a:buClr>
                <a:srgbClr val="E0F4E9"/>
              </a:buClr>
              <a:buNone/>
            </a:pPr>
            <a:endParaRPr lang="en-US" sz="1400" dirty="0">
              <a:solidFill>
                <a:srgbClr val="00B050"/>
              </a:solidFill>
            </a:endParaRPr>
          </a:p>
          <a:p>
            <a:pPr marL="0" indent="0" defTabSz="914400">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9" name="Rectangle 8"/>
          <p:cNvSpPr/>
          <p:nvPr/>
        </p:nvSpPr>
        <p:spPr>
          <a:xfrm>
            <a:off x="9550796" y="1143000"/>
            <a:ext cx="2008742" cy="412499"/>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abic Typesetting" panose="03020402040406030203" pitchFamily="66" charset="-78"/>
                <a:cs typeface="Arabic Typesetting" panose="03020402040406030203" pitchFamily="66" charset="-78"/>
              </a:rPr>
              <a:t>Only in Males’ Slides</a:t>
            </a:r>
          </a:p>
        </p:txBody>
      </p:sp>
      <p:sp>
        <p:nvSpPr>
          <p:cNvPr id="4" name="Rectangle 3"/>
          <p:cNvSpPr/>
          <p:nvPr/>
        </p:nvSpPr>
        <p:spPr>
          <a:xfrm>
            <a:off x="609458" y="4582867"/>
            <a:ext cx="8932680" cy="1755476"/>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300" dirty="0">
                <a:solidFill>
                  <a:srgbClr val="00B050"/>
                </a:solidFill>
                <a:latin typeface="Gill Sans MT" panose="020B0502020104020203" pitchFamily="34" charset="0"/>
                <a:cs typeface="Calibri" panose="020F0502020204030204" pitchFamily="34" charset="0"/>
              </a:rPr>
              <a:t>*Action of </a:t>
            </a:r>
            <a:r>
              <a:rPr lang="en-US" sz="1300" dirty="0" err="1">
                <a:solidFill>
                  <a:srgbClr val="00B050"/>
                </a:solidFill>
                <a:latin typeface="Gill Sans MT" panose="020B0502020104020203" pitchFamily="34" charset="0"/>
                <a:cs typeface="Calibri" panose="020F0502020204030204" pitchFamily="34" charset="0"/>
              </a:rPr>
              <a:t>Lactogenesis</a:t>
            </a:r>
            <a:r>
              <a:rPr lang="en-US" sz="1300" dirty="0">
                <a:solidFill>
                  <a:srgbClr val="00B050"/>
                </a:solidFill>
                <a:latin typeface="Gill Sans MT" panose="020B0502020104020203" pitchFamily="34" charset="0"/>
                <a:cs typeface="Calibri" panose="020F0502020204030204" pitchFamily="34" charset="0"/>
              </a:rPr>
              <a:t>:</a:t>
            </a:r>
          </a:p>
          <a:p>
            <a:pPr>
              <a:lnSpc>
                <a:spcPct val="150000"/>
              </a:lnSpc>
            </a:pPr>
            <a:r>
              <a:rPr lang="en-US" sz="1300" dirty="0">
                <a:solidFill>
                  <a:srgbClr val="00B050"/>
                </a:solidFill>
                <a:latin typeface="Gill Sans MT" panose="020B0502020104020203" pitchFamily="34" charset="0"/>
                <a:cs typeface="Calibri" panose="020F0502020204030204" pitchFamily="34" charset="0"/>
              </a:rPr>
              <a:t>1- during puberty: prolactin + estrogen + progesterone = breast development (increase in channels number to increase the breast size).</a:t>
            </a:r>
          </a:p>
          <a:p>
            <a:pPr>
              <a:lnSpc>
                <a:spcPct val="150000"/>
              </a:lnSpc>
            </a:pPr>
            <a:r>
              <a:rPr lang="en-US" sz="1300" dirty="0">
                <a:solidFill>
                  <a:srgbClr val="00B050"/>
                </a:solidFill>
                <a:latin typeface="Gill Sans MT" panose="020B0502020104020203" pitchFamily="34" charset="0"/>
                <a:cs typeface="Calibri" panose="020F0502020204030204" pitchFamily="34" charset="0"/>
              </a:rPr>
              <a:t>2-During pregnancy: lactose + lipids + casein ( protein of milk ) =  </a:t>
            </a:r>
            <a:r>
              <a:rPr lang="en-US" sz="1300" dirty="0" err="1">
                <a:solidFill>
                  <a:srgbClr val="00B050"/>
                </a:solidFill>
                <a:latin typeface="Gill Sans MT" panose="020B0502020104020203" pitchFamily="34" charset="0"/>
                <a:cs typeface="Calibri" panose="020F0502020204030204" pitchFamily="34" charset="0"/>
              </a:rPr>
              <a:t>lactogenesis</a:t>
            </a:r>
            <a:r>
              <a:rPr lang="en-US" sz="1300" dirty="0">
                <a:solidFill>
                  <a:srgbClr val="00B050"/>
                </a:solidFill>
                <a:latin typeface="Gill Sans MT" panose="020B0502020104020203" pitchFamily="34" charset="0"/>
                <a:cs typeface="Calibri" panose="020F0502020204030204" pitchFamily="34" charset="0"/>
              </a:rPr>
              <a:t> (synthesis of milk) (increase the alveoli for milk production). After pregnancy secretion of milk occur by oxytocin.</a:t>
            </a:r>
          </a:p>
          <a:p>
            <a:pPr>
              <a:lnSpc>
                <a:spcPct val="150000"/>
              </a:lnSpc>
            </a:pPr>
            <a:r>
              <a:rPr lang="en-US" sz="1300" dirty="0">
                <a:solidFill>
                  <a:srgbClr val="00B050"/>
                </a:solidFill>
                <a:latin typeface="Gill Sans MT" panose="020B0502020104020203" pitchFamily="34" charset="0"/>
                <a:cs typeface="Calibri" panose="020F0502020204030204" pitchFamily="34" charset="0"/>
              </a:rPr>
              <a:t>And breast development  (increase the number  of alveoli that synthesis and store milk)</a:t>
            </a:r>
          </a:p>
        </p:txBody>
      </p:sp>
      <p:sp>
        <p:nvSpPr>
          <p:cNvPr id="10" name="Rectangle 9"/>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79915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FSH &amp; LH</a:t>
            </a: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33496418"/>
              </p:ext>
            </p:extLst>
          </p:nvPr>
        </p:nvGraphicFramePr>
        <p:xfrm>
          <a:off x="8974732" y="1217533"/>
          <a:ext cx="2570894" cy="3507611"/>
        </p:xfrm>
        <a:graphic>
          <a:graphicData uri="http://schemas.openxmlformats.org/drawingml/2006/table">
            <a:tbl>
              <a:tblPr firstRow="1" bandRow="1">
                <a:tableStyleId>{5DA37D80-6434-44D0-A028-1B22A696006F}</a:tableStyleId>
              </a:tblPr>
              <a:tblGrid>
                <a:gridCol w="432048">
                  <a:extLst>
                    <a:ext uri="{9D8B030D-6E8A-4147-A177-3AD203B41FA5}">
                      <a16:colId xmlns:a16="http://schemas.microsoft.com/office/drawing/2014/main" val="2468948741"/>
                    </a:ext>
                  </a:extLst>
                </a:gridCol>
                <a:gridCol w="2138846">
                  <a:extLst>
                    <a:ext uri="{9D8B030D-6E8A-4147-A177-3AD203B41FA5}">
                      <a16:colId xmlns:a16="http://schemas.microsoft.com/office/drawing/2014/main" val="1275394681"/>
                    </a:ext>
                  </a:extLst>
                </a:gridCol>
              </a:tblGrid>
              <a:tr h="460542">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(FSH &amp; LH)</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736868">
                <a:tc gridSpan="2">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t>Follicle-stimulating hormone &amp;  Luteinizing hormone </a:t>
                      </a:r>
                    </a:p>
                  </a:txBody>
                  <a:tcPr>
                    <a:solidFill>
                      <a:srgbClr val="FCFEE6"/>
                    </a:solidFill>
                  </a:tcPr>
                </a:tc>
                <a:tc hMerge="1">
                  <a:txBody>
                    <a:bodyPr/>
                    <a:lstStyle/>
                    <a:p>
                      <a:endParaRPr lang="en-US"/>
                    </a:p>
                  </a:txBody>
                  <a:tcPr/>
                </a:tc>
                <a:extLst>
                  <a:ext uri="{0D108BD9-81ED-4DB2-BD59-A6C34878D82A}">
                    <a16:rowId xmlns:a16="http://schemas.microsoft.com/office/drawing/2014/main" val="3908467867"/>
                  </a:ext>
                </a:extLst>
              </a:tr>
              <a:tr h="2310201">
                <a:tc>
                  <a:txBody>
                    <a:bodyPr/>
                    <a:lstStyle/>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solidFill>
                            <a:srgbClr val="008080"/>
                          </a:solidFill>
                        </a:rPr>
                        <a:t>Characteristics:</a:t>
                      </a:r>
                    </a:p>
                    <a:p>
                      <a:pPr marL="0" marR="0" lvl="1"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1400" dirty="0" smtClean="0"/>
                    </a:p>
                  </a:txBody>
                  <a:tcPr vert="vert270">
                    <a:solidFill>
                      <a:srgbClr val="C1FFE0"/>
                    </a:solidFill>
                  </a:tcPr>
                </a:tc>
                <a:tc>
                  <a:txBody>
                    <a:bodyPr/>
                    <a:lstStyle/>
                    <a:p>
                      <a:pPr marL="342900" indent="-342900">
                        <a:lnSpc>
                          <a:spcPct val="150000"/>
                        </a:lnSpc>
                        <a:spcBef>
                          <a:spcPts val="0"/>
                        </a:spcBef>
                        <a:buClrTx/>
                        <a:buSzTx/>
                        <a:buFont typeface="+mj-lt"/>
                        <a:buAutoNum type="arabicPeriod"/>
                        <a:defRPr/>
                      </a:pPr>
                      <a:r>
                        <a:rPr lang="en-US" sz="1600" dirty="0" smtClean="0"/>
                        <a:t>Glycoproteins.</a:t>
                      </a:r>
                    </a:p>
                    <a:p>
                      <a:pPr marL="342900" indent="-342900">
                        <a:lnSpc>
                          <a:spcPct val="150000"/>
                        </a:lnSpc>
                        <a:spcBef>
                          <a:spcPts val="0"/>
                        </a:spcBef>
                        <a:buClrTx/>
                        <a:buSzTx/>
                        <a:buFont typeface="+mj-lt"/>
                        <a:buAutoNum type="arabicPeriod"/>
                        <a:defRPr/>
                      </a:pPr>
                      <a:r>
                        <a:rPr lang="en-US" sz="1600" dirty="0" smtClean="0">
                          <a:solidFill>
                            <a:srgbClr val="00B050"/>
                          </a:solidFill>
                        </a:rPr>
                        <a:t>Secreted in </a:t>
                      </a:r>
                      <a:r>
                        <a:rPr lang="en-US" sz="1600" dirty="0" err="1" smtClean="0"/>
                        <a:t>Gonadotrophs</a:t>
                      </a:r>
                      <a:r>
                        <a:rPr lang="en-US" sz="1600" dirty="0" smtClean="0"/>
                        <a:t> (</a:t>
                      </a:r>
                      <a:r>
                        <a:rPr lang="en-US" sz="1600" dirty="0" smtClean="0">
                          <a:solidFill>
                            <a:schemeClr val="accent4">
                              <a:lumMod val="75000"/>
                            </a:schemeClr>
                          </a:solidFill>
                        </a:rPr>
                        <a:t>15%</a:t>
                      </a:r>
                      <a:r>
                        <a:rPr lang="en-US" sz="1600" dirty="0" smtClean="0"/>
                        <a:t>).</a:t>
                      </a:r>
                    </a:p>
                    <a:p>
                      <a:pPr marL="342900" indent="-342900">
                        <a:lnSpc>
                          <a:spcPct val="150000"/>
                        </a:lnSpc>
                        <a:spcBef>
                          <a:spcPts val="0"/>
                        </a:spcBef>
                        <a:buClrTx/>
                        <a:buSzTx/>
                        <a:buFont typeface="+mj-lt"/>
                        <a:buAutoNum type="arabicPeriod"/>
                        <a:defRPr/>
                      </a:pPr>
                      <a:r>
                        <a:rPr lang="en-US" sz="1600" dirty="0" smtClean="0"/>
                        <a:t>α and β.</a:t>
                      </a:r>
                    </a:p>
                    <a:p>
                      <a:pPr marL="342900" indent="-342900">
                        <a:lnSpc>
                          <a:spcPct val="150000"/>
                        </a:lnSpc>
                        <a:spcBef>
                          <a:spcPts val="0"/>
                        </a:spcBef>
                        <a:buClrTx/>
                        <a:buSzTx/>
                        <a:buFont typeface="+mj-lt"/>
                        <a:buAutoNum type="arabicPeriod"/>
                        <a:defRPr/>
                      </a:pPr>
                      <a:r>
                        <a:rPr lang="en-US" sz="1600" dirty="0" smtClean="0"/>
                        <a:t>Related to TSH.</a:t>
                      </a:r>
                    </a:p>
                  </a:txBody>
                  <a:tcPr>
                    <a:solidFill>
                      <a:schemeClr val="bg1"/>
                    </a:solidFill>
                  </a:tcPr>
                </a:tc>
                <a:extLst>
                  <a:ext uri="{0D108BD9-81ED-4DB2-BD59-A6C34878D82A}">
                    <a16:rowId xmlns:a16="http://schemas.microsoft.com/office/drawing/2014/main" val="1492382052"/>
                  </a:ext>
                </a:extLst>
              </a:tr>
            </a:tbl>
          </a:graphicData>
        </a:graphic>
      </p:graphicFrame>
      <p:sp>
        <p:nvSpPr>
          <p:cNvPr id="11" name="Rectangle 10"/>
          <p:cNvSpPr/>
          <p:nvPr/>
        </p:nvSpPr>
        <p:spPr>
          <a:xfrm>
            <a:off x="618115" y="4926088"/>
            <a:ext cx="4900233" cy="1323439"/>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Estradiol stimulates anterior pituitary gland In the </a:t>
            </a:r>
            <a:r>
              <a:rPr lang="en-US" sz="1400" dirty="0" err="1">
                <a:solidFill>
                  <a:srgbClr val="00B050"/>
                </a:solidFill>
                <a:latin typeface="Gill Sans MT" panose="020B0502020104020203" pitchFamily="34" charset="0"/>
                <a:cs typeface="Calibri" panose="020F0502020204030204" pitchFamily="34" charset="0"/>
              </a:rPr>
              <a:t>midcycle</a:t>
            </a:r>
            <a:r>
              <a:rPr lang="en-US" sz="1400" dirty="0">
                <a:solidFill>
                  <a:srgbClr val="00B050"/>
                </a:solidFill>
                <a:latin typeface="Gill Sans MT" panose="020B0502020104020203" pitchFamily="34" charset="0"/>
                <a:cs typeface="Calibri" panose="020F0502020204030204" pitchFamily="34" charset="0"/>
              </a:rPr>
              <a:t> but inhibits it in the 2 other cycles. </a:t>
            </a:r>
            <a:endParaRPr lang="en-US" sz="1400" dirty="0" smtClean="0">
              <a:solidFill>
                <a:srgbClr val="00B050"/>
              </a:solidFill>
              <a:latin typeface="Gill Sans MT" panose="020B0502020104020203" pitchFamily="34" charset="0"/>
              <a:cs typeface="Calibri" panose="020F0502020204030204" pitchFamily="34" charset="0"/>
            </a:endParaRPr>
          </a:p>
          <a:p>
            <a:pPr marL="171450" indent="-171450">
              <a:buFont typeface="Wingdings" panose="05000000000000000000" pitchFamily="2" charset="2"/>
              <a:buChar char="ü"/>
            </a:pPr>
            <a:endParaRPr lang="en-US" sz="500" dirty="0">
              <a:solidFill>
                <a:srgbClr val="00B050"/>
              </a:solidFill>
              <a:latin typeface="Gill Sans MT" panose="020B0502020104020203" pitchFamily="34" charset="0"/>
              <a:cs typeface="Calibri" panose="020F0502020204030204" pitchFamily="34" charset="0"/>
            </a:endParaRPr>
          </a:p>
          <a:p>
            <a:pPr marL="171450" indent="-1714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The reason why it is  +</a:t>
            </a:r>
            <a:r>
              <a:rPr lang="en-US" sz="1400" dirty="0" err="1">
                <a:solidFill>
                  <a:srgbClr val="00B050"/>
                </a:solidFill>
                <a:latin typeface="Gill Sans MT" panose="020B0502020104020203" pitchFamily="34" charset="0"/>
                <a:cs typeface="Calibri" panose="020F0502020204030204" pitchFamily="34" charset="0"/>
              </a:rPr>
              <a:t>ve</a:t>
            </a:r>
            <a:r>
              <a:rPr lang="en-US" sz="1400" dirty="0">
                <a:solidFill>
                  <a:srgbClr val="00B050"/>
                </a:solidFill>
                <a:latin typeface="Gill Sans MT" panose="020B0502020104020203" pitchFamily="34" charset="0"/>
                <a:cs typeface="Calibri" panose="020F0502020204030204" pitchFamily="34" charset="0"/>
              </a:rPr>
              <a:t> in the </a:t>
            </a:r>
            <a:r>
              <a:rPr lang="en-US" sz="1400" dirty="0" err="1">
                <a:solidFill>
                  <a:srgbClr val="00B050"/>
                </a:solidFill>
                <a:latin typeface="Gill Sans MT" panose="020B0502020104020203" pitchFamily="34" charset="0"/>
                <a:cs typeface="Calibri" panose="020F0502020204030204" pitchFamily="34" charset="0"/>
              </a:rPr>
              <a:t>midcycle</a:t>
            </a:r>
            <a:r>
              <a:rPr lang="en-US" sz="1400" dirty="0">
                <a:solidFill>
                  <a:srgbClr val="00B050"/>
                </a:solidFill>
                <a:latin typeface="Gill Sans MT" panose="020B0502020104020203" pitchFamily="34" charset="0"/>
                <a:cs typeface="Calibri" panose="020F0502020204030204" pitchFamily="34" charset="0"/>
              </a:rPr>
              <a:t> is to make ovulation</a:t>
            </a:r>
            <a:r>
              <a:rPr lang="en-US" sz="1400" dirty="0" smtClean="0">
                <a:solidFill>
                  <a:srgbClr val="00B050"/>
                </a:solidFill>
                <a:latin typeface="Gill Sans MT" panose="020B0502020104020203" pitchFamily="34" charset="0"/>
                <a:cs typeface="Calibri" panose="020F0502020204030204" pitchFamily="34" charset="0"/>
              </a:rPr>
              <a:t>.</a:t>
            </a:r>
          </a:p>
          <a:p>
            <a:pPr marL="171450" indent="-171450">
              <a:buFont typeface="Wingdings" panose="05000000000000000000" pitchFamily="2" charset="2"/>
              <a:buChar char="ü"/>
            </a:pPr>
            <a:endParaRPr lang="en-US" sz="500" dirty="0">
              <a:solidFill>
                <a:srgbClr val="00B050"/>
              </a:solidFill>
              <a:latin typeface="Gill Sans MT" panose="020B0502020104020203" pitchFamily="34" charset="0"/>
              <a:cs typeface="Calibri" panose="020F0502020204030204" pitchFamily="34" charset="0"/>
            </a:endParaRPr>
          </a:p>
          <a:p>
            <a:pPr marL="171450" indent="-1714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Prolactin suppress ovulation by suppressing </a:t>
            </a:r>
            <a:r>
              <a:rPr lang="en-US" sz="1400" dirty="0" err="1">
                <a:solidFill>
                  <a:srgbClr val="00B050"/>
                </a:solidFill>
                <a:latin typeface="Gill Sans MT" panose="020B0502020104020203" pitchFamily="34" charset="0"/>
                <a:cs typeface="Calibri" panose="020F0502020204030204" pitchFamily="34" charset="0"/>
              </a:rPr>
              <a:t>gonadocyte</a:t>
            </a:r>
            <a:r>
              <a:rPr lang="en-US" sz="1400" dirty="0">
                <a:solidFill>
                  <a:srgbClr val="00B050"/>
                </a:solidFill>
                <a:latin typeface="Gill Sans MT" panose="020B0502020104020203" pitchFamily="34" charset="0"/>
                <a:cs typeface="Calibri" panose="020F0502020204030204" pitchFamily="34" charset="0"/>
              </a:rPr>
              <a:t> releasing hormone </a:t>
            </a:r>
            <a:r>
              <a:rPr lang="en-US" sz="14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400" dirty="0" smtClean="0">
                <a:solidFill>
                  <a:srgbClr val="00B050"/>
                </a:solidFill>
                <a:latin typeface="Gill Sans MT" panose="020B0502020104020203" pitchFamily="34" charset="0"/>
                <a:cs typeface="Calibri" panose="020F0502020204030204" pitchFamily="34" charset="0"/>
              </a:rPr>
              <a:t>no LH,FSH -</a:t>
            </a:r>
            <a:r>
              <a:rPr lang="en-US" sz="1400" dirty="0" smtClean="0">
                <a:solidFill>
                  <a:srgbClr val="00B050"/>
                </a:solidFill>
                <a:latin typeface="Gill Sans MT" panose="020B0502020104020203" pitchFamily="34" charset="0"/>
                <a:cs typeface="Calibri" panose="020F0502020204030204" pitchFamily="34" charset="0"/>
                <a:sym typeface="Wingdings" panose="05000000000000000000" pitchFamily="2" charset="2"/>
              </a:rPr>
              <a:t> </a:t>
            </a:r>
            <a:r>
              <a:rPr lang="en-US" sz="1400" dirty="0" smtClean="0">
                <a:solidFill>
                  <a:srgbClr val="00B050"/>
                </a:solidFill>
                <a:latin typeface="Gill Sans MT" panose="020B0502020104020203" pitchFamily="34" charset="0"/>
                <a:cs typeface="Calibri" panose="020F0502020204030204" pitchFamily="34" charset="0"/>
              </a:rPr>
              <a:t>no ovulation.</a:t>
            </a:r>
            <a:endParaRPr lang="en-US" sz="1400" dirty="0">
              <a:solidFill>
                <a:srgbClr val="00B050"/>
              </a:solidFill>
              <a:latin typeface="Gill Sans MT" panose="020B0502020104020203" pitchFamily="34" charset="0"/>
              <a:cs typeface="Calibri" panose="020F0502020204030204" pitchFamily="34" charset="0"/>
            </a:endParaRPr>
          </a:p>
        </p:txBody>
      </p:sp>
      <p:sp>
        <p:nvSpPr>
          <p:cNvPr id="14" name="Rectangle 13"/>
          <p:cNvSpPr/>
          <p:nvPr/>
        </p:nvSpPr>
        <p:spPr>
          <a:xfrm>
            <a:off x="9838827" y="16737"/>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15" name="object 2">
            <a:extLst>
              <a:ext uri="{FF2B5EF4-FFF2-40B4-BE49-F238E27FC236}">
                <a16:creationId xmlns:a16="http://schemas.microsoft.com/office/drawing/2014/main" id="{7923DEA5-F879-4152-8399-7E7DF4D74AC3}"/>
              </a:ext>
            </a:extLst>
          </p:cNvPr>
          <p:cNvSpPr/>
          <p:nvPr/>
        </p:nvSpPr>
        <p:spPr>
          <a:xfrm>
            <a:off x="618115" y="1240944"/>
            <a:ext cx="4900233" cy="3587200"/>
          </a:xfrm>
          <a:prstGeom prst="rect">
            <a:avLst/>
          </a:prstGeom>
          <a:blipFill>
            <a:blip r:embed="rId2" cstate="print"/>
            <a:stretch>
              <a:fillRect t="-3324" b="-15902"/>
            </a:stretch>
          </a:blipFill>
          <a:ln w="38100">
            <a:solidFill>
              <a:srgbClr val="FF0000"/>
            </a:solidFill>
          </a:ln>
        </p:spPr>
        <p:txBody>
          <a:bodyPr wrap="square" lIns="0" tIns="0" rIns="0" bIns="0" rtlCol="0"/>
          <a:lstStyle/>
          <a:p>
            <a:endParaRPr/>
          </a:p>
        </p:txBody>
      </p:sp>
      <p:sp>
        <p:nvSpPr>
          <p:cNvPr id="16" name="TextBox 15">
            <a:extLst>
              <a:ext uri="{FF2B5EF4-FFF2-40B4-BE49-F238E27FC236}">
                <a16:creationId xmlns:a16="http://schemas.microsoft.com/office/drawing/2014/main" id="{44D76812-6315-40F8-AB84-1CEE963223EE}"/>
              </a:ext>
            </a:extLst>
          </p:cNvPr>
          <p:cNvSpPr txBox="1"/>
          <p:nvPr/>
        </p:nvSpPr>
        <p:spPr>
          <a:xfrm>
            <a:off x="1261539" y="2006547"/>
            <a:ext cx="864980" cy="670405"/>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indent="0" algn="ctr">
              <a:lnSpc>
                <a:spcPct val="150000"/>
              </a:lnSpc>
              <a:buFont typeface="Wingdings" panose="05000000000000000000" pitchFamily="2" charset="2"/>
              <a:buNone/>
              <a:defRPr sz="12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Negative feedback</a:t>
            </a:r>
          </a:p>
        </p:txBody>
      </p:sp>
      <p:sp>
        <p:nvSpPr>
          <p:cNvPr id="20" name="TextBox 19">
            <a:extLst>
              <a:ext uri="{FF2B5EF4-FFF2-40B4-BE49-F238E27FC236}">
                <a16:creationId xmlns:a16="http://schemas.microsoft.com/office/drawing/2014/main" id="{C016A9F2-BF0A-4693-B4E0-AF7C41FC073A}"/>
              </a:ext>
            </a:extLst>
          </p:cNvPr>
          <p:cNvSpPr txBox="1"/>
          <p:nvPr/>
        </p:nvSpPr>
        <p:spPr>
          <a:xfrm>
            <a:off x="2956805" y="2006547"/>
            <a:ext cx="1001554" cy="984291"/>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indent="0" algn="ctr">
              <a:lnSpc>
                <a:spcPct val="150000"/>
              </a:lnSpc>
              <a:buFont typeface="Wingdings" panose="05000000000000000000" pitchFamily="2" charset="2"/>
              <a:buNone/>
              <a:defRPr sz="12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50" dirty="0"/>
              <a:t>Positive</a:t>
            </a:r>
          </a:p>
          <a:p>
            <a:r>
              <a:rPr lang="en-US" sz="1050" dirty="0"/>
              <a:t>Feedback- for the process of ovulation</a:t>
            </a:r>
          </a:p>
        </p:txBody>
      </p:sp>
      <p:sp>
        <p:nvSpPr>
          <p:cNvPr id="21" name="TextBox 20">
            <a:extLst>
              <a:ext uri="{FF2B5EF4-FFF2-40B4-BE49-F238E27FC236}">
                <a16:creationId xmlns:a16="http://schemas.microsoft.com/office/drawing/2014/main" id="{E96AD2BF-D0E8-40B9-8B7B-071018AEAA5A}"/>
              </a:ext>
            </a:extLst>
          </p:cNvPr>
          <p:cNvSpPr txBox="1"/>
          <p:nvPr/>
        </p:nvSpPr>
        <p:spPr>
          <a:xfrm>
            <a:off x="4546977" y="2006547"/>
            <a:ext cx="787152" cy="76530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285750" indent="-285750">
              <a:lnSpc>
                <a:spcPct val="150000"/>
              </a:lnSpc>
              <a:buFont typeface="Wingdings" panose="05000000000000000000" pitchFamily="2" charset="2"/>
              <a:buChar char="ü"/>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n-US" sz="1200" dirty="0"/>
              <a:t>Negative feedback</a:t>
            </a:r>
          </a:p>
        </p:txBody>
      </p:sp>
      <p:sp>
        <p:nvSpPr>
          <p:cNvPr id="22" name="object 4">
            <a:extLst>
              <a:ext uri="{FF2B5EF4-FFF2-40B4-BE49-F238E27FC236}">
                <a16:creationId xmlns:a16="http://schemas.microsoft.com/office/drawing/2014/main" id="{DC9F8012-CC93-4730-8D29-2B669C32CA63}"/>
              </a:ext>
            </a:extLst>
          </p:cNvPr>
          <p:cNvSpPr/>
          <p:nvPr/>
        </p:nvSpPr>
        <p:spPr>
          <a:xfrm>
            <a:off x="5656505" y="1217532"/>
            <a:ext cx="3098884" cy="3610611"/>
          </a:xfrm>
          <a:prstGeom prst="rect">
            <a:avLst/>
          </a:prstGeom>
          <a:blipFill>
            <a:blip r:embed="rId3" cstate="print"/>
            <a:stretch>
              <a:fillRect/>
            </a:stretch>
          </a:blipFill>
          <a:ln w="38100">
            <a:noFill/>
          </a:ln>
        </p:spPr>
        <p:txBody>
          <a:bodyPr wrap="square" lIns="0" tIns="0" rIns="0" bIns="0" rtlCol="0"/>
          <a:lstStyle/>
          <a:p>
            <a:endParaRPr/>
          </a:p>
        </p:txBody>
      </p:sp>
    </p:spTree>
    <p:extLst>
      <p:ext uri="{BB962C8B-B14F-4D97-AF65-F5344CB8AC3E}">
        <p14:creationId xmlns:p14="http://schemas.microsoft.com/office/powerpoint/2010/main" val="278364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TSH</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36920657"/>
              </p:ext>
            </p:extLst>
          </p:nvPr>
        </p:nvGraphicFramePr>
        <p:xfrm>
          <a:off x="4870276" y="1245421"/>
          <a:ext cx="6709127" cy="4710933"/>
        </p:xfrm>
        <a:graphic>
          <a:graphicData uri="http://schemas.openxmlformats.org/drawingml/2006/table">
            <a:tbl>
              <a:tblPr firstRow="1" bandRow="1">
                <a:tableStyleId>{5DA37D80-6434-44D0-A028-1B22A696006F}</a:tableStyleId>
              </a:tblPr>
              <a:tblGrid>
                <a:gridCol w="1872208">
                  <a:extLst>
                    <a:ext uri="{9D8B030D-6E8A-4147-A177-3AD203B41FA5}">
                      <a16:colId xmlns:a16="http://schemas.microsoft.com/office/drawing/2014/main" val="2468948741"/>
                    </a:ext>
                  </a:extLst>
                </a:gridCol>
                <a:gridCol w="3240360">
                  <a:extLst>
                    <a:ext uri="{9D8B030D-6E8A-4147-A177-3AD203B41FA5}">
                      <a16:colId xmlns:a16="http://schemas.microsoft.com/office/drawing/2014/main" val="1056223609"/>
                    </a:ext>
                  </a:extLst>
                </a:gridCol>
                <a:gridCol w="1596559">
                  <a:extLst>
                    <a:ext uri="{9D8B030D-6E8A-4147-A177-3AD203B41FA5}">
                      <a16:colId xmlns:a16="http://schemas.microsoft.com/office/drawing/2014/main" val="1272780412"/>
                    </a:ext>
                  </a:extLst>
                </a:gridCol>
              </a:tblGrid>
              <a:tr h="26725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(TSH)</a:t>
                      </a:r>
                    </a:p>
                  </a:txBody>
                  <a:tcP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382773">
                <a:tc gridSpan="3">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t>Thyroid-stimulating hormone </a:t>
                      </a:r>
                    </a:p>
                  </a:txBody>
                  <a:tcPr>
                    <a:solidFill>
                      <a:srgbClr val="FCFE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8467867"/>
                  </a:ext>
                </a:extLst>
              </a:tr>
              <a:tr h="257212">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rgbClr val="008080"/>
                          </a:solidFill>
                          <a:latin typeface="+mn-lt"/>
                          <a:ea typeface="+mn-ea"/>
                          <a:cs typeface="+mn-cs"/>
                        </a:rPr>
                        <a:t>Characteristics</a:t>
                      </a:r>
                    </a:p>
                  </a:txBody>
                  <a:tcPr>
                    <a:solidFill>
                      <a:srgbClr val="C1FFE0"/>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rgbClr val="008080"/>
                          </a:solidFill>
                          <a:latin typeface="+mn-lt"/>
                          <a:ea typeface="+mn-ea"/>
                          <a:cs typeface="+mn-cs"/>
                        </a:rPr>
                        <a:t>Action</a:t>
                      </a:r>
                    </a:p>
                  </a:txBody>
                  <a:tcPr>
                    <a:solidFill>
                      <a:srgbClr val="C1FFE0"/>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rgbClr val="008080"/>
                          </a:solidFill>
                          <a:latin typeface="+mn-lt"/>
                          <a:ea typeface="+mn-ea"/>
                          <a:cs typeface="+mn-cs"/>
                        </a:rPr>
                        <a:t>Abnormalities</a:t>
                      </a:r>
                    </a:p>
                  </a:txBody>
                  <a:tcPr>
                    <a:solidFill>
                      <a:srgbClr val="C1FFE0"/>
                    </a:solidFill>
                  </a:tcPr>
                </a:tc>
                <a:extLst>
                  <a:ext uri="{0D108BD9-81ED-4DB2-BD59-A6C34878D82A}">
                    <a16:rowId xmlns:a16="http://schemas.microsoft.com/office/drawing/2014/main" val="1586187390"/>
                  </a:ext>
                </a:extLst>
              </a:tr>
              <a:tr h="382773">
                <a:tc>
                  <a:txBody>
                    <a:bodyPr/>
                    <a:lstStyle/>
                    <a:p>
                      <a:pPr marL="342900" indent="-342900">
                        <a:lnSpc>
                          <a:spcPct val="150000"/>
                        </a:lnSpc>
                        <a:buFont typeface="+mj-lt"/>
                        <a:buAutoNum type="arabicPeriod"/>
                      </a:pPr>
                      <a:r>
                        <a:rPr lang="en-US" sz="1400" dirty="0" smtClean="0">
                          <a:solidFill>
                            <a:srgbClr val="00B050"/>
                          </a:solidFill>
                        </a:rPr>
                        <a:t>Secreted in </a:t>
                      </a:r>
                      <a:r>
                        <a:rPr lang="en-US" sz="1400" dirty="0" err="1" smtClean="0"/>
                        <a:t>Thyrotrophs</a:t>
                      </a:r>
                      <a:r>
                        <a:rPr lang="en-US" sz="1400" dirty="0" smtClean="0"/>
                        <a:t> (</a:t>
                      </a:r>
                      <a:r>
                        <a:rPr lang="en-US" sz="1400" dirty="0" smtClean="0">
                          <a:solidFill>
                            <a:schemeClr val="accent4">
                              <a:lumMod val="75000"/>
                            </a:schemeClr>
                          </a:solidFill>
                        </a:rPr>
                        <a:t>5%</a:t>
                      </a:r>
                      <a:r>
                        <a:rPr lang="en-US" sz="1400" dirty="0" smtClean="0"/>
                        <a:t>).</a:t>
                      </a:r>
                    </a:p>
                    <a:p>
                      <a:pPr marL="342900" indent="-342900">
                        <a:lnSpc>
                          <a:spcPct val="150000"/>
                        </a:lnSpc>
                        <a:buFont typeface="+mj-lt"/>
                        <a:buAutoNum type="arabicPeriod"/>
                      </a:pPr>
                      <a:endParaRPr lang="en-US" sz="1400" dirty="0" smtClean="0"/>
                    </a:p>
                    <a:p>
                      <a:pPr marL="342900" indent="-342900">
                        <a:lnSpc>
                          <a:spcPct val="150000"/>
                        </a:lnSpc>
                        <a:buFont typeface="+mj-lt"/>
                        <a:buAutoNum type="arabicPeriod"/>
                      </a:pPr>
                      <a:r>
                        <a:rPr lang="en-US" sz="1400" dirty="0" smtClean="0"/>
                        <a:t>Glycoproteins.</a:t>
                      </a:r>
                    </a:p>
                    <a:p>
                      <a:pPr marL="342900" indent="-342900">
                        <a:lnSpc>
                          <a:spcPct val="150000"/>
                        </a:lnSpc>
                        <a:buFont typeface="+mj-lt"/>
                        <a:buAutoNum type="arabicPeriod"/>
                      </a:pPr>
                      <a:endParaRPr lang="en-US" sz="1400" dirty="0" smtClean="0"/>
                    </a:p>
                    <a:p>
                      <a:pPr marL="342900" indent="-342900">
                        <a:lnSpc>
                          <a:spcPct val="150000"/>
                        </a:lnSpc>
                        <a:buFont typeface="+mj-lt"/>
                        <a:buAutoNum type="arabicPeriod"/>
                      </a:pPr>
                      <a:r>
                        <a:rPr lang="en-US" sz="1400" dirty="0" smtClean="0"/>
                        <a:t>α and β.</a:t>
                      </a:r>
                    </a:p>
                    <a:p>
                      <a:pPr marL="342900" indent="-342900">
                        <a:lnSpc>
                          <a:spcPct val="150000"/>
                        </a:lnSpc>
                        <a:buFont typeface="+mj-lt"/>
                        <a:buAutoNum type="arabicPeriod"/>
                      </a:pPr>
                      <a:endParaRPr lang="en-US" sz="1400" dirty="0" smtClean="0"/>
                    </a:p>
                    <a:p>
                      <a:pPr marL="342900" indent="-342900">
                        <a:lnSpc>
                          <a:spcPct val="150000"/>
                        </a:lnSpc>
                        <a:buFont typeface="+mj-lt"/>
                        <a:buAutoNum type="arabicPeriod"/>
                      </a:pPr>
                      <a:r>
                        <a:rPr lang="en-US" sz="1400" dirty="0" smtClean="0"/>
                        <a:t>Related to FSH &amp; LH </a:t>
                      </a:r>
                      <a:r>
                        <a:rPr lang="en-US" sz="1400" dirty="0" smtClean="0">
                          <a:solidFill>
                            <a:schemeClr val="bg1">
                              <a:lumMod val="50000"/>
                            </a:schemeClr>
                          </a:solidFill>
                        </a:rPr>
                        <a:t>(structurally).</a:t>
                      </a:r>
                      <a:endParaRPr lang="en-US" sz="1400" dirty="0" smtClean="0">
                        <a:solidFill>
                          <a:schemeClr val="bg1">
                            <a:lumMod val="50000"/>
                          </a:schemeClr>
                        </a:solidFill>
                        <a:latin typeface="Gill Sans MT" panose="020B0502020104020203" pitchFamily="34" charset="0"/>
                        <a:cs typeface="Calibri" panose="020F0502020204030204" pitchFamily="34" charset="0"/>
                      </a:endParaRPr>
                    </a:p>
                  </a:txBody>
                  <a:tcPr>
                    <a:solidFill>
                      <a:schemeClr val="bg1"/>
                    </a:solidFill>
                  </a:tcPr>
                </a:tc>
                <a:tc>
                  <a:txBody>
                    <a:bodyPr/>
                    <a:lstStyle/>
                    <a:p>
                      <a:pPr marL="228600" indent="-228600">
                        <a:lnSpc>
                          <a:spcPct val="100000"/>
                        </a:lnSpc>
                        <a:buFont typeface="+mj-lt"/>
                        <a:buAutoNum type="arabicPeriod"/>
                      </a:pPr>
                      <a:r>
                        <a:rPr lang="en-US" sz="1400" dirty="0" smtClean="0"/>
                        <a:t>Increase synthesis and secretion of thyroid hormones.</a:t>
                      </a:r>
                    </a:p>
                    <a:p>
                      <a:pPr marL="228600" indent="-228600">
                        <a:lnSpc>
                          <a:spcPct val="100000"/>
                        </a:lnSpc>
                        <a:buFont typeface="+mj-lt"/>
                        <a:buAutoNum type="arabicPeriod"/>
                      </a:pPr>
                      <a:endParaRPr lang="en-US" sz="1400" dirty="0" smtClean="0"/>
                    </a:p>
                    <a:p>
                      <a:pPr marL="228600" indent="-228600">
                        <a:lnSpc>
                          <a:spcPct val="100000"/>
                        </a:lnSpc>
                        <a:buFont typeface="+mj-lt"/>
                        <a:buAutoNum type="arabicPeriod"/>
                      </a:pPr>
                      <a:r>
                        <a:rPr lang="en-US" sz="1400" u="sng" dirty="0" smtClean="0"/>
                        <a:t>Trophic effect.</a:t>
                      </a:r>
                    </a:p>
                    <a:p>
                      <a:pPr marL="228600" indent="-228600">
                        <a:lnSpc>
                          <a:spcPct val="100000"/>
                        </a:lnSpc>
                        <a:buFont typeface="+mj-lt"/>
                        <a:buAutoNum type="arabicPeriod"/>
                      </a:pPr>
                      <a:endParaRPr lang="en-US" sz="300" u="sng" dirty="0" smtClean="0"/>
                    </a:p>
                    <a:p>
                      <a:pPr marL="285750" indent="-285750" defTabSz="914400">
                        <a:lnSpc>
                          <a:spcPct val="100000"/>
                        </a:lnSpc>
                        <a:buClr>
                          <a:srgbClr val="008080"/>
                        </a:buClr>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Trophic effect: change of the size.</a:t>
                      </a:r>
                    </a:p>
                    <a:p>
                      <a:pPr marL="171450" indent="-171450" defTabSz="914400">
                        <a:lnSpc>
                          <a:spcPct val="100000"/>
                        </a:lnSpc>
                        <a:buClr>
                          <a:srgbClr val="008080"/>
                        </a:buClr>
                        <a:buFont typeface="Wingdings" panose="05000000000000000000" pitchFamily="2" charset="2"/>
                        <a:buChar char="ü"/>
                      </a:pPr>
                      <a:endParaRPr lang="en-US" sz="300" dirty="0" smtClean="0">
                        <a:solidFill>
                          <a:srgbClr val="00B050"/>
                        </a:solidFill>
                        <a:latin typeface="Gill Sans MT" panose="020B0502020104020203" pitchFamily="34" charset="0"/>
                        <a:cs typeface="Calibri" panose="020F0502020204030204" pitchFamily="34" charset="0"/>
                      </a:endParaRPr>
                    </a:p>
                    <a:p>
                      <a:pPr marL="285750" indent="-285750" defTabSz="914400">
                        <a:lnSpc>
                          <a:spcPct val="100000"/>
                        </a:lnSpc>
                        <a:buClr>
                          <a:srgbClr val="008080"/>
                        </a:buClr>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If patient has hyperthyroidism (thyroid gland not secreting T3 and T4) messages through feedback go to</a:t>
                      </a:r>
                      <a:r>
                        <a:rPr lang="en-US" sz="1400" baseline="0" dirty="0" smtClean="0">
                          <a:solidFill>
                            <a:srgbClr val="00B050"/>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rPr>
                        <a:t>hypothalamus: ”(we need thyroid hormone)” so it secrets TRH then</a:t>
                      </a:r>
                      <a:r>
                        <a:rPr lang="en-US" sz="1400" baseline="0" dirty="0" smtClean="0">
                          <a:solidFill>
                            <a:srgbClr val="00B050"/>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rPr>
                        <a:t>anterior pituitary secrets</a:t>
                      </a:r>
                      <a:r>
                        <a:rPr lang="en-US" sz="1400" baseline="0" dirty="0" smtClean="0">
                          <a:solidFill>
                            <a:srgbClr val="00B050"/>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rPr>
                        <a:t>TSH.</a:t>
                      </a:r>
                    </a:p>
                    <a:p>
                      <a:pPr marL="285750" indent="-285750" defTabSz="914400">
                        <a:lnSpc>
                          <a:spcPct val="100000"/>
                        </a:lnSpc>
                        <a:buClr>
                          <a:srgbClr val="008080"/>
                        </a:buClr>
                        <a:buFont typeface="Wingdings" panose="05000000000000000000" pitchFamily="2" charset="2"/>
                        <a:buChar char="ü"/>
                      </a:pPr>
                      <a:endParaRPr lang="en-US" sz="300" dirty="0" smtClean="0">
                        <a:solidFill>
                          <a:srgbClr val="00B050"/>
                        </a:solidFill>
                        <a:latin typeface="Gill Sans MT" panose="020B0502020104020203" pitchFamily="34" charset="0"/>
                        <a:cs typeface="Calibri" panose="020F0502020204030204" pitchFamily="34" charset="0"/>
                      </a:endParaRPr>
                    </a:p>
                    <a:p>
                      <a:pPr marL="285750" indent="-285750" defTabSz="914400">
                        <a:lnSpc>
                          <a:spcPct val="100000"/>
                        </a:lnSpc>
                        <a:buClr>
                          <a:srgbClr val="008080"/>
                        </a:buClr>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TSH goes to thyroid in order to release T3 and T4.</a:t>
                      </a:r>
                    </a:p>
                    <a:p>
                      <a:pPr marL="285750" indent="-285750" defTabSz="914400">
                        <a:lnSpc>
                          <a:spcPct val="100000"/>
                        </a:lnSpc>
                        <a:buClr>
                          <a:srgbClr val="008080"/>
                        </a:buClr>
                        <a:buFont typeface="Wingdings" panose="05000000000000000000" pitchFamily="2" charset="2"/>
                        <a:buChar char="ü"/>
                      </a:pPr>
                      <a:endParaRPr lang="en-US" sz="300" dirty="0" smtClean="0">
                        <a:solidFill>
                          <a:srgbClr val="00B050"/>
                        </a:solidFill>
                        <a:latin typeface="Gill Sans MT" panose="020B0502020104020203" pitchFamily="34" charset="0"/>
                        <a:cs typeface="Calibri" panose="020F0502020204030204" pitchFamily="34" charset="0"/>
                      </a:endParaRPr>
                    </a:p>
                    <a:p>
                      <a:pPr marL="285750" indent="-285750" defTabSz="914400">
                        <a:lnSpc>
                          <a:spcPct val="100000"/>
                        </a:lnSpc>
                        <a:buClr>
                          <a:srgbClr val="008080"/>
                        </a:buClr>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But there is no T3 so the cycle will start again and again which gives trophic effect known as goiter.</a:t>
                      </a:r>
                    </a:p>
                  </a:txBody>
                  <a:tcP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t>Hypothyroidism &amp;hyperthyroidism</a:t>
                      </a:r>
                    </a:p>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smtClean="0">
                        <a:solidFill>
                          <a:srgbClr val="008080"/>
                        </a:solidFill>
                        <a:latin typeface="+mn-lt"/>
                        <a:ea typeface="+mn-ea"/>
                        <a:cs typeface="+mn-cs"/>
                      </a:endParaRPr>
                    </a:p>
                  </a:txBody>
                  <a:tcPr>
                    <a:solidFill>
                      <a:schemeClr val="bg1"/>
                    </a:solidFill>
                  </a:tcPr>
                </a:tc>
                <a:extLst>
                  <a:ext uri="{0D108BD9-81ED-4DB2-BD59-A6C34878D82A}">
                    <a16:rowId xmlns:a16="http://schemas.microsoft.com/office/drawing/2014/main" val="2941140010"/>
                  </a:ext>
                </a:extLst>
              </a:tr>
            </a:tbl>
          </a:graphicData>
        </a:graphic>
      </p:graphicFrame>
      <p:sp>
        <p:nvSpPr>
          <p:cNvPr id="11" name="Rectangle 10"/>
          <p:cNvSpPr/>
          <p:nvPr/>
        </p:nvSpPr>
        <p:spPr>
          <a:xfrm>
            <a:off x="609461" y="4639682"/>
            <a:ext cx="4188808" cy="1631216"/>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Not enough thyroid hormones will stimulate hypothalamus to secrete TRH which will secrete TSH that will go to the thyroid gland and stimulate the secretion of hormones. </a:t>
            </a:r>
            <a:endParaRPr lang="en-US" sz="1400" dirty="0" smtClean="0">
              <a:solidFill>
                <a:srgbClr val="00B050"/>
              </a:solidFill>
              <a:latin typeface="Gill Sans MT" panose="020B0502020104020203" pitchFamily="34" charset="0"/>
              <a:cs typeface="Calibri" panose="020F0502020204030204" pitchFamily="34" charset="0"/>
            </a:endParaRPr>
          </a:p>
          <a:p>
            <a:pPr marL="171450" indent="-171450">
              <a:buFont typeface="Wingdings" panose="05000000000000000000" pitchFamily="2" charset="2"/>
              <a:buChar char="ü"/>
            </a:pPr>
            <a:endParaRPr lang="en-US" sz="200" dirty="0">
              <a:solidFill>
                <a:srgbClr val="00B050"/>
              </a:solidFill>
              <a:latin typeface="Gill Sans MT" panose="020B0502020104020203" pitchFamily="34" charset="0"/>
              <a:cs typeface="Calibri" panose="020F0502020204030204" pitchFamily="34" charset="0"/>
            </a:endParaRPr>
          </a:p>
          <a:p>
            <a:pPr marL="171450" indent="-1714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If there was over stimulation on thyroid gland, this can cause a trophic effect (change in size)- goiter effect – abnormal enlargement of thyroid gland.</a:t>
            </a:r>
          </a:p>
        </p:txBody>
      </p:sp>
      <p:sp>
        <p:nvSpPr>
          <p:cNvPr id="14" name="Rectangle 13"/>
          <p:cNvSpPr/>
          <p:nvPr/>
        </p:nvSpPr>
        <p:spPr>
          <a:xfrm>
            <a:off x="9838827" y="16737"/>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23" name="object 3">
            <a:extLst>
              <a:ext uri="{FF2B5EF4-FFF2-40B4-BE49-F238E27FC236}">
                <a16:creationId xmlns:a16="http://schemas.microsoft.com/office/drawing/2014/main" id="{72B45A10-967F-4937-B2D3-825EBE07E85B}"/>
              </a:ext>
            </a:extLst>
          </p:cNvPr>
          <p:cNvSpPr/>
          <p:nvPr/>
        </p:nvSpPr>
        <p:spPr>
          <a:xfrm>
            <a:off x="618115" y="1276787"/>
            <a:ext cx="4180154" cy="3260474"/>
          </a:xfrm>
          <a:prstGeom prst="rect">
            <a:avLst/>
          </a:prstGeom>
          <a:blipFill>
            <a:blip r:embed="rId2" cstate="print"/>
            <a:srcRect/>
            <a:stretch>
              <a:fillRect l="-7691" r="-41926"/>
            </a:stretch>
          </a:blipFill>
          <a:ln>
            <a:noFill/>
          </a:ln>
        </p:spPr>
        <p:txBody>
          <a:bodyPr wrap="square" lIns="0" tIns="0" rIns="0" bIns="0" rtlCol="0"/>
          <a:lstStyle/>
          <a:p>
            <a:endParaRPr/>
          </a:p>
        </p:txBody>
      </p:sp>
    </p:spTree>
    <p:extLst>
      <p:ext uri="{BB962C8B-B14F-4D97-AF65-F5344CB8AC3E}">
        <p14:creationId xmlns:p14="http://schemas.microsoft.com/office/powerpoint/2010/main" val="405537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60841" y="442687"/>
            <a:ext cx="7443889" cy="848865"/>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dirty="0">
                <a:solidFill>
                  <a:srgbClr val="008080"/>
                </a:solidFill>
                <a:latin typeface="Calibri" panose="020F0502020204030204" pitchFamily="34" charset="0"/>
                <a:ea typeface="+mj-ea"/>
                <a:cs typeface="Calibri" panose="020F0502020204030204" pitchFamily="34" charset="0"/>
              </a:rPr>
              <a:t>Anterior &amp; posterior Pituitary gland </a:t>
            </a:r>
          </a:p>
        </p:txBody>
      </p:sp>
      <p:sp>
        <p:nvSpPr>
          <p:cNvPr id="4" name="Flowchart: Process 3"/>
          <p:cNvSpPr/>
          <p:nvPr/>
        </p:nvSpPr>
        <p:spPr>
          <a:xfrm>
            <a:off x="909836" y="1628800"/>
            <a:ext cx="10289916" cy="4466682"/>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p>
          <a:p>
            <a:pPr marL="342900" indent="-342900">
              <a:lnSpc>
                <a:spcPct val="200000"/>
              </a:lnSpc>
              <a:buAutoNum type="arabicPeriod"/>
            </a:pPr>
            <a:r>
              <a:rPr lang="en-US" sz="1800" dirty="0" smtClean="0">
                <a:solidFill>
                  <a:srgbClr val="497E8D"/>
                </a:solidFill>
                <a:latin typeface="Calibri" panose="020F0502020204030204" pitchFamily="34" charset="0"/>
                <a:cs typeface="Calibri" panose="020F0502020204030204" pitchFamily="34" charset="0"/>
              </a:rPr>
              <a:t>Summarize </a:t>
            </a:r>
            <a:r>
              <a:rPr lang="en-US" sz="1800" dirty="0">
                <a:solidFill>
                  <a:srgbClr val="497E8D"/>
                </a:solidFill>
                <a:latin typeface="Calibri" panose="020F0502020204030204" pitchFamily="34" charset="0"/>
                <a:cs typeface="Calibri" panose="020F0502020204030204" pitchFamily="34" charset="0"/>
              </a:rPr>
              <a:t>the direct and indirect physiological actions of growth </a:t>
            </a:r>
            <a:r>
              <a:rPr lang="en-US" sz="1800" dirty="0" smtClean="0">
                <a:solidFill>
                  <a:srgbClr val="497E8D"/>
                </a:solidFill>
                <a:latin typeface="Calibri" panose="020F0502020204030204" pitchFamily="34" charset="0"/>
                <a:cs typeface="Calibri" panose="020F0502020204030204" pitchFamily="34" charset="0"/>
              </a:rPr>
              <a:t>hormone.</a:t>
            </a:r>
          </a:p>
          <a:p>
            <a:pPr marL="342900" indent="-342900">
              <a:lnSpc>
                <a:spcPct val="200000"/>
              </a:lnSpc>
              <a:buAutoNum type="arabicPeriod"/>
            </a:pPr>
            <a:r>
              <a:rPr lang="en-US" sz="1800" dirty="0" smtClean="0">
                <a:solidFill>
                  <a:srgbClr val="497E8D"/>
                </a:solidFill>
                <a:latin typeface="Calibri" panose="020F0502020204030204" pitchFamily="34" charset="0"/>
                <a:cs typeface="Calibri" panose="020F0502020204030204" pitchFamily="34" charset="0"/>
              </a:rPr>
              <a:t>Outline </a:t>
            </a:r>
            <a:r>
              <a:rPr lang="en-US" sz="1800" dirty="0">
                <a:solidFill>
                  <a:srgbClr val="497E8D"/>
                </a:solidFill>
                <a:latin typeface="Calibri" panose="020F0502020204030204" pitchFamily="34" charset="0"/>
                <a:cs typeface="Calibri" panose="020F0502020204030204" pitchFamily="34" charset="0"/>
              </a:rPr>
              <a:t>neuroendocrine control of growth hormone </a:t>
            </a:r>
            <a:r>
              <a:rPr lang="en-US" sz="1800" dirty="0" smtClean="0">
                <a:solidFill>
                  <a:srgbClr val="497E8D"/>
                </a:solidFill>
                <a:latin typeface="Calibri" panose="020F0502020204030204" pitchFamily="34" charset="0"/>
                <a:cs typeface="Calibri" panose="020F0502020204030204" pitchFamily="34" charset="0"/>
              </a:rPr>
              <a:t>secretion.</a:t>
            </a:r>
          </a:p>
          <a:p>
            <a:pPr marL="342900" indent="-342900">
              <a:lnSpc>
                <a:spcPct val="200000"/>
              </a:lnSpc>
              <a:buAutoNum type="arabicPeriod"/>
            </a:pPr>
            <a:r>
              <a:rPr lang="en-US" sz="1800" dirty="0" smtClean="0">
                <a:solidFill>
                  <a:srgbClr val="497E8D"/>
                </a:solidFill>
                <a:latin typeface="Calibri" panose="020F0502020204030204" pitchFamily="34" charset="0"/>
                <a:cs typeface="Calibri" panose="020F0502020204030204" pitchFamily="34" charset="0"/>
              </a:rPr>
              <a:t>List </a:t>
            </a:r>
            <a:r>
              <a:rPr lang="en-US" sz="1800" dirty="0">
                <a:solidFill>
                  <a:srgbClr val="497E8D"/>
                </a:solidFill>
                <a:latin typeface="Calibri" panose="020F0502020204030204" pitchFamily="34" charset="0"/>
                <a:cs typeface="Calibri" panose="020F0502020204030204" pitchFamily="34" charset="0"/>
              </a:rPr>
              <a:t>stimuli that increase and decrease growth hormone </a:t>
            </a:r>
            <a:r>
              <a:rPr lang="en-US" sz="1800" dirty="0" smtClean="0">
                <a:solidFill>
                  <a:srgbClr val="497E8D"/>
                </a:solidFill>
                <a:latin typeface="Calibri" panose="020F0502020204030204" pitchFamily="34" charset="0"/>
                <a:cs typeface="Calibri" panose="020F0502020204030204" pitchFamily="34" charset="0"/>
              </a:rPr>
              <a:t>secretion.</a:t>
            </a:r>
          </a:p>
          <a:p>
            <a:pPr marL="342900" indent="-342900">
              <a:lnSpc>
                <a:spcPct val="200000"/>
              </a:lnSpc>
              <a:buAutoNum type="arabicPeriod"/>
            </a:pPr>
            <a:r>
              <a:rPr lang="en-US" sz="1800" dirty="0" smtClean="0">
                <a:solidFill>
                  <a:srgbClr val="497E8D"/>
                </a:solidFill>
                <a:latin typeface="Calibri" panose="020F0502020204030204" pitchFamily="34" charset="0"/>
                <a:cs typeface="Calibri" panose="020F0502020204030204" pitchFamily="34" charset="0"/>
              </a:rPr>
              <a:t>Describe </a:t>
            </a:r>
            <a:r>
              <a:rPr lang="en-US" sz="1800" dirty="0">
                <a:solidFill>
                  <a:srgbClr val="497E8D"/>
                </a:solidFill>
                <a:latin typeface="Calibri" panose="020F0502020204030204" pitchFamily="34" charset="0"/>
                <a:cs typeface="Calibri" panose="020F0502020204030204" pitchFamily="34" charset="0"/>
              </a:rPr>
              <a:t>the role of prolactin in milk </a:t>
            </a:r>
            <a:r>
              <a:rPr lang="en-US" sz="1800" dirty="0" smtClean="0">
                <a:solidFill>
                  <a:srgbClr val="497E8D"/>
                </a:solidFill>
                <a:latin typeface="Calibri" panose="020F0502020204030204" pitchFamily="34" charset="0"/>
                <a:cs typeface="Calibri" panose="020F0502020204030204" pitchFamily="34" charset="0"/>
              </a:rPr>
              <a:t>secretion.</a:t>
            </a:r>
          </a:p>
          <a:p>
            <a:pPr marL="342900" indent="-342900">
              <a:lnSpc>
                <a:spcPct val="200000"/>
              </a:lnSpc>
              <a:buAutoNum type="arabicPeriod"/>
            </a:pPr>
            <a:r>
              <a:rPr lang="en-US" sz="1800" dirty="0" smtClean="0">
                <a:solidFill>
                  <a:srgbClr val="497E8D"/>
                </a:solidFill>
                <a:latin typeface="Calibri" panose="020F0502020204030204" pitchFamily="34" charset="0"/>
                <a:cs typeface="Calibri" panose="020F0502020204030204" pitchFamily="34" charset="0"/>
              </a:rPr>
              <a:t>Discuss </a:t>
            </a:r>
            <a:r>
              <a:rPr lang="en-US" sz="1800" dirty="0">
                <a:solidFill>
                  <a:srgbClr val="497E8D"/>
                </a:solidFill>
                <a:latin typeface="Calibri" panose="020F0502020204030204" pitchFamily="34" charset="0"/>
                <a:cs typeface="Calibri" panose="020F0502020204030204" pitchFamily="34" charset="0"/>
              </a:rPr>
              <a:t>regulation of prolactin </a:t>
            </a:r>
            <a:r>
              <a:rPr lang="en-US" sz="1800" dirty="0" smtClean="0">
                <a:solidFill>
                  <a:srgbClr val="497E8D"/>
                </a:solidFill>
                <a:latin typeface="Calibri" panose="020F0502020204030204" pitchFamily="34" charset="0"/>
                <a:cs typeface="Calibri" panose="020F0502020204030204" pitchFamily="34" charset="0"/>
              </a:rPr>
              <a:t>secretion.</a:t>
            </a:r>
          </a:p>
          <a:p>
            <a:pPr marL="342900" indent="-342900">
              <a:lnSpc>
                <a:spcPct val="200000"/>
              </a:lnSpc>
              <a:buAutoNum type="arabicPeriod"/>
            </a:pPr>
            <a:r>
              <a:rPr lang="en-US" sz="1800" dirty="0" smtClean="0">
                <a:solidFill>
                  <a:srgbClr val="497E8D"/>
                </a:solidFill>
                <a:latin typeface="Calibri" panose="020F0502020204030204" pitchFamily="34" charset="0"/>
                <a:cs typeface="Calibri" panose="020F0502020204030204" pitchFamily="34" charset="0"/>
              </a:rPr>
              <a:t>ADH</a:t>
            </a:r>
            <a:r>
              <a:rPr lang="en-US" sz="1800" dirty="0">
                <a:solidFill>
                  <a:srgbClr val="497E8D"/>
                </a:solidFill>
                <a:latin typeface="Calibri" panose="020F0502020204030204" pitchFamily="34" charset="0"/>
                <a:cs typeface="Calibri" panose="020F0502020204030204" pitchFamily="34" charset="0"/>
              </a:rPr>
              <a:t>: Physiological functions &amp; Control of </a:t>
            </a:r>
            <a:r>
              <a:rPr lang="en-US" sz="1800" dirty="0" smtClean="0">
                <a:solidFill>
                  <a:srgbClr val="497E8D"/>
                </a:solidFill>
                <a:latin typeface="Calibri" panose="020F0502020204030204" pitchFamily="34" charset="0"/>
                <a:cs typeface="Calibri" panose="020F0502020204030204" pitchFamily="34" charset="0"/>
              </a:rPr>
              <a:t>secretion.</a:t>
            </a:r>
          </a:p>
          <a:p>
            <a:pPr marL="342900" indent="-342900">
              <a:lnSpc>
                <a:spcPct val="200000"/>
              </a:lnSpc>
              <a:buAutoNum type="arabicPeriod"/>
            </a:pPr>
            <a:r>
              <a:rPr lang="en-US" sz="1800" dirty="0" smtClean="0">
                <a:solidFill>
                  <a:srgbClr val="497E8D"/>
                </a:solidFill>
                <a:latin typeface="Calibri" panose="020F0502020204030204" pitchFamily="34" charset="0"/>
                <a:cs typeface="Calibri" panose="020F0502020204030204" pitchFamily="34" charset="0"/>
              </a:rPr>
              <a:t>Oxytocin: Physiological </a:t>
            </a:r>
            <a:r>
              <a:rPr lang="en-US" sz="1800" dirty="0">
                <a:solidFill>
                  <a:srgbClr val="497E8D"/>
                </a:solidFill>
                <a:latin typeface="Calibri" panose="020F0502020204030204" pitchFamily="34" charset="0"/>
                <a:cs typeface="Calibri" panose="020F0502020204030204" pitchFamily="34" charset="0"/>
              </a:rPr>
              <a:t>functions&amp; Control of </a:t>
            </a:r>
            <a:r>
              <a:rPr lang="en-US" sz="1800" dirty="0" smtClean="0">
                <a:solidFill>
                  <a:srgbClr val="497E8D"/>
                </a:solidFill>
                <a:latin typeface="Calibri" panose="020F0502020204030204" pitchFamily="34" charset="0"/>
                <a:cs typeface="Calibri" panose="020F0502020204030204" pitchFamily="34" charset="0"/>
              </a:rPr>
              <a:t>secretion.</a:t>
            </a:r>
            <a:endParaRPr lang="en-US" sz="1800" dirty="0">
              <a:solidFill>
                <a:srgbClr val="497E8D"/>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
        <p:nvSpPr>
          <p:cNvPr id="14" name="Isosceles Triangle 13"/>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ACTH</a:t>
            </a: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81518252"/>
              </p:ext>
            </p:extLst>
          </p:nvPr>
        </p:nvGraphicFramePr>
        <p:xfrm>
          <a:off x="6466835" y="1276787"/>
          <a:ext cx="5112568" cy="3034533"/>
        </p:xfrm>
        <a:graphic>
          <a:graphicData uri="http://schemas.openxmlformats.org/drawingml/2006/table">
            <a:tbl>
              <a:tblPr firstRow="1" bandRow="1">
                <a:tableStyleId>{5DA37D80-6434-44D0-A028-1B22A696006F}</a:tableStyleId>
              </a:tblPr>
              <a:tblGrid>
                <a:gridCol w="2448272">
                  <a:extLst>
                    <a:ext uri="{9D8B030D-6E8A-4147-A177-3AD203B41FA5}">
                      <a16:colId xmlns:a16="http://schemas.microsoft.com/office/drawing/2014/main" val="2468948741"/>
                    </a:ext>
                  </a:extLst>
                </a:gridCol>
                <a:gridCol w="2664296">
                  <a:extLst>
                    <a:ext uri="{9D8B030D-6E8A-4147-A177-3AD203B41FA5}">
                      <a16:colId xmlns:a16="http://schemas.microsoft.com/office/drawing/2014/main" val="1056223609"/>
                    </a:ext>
                  </a:extLst>
                </a:gridCol>
              </a:tblGrid>
              <a:tr h="26725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(ACTH)</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382773">
                <a:tc gridSpan="2">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t>Thyroid-stimulating hormone </a:t>
                      </a:r>
                    </a:p>
                  </a:txBody>
                  <a:tcPr>
                    <a:solidFill>
                      <a:srgbClr val="FCFEE6"/>
                    </a:solidFill>
                  </a:tcPr>
                </a:tc>
                <a:tc hMerge="1">
                  <a:txBody>
                    <a:bodyPr/>
                    <a:lstStyle/>
                    <a:p>
                      <a:endParaRPr lang="en-US"/>
                    </a:p>
                  </a:txBody>
                  <a:tcPr/>
                </a:tc>
                <a:extLst>
                  <a:ext uri="{0D108BD9-81ED-4DB2-BD59-A6C34878D82A}">
                    <a16:rowId xmlns:a16="http://schemas.microsoft.com/office/drawing/2014/main" val="3908467867"/>
                  </a:ext>
                </a:extLst>
              </a:tr>
              <a:tr h="257212">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rgbClr val="008080"/>
                          </a:solidFill>
                          <a:latin typeface="+mn-lt"/>
                          <a:ea typeface="+mn-ea"/>
                          <a:cs typeface="+mn-cs"/>
                        </a:rPr>
                        <a:t>Characteristics</a:t>
                      </a:r>
                    </a:p>
                  </a:txBody>
                  <a:tcPr>
                    <a:solidFill>
                      <a:srgbClr val="C1FFE0"/>
                    </a:solidFill>
                  </a:tcPr>
                </a:tc>
                <a:tc>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rgbClr val="008080"/>
                          </a:solidFill>
                          <a:latin typeface="+mn-lt"/>
                          <a:ea typeface="+mn-ea"/>
                          <a:cs typeface="+mn-cs"/>
                        </a:rPr>
                        <a:t>Action</a:t>
                      </a:r>
                    </a:p>
                  </a:txBody>
                  <a:tcPr>
                    <a:solidFill>
                      <a:srgbClr val="C1FFE0"/>
                    </a:solidFill>
                  </a:tcPr>
                </a:tc>
                <a:extLst>
                  <a:ext uri="{0D108BD9-81ED-4DB2-BD59-A6C34878D82A}">
                    <a16:rowId xmlns:a16="http://schemas.microsoft.com/office/drawing/2014/main" val="1586187390"/>
                  </a:ext>
                </a:extLst>
              </a:tr>
              <a:tr h="382773">
                <a:tc>
                  <a:txBody>
                    <a:bodyPr/>
                    <a:lstStyle/>
                    <a:p>
                      <a:pPr marL="342900" indent="-342900">
                        <a:lnSpc>
                          <a:spcPct val="150000"/>
                        </a:lnSpc>
                        <a:buFont typeface="+mj-lt"/>
                        <a:buAutoNum type="arabicPeriod"/>
                      </a:pPr>
                      <a:r>
                        <a:rPr lang="en-US" sz="1400" dirty="0" err="1" smtClean="0"/>
                        <a:t>Cortictrophs</a:t>
                      </a:r>
                      <a:r>
                        <a:rPr lang="en-US" sz="1400" dirty="0" smtClean="0"/>
                        <a:t> (</a:t>
                      </a:r>
                      <a:r>
                        <a:rPr lang="en-US" sz="1400" dirty="0" smtClean="0">
                          <a:solidFill>
                            <a:schemeClr val="accent4">
                              <a:lumMod val="75000"/>
                            </a:schemeClr>
                          </a:solidFill>
                        </a:rPr>
                        <a:t>15%</a:t>
                      </a:r>
                      <a:r>
                        <a:rPr lang="en-US" sz="1400" dirty="0" smtClean="0"/>
                        <a:t>).</a:t>
                      </a:r>
                    </a:p>
                    <a:p>
                      <a:pPr marL="342900" indent="-342900">
                        <a:lnSpc>
                          <a:spcPct val="150000"/>
                        </a:lnSpc>
                        <a:buFont typeface="+mj-lt"/>
                        <a:buAutoNum type="arabicPeriod"/>
                      </a:pPr>
                      <a:endParaRPr lang="en-US" sz="1400" dirty="0" smtClean="0"/>
                    </a:p>
                    <a:p>
                      <a:pPr marL="342900" indent="-342900">
                        <a:lnSpc>
                          <a:spcPct val="150000"/>
                        </a:lnSpc>
                        <a:buFont typeface="+mj-lt"/>
                        <a:buAutoNum type="arabicPeriod"/>
                      </a:pPr>
                      <a:r>
                        <a:rPr lang="en-US" sz="1400" dirty="0" smtClean="0"/>
                        <a:t>ACTH, MSH, </a:t>
                      </a:r>
                      <a:r>
                        <a:rPr lang="el-GR" sz="1400" dirty="0" smtClean="0"/>
                        <a:t>β-</a:t>
                      </a:r>
                      <a:r>
                        <a:rPr lang="en-US" sz="1400" dirty="0" smtClean="0"/>
                        <a:t>endorphin.</a:t>
                      </a:r>
                    </a:p>
                    <a:p>
                      <a:pPr marL="342900" indent="-342900">
                        <a:lnSpc>
                          <a:spcPct val="150000"/>
                        </a:lnSpc>
                        <a:buFont typeface="+mj-lt"/>
                        <a:buAutoNum type="arabicPeriod"/>
                      </a:pPr>
                      <a:endParaRPr lang="en-US" sz="1400" dirty="0" smtClean="0"/>
                    </a:p>
                    <a:p>
                      <a:pPr marL="342900" indent="-342900">
                        <a:lnSpc>
                          <a:spcPct val="150000"/>
                        </a:lnSpc>
                        <a:buFont typeface="+mj-lt"/>
                        <a:buAutoNum type="arabicPeriod"/>
                      </a:pPr>
                      <a:r>
                        <a:rPr lang="en-US" sz="1400" dirty="0" err="1" smtClean="0"/>
                        <a:t>Preproopiomelanocortin</a:t>
                      </a:r>
                      <a:r>
                        <a:rPr lang="en-US" sz="1400" dirty="0" smtClean="0"/>
                        <a:t> (POMC).</a:t>
                      </a:r>
                      <a:endParaRPr lang="en-US" sz="1400" dirty="0"/>
                    </a:p>
                  </a:txBody>
                  <a:tcPr>
                    <a:solidFill>
                      <a:schemeClr val="bg1"/>
                    </a:solidFill>
                  </a:tcPr>
                </a:tc>
                <a:tc>
                  <a:txBody>
                    <a:bodyPr/>
                    <a:lstStyle/>
                    <a:p>
                      <a:pPr marL="0" indent="0" defTabSz="914400">
                        <a:lnSpc>
                          <a:spcPct val="150000"/>
                        </a:lnSpc>
                        <a:buClr>
                          <a:srgbClr val="008080"/>
                        </a:buClr>
                        <a:buNone/>
                      </a:pPr>
                      <a:r>
                        <a:rPr lang="en-US" sz="1400" dirty="0" smtClean="0"/>
                        <a:t>Stimulate synthesis and secretion of adrenal cortical hormones</a:t>
                      </a:r>
                      <a:r>
                        <a:rPr lang="en-US" sz="1600" dirty="0" smtClean="0"/>
                        <a:t>.</a:t>
                      </a:r>
                      <a:endParaRPr lang="en-US" sz="1600" dirty="0"/>
                    </a:p>
                  </a:txBody>
                  <a:tcPr>
                    <a:solidFill>
                      <a:schemeClr val="bg1"/>
                    </a:solidFill>
                  </a:tcPr>
                </a:tc>
                <a:extLst>
                  <a:ext uri="{0D108BD9-81ED-4DB2-BD59-A6C34878D82A}">
                    <a16:rowId xmlns:a16="http://schemas.microsoft.com/office/drawing/2014/main" val="2941140010"/>
                  </a:ext>
                </a:extLst>
              </a:tr>
            </a:tbl>
          </a:graphicData>
        </a:graphic>
      </p:graphicFrame>
      <p:sp>
        <p:nvSpPr>
          <p:cNvPr id="11" name="Rectangle 10"/>
          <p:cNvSpPr/>
          <p:nvPr/>
        </p:nvSpPr>
        <p:spPr>
          <a:xfrm>
            <a:off x="618315" y="4542905"/>
            <a:ext cx="5678533" cy="167013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1400" dirty="0">
                <a:solidFill>
                  <a:srgbClr val="00B050"/>
                </a:solidFill>
                <a:latin typeface="Gill Sans MT" panose="020B0502020104020203" pitchFamily="34" charset="0"/>
                <a:cs typeface="Calibri" panose="020F0502020204030204" pitchFamily="34" charset="0"/>
              </a:rPr>
              <a:t>In case of Addison's disease which is adrenal insufficiency (no adrenal secretion) there is feedback but precisely no negative feedback b/c of absence of cortisol. So ACTH levels in the blood will increase. And other precursors such as MSH will disseminate in the skin and cause pigmentation which is one of the features of this disease. </a:t>
            </a:r>
          </a:p>
        </p:txBody>
      </p:sp>
      <p:sp>
        <p:nvSpPr>
          <p:cNvPr id="14" name="Rectangle 13"/>
          <p:cNvSpPr/>
          <p:nvPr/>
        </p:nvSpPr>
        <p:spPr>
          <a:xfrm>
            <a:off x="9838827" y="16737"/>
            <a:ext cx="2349998" cy="383811"/>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9" name="object 2">
            <a:extLst>
              <a:ext uri="{FF2B5EF4-FFF2-40B4-BE49-F238E27FC236}">
                <a16:creationId xmlns:a16="http://schemas.microsoft.com/office/drawing/2014/main" id="{81C0B25C-34E6-4565-966D-8A677793F5E4}"/>
              </a:ext>
            </a:extLst>
          </p:cNvPr>
          <p:cNvSpPr/>
          <p:nvPr/>
        </p:nvSpPr>
        <p:spPr>
          <a:xfrm>
            <a:off x="3176908" y="1276787"/>
            <a:ext cx="3111086" cy="3034533"/>
          </a:xfrm>
          <a:prstGeom prst="rect">
            <a:avLst/>
          </a:prstGeom>
          <a:blipFill>
            <a:blip r:embed="rId2" cstate="print"/>
            <a:srcRect/>
            <a:stretch>
              <a:fillRect l="-5130" r="-37525"/>
            </a:stretch>
          </a:blipFill>
          <a:ln>
            <a:noFill/>
          </a:ln>
        </p:spPr>
        <p:txBody>
          <a:bodyPr wrap="square" lIns="0" tIns="0" rIns="0" bIns="0" rtlCol="0"/>
          <a:lstStyle/>
          <a:p>
            <a:endParaRPr/>
          </a:p>
        </p:txBody>
      </p:sp>
      <p:sp>
        <p:nvSpPr>
          <p:cNvPr id="10" name="مربع نص 2"/>
          <p:cNvSpPr txBox="1"/>
          <p:nvPr/>
        </p:nvSpPr>
        <p:spPr>
          <a:xfrm>
            <a:off x="609460" y="1276788"/>
            <a:ext cx="2388608" cy="3034532"/>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nSpc>
                <a:spcPct val="150000"/>
              </a:lnSpc>
              <a:defRPr sz="16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dirty="0"/>
              <a:t>Normal: </a:t>
            </a:r>
          </a:p>
          <a:p>
            <a:r>
              <a:rPr lang="en-US" sz="1400" dirty="0"/>
              <a:t>Hypothalamus </a:t>
            </a:r>
            <a:r>
              <a:rPr lang="en-US" sz="1400" dirty="0">
                <a:sym typeface="Wingdings" pitchFamily="2" charset="2"/>
              </a:rPr>
              <a:t></a:t>
            </a:r>
            <a:r>
              <a:rPr lang="en-US" sz="1400" dirty="0"/>
              <a:t>secrete  CRH (</a:t>
            </a:r>
            <a:r>
              <a:rPr lang="en-US" sz="1400" dirty="0" err="1"/>
              <a:t>corticotropin</a:t>
            </a:r>
            <a:r>
              <a:rPr lang="en-US" sz="1400" dirty="0"/>
              <a:t>-releasing hormone) </a:t>
            </a:r>
            <a:r>
              <a:rPr lang="en-US" sz="1400" dirty="0">
                <a:sym typeface="Wingdings" pitchFamily="2" charset="2"/>
              </a:rPr>
              <a:t></a:t>
            </a:r>
            <a:r>
              <a:rPr lang="en-US" sz="1400" dirty="0"/>
              <a:t>stimulates anterior pituitary </a:t>
            </a:r>
            <a:r>
              <a:rPr lang="en-US" sz="1400" dirty="0">
                <a:sym typeface="Wingdings" pitchFamily="2" charset="2"/>
              </a:rPr>
              <a:t></a:t>
            </a:r>
            <a:r>
              <a:rPr lang="en-US" sz="1400" dirty="0"/>
              <a:t> release ACTH </a:t>
            </a:r>
            <a:r>
              <a:rPr lang="en-US" sz="1400" dirty="0">
                <a:sym typeface="Wingdings" pitchFamily="2" charset="2"/>
              </a:rPr>
              <a:t>stimulates adrenal cortex  release cortisol inhibits </a:t>
            </a:r>
            <a:r>
              <a:rPr lang="en-US" sz="1400" dirty="0"/>
              <a:t> anterior pituitary and hypothalamus ((-</a:t>
            </a:r>
            <a:r>
              <a:rPr lang="en-US" sz="1400" dirty="0" err="1"/>
              <a:t>ve</a:t>
            </a:r>
            <a:r>
              <a:rPr lang="en-US" sz="1400" dirty="0"/>
              <a:t> feedback))</a:t>
            </a:r>
          </a:p>
        </p:txBody>
      </p:sp>
    </p:spTree>
    <p:extLst>
      <p:ext uri="{BB962C8B-B14F-4D97-AF65-F5344CB8AC3E}">
        <p14:creationId xmlns:p14="http://schemas.microsoft.com/office/powerpoint/2010/main" val="3621399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47692440"/>
              </p:ext>
            </p:extLst>
          </p:nvPr>
        </p:nvGraphicFramePr>
        <p:xfrm>
          <a:off x="609458" y="1209920"/>
          <a:ext cx="10969944" cy="4881317"/>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val="3604589667"/>
                    </a:ext>
                  </a:extLst>
                </a:gridCol>
                <a:gridCol w="5484972">
                  <a:extLst>
                    <a:ext uri="{9D8B030D-6E8A-4147-A177-3AD203B41FA5}">
                      <a16:colId xmlns:a16="http://schemas.microsoft.com/office/drawing/2014/main" val="20001"/>
                    </a:ext>
                  </a:extLst>
                </a:gridCol>
              </a:tblGrid>
              <a:tr h="3951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rgbClr val="497E8D"/>
                          </a:solidFill>
                          <a:latin typeface="Gill Sans MT" panose="020B0502020104020203" pitchFamily="34" charset="0"/>
                          <a:ea typeface="+mn-ea"/>
                          <a:cs typeface="Calibri" panose="020F0502020204030204" pitchFamily="34" charset="0"/>
                        </a:rPr>
                        <a:t>Factors affecting </a:t>
                      </a:r>
                      <a:r>
                        <a:rPr kumimoji="0" lang="en-US" sz="1600" b="0" kern="1200" dirty="0" smtClean="0">
                          <a:solidFill>
                            <a:srgbClr val="497E8D"/>
                          </a:solidFill>
                          <a:latin typeface="Gill Sans MT" panose="020B0502020104020203" pitchFamily="34" charset="0"/>
                          <a:ea typeface="+mn-ea"/>
                          <a:cs typeface="Calibri" panose="020F0502020204030204" pitchFamily="34" charset="0"/>
                        </a:rPr>
                        <a:t>ACTH</a:t>
                      </a:r>
                      <a:endParaRPr kumimoji="0" lang="en-US" sz="1600" b="0" kern="1200" dirty="0">
                        <a:solidFill>
                          <a:srgbClr val="497E8D"/>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961253835"/>
                  </a:ext>
                </a:extLst>
              </a:tr>
              <a:tr h="359245">
                <a:tc>
                  <a:txBody>
                    <a:bodyPr/>
                    <a:lstStyle/>
                    <a:p>
                      <a:pPr algn="ctr">
                        <a:lnSpc>
                          <a:spcPct val="150000"/>
                        </a:lnSpc>
                      </a:pPr>
                      <a:r>
                        <a:rPr kumimoji="0" lang="en-US" sz="1600" b="0" i="0" u="none" strike="noStrike" kern="1200" baseline="0" dirty="0">
                          <a:solidFill>
                            <a:srgbClr val="008080"/>
                          </a:solidFill>
                          <a:latin typeface="+mn-lt"/>
                          <a:ea typeface="+mn-ea"/>
                          <a:cs typeface="+mn-cs"/>
                        </a:rPr>
                        <a:t>Stimulating factors</a:t>
                      </a:r>
                    </a:p>
                  </a:txBody>
                  <a:tcPr>
                    <a:solidFill>
                      <a:srgbClr val="C1FFE0"/>
                    </a:solidFill>
                  </a:tcPr>
                </a:tc>
                <a:tc>
                  <a:txBody>
                    <a:bodyPr/>
                    <a:lstStyle/>
                    <a:p>
                      <a:pPr algn="ctr">
                        <a:lnSpc>
                          <a:spcPct val="150000"/>
                        </a:lnSpc>
                      </a:pPr>
                      <a:r>
                        <a:rPr kumimoji="0" lang="en-US" sz="1600" b="0" i="0" u="none" strike="noStrike" kern="1200" baseline="0" dirty="0">
                          <a:solidFill>
                            <a:srgbClr val="008080"/>
                          </a:solidFill>
                          <a:latin typeface="+mn-lt"/>
                          <a:ea typeface="+mn-ea"/>
                          <a:cs typeface="+mn-cs"/>
                        </a:rPr>
                        <a:t>Inhibiting factors</a:t>
                      </a:r>
                    </a:p>
                  </a:txBody>
                  <a:tcPr>
                    <a:solidFill>
                      <a:srgbClr val="FCFEE6"/>
                    </a:solidFill>
                  </a:tcPr>
                </a:tc>
                <a:extLst>
                  <a:ext uri="{0D108BD9-81ED-4DB2-BD59-A6C34878D82A}">
                    <a16:rowId xmlns:a16="http://schemas.microsoft.com/office/drawing/2014/main" val="1728296579"/>
                  </a:ext>
                </a:extLst>
              </a:tr>
              <a:tr h="1401053">
                <a:tc>
                  <a:txBody>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rgbClr val="FF0000"/>
                          </a:solidFill>
                          <a:latin typeface="Gill Sans MT" panose="020B0502020104020203" pitchFamily="34" charset="0"/>
                          <a:ea typeface="+mn-ea"/>
                          <a:cs typeface="Calibri" panose="020F0502020204030204" pitchFamily="34" charset="0"/>
                        </a:rPr>
                        <a:t>Decreased blood cortisol</a:t>
                      </a:r>
                      <a:r>
                        <a:rPr kumimoji="0" lang="en-US" sz="1600" kern="1200" baseline="0" dirty="0" smtClean="0">
                          <a:solidFill>
                            <a:srgbClr val="FF0000"/>
                          </a:solidFill>
                          <a:latin typeface="Gill Sans MT" panose="020B0502020104020203" pitchFamily="34" charset="0"/>
                          <a:ea typeface="+mn-ea"/>
                          <a:cs typeface="Calibri" panose="020F0502020204030204" pitchFamily="34" charset="0"/>
                        </a:rPr>
                        <a:t> level.</a:t>
                      </a:r>
                      <a:endParaRPr kumimoji="0" lang="en-US" sz="1600" kern="1200" dirty="0">
                        <a:solidFill>
                          <a:srgbClr val="FF0000"/>
                        </a:solidFill>
                        <a:latin typeface="Gill Sans MT" panose="020B0502020104020203" pitchFamily="34" charset="0"/>
                        <a:ea typeface="+mn-ea"/>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Sleep</a:t>
                      </a: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 – wake transition.</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Stress.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rgbClr val="FF0000"/>
                          </a:solidFill>
                          <a:latin typeface="Gill Sans MT" panose="020B0502020104020203" pitchFamily="34" charset="0"/>
                          <a:ea typeface="+mn-ea"/>
                          <a:cs typeface="Calibri" panose="020F0502020204030204" pitchFamily="34" charset="0"/>
                        </a:rPr>
                        <a:t>Hypoglycemia.</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Surgery.</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Trauma.</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Psychiatric</a:t>
                      </a: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 disturbance.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baseline="0" dirty="0" smtClean="0">
                          <a:solidFill>
                            <a:srgbClr val="FF0000"/>
                          </a:solidFill>
                          <a:latin typeface="Gill Sans MT" panose="020B0502020104020203" pitchFamily="34" charset="0"/>
                          <a:ea typeface="+mn-ea"/>
                          <a:cs typeface="Calibri" panose="020F0502020204030204" pitchFamily="34" charset="0"/>
                        </a:rPr>
                        <a:t>ADH.</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Alpha- adrenergic agonists.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Beta- adrenergic agonists.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Serotonin. </a:t>
                      </a:r>
                    </a:p>
                  </a:txBody>
                  <a:tcPr>
                    <a:solidFill>
                      <a:schemeClr val="bg1"/>
                    </a:solidFill>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dirty="0" smtClean="0">
                          <a:solidFill>
                            <a:srgbClr val="FF0000"/>
                          </a:solidFill>
                          <a:latin typeface="Gill Sans MT" panose="020B0502020104020203" pitchFamily="34" charset="0"/>
                          <a:ea typeface="+mn-ea"/>
                          <a:cs typeface="Calibri" panose="020F0502020204030204" pitchFamily="34" charset="0"/>
                        </a:rPr>
                        <a:t>Increased blood cortisol</a:t>
                      </a:r>
                      <a:r>
                        <a:rPr kumimoji="0" lang="en-US" sz="1600" kern="1200" baseline="0" dirty="0" smtClean="0">
                          <a:solidFill>
                            <a:srgbClr val="FF0000"/>
                          </a:solidFill>
                          <a:latin typeface="Gill Sans MT" panose="020B0502020104020203" pitchFamily="34" charset="0"/>
                          <a:ea typeface="+mn-ea"/>
                          <a:cs typeface="Calibri" panose="020F0502020204030204" pitchFamily="34" charset="0"/>
                        </a:rPr>
                        <a:t> level.</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Opioids.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kern="1200" baseline="0" dirty="0" smtClean="0">
                          <a:solidFill>
                            <a:srgbClr val="FF0000"/>
                          </a:solidFill>
                          <a:latin typeface="Gill Sans MT" panose="020B0502020104020203" pitchFamily="34" charset="0"/>
                          <a:ea typeface="+mn-ea"/>
                          <a:cs typeface="Calibri" panose="020F0502020204030204" pitchFamily="34" charset="0"/>
                        </a:rPr>
                        <a:t>Somatostatin</a:t>
                      </a: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1600" kern="1200" baseline="0" dirty="0" smtClean="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986870464"/>
                  </a:ext>
                </a:extLst>
              </a:tr>
            </a:tbl>
          </a:graphicData>
        </a:graphic>
      </p:graphicFrame>
      <p:sp>
        <p:nvSpPr>
          <p:cNvPr id="6" name="Title 1"/>
          <p:cNvSpPr>
            <a:spLocks noGrp="1"/>
          </p:cNvSpPr>
          <p:nvPr>
            <p:ph type="title"/>
          </p:nvPr>
        </p:nvSpPr>
        <p:spPr>
          <a:xfrm>
            <a:off x="609460" y="152400"/>
            <a:ext cx="10969943" cy="990600"/>
          </a:xfrm>
        </p:spPr>
        <p:txBody>
          <a:bodyPr>
            <a:normAutofit/>
          </a:bodyPr>
          <a:lstStyle/>
          <a:p>
            <a:pPr>
              <a:defRPr/>
            </a:pPr>
            <a:r>
              <a:rPr lang="en-US" sz="3200" dirty="0">
                <a:solidFill>
                  <a:srgbClr val="008080"/>
                </a:solidFill>
                <a:latin typeface="Bahnschrift" panose="020B0502040204020203" pitchFamily="34" charset="0"/>
                <a:cs typeface="Calibri" panose="020F0502020204030204" pitchFamily="34" charset="0"/>
              </a:rPr>
              <a:t>Factors  affecting </a:t>
            </a:r>
            <a:r>
              <a:rPr lang="en-US" sz="3200" dirty="0" smtClean="0">
                <a:solidFill>
                  <a:srgbClr val="008080"/>
                </a:solidFill>
                <a:latin typeface="Bahnschrift" panose="020B0502040204020203" pitchFamily="34" charset="0"/>
                <a:cs typeface="Calibri" panose="020F0502020204030204" pitchFamily="34" charset="0"/>
              </a:rPr>
              <a:t>ACTH</a:t>
            </a:r>
            <a:endParaRPr lang="en-US" sz="3200" dirty="0">
              <a:solidFill>
                <a:srgbClr val="008080"/>
              </a:solidFill>
              <a:latin typeface="Bahnschrift" panose="020B0502040204020203" pitchFamily="34" charset="0"/>
              <a:cs typeface="Calibri" panose="020F0502020204030204" pitchFamily="34" charset="0"/>
            </a:endParaRPr>
          </a:p>
        </p:txBody>
      </p:sp>
      <p:sp>
        <p:nvSpPr>
          <p:cNvPr id="7" name="Rectangle 6"/>
          <p:cNvSpPr/>
          <p:nvPr/>
        </p:nvSpPr>
        <p:spPr>
          <a:xfrm>
            <a:off x="1285281" y="6409787"/>
            <a:ext cx="10294121" cy="375133"/>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300" dirty="0">
                <a:solidFill>
                  <a:srgbClr val="00B050"/>
                </a:solidFill>
                <a:latin typeface="Gill Sans MT" panose="020B0502020104020203" pitchFamily="34" charset="0"/>
                <a:cs typeface="Calibri" panose="020F0502020204030204" pitchFamily="34" charset="0"/>
              </a:rPr>
              <a:t>Hyperthyroidism = excessive secretion of hormones stimulated by immunoglobulin instead of hormones (Autoimmune disease) Ig mimics TSH.</a:t>
            </a:r>
          </a:p>
        </p:txBody>
      </p:sp>
      <p:sp>
        <p:nvSpPr>
          <p:cNvPr id="9" name="Rectangle 8"/>
          <p:cNvSpPr/>
          <p:nvPr/>
        </p:nvSpPr>
        <p:spPr>
          <a:xfrm>
            <a:off x="9982844" y="104100"/>
            <a:ext cx="2205981" cy="412499"/>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4813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The Posterior Pituitary and Hypothalamic Hormones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609459" y="1168082"/>
            <a:ext cx="10969943" cy="319702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defRPr/>
            </a:pPr>
            <a:r>
              <a:rPr lang="en-US" altLang="ar-SA" sz="1600" dirty="0">
                <a:solidFill>
                  <a:srgbClr val="00B050"/>
                </a:solidFill>
                <a:latin typeface="Calibri" panose="020F0502020204030204" pitchFamily="34" charset="0"/>
                <a:cs typeface="Calibri" panose="020F0502020204030204" pitchFamily="34" charset="0"/>
              </a:rPr>
              <a:t>posterior Pituitary is very simple, just we have two </a:t>
            </a:r>
            <a:r>
              <a:rPr lang="en-US" altLang="ar-SA" sz="1600" dirty="0" smtClean="0">
                <a:solidFill>
                  <a:srgbClr val="00B050"/>
                </a:solidFill>
                <a:latin typeface="Calibri" panose="020F0502020204030204" pitchFamily="34" charset="0"/>
                <a:cs typeface="Calibri" panose="020F0502020204030204" pitchFamily="34" charset="0"/>
              </a:rPr>
              <a:t>hormones: </a:t>
            </a:r>
          </a:p>
          <a:p>
            <a:pPr marL="342900" indent="-342900">
              <a:buAutoNum type="arabicPeriod"/>
              <a:defRPr/>
            </a:pPr>
            <a:r>
              <a:rPr lang="en-US" altLang="ar-SA" sz="1600" dirty="0" smtClean="0">
                <a:solidFill>
                  <a:srgbClr val="00B050"/>
                </a:solidFill>
                <a:latin typeface="Calibri" panose="020F0502020204030204" pitchFamily="34" charset="0"/>
                <a:cs typeface="Calibri" panose="020F0502020204030204" pitchFamily="34" charset="0"/>
              </a:rPr>
              <a:t>ADH </a:t>
            </a:r>
            <a:r>
              <a:rPr lang="en-US" altLang="ar-SA" sz="1600" dirty="0">
                <a:solidFill>
                  <a:srgbClr val="00B050"/>
                </a:solidFill>
                <a:latin typeface="Calibri" panose="020F0502020204030204" pitchFamily="34" charset="0"/>
                <a:cs typeface="Calibri" panose="020F0502020204030204" pitchFamily="34" charset="0"/>
              </a:rPr>
              <a:t>which is involved in water retention. </a:t>
            </a:r>
            <a:endParaRPr lang="en-US" altLang="ar-SA" sz="1600" dirty="0" smtClean="0">
              <a:solidFill>
                <a:srgbClr val="00B050"/>
              </a:solidFill>
              <a:latin typeface="Calibri" panose="020F0502020204030204" pitchFamily="34" charset="0"/>
              <a:cs typeface="Calibri" panose="020F0502020204030204" pitchFamily="34" charset="0"/>
            </a:endParaRPr>
          </a:p>
          <a:p>
            <a:pPr marL="342900" indent="-342900">
              <a:buAutoNum type="arabicPeriod"/>
              <a:defRPr/>
            </a:pPr>
            <a:r>
              <a:rPr lang="en-US" altLang="ar-SA" sz="1600" dirty="0" smtClean="0">
                <a:solidFill>
                  <a:srgbClr val="00B050"/>
                </a:solidFill>
                <a:latin typeface="Calibri" panose="020F0502020204030204" pitchFamily="34" charset="0"/>
                <a:cs typeface="Calibri" panose="020F0502020204030204" pitchFamily="34" charset="0"/>
              </a:rPr>
              <a:t>Oxytocin </a:t>
            </a:r>
            <a:r>
              <a:rPr lang="en-US" altLang="ar-SA" sz="1600" dirty="0">
                <a:solidFill>
                  <a:srgbClr val="00B050"/>
                </a:solidFill>
                <a:latin typeface="Calibri" panose="020F0502020204030204" pitchFamily="34" charset="0"/>
                <a:cs typeface="Calibri" panose="020F0502020204030204" pitchFamily="34" charset="0"/>
              </a:rPr>
              <a:t>which mostly involve in </a:t>
            </a:r>
            <a:r>
              <a:rPr lang="en-US" altLang="ar-SA" sz="1600" dirty="0" smtClean="0">
                <a:solidFill>
                  <a:srgbClr val="00B050"/>
                </a:solidFill>
                <a:latin typeface="Calibri" panose="020F0502020204030204" pitchFamily="34" charset="0"/>
                <a:cs typeface="Calibri" panose="020F0502020204030204" pitchFamily="34" charset="0"/>
              </a:rPr>
              <a:t>reproduction.</a:t>
            </a:r>
            <a:endParaRPr lang="en-US" sz="1600" dirty="0">
              <a:solidFill>
                <a:srgbClr val="00B050"/>
              </a:solidFill>
              <a:latin typeface="Calibri" panose="020F0502020204030204" pitchFamily="34" charset="0"/>
              <a:cs typeface="Calibri" panose="020F0502020204030204" pitchFamily="34" charset="0"/>
            </a:endParaRPr>
          </a:p>
          <a:p>
            <a:pPr defTabSz="914400">
              <a:lnSpc>
                <a:spcPct val="150000"/>
              </a:lnSpc>
              <a:buClr>
                <a:srgbClr val="008080"/>
              </a:buClr>
            </a:pPr>
            <a:r>
              <a:rPr lang="en-US" sz="1600" dirty="0" smtClean="0"/>
              <a:t>The </a:t>
            </a:r>
            <a:r>
              <a:rPr lang="en-US" sz="1600" dirty="0"/>
              <a:t>posterior lobe is a </a:t>
            </a:r>
            <a:r>
              <a:rPr lang="en-US" sz="1600" dirty="0" err="1">
                <a:solidFill>
                  <a:srgbClr val="FF0000"/>
                </a:solidFill>
              </a:rPr>
              <a:t>downgrowth</a:t>
            </a:r>
            <a:r>
              <a:rPr lang="en-US" sz="1600" dirty="0"/>
              <a:t> of hypothalamic neural </a:t>
            </a:r>
            <a:r>
              <a:rPr lang="en-US" sz="1600" dirty="0" smtClean="0"/>
              <a:t>tissue </a:t>
            </a:r>
            <a:r>
              <a:rPr lang="en-US" altLang="ar-SA" sz="1400" dirty="0">
                <a:solidFill>
                  <a:srgbClr val="00B050"/>
                </a:solidFill>
              </a:rPr>
              <a:t>While the Anterior from the tissue of the mouth (the upper part</a:t>
            </a:r>
            <a:r>
              <a:rPr lang="en-US" altLang="ar-SA" sz="1400" dirty="0" smtClean="0">
                <a:solidFill>
                  <a:srgbClr val="00B050"/>
                </a:solidFill>
              </a:rPr>
              <a:t>).</a:t>
            </a:r>
            <a:endParaRPr lang="en-US" sz="1400" dirty="0">
              <a:solidFill>
                <a:srgbClr val="00B050"/>
              </a:solidFill>
            </a:endParaRPr>
          </a:p>
          <a:p>
            <a:pPr defTabSz="914400">
              <a:lnSpc>
                <a:spcPct val="150000"/>
              </a:lnSpc>
              <a:buClr>
                <a:srgbClr val="008080"/>
              </a:buClr>
            </a:pPr>
            <a:r>
              <a:rPr lang="en-US" sz="1600" dirty="0"/>
              <a:t>Has a neural connection with the hypothalamus </a:t>
            </a:r>
            <a:r>
              <a:rPr lang="en-US" sz="1600" dirty="0">
                <a:solidFill>
                  <a:srgbClr val="FF0000"/>
                </a:solidFill>
              </a:rPr>
              <a:t>(hypothalamic-</a:t>
            </a:r>
            <a:r>
              <a:rPr lang="en-US" sz="1600" dirty="0" err="1">
                <a:solidFill>
                  <a:srgbClr val="FF0000"/>
                </a:solidFill>
              </a:rPr>
              <a:t>hypophyseal</a:t>
            </a:r>
            <a:r>
              <a:rPr lang="en-US" sz="1600" dirty="0">
                <a:solidFill>
                  <a:srgbClr val="FF0000"/>
                </a:solidFill>
              </a:rPr>
              <a:t> tract).</a:t>
            </a:r>
          </a:p>
          <a:p>
            <a:pPr defTabSz="914400">
              <a:lnSpc>
                <a:spcPct val="150000"/>
              </a:lnSpc>
              <a:buClr>
                <a:srgbClr val="008080"/>
              </a:buClr>
            </a:pPr>
            <a:r>
              <a:rPr lang="en-US" sz="1600" dirty="0"/>
              <a:t>Posterior pituitary Does not synthesize hormones &amp; Consists of axon terminals of hypothalamic neurons</a:t>
            </a:r>
            <a:r>
              <a:rPr lang="en-US" sz="1600" dirty="0" smtClean="0"/>
              <a:t>.</a:t>
            </a:r>
            <a:endParaRPr lang="en-US" sz="1600" dirty="0"/>
          </a:p>
          <a:p>
            <a:pPr defTabSz="914400">
              <a:lnSpc>
                <a:spcPct val="150000"/>
              </a:lnSpc>
              <a:buClr>
                <a:srgbClr val="008080"/>
              </a:buClr>
            </a:pPr>
            <a:r>
              <a:rPr lang="en-US" sz="1600" dirty="0">
                <a:solidFill>
                  <a:schemeClr val="bg1">
                    <a:lumMod val="50000"/>
                  </a:schemeClr>
                </a:solidFill>
                <a:latin typeface="Gill Sans MT" panose="020B0502020104020203" pitchFamily="34" charset="0"/>
                <a:cs typeface="Calibri" panose="020F0502020204030204" pitchFamily="34" charset="0"/>
              </a:rPr>
              <a:t>Magnocellular neurons in paraventricular and </a:t>
            </a:r>
            <a:r>
              <a:rPr lang="en-US" sz="1600" dirty="0" err="1">
                <a:solidFill>
                  <a:schemeClr val="bg1">
                    <a:lumMod val="50000"/>
                  </a:schemeClr>
                </a:solidFill>
                <a:latin typeface="Gill Sans MT" panose="020B0502020104020203" pitchFamily="34" charset="0"/>
                <a:cs typeface="Calibri" panose="020F0502020204030204" pitchFamily="34" charset="0"/>
              </a:rPr>
              <a:t>supraoptic</a:t>
            </a:r>
            <a:r>
              <a:rPr lang="en-US" sz="1600" dirty="0">
                <a:solidFill>
                  <a:schemeClr val="bg1">
                    <a:lumMod val="50000"/>
                  </a:schemeClr>
                </a:solidFill>
                <a:latin typeface="Gill Sans MT" panose="020B0502020104020203" pitchFamily="34" charset="0"/>
                <a:cs typeface="Calibri" panose="020F0502020204030204" pitchFamily="34" charset="0"/>
              </a:rPr>
              <a:t> </a:t>
            </a:r>
            <a:r>
              <a:rPr lang="en-US" sz="1600" dirty="0">
                <a:solidFill>
                  <a:schemeClr val="tx1">
                    <a:lumMod val="95000"/>
                    <a:lumOff val="5000"/>
                  </a:schemeClr>
                </a:solidFill>
                <a:latin typeface="Gill Sans MT" panose="020B0502020104020203" pitchFamily="34" charset="0"/>
                <a:cs typeface="Calibri" panose="020F0502020204030204" pitchFamily="34" charset="0"/>
              </a:rPr>
              <a:t>nuclei of the hypothalamus secrete oxytocin and ADH</a:t>
            </a:r>
            <a:r>
              <a:rPr lang="en-US" sz="1600" dirty="0">
                <a:latin typeface="Gill Sans MT" panose="020B0502020104020203" pitchFamily="34" charset="0"/>
                <a:cs typeface="Calibri" panose="020F0502020204030204" pitchFamily="34" charset="0"/>
              </a:rPr>
              <a:t> </a:t>
            </a:r>
            <a:r>
              <a:rPr lang="en-US" sz="1600" dirty="0">
                <a:solidFill>
                  <a:schemeClr val="bg1">
                    <a:lumMod val="50000"/>
                  </a:schemeClr>
                </a:solidFill>
                <a:latin typeface="Gill Sans MT" panose="020B0502020104020203" pitchFamily="34" charset="0"/>
                <a:cs typeface="Calibri" panose="020F0502020204030204" pitchFamily="34" charset="0"/>
              </a:rPr>
              <a:t>also known as Vasopressin ,They are then transported in secretion granules down axons to nerve terminals in the posterior pituitary </a:t>
            </a:r>
            <a:r>
              <a:rPr lang="en-US" sz="1600" dirty="0" err="1">
                <a:solidFill>
                  <a:schemeClr val="bg1">
                    <a:lumMod val="50000"/>
                  </a:schemeClr>
                </a:solidFill>
                <a:latin typeface="Gill Sans MT" panose="020B0502020104020203" pitchFamily="34" charset="0"/>
                <a:cs typeface="Calibri" panose="020F0502020204030204" pitchFamily="34" charset="0"/>
              </a:rPr>
              <a:t>gland.These</a:t>
            </a:r>
            <a:r>
              <a:rPr lang="en-US" sz="1600" dirty="0">
                <a:solidFill>
                  <a:schemeClr val="bg1">
                    <a:lumMod val="50000"/>
                  </a:schemeClr>
                </a:solidFill>
                <a:latin typeface="Gill Sans MT" panose="020B0502020104020203" pitchFamily="34" charset="0"/>
                <a:cs typeface="Calibri" panose="020F0502020204030204" pitchFamily="34" charset="0"/>
              </a:rPr>
              <a:t> endings lie on the surfaces of capillaries.</a:t>
            </a: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600" dirty="0">
              <a:latin typeface="Gill Sans MT" panose="020B0502020104020203" pitchFamily="34" charset="0"/>
              <a:cs typeface="Calibri" panose="020F0502020204030204" pitchFamily="34" charset="0"/>
            </a:endParaRPr>
          </a:p>
          <a:p>
            <a:pPr defTabSz="914400">
              <a:lnSpc>
                <a:spcPct val="150000"/>
              </a:lnSpc>
            </a:pPr>
            <a:endParaRPr lang="en-US" sz="1600" dirty="0">
              <a:latin typeface="Gill Sans MT" panose="020B0502020104020203" pitchFamily="34" charset="0"/>
              <a:cs typeface="Calibri" panose="020F0502020204030204" pitchFamily="34" charset="0"/>
            </a:endParaRPr>
          </a:p>
        </p:txBody>
      </p:sp>
      <p:pic>
        <p:nvPicPr>
          <p:cNvPr id="6" name="Picture 4" descr="11_13"/>
          <p:cNvPicPr>
            <a:picLocks noChangeAspect="1" noChangeArrowheads="1"/>
          </p:cNvPicPr>
          <p:nvPr/>
        </p:nvPicPr>
        <p:blipFill>
          <a:blip r:embed="rId2" cstate="print"/>
          <a:srcRect/>
          <a:stretch>
            <a:fillRect/>
          </a:stretch>
        </p:blipFill>
        <p:spPr bwMode="auto">
          <a:xfrm>
            <a:off x="8974733" y="4335186"/>
            <a:ext cx="2604670" cy="1970362"/>
          </a:xfrm>
          <a:prstGeom prst="rect">
            <a:avLst/>
          </a:prstGeom>
          <a:noFill/>
          <a:ln w="9525">
            <a:noFill/>
            <a:miter lim="800000"/>
            <a:headEnd/>
            <a:tailEnd/>
          </a:ln>
        </p:spPr>
      </p:pic>
    </p:spTree>
    <p:extLst>
      <p:ext uri="{BB962C8B-B14F-4D97-AF65-F5344CB8AC3E}">
        <p14:creationId xmlns:p14="http://schemas.microsoft.com/office/powerpoint/2010/main" val="205019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100" dirty="0" smtClean="0">
                <a:solidFill>
                  <a:srgbClr val="00B050"/>
                </a:solidFill>
                <a:latin typeface="Calibri" panose="020F0502020204030204" pitchFamily="34" charset="0"/>
                <a:cs typeface="Calibri" panose="020F0502020204030204" pitchFamily="34" charset="0"/>
              </a:rPr>
              <a:t>Doctors’ notes </a:t>
            </a:r>
            <a:endParaRPr lang="en-US" sz="3100" dirty="0">
              <a:solidFill>
                <a:srgbClr val="00B05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609459" y="1168082"/>
            <a:ext cx="10969943" cy="319702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nSpc>
                <a:spcPct val="150000"/>
              </a:lnSpc>
              <a:buClr>
                <a:srgbClr val="008080"/>
              </a:buClr>
            </a:pPr>
            <a:r>
              <a:rPr lang="en-US" sz="1600" dirty="0">
                <a:solidFill>
                  <a:srgbClr val="00B050"/>
                </a:solidFill>
                <a:latin typeface="Calibri" panose="020F0502020204030204" pitchFamily="34" charset="0"/>
                <a:cs typeface="Calibri" panose="020F0502020204030204" pitchFamily="34" charset="0"/>
              </a:rPr>
              <a:t>Posterior pituitary itself  does NOT synthesize hormones (it is only composed of supporting cells that do NOT produce hormones).</a:t>
            </a:r>
          </a:p>
          <a:p>
            <a:pPr>
              <a:lnSpc>
                <a:spcPct val="150000"/>
              </a:lnSpc>
              <a:buClr>
                <a:srgbClr val="008080"/>
              </a:buClr>
            </a:pPr>
            <a:r>
              <a:rPr lang="en-US" sz="1600" dirty="0">
                <a:solidFill>
                  <a:srgbClr val="00B050"/>
                </a:solidFill>
                <a:latin typeface="Calibri" panose="020F0502020204030204" pitchFamily="34" charset="0"/>
                <a:cs typeface="Calibri" panose="020F0502020204030204" pitchFamily="34" charset="0"/>
              </a:rPr>
              <a:t>Hormones of posterior pituitary are synthesized in hypothalamus (in the </a:t>
            </a:r>
            <a:r>
              <a:rPr lang="en-US" sz="1600" dirty="0" err="1">
                <a:solidFill>
                  <a:srgbClr val="00B050"/>
                </a:solidFill>
                <a:latin typeface="Calibri" panose="020F0502020204030204" pitchFamily="34" charset="0"/>
                <a:cs typeface="Calibri" panose="020F0502020204030204" pitchFamily="34" charset="0"/>
              </a:rPr>
              <a:t>supraoptic</a:t>
            </a:r>
            <a:r>
              <a:rPr lang="en-US" sz="1600" dirty="0">
                <a:solidFill>
                  <a:srgbClr val="00B050"/>
                </a:solidFill>
                <a:latin typeface="Calibri" panose="020F0502020204030204" pitchFamily="34" charset="0"/>
                <a:cs typeface="Calibri" panose="020F0502020204030204" pitchFamily="34" charset="0"/>
              </a:rPr>
              <a:t> and paraventricular nuclei the hormones are synthesized and packaged in vacuoles) then the vacuoles travel along the axon until they reach to the end of the axon at the substance of posterior pituitary  (and become stored at the end of the axon; ready to be released once needed).</a:t>
            </a:r>
          </a:p>
          <a:p>
            <a:pPr>
              <a:lnSpc>
                <a:spcPct val="150000"/>
              </a:lnSpc>
              <a:buClr>
                <a:srgbClr val="008080"/>
              </a:buClr>
            </a:pPr>
            <a:r>
              <a:rPr lang="en-US" sz="1600" dirty="0">
                <a:solidFill>
                  <a:srgbClr val="00B050"/>
                </a:solidFill>
                <a:latin typeface="Calibri" panose="020F0502020204030204" pitchFamily="34" charset="0"/>
                <a:cs typeface="Calibri" panose="020F0502020204030204" pitchFamily="34" charset="0"/>
              </a:rPr>
              <a:t>When we need these hormones, the hypothalamus is stimulated and </a:t>
            </a:r>
            <a:r>
              <a:rPr lang="ar-SA" sz="1600" dirty="0">
                <a:solidFill>
                  <a:srgbClr val="00B050"/>
                </a:solidFill>
                <a:latin typeface="Calibri" panose="020F0502020204030204" pitchFamily="34" charset="0"/>
                <a:cs typeface="Calibri" panose="020F0502020204030204" pitchFamily="34" charset="0"/>
              </a:rPr>
              <a:t> رسالات عصبية </a:t>
            </a:r>
            <a:r>
              <a:rPr lang="en-US" sz="1600" dirty="0" smtClean="0">
                <a:solidFill>
                  <a:srgbClr val="00B050"/>
                </a:solidFill>
                <a:latin typeface="Calibri" panose="020F0502020204030204" pitchFamily="34" charset="0"/>
                <a:cs typeface="Calibri" panose="020F0502020204030204" pitchFamily="34" charset="0"/>
              </a:rPr>
              <a:t>will </a:t>
            </a:r>
            <a:r>
              <a:rPr lang="en-US" sz="1600" dirty="0">
                <a:solidFill>
                  <a:srgbClr val="00B050"/>
                </a:solidFill>
                <a:latin typeface="Calibri" panose="020F0502020204030204" pitchFamily="34" charset="0"/>
                <a:cs typeface="Calibri" panose="020F0502020204030204" pitchFamily="34" charset="0"/>
              </a:rPr>
              <a:t>transmit along the axon and cause change in the nerve endings so the vacuole fuse with the membrane and open and release its contents by exocytosis then the hormone is transmitted through the blood to the body parts to produce its actions</a:t>
            </a:r>
            <a:r>
              <a:rPr lang="en-US" sz="1600" dirty="0" smtClean="0">
                <a:solidFill>
                  <a:srgbClr val="00B050"/>
                </a:solidFill>
                <a:latin typeface="Calibri" panose="020F0502020204030204" pitchFamily="34" charset="0"/>
                <a:cs typeface="Calibri" panose="020F0502020204030204" pitchFamily="34" charset="0"/>
              </a:rPr>
              <a:t>.</a:t>
            </a:r>
          </a:p>
          <a:p>
            <a:pPr>
              <a:lnSpc>
                <a:spcPct val="150000"/>
              </a:lnSpc>
              <a:buClr>
                <a:srgbClr val="008080"/>
              </a:buClr>
            </a:pPr>
            <a:r>
              <a:rPr lang="en-US" sz="1600" dirty="0" smtClean="0">
                <a:solidFill>
                  <a:srgbClr val="00B050"/>
                </a:solidFill>
                <a:latin typeface="Calibri" panose="020F0502020204030204" pitchFamily="34" charset="0"/>
                <a:cs typeface="Calibri" panose="020F0502020204030204" pitchFamily="34" charset="0"/>
              </a:rPr>
              <a:t>Nervous </a:t>
            </a:r>
            <a:r>
              <a:rPr lang="en-US" sz="1600" dirty="0">
                <a:solidFill>
                  <a:srgbClr val="00B050"/>
                </a:solidFill>
                <a:latin typeface="Calibri" panose="020F0502020204030204" pitchFamily="34" charset="0"/>
                <a:cs typeface="Calibri" panose="020F0502020204030204" pitchFamily="34" charset="0"/>
              </a:rPr>
              <a:t>signals from hypothalamus Stimulation of each part of pituitary gland:</a:t>
            </a:r>
          </a:p>
          <a:p>
            <a:pPr marL="342900" indent="-342900">
              <a:lnSpc>
                <a:spcPct val="150000"/>
              </a:lnSpc>
              <a:buClr>
                <a:srgbClr val="008080"/>
              </a:buClr>
              <a:buFont typeface="+mj-lt"/>
              <a:buAutoNum type="arabicPeriod"/>
            </a:pPr>
            <a:r>
              <a:rPr lang="en-US" sz="1600" dirty="0">
                <a:solidFill>
                  <a:srgbClr val="00B050"/>
                </a:solidFill>
                <a:latin typeface="Calibri" panose="020F0502020204030204" pitchFamily="34" charset="0"/>
                <a:cs typeface="Calibri" panose="020F0502020204030204" pitchFamily="34" charset="0"/>
              </a:rPr>
              <a:t>Posterior pituitary </a:t>
            </a:r>
            <a:r>
              <a:rPr lang="en-US" sz="1600" dirty="0">
                <a:solidFill>
                  <a:srgbClr val="00B050"/>
                </a:solidFill>
                <a:latin typeface="Calibri" panose="020F0502020204030204" pitchFamily="34" charset="0"/>
                <a:cs typeface="Calibri" panose="020F0502020204030204" pitchFamily="34" charset="0"/>
                <a:sym typeface="Symbol" panose="05050102010706020507" pitchFamily="18" charset="2"/>
              </a:rPr>
              <a:t> stimulated by totally nervous stimulation.</a:t>
            </a:r>
          </a:p>
          <a:p>
            <a:pPr marL="342900" indent="-342900">
              <a:lnSpc>
                <a:spcPct val="150000"/>
              </a:lnSpc>
              <a:buClr>
                <a:srgbClr val="008080"/>
              </a:buClr>
              <a:buFont typeface="+mj-lt"/>
              <a:buAutoNum type="arabicPeriod"/>
            </a:pPr>
            <a:r>
              <a:rPr lang="en-US" sz="1600" dirty="0">
                <a:solidFill>
                  <a:srgbClr val="00B050"/>
                </a:solidFill>
                <a:latin typeface="Calibri" panose="020F0502020204030204" pitchFamily="34" charset="0"/>
                <a:cs typeface="Calibri" panose="020F0502020204030204" pitchFamily="34" charset="0"/>
                <a:sym typeface="Symbol" panose="05050102010706020507" pitchFamily="18" charset="2"/>
              </a:rPr>
              <a:t>While  Anterior pituitary  stimulated by hormonal stimulation.</a:t>
            </a:r>
            <a:endParaRPr lang="ar-SA" sz="1600" dirty="0">
              <a:solidFill>
                <a:srgbClr val="00B050"/>
              </a:solidFill>
              <a:latin typeface="Calibri" panose="020F0502020204030204" pitchFamily="34" charset="0"/>
              <a:cs typeface="Calibri" panose="020F0502020204030204" pitchFamily="34" charset="0"/>
              <a:sym typeface="Symbol" panose="05050102010706020507" pitchFamily="18" charset="2"/>
            </a:endParaRPr>
          </a:p>
          <a:p>
            <a:pPr defTabSz="914400">
              <a:lnSpc>
                <a:spcPct val="150000"/>
              </a:lnSpc>
              <a:buClr>
                <a:srgbClr val="008080"/>
              </a:buClr>
            </a:pPr>
            <a:endParaRPr lang="en-US" sz="1600" dirty="0">
              <a:latin typeface="Calibri" panose="020F0502020204030204" pitchFamily="34" charset="0"/>
              <a:cs typeface="Calibri" panose="020F0502020204030204" pitchFamily="34" charset="0"/>
            </a:endParaRPr>
          </a:p>
          <a:p>
            <a:pPr defTabSz="914400">
              <a:lnSpc>
                <a:spcPct val="150000"/>
              </a:lnSpc>
              <a:buClr>
                <a:srgbClr val="008080"/>
              </a:buClr>
            </a:pPr>
            <a:endParaRPr lang="en-US" sz="1600" dirty="0">
              <a:latin typeface="Calibri" panose="020F0502020204030204" pitchFamily="34" charset="0"/>
              <a:cs typeface="Calibri" panose="020F0502020204030204" pitchFamily="34" charset="0"/>
            </a:endParaRPr>
          </a:p>
          <a:p>
            <a:pPr defTabSz="914400">
              <a:lnSpc>
                <a:spcPct val="150000"/>
              </a:lnSpc>
              <a:buClr>
                <a:srgbClr val="008080"/>
              </a:buClr>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4595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594747" y="1168082"/>
            <a:ext cx="7958063"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Clr>
                <a:srgbClr val="008080"/>
              </a:buClr>
              <a:buNone/>
            </a:pPr>
            <a:r>
              <a:rPr lang="en-US" sz="1600" b="1" dirty="0" err="1">
                <a:solidFill>
                  <a:srgbClr val="008080"/>
                </a:solidFill>
                <a:latin typeface="Gill Sans MT" panose="020B0502020104020203" pitchFamily="34" charset="0"/>
                <a:cs typeface="Calibri" panose="020F0502020204030204" pitchFamily="34" charset="0"/>
              </a:rPr>
              <a:t>Pituicytes</a:t>
            </a:r>
            <a:r>
              <a:rPr lang="en-US" sz="1600" b="1" dirty="0">
                <a:solidFill>
                  <a:srgbClr val="008080"/>
                </a:solidFill>
                <a:latin typeface="Gill Sans MT" panose="020B0502020104020203" pitchFamily="34" charset="0"/>
                <a:cs typeface="Calibri" panose="020F0502020204030204" pitchFamily="34" charset="0"/>
              </a:rPr>
              <a:t> function:</a:t>
            </a:r>
          </a:p>
          <a:p>
            <a:pPr defTabSz="914400">
              <a:buClr>
                <a:srgbClr val="008080"/>
              </a:buClr>
            </a:pPr>
            <a:r>
              <a:rPr lang="en-US" sz="1600" dirty="0">
                <a:latin typeface="Gill Sans MT" panose="020B0502020104020203" pitchFamily="34" charset="0"/>
                <a:cs typeface="Calibri" panose="020F0502020204030204" pitchFamily="34" charset="0"/>
              </a:rPr>
              <a:t>It forms physical and chemical barrier between nerve terminal and blood vessels.</a:t>
            </a:r>
          </a:p>
          <a:p>
            <a:pPr defTabSz="914400">
              <a:buClr>
                <a:srgbClr val="008080"/>
              </a:buClr>
            </a:pPr>
            <a:r>
              <a:rPr lang="en-US" sz="1600" dirty="0">
                <a:latin typeface="Gill Sans MT" panose="020B0502020104020203" pitchFamily="34" charset="0"/>
                <a:cs typeface="Calibri" panose="020F0502020204030204" pitchFamily="34" charset="0"/>
              </a:rPr>
              <a:t>Amplify auto receptor negative feedback.</a:t>
            </a:r>
          </a:p>
          <a:p>
            <a:pPr marL="0" indent="0" defTabSz="914400">
              <a:buFont typeface="Wingdings 3"/>
              <a:buNone/>
            </a:pPr>
            <a:endParaRPr lang="en-US" sz="1600" dirty="0">
              <a:latin typeface="Gill Sans MT" panose="020B0502020104020203" pitchFamily="34" charset="0"/>
              <a:cs typeface="Calibri" panose="020F0502020204030204" pitchFamily="34" charset="0"/>
            </a:endParaRPr>
          </a:p>
          <a:p>
            <a:pPr marL="0" indent="0" defTabSz="914400">
              <a:buFont typeface="Wingdings 3"/>
              <a:buNone/>
            </a:pPr>
            <a:endParaRPr lang="en-US" sz="1600" dirty="0">
              <a:latin typeface="Gill Sans MT" panose="020B0502020104020203" pitchFamily="34" charset="0"/>
              <a:cs typeface="Calibri" panose="020F0502020204030204" pitchFamily="34" charset="0"/>
            </a:endParaRPr>
          </a:p>
          <a:p>
            <a:pPr defTabSz="914400"/>
            <a:endParaRPr lang="en-US" sz="1600" dirty="0">
              <a:latin typeface="Gill Sans MT" panose="020B0502020104020203" pitchFamily="34" charset="0"/>
              <a:cs typeface="Calibri" panose="020F0502020204030204" pitchFamily="34" charset="0"/>
            </a:endParaRPr>
          </a:p>
        </p:txBody>
      </p:sp>
      <p:sp>
        <p:nvSpPr>
          <p:cNvPr id="10" name="Rectangle 9">
            <a:extLst>
              <a:ext uri="{FF2B5EF4-FFF2-40B4-BE49-F238E27FC236}">
                <a16:creationId xmlns:a16="http://schemas.microsoft.com/office/drawing/2014/main" id="{51918EF0-5C3E-46A0-BF91-E09BADBBF5B9}"/>
              </a:ext>
            </a:extLst>
          </p:cNvPr>
          <p:cNvSpPr/>
          <p:nvPr/>
        </p:nvSpPr>
        <p:spPr>
          <a:xfrm>
            <a:off x="609460" y="2492897"/>
            <a:ext cx="7069128" cy="3670696"/>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600" dirty="0" err="1">
                <a:solidFill>
                  <a:srgbClr val="00B050"/>
                </a:solidFill>
                <a:latin typeface="Gill Sans MT" panose="020B0502020104020203" pitchFamily="34" charset="0"/>
                <a:cs typeface="Calibri" panose="020F0502020204030204" pitchFamily="34" charset="0"/>
              </a:rPr>
              <a:t>Pituicytes</a:t>
            </a:r>
            <a:r>
              <a:rPr lang="en-US" sz="1600" dirty="0">
                <a:solidFill>
                  <a:srgbClr val="00B050"/>
                </a:solidFill>
                <a:latin typeface="Gill Sans MT" panose="020B0502020104020203" pitchFamily="34" charset="0"/>
                <a:cs typeface="Calibri" panose="020F0502020204030204" pitchFamily="34" charset="0"/>
              </a:rPr>
              <a:t> are the supporting cells (glial cells)  forming the substance (matter) of superior pituitary.</a:t>
            </a:r>
          </a:p>
          <a:p>
            <a:pPr>
              <a:lnSpc>
                <a:spcPct val="150000"/>
              </a:lnSpc>
            </a:pPr>
            <a:r>
              <a:rPr lang="en-US" sz="1600" dirty="0" err="1">
                <a:solidFill>
                  <a:srgbClr val="00B050"/>
                </a:solidFill>
                <a:latin typeface="Gill Sans MT" panose="020B0502020104020203" pitchFamily="34" charset="0"/>
                <a:cs typeface="Calibri" panose="020F0502020204030204" pitchFamily="34" charset="0"/>
              </a:rPr>
              <a:t>Pituicytes</a:t>
            </a:r>
            <a:r>
              <a:rPr lang="en-US" sz="1600" dirty="0">
                <a:solidFill>
                  <a:srgbClr val="00B050"/>
                </a:solidFill>
                <a:latin typeface="Gill Sans MT" panose="020B0502020104020203" pitchFamily="34" charset="0"/>
                <a:cs typeface="Calibri" panose="020F0502020204030204" pitchFamily="34" charset="0"/>
              </a:rPr>
              <a:t> support the nerve endings and help them to secrete the stored hormones.</a:t>
            </a:r>
          </a:p>
          <a:p>
            <a:pPr>
              <a:lnSpc>
                <a:spcPct val="150000"/>
              </a:lnSpc>
            </a:pPr>
            <a:r>
              <a:rPr lang="en-US" sz="1600" dirty="0">
                <a:solidFill>
                  <a:srgbClr val="00B050"/>
                </a:solidFill>
                <a:latin typeface="Gill Sans MT" panose="020B0502020104020203" pitchFamily="34" charset="0"/>
                <a:cs typeface="Calibri" panose="020F0502020204030204" pitchFamily="34" charset="0"/>
              </a:rPr>
              <a:t>Some studies stated that </a:t>
            </a:r>
            <a:r>
              <a:rPr lang="en-US" sz="1600" dirty="0" err="1">
                <a:solidFill>
                  <a:srgbClr val="00B050"/>
                </a:solidFill>
                <a:latin typeface="Gill Sans MT" panose="020B0502020104020203" pitchFamily="34" charset="0"/>
                <a:cs typeface="Calibri" panose="020F0502020204030204" pitchFamily="34" charset="0"/>
              </a:rPr>
              <a:t>Pituicytes</a:t>
            </a:r>
            <a:r>
              <a:rPr lang="en-US" sz="1600" dirty="0">
                <a:solidFill>
                  <a:srgbClr val="00B050"/>
                </a:solidFill>
                <a:latin typeface="Gill Sans MT" panose="020B0502020104020203" pitchFamily="34" charset="0"/>
                <a:cs typeface="Calibri" panose="020F0502020204030204" pitchFamily="34" charset="0"/>
              </a:rPr>
              <a:t> prevent the axons of being stimulated when its not the time of need for the hormone… and when there is stimulation (at times of  need for hormones) the </a:t>
            </a:r>
            <a:r>
              <a:rPr lang="en-US" sz="1600" dirty="0" err="1">
                <a:solidFill>
                  <a:srgbClr val="00B050"/>
                </a:solidFill>
                <a:latin typeface="Gill Sans MT" panose="020B0502020104020203" pitchFamily="34" charset="0"/>
                <a:cs typeface="Calibri" panose="020F0502020204030204" pitchFamily="34" charset="0"/>
              </a:rPr>
              <a:t>Pituicytes</a:t>
            </a:r>
            <a:r>
              <a:rPr lang="en-US" sz="1600" dirty="0">
                <a:solidFill>
                  <a:srgbClr val="00B050"/>
                </a:solidFill>
                <a:latin typeface="Gill Sans MT" panose="020B0502020104020203" pitchFamily="34" charset="0"/>
                <a:cs typeface="Calibri" panose="020F0502020204030204" pitchFamily="34" charset="0"/>
              </a:rPr>
              <a:t> (which has pods).</a:t>
            </a:r>
          </a:p>
          <a:p>
            <a:pPr rtl="1">
              <a:lnSpc>
                <a:spcPct val="150000"/>
              </a:lnSpc>
            </a:pPr>
            <a:endParaRPr lang="en-US" sz="1600" dirty="0">
              <a:solidFill>
                <a:srgbClr val="00B050"/>
              </a:solidFill>
              <a:latin typeface="Gill Sans MT" panose="020B0502020104020203" pitchFamily="34" charset="0"/>
              <a:cs typeface="Calibri" panose="020F0502020204030204" pitchFamily="34" charset="0"/>
            </a:endParaRPr>
          </a:p>
          <a:p>
            <a:pPr algn="r" rtl="1">
              <a:lnSpc>
                <a:spcPct val="150000"/>
              </a:lnSpc>
            </a:pPr>
            <a:r>
              <a:rPr lang="ar-SA" sz="1600" dirty="0" smtClean="0">
                <a:solidFill>
                  <a:srgbClr val="00B050"/>
                </a:solidFill>
                <a:latin typeface="Gill Sans MT" panose="020B0502020104020203" pitchFamily="34" charset="0"/>
                <a:cs typeface="Calibri" panose="020F0502020204030204" pitchFamily="34" charset="0"/>
              </a:rPr>
              <a:t> </a:t>
            </a:r>
            <a:r>
              <a:rPr lang="ar-SA" sz="1600" dirty="0">
                <a:solidFill>
                  <a:srgbClr val="00B050"/>
                </a:solidFill>
                <a:latin typeface="Gill Sans MT" panose="020B0502020104020203" pitchFamily="34" charset="0"/>
                <a:cs typeface="Calibri" panose="020F0502020204030204" pitchFamily="34" charset="0"/>
              </a:rPr>
              <a:t>أرجل تبعد شوي عن </a:t>
            </a:r>
            <a:r>
              <a:rPr lang="ar-SA" sz="1600" dirty="0" err="1">
                <a:solidFill>
                  <a:srgbClr val="00B050"/>
                </a:solidFill>
                <a:latin typeface="Gill Sans MT" panose="020B0502020104020203" pitchFamily="34" charset="0"/>
                <a:cs typeface="Calibri" panose="020F0502020204030204" pitchFamily="34" charset="0"/>
              </a:rPr>
              <a:t>الأكسون</a:t>
            </a:r>
            <a:r>
              <a:rPr lang="ar-SA" sz="1600" dirty="0">
                <a:solidFill>
                  <a:srgbClr val="00B050"/>
                </a:solidFill>
                <a:latin typeface="Gill Sans MT" panose="020B0502020104020203" pitchFamily="34" charset="0"/>
                <a:cs typeface="Calibri" panose="020F0502020204030204" pitchFamily="34" charset="0"/>
              </a:rPr>
              <a:t> وتخليه يطلع الهرمونات </a:t>
            </a:r>
            <a:r>
              <a:rPr lang="ar-SA" sz="1600" dirty="0" smtClean="0">
                <a:solidFill>
                  <a:srgbClr val="00B050"/>
                </a:solidFill>
                <a:latin typeface="Gill Sans MT" panose="020B0502020104020203" pitchFamily="34" charset="0"/>
                <a:cs typeface="Calibri" panose="020F0502020204030204" pitchFamily="34" charset="0"/>
              </a:rPr>
              <a:t>للدم، فهذا </a:t>
            </a:r>
            <a:r>
              <a:rPr lang="ar-SA" sz="1600" dirty="0">
                <a:solidFill>
                  <a:srgbClr val="00B050"/>
                </a:solidFill>
                <a:latin typeface="Gill Sans MT" panose="020B0502020104020203" pitchFamily="34" charset="0"/>
                <a:cs typeface="Calibri" panose="020F0502020204030204" pitchFamily="34" charset="0"/>
              </a:rPr>
              <a:t>المقصود بقولنا أنها تشكل </a:t>
            </a:r>
            <a:r>
              <a:rPr lang="en-US" sz="1600" dirty="0">
                <a:solidFill>
                  <a:srgbClr val="00B050"/>
                </a:solidFill>
                <a:latin typeface="Gill Sans MT" panose="020B0502020104020203" pitchFamily="34" charset="0"/>
                <a:cs typeface="Calibri" panose="020F0502020204030204" pitchFamily="34" charset="0"/>
              </a:rPr>
              <a:t>barrier</a:t>
            </a:r>
            <a:r>
              <a:rPr lang="ar-SA" sz="1600" dirty="0">
                <a:solidFill>
                  <a:srgbClr val="00B050"/>
                </a:solidFill>
                <a:latin typeface="Gill Sans MT" panose="020B0502020104020203" pitchFamily="34" charset="0"/>
                <a:cs typeface="Calibri" panose="020F0502020204030204" pitchFamily="34" charset="0"/>
              </a:rPr>
              <a:t> </a:t>
            </a:r>
            <a:r>
              <a:rPr lang="en-US" sz="1600" dirty="0">
                <a:solidFill>
                  <a:srgbClr val="00B050"/>
                </a:solidFill>
                <a:latin typeface="Gill Sans MT" panose="020B0502020104020203" pitchFamily="34" charset="0"/>
                <a:cs typeface="Calibri" panose="020F0502020204030204" pitchFamily="34" charset="0"/>
              </a:rPr>
              <a:t> </a:t>
            </a:r>
          </a:p>
        </p:txBody>
      </p:sp>
      <p:sp>
        <p:nvSpPr>
          <p:cNvPr id="12" name="Rectangle 11"/>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pic>
        <p:nvPicPr>
          <p:cNvPr id="4" name="Picture 3"/>
          <p:cNvPicPr>
            <a:picLocks noChangeAspect="1"/>
          </p:cNvPicPr>
          <p:nvPr/>
        </p:nvPicPr>
        <p:blipFill>
          <a:blip r:embed="rId2"/>
          <a:stretch>
            <a:fillRect/>
          </a:stretch>
        </p:blipFill>
        <p:spPr>
          <a:xfrm>
            <a:off x="8326660" y="1628800"/>
            <a:ext cx="3528392" cy="4368978"/>
          </a:xfrm>
          <a:prstGeom prst="rect">
            <a:avLst/>
          </a:prstGeom>
        </p:spPr>
      </p:pic>
    </p:spTree>
    <p:extLst>
      <p:ext uri="{BB962C8B-B14F-4D97-AF65-F5344CB8AC3E}">
        <p14:creationId xmlns:p14="http://schemas.microsoft.com/office/powerpoint/2010/main" val="2874333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236882552"/>
              </p:ext>
            </p:extLst>
          </p:nvPr>
        </p:nvGraphicFramePr>
        <p:xfrm>
          <a:off x="619979" y="1271270"/>
          <a:ext cx="10948904" cy="5014535"/>
        </p:xfrm>
        <a:graphic>
          <a:graphicData uri="http://schemas.openxmlformats.org/drawingml/2006/table">
            <a:tbl>
              <a:tblPr firstRow="1" bandRow="1">
                <a:tableStyleId>{5DA37D80-6434-44D0-A028-1B22A696006F}</a:tableStyleId>
              </a:tblPr>
              <a:tblGrid>
                <a:gridCol w="3172041">
                  <a:extLst>
                    <a:ext uri="{9D8B030D-6E8A-4147-A177-3AD203B41FA5}">
                      <a16:colId xmlns:a16="http://schemas.microsoft.com/office/drawing/2014/main" val="2488661427"/>
                    </a:ext>
                  </a:extLst>
                </a:gridCol>
                <a:gridCol w="576064">
                  <a:extLst>
                    <a:ext uri="{9D8B030D-6E8A-4147-A177-3AD203B41FA5}">
                      <a16:colId xmlns:a16="http://schemas.microsoft.com/office/drawing/2014/main" val="1802557196"/>
                    </a:ext>
                  </a:extLst>
                </a:gridCol>
                <a:gridCol w="4176464">
                  <a:extLst>
                    <a:ext uri="{9D8B030D-6E8A-4147-A177-3AD203B41FA5}">
                      <a16:colId xmlns:a16="http://schemas.microsoft.com/office/drawing/2014/main" val="1164763168"/>
                    </a:ext>
                  </a:extLst>
                </a:gridCol>
                <a:gridCol w="3024335">
                  <a:extLst>
                    <a:ext uri="{9D8B030D-6E8A-4147-A177-3AD203B41FA5}">
                      <a16:colId xmlns:a16="http://schemas.microsoft.com/office/drawing/2014/main" val="3077231630"/>
                    </a:ext>
                  </a:extLst>
                </a:gridCol>
              </a:tblGrid>
              <a:tr h="28803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rgbClr val="497E8D"/>
                          </a:solidFill>
                          <a:latin typeface="Calibri" panose="020F0502020204030204" pitchFamily="34" charset="0"/>
                          <a:ea typeface="+mn-ea"/>
                          <a:cs typeface="Calibri" panose="020F0502020204030204" pitchFamily="34" charset="0"/>
                        </a:rPr>
                        <a:t>Antidiuretic hormone(Vasopressin)</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458113">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baseline="0" dirty="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baseline="0" dirty="0">
                          <a:solidFill>
                            <a:srgbClr val="008080"/>
                          </a:solidFill>
                          <a:latin typeface="+mn-lt"/>
                          <a:ea typeface="+mn-ea"/>
                          <a:cs typeface="+mn-cs"/>
                        </a:rPr>
                        <a:t>Synthesis of ADH</a:t>
                      </a:r>
                    </a:p>
                  </a:txBody>
                  <a:tcPr>
                    <a:solidFill>
                      <a:srgbClr val="E0F4E9"/>
                    </a:solidFill>
                  </a:tcPr>
                </a:tc>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baseline="0" dirty="0">
                          <a:solidFill>
                            <a:srgbClr val="008080"/>
                          </a:solidFill>
                          <a:latin typeface="+mn-lt"/>
                          <a:ea typeface="+mn-ea"/>
                          <a:cs typeface="+mn-cs"/>
                        </a:rPr>
                        <a:t>Receptors of ADH</a:t>
                      </a:r>
                    </a:p>
                    <a:p>
                      <a:pPr marL="0" marR="0" indent="0" algn="ctr" defTabSz="914400" rtl="0" eaLnBrk="1" fontAlgn="auto" latinLnBrk="0" hangingPunct="1">
                        <a:lnSpc>
                          <a:spcPct val="150000"/>
                        </a:lnSpc>
                        <a:spcBef>
                          <a:spcPts val="0"/>
                        </a:spcBef>
                        <a:spcAft>
                          <a:spcPts val="0"/>
                        </a:spcAft>
                        <a:buClrTx/>
                        <a:buSzTx/>
                        <a:buFontTx/>
                        <a:buNone/>
                        <a:tabLst/>
                        <a:defRPr/>
                      </a:pPr>
                      <a:r>
                        <a:rPr lang="en-US" sz="1200" dirty="0">
                          <a:solidFill>
                            <a:srgbClr val="00B050"/>
                          </a:solidFill>
                          <a:latin typeface="Gill Sans MT" panose="020B0502020104020203" pitchFamily="34" charset="0"/>
                          <a:cs typeface="Calibri" panose="020F0502020204030204" pitchFamily="34" charset="0"/>
                        </a:rPr>
                        <a:t>Receptors are for the hormones to produce the action and the letter V may denote the other name of the hormone (vasopressin)</a:t>
                      </a:r>
                    </a:p>
                  </a:txBody>
                  <a:tcPr>
                    <a:solidFill>
                      <a:srgbClr val="FFE7E7"/>
                    </a:solidFill>
                  </a:tcPr>
                </a:tc>
                <a:tc hMerge="1">
                  <a:txBody>
                    <a:bodyPr/>
                    <a:lstStyle/>
                    <a:p>
                      <a:endParaRPr lang="en-US"/>
                    </a:p>
                  </a:txBody>
                  <a:tcPr/>
                </a:tc>
                <a:tc>
                  <a:txBody>
                    <a:bodyPr/>
                    <a:lstStyle/>
                    <a:p>
                      <a:pPr marL="0" indent="0" algn="ctr" eaLnBrk="1" hangingPunct="1">
                        <a:lnSpc>
                          <a:spcPct val="150000"/>
                        </a:lnSpc>
                        <a:buFont typeface="Wingdings" panose="05000000000000000000" pitchFamily="2" charset="2"/>
                        <a:buNone/>
                      </a:pPr>
                      <a:endParaRPr kumimoji="0" lang="en-US" sz="1400" b="0" i="0" u="none" strike="noStrike" kern="1200" baseline="0" dirty="0">
                        <a:solidFill>
                          <a:srgbClr val="008080"/>
                        </a:solidFill>
                        <a:latin typeface="+mn-lt"/>
                        <a:ea typeface="+mn-ea"/>
                        <a:cs typeface="+mn-cs"/>
                      </a:endParaRPr>
                    </a:p>
                    <a:p>
                      <a:pPr marL="0" indent="0" algn="ctr" eaLnBrk="1" hangingPunct="1">
                        <a:lnSpc>
                          <a:spcPct val="150000"/>
                        </a:lnSpc>
                        <a:buFont typeface="Wingdings" panose="05000000000000000000" pitchFamily="2" charset="2"/>
                        <a:buNone/>
                      </a:pPr>
                      <a:r>
                        <a:rPr kumimoji="0" lang="en-US" sz="1400" b="1" i="0" u="none" strike="noStrike" kern="1200" baseline="0" dirty="0">
                          <a:solidFill>
                            <a:srgbClr val="008080"/>
                          </a:solidFill>
                          <a:latin typeface="+mn-lt"/>
                          <a:ea typeface="+mn-ea"/>
                          <a:cs typeface="+mn-cs"/>
                        </a:rPr>
                        <a:t>Regulation of ADH </a:t>
                      </a:r>
                    </a:p>
                  </a:txBody>
                  <a:tcPr>
                    <a:solidFill>
                      <a:srgbClr val="F7E8FC"/>
                    </a:solidFill>
                  </a:tcPr>
                </a:tc>
                <a:extLst>
                  <a:ext uri="{0D108BD9-81ED-4DB2-BD59-A6C34878D82A}">
                    <a16:rowId xmlns:a16="http://schemas.microsoft.com/office/drawing/2014/main" val="459244839"/>
                  </a:ext>
                </a:extLst>
              </a:tr>
              <a:tr h="718775">
                <a:tc rowSpan="3">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tx1"/>
                          </a:solidFill>
                          <a:latin typeface="+mn-lt"/>
                          <a:ea typeface="+mn-ea"/>
                          <a:cs typeface="+mn-cs"/>
                        </a:rPr>
                        <a:t>It is synthesized as pre-prohormone and processed into a </a:t>
                      </a:r>
                      <a:r>
                        <a:rPr kumimoji="0" lang="en-US" sz="1400" b="0" i="0" u="none" strike="noStrike" kern="1200" baseline="0" dirty="0" err="1">
                          <a:solidFill>
                            <a:schemeClr val="tx1"/>
                          </a:solidFill>
                          <a:latin typeface="+mn-lt"/>
                          <a:ea typeface="+mn-ea"/>
                          <a:cs typeface="+mn-cs"/>
                        </a:rPr>
                        <a:t>nonapeptide</a:t>
                      </a:r>
                      <a:r>
                        <a:rPr kumimoji="0" lang="en-US" sz="1400" b="0" i="0" u="none" strike="noStrike" kern="1200" baseline="0" dirty="0">
                          <a:solidFill>
                            <a:schemeClr val="tx1"/>
                          </a:solidFill>
                          <a:latin typeface="+mn-lt"/>
                          <a:ea typeface="+mn-ea"/>
                          <a:cs typeface="+mn-cs"/>
                        </a:rPr>
                        <a:t> (9 amino acids) </a:t>
                      </a:r>
                      <a:r>
                        <a:rPr kumimoji="0" lang="en-US" sz="1400" b="0" i="0" u="none" strike="noStrike" kern="1200" baseline="0" dirty="0">
                          <a:solidFill>
                            <a:srgbClr val="00B050"/>
                          </a:solidFill>
                          <a:latin typeface="+mn-lt"/>
                          <a:ea typeface="+mn-ea"/>
                          <a:cs typeface="+mn-cs"/>
                        </a:rPr>
                        <a:t>(</a:t>
                      </a:r>
                      <a:r>
                        <a:rPr lang="en-US" sz="1400" dirty="0">
                          <a:solidFill>
                            <a:srgbClr val="00B050"/>
                          </a:solidFill>
                          <a:latin typeface="Calibri" panose="020F0502020204030204" pitchFamily="34" charset="0"/>
                          <a:cs typeface="Calibri" panose="020F0502020204030204" pitchFamily="34" charset="0"/>
                        </a:rPr>
                        <a:t>Also oxytocin produced at the beginning as </a:t>
                      </a:r>
                      <a:r>
                        <a:rPr lang="en-US" sz="1400" dirty="0" err="1">
                          <a:solidFill>
                            <a:srgbClr val="00B050"/>
                          </a:solidFill>
                          <a:latin typeface="Calibri" panose="020F0502020204030204" pitchFamily="34" charset="0"/>
                          <a:cs typeface="Calibri" panose="020F0502020204030204" pitchFamily="34" charset="0"/>
                        </a:rPr>
                        <a:t>nonapeptide</a:t>
                      </a:r>
                      <a:r>
                        <a:rPr lang="en-US" sz="1400" dirty="0" smtClean="0">
                          <a:solidFill>
                            <a:srgbClr val="00B050"/>
                          </a:solidFill>
                          <a:latin typeface="Calibri" panose="020F0502020204030204" pitchFamily="34" charset="0"/>
                          <a:cs typeface="Calibri" panose="020F0502020204030204" pitchFamily="34" charset="0"/>
                        </a:rPr>
                        <a:t>).</a:t>
                      </a:r>
                      <a:endParaRPr lang="ar-SA" sz="1400" dirty="0" smtClean="0">
                        <a:solidFill>
                          <a:srgbClr val="00B050"/>
                        </a:solidFill>
                        <a:latin typeface="Calibri" panose="020F0502020204030204" pitchFamily="34" charset="0"/>
                        <a:cs typeface="Calibri" panose="020F0502020204030204" pitchFamily="34" charset="0"/>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400" b="0" i="0" u="none" strike="noStrike" kern="1200" baseline="0" dirty="0">
                        <a:solidFill>
                          <a:srgbClr val="00B050"/>
                        </a:solidFill>
                        <a:latin typeface="+mn-lt"/>
                        <a:ea typeface="+mn-ea"/>
                        <a:cs typeface="+mn-cs"/>
                      </a:endParaRP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ADH </a:t>
                      </a:r>
                      <a:r>
                        <a:rPr kumimoji="0" lang="en-US" sz="1400" b="0" i="0" u="none" strike="noStrike" kern="1200" baseline="0" dirty="0">
                          <a:solidFill>
                            <a:schemeClr val="tx1"/>
                          </a:solidFill>
                          <a:latin typeface="+mn-lt"/>
                          <a:ea typeface="+mn-ea"/>
                          <a:cs typeface="+mn-cs"/>
                        </a:rPr>
                        <a:t>synthesized in the cell bodies of hypothalamic neurons (</a:t>
                      </a:r>
                      <a:r>
                        <a:rPr kumimoji="0" lang="en-US" sz="1400" b="0" i="0" u="none" strike="noStrike" kern="1200" baseline="0" dirty="0" err="1">
                          <a:solidFill>
                            <a:schemeClr val="tx1"/>
                          </a:solidFill>
                          <a:latin typeface="+mn-lt"/>
                          <a:ea typeface="+mn-ea"/>
                          <a:cs typeface="+mn-cs"/>
                        </a:rPr>
                        <a:t>supraoptic</a:t>
                      </a:r>
                      <a:r>
                        <a:rPr kumimoji="0" lang="en-US" sz="1400" b="0" i="0" u="none" strike="noStrike" kern="1200" baseline="0" dirty="0">
                          <a:solidFill>
                            <a:schemeClr val="tx1"/>
                          </a:solidFill>
                          <a:latin typeface="+mn-lt"/>
                          <a:ea typeface="+mn-ea"/>
                          <a:cs typeface="+mn-cs"/>
                        </a:rPr>
                        <a:t> nucleus</a:t>
                      </a:r>
                      <a:r>
                        <a:rPr kumimoji="0" lang="en-US" sz="1400" b="0" i="0" u="none" strike="noStrike" kern="1200" baseline="0" dirty="0" smtClean="0">
                          <a:solidFill>
                            <a:schemeClr val="tx1"/>
                          </a:solidFill>
                          <a:latin typeface="+mn-lt"/>
                          <a:ea typeface="+mn-ea"/>
                          <a:cs typeface="+mn-cs"/>
                        </a:rPr>
                        <a:t>).</a:t>
                      </a:r>
                      <a:endParaRPr kumimoji="0" lang="ar-SA" sz="1400" b="0" i="0" u="none" strike="noStrike" kern="1200" baseline="0" dirty="0" smtClean="0">
                        <a:solidFill>
                          <a:schemeClr val="tx1"/>
                        </a:solidFill>
                        <a:latin typeface="+mn-lt"/>
                        <a:ea typeface="+mn-ea"/>
                        <a:cs typeface="+mn-cs"/>
                      </a:endParaRPr>
                    </a:p>
                    <a:p>
                      <a:pPr marL="285750" indent="-285750">
                        <a:lnSpc>
                          <a:spcPct val="150000"/>
                        </a:lnSpc>
                        <a:buFont typeface="Wingdings" panose="05000000000000000000" pitchFamily="2" charset="2"/>
                        <a:buChar char="ü"/>
                      </a:pPr>
                      <a:endParaRPr kumimoji="0" lang="en-US" sz="1400" b="0" i="0" u="none" strike="noStrike" kern="1200" baseline="0" dirty="0">
                        <a:solidFill>
                          <a:schemeClr val="tx1"/>
                        </a:solidFill>
                        <a:latin typeface="+mn-lt"/>
                        <a:ea typeface="+mn-ea"/>
                        <a:cs typeface="+mn-cs"/>
                      </a:endParaRP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ADH </a:t>
                      </a:r>
                      <a:r>
                        <a:rPr kumimoji="0" lang="en-US" sz="1400" b="0" i="0" u="none" strike="noStrike" kern="1200" baseline="0" dirty="0">
                          <a:solidFill>
                            <a:schemeClr val="tx1"/>
                          </a:solidFill>
                          <a:latin typeface="+mn-lt"/>
                          <a:ea typeface="+mn-ea"/>
                          <a:cs typeface="+mn-cs"/>
                        </a:rPr>
                        <a:t>is stored in the posterior pituitary.</a:t>
                      </a:r>
                    </a:p>
                  </a:txBody>
                  <a:tcPr>
                    <a:solidFill>
                      <a:schemeClr val="bg1"/>
                    </a:solidFill>
                  </a:tcPr>
                </a:tc>
                <a:tc>
                  <a:txBody>
                    <a:bodyPr/>
                    <a:lstStyle/>
                    <a:p>
                      <a:pPr algn="ctr">
                        <a:lnSpc>
                          <a:spcPct val="150000"/>
                        </a:lnSpc>
                      </a:pPr>
                      <a:endParaRPr kumimoji="0" lang="en-US" sz="1400" b="1" i="0" u="none" strike="noStrike" kern="1200" baseline="0" dirty="0" smtClean="0">
                        <a:solidFill>
                          <a:srgbClr val="FF0000"/>
                        </a:solidFill>
                        <a:latin typeface="+mn-lt"/>
                        <a:ea typeface="+mn-ea"/>
                        <a:cs typeface="+mn-cs"/>
                      </a:endParaRPr>
                    </a:p>
                    <a:p>
                      <a:pPr algn="ctr">
                        <a:lnSpc>
                          <a:spcPct val="150000"/>
                        </a:lnSpc>
                      </a:pPr>
                      <a:r>
                        <a:rPr kumimoji="0" lang="en-US" sz="1400" b="1" i="0" u="none" strike="noStrike" kern="1200" baseline="0" dirty="0" smtClean="0">
                          <a:solidFill>
                            <a:srgbClr val="FF0000"/>
                          </a:solidFill>
                          <a:latin typeface="+mn-lt"/>
                          <a:ea typeface="+mn-ea"/>
                          <a:cs typeface="+mn-cs"/>
                        </a:rPr>
                        <a:t>V1A</a:t>
                      </a:r>
                      <a:endParaRPr kumimoji="0" lang="en-US" sz="1400" b="1" i="0" u="none" strike="noStrike" kern="1200" baseline="0" dirty="0">
                        <a:solidFill>
                          <a:srgbClr val="FF0000"/>
                        </a:solidFill>
                        <a:latin typeface="+mn-lt"/>
                        <a:ea typeface="+mn-ea"/>
                        <a:cs typeface="+mn-cs"/>
                      </a:endParaRPr>
                    </a:p>
                  </a:txBody>
                  <a:tcPr>
                    <a:solidFill>
                      <a:srgbClr val="FFE7E7"/>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smtClean="0">
                          <a:solidFill>
                            <a:schemeClr val="tx1"/>
                          </a:solidFill>
                          <a:latin typeface="+mn-lt"/>
                          <a:ea typeface="+mn-ea"/>
                          <a:cs typeface="+mn-cs"/>
                        </a:rPr>
                        <a:t>Mediate vasoconstriction </a:t>
                      </a:r>
                      <a:r>
                        <a:rPr kumimoji="0" lang="en-US" sz="1200" b="0" i="0" u="none" strike="noStrike" kern="1200" baseline="0" dirty="0" smtClean="0">
                          <a:solidFill>
                            <a:srgbClr val="00B050"/>
                          </a:solidFill>
                          <a:latin typeface="+mn-lt"/>
                          <a:ea typeface="+mn-ea"/>
                          <a:cs typeface="+mn-cs"/>
                        </a:rPr>
                        <a:t>(Involved in blood vessels).</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smtClean="0">
                          <a:solidFill>
                            <a:srgbClr val="FF66CC"/>
                          </a:solidFill>
                          <a:latin typeface="+mn-lt"/>
                          <a:ea typeface="+mn-ea"/>
                          <a:cs typeface="+mn-cs"/>
                        </a:rPr>
                        <a:t>Found in the liver </a:t>
                      </a:r>
                      <a:r>
                        <a:rPr kumimoji="0" lang="en-US" sz="1400" b="0" i="0" u="none" strike="noStrike" kern="1200" baseline="0" dirty="0" err="1" smtClean="0">
                          <a:solidFill>
                            <a:srgbClr val="FF66CC"/>
                          </a:solidFill>
                          <a:latin typeface="+mn-lt"/>
                          <a:ea typeface="+mn-ea"/>
                          <a:cs typeface="+mn-cs"/>
                        </a:rPr>
                        <a:t>glycogenolysis</a:t>
                      </a:r>
                      <a:r>
                        <a:rPr kumimoji="0" lang="en-US" sz="1400" b="0" i="0" u="none" strike="noStrike" kern="1200" baseline="0" dirty="0" smtClean="0">
                          <a:solidFill>
                            <a:srgbClr val="FF66CC"/>
                          </a:solidFill>
                          <a:latin typeface="+mn-lt"/>
                          <a:ea typeface="+mn-ea"/>
                          <a:cs typeface="+mn-cs"/>
                        </a:rPr>
                        <a:t>.</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solidFill>
                            <a:srgbClr val="00B050"/>
                          </a:solidFill>
                          <a:latin typeface="Calibri" panose="020F0502020204030204" pitchFamily="34" charset="0"/>
                          <a:cs typeface="Calibri" panose="020F0502020204030204" pitchFamily="34" charset="0"/>
                        </a:rPr>
                        <a:t>Present on blood vessels and liver.</a:t>
                      </a:r>
                      <a:endParaRPr lang="en-US" sz="1400" dirty="0">
                        <a:solidFill>
                          <a:srgbClr val="00B050"/>
                        </a:solidFill>
                        <a:latin typeface="Calibri" panose="020F0502020204030204" pitchFamily="34" charset="0"/>
                        <a:cs typeface="Calibri" panose="020F0502020204030204" pitchFamily="34" charset="0"/>
                      </a:endParaRPr>
                    </a:p>
                  </a:txBody>
                  <a:tcPr>
                    <a:solidFill>
                      <a:schemeClr val="bg1"/>
                    </a:solidFill>
                  </a:tcPr>
                </a:tc>
                <a:tc rowSpan="3">
                  <a:txBody>
                    <a:bodyPr/>
                    <a:lstStyle/>
                    <a:p>
                      <a:pPr marL="0" indent="0">
                        <a:lnSpc>
                          <a:spcPct val="100000"/>
                        </a:lnSpc>
                        <a:buFont typeface="Wingdings" panose="05000000000000000000" pitchFamily="2" charset="2"/>
                        <a:buNone/>
                      </a:pPr>
                      <a:r>
                        <a:rPr kumimoji="0" lang="en-US" sz="1400" b="0" i="0" u="none" strike="noStrike" kern="1200" baseline="0" dirty="0">
                          <a:solidFill>
                            <a:srgbClr val="008080"/>
                          </a:solidFill>
                          <a:latin typeface="+mn-lt"/>
                          <a:ea typeface="+mn-ea"/>
                          <a:cs typeface="+mn-cs"/>
                        </a:rPr>
                        <a:t>Hypothalamus receives feedback from:</a:t>
                      </a:r>
                      <a:endParaRPr kumimoji="0" lang="en-US" sz="1400" b="0" i="0" u="none" strike="noStrike" kern="1200" baseline="0" dirty="0">
                        <a:solidFill>
                          <a:schemeClr val="tx1"/>
                        </a:solidFill>
                        <a:latin typeface="+mn-lt"/>
                        <a:ea typeface="+mn-ea"/>
                        <a:cs typeface="+mn-cs"/>
                      </a:endParaRPr>
                    </a:p>
                    <a:p>
                      <a:pPr marL="342900" indent="-342900">
                        <a:lnSpc>
                          <a:spcPct val="100000"/>
                        </a:lnSpc>
                        <a:buFont typeface="+mj-lt"/>
                        <a:buAutoNum type="arabicPeriod"/>
                      </a:pPr>
                      <a:r>
                        <a:rPr kumimoji="0" lang="en-US" sz="1400" b="0" i="0" u="none" strike="noStrike" kern="1200" baseline="0" dirty="0" err="1" smtClean="0">
                          <a:solidFill>
                            <a:schemeClr val="tx1"/>
                          </a:solidFill>
                          <a:latin typeface="+mn-lt"/>
                          <a:ea typeface="+mn-ea"/>
                          <a:cs typeface="+mn-cs"/>
                        </a:rPr>
                        <a:t>Osmoreceptors</a:t>
                      </a:r>
                      <a:r>
                        <a:rPr kumimoji="0" lang="en-US" sz="1400" b="0" i="0" u="none" strike="noStrike" kern="1200" baseline="0" dirty="0" smtClean="0">
                          <a:solidFill>
                            <a:schemeClr val="tx1"/>
                          </a:solidFill>
                          <a:latin typeface="+mn-lt"/>
                          <a:ea typeface="+mn-ea"/>
                          <a:cs typeface="+mn-cs"/>
                        </a:rPr>
                        <a:t>.</a:t>
                      </a:r>
                      <a:endParaRPr kumimoji="0" lang="en-US" sz="1400" b="0" i="0" u="none" strike="noStrike" kern="1200" baseline="0" dirty="0">
                        <a:solidFill>
                          <a:schemeClr val="tx1"/>
                        </a:solidFill>
                        <a:latin typeface="+mn-lt"/>
                        <a:ea typeface="+mn-ea"/>
                        <a:cs typeface="+mn-cs"/>
                      </a:endParaRPr>
                    </a:p>
                    <a:p>
                      <a:pPr marL="342900" indent="-342900">
                        <a:lnSpc>
                          <a:spcPct val="100000"/>
                        </a:lnSpc>
                        <a:buFont typeface="+mj-lt"/>
                        <a:buAutoNum type="arabicPeriod"/>
                      </a:pPr>
                      <a:r>
                        <a:rPr kumimoji="0" lang="en-US" sz="1400" b="0" i="0" u="none" strike="noStrike" kern="1200" baseline="0" dirty="0">
                          <a:solidFill>
                            <a:schemeClr val="tx1"/>
                          </a:solidFill>
                          <a:latin typeface="+mn-lt"/>
                          <a:ea typeface="+mn-ea"/>
                          <a:cs typeface="+mn-cs"/>
                        </a:rPr>
                        <a:t> Aortic arch </a:t>
                      </a:r>
                      <a:r>
                        <a:rPr kumimoji="0" lang="en-US" sz="1400" b="0" i="0" u="none" strike="noStrike" kern="1200" baseline="0" dirty="0" smtClean="0">
                          <a:solidFill>
                            <a:schemeClr val="tx1"/>
                          </a:solidFill>
                          <a:latin typeface="+mn-lt"/>
                          <a:ea typeface="+mn-ea"/>
                          <a:cs typeface="+mn-cs"/>
                        </a:rPr>
                        <a:t>baroreceptors.</a:t>
                      </a:r>
                      <a:endParaRPr kumimoji="0" lang="en-US" sz="1400" b="0" i="0" u="none" strike="noStrike" kern="1200" baseline="0" dirty="0">
                        <a:solidFill>
                          <a:schemeClr val="tx1"/>
                        </a:solidFill>
                        <a:latin typeface="+mn-lt"/>
                        <a:ea typeface="+mn-ea"/>
                        <a:cs typeface="+mn-cs"/>
                      </a:endParaRPr>
                    </a:p>
                    <a:p>
                      <a:pPr marL="342900" indent="-342900">
                        <a:lnSpc>
                          <a:spcPct val="100000"/>
                        </a:lnSpc>
                        <a:buFont typeface="+mj-lt"/>
                        <a:buAutoNum type="arabicPeriod"/>
                      </a:pPr>
                      <a:r>
                        <a:rPr kumimoji="0" lang="en-US" sz="1400" b="0" i="0" u="none" strike="noStrike" kern="1200" baseline="0" dirty="0">
                          <a:solidFill>
                            <a:schemeClr val="tx1"/>
                          </a:solidFill>
                          <a:latin typeface="+mn-lt"/>
                          <a:ea typeface="+mn-ea"/>
                          <a:cs typeface="+mn-cs"/>
                        </a:rPr>
                        <a:t> Carotid </a:t>
                      </a:r>
                      <a:r>
                        <a:rPr kumimoji="0" lang="en-US" sz="1400" b="0" i="0" u="none" strike="noStrike" kern="1200" baseline="0" dirty="0" smtClean="0">
                          <a:solidFill>
                            <a:schemeClr val="tx1"/>
                          </a:solidFill>
                          <a:latin typeface="+mn-lt"/>
                          <a:ea typeface="+mn-ea"/>
                          <a:cs typeface="+mn-cs"/>
                        </a:rPr>
                        <a:t>baroreceptors.</a:t>
                      </a:r>
                      <a:endParaRPr kumimoji="0" lang="en-US" sz="1400" b="0" i="0" u="none" strike="noStrike" kern="1200" baseline="0" dirty="0">
                        <a:solidFill>
                          <a:schemeClr val="tx1"/>
                        </a:solidFill>
                        <a:latin typeface="+mn-lt"/>
                        <a:ea typeface="+mn-ea"/>
                        <a:cs typeface="+mn-cs"/>
                      </a:endParaRPr>
                    </a:p>
                    <a:p>
                      <a:pPr marL="342900" indent="-342900">
                        <a:lnSpc>
                          <a:spcPct val="100000"/>
                        </a:lnSpc>
                        <a:buFont typeface="+mj-lt"/>
                        <a:buAutoNum type="arabicPeriod"/>
                      </a:pPr>
                      <a:r>
                        <a:rPr kumimoji="0" lang="en-US" sz="1400" b="0" i="0" u="none" strike="noStrike" kern="1200" baseline="0" dirty="0">
                          <a:solidFill>
                            <a:schemeClr val="tx1"/>
                          </a:solidFill>
                          <a:latin typeface="+mn-lt"/>
                          <a:ea typeface="+mn-ea"/>
                          <a:cs typeface="+mn-cs"/>
                        </a:rPr>
                        <a:t> Atrial stretch </a:t>
                      </a:r>
                      <a:r>
                        <a:rPr kumimoji="0" lang="en-US" sz="1400" b="0" i="0" u="none" strike="noStrike" kern="1200" baseline="0" dirty="0" smtClean="0">
                          <a:solidFill>
                            <a:schemeClr val="tx1"/>
                          </a:solidFill>
                          <a:latin typeface="+mn-lt"/>
                          <a:ea typeface="+mn-ea"/>
                          <a:cs typeface="+mn-cs"/>
                        </a:rPr>
                        <a:t>receptors.</a:t>
                      </a:r>
                      <a:endParaRPr kumimoji="0" lang="en-US" sz="1400" b="0" i="0" u="none" strike="noStrike" kern="1200" baseline="0" dirty="0">
                        <a:solidFill>
                          <a:schemeClr val="tx1"/>
                        </a:solidFill>
                        <a:latin typeface="+mn-lt"/>
                        <a:ea typeface="+mn-ea"/>
                        <a:cs typeface="+mn-cs"/>
                      </a:endParaRPr>
                    </a:p>
                    <a:p>
                      <a:pPr marL="0" indent="0">
                        <a:lnSpc>
                          <a:spcPct val="100000"/>
                        </a:lnSpc>
                        <a:buFont typeface="Wingdings" panose="05000000000000000000" pitchFamily="2" charset="2"/>
                        <a:buNone/>
                      </a:pPr>
                      <a:r>
                        <a:rPr kumimoji="0" lang="en-US" sz="1400" b="0" i="0" u="none" strike="noStrike" kern="1200" baseline="0" dirty="0">
                          <a:solidFill>
                            <a:schemeClr val="tx1"/>
                          </a:solidFill>
                          <a:latin typeface="+mn-lt"/>
                          <a:ea typeface="+mn-ea"/>
                          <a:cs typeface="+mn-cs"/>
                        </a:rPr>
                        <a:t>Any increase in osmolality or decrease in blood volume will stimulate ADH secretion from posterior pituitary.</a:t>
                      </a:r>
                    </a:p>
                  </a:txBody>
                  <a:tcPr>
                    <a:solidFill>
                      <a:schemeClr val="bg1"/>
                    </a:solidFill>
                  </a:tcPr>
                </a:tc>
                <a:extLst>
                  <a:ext uri="{0D108BD9-81ED-4DB2-BD59-A6C34878D82A}">
                    <a16:rowId xmlns:a16="http://schemas.microsoft.com/office/drawing/2014/main" val="914437974"/>
                  </a:ext>
                </a:extLst>
              </a:tr>
              <a:tr h="1067375">
                <a:tc vMerge="1">
                  <a:txBody>
                    <a:bodyPr/>
                    <a:lstStyle/>
                    <a:p>
                      <a:endParaRPr lang="en-US"/>
                    </a:p>
                  </a:txBody>
                  <a:tcPr/>
                </a:tc>
                <a:tc>
                  <a:txBody>
                    <a:bodyPr/>
                    <a:lstStyle/>
                    <a:p>
                      <a:pPr algn="ctr">
                        <a:lnSpc>
                          <a:spcPct val="150000"/>
                        </a:lnSpc>
                      </a:pPr>
                      <a:endParaRPr kumimoji="0" lang="en-US" sz="1400" b="1" i="0" u="none" strike="noStrike" kern="1200" baseline="0" dirty="0">
                        <a:solidFill>
                          <a:schemeClr val="tx1"/>
                        </a:solidFill>
                        <a:latin typeface="+mn-lt"/>
                        <a:ea typeface="+mn-ea"/>
                        <a:cs typeface="+mn-cs"/>
                      </a:endParaRPr>
                    </a:p>
                    <a:p>
                      <a:pPr algn="ctr">
                        <a:lnSpc>
                          <a:spcPct val="150000"/>
                        </a:lnSpc>
                      </a:pPr>
                      <a:r>
                        <a:rPr kumimoji="0" lang="en-US" sz="1400" b="1" i="0" u="none" strike="noStrike" kern="1200" baseline="0" dirty="0">
                          <a:solidFill>
                            <a:srgbClr val="FF66CC"/>
                          </a:solidFill>
                          <a:latin typeface="+mn-lt"/>
                          <a:ea typeface="+mn-ea"/>
                          <a:cs typeface="+mn-cs"/>
                        </a:rPr>
                        <a:t>V1B</a:t>
                      </a:r>
                    </a:p>
                  </a:txBody>
                  <a:tcPr>
                    <a:solidFill>
                      <a:srgbClr val="FFE7E7"/>
                    </a:solidFill>
                  </a:tcPr>
                </a:tc>
                <a:tc>
                  <a:txBody>
                    <a:bodyPr/>
                    <a:lstStyle/>
                    <a:p>
                      <a:pPr>
                        <a:lnSpc>
                          <a:spcPct val="150000"/>
                        </a:lnSpc>
                      </a:pPr>
                      <a:r>
                        <a:rPr kumimoji="0" lang="en-US" sz="1400" b="0" i="0" u="none" strike="noStrike" kern="1200" baseline="0" dirty="0" smtClean="0">
                          <a:solidFill>
                            <a:schemeClr val="tx1"/>
                          </a:solidFill>
                          <a:latin typeface="+mn-lt"/>
                          <a:ea typeface="+mn-ea"/>
                          <a:cs typeface="+mn-cs"/>
                        </a:rPr>
                        <a:t>Are unique to anterior pituitary &amp; mediate increased adrenocorticotropic hormone(</a:t>
                      </a:r>
                      <a:r>
                        <a:rPr kumimoji="0" lang="en-US" sz="1400" b="0" i="0" u="none" strike="noStrike" kern="1200" baseline="0" dirty="0" err="1" smtClean="0">
                          <a:solidFill>
                            <a:schemeClr val="tx1"/>
                          </a:solidFill>
                          <a:latin typeface="+mn-lt"/>
                          <a:ea typeface="+mn-ea"/>
                          <a:cs typeface="+mn-cs"/>
                        </a:rPr>
                        <a:t>acth</a:t>
                      </a:r>
                      <a:r>
                        <a:rPr kumimoji="0" lang="en-US" sz="1400" b="0" i="0" u="none" strike="noStrike" kern="1200" baseline="0" dirty="0" smtClean="0">
                          <a:solidFill>
                            <a:schemeClr val="tx1"/>
                          </a:solidFill>
                          <a:latin typeface="+mn-lt"/>
                          <a:ea typeface="+mn-ea"/>
                          <a:cs typeface="+mn-cs"/>
                        </a:rPr>
                        <a:t>) secretion.</a:t>
                      </a:r>
                      <a:endParaRPr kumimoji="0" lang="en-US" sz="1400" b="0" i="0" u="none" strike="noStrike" kern="1200" baseline="0" dirty="0">
                        <a:solidFill>
                          <a:schemeClr val="tx1"/>
                        </a:solidFill>
                        <a:latin typeface="+mn-lt"/>
                        <a:ea typeface="+mn-ea"/>
                        <a:cs typeface="+mn-cs"/>
                      </a:endParaRPr>
                    </a:p>
                  </a:txBody>
                  <a:tcPr>
                    <a:solidFill>
                      <a:schemeClr val="bg1"/>
                    </a:solidFill>
                  </a:tcPr>
                </a:tc>
                <a:tc vMerge="1">
                  <a:txBody>
                    <a:bodyPr/>
                    <a:lstStyle/>
                    <a:p>
                      <a:endParaRPr lang="en-US"/>
                    </a:p>
                  </a:txBody>
                  <a:tcPr/>
                </a:tc>
                <a:extLst>
                  <a:ext uri="{0D108BD9-81ED-4DB2-BD59-A6C34878D82A}">
                    <a16:rowId xmlns:a16="http://schemas.microsoft.com/office/drawing/2014/main" val="1191901863"/>
                  </a:ext>
                </a:extLst>
              </a:tr>
              <a:tr h="1563047">
                <a:tc vMerge="1">
                  <a:txBody>
                    <a:bodyPr/>
                    <a:lstStyle/>
                    <a:p>
                      <a:pPr marL="0" indent="0">
                        <a:lnSpc>
                          <a:spcPct val="150000"/>
                        </a:lnSpc>
                        <a:buFont typeface="Wingdings" panose="05000000000000000000" pitchFamily="2" charset="2"/>
                        <a:buNone/>
                      </a:pPr>
                      <a:endParaRPr kumimoji="0" lang="en-US" sz="1400" b="0" i="0" u="none" strike="noStrike" kern="1200" baseline="0" dirty="0">
                        <a:solidFill>
                          <a:schemeClr val="tx1"/>
                        </a:solidFill>
                        <a:latin typeface="+mn-lt"/>
                        <a:ea typeface="+mn-ea"/>
                        <a:cs typeface="+mn-cs"/>
                      </a:endParaRPr>
                    </a:p>
                  </a:txBody>
                  <a:tcPr>
                    <a:solidFill>
                      <a:schemeClr val="bg1"/>
                    </a:solidFill>
                  </a:tcPr>
                </a:tc>
                <a:tc>
                  <a:txBody>
                    <a:bodyPr/>
                    <a:lstStyle/>
                    <a:p>
                      <a:pPr algn="ctr">
                        <a:lnSpc>
                          <a:spcPct val="150000"/>
                        </a:lnSpc>
                      </a:pPr>
                      <a:endParaRPr kumimoji="0" lang="en-US" sz="1400" b="1" i="0" u="none" strike="noStrike" kern="1200" baseline="0" dirty="0">
                        <a:solidFill>
                          <a:schemeClr val="tx1"/>
                        </a:solidFill>
                        <a:latin typeface="+mn-lt"/>
                        <a:ea typeface="+mn-ea"/>
                        <a:cs typeface="+mn-cs"/>
                      </a:endParaRPr>
                    </a:p>
                    <a:p>
                      <a:pPr algn="ctr">
                        <a:lnSpc>
                          <a:spcPct val="150000"/>
                        </a:lnSpc>
                      </a:pPr>
                      <a:endParaRPr kumimoji="0" lang="en-US" sz="1400" b="1" i="0" u="none" strike="noStrike" kern="1200" baseline="0" dirty="0" smtClean="0">
                        <a:solidFill>
                          <a:srgbClr val="FF0000"/>
                        </a:solidFill>
                        <a:latin typeface="+mn-lt"/>
                        <a:ea typeface="+mn-ea"/>
                        <a:cs typeface="+mn-cs"/>
                      </a:endParaRPr>
                    </a:p>
                    <a:p>
                      <a:pPr algn="ctr">
                        <a:lnSpc>
                          <a:spcPct val="150000"/>
                        </a:lnSpc>
                      </a:pPr>
                      <a:r>
                        <a:rPr kumimoji="0" lang="en-US" sz="1400" b="1" i="0" u="none" strike="noStrike" kern="1200" baseline="0" dirty="0" smtClean="0">
                          <a:solidFill>
                            <a:srgbClr val="FF0000"/>
                          </a:solidFill>
                          <a:latin typeface="+mn-lt"/>
                          <a:ea typeface="+mn-ea"/>
                          <a:cs typeface="+mn-cs"/>
                        </a:rPr>
                        <a:t>V2</a:t>
                      </a:r>
                      <a:endParaRPr kumimoji="0" lang="en-US" sz="1400" b="1" i="0" u="none" strike="noStrike" kern="1200" baseline="0" dirty="0">
                        <a:solidFill>
                          <a:srgbClr val="FF0000"/>
                        </a:solidFill>
                        <a:latin typeface="+mn-lt"/>
                        <a:ea typeface="+mn-ea"/>
                        <a:cs typeface="+mn-cs"/>
                      </a:endParaRPr>
                    </a:p>
                  </a:txBody>
                  <a:tcPr>
                    <a:solidFill>
                      <a:srgbClr val="FFE7E7"/>
                    </a:solidFill>
                  </a:tcPr>
                </a:tc>
                <a:tc>
                  <a:txBody>
                    <a:bodyPr/>
                    <a:lstStyle/>
                    <a:p>
                      <a:pPr>
                        <a:lnSpc>
                          <a:spcPct val="150000"/>
                        </a:lnSpc>
                      </a:pPr>
                      <a:r>
                        <a:rPr kumimoji="0" lang="en-US" sz="1400" b="0" i="0" u="none" strike="noStrike" kern="1200" baseline="0" dirty="0">
                          <a:solidFill>
                            <a:schemeClr val="tx1"/>
                          </a:solidFill>
                          <a:latin typeface="+mn-lt"/>
                          <a:ea typeface="+mn-ea"/>
                          <a:cs typeface="+mn-cs"/>
                        </a:rPr>
                        <a:t>are located in the principle cells in distal convoluted tubule &amp; collecting ducts in the </a:t>
                      </a:r>
                      <a:r>
                        <a:rPr kumimoji="0" lang="en-US" sz="1400" b="0" i="0" u="none" strike="noStrike" kern="1200" baseline="0" dirty="0" smtClean="0">
                          <a:solidFill>
                            <a:schemeClr val="tx1"/>
                          </a:solidFill>
                          <a:latin typeface="+mn-lt"/>
                          <a:ea typeface="+mn-ea"/>
                          <a:cs typeface="+mn-cs"/>
                        </a:rPr>
                        <a:t>kidneys </a:t>
                      </a:r>
                      <a:r>
                        <a:rPr kumimoji="0" lang="en-US" sz="1400" b="0" i="0" u="none" strike="noStrike" kern="1200" baseline="0" dirty="0" smtClean="0">
                          <a:solidFill>
                            <a:srgbClr val="00B050"/>
                          </a:solidFill>
                          <a:latin typeface="+mn-lt"/>
                          <a:ea typeface="+mn-ea"/>
                          <a:cs typeface="+mn-cs"/>
                        </a:rPr>
                        <a:t>(Involved in formation of aqua-pores which are water channels).</a:t>
                      </a:r>
                      <a:endParaRPr kumimoji="0" lang="en-US" sz="1400" b="0" i="0" u="none" strike="noStrike" kern="1200" baseline="0" dirty="0">
                        <a:solidFill>
                          <a:srgbClr val="00B050"/>
                        </a:solidFill>
                        <a:latin typeface="+mn-lt"/>
                        <a:ea typeface="+mn-ea"/>
                        <a:cs typeface="+mn-cs"/>
                      </a:endParaRPr>
                    </a:p>
                    <a:p>
                      <a:pPr algn="ctr" rtl="1"/>
                      <a:r>
                        <a:rPr lang="ar-SA" sz="1200" dirty="0" smtClean="0">
                          <a:solidFill>
                            <a:srgbClr val="00B050"/>
                          </a:solidFill>
                          <a:latin typeface="Calibri" panose="020F0502020204030204" pitchFamily="34" charset="0"/>
                          <a:cs typeface="Calibri" panose="020F0502020204030204" pitchFamily="34" charset="0"/>
                        </a:rPr>
                        <a:t>لقوا  </a:t>
                      </a:r>
                      <a:r>
                        <a:rPr lang="ar-SA" sz="1200" dirty="0">
                          <a:solidFill>
                            <a:srgbClr val="00B050"/>
                          </a:solidFill>
                          <a:latin typeface="Calibri" panose="020F0502020204030204" pitchFamily="34" charset="0"/>
                          <a:cs typeface="Calibri" panose="020F0502020204030204" pitchFamily="34" charset="0"/>
                        </a:rPr>
                        <a:t>أن فيه علاقة </a:t>
                      </a:r>
                      <a:r>
                        <a:rPr lang="ar-SA" sz="1200" dirty="0" smtClean="0">
                          <a:solidFill>
                            <a:srgbClr val="00B050"/>
                          </a:solidFill>
                          <a:latin typeface="Calibri" panose="020F0502020204030204" pitchFamily="34" charset="0"/>
                          <a:cs typeface="Calibri" panose="020F0502020204030204" pitchFamily="34" charset="0"/>
                        </a:rPr>
                        <a:t>بين</a:t>
                      </a:r>
                      <a:r>
                        <a:rPr lang="en-US" sz="1200" dirty="0" smtClean="0">
                          <a:solidFill>
                            <a:srgbClr val="00B050"/>
                          </a:solidFill>
                          <a:latin typeface="Calibri" panose="020F0502020204030204" pitchFamily="34" charset="0"/>
                          <a:cs typeface="Calibri" panose="020F0502020204030204" pitchFamily="34" charset="0"/>
                        </a:rPr>
                        <a:t>ADH </a:t>
                      </a:r>
                      <a:r>
                        <a:rPr lang="ar-SA" sz="1200" dirty="0" smtClean="0">
                          <a:solidFill>
                            <a:srgbClr val="00B050"/>
                          </a:solidFill>
                          <a:latin typeface="Calibri" panose="020F0502020204030204" pitchFamily="34" charset="0"/>
                          <a:cs typeface="Calibri" panose="020F0502020204030204" pitchFamily="34" charset="0"/>
                        </a:rPr>
                        <a:t> و  </a:t>
                      </a:r>
                      <a:r>
                        <a:rPr lang="en-US" sz="1200" dirty="0" smtClean="0">
                          <a:solidFill>
                            <a:srgbClr val="00B050"/>
                          </a:solidFill>
                          <a:latin typeface="Calibri" panose="020F0502020204030204" pitchFamily="34" charset="0"/>
                          <a:cs typeface="Calibri" panose="020F0502020204030204" pitchFamily="34" charset="0"/>
                        </a:rPr>
                        <a:t>ACTH</a:t>
                      </a:r>
                      <a:endParaRPr lang="en-US" sz="1200" dirty="0">
                        <a:solidFill>
                          <a:srgbClr val="00B050"/>
                        </a:solidFill>
                        <a:latin typeface="Calibri" panose="020F0502020204030204" pitchFamily="34" charset="0"/>
                        <a:cs typeface="Calibri" panose="020F0502020204030204" pitchFamily="34" charset="0"/>
                      </a:endParaRPr>
                    </a:p>
                    <a:p>
                      <a:pPr algn="ctr" rtl="1"/>
                      <a:r>
                        <a:rPr lang="en-US" sz="1200" dirty="0">
                          <a:solidFill>
                            <a:srgbClr val="00B050"/>
                          </a:solidFill>
                          <a:latin typeface="Calibri" panose="020F0502020204030204" pitchFamily="34" charset="0"/>
                          <a:cs typeface="Calibri" panose="020F0502020204030204" pitchFamily="34" charset="0"/>
                        </a:rPr>
                        <a:t>Patients who have tumor producing too much ADH will also have increase secretion </a:t>
                      </a:r>
                      <a:r>
                        <a:rPr lang="en-US" sz="1200" dirty="0" smtClean="0">
                          <a:solidFill>
                            <a:srgbClr val="00B050"/>
                          </a:solidFill>
                          <a:latin typeface="Calibri" panose="020F0502020204030204" pitchFamily="34" charset="0"/>
                          <a:cs typeface="Calibri" panose="020F0502020204030204" pitchFamily="34" charset="0"/>
                        </a:rPr>
                        <a:t>of ACTH </a:t>
                      </a:r>
                      <a:endParaRPr kumimoji="0" lang="en-US" sz="1200" b="0" i="0" u="none" strike="noStrike" kern="1200" baseline="0" dirty="0">
                        <a:solidFill>
                          <a:srgbClr val="00B050"/>
                        </a:solidFill>
                        <a:latin typeface="+mn-lt"/>
                        <a:ea typeface="+mn-ea"/>
                        <a:cs typeface="+mn-cs"/>
                      </a:endParaRPr>
                    </a:p>
                  </a:txBody>
                  <a:tcPr>
                    <a:solidFill>
                      <a:schemeClr val="bg1"/>
                    </a:solidFill>
                  </a:tcPr>
                </a:tc>
                <a:tc vMerge="1">
                  <a:txBody>
                    <a:bodyPr/>
                    <a:lstStyle/>
                    <a:p>
                      <a:pPr marL="285750" indent="-285750">
                        <a:buFont typeface="Wingdings" panose="05000000000000000000" pitchFamily="2" charset="2"/>
                        <a:buChar char="ü"/>
                      </a:pPr>
                      <a:endParaRPr kumimoji="0" lang="en-US" sz="14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925502498"/>
                  </a:ext>
                </a:extLst>
              </a:tr>
            </a:tbl>
          </a:graphicData>
        </a:graphic>
      </p:graphicFrame>
      <p:sp>
        <p:nvSpPr>
          <p:cNvPr id="6" name="Title 1"/>
          <p:cNvSpPr>
            <a:spLocks noGrp="1"/>
          </p:cNvSpPr>
          <p:nvPr>
            <p:ph type="title"/>
          </p:nvPr>
        </p:nvSpPr>
        <p:spPr>
          <a:xfrm>
            <a:off x="609460" y="152400"/>
            <a:ext cx="10969943" cy="990600"/>
          </a:xfrm>
        </p:spPr>
        <p:txBody>
          <a:bodyPr>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Antidiuretic hormone(Vasopressin)</a:t>
            </a:r>
          </a:p>
        </p:txBody>
      </p:sp>
      <p:sp>
        <p:nvSpPr>
          <p:cNvPr id="7" name="Rectangle 6"/>
          <p:cNvSpPr/>
          <p:nvPr/>
        </p:nvSpPr>
        <p:spPr>
          <a:xfrm>
            <a:off x="9838829" y="27285"/>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The receptor are imp</a:t>
            </a:r>
          </a:p>
        </p:txBody>
      </p:sp>
      <p:pic>
        <p:nvPicPr>
          <p:cNvPr id="9" name="Picture 3">
            <a:extLst>
              <a:ext uri="{FF2B5EF4-FFF2-40B4-BE49-F238E27FC236}">
                <a16:creationId xmlns:a16="http://schemas.microsoft.com/office/drawing/2014/main" id="{5AB34281-5215-49B5-8A6B-AEC1FF1E1F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8560" y="4365105"/>
            <a:ext cx="2784444"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123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460" y="152400"/>
            <a:ext cx="10969943" cy="990600"/>
          </a:xfrm>
        </p:spPr>
        <p:txBody>
          <a:bodyPr>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Mechanism of action of </a:t>
            </a:r>
            <a:r>
              <a:rPr lang="en-US" sz="3200" dirty="0">
                <a:solidFill>
                  <a:srgbClr val="008080"/>
                </a:solidFill>
                <a:latin typeface="Bahnschrift" panose="020B0502040204020203" pitchFamily="34" charset="0"/>
                <a:cs typeface="Calibri" panose="020F0502020204030204" pitchFamily="34" charset="0"/>
              </a:rPr>
              <a:t>ADH</a:t>
            </a:r>
            <a:endParaRPr lang="en-US" sz="3200" dirty="0">
              <a:solidFill>
                <a:srgbClr val="008080"/>
              </a:solidFill>
              <a:latin typeface="Bahnschrift" panose="020B0502040204020203" pitchFamily="34" charset="0"/>
              <a:cs typeface="Calibri" panose="020F0502020204030204" pitchFamily="34" charset="0"/>
            </a:endParaRPr>
          </a:p>
        </p:txBody>
      </p:sp>
      <p:pic>
        <p:nvPicPr>
          <p:cNvPr id="7" name="Picture 2" descr="http://missinglink.ucsf.edu/lm/Renal_physio_modules/images/ADH_ac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461" y="1562864"/>
            <a:ext cx="5484951" cy="341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6420" y="1268115"/>
            <a:ext cx="5112569" cy="1584821"/>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buFont typeface="Wingdings" panose="05000000000000000000" pitchFamily="2" charset="2"/>
              <a:buNone/>
            </a:pPr>
            <a:r>
              <a:rPr lang="en-US" sz="1400" dirty="0">
                <a:solidFill>
                  <a:schemeClr val="tx1"/>
                </a:solidFill>
                <a:latin typeface="Gill Sans MT" panose="020B0502020104020203" pitchFamily="34" charset="0"/>
                <a:cs typeface="Calibri" panose="020F0502020204030204" pitchFamily="34" charset="0"/>
              </a:rPr>
              <a:t>ADH binds to V2 receptors on the principle cells of the distal convoluted tubules and collecting </a:t>
            </a:r>
            <a:r>
              <a:rPr lang="en-US" sz="1400" dirty="0" err="1">
                <a:solidFill>
                  <a:schemeClr val="tx1"/>
                </a:solidFill>
                <a:latin typeface="Gill Sans MT" panose="020B0502020104020203" pitchFamily="34" charset="0"/>
                <a:cs typeface="Calibri" panose="020F0502020204030204" pitchFamily="34" charset="0"/>
              </a:rPr>
              <a:t>ducts→Via</a:t>
            </a:r>
            <a:r>
              <a:rPr lang="en-US" sz="1400" dirty="0">
                <a:solidFill>
                  <a:schemeClr val="tx1"/>
                </a:solidFill>
                <a:latin typeface="Gill Sans MT" panose="020B0502020104020203" pitchFamily="34" charset="0"/>
                <a:cs typeface="Calibri" panose="020F0502020204030204" pitchFamily="34" charset="0"/>
              </a:rPr>
              <a:t> adenylate cyclase/</a:t>
            </a:r>
            <a:r>
              <a:rPr lang="en-US" sz="1400" dirty="0" err="1">
                <a:solidFill>
                  <a:schemeClr val="tx1"/>
                </a:solidFill>
                <a:latin typeface="Gill Sans MT" panose="020B0502020104020203" pitchFamily="34" charset="0"/>
                <a:cs typeface="Calibri" panose="020F0502020204030204" pitchFamily="34" charset="0"/>
              </a:rPr>
              <a:t>cAMP</a:t>
            </a:r>
            <a:r>
              <a:rPr lang="en-US" sz="1400" dirty="0">
                <a:solidFill>
                  <a:schemeClr val="tx1"/>
                </a:solidFill>
                <a:latin typeface="Gill Sans MT" panose="020B0502020104020203" pitchFamily="34" charset="0"/>
                <a:cs typeface="Calibri" panose="020F0502020204030204" pitchFamily="34" charset="0"/>
              </a:rPr>
              <a:t> induces production and insertion of aquaporin2 into the luminal membrane and enhances permeability of cell to water → Increased membrane permeability to water permits back diffusion of free water, resulting in increased urine osmolality (concentrates urine).</a:t>
            </a:r>
          </a:p>
        </p:txBody>
      </p:sp>
      <p:sp>
        <p:nvSpPr>
          <p:cNvPr id="9" name="Rectangle 8"/>
          <p:cNvSpPr/>
          <p:nvPr/>
        </p:nvSpPr>
        <p:spPr>
          <a:xfrm>
            <a:off x="609460" y="1182474"/>
            <a:ext cx="2349998" cy="377379"/>
          </a:xfrm>
          <a:prstGeom prst="rect">
            <a:avLst/>
          </a:prstGeom>
          <a:noFill/>
          <a:ln>
            <a:solidFill>
              <a:srgbClr val="00808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8080"/>
                </a:solidFill>
                <a:latin typeface="Arabic Typesetting" panose="03020402040406030203" pitchFamily="66" charset="-78"/>
                <a:cs typeface="Arabic Typesetting" panose="03020402040406030203" pitchFamily="66" charset="-78"/>
              </a:rPr>
              <a:t>Animation </a:t>
            </a:r>
            <a:endParaRPr lang="en-US" sz="2400" dirty="0">
              <a:solidFill>
                <a:srgbClr val="008080"/>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618116" y="5052598"/>
            <a:ext cx="5476296" cy="1200329"/>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400" dirty="0">
                <a:solidFill>
                  <a:srgbClr val="00B050"/>
                </a:solidFill>
                <a:latin typeface="Gill Sans MT" panose="020B0502020104020203" pitchFamily="34" charset="0"/>
                <a:cs typeface="Calibri" panose="020F0502020204030204" pitchFamily="34" charset="0"/>
              </a:rPr>
              <a:t>ATP is transformed into </a:t>
            </a:r>
            <a:r>
              <a:rPr lang="en-US" sz="1400" dirty="0" err="1">
                <a:solidFill>
                  <a:srgbClr val="00B050"/>
                </a:solidFill>
                <a:latin typeface="Gill Sans MT" panose="020B0502020104020203" pitchFamily="34" charset="0"/>
                <a:cs typeface="Calibri" panose="020F0502020204030204" pitchFamily="34" charset="0"/>
              </a:rPr>
              <a:t>cAMP</a:t>
            </a:r>
            <a:r>
              <a:rPr lang="en-US" sz="1400" dirty="0">
                <a:solidFill>
                  <a:srgbClr val="00B050"/>
                </a:solidFill>
                <a:latin typeface="Gill Sans MT" panose="020B0502020104020203" pitchFamily="34" charset="0"/>
                <a:cs typeface="Calibri" panose="020F0502020204030204" pitchFamily="34" charset="0"/>
              </a:rPr>
              <a:t> (the second messenger) that makes the </a:t>
            </a:r>
            <a:r>
              <a:rPr lang="en-US" sz="1400" dirty="0" err="1">
                <a:solidFill>
                  <a:srgbClr val="00B050"/>
                </a:solidFill>
                <a:latin typeface="Gill Sans MT" panose="020B0502020104020203" pitchFamily="34" charset="0"/>
                <a:cs typeface="Calibri" panose="020F0502020204030204" pitchFamily="34" charset="0"/>
              </a:rPr>
              <a:t>aquaporins</a:t>
            </a:r>
            <a:r>
              <a:rPr lang="en-US" sz="1400" dirty="0">
                <a:solidFill>
                  <a:srgbClr val="00B050"/>
                </a:solidFill>
                <a:latin typeface="Gill Sans MT" panose="020B0502020104020203" pitchFamily="34" charset="0"/>
                <a:cs typeface="Calibri" panose="020F0502020204030204" pitchFamily="34" charset="0"/>
              </a:rPr>
              <a:t> (inside vacuoles)  move and attach to membrane of the cell allowing the passage of </a:t>
            </a:r>
            <a:r>
              <a:rPr lang="en-US" sz="1400" dirty="0" smtClean="0">
                <a:solidFill>
                  <a:srgbClr val="00B050"/>
                </a:solidFill>
                <a:latin typeface="Gill Sans MT" panose="020B0502020104020203" pitchFamily="34" charset="0"/>
                <a:cs typeface="Calibri" panose="020F0502020204030204" pitchFamily="34" charset="0"/>
              </a:rPr>
              <a:t>water.</a:t>
            </a:r>
            <a:endParaRPr lang="en-US" sz="1400" dirty="0">
              <a:solidFill>
                <a:srgbClr val="00B050"/>
              </a:solidFill>
              <a:latin typeface="Gill Sans MT" panose="020B0502020104020203" pitchFamily="34" charset="0"/>
              <a:cs typeface="Calibri" panose="020F0502020204030204" pitchFamily="34" charset="0"/>
            </a:endParaRPr>
          </a:p>
        </p:txBody>
      </p:sp>
      <p:sp>
        <p:nvSpPr>
          <p:cNvPr id="11" name="Rectangle 10"/>
          <p:cNvSpPr/>
          <p:nvPr/>
        </p:nvSpPr>
        <p:spPr>
          <a:xfrm>
            <a:off x="6166420" y="2978051"/>
            <a:ext cx="5517231" cy="207454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300" dirty="0" smtClean="0">
                <a:solidFill>
                  <a:srgbClr val="00B050"/>
                </a:solidFill>
                <a:latin typeface="Gill Sans MT" panose="020B0502020104020203" pitchFamily="34" charset="0"/>
                <a:cs typeface="Calibri" panose="020F0502020204030204" pitchFamily="34" charset="0"/>
              </a:rPr>
              <a:t>In </a:t>
            </a:r>
            <a:r>
              <a:rPr lang="en-US" sz="1300" dirty="0">
                <a:solidFill>
                  <a:srgbClr val="00B050"/>
                </a:solidFill>
                <a:latin typeface="Gill Sans MT" panose="020B0502020104020203" pitchFamily="34" charset="0"/>
                <a:cs typeface="Calibri" panose="020F0502020204030204" pitchFamily="34" charset="0"/>
              </a:rPr>
              <a:t>the image you see the blood vessel and the principle cell… hormones come via blood through capillaries then pass from capillaries to interstitial fluid then attach to receptors of the cells causing stimulation that convert ATP to </a:t>
            </a:r>
            <a:r>
              <a:rPr lang="en-US" sz="1300" dirty="0" err="1">
                <a:solidFill>
                  <a:srgbClr val="00B050"/>
                </a:solidFill>
                <a:latin typeface="Gill Sans MT" panose="020B0502020104020203" pitchFamily="34" charset="0"/>
                <a:cs typeface="Calibri" panose="020F0502020204030204" pitchFamily="34" charset="0"/>
              </a:rPr>
              <a:t>cAMP</a:t>
            </a:r>
            <a:r>
              <a:rPr lang="en-US" sz="1300" dirty="0">
                <a:solidFill>
                  <a:srgbClr val="00B050"/>
                </a:solidFill>
                <a:latin typeface="Gill Sans MT" panose="020B0502020104020203" pitchFamily="34" charset="0"/>
                <a:cs typeface="Calibri" panose="020F0502020204030204" pitchFamily="34" charset="0"/>
              </a:rPr>
              <a:t> … then </a:t>
            </a:r>
            <a:r>
              <a:rPr lang="en-US" sz="1300" dirty="0" err="1">
                <a:solidFill>
                  <a:srgbClr val="00B050"/>
                </a:solidFill>
                <a:latin typeface="Gill Sans MT" panose="020B0502020104020203" pitchFamily="34" charset="0"/>
                <a:cs typeface="Calibri" panose="020F0502020204030204" pitchFamily="34" charset="0"/>
              </a:rPr>
              <a:t>cAMP</a:t>
            </a:r>
            <a:r>
              <a:rPr lang="en-US" sz="1300" dirty="0">
                <a:solidFill>
                  <a:srgbClr val="00B050"/>
                </a:solidFill>
                <a:latin typeface="Gill Sans MT" panose="020B0502020104020203" pitchFamily="34" charset="0"/>
                <a:cs typeface="Calibri" panose="020F0502020204030204" pitchFamily="34" charset="0"/>
              </a:rPr>
              <a:t> causes phosphorylation to some protein kinase … this phosphorylation lead to the movement of the vesicles containing </a:t>
            </a:r>
            <a:r>
              <a:rPr lang="en-US" sz="1300" dirty="0" err="1">
                <a:solidFill>
                  <a:srgbClr val="00B050"/>
                </a:solidFill>
                <a:latin typeface="Gill Sans MT" panose="020B0502020104020203" pitchFamily="34" charset="0"/>
                <a:cs typeface="Calibri" panose="020F0502020204030204" pitchFamily="34" charset="0"/>
              </a:rPr>
              <a:t>aquaporins</a:t>
            </a:r>
            <a:r>
              <a:rPr lang="en-US" sz="1300" dirty="0">
                <a:solidFill>
                  <a:srgbClr val="00B050"/>
                </a:solidFill>
                <a:latin typeface="Gill Sans MT" panose="020B0502020104020203" pitchFamily="34" charset="0"/>
                <a:cs typeface="Calibri" panose="020F0502020204030204" pitchFamily="34" charset="0"/>
              </a:rPr>
              <a:t> until it reaches cell membrane and opens there…</a:t>
            </a:r>
          </a:p>
          <a:p>
            <a:pPr>
              <a:lnSpc>
                <a:spcPct val="150000"/>
              </a:lnSpc>
            </a:pPr>
            <a:r>
              <a:rPr lang="en-US" sz="1300" dirty="0">
                <a:solidFill>
                  <a:srgbClr val="00B050"/>
                </a:solidFill>
                <a:latin typeface="Gill Sans MT" panose="020B0502020104020203" pitchFamily="34" charset="0"/>
                <a:cs typeface="Calibri" panose="020F0502020204030204" pitchFamily="34" charset="0"/>
              </a:rPr>
              <a:t>So the water enter from the tubule into the cell and later absorbs into </a:t>
            </a:r>
            <a:r>
              <a:rPr lang="en-US" sz="1300" dirty="0" smtClean="0">
                <a:solidFill>
                  <a:srgbClr val="00B050"/>
                </a:solidFill>
                <a:latin typeface="Gill Sans MT" panose="020B0502020104020203" pitchFamily="34" charset="0"/>
                <a:cs typeface="Calibri" panose="020F0502020204030204" pitchFamily="34" charset="0"/>
              </a:rPr>
              <a:t>blood.</a:t>
            </a:r>
            <a:endParaRPr lang="en-US" sz="1300" dirty="0">
              <a:solidFill>
                <a:srgbClr val="00B050"/>
              </a:solidFill>
              <a:latin typeface="Gill Sans MT" panose="020B0502020104020203" pitchFamily="34" charset="0"/>
              <a:cs typeface="Calibri" panose="020F0502020204030204" pitchFamily="34" charset="0"/>
            </a:endParaRPr>
          </a:p>
        </p:txBody>
      </p:sp>
      <p:sp>
        <p:nvSpPr>
          <p:cNvPr id="12" name="Rectangle 11"/>
          <p:cNvSpPr/>
          <p:nvPr/>
        </p:nvSpPr>
        <p:spPr>
          <a:xfrm>
            <a:off x="9838829" y="27285"/>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13" name="Rectangle 12"/>
          <p:cNvSpPr/>
          <p:nvPr/>
        </p:nvSpPr>
        <p:spPr>
          <a:xfrm rot="5400000">
            <a:off x="10688909" y="1858196"/>
            <a:ext cx="158482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4" name="Rectangle 4"/>
          <p:cNvSpPr>
            <a:spLocks noChangeArrowheads="1"/>
          </p:cNvSpPr>
          <p:nvPr/>
        </p:nvSpPr>
        <p:spPr bwMode="auto">
          <a:xfrm>
            <a:off x="6166420" y="5177710"/>
            <a:ext cx="5517231" cy="107521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altLang="ar-SA" sz="1300" dirty="0">
                <a:solidFill>
                  <a:srgbClr val="00B050"/>
                </a:solidFill>
                <a:latin typeface="Gill Sans MT" panose="020B0502020104020203" pitchFamily="34" charset="0"/>
                <a:cs typeface="Calibri" panose="020F0502020204030204" pitchFamily="34" charset="0"/>
                <a:sym typeface="Wingdings"/>
              </a:rPr>
              <a:t>Both hormones are G protein coupled receptors which involved in smooth muscles contraction. There are six types of G protein coupled receptors </a:t>
            </a:r>
            <a:r>
              <a:rPr lang="en-US" altLang="ar-SA" sz="1400" dirty="0" smtClean="0">
                <a:solidFill>
                  <a:srgbClr val="FF0000"/>
                </a:solidFill>
                <a:latin typeface="Gill Sans MT" panose="020B0502020104020203" pitchFamily="34" charset="0"/>
                <a:cs typeface="Calibri" panose="020F0502020204030204" pitchFamily="34" charset="0"/>
                <a:sym typeface="Wingdings"/>
              </a:rPr>
              <a:t>&amp; don't </a:t>
            </a:r>
            <a:r>
              <a:rPr lang="en-US" altLang="ar-SA" sz="1400" dirty="0">
                <a:solidFill>
                  <a:srgbClr val="FF0000"/>
                </a:solidFill>
                <a:latin typeface="Gill Sans MT" panose="020B0502020104020203" pitchFamily="34" charset="0"/>
                <a:cs typeface="Calibri" panose="020F0502020204030204" pitchFamily="34" charset="0"/>
                <a:sym typeface="Wingdings"/>
              </a:rPr>
              <a:t>worry we will not ask you about them. </a:t>
            </a:r>
          </a:p>
        </p:txBody>
      </p:sp>
    </p:spTree>
    <p:extLst>
      <p:ext uri="{BB962C8B-B14F-4D97-AF65-F5344CB8AC3E}">
        <p14:creationId xmlns:p14="http://schemas.microsoft.com/office/powerpoint/2010/main" val="2312182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71333228"/>
              </p:ext>
            </p:extLst>
          </p:nvPr>
        </p:nvGraphicFramePr>
        <p:xfrm>
          <a:off x="618115" y="1195872"/>
          <a:ext cx="10948906" cy="5033397"/>
        </p:xfrm>
        <a:graphic>
          <a:graphicData uri="http://schemas.openxmlformats.org/drawingml/2006/table">
            <a:tbl>
              <a:tblPr firstRow="1" bandRow="1">
                <a:tableStyleId>{5DA37D80-6434-44D0-A028-1B22A696006F}</a:tableStyleId>
              </a:tblPr>
              <a:tblGrid>
                <a:gridCol w="3748105">
                  <a:extLst>
                    <a:ext uri="{9D8B030D-6E8A-4147-A177-3AD203B41FA5}">
                      <a16:colId xmlns:a16="http://schemas.microsoft.com/office/drawing/2014/main" val="2488661427"/>
                    </a:ext>
                  </a:extLst>
                </a:gridCol>
                <a:gridCol w="4120833">
                  <a:extLst>
                    <a:ext uri="{9D8B030D-6E8A-4147-A177-3AD203B41FA5}">
                      <a16:colId xmlns:a16="http://schemas.microsoft.com/office/drawing/2014/main" val="1164763168"/>
                    </a:ext>
                  </a:extLst>
                </a:gridCol>
                <a:gridCol w="539729">
                  <a:extLst>
                    <a:ext uri="{9D8B030D-6E8A-4147-A177-3AD203B41FA5}">
                      <a16:colId xmlns:a16="http://schemas.microsoft.com/office/drawing/2014/main" val="3077231630"/>
                    </a:ext>
                  </a:extLst>
                </a:gridCol>
                <a:gridCol w="2540239">
                  <a:extLst>
                    <a:ext uri="{9D8B030D-6E8A-4147-A177-3AD203B41FA5}">
                      <a16:colId xmlns:a16="http://schemas.microsoft.com/office/drawing/2014/main" val="2486731462"/>
                    </a:ext>
                  </a:extLst>
                </a:gridCol>
              </a:tblGrid>
              <a:tr h="33947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Control of ADH Release:</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1253835"/>
                  </a:ext>
                </a:extLst>
              </a:tr>
              <a:tr h="279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Osmotic </a:t>
                      </a:r>
                      <a:r>
                        <a:rPr kumimoji="0" lang="en-US" sz="1400" b="0" i="0" u="none" strike="noStrike" kern="1200" baseline="0" dirty="0" smtClean="0">
                          <a:solidFill>
                            <a:srgbClr val="008080"/>
                          </a:solidFill>
                          <a:latin typeface="+mn-lt"/>
                          <a:ea typeface="+mn-ea"/>
                          <a:cs typeface="+mn-cs"/>
                        </a:rPr>
                        <a:t>pressure(</a:t>
                      </a:r>
                      <a:r>
                        <a:rPr kumimoji="0" lang="en-US" sz="1400" b="0" i="0" u="none" strike="noStrike" kern="1200" baseline="0" dirty="0" err="1" smtClean="0">
                          <a:solidFill>
                            <a:srgbClr val="008080"/>
                          </a:solidFill>
                          <a:latin typeface="+mn-lt"/>
                          <a:ea typeface="+mn-ea"/>
                          <a:cs typeface="+mn-cs"/>
                        </a:rPr>
                        <a:t>Osmoreceptor</a:t>
                      </a:r>
                      <a:r>
                        <a:rPr kumimoji="0" lang="en-US" sz="1400" b="0" i="0" u="none" strike="noStrike" kern="1200" baseline="0" dirty="0" smtClean="0">
                          <a:solidFill>
                            <a:srgbClr val="008080"/>
                          </a:solidFill>
                          <a:latin typeface="+mn-lt"/>
                          <a:ea typeface="+mn-ea"/>
                          <a:cs typeface="+mn-cs"/>
                        </a:rPr>
                        <a:t> mediated)</a:t>
                      </a:r>
                    </a:p>
                  </a:txBody>
                  <a:tcPr>
                    <a:solidFill>
                      <a:srgbClr val="E3F9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Blood volume (baroreceptors mediated (</a:t>
                      </a:r>
                      <a:r>
                        <a:rPr kumimoji="0" lang="en-US" sz="1400" b="0" i="0" u="none" strike="noStrike" kern="1200" baseline="0" dirty="0" err="1" smtClean="0">
                          <a:solidFill>
                            <a:srgbClr val="008080"/>
                          </a:solidFill>
                          <a:latin typeface="+mn-lt"/>
                          <a:ea typeface="+mn-ea"/>
                          <a:cs typeface="+mn-cs"/>
                        </a:rPr>
                        <a:t>vagus</a:t>
                      </a:r>
                      <a:r>
                        <a:rPr kumimoji="0" lang="en-US" sz="1400" b="0" i="0" u="none" strike="noStrike" kern="1200" baseline="0" dirty="0" smtClean="0">
                          <a:solidFill>
                            <a:srgbClr val="008080"/>
                          </a:solidFill>
                          <a:latin typeface="+mn-lt"/>
                          <a:ea typeface="+mn-ea"/>
                          <a:cs typeface="+mn-cs"/>
                        </a:rPr>
                        <a:t> nerve))</a:t>
                      </a:r>
                    </a:p>
                  </a:txBody>
                  <a:tcPr>
                    <a:solidFill>
                      <a:schemeClr val="accent6">
                        <a:lumMod val="20000"/>
                        <a:lumOff val="80000"/>
                      </a:schemeClr>
                    </a:solidFill>
                  </a:tcPr>
                </a:tc>
                <a:tc gridSpan="2">
                  <a:txBody>
                    <a:bodyPr/>
                    <a:lstStyle/>
                    <a:p>
                      <a:pPr marL="0" indent="0" algn="ctr" eaLnBrk="1" hangingPunct="1">
                        <a:buFont typeface="Wingdings" panose="05000000000000000000" pitchFamily="2" charset="2"/>
                        <a:buNone/>
                      </a:pPr>
                      <a:r>
                        <a:rPr kumimoji="0" lang="en-US" sz="1400" b="0" i="0" u="none" strike="noStrike" kern="1200" baseline="0" dirty="0" smtClean="0">
                          <a:solidFill>
                            <a:srgbClr val="008080"/>
                          </a:solidFill>
                          <a:latin typeface="+mn-lt"/>
                          <a:ea typeface="+mn-ea"/>
                          <a:cs typeface="+mn-cs"/>
                        </a:rPr>
                        <a:t>Other stimuli that affect ADH secretion</a:t>
                      </a:r>
                    </a:p>
                    <a:p>
                      <a:pPr marL="0" indent="0" algn="ctr" eaLnBrk="1" hangingPunct="1">
                        <a:buFont typeface="Wingdings" panose="05000000000000000000" pitchFamily="2" charset="2"/>
                        <a:buNone/>
                      </a:pPr>
                      <a:r>
                        <a:rPr kumimoji="0" lang="en-US" sz="1400" b="0" i="0" u="none" strike="noStrike" kern="1200" baseline="0" dirty="0" smtClean="0">
                          <a:solidFill>
                            <a:schemeClr val="bg1">
                              <a:lumMod val="50000"/>
                            </a:schemeClr>
                          </a:solidFill>
                          <a:latin typeface="+mn-lt"/>
                          <a:ea typeface="+mn-ea"/>
                          <a:cs typeface="+mn-cs"/>
                        </a:rPr>
                        <a:t>(only in females’ slides)</a:t>
                      </a:r>
                    </a:p>
                  </a:txBody>
                  <a:tcPr>
                    <a:solidFill>
                      <a:srgbClr val="EDF2C6"/>
                    </a:solidFill>
                  </a:tcPr>
                </a:tc>
                <a:tc hMerge="1">
                  <a:txBody>
                    <a:bodyPr/>
                    <a:lstStyle/>
                    <a:p>
                      <a:endParaRPr lang="en-US"/>
                    </a:p>
                  </a:txBody>
                  <a:tcPr/>
                </a:tc>
                <a:extLst>
                  <a:ext uri="{0D108BD9-81ED-4DB2-BD59-A6C34878D82A}">
                    <a16:rowId xmlns:a16="http://schemas.microsoft.com/office/drawing/2014/main" val="459244839"/>
                  </a:ext>
                </a:extLst>
              </a:tr>
              <a:tr h="1995007">
                <a:tc rowSpan="2">
                  <a:txBody>
                    <a:bodyPr/>
                    <a:lstStyle/>
                    <a:p>
                      <a:pPr marL="285750" indent="-285750">
                        <a:lnSpc>
                          <a:spcPct val="100000"/>
                        </a:lnSpc>
                        <a:buFont typeface="Wingdings" panose="05000000000000000000" pitchFamily="2" charset="2"/>
                        <a:buChar char="ü"/>
                      </a:pPr>
                      <a:r>
                        <a:rPr kumimoji="0" lang="en-US" sz="1400" b="0" i="0" u="none" strike="noStrike" kern="1200" baseline="0" dirty="0" err="1" smtClean="0">
                          <a:solidFill>
                            <a:schemeClr val="tx1"/>
                          </a:solidFill>
                          <a:latin typeface="+mn-lt"/>
                          <a:ea typeface="+mn-ea"/>
                          <a:cs typeface="+mn-cs"/>
                        </a:rPr>
                        <a:t>Osmoreceptors</a:t>
                      </a:r>
                      <a:r>
                        <a:rPr kumimoji="0" lang="en-US" sz="1400" b="0" i="0" u="none" strike="noStrike" kern="1200" baseline="0" dirty="0" smtClean="0">
                          <a:solidFill>
                            <a:schemeClr val="tx1"/>
                          </a:solidFill>
                          <a:latin typeface="+mn-lt"/>
                          <a:ea typeface="+mn-ea"/>
                          <a:cs typeface="+mn-cs"/>
                        </a:rPr>
                        <a:t> located in the hypothalamus.</a:t>
                      </a:r>
                    </a:p>
                    <a:p>
                      <a:pPr marL="285750" indent="-285750">
                        <a:lnSpc>
                          <a:spcPct val="100000"/>
                        </a:lnSpc>
                        <a:buFont typeface="Wingdings" panose="05000000000000000000" pitchFamily="2" charset="2"/>
                        <a:buChar char="ü"/>
                      </a:pPr>
                      <a:endParaRPr kumimoji="0" lang="en-US" sz="1000" b="0" i="0" u="none" strike="noStrike" kern="1200" baseline="0" dirty="0" smtClean="0">
                        <a:solidFill>
                          <a:schemeClr val="tx1"/>
                        </a:solidFill>
                        <a:latin typeface="+mn-lt"/>
                        <a:ea typeface="+mn-ea"/>
                        <a:cs typeface="+mn-cs"/>
                      </a:endParaRPr>
                    </a:p>
                    <a:p>
                      <a:pPr marL="285750" indent="-285750">
                        <a:lnSpc>
                          <a:spcPct val="100000"/>
                        </a:lnSpc>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If plasma osmolality is directly increased by administration of solutes, only those solutes that don't freely or rapidly penetrate cell membranes, such as sodium, cause ADH release.</a:t>
                      </a:r>
                    </a:p>
                    <a:p>
                      <a:pPr marL="285750" indent="-285750">
                        <a:lnSpc>
                          <a:spcPct val="100000"/>
                        </a:lnSpc>
                        <a:buFont typeface="Wingdings" panose="05000000000000000000" pitchFamily="2" charset="2"/>
                        <a:buChar char="ü"/>
                      </a:pPr>
                      <a:endParaRPr kumimoji="0" lang="en-US" sz="1000" b="0" i="0" u="none" strike="noStrike" kern="1200" baseline="0" dirty="0" smtClean="0">
                        <a:solidFill>
                          <a:srgbClr val="FF66CC"/>
                        </a:solidFill>
                        <a:latin typeface="+mn-lt"/>
                        <a:ea typeface="+mn-ea"/>
                        <a:cs typeface="+mn-cs"/>
                      </a:endParaRPr>
                    </a:p>
                    <a:p>
                      <a:pPr marL="285750" indent="-285750">
                        <a:lnSpc>
                          <a:spcPct val="100000"/>
                        </a:lnSpc>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Conversely, substances that enter cells rapidly, such as urea, don't change osmotic equilibrium and thus don't stimulate ADH release.</a:t>
                      </a:r>
                    </a:p>
                    <a:p>
                      <a:pPr marL="285750" indent="-285750">
                        <a:lnSpc>
                          <a:spcPct val="100000"/>
                        </a:lnSpc>
                        <a:buFont typeface="Wingdings" panose="05000000000000000000" pitchFamily="2" charset="2"/>
                        <a:buChar char="ü"/>
                      </a:pPr>
                      <a:endParaRPr kumimoji="0" lang="en-US" sz="1000" b="0" i="0" u="none" strike="noStrike" kern="1200" baseline="0" dirty="0" smtClean="0">
                        <a:solidFill>
                          <a:srgbClr val="FF66CC"/>
                        </a:solidFill>
                        <a:latin typeface="+mn-lt"/>
                        <a:ea typeface="+mn-ea"/>
                        <a:cs typeface="+mn-cs"/>
                      </a:endParaRPr>
                    </a:p>
                    <a:p>
                      <a:pPr marL="285750" indent="-285750">
                        <a:lnSpc>
                          <a:spcPct val="100000"/>
                        </a:lnSpc>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ADH secretion is very sensitive to changes in osmolality thus Changes of </a:t>
                      </a:r>
                      <a:r>
                        <a:rPr kumimoji="0" lang="en-US" sz="1400" b="0" i="0" u="none" strike="noStrike" kern="1200" baseline="0" dirty="0" smtClean="0">
                          <a:solidFill>
                            <a:srgbClr val="FFC000"/>
                          </a:solidFill>
                          <a:latin typeface="+mn-lt"/>
                          <a:ea typeface="+mn-ea"/>
                          <a:cs typeface="+mn-cs"/>
                        </a:rPr>
                        <a:t>1-2% </a:t>
                      </a:r>
                      <a:r>
                        <a:rPr kumimoji="0" lang="en-US" sz="1400" b="0" i="0" u="none" strike="noStrike" kern="1200" baseline="0" dirty="0" smtClean="0">
                          <a:solidFill>
                            <a:srgbClr val="FF66CC"/>
                          </a:solidFill>
                          <a:latin typeface="+mn-lt"/>
                          <a:ea typeface="+mn-ea"/>
                          <a:cs typeface="+mn-cs"/>
                        </a:rPr>
                        <a:t>result in increased ADH secretion.</a:t>
                      </a:r>
                    </a:p>
                    <a:p>
                      <a:pPr marL="285750" indent="-285750">
                        <a:lnSpc>
                          <a:spcPct val="100000"/>
                        </a:lnSpc>
                        <a:buFont typeface="Wingdings" panose="05000000000000000000" pitchFamily="2" charset="2"/>
                        <a:buChar char="ü"/>
                      </a:pPr>
                      <a:endParaRPr kumimoji="0" lang="en-US" sz="1400" b="0" i="0" u="none" strike="noStrike" kern="1200" baseline="0" dirty="0" smtClean="0">
                        <a:solidFill>
                          <a:schemeClr val="tx1"/>
                        </a:solidFill>
                        <a:latin typeface="+mn-lt"/>
                        <a:ea typeface="+mn-ea"/>
                        <a:cs typeface="+mn-cs"/>
                      </a:endParaRPr>
                    </a:p>
                    <a:p>
                      <a:pPr marL="285750" indent="-285750">
                        <a:lnSpc>
                          <a:spcPct val="100000"/>
                        </a:lnSpc>
                        <a:buFont typeface="Wingdings" panose="05000000000000000000" pitchFamily="2" charset="2"/>
                        <a:buChar char="ü"/>
                      </a:pPr>
                      <a:r>
                        <a:rPr kumimoji="0" lang="en-US" sz="1400" b="0" i="0" u="none" strike="noStrike" kern="1200" baseline="0" dirty="0" smtClean="0">
                          <a:solidFill>
                            <a:srgbClr val="FF0000"/>
                          </a:solidFill>
                          <a:latin typeface="+mn-lt"/>
                          <a:ea typeface="+mn-ea"/>
                          <a:cs typeface="+mn-cs"/>
                        </a:rPr>
                        <a:t>To sum up:</a:t>
                      </a:r>
                    </a:p>
                    <a:p>
                      <a:pPr marL="285750" indent="-285750">
                        <a:lnSpc>
                          <a:spcPct val="100000"/>
                        </a:lnSpc>
                        <a:buFont typeface="Gill Sans MT" panose="020B0502020104020203" pitchFamily="34" charset="0"/>
                        <a:buChar char="›"/>
                      </a:pPr>
                      <a:r>
                        <a:rPr kumimoji="0" lang="en-US" sz="1400" b="0" i="0" u="none" strike="noStrike" kern="1200" baseline="0" dirty="0" smtClean="0">
                          <a:solidFill>
                            <a:srgbClr val="FF0000"/>
                          </a:solidFill>
                          <a:latin typeface="+mn-lt"/>
                          <a:ea typeface="+mn-ea"/>
                          <a:cs typeface="+mn-cs"/>
                        </a:rPr>
                        <a:t>↑ osmolality → ↑ ADH secretion</a:t>
                      </a:r>
                    </a:p>
                    <a:p>
                      <a:pPr marL="285750" indent="-285750">
                        <a:lnSpc>
                          <a:spcPct val="100000"/>
                        </a:lnSpc>
                        <a:buFont typeface="Gill Sans MT" panose="020B0502020104020203" pitchFamily="34" charset="0"/>
                        <a:buChar char="›"/>
                      </a:pPr>
                      <a:r>
                        <a:rPr kumimoji="0" lang="en-US" sz="1400" b="0" i="0" u="none" strike="noStrike" kern="1200" baseline="0" dirty="0" smtClean="0">
                          <a:solidFill>
                            <a:srgbClr val="FF0000"/>
                          </a:solidFill>
                          <a:latin typeface="+mn-lt"/>
                          <a:ea typeface="+mn-ea"/>
                          <a:cs typeface="+mn-cs"/>
                        </a:rPr>
                        <a:t>↓ osmolality → ↓ ADH secretion</a:t>
                      </a:r>
                    </a:p>
                  </a:txBody>
                  <a:tcPr>
                    <a:solidFill>
                      <a:schemeClr val="bg1"/>
                    </a:solidFill>
                  </a:tcPr>
                </a:tc>
                <a:tc rowSpan="2">
                  <a:txBody>
                    <a:bodyPr/>
                    <a:lstStyle/>
                    <a:p>
                      <a:pPr marL="285750" indent="-285750">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Hypovolemia is perceived by “pressure receptors” (carotid and aortic baroreceptors, &amp; stretch receptors in left atrium &amp; pulmonary veins).</a:t>
                      </a:r>
                    </a:p>
                    <a:p>
                      <a:pPr marL="285750" indent="-285750">
                        <a:buFont typeface="Wingdings" panose="05000000000000000000" pitchFamily="2" charset="2"/>
                        <a:buChar char="ü"/>
                      </a:pPr>
                      <a:endParaRPr kumimoji="0" lang="en-US" sz="1400" b="0" i="0" u="none" strike="noStrike" kern="1200" baseline="0" dirty="0" smtClean="0">
                        <a:solidFill>
                          <a:srgbClr val="FF66CC"/>
                        </a:solidFill>
                        <a:latin typeface="+mn-lt"/>
                        <a:ea typeface="+mn-ea"/>
                        <a:cs typeface="+mn-cs"/>
                      </a:endParaRPr>
                    </a:p>
                    <a:p>
                      <a:pPr marL="285750" indent="-285750">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Normally, pressure receptors </a:t>
                      </a:r>
                      <a:r>
                        <a:rPr kumimoji="0" lang="en-US" sz="1400" b="0" i="0" u="none" strike="noStrike" kern="1200" baseline="0" dirty="0" err="1" smtClean="0">
                          <a:solidFill>
                            <a:srgbClr val="FF66CC"/>
                          </a:solidFill>
                          <a:latin typeface="+mn-lt"/>
                          <a:ea typeface="+mn-ea"/>
                          <a:cs typeface="+mn-cs"/>
                        </a:rPr>
                        <a:t>tonically</a:t>
                      </a:r>
                      <a:r>
                        <a:rPr kumimoji="0" lang="en-US" sz="1400" b="0" i="0" u="none" strike="noStrike" kern="1200" baseline="0" dirty="0" smtClean="0">
                          <a:solidFill>
                            <a:srgbClr val="FF66CC"/>
                          </a:solidFill>
                          <a:latin typeface="+mn-lt"/>
                          <a:ea typeface="+mn-ea"/>
                          <a:cs typeface="+mn-cs"/>
                        </a:rPr>
                        <a:t> inhibit ADH release.</a:t>
                      </a:r>
                    </a:p>
                    <a:p>
                      <a:pPr marL="285750" indent="-285750">
                        <a:buFont typeface="Wingdings" panose="05000000000000000000" pitchFamily="2" charset="2"/>
                        <a:buChar char="ü"/>
                      </a:pPr>
                      <a:endParaRPr kumimoji="0" lang="en-US" sz="1400" b="0" i="0" u="none" strike="noStrike" kern="1200" baseline="0" dirty="0" smtClean="0">
                        <a:solidFill>
                          <a:srgbClr val="FF66CC"/>
                        </a:solidFill>
                        <a:latin typeface="+mn-lt"/>
                        <a:ea typeface="+mn-ea"/>
                        <a:cs typeface="+mn-cs"/>
                      </a:endParaRPr>
                    </a:p>
                    <a:p>
                      <a:pPr marL="285750" indent="-285750">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Decrease in blood pressure induces ADH secretion by reducing input from pressure receptors → The reduced neural input to baroreceptors relieves the source of tonic inhibition on hypothalamic cells that secrete ADH.</a:t>
                      </a:r>
                    </a:p>
                    <a:p>
                      <a:pPr marL="285750" indent="-285750">
                        <a:buFont typeface="Wingdings" panose="05000000000000000000" pitchFamily="2" charset="2"/>
                        <a:buChar char="ü"/>
                      </a:pPr>
                      <a:endParaRPr kumimoji="0" lang="en-US" sz="1400" b="0" i="0" u="none" strike="noStrike" kern="1200" baseline="0" dirty="0" smtClean="0">
                        <a:solidFill>
                          <a:srgbClr val="FF66CC"/>
                        </a:solidFill>
                        <a:latin typeface="+mn-lt"/>
                        <a:ea typeface="+mn-ea"/>
                        <a:cs typeface="+mn-cs"/>
                      </a:endParaRPr>
                    </a:p>
                    <a:p>
                      <a:pPr marL="285750" indent="-285750">
                        <a:buFont typeface="Wingdings" panose="05000000000000000000" pitchFamily="2" charset="2"/>
                        <a:buChar char="ü"/>
                      </a:pPr>
                      <a:r>
                        <a:rPr kumimoji="0" lang="en-US" sz="1400" b="0" i="0" u="none" strike="noStrike" kern="1200" baseline="0" dirty="0" smtClean="0">
                          <a:solidFill>
                            <a:srgbClr val="FF66CC"/>
                          </a:solidFill>
                          <a:latin typeface="+mn-lt"/>
                          <a:ea typeface="+mn-ea"/>
                          <a:cs typeface="+mn-cs"/>
                        </a:rPr>
                        <a:t>Sensitivity to baroreceptors is less than </a:t>
                      </a:r>
                      <a:r>
                        <a:rPr kumimoji="0" lang="en-US" sz="1400" b="0" i="0" u="none" strike="noStrike" kern="1200" baseline="0" dirty="0" err="1" smtClean="0">
                          <a:solidFill>
                            <a:srgbClr val="FF66CC"/>
                          </a:solidFill>
                          <a:latin typeface="+mn-lt"/>
                          <a:ea typeface="+mn-ea"/>
                          <a:cs typeface="+mn-cs"/>
                        </a:rPr>
                        <a:t>osmoreceptors</a:t>
                      </a:r>
                      <a:r>
                        <a:rPr kumimoji="0" lang="en-US" sz="1400" b="0" i="0" u="none" strike="noStrike" kern="1200" baseline="0" dirty="0" smtClean="0">
                          <a:solidFill>
                            <a:srgbClr val="FF66CC"/>
                          </a:solidFill>
                          <a:latin typeface="+mn-lt"/>
                          <a:ea typeface="+mn-ea"/>
                          <a:cs typeface="+mn-cs"/>
                        </a:rPr>
                        <a:t> senses </a:t>
                      </a:r>
                      <a:r>
                        <a:rPr kumimoji="0" lang="en-US" sz="1400" b="0" i="0" u="none" strike="noStrike" kern="1200" baseline="0" dirty="0" smtClean="0">
                          <a:solidFill>
                            <a:srgbClr val="FFC000"/>
                          </a:solidFill>
                          <a:latin typeface="+mn-lt"/>
                          <a:ea typeface="+mn-ea"/>
                          <a:cs typeface="+mn-cs"/>
                        </a:rPr>
                        <a:t>5</a:t>
                      </a:r>
                      <a:r>
                        <a:rPr kumimoji="0" lang="en-US" sz="1400" b="0" i="0" u="none" strike="noStrike" kern="1200" baseline="0" dirty="0" smtClean="0">
                          <a:solidFill>
                            <a:schemeClr val="tx1"/>
                          </a:solidFill>
                          <a:latin typeface="+mn-lt"/>
                          <a:ea typeface="+mn-ea"/>
                          <a:cs typeface="+mn-cs"/>
                        </a:rPr>
                        <a:t> </a:t>
                      </a:r>
                      <a:r>
                        <a:rPr kumimoji="0" lang="en-US" sz="1400" b="0" i="0" u="none" strike="noStrike" kern="1200" baseline="0" dirty="0" smtClean="0">
                          <a:solidFill>
                            <a:srgbClr val="FF66CC"/>
                          </a:solidFill>
                          <a:latin typeface="+mn-lt"/>
                          <a:ea typeface="+mn-ea"/>
                          <a:cs typeface="+mn-cs"/>
                        </a:rPr>
                        <a:t>to</a:t>
                      </a:r>
                      <a:r>
                        <a:rPr kumimoji="0" lang="en-US" sz="1400" b="0" i="0" u="none" strike="noStrike" kern="1200" baseline="0" dirty="0" smtClean="0">
                          <a:solidFill>
                            <a:schemeClr val="tx1"/>
                          </a:solidFill>
                          <a:latin typeface="+mn-lt"/>
                          <a:ea typeface="+mn-ea"/>
                          <a:cs typeface="+mn-cs"/>
                        </a:rPr>
                        <a:t> </a:t>
                      </a:r>
                      <a:r>
                        <a:rPr kumimoji="0" lang="en-US" sz="1400" b="0" i="0" u="none" strike="noStrike" kern="1200" baseline="0" dirty="0" smtClean="0">
                          <a:solidFill>
                            <a:srgbClr val="FFC000"/>
                          </a:solidFill>
                          <a:latin typeface="+mn-lt"/>
                          <a:ea typeface="+mn-ea"/>
                          <a:cs typeface="+mn-cs"/>
                        </a:rPr>
                        <a:t>10% </a:t>
                      </a:r>
                      <a:r>
                        <a:rPr kumimoji="0" lang="en-US" sz="1400" b="0" i="0" u="none" strike="noStrike" kern="1200" baseline="0" dirty="0" smtClean="0">
                          <a:solidFill>
                            <a:srgbClr val="FF66CC"/>
                          </a:solidFill>
                          <a:latin typeface="+mn-lt"/>
                          <a:ea typeface="+mn-ea"/>
                          <a:cs typeface="+mn-cs"/>
                        </a:rPr>
                        <a:t>change in volume.</a:t>
                      </a:r>
                    </a:p>
                    <a:p>
                      <a:pPr marL="285750" indent="-285750">
                        <a:buFont typeface="Wingdings" panose="05000000000000000000" pitchFamily="2" charset="2"/>
                        <a:buChar char="ü"/>
                      </a:pPr>
                      <a:endParaRPr kumimoji="0" lang="en-US" sz="1400" b="0" i="0" u="none" strike="noStrike" kern="1200" baseline="0" dirty="0" smtClean="0">
                        <a:solidFill>
                          <a:schemeClr val="tx1"/>
                        </a:solidFill>
                        <a:latin typeface="+mn-lt"/>
                        <a:ea typeface="+mn-ea"/>
                        <a:cs typeface="+mn-cs"/>
                      </a:endParaRPr>
                    </a:p>
                    <a:p>
                      <a:pPr marL="285750" indent="-285750">
                        <a:buFont typeface="Wingdings" panose="05000000000000000000" pitchFamily="2" charset="2"/>
                        <a:buChar char="ü"/>
                      </a:pPr>
                      <a:r>
                        <a:rPr kumimoji="0" lang="en-US" sz="1400" b="0" i="0" u="none" strike="noStrike" kern="1200" baseline="0" dirty="0" smtClean="0">
                          <a:solidFill>
                            <a:srgbClr val="FF0000"/>
                          </a:solidFill>
                          <a:latin typeface="+mn-lt"/>
                          <a:ea typeface="+mn-ea"/>
                          <a:cs typeface="+mn-cs"/>
                        </a:rPr>
                        <a:t>To sum up:</a:t>
                      </a:r>
                    </a:p>
                    <a:p>
                      <a:pPr marL="285750" indent="-285750">
                        <a:buFont typeface="Gill Sans MT" panose="020B0502020104020203" pitchFamily="34" charset="0"/>
                        <a:buChar char="›"/>
                      </a:pPr>
                      <a:r>
                        <a:rPr kumimoji="0" lang="en-US" sz="1400" b="0" i="0" u="none" strike="noStrike" kern="1200" baseline="0" dirty="0" smtClean="0">
                          <a:solidFill>
                            <a:srgbClr val="FF0000"/>
                          </a:solidFill>
                          <a:latin typeface="+mn-lt"/>
                          <a:ea typeface="+mn-ea"/>
                          <a:cs typeface="+mn-cs"/>
                        </a:rPr>
                        <a:t>↑ blood pressure → ↓ ADH secretion</a:t>
                      </a:r>
                    </a:p>
                    <a:p>
                      <a:pPr marL="285750" indent="-285750">
                        <a:buFont typeface="Gill Sans MT" panose="020B0502020104020203" pitchFamily="34" charset="0"/>
                        <a:buChar char="›"/>
                      </a:pPr>
                      <a:r>
                        <a:rPr kumimoji="0" lang="en-US" sz="1400" b="0" i="0" u="none" strike="noStrike" kern="1200" baseline="0" dirty="0" smtClean="0">
                          <a:solidFill>
                            <a:srgbClr val="FF0000"/>
                          </a:solidFill>
                          <a:latin typeface="+mn-lt"/>
                          <a:ea typeface="+mn-ea"/>
                          <a:cs typeface="+mn-cs"/>
                        </a:rPr>
                        <a:t>↓ blood pressure → ↑ ADH secretion</a:t>
                      </a:r>
                    </a:p>
                  </a:txBody>
                  <a:tcPr>
                    <a:solidFill>
                      <a:schemeClr val="bg1"/>
                    </a:solidFill>
                  </a:tcPr>
                </a:tc>
                <a:tc>
                  <a:txBody>
                    <a:bodyPr/>
                    <a:lstStyle/>
                    <a:p>
                      <a:pPr marL="0" indent="0" algn="ctr">
                        <a:buFont typeface="Wingdings" panose="05000000000000000000" pitchFamily="2" charset="2"/>
                        <a:buNone/>
                      </a:pPr>
                      <a:r>
                        <a:rPr kumimoji="0" lang="en-US" sz="1400" b="0" i="0" u="none" strike="noStrike" kern="1200" baseline="0" dirty="0" smtClean="0">
                          <a:solidFill>
                            <a:schemeClr val="tx1"/>
                          </a:solidFill>
                          <a:latin typeface="+mn-lt"/>
                          <a:ea typeface="+mn-ea"/>
                          <a:cs typeface="+mn-cs"/>
                        </a:rPr>
                        <a:t>Stimuli that increase ADH secretion</a:t>
                      </a:r>
                    </a:p>
                  </a:txBody>
                  <a:tcPr vert="vert270">
                    <a:solidFill>
                      <a:srgbClr val="EDF2C6"/>
                    </a:solidFill>
                  </a:tcPr>
                </a:tc>
                <a:tc>
                  <a:txBody>
                    <a:bodyPr/>
                    <a:lstStyle/>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Pain.</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Nausea.</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Surgical stress.</a:t>
                      </a:r>
                    </a:p>
                    <a:p>
                      <a:pPr marL="285750" indent="-285750">
                        <a:lnSpc>
                          <a:spcPct val="150000"/>
                        </a:lnSpc>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Emotional stress.</a:t>
                      </a:r>
                    </a:p>
                  </a:txBody>
                  <a:tcPr>
                    <a:solidFill>
                      <a:schemeClr val="bg1"/>
                    </a:solidFill>
                  </a:tcPr>
                </a:tc>
                <a:extLst>
                  <a:ext uri="{0D108BD9-81ED-4DB2-BD59-A6C34878D82A}">
                    <a16:rowId xmlns:a16="http://schemas.microsoft.com/office/drawing/2014/main" val="914437974"/>
                  </a:ext>
                </a:extLst>
              </a:tr>
              <a:tr h="1995007">
                <a:tc vMerge="1">
                  <a:txBody>
                    <a:bodyPr/>
                    <a:lstStyle/>
                    <a:p>
                      <a:endParaRPr lang="en-US"/>
                    </a:p>
                  </a:txBody>
                  <a:tcPr/>
                </a:tc>
                <a:tc vMerge="1">
                  <a:txBody>
                    <a:bodyPr/>
                    <a:lstStyle/>
                    <a:p>
                      <a:endParaRPr lang="en-US"/>
                    </a:p>
                  </a:txBody>
                  <a:tcPr/>
                </a:tc>
                <a:tc>
                  <a:txBody>
                    <a:bodyPr/>
                    <a:lstStyle/>
                    <a:p>
                      <a:pPr marL="0" indent="0" algn="ctr">
                        <a:buFont typeface="Wingdings" panose="05000000000000000000" pitchFamily="2" charset="2"/>
                        <a:buNone/>
                      </a:pPr>
                      <a:r>
                        <a:rPr kumimoji="0" lang="en-US" sz="1400" b="0" i="0" u="none" strike="noStrike" kern="1200" baseline="0" dirty="0" smtClean="0">
                          <a:solidFill>
                            <a:schemeClr val="tx1"/>
                          </a:solidFill>
                          <a:latin typeface="+mn-lt"/>
                          <a:ea typeface="+mn-ea"/>
                          <a:cs typeface="+mn-cs"/>
                        </a:rPr>
                        <a:t>Stimuli that decrease ADH secretion</a:t>
                      </a:r>
                    </a:p>
                  </a:txBody>
                  <a:tcPr vert="vert270">
                    <a:solidFill>
                      <a:srgbClr val="EDF2C6"/>
                    </a:solidFill>
                  </a:tcPr>
                </a:tc>
                <a:tc>
                  <a:txBody>
                    <a:bodyPr/>
                    <a:lstStyle/>
                    <a:p>
                      <a:pPr marL="285750" indent="-285750">
                        <a:buFont typeface="Wingdings" panose="05000000000000000000" pitchFamily="2" charset="2"/>
                        <a:buChar char="ü"/>
                      </a:pPr>
                      <a:r>
                        <a:rPr kumimoji="0" lang="en-US" sz="1400" b="0" i="0" u="none" strike="noStrike" kern="1200" baseline="0" dirty="0" smtClean="0">
                          <a:solidFill>
                            <a:schemeClr val="tx1"/>
                          </a:solidFill>
                          <a:latin typeface="+mn-lt"/>
                          <a:ea typeface="+mn-ea"/>
                          <a:cs typeface="+mn-cs"/>
                        </a:rPr>
                        <a:t>Alcohol intake.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solidFill>
                            <a:srgbClr val="00B050"/>
                          </a:solidFill>
                          <a:latin typeface="Calibri" panose="020F0502020204030204" pitchFamily="34" charset="0"/>
                          <a:cs typeface="Calibri" panose="020F0502020204030204" pitchFamily="34" charset="0"/>
                        </a:rPr>
                        <a:t>That is why alcoholic people may urinate on their self because they have diuresis and they loose consciousness when they are drunk (not too much ADH is secreted in there case because of alcohol intake so not too much water is reabsorbed and they have bigger amounts of urine because urine is not concentrated as usual)</a:t>
                      </a:r>
                      <a:endParaRPr lang="ar-SA" sz="1200" dirty="0" smtClean="0">
                        <a:solidFill>
                          <a:srgbClr val="00B05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304265335"/>
                  </a:ext>
                </a:extLst>
              </a:tr>
            </a:tbl>
          </a:graphicData>
        </a:graphic>
      </p:graphicFrame>
      <p:sp>
        <p:nvSpPr>
          <p:cNvPr id="7" name="Title 1"/>
          <p:cNvSpPr>
            <a:spLocks noGrp="1"/>
          </p:cNvSpPr>
          <p:nvPr>
            <p:ph type="title"/>
          </p:nvPr>
        </p:nvSpPr>
        <p:spPr>
          <a:xfrm>
            <a:off x="609460" y="152400"/>
            <a:ext cx="10969943" cy="990600"/>
          </a:xfrm>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Cont.</a:t>
            </a:r>
          </a:p>
        </p:txBody>
      </p:sp>
      <p:sp>
        <p:nvSpPr>
          <p:cNvPr id="6" name="Rectangle 5"/>
          <p:cNvSpPr/>
          <p:nvPr/>
        </p:nvSpPr>
        <p:spPr>
          <a:xfrm>
            <a:off x="9406780" y="27285"/>
            <a:ext cx="2782047"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Sum up are 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6322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13951340"/>
              </p:ext>
            </p:extLst>
          </p:nvPr>
        </p:nvGraphicFramePr>
        <p:xfrm>
          <a:off x="609460" y="1368202"/>
          <a:ext cx="10961288" cy="4800600"/>
        </p:xfrm>
        <a:graphic>
          <a:graphicData uri="http://schemas.openxmlformats.org/drawingml/2006/table">
            <a:tbl>
              <a:tblPr firstRow="1" bandRow="1">
                <a:tableStyleId>{5DA37D80-6434-44D0-A028-1B22A696006F}</a:tableStyleId>
              </a:tblPr>
              <a:tblGrid>
                <a:gridCol w="2091921">
                  <a:extLst>
                    <a:ext uri="{9D8B030D-6E8A-4147-A177-3AD203B41FA5}">
                      <a16:colId xmlns:a16="http://schemas.microsoft.com/office/drawing/2014/main" val="2488661427"/>
                    </a:ext>
                  </a:extLst>
                </a:gridCol>
                <a:gridCol w="720080">
                  <a:extLst>
                    <a:ext uri="{9D8B030D-6E8A-4147-A177-3AD203B41FA5}">
                      <a16:colId xmlns:a16="http://schemas.microsoft.com/office/drawing/2014/main" val="1802557196"/>
                    </a:ext>
                  </a:extLst>
                </a:gridCol>
                <a:gridCol w="2520280">
                  <a:extLst>
                    <a:ext uri="{9D8B030D-6E8A-4147-A177-3AD203B41FA5}">
                      <a16:colId xmlns:a16="http://schemas.microsoft.com/office/drawing/2014/main" val="1164763168"/>
                    </a:ext>
                  </a:extLst>
                </a:gridCol>
                <a:gridCol w="2880320">
                  <a:extLst>
                    <a:ext uri="{9D8B030D-6E8A-4147-A177-3AD203B41FA5}">
                      <a16:colId xmlns:a16="http://schemas.microsoft.com/office/drawing/2014/main" val="3077231630"/>
                    </a:ext>
                  </a:extLst>
                </a:gridCol>
                <a:gridCol w="2748687">
                  <a:extLst>
                    <a:ext uri="{9D8B030D-6E8A-4147-A177-3AD203B41FA5}">
                      <a16:colId xmlns:a16="http://schemas.microsoft.com/office/drawing/2014/main" val="4128162029"/>
                    </a:ext>
                  </a:extLst>
                </a:gridCol>
              </a:tblGrid>
              <a:tr h="288032">
                <a:tc gridSpan="5">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a:solidFill>
                            <a:srgbClr val="497E8D"/>
                          </a:solidFill>
                          <a:latin typeface="Calibri" panose="020F0502020204030204" pitchFamily="34" charset="0"/>
                          <a:ea typeface="+mn-ea"/>
                          <a:cs typeface="Calibri" panose="020F0502020204030204" pitchFamily="34" charset="0"/>
                        </a:rPr>
                        <a:t>Oxytocin</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211571">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Synthesis </a:t>
                      </a:r>
                      <a:r>
                        <a:rPr kumimoji="0" lang="en-US" sz="1400" b="0" i="0" u="none" strike="noStrike" kern="1200" baseline="0" dirty="0">
                          <a:solidFill>
                            <a:srgbClr val="008080"/>
                          </a:solidFill>
                          <a:latin typeface="+mn-lt"/>
                          <a:ea typeface="+mn-ea"/>
                          <a:cs typeface="+mn-cs"/>
                        </a:rPr>
                        <a:t>of Oxytocin</a:t>
                      </a:r>
                    </a:p>
                  </a:txBody>
                  <a:tcPr>
                    <a:solidFill>
                      <a:srgbClr val="C1FFE0"/>
                    </a:solidFill>
                  </a:tcPr>
                </a:tc>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Functions</a:t>
                      </a:r>
                      <a:endParaRPr kumimoji="0" lang="en-US" sz="1400" b="0" i="0" u="none" strike="noStrike" kern="1200" baseline="0" dirty="0">
                        <a:solidFill>
                          <a:srgbClr val="008080"/>
                        </a:solidFill>
                        <a:latin typeface="+mn-lt"/>
                        <a:ea typeface="+mn-ea"/>
                        <a:cs typeface="+mn-cs"/>
                      </a:endParaRPr>
                    </a:p>
                  </a:txBody>
                  <a:tcPr>
                    <a:solidFill>
                      <a:srgbClr val="FFE7E7"/>
                    </a:solidFill>
                  </a:tcPr>
                </a:tc>
                <a:tc hMerge="1">
                  <a:txBody>
                    <a:bodyPr/>
                    <a:lstStyle/>
                    <a:p>
                      <a:endParaRPr lang="en-US"/>
                    </a:p>
                  </a:txBody>
                  <a:tcPr/>
                </a:tc>
                <a:tc>
                  <a:txBody>
                    <a:bodyPr/>
                    <a:lstStyle/>
                    <a:p>
                      <a:pPr marL="0" indent="0" algn="ctr" eaLnBrk="1" hangingPunct="1">
                        <a:lnSpc>
                          <a:spcPct val="150000"/>
                        </a:lnSpc>
                        <a:buFont typeface="Wingdings" panose="05000000000000000000" pitchFamily="2" charset="2"/>
                        <a:buNone/>
                      </a:pPr>
                      <a:r>
                        <a:rPr kumimoji="0" lang="en-US" sz="1400" b="0" i="0" u="none" strike="noStrike" kern="1200" baseline="0" dirty="0">
                          <a:solidFill>
                            <a:srgbClr val="008080"/>
                          </a:solidFill>
                          <a:latin typeface="+mn-lt"/>
                          <a:ea typeface="+mn-ea"/>
                          <a:cs typeface="+mn-cs"/>
                        </a:rPr>
                        <a:t>Other </a:t>
                      </a:r>
                      <a:r>
                        <a:rPr kumimoji="0" lang="en-US" sz="1400" b="0" i="0" u="none" strike="noStrike" kern="1200" baseline="0" dirty="0" smtClean="0">
                          <a:solidFill>
                            <a:srgbClr val="008080"/>
                          </a:solidFill>
                          <a:latin typeface="+mn-lt"/>
                          <a:ea typeface="+mn-ea"/>
                          <a:cs typeface="+mn-cs"/>
                        </a:rPr>
                        <a:t>stimuli</a:t>
                      </a: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b="0" i="0" u="none" strike="noStrike" kern="1200" baseline="0" dirty="0" smtClean="0">
                          <a:solidFill>
                            <a:schemeClr val="bg1">
                              <a:lumMod val="50000"/>
                            </a:schemeClr>
                          </a:solidFill>
                          <a:latin typeface="+mn-lt"/>
                          <a:ea typeface="+mn-ea"/>
                          <a:cs typeface="+mn-cs"/>
                        </a:rPr>
                        <a:t>(only in females’ slides)</a:t>
                      </a:r>
                    </a:p>
                  </a:txBody>
                  <a:tcPr>
                    <a:solidFill>
                      <a:srgbClr val="FCFEE6"/>
                    </a:solidFill>
                  </a:tcPr>
                </a:tc>
                <a:tc>
                  <a:txBody>
                    <a:bodyPr/>
                    <a:lstStyle/>
                    <a:p>
                      <a:pPr marL="0" indent="0" algn="ctr" eaLnBrk="1" hangingPunct="1">
                        <a:lnSpc>
                          <a:spcPct val="150000"/>
                        </a:lnSpc>
                        <a:buFont typeface="Wingdings" panose="05000000000000000000" pitchFamily="2" charset="2"/>
                        <a:buNone/>
                      </a:pPr>
                      <a:r>
                        <a:rPr kumimoji="0" lang="en-US" sz="1400" b="0" i="0" u="none" strike="noStrike" kern="1200" baseline="0" dirty="0" smtClean="0">
                          <a:solidFill>
                            <a:srgbClr val="008080"/>
                          </a:solidFill>
                          <a:latin typeface="+mn-lt"/>
                          <a:ea typeface="+mn-ea"/>
                          <a:cs typeface="+mn-cs"/>
                        </a:rPr>
                        <a:t>Autism</a:t>
                      </a: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b="0" i="0" u="none" strike="noStrike" kern="1200" baseline="0" dirty="0" smtClean="0">
                          <a:solidFill>
                            <a:schemeClr val="bg1">
                              <a:lumMod val="50000"/>
                            </a:schemeClr>
                          </a:solidFill>
                          <a:latin typeface="+mn-lt"/>
                          <a:ea typeface="+mn-ea"/>
                          <a:cs typeface="+mn-cs"/>
                        </a:rPr>
                        <a:t>(only in females’ slides)</a:t>
                      </a:r>
                    </a:p>
                  </a:txBody>
                  <a:tcPr>
                    <a:solidFill>
                      <a:srgbClr val="B9FFFF"/>
                    </a:solidFill>
                  </a:tcPr>
                </a:tc>
                <a:extLst>
                  <a:ext uri="{0D108BD9-81ED-4DB2-BD59-A6C34878D82A}">
                    <a16:rowId xmlns:a16="http://schemas.microsoft.com/office/drawing/2014/main" val="459244839"/>
                  </a:ext>
                </a:extLst>
              </a:tr>
              <a:tr h="1597932">
                <a:tc rowSpan="2">
                  <a:txBody>
                    <a:bodyPr/>
                    <a:lstStyle/>
                    <a:p>
                      <a:pPr marL="0" indent="0">
                        <a:lnSpc>
                          <a:spcPct val="150000"/>
                        </a:lnSpc>
                        <a:buFont typeface="Wingdings" panose="05000000000000000000" pitchFamily="2" charset="2"/>
                        <a:buNone/>
                      </a:pPr>
                      <a:r>
                        <a:rPr kumimoji="0" lang="en-US" sz="1400" b="0" i="0" u="none" strike="noStrike" kern="1200" baseline="0" dirty="0">
                          <a:solidFill>
                            <a:schemeClr val="tx1"/>
                          </a:solidFill>
                          <a:latin typeface="+mn-lt"/>
                          <a:ea typeface="+mn-ea"/>
                          <a:cs typeface="+mn-cs"/>
                        </a:rPr>
                        <a:t>Oxytocin is synthesized in the cell bodies of hypothalamic neurons( paraventricular nucleus) → stored in the posterior pituitary.</a:t>
                      </a:r>
                    </a:p>
                  </a:txBody>
                  <a:tcPr>
                    <a:solidFill>
                      <a:schemeClr val="bg1"/>
                    </a:solidFill>
                  </a:tcPr>
                </a:tc>
                <a:tc>
                  <a:txBody>
                    <a:bodyPr/>
                    <a:lstStyle/>
                    <a:p>
                      <a:pPr algn="ctr">
                        <a:lnSpc>
                          <a:spcPct val="150000"/>
                        </a:lnSpc>
                      </a:pPr>
                      <a:r>
                        <a:rPr kumimoji="0" lang="en-US" sz="1400" b="0" i="0" u="none" strike="noStrike" kern="1200" baseline="0" dirty="0">
                          <a:solidFill>
                            <a:schemeClr val="tx1"/>
                          </a:solidFill>
                          <a:latin typeface="+mn-lt"/>
                          <a:ea typeface="+mn-ea"/>
                          <a:cs typeface="+mn-cs"/>
                        </a:rPr>
                        <a:t>Suckling during breast-feeding </a:t>
                      </a:r>
                    </a:p>
                  </a:txBody>
                  <a:tcPr vert="vert270">
                    <a:solidFill>
                      <a:srgbClr val="FFE7E7"/>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a:solidFill>
                            <a:schemeClr val="tx1"/>
                          </a:solidFill>
                          <a:latin typeface="+mn-lt"/>
                          <a:ea typeface="+mn-ea"/>
                          <a:cs typeface="+mn-cs"/>
                        </a:rPr>
                        <a:t>Contracts the </a:t>
                      </a:r>
                      <a:r>
                        <a:rPr kumimoji="0" lang="en-US" sz="1400" b="0" i="0" u="none" strike="noStrike" kern="1200" baseline="0" dirty="0" err="1">
                          <a:solidFill>
                            <a:schemeClr val="tx1"/>
                          </a:solidFill>
                          <a:latin typeface="+mn-lt"/>
                          <a:ea typeface="+mn-ea"/>
                          <a:cs typeface="+mn-cs"/>
                        </a:rPr>
                        <a:t>myoepithelial</a:t>
                      </a:r>
                      <a:r>
                        <a:rPr kumimoji="0" lang="en-US" sz="1400" b="0" i="0" u="none" strike="noStrike" kern="1200" baseline="0" dirty="0">
                          <a:solidFill>
                            <a:schemeClr val="tx1"/>
                          </a:solidFill>
                          <a:latin typeface="+mn-lt"/>
                          <a:ea typeface="+mn-ea"/>
                          <a:cs typeface="+mn-cs"/>
                        </a:rPr>
                        <a:t> cells that lie outside the alveoli of the mammary glands.</a:t>
                      </a:r>
                    </a:p>
                  </a:txBody>
                  <a:tcPr>
                    <a:solidFill>
                      <a:schemeClr val="bg1"/>
                    </a:solidFill>
                  </a:tcPr>
                </a:tc>
                <a:tc rowSpan="2">
                  <a:txBody>
                    <a:bodyPr/>
                    <a:lstStyle/>
                    <a:p>
                      <a:pPr marL="285750" indent="-2857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In humans, oxytocin is thought to be released during (hugging, touching, and orgasm in both sexes) </a:t>
                      </a:r>
                      <a:r>
                        <a:rPr kumimoji="0" lang="en-US" sz="1400" b="0" i="0" u="none" strike="noStrike" kern="1200" baseline="0" dirty="0">
                          <a:solidFill>
                            <a:schemeClr val="bg1">
                              <a:lumMod val="50000"/>
                            </a:schemeClr>
                          </a:solidFill>
                          <a:latin typeface="+mn-lt"/>
                          <a:ea typeface="+mn-ea"/>
                          <a:cs typeface="+mn-cs"/>
                        </a:rPr>
                        <a:t>that’s why it called LOVE hormone</a:t>
                      </a:r>
                      <a:r>
                        <a:rPr kumimoji="0" lang="en-US" sz="1400" b="0" i="0" u="none" strike="noStrike" kern="1200" baseline="0" dirty="0" smtClean="0">
                          <a:solidFill>
                            <a:schemeClr val="bg1">
                              <a:lumMod val="50000"/>
                            </a:schemeClr>
                          </a:solidFill>
                          <a:latin typeface="+mn-lt"/>
                          <a:ea typeface="+mn-ea"/>
                          <a:cs typeface="+mn-cs"/>
                        </a:rPr>
                        <a:t>.</a:t>
                      </a:r>
                      <a:endParaRPr kumimoji="0" lang="en-US" sz="1400" b="0" i="0" u="none" strike="noStrike" kern="1200" baseline="0" dirty="0">
                        <a:solidFill>
                          <a:schemeClr val="bg1">
                            <a:lumMod val="50000"/>
                          </a:schemeClr>
                        </a:solidFill>
                        <a:latin typeface="+mn-lt"/>
                        <a:ea typeface="+mn-ea"/>
                        <a:cs typeface="+mn-cs"/>
                      </a:endParaRPr>
                    </a:p>
                    <a:p>
                      <a:pPr marL="285750" indent="-2857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Release increased during stress</a:t>
                      </a:r>
                      <a:r>
                        <a:rPr kumimoji="0" lang="en-US" sz="1400" b="0" i="0" u="none" strike="noStrike" kern="1200" baseline="0" dirty="0" smtClean="0">
                          <a:solidFill>
                            <a:schemeClr val="tx1"/>
                          </a:solidFill>
                          <a:latin typeface="+mn-lt"/>
                          <a:ea typeface="+mn-ea"/>
                          <a:cs typeface="+mn-cs"/>
                        </a:rPr>
                        <a:t>.</a:t>
                      </a:r>
                      <a:endParaRPr kumimoji="0" lang="en-US" sz="1400" b="0" i="0" u="none" strike="noStrike" kern="1200" baseline="0" dirty="0">
                        <a:solidFill>
                          <a:schemeClr val="tx1"/>
                        </a:solidFill>
                        <a:latin typeface="+mn-lt"/>
                        <a:ea typeface="+mn-ea"/>
                        <a:cs typeface="+mn-cs"/>
                      </a:endParaRPr>
                    </a:p>
                    <a:p>
                      <a:pPr marL="285750" indent="-2857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Release inhibited by alcohol</a:t>
                      </a:r>
                      <a:r>
                        <a:rPr kumimoji="0" lang="en-US" sz="1400" b="0" i="0" u="none" strike="noStrike" kern="1200" baseline="0" dirty="0" smtClean="0">
                          <a:solidFill>
                            <a:schemeClr val="tx1"/>
                          </a:solidFill>
                          <a:latin typeface="+mn-lt"/>
                          <a:ea typeface="+mn-ea"/>
                          <a:cs typeface="+mn-cs"/>
                        </a:rPr>
                        <a:t>.</a:t>
                      </a:r>
                      <a:endParaRPr kumimoji="0" lang="en-US" sz="1400" b="0" i="0" u="none" strike="noStrike" kern="1200" baseline="0" dirty="0">
                        <a:solidFill>
                          <a:schemeClr val="tx1"/>
                        </a:solidFill>
                        <a:latin typeface="+mn-lt"/>
                        <a:ea typeface="+mn-ea"/>
                        <a:cs typeface="+mn-cs"/>
                      </a:endParaRPr>
                    </a:p>
                    <a:p>
                      <a:pPr marL="285750" indent="-2857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In males secretion increases at time of ejaculation (contraction of smooth muscle of vas deferens).</a:t>
                      </a:r>
                    </a:p>
                  </a:txBody>
                  <a:tcPr>
                    <a:solidFill>
                      <a:schemeClr val="bg1"/>
                    </a:solidFill>
                  </a:tcPr>
                </a:tc>
                <a:tc rowSpan="2">
                  <a:txBody>
                    <a:bodyPr/>
                    <a:lstStyle/>
                    <a:p>
                      <a:pPr marL="285750" indent="-285750">
                        <a:buFont typeface="Wingdings" panose="05000000000000000000" pitchFamily="2" charset="2"/>
                        <a:buChar char="ü"/>
                      </a:pPr>
                      <a:r>
                        <a:rPr lang="en-GB" sz="1400" dirty="0" smtClean="0"/>
                        <a:t>Autistic group had significantly lower plasma oxytocin levels than in the non-autism group.</a:t>
                      </a:r>
                    </a:p>
                    <a:p>
                      <a:pPr marL="285750" indent="-285750">
                        <a:buFont typeface="Wingdings" panose="05000000000000000000" pitchFamily="2" charset="2"/>
                        <a:buChar char="ü"/>
                      </a:pPr>
                      <a:r>
                        <a:rPr lang="en-GB" sz="1400" dirty="0" smtClean="0"/>
                        <a:t>Elevated oxytocin was associated with higher scores on social and developmental measures for the </a:t>
                      </a:r>
                      <a:r>
                        <a:rPr lang="en-GB" sz="1400" u="sng" dirty="0" smtClean="0"/>
                        <a:t>non-autistic children*.</a:t>
                      </a:r>
                    </a:p>
                    <a:p>
                      <a:pPr marL="285750" indent="-285750" algn="l">
                        <a:buFont typeface="Wingdings" panose="05000000000000000000" pitchFamily="2" charset="2"/>
                        <a:buChar char="ü"/>
                      </a:pPr>
                      <a:r>
                        <a:rPr kumimoji="0" lang="en-US" sz="1400" b="0" i="0" u="none" strike="noStrike" kern="1200" baseline="0" dirty="0" smtClean="0">
                          <a:solidFill>
                            <a:srgbClr val="00B050"/>
                          </a:solidFill>
                          <a:latin typeface="+mn-lt"/>
                          <a:ea typeface="+mn-ea"/>
                          <a:cs typeface="+mn-cs"/>
                        </a:rPr>
                        <a:t>Since oxytocin has a relation to social bonding.</a:t>
                      </a:r>
                    </a:p>
                    <a:p>
                      <a:pPr marL="285750" indent="-285750" algn="l">
                        <a:buFont typeface="Wingdings" panose="05000000000000000000" pitchFamily="2" charset="2"/>
                        <a:buChar char="ü"/>
                      </a:pPr>
                      <a:r>
                        <a:rPr kumimoji="0" lang="en-US" sz="1400" b="0" i="0" u="none" strike="noStrike" kern="1200" baseline="0" dirty="0" smtClean="0">
                          <a:solidFill>
                            <a:srgbClr val="00B050"/>
                          </a:solidFill>
                          <a:latin typeface="+mn-lt"/>
                          <a:ea typeface="+mn-ea"/>
                          <a:cs typeface="+mn-cs"/>
                        </a:rPr>
                        <a:t>That’s why autistic children have less levels of oxytocin compared to healthy children.</a:t>
                      </a:r>
                    </a:p>
                    <a:p>
                      <a:pPr marL="285750" indent="-285750" algn="l">
                        <a:buFont typeface="Wingdings" panose="05000000000000000000" pitchFamily="2" charset="2"/>
                        <a:buChar char="ü"/>
                      </a:pPr>
                      <a:r>
                        <a:rPr kumimoji="0" lang="en-US" sz="1400" b="0" i="0" u="none" strike="noStrike" kern="1200" baseline="0" dirty="0" smtClean="0">
                          <a:solidFill>
                            <a:srgbClr val="00B050"/>
                          </a:solidFill>
                          <a:latin typeface="+mn-lt"/>
                          <a:ea typeface="+mn-ea"/>
                          <a:cs typeface="+mn-cs"/>
                        </a:rPr>
                        <a:t>Sometimes autistic children sitting inside narrow places to feel as if they were hugged.</a:t>
                      </a:r>
                    </a:p>
                  </a:txBody>
                  <a:tcPr>
                    <a:solidFill>
                      <a:schemeClr val="bg1"/>
                    </a:solidFill>
                  </a:tcPr>
                </a:tc>
                <a:extLst>
                  <a:ext uri="{0D108BD9-81ED-4DB2-BD59-A6C34878D82A}">
                    <a16:rowId xmlns:a16="http://schemas.microsoft.com/office/drawing/2014/main" val="914437974"/>
                  </a:ext>
                </a:extLst>
              </a:tr>
              <a:tr h="1563047">
                <a:tc vMerge="1">
                  <a:txBody>
                    <a:bodyPr/>
                    <a:lstStyle/>
                    <a:p>
                      <a:endParaRPr lang="en-US"/>
                    </a:p>
                  </a:txBody>
                  <a:tcPr/>
                </a:tc>
                <a:tc>
                  <a:txBody>
                    <a:bodyPr/>
                    <a:lstStyle/>
                    <a:p>
                      <a:pPr algn="ctr">
                        <a:lnSpc>
                          <a:spcPct val="150000"/>
                        </a:lnSpc>
                      </a:pPr>
                      <a:endParaRPr kumimoji="0" lang="en-US" sz="100" b="0" i="0" u="none" strike="noStrike" kern="1200" baseline="0" dirty="0" smtClean="0">
                        <a:solidFill>
                          <a:schemeClr val="tx1"/>
                        </a:solidFill>
                        <a:latin typeface="+mn-lt"/>
                        <a:ea typeface="+mn-ea"/>
                        <a:cs typeface="+mn-cs"/>
                      </a:endParaRPr>
                    </a:p>
                    <a:p>
                      <a:pPr algn="ctr">
                        <a:lnSpc>
                          <a:spcPct val="150000"/>
                        </a:lnSpc>
                      </a:pPr>
                      <a:endParaRPr kumimoji="0" lang="en-US" sz="100" b="0" i="0" u="none" strike="noStrike" kern="1200" baseline="0" dirty="0" smtClean="0">
                        <a:solidFill>
                          <a:schemeClr val="tx1"/>
                        </a:solidFill>
                        <a:latin typeface="+mn-lt"/>
                        <a:ea typeface="+mn-ea"/>
                        <a:cs typeface="+mn-cs"/>
                      </a:endParaRPr>
                    </a:p>
                    <a:p>
                      <a:pPr algn="ctr">
                        <a:lnSpc>
                          <a:spcPct val="150000"/>
                        </a:lnSpc>
                      </a:pPr>
                      <a:endParaRPr kumimoji="0" lang="en-US" sz="100" b="0" i="0" u="none" strike="noStrike" kern="1200" baseline="0" dirty="0" smtClean="0">
                        <a:solidFill>
                          <a:schemeClr val="tx1"/>
                        </a:solidFill>
                        <a:latin typeface="+mn-lt"/>
                        <a:ea typeface="+mn-ea"/>
                        <a:cs typeface="+mn-cs"/>
                      </a:endParaRPr>
                    </a:p>
                    <a:p>
                      <a:pPr algn="ctr">
                        <a:lnSpc>
                          <a:spcPct val="150000"/>
                        </a:lnSpc>
                      </a:pPr>
                      <a:endParaRPr kumimoji="0" lang="en-US" sz="100" b="0" i="0" u="none" strike="noStrike" kern="1200" baseline="0" dirty="0" smtClean="0">
                        <a:solidFill>
                          <a:schemeClr val="tx1"/>
                        </a:solidFill>
                        <a:latin typeface="+mn-lt"/>
                        <a:ea typeface="+mn-ea"/>
                        <a:cs typeface="+mn-cs"/>
                      </a:endParaRPr>
                    </a:p>
                    <a:p>
                      <a:pPr algn="ctr">
                        <a:lnSpc>
                          <a:spcPct val="150000"/>
                        </a:lnSpc>
                      </a:pPr>
                      <a:r>
                        <a:rPr kumimoji="0" lang="en-US" sz="1400" b="0" i="0" u="none" strike="noStrike" kern="1200" baseline="0" dirty="0" smtClean="0">
                          <a:solidFill>
                            <a:schemeClr val="tx1"/>
                          </a:solidFill>
                          <a:latin typeface="+mn-lt"/>
                          <a:ea typeface="+mn-ea"/>
                          <a:cs typeface="+mn-cs"/>
                        </a:rPr>
                        <a:t>Childbirth </a:t>
                      </a:r>
                      <a:r>
                        <a:rPr kumimoji="0" lang="en-US" sz="1400" b="0" i="0" u="none" strike="noStrike" kern="1200" baseline="0" dirty="0">
                          <a:solidFill>
                            <a:schemeClr val="tx1"/>
                          </a:solidFill>
                          <a:latin typeface="+mn-lt"/>
                          <a:ea typeface="+mn-ea"/>
                          <a:cs typeface="+mn-cs"/>
                        </a:rPr>
                        <a:t>(Parturition)</a:t>
                      </a:r>
                    </a:p>
                  </a:txBody>
                  <a:tcPr vert="vert270">
                    <a:solidFill>
                      <a:srgbClr val="FFE7E7"/>
                    </a:solidFill>
                  </a:tcPr>
                </a:tc>
                <a:tc>
                  <a:txBody>
                    <a:bodyPr/>
                    <a:lstStyle/>
                    <a:p>
                      <a:pPr>
                        <a:lnSpc>
                          <a:spcPct val="150000"/>
                        </a:lnSpc>
                      </a:pPr>
                      <a:r>
                        <a:rPr kumimoji="0" lang="en-US" sz="1400" b="0" i="0" u="none" strike="noStrike" kern="1200" baseline="0" dirty="0">
                          <a:solidFill>
                            <a:schemeClr val="tx1"/>
                          </a:solidFill>
                          <a:latin typeface="+mn-lt"/>
                          <a:ea typeface="+mn-ea"/>
                          <a:cs typeface="+mn-cs"/>
                        </a:rPr>
                        <a:t>In late pregnancy, uterine smooth muscle (myometrium) becomes sensitive to oxytocin (positive feedback ) .</a:t>
                      </a:r>
                    </a:p>
                  </a:txBody>
                  <a:tcP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91901863"/>
                  </a:ext>
                </a:extLst>
              </a:tr>
            </a:tbl>
          </a:graphicData>
        </a:graphic>
      </p:graphicFrame>
      <p:sp>
        <p:nvSpPr>
          <p:cNvPr id="6" name="Title 1"/>
          <p:cNvSpPr>
            <a:spLocks noGrp="1"/>
          </p:cNvSpPr>
          <p:nvPr>
            <p:ph type="title"/>
          </p:nvPr>
        </p:nvSpPr>
        <p:spPr>
          <a:xfrm>
            <a:off x="609460" y="152400"/>
            <a:ext cx="10969943" cy="990600"/>
          </a:xfrm>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Oxytocin</a:t>
            </a:r>
          </a:p>
        </p:txBody>
      </p:sp>
      <p:sp>
        <p:nvSpPr>
          <p:cNvPr id="7" name="Rectangle 6">
            <a:extLst>
              <a:ext uri="{FF2B5EF4-FFF2-40B4-BE49-F238E27FC236}">
                <a16:creationId xmlns:a16="http://schemas.microsoft.com/office/drawing/2014/main" id="{D6033F16-7C45-4547-A421-38D67E5D58B4}"/>
              </a:ext>
            </a:extLst>
          </p:cNvPr>
          <p:cNvSpPr/>
          <p:nvPr/>
        </p:nvSpPr>
        <p:spPr>
          <a:xfrm>
            <a:off x="1341884" y="6451144"/>
            <a:ext cx="6777407" cy="292419"/>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300" dirty="0" smtClean="0">
                <a:solidFill>
                  <a:srgbClr val="00B050"/>
                </a:solidFill>
                <a:latin typeface="Gill Sans MT" panose="020B0502020104020203" pitchFamily="34" charset="0"/>
                <a:cs typeface="Calibri" panose="020F0502020204030204" pitchFamily="34" charset="0"/>
              </a:rPr>
              <a:t>* Social </a:t>
            </a:r>
            <a:r>
              <a:rPr lang="en-US" sz="1300" dirty="0">
                <a:solidFill>
                  <a:srgbClr val="00B050"/>
                </a:solidFill>
                <a:latin typeface="Gill Sans MT" panose="020B0502020104020203" pitchFamily="34" charset="0"/>
                <a:cs typeface="Calibri" panose="020F0502020204030204" pitchFamily="34" charset="0"/>
              </a:rPr>
              <a:t>people who like to make a lot of relations with many </a:t>
            </a:r>
            <a:r>
              <a:rPr lang="en-US" sz="1300" dirty="0" smtClean="0">
                <a:solidFill>
                  <a:srgbClr val="00B050"/>
                </a:solidFill>
                <a:latin typeface="Gill Sans MT" panose="020B0502020104020203" pitchFamily="34" charset="0"/>
                <a:cs typeface="Calibri" panose="020F0502020204030204" pitchFamily="34" charset="0"/>
              </a:rPr>
              <a:t>people, have </a:t>
            </a:r>
            <a:r>
              <a:rPr lang="en-US" sz="1300" dirty="0">
                <a:solidFill>
                  <a:srgbClr val="00B050"/>
                </a:solidFill>
                <a:latin typeface="Gill Sans MT" panose="020B0502020104020203" pitchFamily="34" charset="0"/>
                <a:cs typeface="Calibri" panose="020F0502020204030204" pitchFamily="34" charset="0"/>
              </a:rPr>
              <a:t>more levels of </a:t>
            </a:r>
            <a:r>
              <a:rPr lang="en-US" sz="1300" dirty="0" smtClean="0">
                <a:solidFill>
                  <a:srgbClr val="00B050"/>
                </a:solidFill>
                <a:latin typeface="Gill Sans MT" panose="020B0502020104020203" pitchFamily="34" charset="0"/>
                <a:cs typeface="Calibri" panose="020F0502020204030204" pitchFamily="34" charset="0"/>
              </a:rPr>
              <a:t>oxytocin.</a:t>
            </a:r>
            <a:endParaRPr lang="en-US" sz="13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806855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pPr defTabSz="1015898">
              <a:lnSpc>
                <a:spcPct val="150000"/>
              </a:lnSpc>
            </a:pPr>
            <a:r>
              <a:rPr lang="en-US" sz="3200" dirty="0">
                <a:solidFill>
                  <a:srgbClr val="008080"/>
                </a:solidFill>
                <a:latin typeface="Bahnschrift" panose="020B0502040204020203" pitchFamily="34" charset="0"/>
                <a:cs typeface="Calibri" panose="020F0502020204030204" pitchFamily="34" charset="0"/>
              </a:rPr>
              <a:t>Childbirth</a:t>
            </a: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3"/>
          <p:cNvSpPr txBox="1"/>
          <p:nvPr/>
        </p:nvSpPr>
        <p:spPr>
          <a:xfrm>
            <a:off x="5950396" y="1295400"/>
            <a:ext cx="5484990" cy="1872208"/>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lnSpc>
                <a:spcPct val="150000"/>
              </a:lnSpc>
              <a:buFont typeface="Wingdings" panose="05000000000000000000" pitchFamily="2" charset="2"/>
              <a:buChar char="ü"/>
            </a:pPr>
            <a:r>
              <a:rPr lang="en-US" sz="1600" dirty="0"/>
              <a:t>Contractions induced by oxytocin.</a:t>
            </a:r>
          </a:p>
          <a:p>
            <a:pPr marL="285750" indent="-285750">
              <a:lnSpc>
                <a:spcPct val="150000"/>
              </a:lnSpc>
              <a:buFont typeface="Wingdings" panose="05000000000000000000" pitchFamily="2" charset="2"/>
              <a:buChar char="ü"/>
            </a:pPr>
            <a:r>
              <a:rPr lang="en-US" sz="1600" dirty="0"/>
              <a:t>The head of the baby cause pressure against cervix so impulses (nervous) goes to brain and stimulate more oxytocin contraction that will further cause more contraction (positive feed back).</a:t>
            </a:r>
          </a:p>
        </p:txBody>
      </p:sp>
      <p:sp>
        <p:nvSpPr>
          <p:cNvPr id="13" name="Rectangle 12"/>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latin typeface="Arabic Typesetting" panose="03020402040406030203" pitchFamily="66" charset="-78"/>
                <a:cs typeface="Arabic Typesetting" panose="03020402040406030203" pitchFamily="66" charset="-78"/>
              </a:rPr>
              <a:t>Only in Females’ Slides</a:t>
            </a:r>
          </a:p>
        </p:txBody>
      </p:sp>
      <p:sp>
        <p:nvSpPr>
          <p:cNvPr id="16" name="Rectangle 15">
            <a:extLst>
              <a:ext uri="{FF2B5EF4-FFF2-40B4-BE49-F238E27FC236}">
                <a16:creationId xmlns:a16="http://schemas.microsoft.com/office/drawing/2014/main" id="{A6117076-69F0-423C-BA1C-2317D431B040}"/>
              </a:ext>
            </a:extLst>
          </p:cNvPr>
          <p:cNvSpPr/>
          <p:nvPr/>
        </p:nvSpPr>
        <p:spPr>
          <a:xfrm>
            <a:off x="5950396" y="3320008"/>
            <a:ext cx="5484990" cy="2917304"/>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150000"/>
              </a:lnSpc>
              <a:buFont typeface="Wingdings" panose="05000000000000000000" pitchFamily="2" charset="2"/>
              <a:buChar char="ü"/>
            </a:pPr>
            <a:r>
              <a:rPr lang="en-US" sz="1600" dirty="0">
                <a:solidFill>
                  <a:srgbClr val="00B050"/>
                </a:solidFill>
                <a:latin typeface="Gill Sans MT" panose="020B0502020104020203" pitchFamily="34" charset="0"/>
                <a:cs typeface="Calibri" panose="020F0502020204030204" pitchFamily="34" charset="0"/>
              </a:rPr>
              <a:t>In labor room, as soon as the head of the baby starts to get out they give the mother IM injection of oxytocin … they call it “active management of third stage of labor</a:t>
            </a:r>
            <a:r>
              <a:rPr lang="en-US" sz="1600" dirty="0" smtClean="0">
                <a:solidFill>
                  <a:srgbClr val="00B050"/>
                </a:solidFill>
                <a:latin typeface="Gill Sans MT" panose="020B0502020104020203" pitchFamily="34" charset="0"/>
                <a:cs typeface="Calibri" panose="020F0502020204030204" pitchFamily="34" charset="0"/>
              </a:rPr>
              <a:t>)</a:t>
            </a:r>
            <a:endParaRPr lang="en-US" sz="1600" dirty="0">
              <a:solidFill>
                <a:srgbClr val="00B050"/>
              </a:solidFill>
              <a:latin typeface="Gill Sans MT" panose="020B0502020104020203"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n-US" sz="1600" dirty="0">
                <a:solidFill>
                  <a:srgbClr val="00B050"/>
                </a:solidFill>
                <a:latin typeface="Gill Sans MT" panose="020B0502020104020203" pitchFamily="34" charset="0"/>
                <a:cs typeface="Calibri" panose="020F0502020204030204" pitchFamily="34" charset="0"/>
              </a:rPr>
              <a:t>The aim is that they want the placenta to get out because if didn’t they are afraid of the “over use” and contractions of the uterus leading to uterus relaxation… so oxytocin injection is for prophylaxis of hemorrhage (because post mortem hemorrhage is the most common cause of death) </a:t>
            </a:r>
          </a:p>
        </p:txBody>
      </p:sp>
      <p:pic>
        <p:nvPicPr>
          <p:cNvPr id="5" name="Picture 4"/>
          <p:cNvPicPr>
            <a:picLocks noChangeAspect="1"/>
          </p:cNvPicPr>
          <p:nvPr/>
        </p:nvPicPr>
        <p:blipFill>
          <a:blip r:embed="rId2"/>
          <a:stretch>
            <a:fillRect/>
          </a:stretch>
        </p:blipFill>
        <p:spPr>
          <a:xfrm>
            <a:off x="609460" y="1772816"/>
            <a:ext cx="5226702" cy="3748443"/>
          </a:xfrm>
          <a:prstGeom prst="rect">
            <a:avLst/>
          </a:prstGeom>
        </p:spPr>
      </p:pic>
    </p:spTree>
    <p:extLst>
      <p:ext uri="{BB962C8B-B14F-4D97-AF65-F5344CB8AC3E}">
        <p14:creationId xmlns:p14="http://schemas.microsoft.com/office/powerpoint/2010/main" val="155374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Anterior Pituitary</a:t>
            </a:r>
            <a:r>
              <a:rPr lang="ar-SA" sz="3200" dirty="0">
                <a:solidFill>
                  <a:srgbClr val="008080"/>
                </a:solidFill>
                <a:latin typeface="Bahnschrift" panose="020B0502040204020203" pitchFamily="34" charset="0"/>
                <a:cs typeface="Calibri" panose="020F0502020204030204" pitchFamily="34" charset="0"/>
              </a:rPr>
              <a:t> </a:t>
            </a:r>
            <a:r>
              <a:rPr lang="en-US" sz="3200" dirty="0">
                <a:solidFill>
                  <a:srgbClr val="008080"/>
                </a:solidFill>
                <a:latin typeface="Bahnschrift" panose="020B0502040204020203" pitchFamily="34" charset="0"/>
                <a:cs typeface="Calibri" panose="020F0502020204030204" pitchFamily="34" charset="0"/>
              </a:rPr>
              <a:t>(Adenohypophysis</a:t>
            </a:r>
            <a:r>
              <a:rPr lang="en-US" sz="3200" baseline="30000" dirty="0">
                <a:solidFill>
                  <a:srgbClr val="008080"/>
                </a:solidFill>
                <a:latin typeface="Bahnschrift" panose="020B0502040204020203" pitchFamily="34" charset="0"/>
                <a:cs typeface="Calibri" panose="020F0502020204030204" pitchFamily="34" charset="0"/>
              </a:rPr>
              <a:t>1</a:t>
            </a:r>
            <a:r>
              <a:rPr lang="en-US" sz="3200" dirty="0">
                <a:solidFill>
                  <a:srgbClr val="008080"/>
                </a:solidFill>
                <a:latin typeface="Bahnschrift" panose="020B0502040204020203" pitchFamily="34" charset="0"/>
                <a:cs typeface="Calibri" panose="020F0502020204030204" pitchFamily="34" charset="0"/>
              </a:rPr>
              <a:t>)</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549795" y="1170942"/>
            <a:ext cx="11029607"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r>
              <a:rPr lang="en-US" sz="1300" dirty="0">
                <a:latin typeface="Gill Sans MT" panose="020B0502020104020203" pitchFamily="34" charset="0"/>
                <a:cs typeface="Calibri" panose="020F0502020204030204" pitchFamily="34" charset="0"/>
              </a:rPr>
              <a:t>Special neurons in the hypothalamus synthesize and secrete the hypothalamic releasing and inhibitory hormones that control secretion of anterior pituitary</a:t>
            </a:r>
            <a:r>
              <a:rPr lang="en-US" sz="1300" dirty="0" smtClean="0">
                <a:latin typeface="Gill Sans MT" panose="020B0502020104020203" pitchFamily="34" charset="0"/>
                <a:cs typeface="Calibri" panose="020F0502020204030204" pitchFamily="34" charset="0"/>
              </a:rPr>
              <a:t>.</a:t>
            </a:r>
          </a:p>
          <a:p>
            <a:pPr defTabSz="914400">
              <a:buClr>
                <a:srgbClr val="008080"/>
              </a:buClr>
            </a:pPr>
            <a:endParaRPr lang="en-US" sz="100" dirty="0">
              <a:latin typeface="Gill Sans MT" panose="020B0502020104020203" pitchFamily="34" charset="0"/>
              <a:cs typeface="Calibri" panose="020F0502020204030204" pitchFamily="34" charset="0"/>
            </a:endParaRPr>
          </a:p>
          <a:p>
            <a:pPr defTabSz="914400">
              <a:buClr>
                <a:srgbClr val="008080"/>
              </a:buClr>
            </a:pPr>
            <a:r>
              <a:rPr lang="en-US" sz="1300" dirty="0">
                <a:latin typeface="Gill Sans MT" panose="020B0502020104020203" pitchFamily="34" charset="0"/>
                <a:cs typeface="Calibri" panose="020F0502020204030204" pitchFamily="34" charset="0"/>
              </a:rPr>
              <a:t>Neurons send their nerve fibers to the median eminence (extension of hypothalamic tissue into the pituitary stalk</a:t>
            </a:r>
            <a:r>
              <a:rPr lang="en-US" sz="1300" dirty="0" smtClean="0">
                <a:latin typeface="Gill Sans MT" panose="020B0502020104020203" pitchFamily="34" charset="0"/>
                <a:cs typeface="Calibri" panose="020F0502020204030204" pitchFamily="34" charset="0"/>
              </a:rPr>
              <a:t>).</a:t>
            </a:r>
          </a:p>
          <a:p>
            <a:pPr defTabSz="914400">
              <a:buClr>
                <a:srgbClr val="008080"/>
              </a:buClr>
            </a:pPr>
            <a:endParaRPr lang="en-US" sz="100" dirty="0">
              <a:latin typeface="Gill Sans MT" panose="020B0502020104020203" pitchFamily="34" charset="0"/>
              <a:cs typeface="Calibri" panose="020F0502020204030204" pitchFamily="34" charset="0"/>
            </a:endParaRPr>
          </a:p>
          <a:p>
            <a:pPr defTabSz="914400">
              <a:buClr>
                <a:srgbClr val="008080"/>
              </a:buClr>
            </a:pPr>
            <a:r>
              <a:rPr lang="en-US" sz="1300" dirty="0">
                <a:latin typeface="Gill Sans MT" panose="020B0502020104020203" pitchFamily="34" charset="0"/>
                <a:cs typeface="Calibri" panose="020F0502020204030204" pitchFamily="34" charset="0"/>
              </a:rPr>
              <a:t>There is NO direct neural contact to anterior pituitary</a:t>
            </a:r>
            <a:r>
              <a:rPr lang="en-US" sz="1300" dirty="0" smtClean="0">
                <a:latin typeface="Gill Sans MT" panose="020B0502020104020203" pitchFamily="34" charset="0"/>
                <a:cs typeface="Calibri" panose="020F0502020204030204" pitchFamily="34" charset="0"/>
              </a:rPr>
              <a:t>.</a:t>
            </a:r>
          </a:p>
          <a:p>
            <a:pPr defTabSz="914400">
              <a:buClr>
                <a:srgbClr val="008080"/>
              </a:buClr>
            </a:pPr>
            <a:endParaRPr lang="en-US" sz="100" dirty="0">
              <a:latin typeface="Gill Sans MT" panose="020B0502020104020203" pitchFamily="34" charset="0"/>
              <a:cs typeface="Calibri" panose="020F0502020204030204" pitchFamily="34" charset="0"/>
            </a:endParaRPr>
          </a:p>
          <a:p>
            <a:pPr defTabSz="914400">
              <a:buClr>
                <a:srgbClr val="008080"/>
              </a:buClr>
            </a:pPr>
            <a:r>
              <a:rPr lang="en-US" sz="1300" dirty="0" smtClean="0">
                <a:latin typeface="Gill Sans MT" panose="020B0502020104020203" pitchFamily="34" charset="0"/>
                <a:cs typeface="Calibri" panose="020F0502020204030204" pitchFamily="34" charset="0"/>
              </a:rPr>
              <a:t>Hormones </a:t>
            </a:r>
            <a:r>
              <a:rPr lang="en-US" sz="1300" dirty="0">
                <a:latin typeface="Gill Sans MT" panose="020B0502020104020203" pitchFamily="34" charset="0"/>
                <a:cs typeface="Calibri" panose="020F0502020204030204" pitchFamily="34" charset="0"/>
              </a:rPr>
              <a:t>are secreted to the tissue fluids, absorbed into the hypothalamic-</a:t>
            </a:r>
            <a:r>
              <a:rPr lang="en-US" sz="1300" dirty="0" err="1">
                <a:latin typeface="Gill Sans MT" panose="020B0502020104020203" pitchFamily="34" charset="0"/>
                <a:cs typeface="Calibri" panose="020F0502020204030204" pitchFamily="34" charset="0"/>
              </a:rPr>
              <a:t>hypophysial</a:t>
            </a:r>
            <a:r>
              <a:rPr lang="en-US" sz="1300" dirty="0">
                <a:latin typeface="Gill Sans MT" panose="020B0502020104020203" pitchFamily="34" charset="0"/>
                <a:cs typeface="Calibri" panose="020F0502020204030204" pitchFamily="34" charset="0"/>
              </a:rPr>
              <a:t> </a:t>
            </a:r>
            <a:r>
              <a:rPr lang="en-US" sz="1300" dirty="0" smtClean="0">
                <a:latin typeface="Gill Sans MT" panose="020B0502020104020203" pitchFamily="34" charset="0"/>
                <a:cs typeface="Calibri" panose="020F0502020204030204" pitchFamily="34" charset="0"/>
              </a:rPr>
              <a:t>portal</a:t>
            </a:r>
            <a:r>
              <a:rPr lang="ar-SA" sz="1300" dirty="0" smtClean="0">
                <a:latin typeface="Gill Sans MT" panose="020B0502020104020203" pitchFamily="34" charset="0"/>
                <a:cs typeface="Calibri" panose="020F0502020204030204" pitchFamily="34" charset="0"/>
              </a:rPr>
              <a:t> </a:t>
            </a:r>
            <a:r>
              <a:rPr lang="en-US" sz="1300" dirty="0" smtClean="0">
                <a:latin typeface="Gill Sans MT" panose="020B0502020104020203" pitchFamily="34" charset="0"/>
                <a:cs typeface="Calibri" panose="020F0502020204030204" pitchFamily="34" charset="0"/>
              </a:rPr>
              <a:t>system and </a:t>
            </a:r>
            <a:r>
              <a:rPr lang="en-US" sz="1300" dirty="0">
                <a:latin typeface="Gill Sans MT" panose="020B0502020104020203" pitchFamily="34" charset="0"/>
                <a:cs typeface="Calibri" panose="020F0502020204030204" pitchFamily="34" charset="0"/>
              </a:rPr>
              <a:t>transported to the sinuses of the anterior pituitary </a:t>
            </a:r>
            <a:r>
              <a:rPr lang="en-US" sz="1300" dirty="0">
                <a:solidFill>
                  <a:srgbClr val="FF66CC"/>
                </a:solidFill>
                <a:latin typeface="Gill Sans MT" panose="020B0502020104020203" pitchFamily="34" charset="0"/>
                <a:cs typeface="Calibri" panose="020F0502020204030204" pitchFamily="34" charset="0"/>
              </a:rPr>
              <a:t>(Anterior pituitary gland is </a:t>
            </a:r>
            <a:r>
              <a:rPr lang="en-US" sz="1300" dirty="0" smtClean="0">
                <a:solidFill>
                  <a:srgbClr val="FF66CC"/>
                </a:solidFill>
                <a:latin typeface="Gill Sans MT" panose="020B0502020104020203" pitchFamily="34" charset="0"/>
                <a:cs typeface="Calibri" panose="020F0502020204030204" pitchFamily="34" charset="0"/>
              </a:rPr>
              <a:t>connected to </a:t>
            </a:r>
            <a:r>
              <a:rPr lang="en-US" sz="1300" dirty="0">
                <a:solidFill>
                  <a:srgbClr val="FF66CC"/>
                </a:solidFill>
                <a:latin typeface="Gill Sans MT" panose="020B0502020104020203" pitchFamily="34" charset="0"/>
                <a:cs typeface="Calibri" panose="020F0502020204030204" pitchFamily="34" charset="0"/>
              </a:rPr>
              <a:t>hypothalamus by portal system: </a:t>
            </a:r>
            <a:r>
              <a:rPr lang="en-US" sz="1300" dirty="0">
                <a:solidFill>
                  <a:srgbClr val="008080"/>
                </a:solidFill>
                <a:latin typeface="Gill Sans MT" panose="020B0502020104020203" pitchFamily="34" charset="0"/>
                <a:cs typeface="Calibri" panose="020F0502020204030204" pitchFamily="34" charset="0"/>
              </a:rPr>
              <a:t>“</a:t>
            </a:r>
            <a:r>
              <a:rPr lang="en-US" sz="1300" dirty="0">
                <a:solidFill>
                  <a:srgbClr val="FF0000"/>
                </a:solidFill>
                <a:latin typeface="Gill Sans MT" panose="020B0502020104020203" pitchFamily="34" charset="0"/>
                <a:cs typeface="Calibri" panose="020F0502020204030204" pitchFamily="34" charset="0"/>
              </a:rPr>
              <a:t>hypothalamic-</a:t>
            </a:r>
            <a:r>
              <a:rPr lang="en-US" sz="1300" dirty="0" err="1">
                <a:solidFill>
                  <a:srgbClr val="FF0000"/>
                </a:solidFill>
                <a:latin typeface="Gill Sans MT" panose="020B0502020104020203" pitchFamily="34" charset="0"/>
                <a:cs typeface="Calibri" panose="020F0502020204030204" pitchFamily="34" charset="0"/>
              </a:rPr>
              <a:t>hypophysial</a:t>
            </a:r>
            <a:r>
              <a:rPr lang="en-US" sz="1300" dirty="0">
                <a:solidFill>
                  <a:srgbClr val="FF0000"/>
                </a:solidFill>
                <a:latin typeface="Gill Sans MT" panose="020B0502020104020203" pitchFamily="34" charset="0"/>
                <a:cs typeface="Calibri" panose="020F0502020204030204" pitchFamily="34" charset="0"/>
              </a:rPr>
              <a:t> </a:t>
            </a:r>
            <a:r>
              <a:rPr lang="en-US" sz="1300" u="sng" dirty="0">
                <a:solidFill>
                  <a:srgbClr val="FF0000"/>
                </a:solidFill>
                <a:latin typeface="Gill Sans MT" panose="020B0502020104020203" pitchFamily="34" charset="0"/>
                <a:cs typeface="Calibri" panose="020F0502020204030204" pitchFamily="34" charset="0"/>
              </a:rPr>
              <a:t>portal </a:t>
            </a:r>
            <a:r>
              <a:rPr lang="en-US" sz="1300" u="sng" dirty="0" smtClean="0">
                <a:solidFill>
                  <a:srgbClr val="FF0000"/>
                </a:solidFill>
                <a:latin typeface="Gill Sans MT" panose="020B0502020104020203" pitchFamily="34" charset="0"/>
                <a:cs typeface="Calibri" panose="020F0502020204030204" pitchFamily="34" charset="0"/>
              </a:rPr>
              <a:t>vessels</a:t>
            </a:r>
            <a:r>
              <a:rPr lang="en-US" sz="1300" u="sng" baseline="30000" dirty="0" smtClean="0">
                <a:solidFill>
                  <a:srgbClr val="FF0000"/>
                </a:solidFill>
                <a:latin typeface="Gill Sans MT" panose="020B0502020104020203" pitchFamily="34" charset="0"/>
                <a:cs typeface="Calibri" panose="020F0502020204030204" pitchFamily="34" charset="0"/>
              </a:rPr>
              <a:t>2</a:t>
            </a:r>
            <a:r>
              <a:rPr lang="en-US" sz="1300" dirty="0" smtClean="0">
                <a:solidFill>
                  <a:srgbClr val="008080"/>
                </a:solidFill>
                <a:latin typeface="Gill Sans MT" panose="020B0502020104020203" pitchFamily="34" charset="0"/>
                <a:cs typeface="Calibri" panose="020F0502020204030204" pitchFamily="34" charset="0"/>
              </a:rPr>
              <a:t>”).</a:t>
            </a:r>
          </a:p>
          <a:p>
            <a:pPr defTabSz="914400">
              <a:buClr>
                <a:srgbClr val="008080"/>
              </a:buClr>
            </a:pPr>
            <a:endParaRPr lang="en-US" sz="100" dirty="0" smtClean="0">
              <a:solidFill>
                <a:srgbClr val="008080"/>
              </a:solidFill>
              <a:latin typeface="Gill Sans MT" panose="020B0502020104020203" pitchFamily="34" charset="0"/>
              <a:cs typeface="Calibri" panose="020F0502020204030204" pitchFamily="34" charset="0"/>
            </a:endParaRPr>
          </a:p>
          <a:p>
            <a:pPr defTabSz="914400">
              <a:buClr>
                <a:srgbClr val="008080"/>
              </a:buClr>
            </a:pPr>
            <a:r>
              <a:rPr lang="en-US" sz="1300" dirty="0" err="1">
                <a:solidFill>
                  <a:srgbClr val="008080"/>
                </a:solidFill>
                <a:latin typeface="Gill Sans MT" panose="020B0502020104020203" pitchFamily="34" charset="0"/>
                <a:cs typeface="Calibri" panose="020F0502020204030204" pitchFamily="34" charset="0"/>
              </a:rPr>
              <a:t>Adenohypophyseal</a:t>
            </a:r>
            <a:r>
              <a:rPr lang="en-US" sz="1300" dirty="0">
                <a:solidFill>
                  <a:srgbClr val="008080"/>
                </a:solidFill>
                <a:latin typeface="Gill Sans MT" panose="020B0502020104020203" pitchFamily="34" charset="0"/>
                <a:cs typeface="Calibri" panose="020F0502020204030204" pitchFamily="34" charset="0"/>
              </a:rPr>
              <a:t> </a:t>
            </a:r>
            <a:r>
              <a:rPr lang="en-US" sz="1300" dirty="0" smtClean="0">
                <a:solidFill>
                  <a:srgbClr val="008080"/>
                </a:solidFill>
                <a:latin typeface="Gill Sans MT" panose="020B0502020104020203" pitchFamily="34" charset="0"/>
                <a:cs typeface="Calibri" panose="020F0502020204030204" pitchFamily="34" charset="0"/>
              </a:rPr>
              <a:t>Hormones</a:t>
            </a:r>
            <a:r>
              <a:rPr lang="en-US" sz="1300" baseline="30000" dirty="0" smtClean="0">
                <a:solidFill>
                  <a:srgbClr val="008080"/>
                </a:solidFill>
                <a:latin typeface="Gill Sans MT" panose="020B0502020104020203" pitchFamily="34" charset="0"/>
                <a:cs typeface="Calibri" panose="020F0502020204030204" pitchFamily="34" charset="0"/>
              </a:rPr>
              <a:t>3</a:t>
            </a:r>
            <a:r>
              <a:rPr lang="en-US" sz="1300" dirty="0" smtClean="0">
                <a:solidFill>
                  <a:srgbClr val="008080"/>
                </a:solidFill>
                <a:latin typeface="Gill Sans MT" panose="020B0502020104020203" pitchFamily="34" charset="0"/>
                <a:cs typeface="Calibri" panose="020F0502020204030204" pitchFamily="34" charset="0"/>
              </a:rPr>
              <a:t>: </a:t>
            </a:r>
          </a:p>
          <a:p>
            <a:pPr marL="342900" indent="-342900" defTabSz="914400">
              <a:buClr>
                <a:srgbClr val="008080"/>
              </a:buClr>
              <a:buFont typeface="+mj-lt"/>
              <a:buAutoNum type="arabicPeriod"/>
            </a:pPr>
            <a:r>
              <a:rPr lang="en-US" sz="1300" dirty="0">
                <a:latin typeface="Gill Sans MT" panose="020B0502020104020203" pitchFamily="34" charset="0"/>
                <a:cs typeface="Calibri" panose="020F0502020204030204" pitchFamily="34" charset="0"/>
              </a:rPr>
              <a:t>Growth hormone (GH).</a:t>
            </a:r>
          </a:p>
          <a:p>
            <a:pPr marL="342900" indent="-342900" defTabSz="914400">
              <a:buClr>
                <a:srgbClr val="008080"/>
              </a:buClr>
              <a:buFont typeface="+mj-lt"/>
              <a:buAutoNum type="arabicPeriod"/>
            </a:pPr>
            <a:r>
              <a:rPr lang="en-US" sz="1300" dirty="0">
                <a:latin typeface="Gill Sans MT" panose="020B0502020104020203" pitchFamily="34" charset="0"/>
                <a:cs typeface="Calibri" panose="020F0502020204030204" pitchFamily="34" charset="0"/>
              </a:rPr>
              <a:t>Thyroid-stimulating hormone (TSH).</a:t>
            </a: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Adrenocorticotropic hormone (ACTH).</a:t>
            </a: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Follicle-stimulating </a:t>
            </a:r>
            <a:r>
              <a:rPr lang="en-US" sz="1300" dirty="0" smtClean="0">
                <a:latin typeface="Gill Sans MT" panose="020B0502020104020203" pitchFamily="34" charset="0"/>
                <a:cs typeface="Calibri" panose="020F0502020204030204" pitchFamily="34" charset="0"/>
              </a:rPr>
              <a:t>hormone (FSH).</a:t>
            </a:r>
            <a:endParaRPr lang="en-US" sz="1300" dirty="0">
              <a:latin typeface="Gill Sans MT" panose="020B0502020104020203" pitchFamily="34" charset="0"/>
              <a:cs typeface="Calibri" panose="020F0502020204030204" pitchFamily="34" charset="0"/>
            </a:endParaRP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Luteinizing </a:t>
            </a:r>
            <a:r>
              <a:rPr lang="en-US" sz="1300" dirty="0" smtClean="0">
                <a:latin typeface="Gill Sans MT" panose="020B0502020104020203" pitchFamily="34" charset="0"/>
                <a:cs typeface="Calibri" panose="020F0502020204030204" pitchFamily="34" charset="0"/>
              </a:rPr>
              <a:t>hormone (LH) </a:t>
            </a:r>
            <a:r>
              <a:rPr lang="en-US" sz="1300" dirty="0">
                <a:solidFill>
                  <a:schemeClr val="bg1">
                    <a:lumMod val="50000"/>
                  </a:schemeClr>
                </a:solidFill>
                <a:latin typeface="Gill Sans MT" panose="020B0502020104020203" pitchFamily="34" charset="0"/>
                <a:cs typeface="Calibri" panose="020F0502020204030204" pitchFamily="34" charset="0"/>
              </a:rPr>
              <a:t>also known as </a:t>
            </a:r>
            <a:r>
              <a:rPr lang="en-US" sz="1300" dirty="0" err="1" smtClean="0">
                <a:solidFill>
                  <a:schemeClr val="bg1">
                    <a:lumMod val="50000"/>
                  </a:schemeClr>
                </a:solidFill>
                <a:latin typeface="Gill Sans MT" panose="020B0502020104020203" pitchFamily="34" charset="0"/>
                <a:cs typeface="Calibri" panose="020F0502020204030204" pitchFamily="34" charset="0"/>
              </a:rPr>
              <a:t>lutropin</a:t>
            </a:r>
            <a:r>
              <a:rPr lang="en-US" sz="1300" dirty="0" smtClean="0">
                <a:solidFill>
                  <a:schemeClr val="bg1">
                    <a:lumMod val="50000"/>
                  </a:schemeClr>
                </a:solidFill>
                <a:latin typeface="Gill Sans MT" panose="020B0502020104020203" pitchFamily="34" charset="0"/>
                <a:cs typeface="Calibri" panose="020F0502020204030204" pitchFamily="34" charset="0"/>
              </a:rPr>
              <a:t>.</a:t>
            </a: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342900" indent="-342900">
              <a:buClr>
                <a:srgbClr val="008080"/>
              </a:buClr>
              <a:buFont typeface="+mj-lt"/>
              <a:buAutoNum type="arabicPeriod"/>
            </a:pPr>
            <a:r>
              <a:rPr lang="en-US" sz="1300" dirty="0">
                <a:latin typeface="Gill Sans MT" panose="020B0502020104020203" pitchFamily="34" charset="0"/>
                <a:cs typeface="Calibri" panose="020F0502020204030204" pitchFamily="34" charset="0"/>
              </a:rPr>
              <a:t>Prolactin (PRL</a:t>
            </a:r>
            <a:r>
              <a:rPr lang="en-US" sz="1300" dirty="0" smtClean="0">
                <a:latin typeface="Gill Sans MT" panose="020B0502020104020203" pitchFamily="34" charset="0"/>
                <a:cs typeface="Calibri" panose="020F0502020204030204" pitchFamily="34" charset="0"/>
              </a:rPr>
              <a:t>).</a:t>
            </a:r>
          </a:p>
          <a:p>
            <a:pPr marL="342900" indent="-342900">
              <a:buFont typeface="+mj-lt"/>
              <a:buAutoNum type="arabicPeriod"/>
            </a:pPr>
            <a:endParaRPr lang="en-US" sz="100" dirty="0">
              <a:latin typeface="Gill Sans MT" panose="020B0502020104020203" pitchFamily="34" charset="0"/>
              <a:cs typeface="Calibri" panose="020F0502020204030204" pitchFamily="34" charset="0"/>
            </a:endParaRPr>
          </a:p>
          <a:p>
            <a:r>
              <a:rPr lang="en-US" sz="1300" dirty="0" smtClean="0">
                <a:solidFill>
                  <a:srgbClr val="00B050"/>
                </a:solidFill>
                <a:latin typeface="Gill Sans MT" panose="020B0502020104020203" pitchFamily="34" charset="0"/>
                <a:cs typeface="Calibri" panose="020F0502020204030204" pitchFamily="34" charset="0"/>
              </a:rPr>
              <a:t>These six </a:t>
            </a:r>
            <a:r>
              <a:rPr lang="en-US" sz="1300" dirty="0">
                <a:solidFill>
                  <a:srgbClr val="00B050"/>
                </a:solidFill>
                <a:latin typeface="Gill Sans MT" panose="020B0502020104020203" pitchFamily="34" charset="0"/>
                <a:cs typeface="Calibri" panose="020F0502020204030204" pitchFamily="34" charset="0"/>
              </a:rPr>
              <a:t>hormones</a:t>
            </a:r>
            <a:r>
              <a:rPr lang="ar-SA" sz="1300" dirty="0">
                <a:solidFill>
                  <a:srgbClr val="00B050"/>
                </a:solidFill>
                <a:latin typeface="Gill Sans MT" panose="020B0502020104020203" pitchFamily="34" charset="0"/>
                <a:cs typeface="Calibri" panose="020F0502020204030204" pitchFamily="34" charset="0"/>
              </a:rPr>
              <a:t> </a:t>
            </a:r>
            <a:r>
              <a:rPr lang="en-US" sz="1300" dirty="0">
                <a:solidFill>
                  <a:srgbClr val="00B050"/>
                </a:solidFill>
                <a:latin typeface="Gill Sans MT" panose="020B0502020104020203" pitchFamily="34" charset="0"/>
                <a:cs typeface="Calibri" panose="020F0502020204030204" pitchFamily="34" charset="0"/>
              </a:rPr>
              <a:t>Secreted from 5 types of cells </a:t>
            </a:r>
            <a:r>
              <a:rPr lang="en-US" sz="1300" dirty="0" smtClean="0">
                <a:solidFill>
                  <a:srgbClr val="00B050"/>
                </a:solidFill>
                <a:latin typeface="Gill Sans MT" panose="020B0502020104020203" pitchFamily="34" charset="0"/>
                <a:cs typeface="Calibri" panose="020F0502020204030204" pitchFamily="34" charset="0"/>
              </a:rPr>
              <a:t>are </a:t>
            </a:r>
            <a:r>
              <a:rPr lang="en-US" sz="1300" dirty="0">
                <a:solidFill>
                  <a:srgbClr val="00B050"/>
                </a:solidFill>
                <a:latin typeface="Gill Sans MT" panose="020B0502020104020203" pitchFamily="34" charset="0"/>
                <a:cs typeface="Calibri" panose="020F0502020204030204" pitchFamily="34" charset="0"/>
              </a:rPr>
              <a:t>called </a:t>
            </a:r>
            <a:r>
              <a:rPr lang="en-US" sz="1300" dirty="0" err="1" smtClean="0">
                <a:solidFill>
                  <a:srgbClr val="00B050"/>
                </a:solidFill>
                <a:latin typeface="Gill Sans MT" panose="020B0502020104020203" pitchFamily="34" charset="0"/>
                <a:cs typeface="Calibri" panose="020F0502020204030204" pitchFamily="34" charset="0"/>
              </a:rPr>
              <a:t>trophes</a:t>
            </a:r>
            <a:r>
              <a:rPr lang="en-US" sz="1300" dirty="0">
                <a:solidFill>
                  <a:srgbClr val="00B050"/>
                </a:solidFill>
                <a:latin typeface="Gill Sans MT" panose="020B0502020104020203" pitchFamily="34" charset="0"/>
                <a:cs typeface="Calibri" panose="020F0502020204030204" pitchFamily="34" charset="0"/>
              </a:rPr>
              <a:t> </a:t>
            </a:r>
            <a:r>
              <a:rPr lang="en-US" sz="1300" dirty="0" smtClean="0">
                <a:solidFill>
                  <a:srgbClr val="00B050"/>
                </a:solidFill>
              </a:rPr>
              <a:t>Ex: </a:t>
            </a:r>
            <a:r>
              <a:rPr lang="en-US" sz="1300" dirty="0" err="1">
                <a:solidFill>
                  <a:srgbClr val="00B050"/>
                </a:solidFill>
              </a:rPr>
              <a:t>somatotrphes</a:t>
            </a:r>
            <a:r>
              <a:rPr lang="en-US" sz="1300" dirty="0">
                <a:solidFill>
                  <a:srgbClr val="00B050"/>
                </a:solidFill>
              </a:rPr>
              <a:t> </a:t>
            </a:r>
            <a:r>
              <a:rPr lang="en-US" sz="1300" dirty="0" smtClean="0">
                <a:solidFill>
                  <a:srgbClr val="00B050"/>
                </a:solidFill>
              </a:rPr>
              <a:t>&amp;</a:t>
            </a:r>
            <a:r>
              <a:rPr lang="en-US" sz="1300" dirty="0" smtClean="0">
                <a:solidFill>
                  <a:srgbClr val="00B050"/>
                </a:solidFill>
                <a:latin typeface="Gill Sans MT" panose="020B0502020104020203" pitchFamily="34" charset="0"/>
                <a:cs typeface="Calibri" panose="020F0502020204030204" pitchFamily="34" charset="0"/>
              </a:rPr>
              <a:t> regulate the activity of </a:t>
            </a:r>
          </a:p>
          <a:p>
            <a:pPr marL="0" indent="0">
              <a:buNone/>
            </a:pPr>
            <a:r>
              <a:rPr lang="en-US" sz="1300" dirty="0">
                <a:solidFill>
                  <a:srgbClr val="00B050"/>
                </a:solidFill>
                <a:latin typeface="Gill Sans MT" panose="020B0502020104020203" pitchFamily="34" charset="0"/>
                <a:cs typeface="Calibri" panose="020F0502020204030204" pitchFamily="34" charset="0"/>
              </a:rPr>
              <a:t> </a:t>
            </a:r>
            <a:r>
              <a:rPr lang="en-US" sz="1300" dirty="0" smtClean="0">
                <a:solidFill>
                  <a:srgbClr val="00B050"/>
                </a:solidFill>
                <a:latin typeface="Gill Sans MT" panose="020B0502020104020203" pitchFamily="34" charset="0"/>
                <a:cs typeface="Calibri" panose="020F0502020204030204" pitchFamily="34" charset="0"/>
              </a:rPr>
              <a:t>     other endocrine glands.</a:t>
            </a:r>
          </a:p>
          <a:p>
            <a:pPr>
              <a:buClr>
                <a:srgbClr val="008080"/>
              </a:buClr>
            </a:pPr>
            <a:r>
              <a:rPr lang="en-US" sz="1300" dirty="0" smtClean="0">
                <a:solidFill>
                  <a:schemeClr val="bg1">
                    <a:lumMod val="50000"/>
                  </a:schemeClr>
                </a:solidFill>
                <a:latin typeface="Gill Sans MT" panose="020B0502020104020203" pitchFamily="34" charset="0"/>
                <a:cs typeface="Calibri" panose="020F0502020204030204" pitchFamily="34" charset="0"/>
              </a:rPr>
              <a:t>In addition, </a:t>
            </a:r>
            <a:r>
              <a:rPr lang="en-US" sz="1300" dirty="0">
                <a:solidFill>
                  <a:schemeClr val="bg1">
                    <a:lumMod val="50000"/>
                  </a:schemeClr>
                </a:solidFill>
                <a:latin typeface="Gill Sans MT" panose="020B0502020104020203" pitchFamily="34" charset="0"/>
                <a:cs typeface="Calibri" panose="020F0502020204030204" pitchFamily="34" charset="0"/>
              </a:rPr>
              <a:t>pro-</a:t>
            </a:r>
            <a:r>
              <a:rPr lang="en-US" sz="1300" dirty="0" err="1">
                <a:solidFill>
                  <a:schemeClr val="bg1">
                    <a:lumMod val="50000"/>
                  </a:schemeClr>
                </a:solidFill>
                <a:latin typeface="Gill Sans MT" panose="020B0502020104020203" pitchFamily="34" charset="0"/>
                <a:cs typeface="Calibri" panose="020F0502020204030204" pitchFamily="34" charset="0"/>
              </a:rPr>
              <a:t>opiomelanocortin</a:t>
            </a:r>
            <a:r>
              <a:rPr lang="en-US" sz="1300" dirty="0">
                <a:solidFill>
                  <a:schemeClr val="bg1">
                    <a:lumMod val="50000"/>
                  </a:schemeClr>
                </a:solidFill>
                <a:latin typeface="Gill Sans MT" panose="020B0502020104020203" pitchFamily="34" charset="0"/>
                <a:cs typeface="Calibri" panose="020F0502020204030204" pitchFamily="34" charset="0"/>
              </a:rPr>
              <a:t> (POMC</a:t>
            </a:r>
            <a:r>
              <a:rPr lang="en-US" sz="1300" dirty="0" smtClean="0">
                <a:solidFill>
                  <a:schemeClr val="bg1">
                    <a:lumMod val="50000"/>
                  </a:schemeClr>
                </a:solidFill>
                <a:latin typeface="Gill Sans MT" panose="020B0502020104020203" pitchFamily="34" charset="0"/>
                <a:cs typeface="Calibri" panose="020F0502020204030204" pitchFamily="34" charset="0"/>
              </a:rPr>
              <a:t>): </a:t>
            </a:r>
            <a:r>
              <a:rPr lang="en-US" sz="1300" dirty="0">
                <a:solidFill>
                  <a:schemeClr val="bg1">
                    <a:lumMod val="50000"/>
                  </a:schemeClr>
                </a:solidFill>
                <a:latin typeface="Gill Sans MT" panose="020B0502020104020203" pitchFamily="34" charset="0"/>
                <a:cs typeface="Calibri" panose="020F0502020204030204" pitchFamily="34" charset="0"/>
              </a:rPr>
              <a:t>Has been isolated from the pituitary. Is </a:t>
            </a:r>
            <a:r>
              <a:rPr lang="en-US" sz="1300" dirty="0" smtClean="0">
                <a:solidFill>
                  <a:schemeClr val="bg1">
                    <a:lumMod val="50000"/>
                  </a:schemeClr>
                </a:solidFill>
                <a:latin typeface="Gill Sans MT" panose="020B0502020104020203" pitchFamily="34" charset="0"/>
                <a:cs typeface="Calibri" panose="020F0502020204030204" pitchFamily="34" charset="0"/>
              </a:rPr>
              <a:t>enzymatically split </a:t>
            </a:r>
            <a:r>
              <a:rPr lang="en-US" sz="1300" dirty="0">
                <a:solidFill>
                  <a:schemeClr val="bg1">
                    <a:lumMod val="50000"/>
                  </a:schemeClr>
                </a:solidFill>
                <a:latin typeface="Gill Sans MT" panose="020B0502020104020203" pitchFamily="34" charset="0"/>
                <a:cs typeface="Calibri" panose="020F0502020204030204" pitchFamily="34" charset="0"/>
              </a:rPr>
              <a:t>into ACTH, </a:t>
            </a:r>
            <a:endParaRPr lang="en-US" sz="1300" dirty="0" smtClean="0">
              <a:solidFill>
                <a:schemeClr val="bg1">
                  <a:lumMod val="50000"/>
                </a:schemeClr>
              </a:solidFill>
              <a:latin typeface="Gill Sans MT" panose="020B0502020104020203" pitchFamily="34" charset="0"/>
              <a:cs typeface="Calibri" panose="020F0502020204030204" pitchFamily="34" charset="0"/>
            </a:endParaRPr>
          </a:p>
          <a:p>
            <a:pPr marL="0" indent="0">
              <a:buClr>
                <a:srgbClr val="008080"/>
              </a:buClr>
              <a:buNone/>
            </a:pPr>
            <a:r>
              <a:rPr lang="en-US" sz="1300" dirty="0">
                <a:solidFill>
                  <a:schemeClr val="bg1">
                    <a:lumMod val="50000"/>
                  </a:schemeClr>
                </a:solidFill>
                <a:latin typeface="Gill Sans MT" panose="020B0502020104020203" pitchFamily="34" charset="0"/>
                <a:cs typeface="Calibri" panose="020F0502020204030204" pitchFamily="34" charset="0"/>
              </a:rPr>
              <a:t> </a:t>
            </a:r>
            <a:r>
              <a:rPr lang="en-US" sz="1300" dirty="0" smtClean="0">
                <a:solidFill>
                  <a:schemeClr val="bg1">
                    <a:lumMod val="50000"/>
                  </a:schemeClr>
                </a:solidFill>
                <a:latin typeface="Gill Sans MT" panose="020B0502020104020203" pitchFamily="34" charset="0"/>
                <a:cs typeface="Calibri" panose="020F0502020204030204" pitchFamily="34" charset="0"/>
              </a:rPr>
              <a:t>     opiates</a:t>
            </a:r>
            <a:r>
              <a:rPr lang="en-US" sz="1300" dirty="0">
                <a:solidFill>
                  <a:schemeClr val="bg1">
                    <a:lumMod val="50000"/>
                  </a:schemeClr>
                </a:solidFill>
                <a:latin typeface="Gill Sans MT" panose="020B0502020104020203" pitchFamily="34" charset="0"/>
                <a:cs typeface="Calibri" panose="020F0502020204030204" pitchFamily="34" charset="0"/>
              </a:rPr>
              <a:t>, and </a:t>
            </a:r>
            <a:r>
              <a:rPr lang="en-US" sz="1300" dirty="0" smtClean="0">
                <a:solidFill>
                  <a:schemeClr val="bg1">
                    <a:lumMod val="50000"/>
                  </a:schemeClr>
                </a:solidFill>
                <a:latin typeface="Gill Sans MT" panose="020B0502020104020203" pitchFamily="34" charset="0"/>
                <a:cs typeface="Calibri" panose="020F0502020204030204" pitchFamily="34" charset="0"/>
              </a:rPr>
              <a:t>melanocyte-stimulating hormone </a:t>
            </a:r>
            <a:r>
              <a:rPr lang="en-US" sz="1300" dirty="0">
                <a:solidFill>
                  <a:schemeClr val="bg1">
                    <a:lumMod val="50000"/>
                  </a:schemeClr>
                </a:solidFill>
                <a:latin typeface="Gill Sans MT" panose="020B0502020104020203" pitchFamily="34" charset="0"/>
                <a:cs typeface="Calibri" panose="020F0502020204030204" pitchFamily="34" charset="0"/>
              </a:rPr>
              <a:t>(MSH).</a:t>
            </a:r>
          </a:p>
          <a:p>
            <a:pPr marL="0" indent="0" defTabSz="914400">
              <a:buFont typeface="Wingdings 3"/>
              <a:buNone/>
            </a:pPr>
            <a:endParaRPr lang="en-US" sz="13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buFont typeface="Wingdings 3"/>
              <a:buNone/>
            </a:pPr>
            <a:endParaRPr lang="en-US" sz="1300" dirty="0" smtClean="0">
              <a:solidFill>
                <a:schemeClr val="bg1">
                  <a:lumMod val="50000"/>
                </a:schemeClr>
              </a:solidFill>
              <a:latin typeface="Gill Sans MT" panose="020B0502020104020203" pitchFamily="34" charset="0"/>
              <a:cs typeface="Calibri" panose="020F0502020204030204" pitchFamily="34" charset="0"/>
            </a:endParaRPr>
          </a:p>
          <a:p>
            <a:pPr defTabSz="914400"/>
            <a:endParaRPr lang="en-US" sz="1300" dirty="0">
              <a:solidFill>
                <a:schemeClr val="bg1">
                  <a:lumMod val="50000"/>
                </a:schemeClr>
              </a:solidFill>
              <a:latin typeface="Gill Sans MT" panose="020B0502020104020203" pitchFamily="34" charset="0"/>
              <a:cs typeface="Calibri" panose="020F0502020204030204" pitchFamily="34" charset="0"/>
            </a:endParaRPr>
          </a:p>
        </p:txBody>
      </p:sp>
      <p:sp>
        <p:nvSpPr>
          <p:cNvPr id="14" name="Rectangle 4"/>
          <p:cNvSpPr/>
          <p:nvPr/>
        </p:nvSpPr>
        <p:spPr>
          <a:xfrm>
            <a:off x="3718148" y="2871551"/>
            <a:ext cx="4889283" cy="1565561"/>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p>
            <a:r>
              <a:rPr lang="en-US" sz="1400" baseline="30000" dirty="0" smtClean="0">
                <a:solidFill>
                  <a:srgbClr val="00B050"/>
                </a:solidFill>
                <a:latin typeface="Gill Sans MT" panose="020B0502020104020203" pitchFamily="34" charset="0"/>
                <a:cs typeface="Calibri" panose="020F0502020204030204" pitchFamily="34" charset="0"/>
              </a:rPr>
              <a:t>1</a:t>
            </a:r>
            <a:r>
              <a:rPr lang="en-US" sz="1400" dirty="0" smtClean="0">
                <a:solidFill>
                  <a:srgbClr val="00B050"/>
                </a:solidFill>
                <a:latin typeface="Gill Sans MT" panose="020B0502020104020203" pitchFamily="34" charset="0"/>
                <a:cs typeface="Calibri" panose="020F0502020204030204" pitchFamily="34" charset="0"/>
              </a:rPr>
              <a:t>= Adenohypophysis </a:t>
            </a:r>
            <a:r>
              <a:rPr lang="en-US" sz="1400" dirty="0">
                <a:solidFill>
                  <a:srgbClr val="00B050"/>
                </a:solidFill>
                <a:latin typeface="Gill Sans MT" panose="020B0502020104020203" pitchFamily="34" charset="0"/>
                <a:cs typeface="Calibri" panose="020F0502020204030204" pitchFamily="34" charset="0"/>
              </a:rPr>
              <a:t>= Epithelial cells secret a lot of different secretions.</a:t>
            </a:r>
          </a:p>
          <a:p>
            <a:r>
              <a:rPr lang="en-US" sz="1400" baseline="30000" dirty="0" smtClean="0">
                <a:solidFill>
                  <a:srgbClr val="00B050"/>
                </a:solidFill>
                <a:latin typeface="Gill Sans MT" panose="020B0502020104020203" pitchFamily="34" charset="0"/>
                <a:cs typeface="Calibri" panose="020F0502020204030204" pitchFamily="34" charset="0"/>
              </a:rPr>
              <a:t>2</a:t>
            </a:r>
            <a:r>
              <a:rPr lang="en-US" sz="1400" dirty="0" smtClean="0">
                <a:solidFill>
                  <a:srgbClr val="00B050"/>
                </a:solidFill>
                <a:latin typeface="Gill Sans MT" panose="020B0502020104020203" pitchFamily="34" charset="0"/>
                <a:cs typeface="Calibri" panose="020F0502020204030204" pitchFamily="34" charset="0"/>
              </a:rPr>
              <a:t>= Connection </a:t>
            </a:r>
            <a:r>
              <a:rPr lang="en-US" sz="1400" dirty="0">
                <a:solidFill>
                  <a:srgbClr val="00B050"/>
                </a:solidFill>
                <a:latin typeface="Gill Sans MT" panose="020B0502020104020203" pitchFamily="34" charset="0"/>
                <a:cs typeface="Calibri" panose="020F0502020204030204" pitchFamily="34" charset="0"/>
              </a:rPr>
              <a:t>between two capillaries.</a:t>
            </a:r>
          </a:p>
          <a:p>
            <a:r>
              <a:rPr lang="en-US" sz="1400" baseline="30000" dirty="0" smtClean="0">
                <a:solidFill>
                  <a:srgbClr val="00B050"/>
                </a:solidFill>
                <a:latin typeface="Gill Sans MT" panose="020B0502020104020203" pitchFamily="34" charset="0"/>
                <a:cs typeface="Calibri" panose="020F0502020204030204" pitchFamily="34" charset="0"/>
              </a:rPr>
              <a:t>3</a:t>
            </a:r>
            <a:r>
              <a:rPr lang="en-US" sz="1400" dirty="0" smtClean="0">
                <a:solidFill>
                  <a:srgbClr val="00B050"/>
                </a:solidFill>
                <a:latin typeface="Gill Sans MT" panose="020B0502020104020203" pitchFamily="34" charset="0"/>
                <a:cs typeface="Calibri" panose="020F0502020204030204" pitchFamily="34" charset="0"/>
              </a:rPr>
              <a:t>= Anterior </a:t>
            </a:r>
            <a:r>
              <a:rPr lang="en-US" sz="1400" dirty="0">
                <a:solidFill>
                  <a:srgbClr val="00B050"/>
                </a:solidFill>
                <a:latin typeface="Gill Sans MT" panose="020B0502020104020203" pitchFamily="34" charset="0"/>
                <a:cs typeface="Calibri" panose="020F0502020204030204" pitchFamily="34" charset="0"/>
              </a:rPr>
              <a:t>pituitary gland usually secret 6 hormones:</a:t>
            </a:r>
          </a:p>
          <a:p>
            <a:r>
              <a:rPr lang="en-US" sz="1400" dirty="0">
                <a:solidFill>
                  <a:srgbClr val="00B050"/>
                </a:solidFill>
                <a:latin typeface="Gill Sans MT" panose="020B0502020104020203" pitchFamily="34" charset="0"/>
                <a:cs typeface="Calibri" panose="020F0502020204030204" pitchFamily="34" charset="0"/>
              </a:rPr>
              <a:t>4 of them is known to stimulate other endocrine </a:t>
            </a:r>
            <a:r>
              <a:rPr lang="en-US" sz="1400" dirty="0" smtClean="0">
                <a:solidFill>
                  <a:srgbClr val="00B050"/>
                </a:solidFill>
                <a:latin typeface="Gill Sans MT" panose="020B0502020104020203" pitchFamily="34" charset="0"/>
                <a:cs typeface="Calibri" panose="020F0502020204030204" pitchFamily="34" charset="0"/>
              </a:rPr>
              <a:t>gland like prolactin stimulate the mammary gland. The only hormone which is acting on all body cell is growth hormone.  </a:t>
            </a:r>
          </a:p>
        </p:txBody>
      </p:sp>
      <p:pic>
        <p:nvPicPr>
          <p:cNvPr id="18" name="Picture 17"/>
          <p:cNvPicPr>
            <a:picLocks noChangeAspect="1"/>
          </p:cNvPicPr>
          <p:nvPr/>
        </p:nvPicPr>
        <p:blipFill rotWithShape="1">
          <a:blip r:embed="rId2"/>
          <a:srcRect l="28344" t="32637" r="51181" b="26860"/>
          <a:stretch/>
        </p:blipFill>
        <p:spPr>
          <a:xfrm>
            <a:off x="8730216" y="2996952"/>
            <a:ext cx="2971971" cy="3226080"/>
          </a:xfrm>
          <a:prstGeom prst="rect">
            <a:avLst/>
          </a:prstGeom>
        </p:spPr>
      </p:pic>
      <p:sp>
        <p:nvSpPr>
          <p:cNvPr id="8" name="Rectangle 7"/>
          <p:cNvSpPr/>
          <p:nvPr/>
        </p:nvSpPr>
        <p:spPr>
          <a:xfrm>
            <a:off x="9805801" y="57544"/>
            <a:ext cx="2349998" cy="413486"/>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تكرار للمحاضرة الثانية</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9" name="Rectangle 8"/>
          <p:cNvSpPr/>
          <p:nvPr/>
        </p:nvSpPr>
        <p:spPr>
          <a:xfrm>
            <a:off x="9805801" y="576638"/>
            <a:ext cx="2349998" cy="460754"/>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The </a:t>
            </a:r>
            <a:r>
              <a:rPr lang="en-US" sz="2400" dirty="0">
                <a:solidFill>
                  <a:srgbClr val="00B050"/>
                </a:solidFill>
                <a:latin typeface="Arabic Typesetting" panose="03020402040406030203" pitchFamily="66" charset="-78"/>
                <a:cs typeface="Arabic Typesetting" panose="03020402040406030203" pitchFamily="66" charset="-78"/>
              </a:rPr>
              <a:t>notes</a:t>
            </a:r>
            <a:r>
              <a:rPr lang="en-US" sz="2400" dirty="0">
                <a:solidFill>
                  <a:srgbClr val="FF0000"/>
                </a:solidFill>
                <a:latin typeface="Arabic Typesetting" panose="03020402040406030203" pitchFamily="66" charset="-78"/>
                <a:cs typeface="Arabic Typesetting" panose="03020402040406030203" pitchFamily="66" charset="-78"/>
              </a:rPr>
              <a:t> here are imp</a:t>
            </a:r>
          </a:p>
        </p:txBody>
      </p:sp>
    </p:spTree>
    <p:extLst>
      <p:ext uri="{BB962C8B-B14F-4D97-AF65-F5344CB8AC3E}">
        <p14:creationId xmlns:p14="http://schemas.microsoft.com/office/powerpoint/2010/main" val="328503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48558169"/>
              </p:ext>
            </p:extLst>
          </p:nvPr>
        </p:nvGraphicFramePr>
        <p:xfrm>
          <a:off x="0" y="2"/>
          <a:ext cx="12188824" cy="6859747"/>
        </p:xfrm>
        <a:graphic>
          <a:graphicData uri="http://schemas.openxmlformats.org/drawingml/2006/table">
            <a:tbl>
              <a:tblPr firstRow="1" bandRow="1">
                <a:tableStyleId>{5DA37D80-6434-44D0-A028-1B22A696006F}</a:tableStyleId>
              </a:tblPr>
              <a:tblGrid>
                <a:gridCol w="549795">
                  <a:extLst>
                    <a:ext uri="{9D8B030D-6E8A-4147-A177-3AD203B41FA5}">
                      <a16:colId xmlns:a16="http://schemas.microsoft.com/office/drawing/2014/main" val="2488661427"/>
                    </a:ext>
                  </a:extLst>
                </a:gridCol>
                <a:gridCol w="3600400">
                  <a:extLst>
                    <a:ext uri="{9D8B030D-6E8A-4147-A177-3AD203B41FA5}">
                      <a16:colId xmlns:a16="http://schemas.microsoft.com/office/drawing/2014/main" val="2992488410"/>
                    </a:ext>
                  </a:extLst>
                </a:gridCol>
                <a:gridCol w="3744416">
                  <a:extLst>
                    <a:ext uri="{9D8B030D-6E8A-4147-A177-3AD203B41FA5}">
                      <a16:colId xmlns:a16="http://schemas.microsoft.com/office/drawing/2014/main" val="1164763168"/>
                    </a:ext>
                  </a:extLst>
                </a:gridCol>
                <a:gridCol w="2016224">
                  <a:extLst>
                    <a:ext uri="{9D8B030D-6E8A-4147-A177-3AD203B41FA5}">
                      <a16:colId xmlns:a16="http://schemas.microsoft.com/office/drawing/2014/main" val="3077231630"/>
                    </a:ext>
                  </a:extLst>
                </a:gridCol>
                <a:gridCol w="2277989">
                  <a:extLst>
                    <a:ext uri="{9D8B030D-6E8A-4147-A177-3AD203B41FA5}">
                      <a16:colId xmlns:a16="http://schemas.microsoft.com/office/drawing/2014/main" val="4128162029"/>
                    </a:ext>
                  </a:extLst>
                </a:gridCol>
              </a:tblGrid>
              <a:tr h="455451">
                <a:tc gridSpan="5">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ar-SA" sz="1600" b="1" kern="1200" dirty="0">
                          <a:solidFill>
                            <a:srgbClr val="497E8D"/>
                          </a:solidFill>
                          <a:latin typeface="Calibri" panose="020F0502020204030204" pitchFamily="34" charset="0"/>
                          <a:ea typeface="+mn-ea"/>
                          <a:cs typeface="Calibri" panose="020F0502020204030204" pitchFamily="34" charset="0"/>
                        </a:rPr>
                        <a:t>                                                                                                             </a:t>
                      </a:r>
                      <a:r>
                        <a:rPr kumimoji="0" lang="en-US" sz="1600" b="1" kern="1200" dirty="0">
                          <a:solidFill>
                            <a:srgbClr val="497E8D"/>
                          </a:solidFill>
                          <a:latin typeface="Calibri" panose="020F0502020204030204" pitchFamily="34" charset="0"/>
                          <a:ea typeface="+mn-ea"/>
                          <a:cs typeface="Calibri" panose="020F0502020204030204" pitchFamily="34" charset="0"/>
                        </a:rPr>
                        <a:t>Diabetes Insipidus</a:t>
                      </a: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41312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baseline="0" dirty="0">
                        <a:solidFill>
                          <a:schemeClr val="tx1"/>
                        </a:solidFill>
                        <a:latin typeface="+mn-lt"/>
                        <a:ea typeface="+mn-ea"/>
                        <a:cs typeface="+mn-cs"/>
                      </a:endParaRPr>
                    </a:p>
                  </a:txBody>
                  <a:tcPr>
                    <a:solidFill>
                      <a:schemeClr val="bg1">
                        <a:lumMod val="95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baseline="0" dirty="0">
                          <a:solidFill>
                            <a:schemeClr val="tx1"/>
                          </a:solidFill>
                          <a:latin typeface="+mn-lt"/>
                          <a:ea typeface="+mn-ea"/>
                          <a:cs typeface="+mn-cs"/>
                        </a:rPr>
                        <a:t>Definition</a:t>
                      </a:r>
                    </a:p>
                  </a:txBody>
                  <a:tcPr>
                    <a:solidFill>
                      <a:srgbClr val="C1FFE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baseline="0" dirty="0">
                          <a:solidFill>
                            <a:schemeClr val="tx1"/>
                          </a:solidFill>
                          <a:latin typeface="+mn-lt"/>
                          <a:ea typeface="+mn-ea"/>
                          <a:cs typeface="+mn-cs"/>
                        </a:rPr>
                        <a:t>Causes </a:t>
                      </a:r>
                    </a:p>
                  </a:txBody>
                  <a:tcPr>
                    <a:solidFill>
                      <a:srgbClr val="FFE7E7"/>
                    </a:solidFill>
                  </a:tcPr>
                </a:tc>
                <a:tc>
                  <a:txBody>
                    <a:bodyPr/>
                    <a:lstStyle/>
                    <a:p>
                      <a:pPr marL="0" indent="0" algn="ctr" eaLnBrk="1" hangingPunct="1">
                        <a:lnSpc>
                          <a:spcPct val="150000"/>
                        </a:lnSpc>
                        <a:buFont typeface="Wingdings" panose="05000000000000000000" pitchFamily="2" charset="2"/>
                        <a:buNone/>
                      </a:pPr>
                      <a:r>
                        <a:rPr kumimoji="0" lang="en-US" sz="1400" b="1" i="0" u="none" strike="noStrike" kern="1200" baseline="0" dirty="0">
                          <a:solidFill>
                            <a:schemeClr val="tx1"/>
                          </a:solidFill>
                          <a:latin typeface="+mn-lt"/>
                          <a:ea typeface="+mn-ea"/>
                          <a:cs typeface="+mn-cs"/>
                        </a:rPr>
                        <a:t>Clinical futures </a:t>
                      </a:r>
                    </a:p>
                  </a:txBody>
                  <a:tcPr>
                    <a:solidFill>
                      <a:srgbClr val="FCFEE6"/>
                    </a:solidFill>
                  </a:tcPr>
                </a:tc>
                <a:tc>
                  <a:txBody>
                    <a:bodyPr/>
                    <a:lstStyle/>
                    <a:p>
                      <a:pPr marL="0" indent="0" algn="ctr" eaLnBrk="1" hangingPunct="1">
                        <a:lnSpc>
                          <a:spcPct val="150000"/>
                        </a:lnSpc>
                        <a:buFont typeface="Wingdings" panose="05000000000000000000" pitchFamily="2" charset="2"/>
                        <a:buNone/>
                      </a:pPr>
                      <a:r>
                        <a:rPr kumimoji="0" lang="en-US" sz="1400" b="1" i="0" u="none" strike="noStrike" kern="1200" baseline="0" dirty="0">
                          <a:solidFill>
                            <a:schemeClr val="tx1"/>
                          </a:solidFill>
                          <a:latin typeface="+mn-lt"/>
                          <a:ea typeface="+mn-ea"/>
                          <a:cs typeface="+mn-cs"/>
                        </a:rPr>
                        <a:t>Treatment </a:t>
                      </a:r>
                    </a:p>
                  </a:txBody>
                  <a:tcPr>
                    <a:solidFill>
                      <a:srgbClr val="B9FFFF"/>
                    </a:solidFill>
                  </a:tcPr>
                </a:tc>
                <a:extLst>
                  <a:ext uri="{0D108BD9-81ED-4DB2-BD59-A6C34878D82A}">
                    <a16:rowId xmlns:a16="http://schemas.microsoft.com/office/drawing/2014/main" val="459244839"/>
                  </a:ext>
                </a:extLst>
              </a:tr>
              <a:tr h="3309488">
                <a:tc>
                  <a:txBody>
                    <a:bodyPr/>
                    <a:lstStyle/>
                    <a:p>
                      <a:pPr marL="0" indent="0" algn="ctr">
                        <a:lnSpc>
                          <a:spcPct val="150000"/>
                        </a:lnSpc>
                        <a:buFont typeface="Wingdings" panose="05000000000000000000" pitchFamily="2" charset="2"/>
                        <a:buNone/>
                      </a:pPr>
                      <a:r>
                        <a:rPr kumimoji="0" lang="en-US" sz="1400" b="1" i="0" u="none" strike="noStrike" kern="1200" baseline="0" dirty="0">
                          <a:solidFill>
                            <a:srgbClr val="008080"/>
                          </a:solidFill>
                          <a:latin typeface="+mn-lt"/>
                          <a:ea typeface="+mn-ea"/>
                          <a:cs typeface="+mn-cs"/>
                        </a:rPr>
                        <a:t>Neurogenic (central)</a:t>
                      </a:r>
                    </a:p>
                  </a:txBody>
                  <a:tcPr vert="vert270">
                    <a:solidFill>
                      <a:schemeClr val="bg1">
                        <a:lumMod val="95000"/>
                      </a:schemeClr>
                    </a:solidFill>
                  </a:tcPr>
                </a:tc>
                <a:tc>
                  <a:txBody>
                    <a:bodyPr/>
                    <a:lstStyle/>
                    <a:p>
                      <a:pPr marL="0" indent="0">
                        <a:lnSpc>
                          <a:spcPct val="150000"/>
                        </a:lnSpc>
                        <a:buFont typeface="Wingdings" panose="05000000000000000000" pitchFamily="2" charset="2"/>
                        <a:buNone/>
                      </a:pPr>
                      <a:r>
                        <a:rPr kumimoji="0" lang="en-US" sz="1400" b="0" i="0" u="none" strike="noStrike" kern="1200" baseline="0" dirty="0">
                          <a:solidFill>
                            <a:schemeClr val="tx1"/>
                          </a:solidFill>
                          <a:latin typeface="+mn-lt"/>
                          <a:ea typeface="+mn-ea"/>
                          <a:cs typeface="+mn-cs"/>
                        </a:rPr>
                        <a:t>failure of neurohypophysis to synthesize or secrete ADH.</a:t>
                      </a: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tx1"/>
                          </a:solidFill>
                          <a:latin typeface="+mn-lt"/>
                          <a:ea typeface="+mn-ea"/>
                          <a:cs typeface="+mn-cs"/>
                        </a:rPr>
                        <a:t>Deficiency of anti-diuretic hormone (ADH) or its action and is characterized by the passage of copious amounts of dilute urine.</a:t>
                      </a: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tx1"/>
                          </a:solidFill>
                          <a:latin typeface="+mn-lt"/>
                          <a:ea typeface="+mn-ea"/>
                          <a:cs typeface="+mn-cs"/>
                        </a:rPr>
                        <a:t>It must be differentiated from other </a:t>
                      </a:r>
                      <a:r>
                        <a:rPr kumimoji="0" lang="en-US" sz="1400" b="0" i="0" u="none" strike="noStrike" kern="1200" baseline="0" dirty="0" err="1">
                          <a:solidFill>
                            <a:schemeClr val="tx1"/>
                          </a:solidFill>
                          <a:latin typeface="+mn-lt"/>
                          <a:ea typeface="+mn-ea"/>
                          <a:cs typeface="+mn-cs"/>
                        </a:rPr>
                        <a:t>polyuric</a:t>
                      </a:r>
                      <a:r>
                        <a:rPr kumimoji="0" lang="en-US" sz="1400" b="0" i="0" u="none" strike="noStrike" kern="1200" baseline="0" dirty="0">
                          <a:solidFill>
                            <a:schemeClr val="tx1"/>
                          </a:solidFill>
                          <a:latin typeface="+mn-lt"/>
                          <a:ea typeface="+mn-ea"/>
                          <a:cs typeface="+mn-cs"/>
                        </a:rPr>
                        <a:t> states such as primary polydipsia &amp; osmotic </a:t>
                      </a:r>
                      <a:r>
                        <a:rPr kumimoji="0" lang="en-US" sz="1400" b="0" i="0" u="none" strike="noStrike" kern="1200" baseline="0" dirty="0" err="1">
                          <a:solidFill>
                            <a:schemeClr val="tx1"/>
                          </a:solidFill>
                          <a:latin typeface="+mn-lt"/>
                          <a:ea typeface="+mn-ea"/>
                          <a:cs typeface="+mn-cs"/>
                        </a:rPr>
                        <a:t>duiresis</a:t>
                      </a:r>
                      <a:r>
                        <a:rPr kumimoji="0" lang="en-US" sz="1400" b="0" i="0" u="none" strike="noStrike" kern="1200" baseline="0" dirty="0">
                          <a:solidFill>
                            <a:schemeClr val="tx1"/>
                          </a:solidFill>
                          <a:latin typeface="+mn-lt"/>
                          <a:ea typeface="+mn-ea"/>
                          <a:cs typeface="+mn-cs"/>
                        </a:rPr>
                        <a:t>. Central DI is due to failure of the pituitary gland to secrete adequate ADH. </a:t>
                      </a:r>
                    </a:p>
                  </a:txBody>
                  <a:tcPr>
                    <a:solidFill>
                      <a:schemeClr val="bg1"/>
                    </a:solid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tx1"/>
                          </a:solidFill>
                          <a:latin typeface="+mn-lt"/>
                          <a:ea typeface="+mn-ea"/>
                          <a:cs typeface="+mn-cs"/>
                        </a:rPr>
                        <a:t>IDIOPATHIC (30% OF CASES).</a:t>
                      </a: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tx1"/>
                          </a:solidFill>
                          <a:latin typeface="+mn-lt"/>
                          <a:ea typeface="+mn-ea"/>
                          <a:cs typeface="+mn-cs"/>
                        </a:rPr>
                        <a:t>Benign or malignant tumors 25%.</a:t>
                      </a: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tx1"/>
                          </a:solidFill>
                          <a:latin typeface="+mn-lt"/>
                          <a:ea typeface="+mn-ea"/>
                          <a:cs typeface="+mn-cs"/>
                        </a:rPr>
                        <a:t>Infections (Encephalitis, TB,  </a:t>
                      </a:r>
                      <a:r>
                        <a:rPr kumimoji="0" lang="en-US" sz="1400" b="0" i="0" u="none" strike="noStrike" kern="1200" baseline="0" dirty="0" err="1">
                          <a:solidFill>
                            <a:schemeClr val="tx1"/>
                          </a:solidFill>
                          <a:latin typeface="+mn-lt"/>
                          <a:ea typeface="+mn-ea"/>
                          <a:cs typeface="+mn-cs"/>
                        </a:rPr>
                        <a:t>etc</a:t>
                      </a:r>
                      <a:r>
                        <a:rPr kumimoji="0" lang="en-US" sz="1400" b="0" i="0" u="none" strike="noStrike" kern="1200" baseline="0" dirty="0">
                          <a:solidFill>
                            <a:schemeClr val="tx1"/>
                          </a:solidFill>
                          <a:latin typeface="+mn-lt"/>
                          <a:ea typeface="+mn-ea"/>
                          <a:cs typeface="+mn-cs"/>
                        </a:rPr>
                        <a:t>).</a:t>
                      </a: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tx1"/>
                          </a:solidFill>
                          <a:latin typeface="+mn-lt"/>
                          <a:ea typeface="+mn-ea"/>
                          <a:cs typeface="+mn-cs"/>
                        </a:rPr>
                        <a:t>Skull surgery.</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Trauma. Autoimmune associated with thyroiditis.</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Familial: 2 TYPES AD &amp; X-linked inheritance</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Wolfram syndrome (also known as </a:t>
                      </a:r>
                      <a:r>
                        <a:rPr kumimoji="0" lang="en-US" sz="1400" b="0" i="0" u="none" strike="noStrike" kern="1200" baseline="0" dirty="0" err="1">
                          <a:solidFill>
                            <a:schemeClr val="tx1"/>
                          </a:solidFill>
                          <a:latin typeface="+mn-lt"/>
                          <a:ea typeface="+mn-ea"/>
                          <a:cs typeface="+mn-cs"/>
                        </a:rPr>
                        <a:t>didmoad</a:t>
                      </a:r>
                      <a:r>
                        <a:rPr kumimoji="0" lang="en-US" sz="1400" b="0" i="0" u="none" strike="noStrike" kern="1200" baseline="0" dirty="0">
                          <a:solidFill>
                            <a:schemeClr val="tx1"/>
                          </a:solidFill>
                          <a:latin typeface="+mn-lt"/>
                          <a:ea typeface="+mn-ea"/>
                          <a:cs typeface="+mn-cs"/>
                        </a:rPr>
                        <a:t> syndrome) characterized by di, </a:t>
                      </a:r>
                      <a:r>
                        <a:rPr kumimoji="0" lang="en-US" sz="1400" b="0" i="0" u="none" strike="noStrike" kern="1200" baseline="0" dirty="0" err="1">
                          <a:solidFill>
                            <a:schemeClr val="tx1"/>
                          </a:solidFill>
                          <a:latin typeface="+mn-lt"/>
                          <a:ea typeface="+mn-ea"/>
                          <a:cs typeface="+mn-cs"/>
                        </a:rPr>
                        <a:t>dm</a:t>
                      </a:r>
                      <a:r>
                        <a:rPr kumimoji="0" lang="en-US" sz="1400" b="0" i="0" u="none" strike="noStrike" kern="1200" baseline="0" dirty="0">
                          <a:solidFill>
                            <a:schemeClr val="tx1"/>
                          </a:solidFill>
                          <a:latin typeface="+mn-lt"/>
                          <a:ea typeface="+mn-ea"/>
                          <a:cs typeface="+mn-cs"/>
                        </a:rPr>
                        <a:t>, nerve deafness and optic atrophy.</a:t>
                      </a:r>
                    </a:p>
                  </a:txBody>
                  <a:tcPr>
                    <a:solidFill>
                      <a:schemeClr val="bg1"/>
                    </a:solidFill>
                  </a:tcPr>
                </a:tc>
                <a:tc rowSpan="2">
                  <a:txBody>
                    <a:bodyPr/>
                    <a:lstStyle/>
                    <a:p>
                      <a:pPr marL="285750" indent="-2857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Polyuria, polydipsia &amp; thirst.</a:t>
                      </a:r>
                    </a:p>
                    <a:p>
                      <a:pPr marL="285750" indent="-285750">
                        <a:lnSpc>
                          <a:spcPct val="150000"/>
                        </a:lnSpc>
                        <a:buFont typeface="Wingdings" panose="05000000000000000000" pitchFamily="2" charset="2"/>
                        <a:buChar char="ü"/>
                      </a:pPr>
                      <a:r>
                        <a:rPr kumimoji="0" lang="en-US" sz="1400" b="0" i="0" u="none" strike="noStrike" kern="1200" baseline="0" dirty="0" err="1">
                          <a:solidFill>
                            <a:schemeClr val="tx1"/>
                          </a:solidFill>
                          <a:latin typeface="+mn-lt"/>
                          <a:ea typeface="+mn-ea"/>
                          <a:cs typeface="+mn-cs"/>
                        </a:rPr>
                        <a:t>Nocturia</a:t>
                      </a:r>
                      <a:r>
                        <a:rPr kumimoji="0" lang="en-US" sz="1400" b="0" i="0" u="none" strike="noStrike" kern="1200" baseline="0" dirty="0">
                          <a:solidFill>
                            <a:schemeClr val="tx1"/>
                          </a:solidFill>
                          <a:latin typeface="+mn-lt"/>
                          <a:ea typeface="+mn-ea"/>
                          <a:cs typeface="+mn-cs"/>
                        </a:rPr>
                        <a:t> or nocturnal enuresis.</a:t>
                      </a:r>
                    </a:p>
                    <a:p>
                      <a:pPr marL="285750" indent="-285750">
                        <a:lnSpc>
                          <a:spcPct val="150000"/>
                        </a:lnSpc>
                        <a:buFont typeface="Wingdings" panose="05000000000000000000" pitchFamily="2" charset="2"/>
                        <a:buChar char="ü"/>
                      </a:pPr>
                      <a:r>
                        <a:rPr kumimoji="0" lang="en-US" sz="1400" b="0" i="0" u="none" strike="noStrike" kern="1200" baseline="0" dirty="0" err="1">
                          <a:solidFill>
                            <a:schemeClr val="tx1"/>
                          </a:solidFill>
                          <a:latin typeface="+mn-lt"/>
                          <a:ea typeface="+mn-ea"/>
                          <a:cs typeface="+mn-cs"/>
                        </a:rPr>
                        <a:t>Hypernatremic</a:t>
                      </a:r>
                      <a:r>
                        <a:rPr kumimoji="0" lang="en-US" sz="1400" b="0" i="0" u="none" strike="noStrike" kern="1200" baseline="0" dirty="0">
                          <a:solidFill>
                            <a:schemeClr val="tx1"/>
                          </a:solidFill>
                          <a:latin typeface="+mn-lt"/>
                          <a:ea typeface="+mn-ea"/>
                          <a:cs typeface="+mn-cs"/>
                        </a:rPr>
                        <a:t> dehydration.</a:t>
                      </a:r>
                    </a:p>
                    <a:p>
                      <a:pPr marL="285750" indent="-2857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Anorexia, constipation.</a:t>
                      </a:r>
                    </a:p>
                    <a:p>
                      <a:pPr marL="285750" indent="-2857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Hyperthermia &amp; lack of sweating.</a:t>
                      </a:r>
                    </a:p>
                    <a:p>
                      <a:pPr marL="285750" indent="-285750">
                        <a:lnSpc>
                          <a:spcPct val="150000"/>
                        </a:lnSpc>
                        <a:buFont typeface="Wingdings" panose="05000000000000000000" pitchFamily="2" charset="2"/>
                        <a:buChar char="ü"/>
                      </a:pPr>
                      <a:endParaRPr kumimoji="0" lang="en-US" sz="1400" b="0" i="0" u="none" strike="noStrike" kern="1200" baseline="0" dirty="0">
                        <a:solidFill>
                          <a:schemeClr val="tx1"/>
                        </a:solidFill>
                        <a:latin typeface="+mn-lt"/>
                        <a:ea typeface="+mn-ea"/>
                        <a:cs typeface="+mn-cs"/>
                      </a:endParaRPr>
                    </a:p>
                  </a:txBody>
                  <a:tcPr>
                    <a:solidFill>
                      <a:schemeClr val="bg1"/>
                    </a:solidFill>
                  </a:tcPr>
                </a:tc>
                <a:tc rowSpan="2">
                  <a:txBody>
                    <a:bodyPr/>
                    <a:lstStyle/>
                    <a:p>
                      <a:pPr>
                        <a:lnSpc>
                          <a:spcPct val="150000"/>
                        </a:lnSpc>
                      </a:pPr>
                      <a:r>
                        <a:rPr kumimoji="0" lang="en-US" sz="1400" b="0" i="0" u="none" strike="noStrike" kern="1200" baseline="0" dirty="0">
                          <a:solidFill>
                            <a:srgbClr val="008080"/>
                          </a:solidFill>
                          <a:latin typeface="+mn-lt"/>
                          <a:ea typeface="+mn-ea"/>
                          <a:cs typeface="+mn-cs"/>
                        </a:rPr>
                        <a:t>Desmopressin (</a:t>
                      </a:r>
                      <a:r>
                        <a:rPr kumimoji="0" lang="en-US" sz="1400" b="0" i="0" u="none" strike="noStrike" kern="1200" baseline="0" dirty="0" err="1">
                          <a:solidFill>
                            <a:srgbClr val="008080"/>
                          </a:solidFill>
                          <a:latin typeface="+mn-lt"/>
                          <a:ea typeface="+mn-ea"/>
                          <a:cs typeface="+mn-cs"/>
                        </a:rPr>
                        <a:t>ddavp</a:t>
                      </a:r>
                      <a:r>
                        <a:rPr kumimoji="0" lang="en-US" sz="1400" b="0" i="0" u="none" strike="noStrike" kern="1200" baseline="0" dirty="0">
                          <a:solidFill>
                            <a:srgbClr val="008080"/>
                          </a:solidFill>
                          <a:latin typeface="+mn-lt"/>
                          <a:ea typeface="+mn-ea"/>
                          <a:cs typeface="+mn-cs"/>
                        </a:rPr>
                        <a:t>) a synthetic analog is superior to native </a:t>
                      </a:r>
                      <a:r>
                        <a:rPr kumimoji="0" lang="en-US" sz="1400" b="0" i="0" u="none" strike="noStrike" kern="1200" baseline="0" dirty="0" err="1">
                          <a:solidFill>
                            <a:srgbClr val="008080"/>
                          </a:solidFill>
                          <a:latin typeface="+mn-lt"/>
                          <a:ea typeface="+mn-ea"/>
                          <a:cs typeface="+mn-cs"/>
                        </a:rPr>
                        <a:t>avp</a:t>
                      </a:r>
                      <a:r>
                        <a:rPr kumimoji="0" lang="en-US" sz="1400" b="0" i="0" u="none" strike="noStrike" kern="1200" baseline="0" dirty="0">
                          <a:solidFill>
                            <a:srgbClr val="008080"/>
                          </a:solidFill>
                          <a:latin typeface="+mn-lt"/>
                          <a:ea typeface="+mn-ea"/>
                          <a:cs typeface="+mn-cs"/>
                        </a:rPr>
                        <a:t> because:</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It has longer duration of action (8-10 h vs 2-3 h).</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More potent.</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Its antidiuretic activity is 3000 times greater than its pressor activity.</a:t>
                      </a:r>
                    </a:p>
                    <a:p>
                      <a:pPr marL="171450" indent="-171450">
                        <a:lnSpc>
                          <a:spcPct val="150000"/>
                        </a:lnSpc>
                        <a:buFont typeface="Wingdings" panose="05000000000000000000" pitchFamily="2" charset="2"/>
                        <a:buChar char="ü"/>
                      </a:pPr>
                      <a:endParaRPr kumimoji="0" lang="en-US" sz="1400" b="0" i="0" u="none" strike="noStrike" kern="1200" baseline="0" dirty="0">
                        <a:solidFill>
                          <a:schemeClr val="tx1"/>
                        </a:solidFill>
                        <a:latin typeface="+mn-lt"/>
                        <a:ea typeface="+mn-ea"/>
                        <a:cs typeface="+mn-cs"/>
                      </a:endParaRPr>
                    </a:p>
                    <a:p>
                      <a:pPr marL="171450" indent="-171450">
                        <a:lnSpc>
                          <a:spcPct val="150000"/>
                        </a:lnSpc>
                        <a:buFont typeface="Wingdings" panose="05000000000000000000" pitchFamily="2" charset="2"/>
                        <a:buChar char="ü"/>
                      </a:pPr>
                      <a:endParaRPr kumimoji="0" lang="en-US" sz="1400" b="0" i="0" u="none" strike="noStrike" kern="1200" baseline="0" dirty="0">
                        <a:solidFill>
                          <a:schemeClr val="tx1"/>
                        </a:solidFill>
                        <a:latin typeface="+mn-lt"/>
                        <a:ea typeface="+mn-ea"/>
                        <a:cs typeface="+mn-cs"/>
                      </a:endParaRP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Provision of adequate fluids &amp; calorie</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Low sodium diet</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Diuretics</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High dose of </a:t>
                      </a:r>
                      <a:r>
                        <a:rPr kumimoji="0" lang="en-US" sz="1400" b="0" i="0" u="none" strike="noStrike" kern="1200" baseline="0" dirty="0" err="1">
                          <a:solidFill>
                            <a:schemeClr val="tx1"/>
                          </a:solidFill>
                          <a:latin typeface="+mn-lt"/>
                          <a:ea typeface="+mn-ea"/>
                          <a:cs typeface="+mn-cs"/>
                        </a:rPr>
                        <a:t>ddavp</a:t>
                      </a:r>
                      <a:endParaRPr kumimoji="0" lang="en-US" sz="1400" b="0" i="0" u="none" strike="noStrike" kern="1200" baseline="0" dirty="0">
                        <a:solidFill>
                          <a:schemeClr val="tx1"/>
                        </a:solidFill>
                        <a:latin typeface="+mn-lt"/>
                        <a:ea typeface="+mn-ea"/>
                        <a:cs typeface="+mn-cs"/>
                      </a:endParaRP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Correction of underlying cause</a:t>
                      </a:r>
                    </a:p>
                  </a:txBody>
                  <a:tcPr>
                    <a:solidFill>
                      <a:schemeClr val="bg1"/>
                    </a:solidFill>
                  </a:tcPr>
                </a:tc>
                <a:extLst>
                  <a:ext uri="{0D108BD9-81ED-4DB2-BD59-A6C34878D82A}">
                    <a16:rowId xmlns:a16="http://schemas.microsoft.com/office/drawing/2014/main" val="914437974"/>
                  </a:ext>
                </a:extLst>
              </a:tr>
              <a:tr h="2679939">
                <a:tc>
                  <a:txBody>
                    <a:bodyPr/>
                    <a:lstStyle/>
                    <a:p>
                      <a:pPr algn="ctr"/>
                      <a:r>
                        <a:rPr kumimoji="0" lang="en-US" altLang="en-US" sz="1400" b="1" i="0" u="none" strike="noStrike" kern="1200" baseline="0" dirty="0">
                          <a:solidFill>
                            <a:srgbClr val="008080"/>
                          </a:solidFill>
                          <a:latin typeface="+mn-lt"/>
                          <a:ea typeface="+mn-ea"/>
                          <a:cs typeface="+mn-cs"/>
                        </a:rPr>
                        <a:t>Nephrogenic</a:t>
                      </a:r>
                      <a:endParaRPr kumimoji="0" lang="en-US" sz="1400" b="1" i="0" u="none" strike="noStrike" kern="1200" baseline="0" dirty="0">
                        <a:solidFill>
                          <a:srgbClr val="008080"/>
                        </a:solidFill>
                        <a:latin typeface="+mn-lt"/>
                        <a:ea typeface="+mn-ea"/>
                        <a:cs typeface="+mn-cs"/>
                      </a:endParaRPr>
                    </a:p>
                  </a:txBody>
                  <a:tcPr vert="vert270">
                    <a:solidFill>
                      <a:schemeClr val="bg1">
                        <a:lumMod val="95000"/>
                      </a:schemeClr>
                    </a:solidFill>
                  </a:tcPr>
                </a:tc>
                <a:tc>
                  <a:txBody>
                    <a:bodyPr/>
                    <a:lstStyle/>
                    <a:p>
                      <a:r>
                        <a:rPr kumimoji="0" lang="en-US" sz="1400" b="0" i="0" u="none" strike="noStrike" kern="1200" baseline="0" dirty="0">
                          <a:solidFill>
                            <a:schemeClr val="tx1"/>
                          </a:solidFill>
                          <a:latin typeface="+mn-lt"/>
                          <a:ea typeface="+mn-ea"/>
                          <a:cs typeface="+mn-cs"/>
                        </a:rPr>
                        <a:t>failure of the kidney to respond appropriately to ADH.</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when the renal tubules of the kidneys fail to respond to circulating ADH. </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The resulting renal concentration defect leads to the loss of large volumes of dilute urine. This causes cellular and extracellular dehydration and hypernatremia.</a:t>
                      </a:r>
                    </a:p>
                  </a:txBody>
                  <a:tcPr>
                    <a:solidFill>
                      <a:schemeClr val="bg1"/>
                    </a:solidFill>
                  </a:tcPr>
                </a:tc>
                <a:tc>
                  <a:txBody>
                    <a:bodyPr/>
                    <a:lstStyle/>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Primary familial: x-linked recessive that is severe in boys &amp; mild in girls</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Secondary to:</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Chronic pyelonephritis</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Hypokalemia</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Hypercalcemia </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Sickle cell disease</a:t>
                      </a:r>
                    </a:p>
                    <a:p>
                      <a:pPr marL="171450" indent="-171450">
                        <a:lnSpc>
                          <a:spcPct val="150000"/>
                        </a:lnSpc>
                        <a:buFont typeface="Wingdings" panose="05000000000000000000" pitchFamily="2" charset="2"/>
                        <a:buChar char="ü"/>
                      </a:pPr>
                      <a:r>
                        <a:rPr kumimoji="0" lang="en-US" sz="1400" b="0" i="0" u="none" strike="noStrike" kern="1200" baseline="0" dirty="0">
                          <a:solidFill>
                            <a:schemeClr val="tx1"/>
                          </a:solidFill>
                          <a:latin typeface="+mn-lt"/>
                          <a:ea typeface="+mn-ea"/>
                          <a:cs typeface="+mn-cs"/>
                        </a:rPr>
                        <a:t>Protein deprivation</a:t>
                      </a:r>
                    </a:p>
                  </a:txBody>
                  <a:tcPr>
                    <a:solidFill>
                      <a:schemeClr val="bg1"/>
                    </a:solidFill>
                  </a:tcPr>
                </a:tc>
                <a:tc vMerge="1">
                  <a:txBody>
                    <a:bodyPr/>
                    <a:lstStyle/>
                    <a:p>
                      <a:endParaRPr kumimoji="0" lang="en-US" sz="1200" b="0" i="0" u="none" strike="noStrike" kern="1200" baseline="0" dirty="0">
                        <a:solidFill>
                          <a:schemeClr val="tx1"/>
                        </a:solidFill>
                        <a:latin typeface="+mn-lt"/>
                        <a:ea typeface="+mn-ea"/>
                        <a:cs typeface="+mn-cs"/>
                      </a:endParaRPr>
                    </a:p>
                  </a:txBody>
                  <a:tcPr>
                    <a:solidFill>
                      <a:schemeClr val="bg1"/>
                    </a:solidFill>
                  </a:tcPr>
                </a:tc>
                <a:tc vMerge="1">
                  <a:txBody>
                    <a:bodyPr/>
                    <a:lstStyle/>
                    <a:p>
                      <a:endParaRPr kumimoji="0" lang="en-US" sz="12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191901863"/>
                  </a:ext>
                </a:extLst>
              </a:tr>
            </a:tbl>
          </a:graphicData>
        </a:graphic>
      </p:graphicFrame>
      <p:sp>
        <p:nvSpPr>
          <p:cNvPr id="7" name="Rectangle 6"/>
          <p:cNvSpPr/>
          <p:nvPr/>
        </p:nvSpPr>
        <p:spPr>
          <a:xfrm>
            <a:off x="6670476" y="27285"/>
            <a:ext cx="5518351"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solidFill>
                  <a:srgbClr val="FF0000"/>
                </a:solidFill>
                <a:latin typeface="Arabic Typesetting" panose="03020402040406030203" pitchFamily="66" charset="-78"/>
                <a:cs typeface="Arabic Typesetting" panose="03020402040406030203" pitchFamily="66" charset="-78"/>
              </a:rPr>
              <a:t>هذه الجزئية فقط عند الأولاد </a:t>
            </a:r>
            <a:r>
              <a:rPr lang="ar-SA" dirty="0" err="1">
                <a:solidFill>
                  <a:srgbClr val="FF0000"/>
                </a:solidFill>
                <a:latin typeface="Arabic Typesetting" panose="03020402040406030203" pitchFamily="66" charset="-78"/>
                <a:cs typeface="Arabic Typesetting" panose="03020402040406030203" pitchFamily="66" charset="-78"/>
              </a:rPr>
              <a:t>ومو</a:t>
            </a:r>
            <a:r>
              <a:rPr lang="ar-SA" dirty="0">
                <a:solidFill>
                  <a:srgbClr val="FF0000"/>
                </a:solidFill>
                <a:latin typeface="Arabic Typesetting" panose="03020402040406030203" pitchFamily="66" charset="-78"/>
                <a:cs typeface="Arabic Typesetting" panose="03020402040406030203" pitchFamily="66" charset="-78"/>
              </a:rPr>
              <a:t> موجودة </a:t>
            </a:r>
            <a:r>
              <a:rPr lang="ar-SA" dirty="0" err="1">
                <a:solidFill>
                  <a:srgbClr val="FF0000"/>
                </a:solidFill>
                <a:latin typeface="Arabic Typesetting" panose="03020402040406030203" pitchFamily="66" charset="-78"/>
                <a:cs typeface="Arabic Typesetting" panose="03020402040406030203" pitchFamily="66" charset="-78"/>
              </a:rPr>
              <a:t>بالأوجكتف</a:t>
            </a:r>
            <a:r>
              <a:rPr lang="ar-SA" dirty="0">
                <a:solidFill>
                  <a:srgbClr val="FF0000"/>
                </a:solidFill>
                <a:latin typeface="Arabic Typesetting" panose="03020402040406030203" pitchFamily="66" charset="-78"/>
                <a:cs typeface="Arabic Typesetting" panose="03020402040406030203" pitchFamily="66" charset="-78"/>
              </a:rPr>
              <a:t>، عند الرجوع للدكتور قال </a:t>
            </a:r>
            <a:r>
              <a:rPr lang="ar-SA" dirty="0" err="1">
                <a:solidFill>
                  <a:srgbClr val="FF0000"/>
                </a:solidFill>
                <a:latin typeface="Arabic Typesetting" panose="03020402040406030203" pitchFamily="66" charset="-78"/>
                <a:cs typeface="Arabic Typesetting" panose="03020402040406030203" pitchFamily="66" charset="-78"/>
              </a:rPr>
              <a:t>مو</a:t>
            </a:r>
            <a:r>
              <a:rPr lang="ar-SA" dirty="0">
                <a:solidFill>
                  <a:srgbClr val="FF0000"/>
                </a:solidFill>
                <a:latin typeface="Arabic Typesetting" panose="03020402040406030203" pitchFamily="66" charset="-78"/>
                <a:cs typeface="Arabic Typesetting" panose="03020402040406030203" pitchFamily="66" charset="-78"/>
              </a:rPr>
              <a:t> معكم</a:t>
            </a:r>
            <a:r>
              <a:rPr lang="ar-SA" dirty="0">
                <a:solidFill>
                  <a:srgbClr val="FF0000"/>
                </a:solidFill>
                <a:latin typeface="Arabic Typesetting" panose="03020402040406030203" pitchFamily="66" charset="-78"/>
                <a:cs typeface="Arabic Typesetting" panose="03020402040406030203" pitchFamily="66" charset="-78"/>
                <a:sym typeface="Wingdings" panose="05000000000000000000" pitchFamily="2" charset="2"/>
              </a:rPr>
              <a:t></a:t>
            </a:r>
            <a:r>
              <a:rPr lang="en-US" dirty="0">
                <a:solidFill>
                  <a:srgbClr val="FF0000"/>
                </a:solidFill>
                <a:latin typeface="Arabic Typesetting" panose="03020402040406030203" pitchFamily="66" charset="-78"/>
                <a:cs typeface="Arabic Typesetting" panose="03020402040406030203" pitchFamily="66" charset="-78"/>
              </a:rPr>
              <a:t> </a:t>
            </a:r>
          </a:p>
        </p:txBody>
      </p:sp>
      <p:cxnSp>
        <p:nvCxnSpPr>
          <p:cNvPr id="4" name="Straight Connector 3">
            <a:extLst>
              <a:ext uri="{FF2B5EF4-FFF2-40B4-BE49-F238E27FC236}">
                <a16:creationId xmlns:a16="http://schemas.microsoft.com/office/drawing/2014/main" id="{99589C90-6775-4E1E-B1B3-050FBF0AB725}"/>
              </a:ext>
            </a:extLst>
          </p:cNvPr>
          <p:cNvCxnSpPr/>
          <p:nvPr/>
        </p:nvCxnSpPr>
        <p:spPr>
          <a:xfrm>
            <a:off x="9910836" y="4221088"/>
            <a:ext cx="22779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760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09460" y="152400"/>
            <a:ext cx="10969943" cy="990600"/>
          </a:xfrm>
        </p:spPr>
        <p:txBody>
          <a:bodyPr>
            <a:normAutofit/>
          </a:bodyPr>
          <a:lstStyle/>
          <a:p>
            <a:r>
              <a:rPr lang="en-US" sz="3200" dirty="0" smtClean="0">
                <a:solidFill>
                  <a:srgbClr val="FF0000"/>
                </a:solidFill>
                <a:latin typeface="Bahnschrift" panose="020B0502040204020203" pitchFamily="34" charset="0"/>
                <a:cs typeface="Calibri" panose="020F0502020204030204" pitchFamily="34" charset="0"/>
              </a:rPr>
              <a:t>Question's asked by doctor </a:t>
            </a:r>
            <a:endParaRPr lang="en-US" sz="3200" dirty="0">
              <a:solidFill>
                <a:srgbClr val="FF0000"/>
              </a:solidFill>
              <a:latin typeface="Bahnschrift" panose="020B0502040204020203" pitchFamily="34" charset="0"/>
              <a:cs typeface="Calibri" panose="020F0502020204030204" pitchFamily="34" charset="0"/>
            </a:endParaRPr>
          </a:p>
        </p:txBody>
      </p:sp>
      <p:sp>
        <p:nvSpPr>
          <p:cNvPr id="9" name="Content Placeholder 3"/>
          <p:cNvSpPr>
            <a:spLocks noGrp="1"/>
          </p:cNvSpPr>
          <p:nvPr>
            <p:ph sz="quarter" idx="1"/>
          </p:nvPr>
        </p:nvSpPr>
        <p:spPr>
          <a:xfrm>
            <a:off x="609460" y="1143000"/>
            <a:ext cx="5700977" cy="4916955"/>
          </a:xfrm>
        </p:spPr>
        <p:txBody>
          <a:bodyPr>
            <a:noAutofit/>
          </a:bodyPr>
          <a:lstStyle/>
          <a:p>
            <a:pPr marL="0" indent="0">
              <a:lnSpc>
                <a:spcPct val="150000"/>
              </a:lnSpc>
              <a:buClr>
                <a:srgbClr val="008080"/>
              </a:buClr>
              <a:buNone/>
            </a:pPr>
            <a:r>
              <a:rPr lang="en-US" sz="1400" dirty="0" smtClean="0">
                <a:solidFill>
                  <a:srgbClr val="008080"/>
                </a:solidFill>
                <a:latin typeface="Gill Sans MT" panose="020B0502020104020203" pitchFamily="34" charset="0"/>
                <a:cs typeface="Calibri" panose="020F0502020204030204" pitchFamily="34" charset="0"/>
              </a:rPr>
              <a:t>1. If </a:t>
            </a:r>
            <a:r>
              <a:rPr lang="en-US" sz="1400" dirty="0">
                <a:solidFill>
                  <a:srgbClr val="008080"/>
                </a:solidFill>
                <a:latin typeface="Gill Sans MT" panose="020B0502020104020203" pitchFamily="34" charset="0"/>
                <a:cs typeface="Calibri" panose="020F0502020204030204" pitchFamily="34" charset="0"/>
              </a:rPr>
              <a:t>the stalk connecting pituitary and hypothalamus was </a:t>
            </a:r>
            <a:r>
              <a:rPr lang="en-US" sz="1400" dirty="0" smtClean="0">
                <a:solidFill>
                  <a:srgbClr val="008080"/>
                </a:solidFill>
                <a:latin typeface="Gill Sans MT" panose="020B0502020104020203" pitchFamily="34" charset="0"/>
                <a:cs typeface="Calibri" panose="020F0502020204030204" pitchFamily="34" charset="0"/>
              </a:rPr>
              <a:t>cut, and </a:t>
            </a:r>
            <a:r>
              <a:rPr lang="en-US" sz="1400" dirty="0">
                <a:solidFill>
                  <a:srgbClr val="008080"/>
                </a:solidFill>
                <a:latin typeface="Gill Sans MT" panose="020B0502020104020203" pitchFamily="34" charset="0"/>
                <a:cs typeface="Calibri" panose="020F0502020204030204" pitchFamily="34" charset="0"/>
              </a:rPr>
              <a:t>the hypothalamus was </a:t>
            </a:r>
            <a:r>
              <a:rPr lang="en-US" sz="1400" dirty="0" smtClean="0">
                <a:solidFill>
                  <a:srgbClr val="008080"/>
                </a:solidFill>
                <a:latin typeface="Gill Sans MT" panose="020B0502020104020203" pitchFamily="34" charset="0"/>
                <a:cs typeface="Calibri" panose="020F0502020204030204" pitchFamily="34" charset="0"/>
              </a:rPr>
              <a:t>intact, Will </a:t>
            </a:r>
            <a:r>
              <a:rPr lang="en-US" sz="1400" dirty="0">
                <a:solidFill>
                  <a:srgbClr val="008080"/>
                </a:solidFill>
                <a:latin typeface="Gill Sans MT" panose="020B0502020104020203" pitchFamily="34" charset="0"/>
                <a:cs typeface="Calibri" panose="020F0502020204030204" pitchFamily="34" charset="0"/>
              </a:rPr>
              <a:t>after that ADH and oxytocin be secreted into blood?</a:t>
            </a:r>
          </a:p>
          <a:p>
            <a:pPr marL="228600" indent="-228600">
              <a:lnSpc>
                <a:spcPct val="150000"/>
              </a:lnSpc>
              <a:buClr>
                <a:srgbClr val="008080"/>
              </a:buClr>
              <a:buFont typeface="+mj-lt"/>
              <a:buAutoNum type="alphaUcPeriod"/>
            </a:pPr>
            <a:r>
              <a:rPr lang="en-US" sz="1400" dirty="0">
                <a:latin typeface="Gill Sans MT" panose="020B0502020104020203" pitchFamily="34" charset="0"/>
                <a:cs typeface="Calibri" panose="020F0502020204030204" pitchFamily="34" charset="0"/>
              </a:rPr>
              <a:t>NO, they wont be </a:t>
            </a:r>
            <a:r>
              <a:rPr lang="en-US" sz="1400" dirty="0" smtClean="0">
                <a:latin typeface="Gill Sans MT" panose="020B0502020104020203" pitchFamily="34" charset="0"/>
                <a:cs typeface="Calibri" panose="020F0502020204030204" pitchFamily="34" charset="0"/>
              </a:rPr>
              <a:t>secreted.</a:t>
            </a:r>
            <a:endParaRPr lang="en-US" sz="1400" dirty="0">
              <a:latin typeface="Gill Sans MT" panose="020B0502020104020203" pitchFamily="34" charset="0"/>
              <a:cs typeface="Calibri" panose="020F0502020204030204" pitchFamily="34" charset="0"/>
            </a:endParaRPr>
          </a:p>
          <a:p>
            <a:pPr marL="228600" indent="-228600">
              <a:lnSpc>
                <a:spcPct val="150000"/>
              </a:lnSpc>
              <a:buClr>
                <a:srgbClr val="008080"/>
              </a:buClr>
              <a:buFont typeface="+mj-lt"/>
              <a:buAutoNum type="alphaUcPeriod"/>
            </a:pPr>
            <a:r>
              <a:rPr lang="en-US" sz="1400" dirty="0">
                <a:latin typeface="Gill Sans MT" panose="020B0502020104020203" pitchFamily="34" charset="0"/>
                <a:cs typeface="Calibri" panose="020F0502020204030204" pitchFamily="34" charset="0"/>
              </a:rPr>
              <a:t>They will be secreted because they nerves up there in hypothalamus are </a:t>
            </a:r>
            <a:r>
              <a:rPr lang="en-US" sz="1400" dirty="0" smtClean="0">
                <a:latin typeface="Gill Sans MT" panose="020B0502020104020203" pitchFamily="34" charset="0"/>
                <a:cs typeface="Calibri" panose="020F0502020204030204" pitchFamily="34" charset="0"/>
              </a:rPr>
              <a:t>intact.</a:t>
            </a:r>
            <a:endParaRPr lang="en-US" sz="1400" dirty="0">
              <a:latin typeface="Gill Sans MT" panose="020B0502020104020203" pitchFamily="34" charset="0"/>
              <a:cs typeface="Calibri" panose="020F0502020204030204" pitchFamily="34" charset="0"/>
            </a:endParaRPr>
          </a:p>
          <a:p>
            <a:pPr marL="228600" indent="-228600">
              <a:lnSpc>
                <a:spcPct val="150000"/>
              </a:lnSpc>
              <a:buClr>
                <a:srgbClr val="008080"/>
              </a:buClr>
              <a:buFont typeface="+mj-lt"/>
              <a:buAutoNum type="alphaUcPeriod"/>
            </a:pPr>
            <a:r>
              <a:rPr lang="en-US" sz="1400" dirty="0">
                <a:latin typeface="Gill Sans MT" panose="020B0502020104020203" pitchFamily="34" charset="0"/>
                <a:cs typeface="Calibri" panose="020F0502020204030204" pitchFamily="34" charset="0"/>
              </a:rPr>
              <a:t>They will be secreted but after a period of time (not immediately</a:t>
            </a:r>
            <a:r>
              <a:rPr lang="en-US" sz="1400" dirty="0" smtClean="0">
                <a:latin typeface="Gill Sans MT" panose="020B0502020104020203" pitchFamily="34" charset="0"/>
                <a:cs typeface="Calibri" panose="020F0502020204030204" pitchFamily="34" charset="0"/>
              </a:rPr>
              <a:t>).</a:t>
            </a:r>
            <a:endParaRPr lang="en-US" sz="1400" dirty="0">
              <a:solidFill>
                <a:srgbClr val="00B050"/>
              </a:solidFill>
              <a:latin typeface="Gill Sans MT" panose="020B0502020104020203" pitchFamily="34" charset="0"/>
              <a:cs typeface="Calibri" panose="020F0502020204030204" pitchFamily="34" charset="0"/>
            </a:endParaRPr>
          </a:p>
          <a:p>
            <a:pPr marL="0" indent="0">
              <a:lnSpc>
                <a:spcPct val="150000"/>
              </a:lnSpc>
              <a:buClr>
                <a:srgbClr val="008080"/>
              </a:buClr>
              <a:buNone/>
            </a:pPr>
            <a:r>
              <a:rPr lang="en-US" sz="1400" b="1" dirty="0">
                <a:solidFill>
                  <a:srgbClr val="FF0000"/>
                </a:solidFill>
                <a:latin typeface="Gill Sans MT" panose="020B0502020104020203" pitchFamily="34" charset="0"/>
                <a:cs typeface="Calibri" panose="020F0502020204030204" pitchFamily="34" charset="0"/>
              </a:rPr>
              <a:t>The answer: is C</a:t>
            </a:r>
          </a:p>
          <a:p>
            <a:pPr>
              <a:lnSpc>
                <a:spcPct val="150000"/>
              </a:lnSpc>
              <a:buClr>
                <a:srgbClr val="008080"/>
              </a:buClr>
            </a:pPr>
            <a:r>
              <a:rPr lang="en-US" sz="1400" dirty="0">
                <a:latin typeface="Gill Sans MT" panose="020B0502020104020203" pitchFamily="34" charset="0"/>
                <a:cs typeface="Calibri" panose="020F0502020204030204" pitchFamily="34" charset="0"/>
              </a:rPr>
              <a:t>Because hormones that are already synthesized and stored in posterior pituitary can NOT be stimulated  to be </a:t>
            </a:r>
            <a:r>
              <a:rPr lang="en-US" sz="1400" dirty="0" smtClean="0">
                <a:latin typeface="Gill Sans MT" panose="020B0502020104020203" pitchFamily="34" charset="0"/>
                <a:cs typeface="Calibri" panose="020F0502020204030204" pitchFamily="34" charset="0"/>
              </a:rPr>
              <a:t>released, and </a:t>
            </a:r>
            <a:r>
              <a:rPr lang="en-US" sz="1400" dirty="0">
                <a:latin typeface="Gill Sans MT" panose="020B0502020104020203" pitchFamily="34" charset="0"/>
                <a:cs typeface="Calibri" panose="020F0502020204030204" pitchFamily="34" charset="0"/>
              </a:rPr>
              <a:t>the production of new hormones need </a:t>
            </a:r>
            <a:r>
              <a:rPr lang="en-US" sz="1400" dirty="0" smtClean="0">
                <a:latin typeface="Gill Sans MT" panose="020B0502020104020203" pitchFamily="34" charset="0"/>
                <a:cs typeface="Calibri" panose="020F0502020204030204" pitchFamily="34" charset="0"/>
              </a:rPr>
              <a:t>time.</a:t>
            </a:r>
          </a:p>
          <a:p>
            <a:pPr>
              <a:lnSpc>
                <a:spcPct val="150000"/>
              </a:lnSpc>
              <a:buClr>
                <a:srgbClr val="008080"/>
              </a:buClr>
            </a:pPr>
            <a:r>
              <a:rPr lang="en-US" sz="1400" dirty="0" smtClean="0">
                <a:latin typeface="Gill Sans MT" panose="020B0502020104020203" pitchFamily="34" charset="0"/>
                <a:cs typeface="Calibri" panose="020F0502020204030204" pitchFamily="34" charset="0"/>
              </a:rPr>
              <a:t>remember </a:t>
            </a:r>
            <a:r>
              <a:rPr lang="en-US" sz="1400" dirty="0">
                <a:latin typeface="Gill Sans MT" panose="020B0502020104020203" pitchFamily="34" charset="0"/>
                <a:cs typeface="Calibri" panose="020F0502020204030204" pitchFamily="34" charset="0"/>
              </a:rPr>
              <a:t>that these hormones are proteins so it needs time to be </a:t>
            </a:r>
            <a:r>
              <a:rPr lang="en-US" sz="1400" dirty="0" smtClean="0">
                <a:latin typeface="Gill Sans MT" panose="020B0502020104020203" pitchFamily="34" charset="0"/>
                <a:cs typeface="Calibri" panose="020F0502020204030204" pitchFamily="34" charset="0"/>
              </a:rPr>
              <a:t>produced, so </a:t>
            </a:r>
            <a:r>
              <a:rPr lang="en-US" sz="1400" dirty="0">
                <a:latin typeface="Gill Sans MT" panose="020B0502020104020203" pitchFamily="34" charset="0"/>
                <a:cs typeface="Calibri" panose="020F0502020204030204" pitchFamily="34" charset="0"/>
              </a:rPr>
              <a:t>the cell bodies are intact in the hypothalamus so they can make hormones but the axons need time to regenerate</a:t>
            </a:r>
            <a:r>
              <a:rPr lang="en-US" sz="1400" dirty="0" smtClean="0">
                <a:solidFill>
                  <a:srgbClr val="00B050"/>
                </a:solidFill>
                <a:latin typeface="Gill Sans MT" panose="020B0502020104020203" pitchFamily="34" charset="0"/>
                <a:cs typeface="Calibri" panose="020F0502020204030204" pitchFamily="34" charset="0"/>
              </a:rPr>
              <a:t>.</a:t>
            </a:r>
            <a:endParaRPr lang="en-US" sz="1400" dirty="0">
              <a:solidFill>
                <a:srgbClr val="00B050"/>
              </a:solidFill>
              <a:latin typeface="Gill Sans MT" panose="020B0502020104020203" pitchFamily="34" charset="0"/>
              <a:cs typeface="Calibri" panose="020F0502020204030204" pitchFamily="34" charset="0"/>
            </a:endParaRPr>
          </a:p>
          <a:p>
            <a:pPr>
              <a:lnSpc>
                <a:spcPct val="150000"/>
              </a:lnSpc>
              <a:buClr>
                <a:srgbClr val="008080"/>
              </a:buClr>
            </a:pPr>
            <a:endParaRPr lang="en-US" sz="1400" dirty="0">
              <a:solidFill>
                <a:srgbClr val="00B050"/>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rgbClr val="00B050"/>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rgbClr val="00B050"/>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rgbClr val="00B050"/>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rgbClr val="00B050"/>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rgbClr val="00B050"/>
              </a:solidFill>
              <a:latin typeface="Gill Sans MT" panose="020B0502020104020203" pitchFamily="34" charset="0"/>
              <a:cs typeface="Calibri" panose="020F0502020204030204" pitchFamily="34" charset="0"/>
            </a:endParaRPr>
          </a:p>
          <a:p>
            <a:pPr marL="0" indent="0">
              <a:lnSpc>
                <a:spcPct val="150000"/>
              </a:lnSpc>
              <a:buNone/>
            </a:pPr>
            <a:endParaRPr lang="en-US" sz="1400" dirty="0">
              <a:solidFill>
                <a:srgbClr val="00B050"/>
              </a:solidFill>
              <a:latin typeface="Gill Sans MT" panose="020B0502020104020203" pitchFamily="34" charset="0"/>
              <a:cs typeface="Calibri" panose="020F0502020204030204" pitchFamily="34" charset="0"/>
            </a:endParaRPr>
          </a:p>
          <a:p>
            <a:pPr>
              <a:lnSpc>
                <a:spcPct val="150000"/>
              </a:lnSpc>
            </a:pPr>
            <a:endParaRPr lang="en-US" sz="1400" dirty="0">
              <a:solidFill>
                <a:srgbClr val="00B050"/>
              </a:solidFill>
              <a:latin typeface="Gill Sans MT" panose="020B0502020104020203" pitchFamily="34" charset="0"/>
              <a:cs typeface="Calibri" panose="020F0502020204030204" pitchFamily="34" charset="0"/>
            </a:endParaRPr>
          </a:p>
        </p:txBody>
      </p:sp>
      <p:sp>
        <p:nvSpPr>
          <p:cNvPr id="8" name="Content Placeholder 3"/>
          <p:cNvSpPr txBox="1">
            <a:spLocks/>
          </p:cNvSpPr>
          <p:nvPr/>
        </p:nvSpPr>
        <p:spPr>
          <a:xfrm>
            <a:off x="6454452" y="1226507"/>
            <a:ext cx="5124951" cy="491695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Font typeface="Wingdings 3"/>
              <a:buNone/>
              <a:defRPr/>
            </a:pPr>
            <a:r>
              <a:rPr lang="en-US" altLang="ar-SA" sz="1400" dirty="0" smtClean="0">
                <a:solidFill>
                  <a:srgbClr val="008080"/>
                </a:solidFill>
                <a:latin typeface="Gill Sans MT" panose="020B0502020104020203" pitchFamily="34" charset="0"/>
                <a:cs typeface="Calibri" panose="020F0502020204030204" pitchFamily="34" charset="0"/>
                <a:sym typeface="Wingdings"/>
              </a:rPr>
              <a:t>2. If we don't have ADH, what will happen ? </a:t>
            </a:r>
          </a:p>
          <a:p>
            <a:pPr defTabSz="914400">
              <a:defRPr/>
            </a:pPr>
            <a:r>
              <a:rPr lang="en-US" altLang="ar-SA" sz="1400" dirty="0" smtClean="0">
                <a:latin typeface="Gill Sans MT" panose="020B0502020104020203" pitchFamily="34" charset="0"/>
                <a:cs typeface="Calibri" panose="020F0502020204030204" pitchFamily="34" charset="0"/>
                <a:sym typeface="Wingdings"/>
              </a:rPr>
              <a:t>The formation of urine is high &amp; it has low osmolality, but in the blood the osmolality is low.</a:t>
            </a:r>
          </a:p>
          <a:p>
            <a:pPr defTabSz="914400">
              <a:defRPr/>
            </a:pPr>
            <a:r>
              <a:rPr lang="en-US" altLang="ar-SA" sz="1400" dirty="0" smtClean="0">
                <a:latin typeface="Gill Sans MT" panose="020B0502020104020203" pitchFamily="34" charset="0"/>
                <a:cs typeface="Calibri" panose="020F0502020204030204" pitchFamily="34" charset="0"/>
                <a:sym typeface="Wingdings"/>
              </a:rPr>
              <a:t>How about thirst ? always you will be drinking a lot and you have both polydipsia &amp; polyuria.   </a:t>
            </a:r>
          </a:p>
          <a:p>
            <a:pPr defTabSz="914400">
              <a:lnSpc>
                <a:spcPct val="150000"/>
              </a:lnSpc>
              <a:buClr>
                <a:srgbClr val="008080"/>
              </a:buClr>
            </a:pPr>
            <a:endParaRPr lang="en-US" sz="1400" dirty="0" smtClean="0">
              <a:solidFill>
                <a:srgbClr val="00B050"/>
              </a:solidFill>
              <a:latin typeface="Gill Sans MT" panose="020B0502020104020203" pitchFamily="34" charset="0"/>
              <a:cs typeface="Calibri" panose="020F0502020204030204" pitchFamily="34" charset="0"/>
            </a:endParaRPr>
          </a:p>
          <a:p>
            <a:pPr marL="0" indent="0" defTabSz="914400">
              <a:buNone/>
              <a:defRPr/>
            </a:pPr>
            <a:r>
              <a:rPr lang="en-US" altLang="ar-SA" sz="1400" dirty="0" smtClean="0">
                <a:solidFill>
                  <a:srgbClr val="008080"/>
                </a:solidFill>
                <a:latin typeface="Gill Sans MT" panose="020B0502020104020203" pitchFamily="34" charset="0"/>
                <a:cs typeface="Calibri" panose="020F0502020204030204" pitchFamily="34" charset="0"/>
                <a:sym typeface="Wingdings"/>
              </a:rPr>
              <a:t>3. What will the hypothalamus does if the osmolality is increased ? </a:t>
            </a:r>
          </a:p>
          <a:p>
            <a:pPr marL="342900" indent="-342900" defTabSz="914400">
              <a:buFont typeface="+mj-lt"/>
              <a:buAutoNum type="arabicPeriod"/>
              <a:defRPr/>
            </a:pPr>
            <a:r>
              <a:rPr lang="en-US" altLang="ar-SA" sz="1400" dirty="0" smtClean="0">
                <a:latin typeface="Gill Sans MT" panose="020B0502020104020203" pitchFamily="34" charset="0"/>
                <a:cs typeface="Calibri" panose="020F0502020204030204" pitchFamily="34" charset="0"/>
                <a:sym typeface="Wingdings"/>
              </a:rPr>
              <a:t>Secretion of ADH.      </a:t>
            </a:r>
          </a:p>
          <a:p>
            <a:pPr marL="342900" indent="-342900" defTabSz="914400">
              <a:buFont typeface="+mj-lt"/>
              <a:buAutoNum type="arabicPeriod"/>
              <a:defRPr/>
            </a:pPr>
            <a:r>
              <a:rPr lang="en-US" altLang="ar-SA" sz="1400" dirty="0" smtClean="0">
                <a:latin typeface="Gill Sans MT" panose="020B0502020104020203" pitchFamily="34" charset="0"/>
                <a:cs typeface="Calibri" panose="020F0502020204030204" pitchFamily="34" charset="0"/>
                <a:sym typeface="Wingdings"/>
              </a:rPr>
              <a:t>If it was not enough it will stimulate the thirst center.</a:t>
            </a:r>
          </a:p>
          <a:p>
            <a:pPr defTabSz="914400">
              <a:lnSpc>
                <a:spcPct val="150000"/>
              </a:lnSpc>
              <a:buClr>
                <a:srgbClr val="008080"/>
              </a:buClr>
            </a:pPr>
            <a:endParaRPr lang="en-US" sz="1400" dirty="0" smtClean="0">
              <a:solidFill>
                <a:srgbClr val="00B050"/>
              </a:solidFill>
              <a:latin typeface="Gill Sans MT" panose="020B0502020104020203" pitchFamily="34" charset="0"/>
              <a:cs typeface="Calibri" panose="020F0502020204030204" pitchFamily="34" charset="0"/>
            </a:endParaRPr>
          </a:p>
          <a:p>
            <a:pPr marL="0" indent="0">
              <a:buNone/>
              <a:defRPr/>
            </a:pPr>
            <a:r>
              <a:rPr lang="en-US" altLang="ar-SA" sz="1400" dirty="0" smtClean="0">
                <a:solidFill>
                  <a:srgbClr val="008080"/>
                </a:solidFill>
                <a:latin typeface="Gill Sans MT" panose="020B0502020104020203" pitchFamily="34" charset="0"/>
                <a:cs typeface="Calibri" panose="020F0502020204030204" pitchFamily="34" charset="0"/>
                <a:sym typeface="Wingdings"/>
              </a:rPr>
              <a:t>4. What </a:t>
            </a:r>
            <a:r>
              <a:rPr lang="en-US" altLang="ar-SA" sz="1400" dirty="0">
                <a:solidFill>
                  <a:srgbClr val="008080"/>
                </a:solidFill>
                <a:latin typeface="Gill Sans MT" panose="020B0502020104020203" pitchFamily="34" charset="0"/>
                <a:cs typeface="Calibri" panose="020F0502020204030204" pitchFamily="34" charset="0"/>
                <a:sym typeface="Wingdings"/>
              </a:rPr>
              <a:t>are the situation which might cause un-functioning ADH? </a:t>
            </a:r>
            <a:endParaRPr lang="en-US" altLang="ar-SA" sz="1400" dirty="0" smtClean="0">
              <a:solidFill>
                <a:srgbClr val="008080"/>
              </a:solidFill>
              <a:latin typeface="Gill Sans MT" panose="020B0502020104020203" pitchFamily="34" charset="0"/>
              <a:cs typeface="Calibri" panose="020F0502020204030204" pitchFamily="34" charset="0"/>
              <a:sym typeface="Wingdings"/>
            </a:endParaRPr>
          </a:p>
          <a:p>
            <a:pPr marL="342900" indent="-342900">
              <a:buFont typeface="+mj-lt"/>
              <a:buAutoNum type="arabicPeriod"/>
              <a:defRPr/>
            </a:pPr>
            <a:r>
              <a:rPr lang="en-US" altLang="ar-SA" sz="1400" dirty="0">
                <a:latin typeface="Gill Sans MT" panose="020B0502020104020203" pitchFamily="34" charset="0"/>
                <a:cs typeface="Calibri" panose="020F0502020204030204" pitchFamily="34" charset="0"/>
                <a:sym typeface="Wingdings"/>
              </a:rPr>
              <a:t>Not producing by hypothalamus (due to trauma, tumor, infection.</a:t>
            </a:r>
          </a:p>
          <a:p>
            <a:pPr marL="342900" indent="-342900">
              <a:buFont typeface="+mj-lt"/>
              <a:buAutoNum type="arabicPeriod"/>
              <a:defRPr/>
            </a:pPr>
            <a:r>
              <a:rPr lang="en-US" altLang="ar-SA" sz="1400" dirty="0">
                <a:latin typeface="Gill Sans MT" panose="020B0502020104020203" pitchFamily="34" charset="0"/>
                <a:cs typeface="Calibri" panose="020F0502020204030204" pitchFamily="34" charset="0"/>
                <a:sym typeface="Wingdings"/>
              </a:rPr>
              <a:t>It produces by hypothalamus but the receptors are defect (due to mutation</a:t>
            </a:r>
            <a:r>
              <a:rPr lang="en-US" altLang="ar-SA" sz="1400" dirty="0" smtClean="0">
                <a:latin typeface="Gill Sans MT" panose="020B0502020104020203" pitchFamily="34" charset="0"/>
                <a:cs typeface="Calibri" panose="020F0502020204030204" pitchFamily="34" charset="0"/>
                <a:sym typeface="Wingdings"/>
              </a:rPr>
              <a:t>).</a:t>
            </a:r>
            <a:endParaRPr lang="en-US" altLang="ar-SA" sz="1400" dirty="0">
              <a:latin typeface="Gill Sans MT" panose="020B0502020104020203" pitchFamily="34" charset="0"/>
              <a:cs typeface="Calibri" panose="020F0502020204030204" pitchFamily="34" charset="0"/>
              <a:sym typeface="Wingdings"/>
            </a:endParaRPr>
          </a:p>
          <a:p>
            <a:pPr marL="0" indent="0" defTabSz="914400">
              <a:lnSpc>
                <a:spcPct val="150000"/>
              </a:lnSpc>
              <a:buFont typeface="Wingdings 3"/>
              <a:buNone/>
            </a:pPr>
            <a:endParaRPr lang="en-US" sz="1400" dirty="0" smtClean="0">
              <a:solidFill>
                <a:srgbClr val="00B05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rgbClr val="00B05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rgbClr val="00B05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rgbClr val="00B05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rgbClr val="00B05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rgbClr val="00B050"/>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rgbClr val="00B050"/>
              </a:solidFill>
              <a:latin typeface="Gill Sans MT" panose="020B0502020104020203" pitchFamily="34" charset="0"/>
              <a:cs typeface="Calibri" panose="020F0502020204030204" pitchFamily="34" charset="0"/>
            </a:endParaRPr>
          </a:p>
        </p:txBody>
      </p:sp>
      <p:cxnSp>
        <p:nvCxnSpPr>
          <p:cNvPr id="10" name="Straight Connector 9"/>
          <p:cNvCxnSpPr/>
          <p:nvPr/>
        </p:nvCxnSpPr>
        <p:spPr>
          <a:xfrm>
            <a:off x="6382444" y="1127986"/>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946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308" y="9585"/>
            <a:ext cx="2088232" cy="683111"/>
          </a:xfrm>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Summary </a:t>
            </a: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89756" y="692696"/>
            <a:ext cx="11737304" cy="6165304"/>
          </a:xfrm>
          <a:prstGeom prst="rect">
            <a:avLst/>
          </a:prstGeom>
        </p:spPr>
      </p:pic>
    </p:spTree>
    <p:extLst>
      <p:ext uri="{BB962C8B-B14F-4D97-AF65-F5344CB8AC3E}">
        <p14:creationId xmlns:p14="http://schemas.microsoft.com/office/powerpoint/2010/main" val="681862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1197868" y="1268760"/>
            <a:ext cx="9361040" cy="4968552"/>
          </a:xfrm>
          <a:prstGeom prst="rect">
            <a:avLst/>
          </a:prstGeom>
        </p:spPr>
      </p:pic>
      <p:sp>
        <p:nvSpPr>
          <p:cNvPr id="7" name="Title 1"/>
          <p:cNvSpPr txBox="1">
            <a:spLocks/>
          </p:cNvSpPr>
          <p:nvPr/>
        </p:nvSpPr>
        <p:spPr>
          <a:xfrm>
            <a:off x="611490" y="135956"/>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solidFill>
                  <a:srgbClr val="497E8D"/>
                </a:solidFill>
                <a:latin typeface="Bahnschrift" panose="020B0502040204020203" pitchFamily="34" charset="0"/>
                <a:cs typeface="Calibri" panose="020F0502020204030204" pitchFamily="34" charset="0"/>
              </a:rPr>
              <a:t>Summary</a:t>
            </a:r>
            <a:endParaRPr lang="en-US" sz="3200" dirty="0">
              <a:solidFill>
                <a:srgbClr val="497E8D"/>
              </a:solidFill>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732366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1980" y="548680"/>
            <a:ext cx="12009096" cy="6309320"/>
          </a:xfrm>
          <a:prstGeom prst="rect">
            <a:avLst/>
          </a:prstGeom>
        </p:spPr>
      </p:pic>
      <p:sp>
        <p:nvSpPr>
          <p:cNvPr id="7" name="Title 1"/>
          <p:cNvSpPr>
            <a:spLocks noGrp="1"/>
          </p:cNvSpPr>
          <p:nvPr>
            <p:ph type="title"/>
          </p:nvPr>
        </p:nvSpPr>
        <p:spPr>
          <a:xfrm>
            <a:off x="5158308" y="9585"/>
            <a:ext cx="2088232" cy="467087"/>
          </a:xfrm>
        </p:spPr>
        <p:txBody>
          <a:bodyPr>
            <a:normAutofit fontScale="90000"/>
          </a:bodyPr>
          <a:lstStyle/>
          <a:p>
            <a:pPr algn="ctr"/>
            <a:r>
              <a:rPr lang="en-US" sz="3200" dirty="0">
                <a:solidFill>
                  <a:srgbClr val="497E8D"/>
                </a:solidFill>
                <a:latin typeface="Bahnschrift" panose="020B0502040204020203" pitchFamily="34" charset="0"/>
                <a:cs typeface="Calibri" panose="020F0502020204030204" pitchFamily="34" charset="0"/>
              </a:rPr>
              <a:t>Summary </a:t>
            </a:r>
          </a:p>
        </p:txBody>
      </p:sp>
    </p:spTree>
    <p:extLst>
      <p:ext uri="{BB962C8B-B14F-4D97-AF65-F5344CB8AC3E}">
        <p14:creationId xmlns:p14="http://schemas.microsoft.com/office/powerpoint/2010/main" val="2968727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2435" y="3020472"/>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35</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50" y="1600521"/>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26560" y="3443687"/>
            <a:ext cx="3960440" cy="829814"/>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Hanaa </a:t>
            </a:r>
            <a:r>
              <a:rPr lang="fr-FR" sz="1100" dirty="0" err="1">
                <a:solidFill>
                  <a:schemeClr val="tx1"/>
                </a:solidFill>
                <a:latin typeface="Comic Sans MS" panose="030F0702030302020204" pitchFamily="66" charset="0"/>
              </a:rPr>
              <a:t>AlZamil’s</a:t>
            </a:r>
            <a:r>
              <a:rPr lang="fr-FR" sz="1100" dirty="0">
                <a:solidFill>
                  <a:schemeClr val="tx1"/>
                </a:solidFill>
                <a:latin typeface="Comic Sans MS" panose="030F0702030302020204" pitchFamily="66" charset="0"/>
              </a:rPr>
              <a:t> Lecture &amp; Notes.</a:t>
            </a:r>
          </a:p>
          <a:p>
            <a:pPr defTabSz="914400"/>
            <a:r>
              <a:rPr lang="fr-FR" sz="1100" dirty="0">
                <a:solidFill>
                  <a:schemeClr val="tx1"/>
                </a:solidFill>
                <a:latin typeface="Comic Sans MS" panose="030F0702030302020204" pitchFamily="66" charset="0"/>
              </a:rPr>
              <a:t>2017-2018 Prof. </a:t>
            </a:r>
            <a:r>
              <a:rPr lang="fr-FR" sz="1100" dirty="0" err="1">
                <a:solidFill>
                  <a:schemeClr val="tx1"/>
                </a:solidFill>
                <a:latin typeface="Comic Sans MS" panose="030F0702030302020204" pitchFamily="66" charset="0"/>
              </a:rPr>
              <a:t>Abdulmajeed</a:t>
            </a:r>
            <a:r>
              <a:rPr lang="fr-FR" sz="1100" dirty="0">
                <a:solidFill>
                  <a:schemeClr val="tx1"/>
                </a:solidFill>
                <a:latin typeface="Comic Sans MS" panose="030F0702030302020204" pitchFamily="66" charset="0"/>
              </a:rPr>
              <a:t> </a:t>
            </a:r>
            <a:r>
              <a:rPr lang="fr-FR" sz="1100" dirty="0" err="1">
                <a:solidFill>
                  <a:schemeClr val="tx1"/>
                </a:solidFill>
                <a:latin typeface="Comic Sans MS" panose="030F0702030302020204" pitchFamily="66" charset="0"/>
              </a:rPr>
              <a:t>Aldress’s</a:t>
            </a:r>
            <a:r>
              <a:rPr lang="fr-FR" sz="1100" dirty="0">
                <a:solidFill>
                  <a:schemeClr val="tx1"/>
                </a:solidFill>
                <a:latin typeface="Comic Sans MS" panose="030F0702030302020204" pitchFamily="66" charset="0"/>
              </a:rPr>
              <a:t> Lecture&amp; Notes</a:t>
            </a:r>
            <a:r>
              <a:rPr lang="fr-FR" sz="1100" dirty="0" smtClean="0">
                <a:solidFill>
                  <a:schemeClr val="tx1"/>
                </a:solidFill>
                <a:latin typeface="Comic Sans MS" panose="030F0702030302020204" pitchFamily="66" charset="0"/>
              </a:rPr>
              <a:t>.</a:t>
            </a:r>
          </a:p>
          <a:p>
            <a:pPr defTabSz="914400"/>
            <a:r>
              <a:rPr lang="fr-FR" sz="1100" dirty="0">
                <a:solidFill>
                  <a:schemeClr val="tx1"/>
                </a:solidFill>
                <a:latin typeface="Comic Sans MS" panose="030F0702030302020204" pitchFamily="66" charset="0"/>
              </a:rPr>
              <a:t>2017-2018 Dr. Dr. Khalid Al </a:t>
            </a:r>
            <a:r>
              <a:rPr lang="fr-FR" sz="1100" dirty="0" err="1" smtClean="0">
                <a:solidFill>
                  <a:schemeClr val="tx1"/>
                </a:solidFill>
                <a:latin typeface="Comic Sans MS" panose="030F0702030302020204" pitchFamily="66" charset="0"/>
              </a:rPr>
              <a:t>Regaiey’s</a:t>
            </a:r>
            <a:r>
              <a:rPr lang="fr-FR" sz="1100" dirty="0" smtClean="0">
                <a:solidFill>
                  <a:schemeClr val="tx1"/>
                </a:solidFill>
                <a:latin typeface="Comic Sans MS" panose="030F0702030302020204" pitchFamily="66" charset="0"/>
              </a:rPr>
              <a:t> Lecture </a:t>
            </a:r>
            <a:r>
              <a:rPr lang="fr-FR" sz="1100" dirty="0">
                <a:solidFill>
                  <a:schemeClr val="tx1"/>
                </a:solidFill>
                <a:latin typeface="Comic Sans MS" panose="030F0702030302020204" pitchFamily="66" charset="0"/>
              </a:rPr>
              <a:t>&amp; Notes</a:t>
            </a:r>
            <a:r>
              <a:rPr lang="fr-FR" sz="1100" dirty="0" smtClean="0">
                <a:solidFill>
                  <a:schemeClr val="tx1"/>
                </a:solidFill>
                <a:latin typeface="Comic Sans MS" panose="030F0702030302020204" pitchFamily="66" charset="0"/>
              </a:rPr>
              <a:t>. </a:t>
            </a:r>
            <a:endParaRPr lang="fr-FR" sz="1100" dirty="0">
              <a:solidFill>
                <a:schemeClr val="tx1"/>
              </a:solidFill>
              <a:latin typeface="Comic Sans MS" panose="030F0702030302020204" pitchFamily="66" charset="0"/>
            </a:endParaRPr>
          </a:p>
          <a:p>
            <a:pPr defTabSz="914400"/>
            <a:r>
              <a:rPr lang="en-US" sz="1100" dirty="0">
                <a:solidFill>
                  <a:schemeClr val="tx1"/>
                </a:solidFill>
                <a:latin typeface="Comic Sans MS" panose="030F0702030302020204" pitchFamily="66" charset="0"/>
              </a:rPr>
              <a:t>Guyton &amp; Hall of Medical Physiology 13th  Edition.</a:t>
            </a:r>
          </a:p>
          <a:p>
            <a:pPr defTabSz="914400"/>
            <a:r>
              <a:rPr lang="en-US" sz="1100" dirty="0">
                <a:solidFill>
                  <a:schemeClr val="tx1"/>
                </a:solidFill>
                <a:latin typeface="Comic Sans MS" panose="030F0702030302020204" pitchFamily="66" charset="0"/>
              </a:rPr>
              <a:t>Linda S. Costanzo 5th Edition.</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172" y="2434536"/>
            <a:ext cx="859536" cy="859536"/>
          </a:xfrm>
          <a:prstGeom prst="rect">
            <a:avLst/>
          </a:prstGeom>
        </p:spPr>
      </p:pic>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Examine yourself</a:t>
            </a:r>
          </a:p>
        </p:txBody>
      </p:sp>
      <p:pic>
        <p:nvPicPr>
          <p:cNvPr id="13" name="Picture 12">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279553" y="3549613"/>
            <a:ext cx="1965375" cy="2657128"/>
          </a:xfrm>
          <a:prstGeom prst="rect">
            <a:avLst/>
          </a:prstGeom>
        </p:spPr>
        <p:txBody>
          <a:bodyPr wrap="square" lIns="101590" tIns="50795" rIns="101590" bIns="50795">
            <a:spAutoFit/>
          </a:bodyPr>
          <a:lstStyle/>
          <a:p>
            <a:pPr algn="ctr" fontAlgn="t">
              <a:lnSpc>
                <a:spcPct val="150000"/>
              </a:lnSpc>
              <a:spcBef>
                <a:spcPct val="20000"/>
              </a:spcBef>
            </a:pPr>
            <a:r>
              <a:rPr lang="ar-SA" dirty="0">
                <a:latin typeface="Calibri" panose="020F0502020204030204" pitchFamily="34" charset="0"/>
                <a:cs typeface="Calibri" panose="020F0502020204030204" pitchFamily="34" charset="0"/>
              </a:rPr>
              <a:t>ريـما الشايع</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دعاء ماهر</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دانية الكلابي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شذا الغيهب</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اللولو </a:t>
            </a:r>
            <a:r>
              <a:rPr lang="ar-SA" dirty="0" err="1">
                <a:latin typeface="Calibri" panose="020F0502020204030204" pitchFamily="34" charset="0"/>
                <a:cs typeface="Calibri" panose="020F0502020204030204" pitchFamily="34" charset="0"/>
              </a:rPr>
              <a:t>الصليهم</a:t>
            </a:r>
            <a:endParaRPr lang="ar-SA" dirty="0">
              <a:latin typeface="Calibri" panose="020F0502020204030204" pitchFamily="34" charset="0"/>
              <a:cs typeface="Calibri" panose="020F0502020204030204" pitchFamily="34" charset="0"/>
            </a:endParaRPr>
          </a:p>
        </p:txBody>
      </p:sp>
      <p:sp>
        <p:nvSpPr>
          <p:cNvPr id="27" name="Rectangle 26"/>
          <p:cNvSpPr/>
          <p:nvPr/>
        </p:nvSpPr>
        <p:spPr>
          <a:xfrm>
            <a:off x="1075796" y="3552622"/>
            <a:ext cx="1965375" cy="2657128"/>
          </a:xfrm>
          <a:prstGeom prst="rect">
            <a:avLst/>
          </a:prstGeom>
        </p:spPr>
        <p:txBody>
          <a:bodyPr wrap="square" lIns="101590" tIns="50795" rIns="101590" bIns="50795">
            <a:spAutoFit/>
          </a:bodyPr>
          <a:lstStyle/>
          <a:p>
            <a:pPr algn="ctr" fontAlgn="t">
              <a:lnSpc>
                <a:spcPct val="150000"/>
              </a:lnSpc>
              <a:spcBef>
                <a:spcPct val="20000"/>
              </a:spcBef>
            </a:pPr>
            <a:r>
              <a:rPr lang="ar-SA" dirty="0">
                <a:latin typeface="Calibri" panose="020F0502020204030204" pitchFamily="34" charset="0"/>
                <a:cs typeface="Calibri" panose="020F0502020204030204" pitchFamily="34" charset="0"/>
              </a:rPr>
              <a:t>روان القحطاني</a:t>
            </a:r>
            <a:endParaRPr lang="en-US" dirty="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a:latin typeface="Calibri" panose="020F0502020204030204" pitchFamily="34" charset="0"/>
                <a:cs typeface="Calibri" panose="020F0502020204030204" pitchFamily="34" charset="0"/>
              </a:rPr>
              <a:t>آمال </a:t>
            </a:r>
            <a:r>
              <a:rPr lang="ar-SA" dirty="0" err="1">
                <a:latin typeface="Calibri" panose="020F0502020204030204" pitchFamily="34" charset="0"/>
                <a:cs typeface="Calibri" panose="020F0502020204030204" pitchFamily="34" charset="0"/>
              </a:rPr>
              <a:t>الشـيـبـي</a:t>
            </a:r>
            <a:r>
              <a:rPr lang="ar-SA" dirty="0">
                <a:latin typeface="Calibri" panose="020F0502020204030204" pitchFamily="34" charset="0"/>
                <a:cs typeface="Calibri" panose="020F0502020204030204" pitchFamily="34" charset="0"/>
              </a:rPr>
              <a:t> </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طلال الحقيل</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حسان الشمري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حمد الخضيري</a:t>
            </a:r>
            <a:endParaRPr lang="en-US" dirty="0">
              <a:latin typeface="Calibri" panose="020F0502020204030204" pitchFamily="34" charset="0"/>
              <a:cs typeface="Calibri" panose="020F0502020204030204" pitchFamily="34" charset="0"/>
            </a:endParaRPr>
          </a:p>
        </p:txBody>
      </p:sp>
      <p:pic>
        <p:nvPicPr>
          <p:cNvPr id="29" name="Picture 28">
            <a:hlinkClick r:id="rId12"/>
          </p:cNvPr>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Tree>
    <p:extLst>
      <p:ext uri="{BB962C8B-B14F-4D97-AF65-F5344CB8AC3E}">
        <p14:creationId xmlns:p14="http://schemas.microsoft.com/office/powerpoint/2010/main" val="52969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234" y="135890"/>
            <a:ext cx="10984785"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Growth Hormone</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582233" y="1141623"/>
            <a:ext cx="10984785" cy="127926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400" dirty="0" smtClean="0">
                <a:solidFill>
                  <a:schemeClr val="accent5">
                    <a:lumMod val="75000"/>
                  </a:schemeClr>
                </a:solidFill>
              </a:rPr>
              <a:t>Characteristic:</a:t>
            </a:r>
          </a:p>
          <a:p>
            <a:pPr marL="342900" indent="-342900" defTabSz="914400">
              <a:spcBef>
                <a:spcPts val="0"/>
              </a:spcBef>
              <a:buClrTx/>
              <a:buSzTx/>
              <a:buFont typeface="+mj-lt"/>
              <a:buAutoNum type="arabicPeriod"/>
              <a:defRPr/>
            </a:pPr>
            <a:r>
              <a:rPr lang="en-US" sz="1400" dirty="0" smtClean="0"/>
              <a:t>Growth </a:t>
            </a:r>
            <a:r>
              <a:rPr lang="en-US" sz="1400" dirty="0"/>
              <a:t>hormone, also called </a:t>
            </a:r>
            <a:r>
              <a:rPr lang="en-US" sz="1400" dirty="0" err="1"/>
              <a:t>somatotropic</a:t>
            </a:r>
            <a:r>
              <a:rPr lang="en-US" sz="1400" dirty="0"/>
              <a:t> hormone or somatotropin.</a:t>
            </a:r>
          </a:p>
          <a:p>
            <a:pPr marL="342900" indent="-342900" defTabSz="914400">
              <a:spcBef>
                <a:spcPts val="0"/>
              </a:spcBef>
              <a:buClrTx/>
              <a:buSzTx/>
              <a:buFont typeface="+mj-lt"/>
              <a:buAutoNum type="arabicPeriod"/>
              <a:defRPr/>
            </a:pPr>
            <a:r>
              <a:rPr lang="en-US" sz="1400" dirty="0"/>
              <a:t>Secreted in </a:t>
            </a:r>
            <a:r>
              <a:rPr lang="en-US" sz="1400" dirty="0" err="1"/>
              <a:t>Somatotrophs</a:t>
            </a:r>
            <a:r>
              <a:rPr lang="en-US" sz="1400" dirty="0"/>
              <a:t> </a:t>
            </a:r>
            <a:r>
              <a:rPr lang="en-US" sz="1400" dirty="0">
                <a:solidFill>
                  <a:srgbClr val="FFC000"/>
                </a:solidFill>
              </a:rPr>
              <a:t>(20%).</a:t>
            </a:r>
          </a:p>
          <a:p>
            <a:pPr marL="342900" indent="-342900" defTabSz="914400">
              <a:spcBef>
                <a:spcPts val="0"/>
              </a:spcBef>
              <a:buClrTx/>
              <a:buSzTx/>
              <a:buFont typeface="+mj-lt"/>
              <a:buAutoNum type="arabicPeriod"/>
              <a:defRPr/>
            </a:pPr>
            <a:r>
              <a:rPr lang="en-US" sz="1400" dirty="0"/>
              <a:t>is a small protein molecule that contains </a:t>
            </a:r>
            <a:r>
              <a:rPr lang="en-US" sz="1400" dirty="0">
                <a:solidFill>
                  <a:srgbClr val="FFC000"/>
                </a:solidFill>
              </a:rPr>
              <a:t>191</a:t>
            </a:r>
            <a:r>
              <a:rPr lang="en-US" sz="1400" dirty="0"/>
              <a:t> amino acids in a single chain.</a:t>
            </a:r>
          </a:p>
          <a:p>
            <a:pPr marL="342900" indent="-342900" defTabSz="914400">
              <a:spcBef>
                <a:spcPts val="0"/>
              </a:spcBef>
              <a:buClrTx/>
              <a:buSzTx/>
              <a:buFont typeface="+mj-lt"/>
              <a:buAutoNum type="arabicPeriod"/>
              <a:defRPr/>
            </a:pPr>
            <a:r>
              <a:rPr lang="en-US" sz="1400" dirty="0"/>
              <a:t>has a molecular weight of </a:t>
            </a:r>
            <a:r>
              <a:rPr lang="en-US" sz="1400" dirty="0">
                <a:solidFill>
                  <a:srgbClr val="FFC000"/>
                </a:solidFill>
              </a:rPr>
              <a:t>22,005KD</a:t>
            </a:r>
            <a:r>
              <a:rPr lang="en-US" sz="1400" dirty="0" smtClean="0">
                <a:solidFill>
                  <a:srgbClr val="FFC000"/>
                </a:solidFill>
              </a:rPr>
              <a:t>.</a:t>
            </a:r>
            <a:endParaRPr lang="en-US" sz="14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defTabSz="914400">
              <a:lnSpc>
                <a:spcPct val="150000"/>
              </a:lnSpc>
            </a:pPr>
            <a:endParaRPr lang="en-US" sz="1400" dirty="0">
              <a:latin typeface="Gill Sans MT" panose="020B0502020104020203"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43163139"/>
              </p:ext>
            </p:extLst>
          </p:nvPr>
        </p:nvGraphicFramePr>
        <p:xfrm>
          <a:off x="591880" y="2628817"/>
          <a:ext cx="10984786" cy="3607880"/>
        </p:xfrm>
        <a:graphic>
          <a:graphicData uri="http://schemas.openxmlformats.org/drawingml/2006/table">
            <a:tbl>
              <a:tblPr firstRow="1" bandRow="1">
                <a:tableStyleId>{5DA37D80-6434-44D0-A028-1B22A696006F}</a:tableStyleId>
              </a:tblPr>
              <a:tblGrid>
                <a:gridCol w="399612">
                  <a:extLst>
                    <a:ext uri="{9D8B030D-6E8A-4147-A177-3AD203B41FA5}">
                      <a16:colId xmlns:a16="http://schemas.microsoft.com/office/drawing/2014/main" val="3604589667"/>
                    </a:ext>
                  </a:extLst>
                </a:gridCol>
                <a:gridCol w="2304256">
                  <a:extLst>
                    <a:ext uri="{9D8B030D-6E8A-4147-A177-3AD203B41FA5}">
                      <a16:colId xmlns:a16="http://schemas.microsoft.com/office/drawing/2014/main" val="2468948741"/>
                    </a:ext>
                  </a:extLst>
                </a:gridCol>
                <a:gridCol w="8280918">
                  <a:extLst>
                    <a:ext uri="{9D8B030D-6E8A-4147-A177-3AD203B41FA5}">
                      <a16:colId xmlns:a16="http://schemas.microsoft.com/office/drawing/2014/main" val="2114305328"/>
                    </a:ext>
                  </a:extLst>
                </a:gridCol>
              </a:tblGrid>
              <a:tr h="286510">
                <a:tc rowSpan="2">
                  <a:txBody>
                    <a:bodyPr/>
                    <a:lstStyle/>
                    <a:p>
                      <a:pPr algn="ctr"/>
                      <a:r>
                        <a:rPr lang="en-US" sz="1600" b="0" dirty="0">
                          <a:solidFill>
                            <a:srgbClr val="008080"/>
                          </a:solidFill>
                        </a:rPr>
                        <a:t>Mechanism of action</a:t>
                      </a:r>
                    </a:p>
                  </a:txBody>
                  <a:tcPr vert="vert270">
                    <a:solidFill>
                      <a:srgbClr val="E0F4E9"/>
                    </a:solidFill>
                  </a:tcPr>
                </a:tc>
                <a:tc>
                  <a:txBody>
                    <a:bodyPr/>
                    <a:lstStyle/>
                    <a:p>
                      <a:pPr marL="0" marR="0" lvl="1" indent="0" algn="ctr" defTabSz="914400" rtl="0" eaLnBrk="1" fontAlgn="auto" latinLnBrk="0" hangingPunct="1">
                        <a:lnSpc>
                          <a:spcPct val="150000"/>
                        </a:lnSpc>
                        <a:spcBef>
                          <a:spcPts val="0"/>
                        </a:spcBef>
                        <a:spcAft>
                          <a:spcPts val="0"/>
                        </a:spcAft>
                        <a:buClrTx/>
                        <a:buSzTx/>
                        <a:buFont typeface="+mj-lt"/>
                        <a:buNone/>
                        <a:tabLst/>
                        <a:defRPr/>
                      </a:pPr>
                      <a:r>
                        <a:rPr lang="en-US" sz="1400" b="0" dirty="0" smtClean="0"/>
                        <a:t>1. Direct effect</a:t>
                      </a:r>
                      <a:endParaRPr lang="en-US" sz="1400" b="0" dirty="0"/>
                    </a:p>
                  </a:txBody>
                  <a:tcPr>
                    <a:solidFill>
                      <a:srgbClr val="FCFEE6"/>
                    </a:solidFill>
                  </a:tcPr>
                </a:tc>
                <a:tc>
                  <a:txBody>
                    <a:bodyPr/>
                    <a:lstStyle/>
                    <a:p>
                      <a:pPr marL="0" marR="0" lvl="1" indent="0" algn="ctr" defTabSz="914400" rtl="0" eaLnBrk="1" fontAlgn="auto" latinLnBrk="0" hangingPunct="1">
                        <a:lnSpc>
                          <a:spcPct val="150000"/>
                        </a:lnSpc>
                        <a:spcBef>
                          <a:spcPts val="0"/>
                        </a:spcBef>
                        <a:spcAft>
                          <a:spcPts val="0"/>
                        </a:spcAft>
                        <a:buClrTx/>
                        <a:buSzTx/>
                        <a:buFont typeface="+mj-lt"/>
                        <a:buNone/>
                        <a:tabLst/>
                        <a:defRPr/>
                      </a:pPr>
                      <a:r>
                        <a:rPr lang="en-US" sz="1400" b="0" dirty="0" smtClean="0"/>
                        <a:t>2. Indirect effect</a:t>
                      </a:r>
                      <a:endParaRPr lang="en-US" sz="1400" b="0" dirty="0"/>
                    </a:p>
                  </a:txBody>
                  <a:tcPr>
                    <a:solidFill>
                      <a:srgbClr val="FCFEE6"/>
                    </a:solidFill>
                  </a:tcPr>
                </a:tc>
                <a:extLst>
                  <a:ext uri="{0D108BD9-81ED-4DB2-BD59-A6C34878D82A}">
                    <a16:rowId xmlns:a16="http://schemas.microsoft.com/office/drawing/2014/main" val="3908467867"/>
                  </a:ext>
                </a:extLst>
              </a:tr>
              <a:tr h="2551100">
                <a:tc vMerge="1">
                  <a:txBody>
                    <a:bodyPr/>
                    <a:lstStyle/>
                    <a:p>
                      <a:endParaRPr lang="en-US"/>
                    </a:p>
                  </a:txBody>
                  <a:tcPr/>
                </a:tc>
                <a:tc>
                  <a:txBody>
                    <a:bodyPr/>
                    <a:lstStyle/>
                    <a:p>
                      <a:pPr marL="285750" indent="-285750">
                        <a:lnSpc>
                          <a:spcPct val="150000"/>
                        </a:lnSpc>
                        <a:buFont typeface="Wingdings" panose="05000000000000000000" pitchFamily="2" charset="2"/>
                        <a:buChar char="ü"/>
                      </a:pPr>
                      <a:r>
                        <a:rPr lang="en-US" sz="1300" b="0" baseline="0" dirty="0" smtClean="0">
                          <a:solidFill>
                            <a:srgbClr val="00B050"/>
                          </a:solidFill>
                          <a:latin typeface="Gill Sans MT" panose="020B0502020104020203" pitchFamily="34" charset="0"/>
                          <a:cs typeface="Calibri" panose="020F0502020204030204" pitchFamily="34" charset="0"/>
                        </a:rPr>
                        <a:t>Growth hormone join its receptor directly. </a:t>
                      </a:r>
                    </a:p>
                    <a:p>
                      <a:pPr marL="285750" indent="-285750">
                        <a:lnSpc>
                          <a:spcPct val="150000"/>
                        </a:lnSpc>
                        <a:buFont typeface="Wingdings" panose="05000000000000000000" pitchFamily="2" charset="2"/>
                        <a:buChar char="ü"/>
                      </a:pPr>
                      <a:r>
                        <a:rPr lang="en-US" sz="1300" b="0" baseline="0" dirty="0" smtClean="0">
                          <a:solidFill>
                            <a:srgbClr val="00B050"/>
                          </a:solidFill>
                          <a:latin typeface="Gill Sans MT" panose="020B0502020104020203" pitchFamily="34" charset="0"/>
                          <a:cs typeface="Calibri" panose="020F0502020204030204" pitchFamily="34" charset="0"/>
                        </a:rPr>
                        <a:t>This receptor similar in shape with insulin one. (Tyrosine kinase)  </a:t>
                      </a:r>
                    </a:p>
                    <a:p>
                      <a:pPr marL="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300" kern="1200" baseline="0" dirty="0" smtClean="0">
                          <a:solidFill>
                            <a:schemeClr val="accent5">
                              <a:lumMod val="75000"/>
                            </a:schemeClr>
                          </a:solidFill>
                          <a:latin typeface="+mn-lt"/>
                          <a:ea typeface="+mn-ea"/>
                          <a:cs typeface="+mn-cs"/>
                          <a:sym typeface="Wingdings" panose="05000000000000000000" pitchFamily="2" charset="2"/>
                        </a:rPr>
                        <a:t>Find </a:t>
                      </a:r>
                      <a:r>
                        <a:rPr kumimoji="0" lang="en-US" sz="1300" kern="1200" baseline="0" dirty="0">
                          <a:solidFill>
                            <a:schemeClr val="accent5">
                              <a:lumMod val="75000"/>
                            </a:schemeClr>
                          </a:solidFill>
                          <a:latin typeface="+mn-lt"/>
                          <a:ea typeface="+mn-ea"/>
                          <a:cs typeface="+mn-cs"/>
                          <a:sym typeface="Wingdings" panose="05000000000000000000" pitchFamily="2" charset="2"/>
                        </a:rPr>
                        <a:t>in: </a:t>
                      </a:r>
                    </a:p>
                    <a:p>
                      <a:pPr marL="3429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a:solidFill>
                            <a:schemeClr val="tx1"/>
                          </a:solidFill>
                          <a:latin typeface="+mn-lt"/>
                          <a:ea typeface="+mn-ea"/>
                          <a:cs typeface="+mn-cs"/>
                        </a:rPr>
                        <a:t>Skeletal muscles.</a:t>
                      </a:r>
                    </a:p>
                    <a:p>
                      <a:pPr marL="3429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300" kern="1200" dirty="0">
                          <a:solidFill>
                            <a:schemeClr val="tx1"/>
                          </a:solidFill>
                          <a:latin typeface="+mn-lt"/>
                          <a:ea typeface="+mn-ea"/>
                          <a:cs typeface="+mn-cs"/>
                        </a:rPr>
                        <a:t>Liver</a:t>
                      </a:r>
                      <a:r>
                        <a:rPr kumimoji="0" lang="en-US" sz="1300" kern="1200" baseline="0" dirty="0">
                          <a:solidFill>
                            <a:schemeClr val="tx1"/>
                          </a:solidFill>
                          <a:latin typeface="+mn-lt"/>
                          <a:ea typeface="+mn-ea"/>
                          <a:cs typeface="+mn-cs"/>
                        </a:rPr>
                        <a:t> &amp; </a:t>
                      </a:r>
                      <a:r>
                        <a:rPr kumimoji="0" lang="en-US" sz="1300" kern="1200" dirty="0">
                          <a:solidFill>
                            <a:schemeClr val="tx1"/>
                          </a:solidFill>
                          <a:latin typeface="+mn-lt"/>
                          <a:ea typeface="+mn-ea"/>
                          <a:cs typeface="+mn-cs"/>
                        </a:rPr>
                        <a:t>adipose.</a:t>
                      </a:r>
                    </a:p>
                    <a:p>
                      <a:pPr marL="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1300" dirty="0"/>
                    </a:p>
                  </a:txBody>
                  <a:tcPr>
                    <a:solidFill>
                      <a:schemeClr val="bg1"/>
                    </a:solidFill>
                  </a:tcPr>
                </a:tc>
                <a:tc>
                  <a:txBody>
                    <a:bodyPr/>
                    <a:lstStyle/>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300" b="0" kern="1200" baseline="0" dirty="0" smtClean="0">
                          <a:solidFill>
                            <a:srgbClr val="00B050"/>
                          </a:solidFill>
                          <a:latin typeface="Gill Sans MT" panose="020B0502020104020203" pitchFamily="34" charset="0"/>
                          <a:ea typeface="+mn-ea"/>
                          <a:cs typeface="Calibri" panose="020F0502020204030204" pitchFamily="34" charset="0"/>
                        </a:rPr>
                        <a:t>Growth hormone secretes from anterior pituitary gland and travel through the blood and reach the liver and stimulated, the liver secret insulin like growth factor(IGFs)</a:t>
                      </a:r>
                      <a:r>
                        <a:rPr kumimoji="0" lang="en-US" sz="1300" b="0" kern="1200" baseline="0" dirty="0" smtClean="0">
                          <a:solidFill>
                            <a:schemeClr val="bg1">
                              <a:lumMod val="50000"/>
                            </a:schemeClr>
                          </a:solidFill>
                          <a:latin typeface="Gill Sans MT" panose="020B0502020104020203" pitchFamily="34" charset="0"/>
                          <a:ea typeface="+mn-ea"/>
                          <a:cs typeface="Calibri" panose="020F0502020204030204" pitchFamily="34" charset="0"/>
                        </a:rPr>
                        <a:t>(somatomedin) </a:t>
                      </a:r>
                      <a:r>
                        <a:rPr kumimoji="0" lang="en-US" sz="1300" b="0" kern="1200" baseline="0" dirty="0" smtClean="0">
                          <a:solidFill>
                            <a:srgbClr val="00B050"/>
                          </a:solidFill>
                          <a:latin typeface="Gill Sans MT" panose="020B0502020104020203" pitchFamily="34" charset="0"/>
                          <a:ea typeface="+mn-ea"/>
                          <a:cs typeface="Calibri" panose="020F0502020204030204" pitchFamily="34" charset="0"/>
                        </a:rPr>
                        <a:t>and insulin like growth factor binding protein(IGFBPs).</a:t>
                      </a:r>
                    </a:p>
                    <a:p>
                      <a:pPr marL="2857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300" b="0" kern="1200" baseline="0" dirty="0" smtClean="0">
                        <a:solidFill>
                          <a:srgbClr val="00B050"/>
                        </a:solidFill>
                        <a:latin typeface="Gill Sans MT" panose="020B0502020104020203" pitchFamily="34" charset="0"/>
                        <a:ea typeface="+mn-ea"/>
                        <a:cs typeface="Calibri" panose="020F0502020204030204" pitchFamily="34" charset="0"/>
                      </a:endParaRPr>
                    </a:p>
                    <a:p>
                      <a:pPr marL="171450" indent="-171450" fontAlgn="auto">
                        <a:lnSpc>
                          <a:spcPct val="150000"/>
                        </a:lnSpc>
                        <a:spcAft>
                          <a:spcPts val="0"/>
                        </a:spcAft>
                        <a:buClr>
                          <a:srgbClr val="FF66CC"/>
                        </a:buClr>
                        <a:buFont typeface="Wingdings" panose="05000000000000000000" pitchFamily="2" charset="2"/>
                        <a:buChar char="ü"/>
                        <a:defRPr/>
                      </a:pPr>
                      <a:r>
                        <a:rPr lang="en-US" sz="1300" baseline="0" dirty="0" smtClean="0">
                          <a:solidFill>
                            <a:srgbClr val="FF66CC"/>
                          </a:solidFill>
                          <a:cs typeface="Tahoma" pitchFamily="34" charset="0"/>
                        </a:rPr>
                        <a:t>Depends on somatomedin ‘insulin– like growth factor [IGF-I&amp; II] </a:t>
                      </a:r>
                      <a:endParaRPr lang="en-US" sz="1300" baseline="0" dirty="0" smtClean="0">
                        <a:solidFill>
                          <a:srgbClr val="FF66CC"/>
                        </a:solidFill>
                        <a:cs typeface="Tahoma" pitchFamily="34" charset="0"/>
                      </a:endParaRPr>
                    </a:p>
                    <a:p>
                      <a:pPr marL="0" indent="0" fontAlgn="auto">
                        <a:lnSpc>
                          <a:spcPct val="150000"/>
                        </a:lnSpc>
                        <a:spcAft>
                          <a:spcPts val="0"/>
                        </a:spcAft>
                        <a:buClr>
                          <a:srgbClr val="FF66CC"/>
                        </a:buClr>
                        <a:buFont typeface="Wingdings" panose="05000000000000000000" pitchFamily="2" charset="2"/>
                        <a:buNone/>
                        <a:defRPr/>
                      </a:pPr>
                      <a:r>
                        <a:rPr lang="en-US" sz="1300" baseline="0" dirty="0" smtClean="0">
                          <a:solidFill>
                            <a:srgbClr val="FF66CC"/>
                          </a:solidFill>
                          <a:cs typeface="Tahoma" pitchFamily="34" charset="0"/>
                        </a:rPr>
                        <a:t>secreted </a:t>
                      </a:r>
                      <a:r>
                        <a:rPr lang="en-US" sz="1300" baseline="0" dirty="0" smtClean="0">
                          <a:solidFill>
                            <a:srgbClr val="FF66CC"/>
                          </a:solidFill>
                          <a:cs typeface="Tahoma" pitchFamily="34" charset="0"/>
                        </a:rPr>
                        <a:t>by the liver, which is responsible for effect of GH on bone &amp; </a:t>
                      </a:r>
                      <a:endParaRPr lang="en-US" sz="1300" baseline="0" dirty="0" smtClean="0">
                        <a:solidFill>
                          <a:srgbClr val="FF66CC"/>
                        </a:solidFill>
                        <a:cs typeface="Tahoma" pitchFamily="34" charset="0"/>
                      </a:endParaRPr>
                    </a:p>
                    <a:p>
                      <a:pPr marL="0" indent="0" fontAlgn="auto">
                        <a:lnSpc>
                          <a:spcPct val="150000"/>
                        </a:lnSpc>
                        <a:spcAft>
                          <a:spcPts val="0"/>
                        </a:spcAft>
                        <a:buClr>
                          <a:srgbClr val="FF66CC"/>
                        </a:buClr>
                        <a:buFont typeface="Wingdings" panose="05000000000000000000" pitchFamily="2" charset="2"/>
                        <a:buNone/>
                        <a:defRPr/>
                      </a:pPr>
                      <a:r>
                        <a:rPr lang="en-US" sz="1300" baseline="0" dirty="0" smtClean="0">
                          <a:solidFill>
                            <a:srgbClr val="FF66CC"/>
                          </a:solidFill>
                          <a:cs typeface="Tahoma" pitchFamily="34" charset="0"/>
                        </a:rPr>
                        <a:t>cartilage </a:t>
                      </a:r>
                      <a:r>
                        <a:rPr lang="en-US" sz="1300" baseline="0" dirty="0" smtClean="0">
                          <a:solidFill>
                            <a:srgbClr val="FF66CC"/>
                          </a:solidFill>
                          <a:cs typeface="Tahoma" pitchFamily="34" charset="0"/>
                        </a:rPr>
                        <a:t>growth and increase the synthesis of protein in skeletal </a:t>
                      </a:r>
                      <a:endParaRPr lang="en-US" sz="1300" baseline="0" dirty="0" smtClean="0">
                        <a:solidFill>
                          <a:srgbClr val="FF66CC"/>
                        </a:solidFill>
                        <a:cs typeface="Tahoma" pitchFamily="34" charset="0"/>
                      </a:endParaRPr>
                    </a:p>
                    <a:p>
                      <a:pPr marL="0" indent="0" fontAlgn="auto">
                        <a:lnSpc>
                          <a:spcPct val="150000"/>
                        </a:lnSpc>
                        <a:spcAft>
                          <a:spcPts val="0"/>
                        </a:spcAft>
                        <a:buClr>
                          <a:srgbClr val="FF66CC"/>
                        </a:buClr>
                        <a:buFont typeface="Wingdings" panose="05000000000000000000" pitchFamily="2" charset="2"/>
                        <a:buNone/>
                        <a:defRPr/>
                      </a:pPr>
                      <a:r>
                        <a:rPr lang="en-US" sz="1300" baseline="0" dirty="0" smtClean="0">
                          <a:solidFill>
                            <a:srgbClr val="FF66CC"/>
                          </a:solidFill>
                          <a:cs typeface="Tahoma" pitchFamily="34" charset="0"/>
                        </a:rPr>
                        <a:t>muscles</a:t>
                      </a:r>
                      <a:r>
                        <a:rPr lang="en-US" sz="1300" baseline="0" dirty="0" smtClean="0">
                          <a:solidFill>
                            <a:srgbClr val="FF66CC"/>
                          </a:solidFill>
                          <a:cs typeface="Tahoma" pitchFamily="34" charset="0"/>
                        </a:rPr>
                        <a:t>.</a:t>
                      </a:r>
                    </a:p>
                    <a:p>
                      <a:pPr marL="171450" indent="-171450" fontAlgn="auto">
                        <a:lnSpc>
                          <a:spcPct val="150000"/>
                        </a:lnSpc>
                        <a:spcAft>
                          <a:spcPts val="0"/>
                        </a:spcAft>
                        <a:buClr>
                          <a:srgbClr val="FFFF99"/>
                        </a:buClr>
                        <a:buFont typeface="Wingdings" panose="05000000000000000000" pitchFamily="2" charset="2"/>
                        <a:buChar char="ü"/>
                        <a:defRPr/>
                      </a:pPr>
                      <a:endParaRPr kumimoji="0" lang="en-US" sz="300" kern="1200" baseline="0" dirty="0" smtClean="0">
                        <a:solidFill>
                          <a:srgbClr val="FF66CC"/>
                        </a:solidFill>
                        <a:latin typeface="+mn-lt"/>
                        <a:ea typeface="+mn-ea"/>
                        <a:cs typeface="+mn-cs"/>
                      </a:endParaRPr>
                    </a:p>
                    <a:p>
                      <a:pPr marL="171450" marR="0" lvl="1"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300" kern="1200" baseline="0" dirty="0" smtClean="0">
                          <a:solidFill>
                            <a:srgbClr val="00B050"/>
                          </a:solidFill>
                          <a:latin typeface="+mn-lt"/>
                          <a:ea typeface="+mn-ea"/>
                          <a:cs typeface="+mn-cs"/>
                        </a:rPr>
                        <a:t>Growth hormone started with molecular  weight of 20000 then it </a:t>
                      </a:r>
                      <a:endParaRPr kumimoji="0" lang="en-US" sz="1300" kern="1200" baseline="0" dirty="0" smtClean="0">
                        <a:solidFill>
                          <a:srgbClr val="00B050"/>
                        </a:solidFill>
                        <a:latin typeface="+mn-lt"/>
                        <a:ea typeface="+mn-ea"/>
                        <a:cs typeface="+mn-cs"/>
                      </a:endParaRPr>
                    </a:p>
                    <a:p>
                      <a:pPr marL="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300" kern="1200" baseline="0" dirty="0" smtClean="0">
                          <a:solidFill>
                            <a:srgbClr val="00B050"/>
                          </a:solidFill>
                          <a:latin typeface="+mn-lt"/>
                          <a:ea typeface="+mn-ea"/>
                          <a:cs typeface="+mn-cs"/>
                        </a:rPr>
                        <a:t>gets </a:t>
                      </a:r>
                      <a:r>
                        <a:rPr kumimoji="0" lang="en-US" sz="1300" kern="1200" baseline="0" dirty="0" smtClean="0">
                          <a:solidFill>
                            <a:srgbClr val="00B050"/>
                          </a:solidFill>
                          <a:latin typeface="+mn-lt"/>
                          <a:ea typeface="+mn-ea"/>
                          <a:cs typeface="+mn-cs"/>
                        </a:rPr>
                        <a:t>modified and ended </a:t>
                      </a:r>
                      <a:r>
                        <a:rPr kumimoji="0" lang="en-US" sz="1300" kern="1200" baseline="0" dirty="0" smtClean="0">
                          <a:solidFill>
                            <a:schemeClr val="accent5">
                              <a:lumMod val="75000"/>
                            </a:schemeClr>
                          </a:solidFill>
                          <a:latin typeface="+mn-lt"/>
                          <a:ea typeface="+mn-ea"/>
                          <a:cs typeface="+mn-cs"/>
                        </a:rPr>
                        <a:t>with </a:t>
                      </a:r>
                      <a:r>
                        <a:rPr kumimoji="0" lang="en-US" sz="1300" kern="1200" baseline="0" dirty="0" smtClean="0">
                          <a:solidFill>
                            <a:schemeClr val="accent5">
                              <a:lumMod val="75000"/>
                            </a:schemeClr>
                          </a:solidFill>
                          <a:latin typeface="+mn-lt"/>
                          <a:ea typeface="+mn-ea"/>
                          <a:cs typeface="+mn-cs"/>
                        </a:rPr>
                        <a:t>4500 – 7500 MW.</a:t>
                      </a:r>
                    </a:p>
                    <a:p>
                      <a:pPr marL="0" marR="0" lvl="1"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300" kern="1200" baseline="0" dirty="0" smtClean="0">
                        <a:solidFill>
                          <a:schemeClr val="accent5">
                            <a:lumMod val="75000"/>
                          </a:schemeClr>
                        </a:solidFill>
                        <a:latin typeface="+mn-lt"/>
                        <a:ea typeface="+mn-ea"/>
                        <a:cs typeface="+mn-cs"/>
                      </a:endParaRPr>
                    </a:p>
                    <a:p>
                      <a:pPr marL="171450" marR="0" lvl="1"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300" kern="1200" baseline="0" dirty="0" smtClean="0">
                          <a:solidFill>
                            <a:srgbClr val="00B050"/>
                          </a:solidFill>
                          <a:latin typeface="+mn-lt"/>
                          <a:ea typeface="+mn-ea"/>
                          <a:cs typeface="+mn-cs"/>
                        </a:rPr>
                        <a:t>somatomedin C is the most potent  type of somatomedin. </a:t>
                      </a:r>
                    </a:p>
                  </a:txBody>
                  <a:tcPr>
                    <a:solidFill>
                      <a:schemeClr val="bg1">
                        <a:lumMod val="95000"/>
                      </a:schemeClr>
                    </a:solidFill>
                  </a:tcPr>
                </a:tc>
                <a:extLst>
                  <a:ext uri="{0D108BD9-81ED-4DB2-BD59-A6C34878D82A}">
                    <a16:rowId xmlns:a16="http://schemas.microsoft.com/office/drawing/2014/main" val="1896155116"/>
                  </a:ext>
                </a:extLst>
              </a:tr>
            </a:tbl>
          </a:graphicData>
        </a:graphic>
      </p:graphicFrame>
      <p:sp>
        <p:nvSpPr>
          <p:cNvPr id="9" name="object 4"/>
          <p:cNvSpPr/>
          <p:nvPr/>
        </p:nvSpPr>
        <p:spPr>
          <a:xfrm>
            <a:off x="8106870" y="4077072"/>
            <a:ext cx="3432122" cy="2105371"/>
          </a:xfrm>
          <a:prstGeom prst="rect">
            <a:avLst/>
          </a:prstGeom>
          <a:blipFill>
            <a:blip r:embed="rId2"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957367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Secretion of Growth Hormone</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3"/>
          <p:cNvSpPr txBox="1"/>
          <p:nvPr/>
        </p:nvSpPr>
        <p:spPr>
          <a:xfrm>
            <a:off x="644190" y="4574093"/>
            <a:ext cx="5450222" cy="1737447"/>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50000"/>
              </a:lnSpc>
            </a:pPr>
            <a:r>
              <a:rPr lang="en-US" sz="1200" dirty="0"/>
              <a:t>There is a variety in the growth hormone secretion (pulsatile secretion) to prevent adaptation or down regulation of the receptor.</a:t>
            </a:r>
          </a:p>
          <a:p>
            <a:pPr>
              <a:lnSpc>
                <a:spcPct val="150000"/>
              </a:lnSpc>
            </a:pPr>
            <a:r>
              <a:rPr lang="en-US" sz="1200" dirty="0"/>
              <a:t>3 types  of loops:</a:t>
            </a:r>
          </a:p>
          <a:p>
            <a:pPr marL="342900" indent="-342900">
              <a:lnSpc>
                <a:spcPct val="150000"/>
              </a:lnSpc>
              <a:buFont typeface="+mj-lt"/>
              <a:buAutoNum type="arabicPeriod"/>
            </a:pPr>
            <a:r>
              <a:rPr lang="en-US" sz="1200" dirty="0"/>
              <a:t>short loop</a:t>
            </a:r>
          </a:p>
          <a:p>
            <a:pPr marL="342900" indent="-342900">
              <a:lnSpc>
                <a:spcPct val="150000"/>
              </a:lnSpc>
              <a:buFont typeface="+mj-lt"/>
              <a:buAutoNum type="arabicPeriod"/>
            </a:pPr>
            <a:r>
              <a:rPr lang="en-US" sz="1200" dirty="0"/>
              <a:t>ultra short loop</a:t>
            </a:r>
          </a:p>
          <a:p>
            <a:pPr marL="342900" indent="-342900">
              <a:lnSpc>
                <a:spcPct val="150000"/>
              </a:lnSpc>
              <a:buFont typeface="+mj-lt"/>
              <a:buAutoNum type="arabicPeriod"/>
            </a:pPr>
            <a:r>
              <a:rPr lang="en-US" sz="1200" dirty="0"/>
              <a:t>long loop</a:t>
            </a:r>
          </a:p>
        </p:txBody>
      </p:sp>
      <p:sp>
        <p:nvSpPr>
          <p:cNvPr id="8" name="object 13"/>
          <p:cNvSpPr/>
          <p:nvPr/>
        </p:nvSpPr>
        <p:spPr>
          <a:xfrm>
            <a:off x="587367" y="1292811"/>
            <a:ext cx="5507045" cy="3216310"/>
          </a:xfrm>
          <a:prstGeom prst="rect">
            <a:avLst/>
          </a:prstGeom>
          <a:blipFill>
            <a:blip r:embed="rId2" cstate="print"/>
            <a:stretch>
              <a:fillRect/>
            </a:stretch>
          </a:blipFill>
        </p:spPr>
        <p:txBody>
          <a:bodyPr wrap="square" lIns="0" tIns="0" rIns="0" bIns="0" rtlCol="0"/>
          <a:lstStyle/>
          <a:p>
            <a:endParaRPr/>
          </a:p>
        </p:txBody>
      </p:sp>
      <p:sp>
        <p:nvSpPr>
          <p:cNvPr id="12" name="TextBox 11"/>
          <p:cNvSpPr txBox="1"/>
          <p:nvPr/>
        </p:nvSpPr>
        <p:spPr>
          <a:xfrm>
            <a:off x="6310436" y="1340768"/>
            <a:ext cx="5268967" cy="4970772"/>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lnSpc>
                <a:spcPct val="150000"/>
              </a:lnSpc>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During life:</a:t>
            </a:r>
          </a:p>
          <a:p>
            <a:pPr marL="285750" indent="-285750">
              <a:buFont typeface="Wingdings" panose="05000000000000000000" pitchFamily="2" charset="2"/>
              <a:buChar char="ü"/>
            </a:pPr>
            <a:r>
              <a:rPr lang="en-US" dirty="0"/>
              <a:t>Since birth, GH is secreted in low levels. During </a:t>
            </a:r>
            <a:r>
              <a:rPr lang="en-US" dirty="0" smtClean="0"/>
              <a:t>childhood</a:t>
            </a:r>
            <a:r>
              <a:rPr lang="en-US" dirty="0"/>
              <a:t>, it shows a plateau. And then it is greatly secreted during puberty </a:t>
            </a:r>
            <a:r>
              <a:rPr lang="en-US" dirty="0">
                <a:solidFill>
                  <a:srgbClr val="FF0000"/>
                </a:solidFill>
              </a:rPr>
              <a:t>(highest peak).</a:t>
            </a:r>
          </a:p>
          <a:p>
            <a:pPr marL="171450" indent="-171450">
              <a:buFont typeface="Wingdings" panose="05000000000000000000" pitchFamily="2" charset="2"/>
              <a:buChar char="ü"/>
            </a:pPr>
            <a:endParaRPr lang="en-US" sz="500" dirty="0"/>
          </a:p>
          <a:p>
            <a:pPr marL="285750" indent="-285750">
              <a:buFont typeface="Wingdings" panose="05000000000000000000" pitchFamily="2" charset="2"/>
              <a:buChar char="ü"/>
            </a:pPr>
            <a:r>
              <a:rPr lang="en-US" dirty="0"/>
              <a:t>Triggered by hormones which are testosterone(in male) and estrogen(in female).</a:t>
            </a:r>
          </a:p>
          <a:p>
            <a:pPr marL="171450" indent="-171450">
              <a:buFont typeface="Wingdings" panose="05000000000000000000" pitchFamily="2" charset="2"/>
              <a:buChar char="ü"/>
            </a:pPr>
            <a:endParaRPr lang="en-US" sz="500" dirty="0"/>
          </a:p>
          <a:p>
            <a:pPr marL="285750" indent="-285750">
              <a:buFont typeface="Wingdings" panose="05000000000000000000" pitchFamily="2" charset="2"/>
              <a:buChar char="ü"/>
            </a:pPr>
            <a:r>
              <a:rPr lang="en-US" dirty="0"/>
              <a:t>Elderly people have low testosterone and estrogen hormones so they have low GH.</a:t>
            </a:r>
          </a:p>
          <a:p>
            <a:pPr marL="285750" indent="-285750">
              <a:buFont typeface="Wingdings" panose="05000000000000000000" pitchFamily="2" charset="2"/>
              <a:buChar char="ü"/>
            </a:pPr>
            <a:endParaRPr lang="en-US" sz="600" dirty="0"/>
          </a:p>
          <a:p>
            <a:r>
              <a:rPr lang="en-US" dirty="0"/>
              <a:t>During the day:</a:t>
            </a:r>
          </a:p>
          <a:p>
            <a:pPr marL="285750" indent="-285750">
              <a:buFont typeface="Wingdings" panose="05000000000000000000" pitchFamily="2" charset="2"/>
              <a:buChar char="ü"/>
            </a:pPr>
            <a:r>
              <a:rPr lang="en-US" sz="1600" spc="-15" dirty="0">
                <a:solidFill>
                  <a:schemeClr val="tx1"/>
                </a:solidFill>
                <a:cs typeface="Arial"/>
              </a:rPr>
              <a:t>Pulsatile</a:t>
            </a:r>
            <a:r>
              <a:rPr lang="en-US" sz="1600" spc="85" dirty="0">
                <a:solidFill>
                  <a:schemeClr val="tx1"/>
                </a:solidFill>
                <a:cs typeface="Times New Roman"/>
              </a:rPr>
              <a:t> </a:t>
            </a:r>
            <a:r>
              <a:rPr lang="en-US" sz="1600" spc="-25" dirty="0">
                <a:solidFill>
                  <a:schemeClr val="tx1"/>
                </a:solidFill>
                <a:cs typeface="Arial"/>
              </a:rPr>
              <a:t>ever</a:t>
            </a:r>
            <a:r>
              <a:rPr lang="en-US" sz="1600" spc="-20" dirty="0">
                <a:solidFill>
                  <a:schemeClr val="tx1"/>
                </a:solidFill>
                <a:cs typeface="Arial"/>
              </a:rPr>
              <a:t>y</a:t>
            </a:r>
            <a:r>
              <a:rPr lang="en-US" sz="1600" spc="85" dirty="0">
                <a:solidFill>
                  <a:schemeClr val="tx1"/>
                </a:solidFill>
                <a:cs typeface="Times New Roman"/>
              </a:rPr>
              <a:t> </a:t>
            </a:r>
            <a:r>
              <a:rPr lang="en-US" sz="1600" spc="-25" dirty="0">
                <a:solidFill>
                  <a:schemeClr val="tx1"/>
                </a:solidFill>
                <a:cs typeface="Arial"/>
              </a:rPr>
              <a:t>2</a:t>
            </a:r>
            <a:r>
              <a:rPr lang="en-US" sz="1600" spc="-20" dirty="0">
                <a:solidFill>
                  <a:schemeClr val="tx1"/>
                </a:solidFill>
                <a:cs typeface="Arial"/>
              </a:rPr>
              <a:t>H.</a:t>
            </a:r>
            <a:endParaRPr lang="en-US" sz="1600" dirty="0">
              <a:solidFill>
                <a:schemeClr val="tx1"/>
              </a:solidFill>
            </a:endParaRPr>
          </a:p>
          <a:p>
            <a:pPr marL="285750" indent="-285750">
              <a:buFont typeface="Wingdings" panose="05000000000000000000" pitchFamily="2" charset="2"/>
              <a:buChar char="ü"/>
            </a:pPr>
            <a:endParaRPr lang="en-US" sz="700" dirty="0"/>
          </a:p>
          <a:p>
            <a:r>
              <a:rPr lang="en-US" dirty="0"/>
              <a:t>During night:</a:t>
            </a:r>
          </a:p>
          <a:p>
            <a:pPr marL="285750" indent="-285750">
              <a:buFont typeface="Wingdings" panose="05000000000000000000" pitchFamily="2" charset="2"/>
              <a:buChar char="ü"/>
            </a:pPr>
            <a:r>
              <a:rPr lang="en-US" dirty="0"/>
              <a:t>The most profound one is after 1hr of sleep.</a:t>
            </a:r>
          </a:p>
        </p:txBody>
      </p:sp>
    </p:spTree>
    <p:extLst>
      <p:ext uri="{BB962C8B-B14F-4D97-AF65-F5344CB8AC3E}">
        <p14:creationId xmlns:p14="http://schemas.microsoft.com/office/powerpoint/2010/main" val="1613689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Regulation of Growth Hormone</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3"/>
          <p:cNvSpPr txBox="1"/>
          <p:nvPr/>
        </p:nvSpPr>
        <p:spPr>
          <a:xfrm>
            <a:off x="6742484" y="3610725"/>
            <a:ext cx="4764910" cy="2672673"/>
          </a:xfrm>
          <a:prstGeom prst="rect">
            <a:avLst/>
          </a:prstGeom>
          <a:noFill/>
          <a:ln>
            <a:solidFill>
              <a:srgbClr val="00B050"/>
            </a:solidFill>
            <a:prstDash val="dashDot"/>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a:defRPr sz="1400">
                <a:solidFill>
                  <a:srgbClr val="00B050"/>
                </a:solidFill>
                <a:latin typeface="Gill Sans MT" panose="020B0502020104020203"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lnSpc>
                <a:spcPct val="150000"/>
              </a:lnSpc>
              <a:buFont typeface="Wingdings" panose="05000000000000000000" pitchFamily="2" charset="2"/>
              <a:buChar char="ü"/>
            </a:pPr>
            <a:r>
              <a:rPr lang="en-US" sz="1600" dirty="0"/>
              <a:t>Growth hormone is secreted in response to GHRH which comes from the hypothalamus.</a:t>
            </a:r>
          </a:p>
          <a:p>
            <a:pPr marL="285750" indent="-285750">
              <a:lnSpc>
                <a:spcPct val="150000"/>
              </a:lnSpc>
              <a:buFont typeface="Wingdings" panose="05000000000000000000" pitchFamily="2" charset="2"/>
              <a:buChar char="ü"/>
            </a:pPr>
            <a:r>
              <a:rPr lang="en-US" sz="1600" dirty="0"/>
              <a:t>GHRH </a:t>
            </a:r>
            <a:r>
              <a:rPr lang="en-US" sz="1600" dirty="0" smtClean="0"/>
              <a:t>acts </a:t>
            </a:r>
            <a:r>
              <a:rPr lang="en-US" sz="1600" dirty="0"/>
              <a:t>on anterior pituitary through </a:t>
            </a:r>
            <a:r>
              <a:rPr lang="en-US" sz="1600" dirty="0" smtClean="0"/>
              <a:t>2</a:t>
            </a:r>
            <a:r>
              <a:rPr lang="en-US" sz="1600" baseline="30000" dirty="0" smtClean="0"/>
              <a:t>nd</a:t>
            </a:r>
            <a:r>
              <a:rPr lang="en-US" sz="1600" dirty="0" smtClean="0"/>
              <a:t>  </a:t>
            </a:r>
            <a:r>
              <a:rPr lang="en-US" sz="1600" dirty="0"/>
              <a:t>messenger </a:t>
            </a:r>
            <a:r>
              <a:rPr lang="en-US" sz="1600" dirty="0" smtClean="0"/>
              <a:t>system.</a:t>
            </a:r>
            <a:endParaRPr lang="en-US" sz="1600" dirty="0"/>
          </a:p>
          <a:p>
            <a:pPr marL="285750" indent="-285750">
              <a:lnSpc>
                <a:spcPct val="150000"/>
              </a:lnSpc>
              <a:buFont typeface="Wingdings" panose="05000000000000000000" pitchFamily="2" charset="2"/>
              <a:buChar char="ü"/>
            </a:pPr>
            <a:r>
              <a:rPr lang="en-US" sz="1600" dirty="0"/>
              <a:t>Both mechanism are metabolized: </a:t>
            </a:r>
          </a:p>
          <a:p>
            <a:pPr marL="342900" indent="-342900">
              <a:lnSpc>
                <a:spcPct val="150000"/>
              </a:lnSpc>
              <a:buFont typeface="+mj-lt"/>
              <a:buAutoNum type="arabicPeriod"/>
            </a:pPr>
            <a:r>
              <a:rPr lang="en-US" sz="1600" dirty="0"/>
              <a:t>the 2</a:t>
            </a:r>
            <a:r>
              <a:rPr lang="en-US" sz="1600" baseline="30000" dirty="0"/>
              <a:t>nd</a:t>
            </a:r>
            <a:r>
              <a:rPr lang="en-US" sz="1600" dirty="0" smtClean="0"/>
              <a:t> </a:t>
            </a:r>
            <a:r>
              <a:rPr lang="en-US" sz="1600" dirty="0"/>
              <a:t>messenger of adenylyl cyclase is </a:t>
            </a:r>
            <a:r>
              <a:rPr lang="en-US" sz="1600" dirty="0" smtClean="0"/>
              <a:t>CAMP.</a:t>
            </a:r>
            <a:endParaRPr lang="en-US" sz="1600" dirty="0"/>
          </a:p>
          <a:p>
            <a:pPr marL="342900" indent="-342900">
              <a:lnSpc>
                <a:spcPct val="150000"/>
              </a:lnSpc>
              <a:buFont typeface="+mj-lt"/>
              <a:buAutoNum type="arabicPeriod"/>
            </a:pPr>
            <a:r>
              <a:rPr lang="en-US" sz="1600" dirty="0"/>
              <a:t>the 2</a:t>
            </a:r>
            <a:r>
              <a:rPr lang="en-US" sz="1600" baseline="30000" dirty="0"/>
              <a:t>nd</a:t>
            </a:r>
            <a:r>
              <a:rPr lang="en-US" sz="1600" dirty="0" smtClean="0"/>
              <a:t> </a:t>
            </a:r>
            <a:r>
              <a:rPr lang="en-US" sz="1600" dirty="0"/>
              <a:t>messenger of  phospholipase C is </a:t>
            </a:r>
            <a:r>
              <a:rPr lang="en-US" sz="1600" dirty="0" smtClean="0"/>
              <a:t>IP3/Ca.            </a:t>
            </a:r>
            <a:endParaRPr lang="en-US" sz="1600" dirty="0"/>
          </a:p>
        </p:txBody>
      </p:sp>
      <p:sp>
        <p:nvSpPr>
          <p:cNvPr id="7" name="object 2"/>
          <p:cNvSpPr/>
          <p:nvPr/>
        </p:nvSpPr>
        <p:spPr>
          <a:xfrm>
            <a:off x="609460" y="1215950"/>
            <a:ext cx="5929908" cy="5067449"/>
          </a:xfrm>
          <a:prstGeom prst="rect">
            <a:avLst/>
          </a:prstGeom>
          <a:blipFill>
            <a:blip r:embed="rId2"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9ED9D2E8-DAC0-44BA-9232-BCC82A13E2C0}"/>
              </a:ext>
            </a:extLst>
          </p:cNvPr>
          <p:cNvSpPr txBox="1"/>
          <p:nvPr/>
        </p:nvSpPr>
        <p:spPr>
          <a:xfrm>
            <a:off x="6742484" y="1215950"/>
            <a:ext cx="4536504" cy="2985433"/>
          </a:xfrm>
          <a:prstGeom prst="rect">
            <a:avLst/>
          </a:prstGeom>
          <a:noFill/>
        </p:spPr>
        <p:txBody>
          <a:bodyPr wrap="square" rtlCol="0">
            <a:spAutoFit/>
          </a:bodyPr>
          <a:lstStyle/>
          <a:p>
            <a:pPr marL="0" lvl="1" defTabSz="914400">
              <a:defRPr/>
            </a:pPr>
            <a:r>
              <a:rPr lang="en-US" sz="1600" dirty="0">
                <a:solidFill>
                  <a:srgbClr val="008080"/>
                </a:solidFill>
                <a:latin typeface="Gill Sans MT" panose="020B0502020104020203" pitchFamily="34" charset="0"/>
                <a:cs typeface="Calibri" panose="020F0502020204030204" pitchFamily="34" charset="0"/>
              </a:rPr>
              <a:t>Stimulate growth hormone release:</a:t>
            </a:r>
          </a:p>
          <a:p>
            <a:r>
              <a:rPr lang="en-US" sz="1600" dirty="0"/>
              <a:t>GHRH </a:t>
            </a:r>
            <a:r>
              <a:rPr lang="en-US" sz="1600" dirty="0">
                <a:sym typeface="Wingdings" panose="05000000000000000000" pitchFamily="2" charset="2"/>
              </a:rPr>
              <a:t> </a:t>
            </a:r>
            <a:r>
              <a:rPr lang="en-US" sz="1600" dirty="0"/>
              <a:t>receptor </a:t>
            </a:r>
            <a:r>
              <a:rPr lang="en-US" sz="1600" dirty="0">
                <a:sym typeface="Wingdings" panose="05000000000000000000" pitchFamily="2" charset="2"/>
              </a:rPr>
              <a:t> </a:t>
            </a:r>
            <a:r>
              <a:rPr lang="en-US" sz="1600" dirty="0" err="1">
                <a:sym typeface="Wingdings" panose="05000000000000000000" pitchFamily="2" charset="2"/>
              </a:rPr>
              <a:t>Gs</a:t>
            </a:r>
            <a:r>
              <a:rPr lang="en-US" sz="1600" dirty="0">
                <a:sym typeface="Wingdings" panose="05000000000000000000" pitchFamily="2" charset="2"/>
              </a:rPr>
              <a:t> protein  Adenylyl cyclase and phospholipase C cAMP and IP3/Ca   secretion + synthesis </a:t>
            </a:r>
            <a:r>
              <a:rPr lang="en-US" sz="1600" dirty="0">
                <a:solidFill>
                  <a:schemeClr val="bg1">
                    <a:lumMod val="50000"/>
                  </a:schemeClr>
                </a:solidFill>
                <a:sym typeface="Wingdings" panose="05000000000000000000" pitchFamily="2" charset="2"/>
              </a:rPr>
              <a:t>(of growth hormone</a:t>
            </a:r>
            <a:r>
              <a:rPr lang="en-US" sz="1600" dirty="0" smtClean="0">
                <a:solidFill>
                  <a:schemeClr val="bg1">
                    <a:lumMod val="50000"/>
                  </a:schemeClr>
                </a:solidFill>
                <a:sym typeface="Wingdings" panose="05000000000000000000" pitchFamily="2" charset="2"/>
              </a:rPr>
              <a:t>).</a:t>
            </a:r>
            <a:endParaRPr lang="en-US" sz="1600" dirty="0">
              <a:sym typeface="Wingdings" panose="05000000000000000000" pitchFamily="2" charset="2"/>
            </a:endParaRPr>
          </a:p>
          <a:p>
            <a:endParaRPr lang="en-US" sz="1600" dirty="0">
              <a:sym typeface="Wingdings" panose="05000000000000000000" pitchFamily="2" charset="2"/>
            </a:endParaRPr>
          </a:p>
          <a:p>
            <a:r>
              <a:rPr lang="en-US" sz="1600" dirty="0">
                <a:solidFill>
                  <a:srgbClr val="008080"/>
                </a:solidFill>
                <a:latin typeface="Gill Sans MT" panose="020B0502020104020203" pitchFamily="34" charset="0"/>
                <a:cs typeface="Calibri" panose="020F0502020204030204" pitchFamily="34" charset="0"/>
                <a:sym typeface="Wingdings" panose="05000000000000000000" pitchFamily="2" charset="2"/>
              </a:rPr>
              <a:t>Inhibit growth hormone release:</a:t>
            </a:r>
          </a:p>
          <a:p>
            <a:r>
              <a:rPr lang="en-US" sz="1600" dirty="0"/>
              <a:t>Somatostatin (SRIF) </a:t>
            </a:r>
            <a:r>
              <a:rPr lang="en-US" sz="1600" dirty="0">
                <a:sym typeface="Wingdings" panose="05000000000000000000" pitchFamily="2" charset="2"/>
              </a:rPr>
              <a:t> receptor </a:t>
            </a:r>
            <a:r>
              <a:rPr lang="en-US" sz="1600" dirty="0" err="1">
                <a:sym typeface="Wingdings" panose="05000000000000000000" pitchFamily="2" charset="2"/>
              </a:rPr>
              <a:t>Gi</a:t>
            </a:r>
            <a:r>
              <a:rPr lang="en-US" sz="1600" dirty="0">
                <a:sym typeface="Wingdings" panose="05000000000000000000" pitchFamily="2" charset="2"/>
              </a:rPr>
              <a:t>  inhibit generation of cAMP  Decrease secretion </a:t>
            </a:r>
            <a:r>
              <a:rPr lang="en-US" sz="1600" dirty="0">
                <a:solidFill>
                  <a:schemeClr val="bg1">
                    <a:lumMod val="50000"/>
                  </a:schemeClr>
                </a:solidFill>
                <a:sym typeface="Wingdings" panose="05000000000000000000" pitchFamily="2" charset="2"/>
              </a:rPr>
              <a:t>(of growth hormone</a:t>
            </a:r>
            <a:r>
              <a:rPr lang="en-US" sz="1600" dirty="0" smtClean="0">
                <a:solidFill>
                  <a:schemeClr val="bg1">
                    <a:lumMod val="50000"/>
                  </a:schemeClr>
                </a:solidFill>
                <a:sym typeface="Wingdings" panose="05000000000000000000" pitchFamily="2" charset="2"/>
              </a:rPr>
              <a:t>).</a:t>
            </a:r>
            <a:endParaRPr lang="en-US" sz="1600" dirty="0">
              <a:sym typeface="Wingdings" panose="05000000000000000000" pitchFamily="2" charset="2"/>
            </a:endParaRPr>
          </a:p>
          <a:p>
            <a:endParaRPr lang="en-US" sz="1600" dirty="0"/>
          </a:p>
          <a:p>
            <a:endParaRPr lang="en-US" sz="1400" dirty="0">
              <a:sym typeface="Wingdings" panose="05000000000000000000" pitchFamily="2" charset="2"/>
            </a:endParaRPr>
          </a:p>
          <a:p>
            <a:endParaRPr lang="en-US" sz="1400" dirty="0"/>
          </a:p>
        </p:txBody>
      </p:sp>
    </p:spTree>
    <p:extLst>
      <p:ext uri="{BB962C8B-B14F-4D97-AF65-F5344CB8AC3E}">
        <p14:creationId xmlns:p14="http://schemas.microsoft.com/office/powerpoint/2010/main" val="107749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sz="3200" dirty="0">
                <a:solidFill>
                  <a:srgbClr val="008080"/>
                </a:solidFill>
                <a:latin typeface="Bahnschrift" panose="020B0502040204020203" pitchFamily="34" charset="0"/>
                <a:cs typeface="Calibri" panose="020F0502020204030204" pitchFamily="34" charset="0"/>
              </a:rPr>
              <a:t>Function of Growth Hormone</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26D632A-CC4C-4051-B5A9-8B38AB35E1CA}"/>
              </a:ext>
            </a:extLst>
          </p:cNvPr>
          <p:cNvPicPr>
            <a:picLocks noChangeAspect="1"/>
          </p:cNvPicPr>
          <p:nvPr/>
        </p:nvPicPr>
        <p:blipFill>
          <a:blip r:embed="rId2"/>
          <a:stretch>
            <a:fillRect/>
          </a:stretch>
        </p:blipFill>
        <p:spPr>
          <a:xfrm>
            <a:off x="9262875" y="1491217"/>
            <a:ext cx="2316528" cy="1769002"/>
          </a:xfrm>
          <a:prstGeom prst="rect">
            <a:avLst/>
          </a:prstGeom>
        </p:spPr>
      </p:pic>
      <p:sp>
        <p:nvSpPr>
          <p:cNvPr id="17" name="Content Placeholder 3"/>
          <p:cNvSpPr txBox="1">
            <a:spLocks/>
          </p:cNvSpPr>
          <p:nvPr/>
        </p:nvSpPr>
        <p:spPr>
          <a:xfrm>
            <a:off x="609460" y="1178419"/>
            <a:ext cx="8869328" cy="2394597"/>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nSpc>
                <a:spcPct val="150000"/>
              </a:lnSpc>
              <a:buClr>
                <a:srgbClr val="008080"/>
              </a:buClr>
            </a:pPr>
            <a:r>
              <a:rPr lang="en-US" sz="1600" dirty="0" smtClean="0">
                <a:solidFill>
                  <a:schemeClr val="bg1">
                    <a:lumMod val="50000"/>
                  </a:schemeClr>
                </a:solidFill>
              </a:rPr>
              <a:t>Promotes </a:t>
            </a:r>
            <a:r>
              <a:rPr lang="en-US" sz="1600" dirty="0">
                <a:solidFill>
                  <a:schemeClr val="bg1">
                    <a:lumMod val="50000"/>
                  </a:schemeClr>
                </a:solidFill>
              </a:rPr>
              <a:t>Growth of Many Body tissues</a:t>
            </a:r>
            <a:r>
              <a:rPr lang="en-US" sz="1600" dirty="0"/>
              <a:t>( ↑ cellular sizes, ↑ mitosis </a:t>
            </a:r>
            <a:r>
              <a:rPr lang="en-US" sz="1600" dirty="0">
                <a:solidFill>
                  <a:srgbClr val="00B050"/>
                </a:solidFill>
              </a:rPr>
              <a:t>(</a:t>
            </a:r>
            <a:r>
              <a:rPr lang="en-US" sz="1600" dirty="0">
                <a:solidFill>
                  <a:srgbClr val="00B050"/>
                </a:solidFill>
                <a:cs typeface="Calibri" panose="020F0502020204030204" pitchFamily="34" charset="0"/>
              </a:rPr>
              <a:t>Number)</a:t>
            </a:r>
            <a:r>
              <a:rPr lang="en-US" sz="1600" dirty="0">
                <a:solidFill>
                  <a:srgbClr val="00B050"/>
                </a:solidFill>
              </a:rPr>
              <a:t>, </a:t>
            </a:r>
            <a:r>
              <a:rPr lang="en-US" sz="1600" dirty="0"/>
              <a:t>↑tissue growth &amp;↑ organ size) </a:t>
            </a:r>
            <a:r>
              <a:rPr lang="en-US" sz="1600" dirty="0">
                <a:solidFill>
                  <a:srgbClr val="00B050"/>
                </a:solidFill>
              </a:rPr>
              <a:t>except the brain.</a:t>
            </a:r>
          </a:p>
          <a:p>
            <a:pPr>
              <a:lnSpc>
                <a:spcPct val="150000"/>
              </a:lnSpc>
              <a:buClr>
                <a:srgbClr val="008080"/>
              </a:buClr>
            </a:pPr>
            <a:r>
              <a:rPr lang="en-US" sz="1600" dirty="0"/>
              <a:t>Growth actions are not direct, but they are indirectly mediated via the generation of polypeptides called </a:t>
            </a:r>
            <a:r>
              <a:rPr lang="en-US" sz="1600" dirty="0">
                <a:solidFill>
                  <a:srgbClr val="FF0000"/>
                </a:solidFill>
              </a:rPr>
              <a:t>somatomedins</a:t>
            </a:r>
            <a:r>
              <a:rPr lang="en-US" sz="1600" b="1" dirty="0"/>
              <a:t> </a:t>
            </a:r>
            <a:r>
              <a:rPr lang="en-US" sz="1600" dirty="0"/>
              <a:t>or insulin-like growth factors ( IGFs ).</a:t>
            </a:r>
          </a:p>
          <a:p>
            <a:pPr>
              <a:lnSpc>
                <a:spcPct val="150000"/>
              </a:lnSpc>
              <a:buClr>
                <a:srgbClr val="008080"/>
              </a:buClr>
            </a:pPr>
            <a:r>
              <a:rPr lang="en-US" sz="1600" dirty="0"/>
              <a:t>Somatomedins are secreted by the liver</a:t>
            </a:r>
            <a:r>
              <a:rPr lang="en-US" sz="1600" dirty="0" smtClean="0"/>
              <a:t>.</a:t>
            </a:r>
            <a:endParaRPr lang="en-US" sz="1600" dirty="0"/>
          </a:p>
        </p:txBody>
      </p:sp>
      <p:graphicFrame>
        <p:nvGraphicFramePr>
          <p:cNvPr id="6" name="Diagram 5"/>
          <p:cNvGraphicFramePr/>
          <p:nvPr>
            <p:extLst>
              <p:ext uri="{D42A27DB-BD31-4B8C-83A1-F6EECF244321}">
                <p14:modId xmlns:p14="http://schemas.microsoft.com/office/powerpoint/2010/main" val="2684419349"/>
              </p:ext>
            </p:extLst>
          </p:nvPr>
        </p:nvGraphicFramePr>
        <p:xfrm>
          <a:off x="3070076" y="3573016"/>
          <a:ext cx="6585100" cy="242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84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01590" tIns="50795" rIns="101590" bIns="50795" anchor="b" anchorCtr="0">
            <a:normAutofit/>
          </a:bodyPr>
          <a:lstStyle/>
          <a:p>
            <a:r>
              <a:rPr lang="en-US" sz="3200" dirty="0">
                <a:solidFill>
                  <a:srgbClr val="497E8D"/>
                </a:solidFill>
                <a:latin typeface="Bahnschrift" panose="020B0502040204020203" pitchFamily="34" charset="0"/>
                <a:cs typeface="Calibri" panose="020F0502020204030204" pitchFamily="34" charset="0"/>
              </a:rPr>
              <a:t> </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650079368"/>
              </p:ext>
            </p:extLst>
          </p:nvPr>
        </p:nvGraphicFramePr>
        <p:xfrm>
          <a:off x="592172" y="1431688"/>
          <a:ext cx="10969942" cy="4635973"/>
        </p:xfrm>
        <a:graphic>
          <a:graphicData uri="http://schemas.openxmlformats.org/drawingml/2006/table">
            <a:tbl>
              <a:tblPr firstRow="1" bandRow="1">
                <a:tableStyleId>{5DA37D80-6434-44D0-A028-1B22A696006F}</a:tableStyleId>
              </a:tblPr>
              <a:tblGrid>
                <a:gridCol w="429994">
                  <a:extLst>
                    <a:ext uri="{9D8B030D-6E8A-4147-A177-3AD203B41FA5}">
                      <a16:colId xmlns:a16="http://schemas.microsoft.com/office/drawing/2014/main" val="3604589667"/>
                    </a:ext>
                  </a:extLst>
                </a:gridCol>
                <a:gridCol w="5703049">
                  <a:extLst>
                    <a:ext uri="{9D8B030D-6E8A-4147-A177-3AD203B41FA5}">
                      <a16:colId xmlns:a16="http://schemas.microsoft.com/office/drawing/2014/main" val="2468948741"/>
                    </a:ext>
                  </a:extLst>
                </a:gridCol>
                <a:gridCol w="4836899">
                  <a:extLst>
                    <a:ext uri="{9D8B030D-6E8A-4147-A177-3AD203B41FA5}">
                      <a16:colId xmlns:a16="http://schemas.microsoft.com/office/drawing/2014/main" val="2114305328"/>
                    </a:ext>
                  </a:extLst>
                </a:gridCol>
              </a:tblGrid>
              <a:tr h="271351">
                <a:tc rowSpan="3">
                  <a:txBody>
                    <a:bodyPr/>
                    <a:lstStyle/>
                    <a:p>
                      <a:pPr algn="ctr">
                        <a:lnSpc>
                          <a:spcPct val="100000"/>
                        </a:lnSpc>
                      </a:pPr>
                      <a:r>
                        <a:rPr lang="en-US" sz="1400" b="0" dirty="0">
                          <a:solidFill>
                            <a:schemeClr val="tx1"/>
                          </a:solidFill>
                        </a:rPr>
                        <a:t>Long term effect promotion of growth</a:t>
                      </a:r>
                    </a:p>
                  </a:txBody>
                  <a:tcPr vert="vert270">
                    <a:solidFill>
                      <a:srgbClr val="E0F4E9"/>
                    </a:solidFill>
                  </a:tcPr>
                </a:tc>
                <a:tc gridSpan="2">
                  <a:txBody>
                    <a:bodyPr/>
                    <a:lstStyle/>
                    <a:p>
                      <a:pPr marL="0" marR="0" lvl="1"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baseline="0" dirty="0">
                          <a:solidFill>
                            <a:schemeClr val="tx1"/>
                          </a:solidFill>
                          <a:latin typeface="+mn-lt"/>
                          <a:ea typeface="+mn-ea"/>
                          <a:cs typeface="+mn-cs"/>
                        </a:rPr>
                        <a:t>Mechanisms of bone growth</a:t>
                      </a:r>
                    </a:p>
                  </a:txBody>
                  <a:tcPr>
                    <a:solidFill>
                      <a:srgbClr val="FCFEE6"/>
                    </a:solidFill>
                  </a:tcPr>
                </a:tc>
                <a:tc hMerge="1">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492382052"/>
                  </a:ext>
                </a:extLst>
              </a:tr>
              <a:tr h="506980">
                <a:tc vMerge="1">
                  <a:txBody>
                    <a:bodyPr/>
                    <a:lstStyle/>
                    <a:p>
                      <a:pPr algn="ctr"/>
                      <a:endParaRPr lang="en-US" sz="1600" dirty="0">
                        <a:solidFill>
                          <a:schemeClr val="tx1"/>
                        </a:solidFill>
                      </a:endParaRPr>
                    </a:p>
                  </a:txBody>
                  <a:tcPr vert="vert270">
                    <a:solidFill>
                      <a:srgbClr val="E0F4E9"/>
                    </a:solidFill>
                  </a:tcPr>
                </a:tc>
                <a:tc>
                  <a:txBody>
                    <a:bodyPr/>
                    <a:lstStyle/>
                    <a:p>
                      <a:pPr algn="ctr">
                        <a:lnSpc>
                          <a:spcPct val="100000"/>
                        </a:lnSpc>
                      </a:pPr>
                      <a:r>
                        <a:rPr kumimoji="0" lang="en-US" sz="1400" b="0" i="0" u="none" strike="noStrike" kern="1200" baseline="0" dirty="0">
                          <a:solidFill>
                            <a:schemeClr val="tx1"/>
                          </a:solidFill>
                          <a:latin typeface="+mn-lt"/>
                          <a:ea typeface="+mn-ea"/>
                          <a:cs typeface="+mn-cs"/>
                        </a:rPr>
                        <a:t>Before epiphyseal closure </a:t>
                      </a:r>
                      <a:r>
                        <a:rPr kumimoji="0" lang="en-US" sz="1400" b="0" i="0" u="none" strike="noStrike" kern="1200" baseline="0" dirty="0">
                          <a:solidFill>
                            <a:schemeClr val="bg1">
                              <a:lumMod val="50000"/>
                            </a:schemeClr>
                          </a:solidFill>
                          <a:latin typeface="+mn-lt"/>
                          <a:ea typeface="+mn-ea"/>
                          <a:cs typeface="+mn-cs"/>
                        </a:rPr>
                        <a:t>in childhood </a:t>
                      </a:r>
                      <a:r>
                        <a:rPr kumimoji="0" lang="en-US" sz="1400" b="0" i="0" u="none" strike="noStrike" kern="1200" baseline="0" dirty="0">
                          <a:solidFill>
                            <a:schemeClr val="tx1"/>
                          </a:solidFill>
                          <a:latin typeface="+mn-lt"/>
                          <a:ea typeface="+mn-ea"/>
                          <a:cs typeface="+mn-cs"/>
                        </a:rPr>
                        <a:t>→ Promotion of linear growth.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Calibri" panose="020F0502020204030204" pitchFamily="34" charset="0"/>
                          <a:cs typeface="Calibri" panose="020F0502020204030204" pitchFamily="34" charset="0"/>
                        </a:rPr>
                        <a:t>As femur and humors</a:t>
                      </a:r>
                    </a:p>
                  </a:txBody>
                  <a:tcPr>
                    <a:solidFill>
                      <a:srgbClr val="FF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tx1"/>
                          </a:solidFill>
                          <a:latin typeface="+mn-lt"/>
                          <a:ea typeface="+mn-ea"/>
                          <a:cs typeface="+mn-cs"/>
                        </a:rPr>
                        <a:t>After epiphyseal closure in late adolescence → increase bones thicken and total bone mass. </a:t>
                      </a:r>
                      <a:r>
                        <a:rPr kumimoji="0" lang="en-US" sz="1400" b="0" i="0" u="none" strike="noStrike" kern="1200" baseline="0" dirty="0" smtClean="0">
                          <a:solidFill>
                            <a:srgbClr val="FF0000"/>
                          </a:solidFill>
                          <a:latin typeface="+mn-lt"/>
                          <a:ea typeface="+mn-ea"/>
                          <a:cs typeface="+mn-cs"/>
                        </a:rPr>
                        <a:t>*</a:t>
                      </a:r>
                      <a:r>
                        <a:rPr kumimoji="0" lang="en-US" sz="1400" b="0" i="0" u="none" strike="noStrike" kern="1200" baseline="0" dirty="0" smtClean="0">
                          <a:solidFill>
                            <a:srgbClr val="00B050"/>
                          </a:solidFill>
                          <a:latin typeface="+mn-lt"/>
                          <a:ea typeface="+mn-ea"/>
                          <a:cs typeface="+mn-cs"/>
                        </a:rPr>
                        <a:t>(</a:t>
                      </a:r>
                      <a:r>
                        <a:rPr lang="en-US" sz="1400" dirty="0" smtClean="0">
                          <a:solidFill>
                            <a:srgbClr val="00B050"/>
                          </a:solidFill>
                          <a:latin typeface="Calibri" panose="020F0502020204030204" pitchFamily="34" charset="0"/>
                          <a:cs typeface="Calibri" panose="020F0502020204030204" pitchFamily="34" charset="0"/>
                        </a:rPr>
                        <a:t>Flat bone: scapula</a:t>
                      </a:r>
                      <a:r>
                        <a:rPr kumimoji="0" lang="en-US" sz="1400" b="0" i="0" u="none" strike="noStrike" kern="1200" baseline="0" dirty="0" smtClean="0">
                          <a:solidFill>
                            <a:srgbClr val="00B050"/>
                          </a:solidFill>
                          <a:latin typeface="+mn-lt"/>
                          <a:ea typeface="+mn-ea"/>
                          <a:cs typeface="+mn-cs"/>
                        </a:rPr>
                        <a:t>)</a:t>
                      </a:r>
                      <a:endParaRPr lang="en-US" sz="1400" dirty="0">
                        <a:solidFill>
                          <a:srgbClr val="00B050"/>
                        </a:solidFill>
                        <a:latin typeface="Calibri" panose="020F0502020204030204" pitchFamily="34" charset="0"/>
                        <a:cs typeface="Calibri" panose="020F0502020204030204" pitchFamily="34" charset="0"/>
                      </a:endParaRPr>
                    </a:p>
                  </a:txBody>
                  <a:tcPr>
                    <a:solidFill>
                      <a:srgbClr val="FFE7E7"/>
                    </a:solidFill>
                  </a:tcPr>
                </a:tc>
                <a:extLst>
                  <a:ext uri="{0D108BD9-81ED-4DB2-BD59-A6C34878D82A}">
                    <a16:rowId xmlns:a16="http://schemas.microsoft.com/office/drawing/2014/main" val="3357693292"/>
                  </a:ext>
                </a:extLst>
              </a:tr>
              <a:tr h="2194777">
                <a:tc vMerge="1">
                  <a:txBody>
                    <a:bodyPr/>
                    <a:lstStyle/>
                    <a:p>
                      <a:pPr algn="ctr"/>
                      <a:endParaRPr lang="en-US" sz="1600" dirty="0">
                        <a:solidFill>
                          <a:schemeClr val="tx1"/>
                        </a:solidFill>
                      </a:endParaRPr>
                    </a:p>
                  </a:txBody>
                  <a:tcPr vert="vert270">
                    <a:solidFill>
                      <a:srgbClr val="E0F4E9"/>
                    </a:solidFill>
                  </a:tcPr>
                </a:tc>
                <a:tc>
                  <a:txBody>
                    <a:bodyPr/>
                    <a:lstStyle/>
                    <a:p>
                      <a:pPr marL="228600" lvl="1" indent="-228600" defTabSz="914400">
                        <a:lnSpc>
                          <a:spcPct val="150000"/>
                        </a:lnSpc>
                        <a:buFont typeface="+mj-lt"/>
                        <a:buAutoNum type="arabicPeriod"/>
                        <a:defRPr/>
                      </a:pPr>
                      <a:r>
                        <a:rPr lang="en-US" sz="1400" dirty="0" smtClean="0"/>
                        <a:t>Increase metabolism in cartilage forming cells.</a:t>
                      </a:r>
                    </a:p>
                    <a:p>
                      <a:pPr marL="228600" lvl="1" indent="-228600" defTabSz="914400">
                        <a:lnSpc>
                          <a:spcPct val="150000"/>
                        </a:lnSpc>
                        <a:buFont typeface="+mj-lt"/>
                        <a:buAutoNum type="arabicPeriod"/>
                        <a:defRPr/>
                      </a:pPr>
                      <a:r>
                        <a:rPr lang="en-US" sz="1400" dirty="0" smtClean="0"/>
                        <a:t>Increase proliferation of chondrocytes.</a:t>
                      </a:r>
                      <a:endParaRPr lang="en-US" sz="1400" dirty="0" smtClean="0">
                        <a:sym typeface="Wingdings" panose="05000000000000000000" pitchFamily="2" charset="2"/>
                      </a:endParaRPr>
                    </a:p>
                    <a:p>
                      <a:pPr marL="228600" lvl="1" indent="-228600" defTabSz="914400">
                        <a:lnSpc>
                          <a:spcPct val="150000"/>
                        </a:lnSpc>
                        <a:buFont typeface="+mj-lt"/>
                        <a:buAutoNum type="arabicPeriod"/>
                        <a:defRPr/>
                      </a:pPr>
                      <a:r>
                        <a:rPr lang="en-US" sz="1400" dirty="0" smtClean="0">
                          <a:sym typeface="Wingdings" panose="05000000000000000000" pitchFamily="2" charset="2"/>
                        </a:rPr>
                        <a:t>Increase linear growth &amp;</a:t>
                      </a:r>
                      <a:r>
                        <a:rPr lang="en-US" sz="1400" baseline="0" dirty="0" smtClean="0">
                          <a:sym typeface="Wingdings" panose="05000000000000000000" pitchFamily="2" charset="2"/>
                        </a:rPr>
                        <a:t> </a:t>
                      </a:r>
                      <a:r>
                        <a:rPr lang="en-US" sz="1400" dirty="0" smtClean="0">
                          <a:sym typeface="Wingdings" panose="05000000000000000000" pitchFamily="2" charset="2"/>
                        </a:rPr>
                        <a:t>Widening of the </a:t>
                      </a:r>
                      <a:r>
                        <a:rPr lang="en-US" sz="1400" dirty="0" err="1" smtClean="0">
                          <a:sym typeface="Wingdings" panose="05000000000000000000" pitchFamily="2" charset="2"/>
                        </a:rPr>
                        <a:t>epiphysial</a:t>
                      </a:r>
                      <a:r>
                        <a:rPr lang="en-US" sz="1400" dirty="0" smtClean="0">
                          <a:sym typeface="Wingdings" panose="05000000000000000000" pitchFamily="2" charset="2"/>
                        </a:rPr>
                        <a:t> plate.</a:t>
                      </a:r>
                    </a:p>
                    <a:p>
                      <a:pPr marL="228600" lvl="1" indent="-228600" defTabSz="914400">
                        <a:lnSpc>
                          <a:spcPct val="150000"/>
                        </a:lnSpc>
                        <a:buFont typeface="+mj-lt"/>
                        <a:buAutoNum type="arabicPeriod"/>
                        <a:defRPr/>
                      </a:pPr>
                      <a:endParaRPr lang="en-US" sz="400" dirty="0" smtClean="0">
                        <a:solidFill>
                          <a:srgbClr val="00B050"/>
                        </a:solidFill>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baseline="0" dirty="0" smtClean="0">
                          <a:solidFill>
                            <a:schemeClr val="bg1">
                              <a:lumMod val="50000"/>
                            </a:schemeClr>
                          </a:solidFill>
                          <a:latin typeface="+mn-lt"/>
                          <a:ea typeface="+mn-ea"/>
                          <a:cs typeface="+mn-cs"/>
                        </a:rPr>
                        <a:t>To </a:t>
                      </a:r>
                      <a:r>
                        <a:rPr kumimoji="0" lang="en-US" sz="1400" b="0" i="0" u="none" strike="noStrike" kern="1200" baseline="0" dirty="0">
                          <a:solidFill>
                            <a:schemeClr val="bg1">
                              <a:lumMod val="50000"/>
                            </a:schemeClr>
                          </a:solidFill>
                          <a:latin typeface="+mn-lt"/>
                          <a:ea typeface="+mn-ea"/>
                          <a:cs typeface="+mn-cs"/>
                        </a:rPr>
                        <a:t>understand:</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bg1">
                              <a:lumMod val="50000"/>
                            </a:schemeClr>
                          </a:solidFill>
                          <a:latin typeface="+mn-lt"/>
                          <a:ea typeface="+mn-ea"/>
                          <a:cs typeface="+mn-cs"/>
                        </a:rPr>
                        <a:t>Under the influence of GH, the chondrocytes in the epiphysial plate are stimulated → increases amino acids uptake by chondrocytes → stimulates protein synthesis by chondrocytes → stimulates mitosis of chondrocytes → this effect causes an increase in number of chondrocytes (</a:t>
                      </a:r>
                      <a:r>
                        <a:rPr kumimoji="0" lang="en-US" sz="1400" b="0" i="0" u="none" strike="noStrike" kern="1200" baseline="0" dirty="0" err="1">
                          <a:solidFill>
                            <a:schemeClr val="bg1">
                              <a:lumMod val="50000"/>
                            </a:schemeClr>
                          </a:solidFill>
                          <a:latin typeface="+mn-lt"/>
                          <a:ea typeface="+mn-ea"/>
                          <a:cs typeface="+mn-cs"/>
                        </a:rPr>
                        <a:t>i.E.</a:t>
                      </a:r>
                      <a:r>
                        <a:rPr kumimoji="0" lang="en-US" sz="1400" b="0" i="0" u="none" strike="noStrike" kern="1200" baseline="0" dirty="0">
                          <a:solidFill>
                            <a:schemeClr val="bg1">
                              <a:lumMod val="50000"/>
                            </a:schemeClr>
                          </a:solidFill>
                          <a:latin typeface="+mn-lt"/>
                          <a:ea typeface="+mn-ea"/>
                          <a:cs typeface="+mn-cs"/>
                        </a:rPr>
                        <a:t>, Hyperplasia) → stimulates expansion in size of the chondrocytes (</a:t>
                      </a:r>
                      <a:r>
                        <a:rPr kumimoji="0" lang="en-US" sz="1400" b="0" i="0" u="none" strike="noStrike" kern="1200" baseline="0" dirty="0" err="1">
                          <a:solidFill>
                            <a:schemeClr val="bg1">
                              <a:lumMod val="50000"/>
                            </a:schemeClr>
                          </a:solidFill>
                          <a:latin typeface="+mn-lt"/>
                          <a:ea typeface="+mn-ea"/>
                          <a:cs typeface="+mn-cs"/>
                        </a:rPr>
                        <a:t>i.E.</a:t>
                      </a:r>
                      <a:r>
                        <a:rPr kumimoji="0" lang="en-US" sz="1400" b="0" i="0" u="none" strike="noStrike" kern="1200" baseline="0" dirty="0">
                          <a:solidFill>
                            <a:schemeClr val="bg1">
                              <a:lumMod val="50000"/>
                            </a:schemeClr>
                          </a:solidFill>
                          <a:latin typeface="+mn-lt"/>
                          <a:ea typeface="+mn-ea"/>
                          <a:cs typeface="+mn-cs"/>
                        </a:rPr>
                        <a:t>, Hypertrophy</a:t>
                      </a:r>
                      <a:r>
                        <a:rPr kumimoji="0" lang="en-US" sz="1400" b="0" i="0" u="none" strike="noStrike" kern="1200" baseline="0" dirty="0" smtClean="0">
                          <a:solidFill>
                            <a:schemeClr val="bg1">
                              <a:lumMod val="50000"/>
                            </a:schemeClr>
                          </a:solidFill>
                          <a:latin typeface="+mn-lt"/>
                          <a:ea typeface="+mn-ea"/>
                          <a:cs typeface="+mn-cs"/>
                        </a:rPr>
                        <a:t>).</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00" b="0" i="0" u="none" strike="noStrike" kern="1200" baseline="0" dirty="0">
                        <a:solidFill>
                          <a:schemeClr val="bg1">
                            <a:lumMod val="50000"/>
                          </a:schemeClr>
                        </a:solidFill>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bg1">
                              <a:lumMod val="50000"/>
                            </a:schemeClr>
                          </a:solidFill>
                          <a:latin typeface="+mn-lt"/>
                          <a:ea typeface="+mn-ea"/>
                          <a:cs typeface="+mn-cs"/>
                        </a:rPr>
                        <a:t>Thus, IGF-1 leads to elongation of the bones</a:t>
                      </a:r>
                      <a:r>
                        <a:rPr kumimoji="0" lang="en-US" sz="1400" b="0" i="0" u="none" strike="noStrike" kern="1200" baseline="0" dirty="0" smtClean="0">
                          <a:solidFill>
                            <a:schemeClr val="bg1">
                              <a:lumMod val="50000"/>
                            </a:schemeClr>
                          </a:solidFill>
                          <a:latin typeface="+mn-lt"/>
                          <a:ea typeface="+mn-ea"/>
                          <a:cs typeface="+mn-cs"/>
                        </a:rPr>
                        <a:t>.</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00" b="0" i="0" u="none" strike="noStrike" kern="1200" baseline="0" dirty="0">
                        <a:solidFill>
                          <a:schemeClr val="bg1">
                            <a:lumMod val="50000"/>
                          </a:schemeClr>
                        </a:solidFill>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baseline="0" dirty="0">
                          <a:solidFill>
                            <a:schemeClr val="bg1">
                              <a:lumMod val="50000"/>
                            </a:schemeClr>
                          </a:solidFill>
                          <a:latin typeface="+mn-lt"/>
                          <a:ea typeface="+mn-ea"/>
                          <a:cs typeface="+mn-cs"/>
                        </a:rPr>
                        <a:t>Chondrocytes cultured outside the body fails to proliferate or enlarge in response to growth hormone.</a:t>
                      </a:r>
                    </a:p>
                  </a:txBody>
                  <a:tcPr>
                    <a:solidFill>
                      <a:schemeClr val="bg1"/>
                    </a:solidFill>
                  </a:tcPr>
                </a:tc>
                <a:tc>
                  <a:txBody>
                    <a:bodyPr/>
                    <a:lstStyle/>
                    <a:p>
                      <a:pPr marL="285750" indent="-285750">
                        <a:lnSpc>
                          <a:spcPct val="150000"/>
                        </a:lnSpc>
                        <a:buFont typeface="Wingdings" panose="05000000000000000000" pitchFamily="2" charset="2"/>
                        <a:buChar char="ü"/>
                      </a:pPr>
                      <a:r>
                        <a:rPr kumimoji="0" lang="en-US" sz="1400" kern="1200" dirty="0" smtClean="0">
                          <a:solidFill>
                            <a:srgbClr val="FF66CC"/>
                          </a:solidFill>
                          <a:latin typeface="+mn-lt"/>
                          <a:ea typeface="+mn-ea"/>
                          <a:cs typeface="+mn-cs"/>
                        </a:rPr>
                        <a:t>Occurs in membranous bones, e.g. jaw, &amp; skull bones.</a:t>
                      </a:r>
                    </a:p>
                    <a:p>
                      <a:pPr>
                        <a:lnSpc>
                          <a:spcPct val="150000"/>
                        </a:lnSpc>
                      </a:pPr>
                      <a:endParaRPr lang="en-US" sz="400" dirty="0" smtClean="0">
                        <a:solidFill>
                          <a:srgbClr val="00B050"/>
                        </a:solidFill>
                      </a:endParaRPr>
                    </a:p>
                    <a:p>
                      <a:pPr marL="285750" indent="-285750">
                        <a:lnSpc>
                          <a:spcPct val="150000"/>
                        </a:lnSpc>
                        <a:buFont typeface="Wingdings" panose="05000000000000000000" pitchFamily="2" charset="2"/>
                        <a:buChar char="ü"/>
                      </a:pPr>
                      <a:r>
                        <a:rPr lang="en-US" sz="1400" dirty="0" smtClean="0"/>
                        <a:t> When there is no remaining epiphyseal cartilage and the shafts have fused with the epiphyses, GH can no longer cause lengthening of the long bones. </a:t>
                      </a:r>
                    </a:p>
                    <a:p>
                      <a:pPr marL="285750" indent="-285750">
                        <a:lnSpc>
                          <a:spcPct val="150000"/>
                        </a:lnSpc>
                        <a:buFont typeface="Wingdings" panose="05000000000000000000" pitchFamily="2" charset="2"/>
                        <a:buChar char="ü"/>
                      </a:pPr>
                      <a:endParaRPr lang="en-US" sz="300" dirty="0" smtClean="0"/>
                    </a:p>
                    <a:p>
                      <a:pPr marL="285750" indent="-285750">
                        <a:lnSpc>
                          <a:spcPct val="150000"/>
                        </a:lnSpc>
                        <a:buFont typeface="Wingdings" panose="05000000000000000000" pitchFamily="2" charset="2"/>
                        <a:buChar char="ü"/>
                      </a:pPr>
                      <a:r>
                        <a:rPr lang="en-US" sz="1400" dirty="0" smtClean="0"/>
                        <a:t>Because GH also stimulates osteoblasts, which deposit new bone → bones thicken and total bone mass is increased by GH even after epiphyseal closure.</a:t>
                      </a:r>
                    </a:p>
                    <a:p>
                      <a:pPr marL="285750" indent="-285750">
                        <a:lnSpc>
                          <a:spcPct val="150000"/>
                        </a:lnSpc>
                        <a:buFont typeface="Wingdings" panose="05000000000000000000" pitchFamily="2" charset="2"/>
                        <a:buChar char="ü"/>
                      </a:pPr>
                      <a:endParaRPr lang="en-US" sz="300" dirty="0" smtClean="0">
                        <a:solidFill>
                          <a:srgbClr val="FF66CC"/>
                        </a:solidFill>
                      </a:endParaRPr>
                    </a:p>
                    <a:p>
                      <a:pPr marL="285750" indent="-285750" defTabSz="914400">
                        <a:lnSpc>
                          <a:spcPct val="150000"/>
                        </a:lnSpc>
                        <a:buFont typeface="Wingdings" panose="05000000000000000000" pitchFamily="2" charset="2"/>
                        <a:buChar char="ü"/>
                        <a:defRPr/>
                      </a:pPr>
                      <a:r>
                        <a:rPr lang="en-US" sz="1400" dirty="0" smtClean="0">
                          <a:solidFill>
                            <a:srgbClr val="00B050"/>
                          </a:solidFill>
                        </a:rPr>
                        <a:t>This’s a continuous process not like the long bone which will stop after all cartilage calcified.</a:t>
                      </a:r>
                      <a:endParaRPr lang="en-US" sz="1400" dirty="0">
                        <a:solidFill>
                          <a:srgbClr val="00B050"/>
                        </a:solidFill>
                      </a:endParaRPr>
                    </a:p>
                  </a:txBody>
                  <a:tcPr>
                    <a:solidFill>
                      <a:schemeClr val="bg1"/>
                    </a:solidFill>
                  </a:tcPr>
                </a:tc>
                <a:extLst>
                  <a:ext uri="{0D108BD9-81ED-4DB2-BD59-A6C34878D82A}">
                    <a16:rowId xmlns:a16="http://schemas.microsoft.com/office/drawing/2014/main" val="1168953098"/>
                  </a:ext>
                </a:extLst>
              </a:tr>
              <a:tr h="44497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 No further bone lengthening after </a:t>
                      </a:r>
                      <a:r>
                        <a:rPr lang="en-US" sz="1400" dirty="0" err="1" smtClean="0">
                          <a:solidFill>
                            <a:srgbClr val="FF0000"/>
                          </a:solidFill>
                        </a:rPr>
                        <a:t>epiphysial</a:t>
                      </a:r>
                      <a:r>
                        <a:rPr lang="en-US" sz="1400" dirty="0" smtClean="0">
                          <a:solidFill>
                            <a:srgbClr val="FF0000"/>
                          </a:solidFill>
                        </a:rPr>
                        <a:t> plate fusion between shaft and epiphysis only thickening.</a:t>
                      </a:r>
                    </a:p>
                  </a:txBody>
                  <a:tcPr>
                    <a:solidFill>
                      <a:schemeClr val="bg1"/>
                    </a:solidFill>
                  </a:tcPr>
                </a:tc>
                <a:tc hMerge="1">
                  <a:txBody>
                    <a:bodyPr/>
                    <a:lstStyle/>
                    <a:p>
                      <a:pPr marL="1714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050" b="0" i="0" u="none" strike="noStrike" kern="1200" baseline="0" dirty="0">
                        <a:solidFill>
                          <a:schemeClr val="bg1">
                            <a:lumMod val="50000"/>
                          </a:schemeClr>
                        </a:solidFill>
                        <a:latin typeface="+mn-lt"/>
                        <a:ea typeface="+mn-ea"/>
                        <a:cs typeface="+mn-cs"/>
                      </a:endParaRPr>
                    </a:p>
                  </a:txBody>
                  <a:tcPr>
                    <a:solidFill>
                      <a:schemeClr val="bg1"/>
                    </a:solidFill>
                  </a:tcPr>
                </a:tc>
                <a:tc hMerge="1">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baseline="0" dirty="0">
                        <a:solidFill>
                          <a:srgbClr val="00B050"/>
                        </a:solidFill>
                        <a:latin typeface="+mn-lt"/>
                        <a:ea typeface="+mn-ea"/>
                        <a:cs typeface="+mn-cs"/>
                      </a:endParaRPr>
                    </a:p>
                  </a:txBody>
                  <a:tcPr>
                    <a:solidFill>
                      <a:schemeClr val="bg1"/>
                    </a:solidFill>
                  </a:tcPr>
                </a:tc>
                <a:extLst>
                  <a:ext uri="{0D108BD9-81ED-4DB2-BD59-A6C34878D82A}">
                    <a16:rowId xmlns:a16="http://schemas.microsoft.com/office/drawing/2014/main" val="3705159"/>
                  </a:ext>
                </a:extLst>
              </a:tr>
            </a:tbl>
          </a:graphicData>
        </a:graphic>
      </p:graphicFrame>
      <p:sp>
        <p:nvSpPr>
          <p:cNvPr id="7" name="Title 1"/>
          <p:cNvSpPr txBox="1">
            <a:spLocks/>
          </p:cNvSpPr>
          <p:nvPr/>
        </p:nvSpPr>
        <p:spPr>
          <a:xfrm>
            <a:off x="609459" y="134780"/>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a:solidFill>
                  <a:srgbClr val="008080"/>
                </a:solidFill>
                <a:latin typeface="Bahnschrift" panose="020B0502040204020203" pitchFamily="34" charset="0"/>
                <a:cs typeface="Calibri" panose="020F0502020204030204" pitchFamily="34" charset="0"/>
              </a:rPr>
              <a:t>Mechanisms of bone growth</a:t>
            </a:r>
          </a:p>
        </p:txBody>
      </p:sp>
    </p:spTree>
    <p:extLst>
      <p:ext uri="{BB962C8B-B14F-4D97-AF65-F5344CB8AC3E}">
        <p14:creationId xmlns:p14="http://schemas.microsoft.com/office/powerpoint/2010/main" val="330069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810886" y="17462"/>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Arabic Typesetting" panose="03020402040406030203" pitchFamily="66" charset="-78"/>
                <a:cs typeface="Arabic Typesetting" panose="03020402040406030203" pitchFamily="66" charset="-78"/>
              </a:rPr>
              <a:t>Important </a:t>
            </a:r>
          </a:p>
        </p:txBody>
      </p:sp>
      <p:sp>
        <p:nvSpPr>
          <p:cNvPr id="10" name="Title 1"/>
          <p:cNvSpPr txBox="1">
            <a:spLocks/>
          </p:cNvSpPr>
          <p:nvPr/>
        </p:nvSpPr>
        <p:spPr>
          <a:xfrm>
            <a:off x="618115" y="166776"/>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lnSpc>
                <a:spcPct val="150000"/>
              </a:lnSpc>
              <a:defRPr/>
            </a:pPr>
            <a:r>
              <a:rPr lang="en-US" sz="3200" dirty="0">
                <a:solidFill>
                  <a:srgbClr val="008080"/>
                </a:solidFill>
                <a:latin typeface="Bahnschrift" panose="020B0502040204020203" pitchFamily="34" charset="0"/>
                <a:cs typeface="Calibri" panose="020F0502020204030204" pitchFamily="34" charset="0"/>
              </a:rPr>
              <a:t>Cont. </a:t>
            </a:r>
            <a:r>
              <a:rPr lang="en-US" sz="3200" dirty="0">
                <a:solidFill>
                  <a:srgbClr val="008080"/>
                </a:solidFill>
                <a:latin typeface="Bahnschrift" panose="020B0502040204020203" pitchFamily="34" charset="0"/>
                <a:cs typeface="Calibri" panose="020F0502020204030204" pitchFamily="34" charset="0"/>
              </a:rPr>
              <a:t>Mechanisms of bone growth</a:t>
            </a:r>
            <a:endParaRPr lang="en-US" sz="3200" dirty="0">
              <a:solidFill>
                <a:srgbClr val="008080"/>
              </a:solidFill>
              <a:latin typeface="Bahnschrift" panose="020B0502040204020203" pitchFamily="34" charset="0"/>
              <a:cs typeface="Calibri" panose="020F0502020204030204" pitchFamily="34" charset="0"/>
            </a:endParaRPr>
          </a:p>
        </p:txBody>
      </p:sp>
      <p:sp>
        <p:nvSpPr>
          <p:cNvPr id="7" name="Content Placeholder 3"/>
          <p:cNvSpPr txBox="1">
            <a:spLocks/>
          </p:cNvSpPr>
          <p:nvPr/>
        </p:nvSpPr>
        <p:spPr>
          <a:xfrm>
            <a:off x="618115" y="1196752"/>
            <a:ext cx="10973632" cy="468052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defRPr/>
            </a:pPr>
            <a:r>
              <a:rPr lang="en-US" sz="1600" b="1" dirty="0">
                <a:solidFill>
                  <a:srgbClr val="008080"/>
                </a:solidFill>
                <a:latin typeface="Gill Sans MT" panose="020B0502020104020203" pitchFamily="34" charset="0"/>
                <a:cs typeface="Calibri" panose="020F0502020204030204" pitchFamily="34" charset="0"/>
              </a:rPr>
              <a:t>Short term (Metabolic effects</a:t>
            </a:r>
            <a:r>
              <a:rPr lang="en-US" sz="1600" b="1" dirty="0" smtClean="0">
                <a:solidFill>
                  <a:srgbClr val="008080"/>
                </a:solidFill>
                <a:latin typeface="Gill Sans MT" panose="020B0502020104020203" pitchFamily="34" charset="0"/>
                <a:cs typeface="Calibri" panose="020F0502020204030204" pitchFamily="34" charset="0"/>
              </a:rPr>
              <a:t>):</a:t>
            </a:r>
          </a:p>
          <a:p>
            <a:pPr defTabSz="914400">
              <a:lnSpc>
                <a:spcPct val="150000"/>
              </a:lnSpc>
              <a:defRPr/>
            </a:pPr>
            <a:endParaRPr lang="en-US" sz="1600" b="1" dirty="0">
              <a:solidFill>
                <a:srgbClr val="008080"/>
              </a:solidFill>
              <a:latin typeface="Gill Sans MT" panose="020B0502020104020203" pitchFamily="34" charset="0"/>
              <a:cs typeface="Calibri" panose="020F0502020204030204" pitchFamily="34" charset="0"/>
            </a:endParaRPr>
          </a:p>
          <a:p>
            <a:pPr marL="342900" lvl="1" indent="-342900" defTabSz="914400">
              <a:lnSpc>
                <a:spcPct val="150000"/>
              </a:lnSpc>
              <a:buAutoNum type="arabicPeriod"/>
              <a:defRPr/>
            </a:pPr>
            <a:r>
              <a:rPr lang="en-US" sz="1600" dirty="0">
                <a:solidFill>
                  <a:srgbClr val="008080"/>
                </a:solidFill>
                <a:latin typeface="Gill Sans MT" panose="020B0502020104020203" pitchFamily="34" charset="0"/>
                <a:cs typeface="Calibri" panose="020F0502020204030204" pitchFamily="34" charset="0"/>
              </a:rPr>
              <a:t>Promotion of protein deposition in tissues </a:t>
            </a:r>
            <a:r>
              <a:rPr lang="en-US" sz="1600" dirty="0">
                <a:solidFill>
                  <a:srgbClr val="FF66CC"/>
                </a:solidFill>
                <a:latin typeface="Calibri" panose="020F0502020204030204" pitchFamily="34" charset="0"/>
                <a:cs typeface="Calibri" panose="020F0502020204030204" pitchFamily="34" charset="0"/>
              </a:rPr>
              <a:t>(Anabolic</a:t>
            </a:r>
            <a:r>
              <a:rPr lang="en-US" sz="1600" dirty="0" smtClean="0">
                <a:solidFill>
                  <a:srgbClr val="FF66CC"/>
                </a:solidFill>
                <a:latin typeface="Calibri" panose="020F0502020204030204" pitchFamily="34" charset="0"/>
                <a:cs typeface="Calibri" panose="020F0502020204030204" pitchFamily="34" charset="0"/>
              </a:rPr>
              <a:t>):</a:t>
            </a:r>
            <a:endParaRPr lang="en-US" sz="1600" dirty="0">
              <a:solidFill>
                <a:srgbClr val="FF66CC"/>
              </a:solidFill>
            </a:endParaRPr>
          </a:p>
          <a:p>
            <a:pPr>
              <a:lnSpc>
                <a:spcPct val="150000"/>
              </a:lnSpc>
              <a:buClr>
                <a:srgbClr val="008080"/>
              </a:buClr>
            </a:pPr>
            <a:r>
              <a:rPr lang="en-US" sz="1400" dirty="0"/>
              <a:t>Enhancement of amino acid transport &amp; uptake through the cell membrane.</a:t>
            </a:r>
          </a:p>
          <a:p>
            <a:pPr>
              <a:lnSpc>
                <a:spcPct val="150000"/>
              </a:lnSpc>
              <a:buClr>
                <a:srgbClr val="008080"/>
              </a:buClr>
            </a:pPr>
            <a:r>
              <a:rPr lang="en-US" sz="1400" dirty="0"/>
              <a:t>Enhancement of RNA </a:t>
            </a:r>
            <a:r>
              <a:rPr lang="en-US" sz="1400" dirty="0" smtClean="0"/>
              <a:t>synthesis, </a:t>
            </a:r>
            <a:r>
              <a:rPr lang="en-US" sz="1400" dirty="0" smtClean="0">
                <a:solidFill>
                  <a:srgbClr val="FF66CC"/>
                </a:solidFill>
              </a:rPr>
              <a:t>Also </a:t>
            </a:r>
            <a:r>
              <a:rPr lang="en-US" sz="1400" dirty="0">
                <a:solidFill>
                  <a:srgbClr val="FF66CC"/>
                </a:solidFill>
              </a:rPr>
              <a:t>translation to cause protein synthesis by the </a:t>
            </a:r>
            <a:r>
              <a:rPr lang="en-US" sz="1400" dirty="0" smtClean="0">
                <a:solidFill>
                  <a:srgbClr val="FF66CC"/>
                </a:solidFill>
              </a:rPr>
              <a:t>ribosomes</a:t>
            </a:r>
            <a:r>
              <a:rPr lang="en-US" sz="1400" dirty="0">
                <a:solidFill>
                  <a:srgbClr val="FF66CC"/>
                </a:solidFill>
              </a:rPr>
              <a:t>.</a:t>
            </a:r>
          </a:p>
          <a:p>
            <a:pPr defTabSz="914400">
              <a:lnSpc>
                <a:spcPct val="150000"/>
              </a:lnSpc>
              <a:buClr>
                <a:srgbClr val="008080"/>
              </a:buClr>
              <a:defRPr/>
            </a:pPr>
            <a:r>
              <a:rPr lang="en-US" sz="1400" dirty="0"/>
              <a:t>Increased nuclear synthesis of DNA </a:t>
            </a:r>
            <a:r>
              <a:rPr lang="en-US" sz="1400" dirty="0" smtClean="0"/>
              <a:t>, </a:t>
            </a:r>
            <a:r>
              <a:rPr lang="en-US" sz="1400" dirty="0" smtClean="0">
                <a:solidFill>
                  <a:srgbClr val="FF66CC"/>
                </a:solidFill>
              </a:rPr>
              <a:t>Also </a:t>
            </a:r>
            <a:r>
              <a:rPr lang="en-US" sz="1400" dirty="0">
                <a:solidFill>
                  <a:srgbClr val="FF66CC"/>
                </a:solidFill>
              </a:rPr>
              <a:t>transcription to form </a:t>
            </a:r>
            <a:r>
              <a:rPr lang="en-US" sz="1400" dirty="0" smtClean="0">
                <a:solidFill>
                  <a:srgbClr val="FF66CC"/>
                </a:solidFill>
              </a:rPr>
              <a:t>RNA</a:t>
            </a:r>
            <a:endParaRPr lang="en-US" sz="1400" dirty="0">
              <a:solidFill>
                <a:srgbClr val="FF66CC"/>
              </a:solidFill>
            </a:endParaRPr>
          </a:p>
          <a:p>
            <a:pPr>
              <a:lnSpc>
                <a:spcPct val="150000"/>
              </a:lnSpc>
              <a:buClr>
                <a:srgbClr val="008080"/>
              </a:buClr>
            </a:pPr>
            <a:r>
              <a:rPr lang="en-US" sz="1400" dirty="0"/>
              <a:t>Decreased catabolism of </a:t>
            </a:r>
            <a:r>
              <a:rPr lang="en-US" sz="1400" dirty="0" smtClean="0"/>
              <a:t>protein</a:t>
            </a:r>
            <a:r>
              <a:rPr lang="en-US" sz="1400" dirty="0" smtClean="0">
                <a:solidFill>
                  <a:srgbClr val="FF66CC"/>
                </a:solidFill>
              </a:rPr>
              <a:t> and </a:t>
            </a:r>
            <a:r>
              <a:rPr lang="en-US" sz="1400" dirty="0">
                <a:solidFill>
                  <a:srgbClr val="FF66CC"/>
                </a:solidFill>
              </a:rPr>
              <a:t>amino acids “protein sparer</a:t>
            </a:r>
            <a:r>
              <a:rPr lang="en-US" sz="1400" dirty="0" smtClean="0">
                <a:solidFill>
                  <a:srgbClr val="FF66CC"/>
                </a:solidFill>
              </a:rPr>
              <a:t>”.</a:t>
            </a:r>
            <a:endParaRPr lang="en-US" sz="1400" dirty="0">
              <a:solidFill>
                <a:srgbClr val="FF66CC"/>
              </a:solidFill>
            </a:endParaRPr>
          </a:p>
          <a:p>
            <a:pPr marL="0" indent="0" defTabSz="914400">
              <a:lnSpc>
                <a:spcPct val="150000"/>
              </a:lnSpc>
              <a:buFont typeface="Wingdings 3"/>
              <a:buNone/>
            </a:pPr>
            <a:endParaRPr lang="en-US" sz="1400" dirty="0" smtClean="0">
              <a:latin typeface="Gill Sans MT" panose="020B0502020104020203" pitchFamily="34" charset="0"/>
              <a:cs typeface="Calibri" panose="020F0502020204030204" pitchFamily="34" charset="0"/>
            </a:endParaRPr>
          </a:p>
          <a:p>
            <a:pPr marL="342900" lvl="1" indent="-342900" defTabSz="914400">
              <a:lnSpc>
                <a:spcPct val="150000"/>
              </a:lnSpc>
              <a:buAutoNum type="arabicPeriod" startAt="2"/>
              <a:defRPr/>
            </a:pPr>
            <a:r>
              <a:rPr lang="en-US" sz="1600" dirty="0">
                <a:solidFill>
                  <a:srgbClr val="008080"/>
                </a:solidFill>
                <a:latin typeface="Gill Sans MT" panose="020B0502020104020203" pitchFamily="34" charset="0"/>
                <a:cs typeface="Calibri" panose="020F0502020204030204" pitchFamily="34" charset="0"/>
              </a:rPr>
              <a:t>Promotion of fat utilization for energy </a:t>
            </a:r>
            <a:r>
              <a:rPr lang="en-US" sz="1600" dirty="0">
                <a:solidFill>
                  <a:srgbClr val="FF66CC"/>
                </a:solidFill>
                <a:latin typeface="Calibri" panose="020F0502020204030204" pitchFamily="34" charset="0"/>
                <a:cs typeface="Calibri" panose="020F0502020204030204" pitchFamily="34" charset="0"/>
              </a:rPr>
              <a:t>(</a:t>
            </a:r>
            <a:r>
              <a:rPr lang="en-US" sz="1600" dirty="0">
                <a:solidFill>
                  <a:srgbClr val="FF66CC"/>
                </a:solidFill>
                <a:latin typeface="Calibri" panose="020F0502020204030204" pitchFamily="34" charset="0"/>
                <a:cs typeface="Calibri" panose="020F0502020204030204" pitchFamily="34" charset="0"/>
                <a:sym typeface="Symbol" pitchFamily="18" charset="2"/>
              </a:rPr>
              <a:t>Catabolic</a:t>
            </a:r>
            <a:r>
              <a:rPr lang="en-US" sz="1600" dirty="0" smtClean="0">
                <a:solidFill>
                  <a:srgbClr val="FF66CC"/>
                </a:solidFill>
                <a:latin typeface="Calibri" panose="020F0502020204030204" pitchFamily="34" charset="0"/>
                <a:cs typeface="Calibri" panose="020F0502020204030204" pitchFamily="34" charset="0"/>
                <a:sym typeface="Symbol" pitchFamily="18" charset="2"/>
              </a:rPr>
              <a:t>):</a:t>
            </a:r>
            <a:endParaRPr lang="en-US" sz="1600" dirty="0">
              <a:solidFill>
                <a:srgbClr val="FF66CC"/>
              </a:solidFill>
              <a:latin typeface="Calibri" panose="020F0502020204030204" pitchFamily="34" charset="0"/>
              <a:cs typeface="Calibri" panose="020F0502020204030204" pitchFamily="34" charset="0"/>
              <a:sym typeface="Symbol" pitchFamily="18" charset="2"/>
            </a:endParaRPr>
          </a:p>
          <a:p>
            <a:pPr marL="342900" indent="-342900">
              <a:lnSpc>
                <a:spcPct val="150000"/>
              </a:lnSpc>
              <a:buClr>
                <a:srgbClr val="008080"/>
              </a:buClr>
              <a:buFont typeface="+mj-lt"/>
              <a:buAutoNum type="arabicPeriod"/>
            </a:pPr>
            <a:r>
              <a:rPr lang="en-US" sz="1400" dirty="0"/>
              <a:t>release of fatty acids from adipose tissue → increasing the FFA in the body fluids → conversion of FFA to acetyl coenzyme A </a:t>
            </a:r>
            <a:r>
              <a:rPr lang="en-US" sz="1400" dirty="0">
                <a:sym typeface="Wingdings" panose="05000000000000000000" pitchFamily="2" charset="2"/>
              </a:rPr>
              <a:t> energy. </a:t>
            </a:r>
            <a:endParaRPr lang="en-US" sz="1400" dirty="0"/>
          </a:p>
          <a:p>
            <a:pPr marL="342900" indent="-342900">
              <a:lnSpc>
                <a:spcPct val="150000"/>
              </a:lnSpc>
              <a:buClr>
                <a:srgbClr val="008080"/>
              </a:buClr>
              <a:buFont typeface="+mj-lt"/>
              <a:buAutoNum type="arabicPeriod"/>
            </a:pPr>
            <a:r>
              <a:rPr lang="en-US" sz="1400" dirty="0"/>
              <a:t>High GH levels might cause excessive fat mobilization leading to acetoacetic acid  </a:t>
            </a:r>
            <a:r>
              <a:rPr lang="en-US" sz="1400" dirty="0">
                <a:solidFill>
                  <a:schemeClr val="bg1">
                    <a:lumMod val="50000"/>
                  </a:schemeClr>
                </a:solidFill>
              </a:rPr>
              <a:t>( formation by the liver → causing ketosis → fatty liver.)</a:t>
            </a:r>
            <a:endParaRPr lang="en-US" sz="1400" b="1" dirty="0">
              <a:solidFill>
                <a:srgbClr val="FF66CC"/>
              </a:solidFill>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latin typeface="Gill Sans MT" panose="020B0502020104020203" pitchFamily="34" charset="0"/>
              <a:cs typeface="Calibri" panose="020F0502020204030204" pitchFamily="34" charset="0"/>
            </a:endParaRPr>
          </a:p>
          <a:p>
            <a:pPr defTabSz="914400">
              <a:lnSpc>
                <a:spcPct val="150000"/>
              </a:lnSpc>
            </a:pPr>
            <a:endParaRPr lang="en-US" sz="14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964334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13718</TotalTime>
  <Words>5467</Words>
  <Application>Microsoft Office PowerPoint</Application>
  <PresentationFormat>Custom</PresentationFormat>
  <Paragraphs>716</Paragraphs>
  <Slides>35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Arabic Typesetting</vt:lpstr>
      <vt:lpstr>Arial</vt:lpstr>
      <vt:lpstr>Bahnschrift</vt:lpstr>
      <vt:lpstr>Bookman Old Style</vt:lpstr>
      <vt:lpstr>Calibri</vt:lpstr>
      <vt:lpstr>Comic Sans MS</vt:lpstr>
      <vt:lpstr>Gill Sans MT</vt:lpstr>
      <vt:lpstr>Symbol</vt:lpstr>
      <vt:lpstr>Tahoma</vt:lpstr>
      <vt:lpstr>Times New Roman</vt:lpstr>
      <vt:lpstr>Wingdings</vt:lpstr>
      <vt:lpstr>Wingdings 3</vt:lpstr>
      <vt:lpstr>Origin</vt:lpstr>
      <vt:lpstr>PowerPoint Presentation</vt:lpstr>
      <vt:lpstr>PowerPoint Presentation</vt:lpstr>
      <vt:lpstr>Anterior Pituitary (Adenohypophysis1)</vt:lpstr>
      <vt:lpstr>Growth Hormone</vt:lpstr>
      <vt:lpstr>Secretion of Growth Hormone</vt:lpstr>
      <vt:lpstr>Regulation of Growth Hormone</vt:lpstr>
      <vt:lpstr>Function of Growth Hormone</vt:lpstr>
      <vt:lpstr> </vt:lpstr>
      <vt:lpstr>PowerPoint Presentation</vt:lpstr>
      <vt:lpstr>PowerPoint Presentation</vt:lpstr>
      <vt:lpstr>Other Functions of Growth Hormone</vt:lpstr>
      <vt:lpstr>Control of GH secretion</vt:lpstr>
      <vt:lpstr>PowerPoint Presentation</vt:lpstr>
      <vt:lpstr>PowerPoint Presentation</vt:lpstr>
      <vt:lpstr>Prolactin Hormone </vt:lpstr>
      <vt:lpstr>Regulation of Prolactin Hormone </vt:lpstr>
      <vt:lpstr>Prolactin function &amp; Abnormalities </vt:lpstr>
      <vt:lpstr>FSH &amp; LH</vt:lpstr>
      <vt:lpstr>TSH</vt:lpstr>
      <vt:lpstr>ACTH</vt:lpstr>
      <vt:lpstr>Factors  affecting ACTH</vt:lpstr>
      <vt:lpstr>The Posterior Pituitary and Hypothalamic Hormones</vt:lpstr>
      <vt:lpstr>Doctors’ notes </vt:lpstr>
      <vt:lpstr>Cont.</vt:lpstr>
      <vt:lpstr>Antidiuretic hormone(Vasopressin)</vt:lpstr>
      <vt:lpstr>Mechanism of action of ADH</vt:lpstr>
      <vt:lpstr>Cont.</vt:lpstr>
      <vt:lpstr>Oxytocin</vt:lpstr>
      <vt:lpstr>Childbirth</vt:lpstr>
      <vt:lpstr>PowerPoint Presentation</vt:lpstr>
      <vt:lpstr>Question's asked by doctor </vt:lpstr>
      <vt:lpstr>Summary </vt:lpstr>
      <vt:lpstr>PowerPoint Presentation</vt:lpstr>
      <vt:lpstr>Summary </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1237</cp:revision>
  <dcterms:created xsi:type="dcterms:W3CDTF">2016-09-07T16:15:34Z</dcterms:created>
  <dcterms:modified xsi:type="dcterms:W3CDTF">2018-02-06T20:05:52Z</dcterms:modified>
</cp:coreProperties>
</file>