
<file path=[Content_Types].xml><?xml version="1.0" encoding="utf-8"?>
<Types xmlns="http://schemas.openxmlformats.org/package/2006/content-types">
  <Default Extension="xml" ContentType="application/xml"/>
  <Default Extension="jpeg" ContentType="image/jpeg"/>
  <Default Extension="jpg" ContentType="image/jpg"/>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5.jpg" ContentType="image/jpeg"/>
  <Override PartName="/ppt/media/image20.jpg" ContentType="image/jpeg"/>
  <Override PartName="/ppt/media/image26.jpg" ContentType="image/jpeg"/>
  <Override PartName="/ppt/media/image29.jpg" ContentType="image/jpeg"/>
  <Override PartName="/ppt/notesSlides/notesSlide2.xml" ContentType="application/vnd.openxmlformats-officedocument.presentationml.notesSlide+xml"/>
  <Override PartName="/ppt/media/image35.jpg" ContentType="image/jpeg"/>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0"/>
  </p:notesMasterIdLst>
  <p:sldIdLst>
    <p:sldId id="592" r:id="rId2"/>
    <p:sldId id="454" r:id="rId3"/>
    <p:sldId id="579" r:id="rId4"/>
    <p:sldId id="580" r:id="rId5"/>
    <p:sldId id="581" r:id="rId6"/>
    <p:sldId id="582" r:id="rId7"/>
    <p:sldId id="583" r:id="rId8"/>
    <p:sldId id="570" r:id="rId9"/>
    <p:sldId id="584" r:id="rId10"/>
    <p:sldId id="585" r:id="rId11"/>
    <p:sldId id="586" r:id="rId12"/>
    <p:sldId id="587" r:id="rId13"/>
    <p:sldId id="571" r:id="rId14"/>
    <p:sldId id="588" r:id="rId15"/>
    <p:sldId id="573" r:id="rId16"/>
    <p:sldId id="593" r:id="rId17"/>
    <p:sldId id="594" r:id="rId18"/>
    <p:sldId id="595" r:id="rId19"/>
    <p:sldId id="596" r:id="rId20"/>
    <p:sldId id="597" r:id="rId21"/>
    <p:sldId id="598" r:id="rId22"/>
    <p:sldId id="599" r:id="rId23"/>
    <p:sldId id="600" r:id="rId24"/>
    <p:sldId id="601" r:id="rId25"/>
    <p:sldId id="589" r:id="rId26"/>
    <p:sldId id="591" r:id="rId27"/>
    <p:sldId id="602" r:id="rId28"/>
    <p:sldId id="590" r:id="rId29"/>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F4E9"/>
    <a:srgbClr val="FCFEE6"/>
    <a:srgbClr val="FF66CC"/>
    <a:srgbClr val="008080"/>
    <a:srgbClr val="EDC9FF"/>
    <a:srgbClr val="E6E8D0"/>
    <a:srgbClr val="F7E6E1"/>
    <a:srgbClr val="E2F2F6"/>
    <a:srgbClr val="FFE885"/>
    <a:srgbClr val="F7E8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5231"/>
  </p:normalViewPr>
  <p:slideViewPr>
    <p:cSldViewPr>
      <p:cViewPr varScale="1">
        <p:scale>
          <a:sx n="93" d="100"/>
          <a:sy n="93" d="100"/>
        </p:scale>
        <p:origin x="736" y="200"/>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35"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2/4/18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05093-C804-447C-A940-865EF0339665}" type="slidenum">
              <a:rPr lang="en-US" smtClean="0"/>
              <a:t>1</a:t>
            </a:fld>
            <a:endParaRPr lang="en-US" dirty="0"/>
          </a:p>
        </p:txBody>
      </p:sp>
    </p:spTree>
    <p:extLst>
      <p:ext uri="{BB962C8B-B14F-4D97-AF65-F5344CB8AC3E}">
        <p14:creationId xmlns:p14="http://schemas.microsoft.com/office/powerpoint/2010/main" val="3623356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327842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25377462-29DF-4DF7-9A87-A3B2331BF22E}" type="datetime1">
              <a:rPr lang="en-US" smtClean="0"/>
              <a:t>2/4/18</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A8ADFE-DE17-4FB7-87B4-7EE3AFCF0ADE}" type="datetime1">
              <a:rPr lang="en-US" smtClean="0"/>
              <a:t>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4710EC-7F9A-4B9E-957B-CE4878AA0D23}" type="datetime1">
              <a:rPr lang="en-US" smtClean="0"/>
              <a:t>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41DE694-A001-456E-8D89-C5FF30063482}" type="datetime1">
              <a:rPr lang="en-US" smtClean="0"/>
              <a:t>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2AC42BDF-45E4-45D1-AC1B-B0D7EAFB28DA}" type="datetime1">
              <a:rPr lang="en-US" smtClean="0"/>
              <a:t>2/4/18</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F069102-33A0-49ED-8A43-9F25AFF7CBAC}" type="datetime1">
              <a:rPr lang="en-US" smtClean="0"/>
              <a:t>2/4/18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952F38D-77B9-4A13-B402-596108990702}" type="datetime1">
              <a:rPr lang="en-US" smtClean="0"/>
              <a:t>2/4/18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517C583-C7CA-46EB-9433-76E3128A28D2}" type="datetime1">
              <a:rPr lang="en-US" smtClean="0"/>
              <a:t>2/4/18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54F8B-541A-4291-A5F8-6DA28722854A}" type="datetime1">
              <a:rPr lang="en-US" smtClean="0"/>
              <a:t>2/4/18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82AABB-FF5E-4A96-8D96-CD378F4FF3A0}" type="datetime1">
              <a:rPr lang="en-US" smtClean="0"/>
              <a:t>2/4/18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0A1784-87A0-4E6F-923B-E12637B1DF1F}" type="datetime1">
              <a:rPr lang="en-US" smtClean="0"/>
              <a:t>2/4/18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7AC1D868-7307-4A5E-BC59-8E455FBD5CAD}" type="datetime1">
              <a:rPr lang="en-US" smtClean="0"/>
              <a:t>2/4/18</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rive.google.com/open?id=1ZesZ-EONbQwzLhw8z1u3rkQkOs5TFlf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I2L1NXhZOEE&amp;feature=youtu.be" TargetMode="External"/><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hyperlink" Target="https://drive.google.com/open?id=1TmIx5ckYq_cp9OEHfaRFfBHeHhADCi_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UzVv1S6cZdY" TargetMode="Externa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hyperlink" Target="https://www.youtube.com/watch?v=RcBgo8IDiUU" TargetMode="External"/><Relationship Id="rId5" Type="http://schemas.openxmlformats.org/officeDocument/2006/relationships/image" Target="../media/image17.png"/><Relationship Id="rId6" Type="http://schemas.openxmlformats.org/officeDocument/2006/relationships/hyperlink" Target="https://www.youtube.com/watch?v=wp4mQ1OjCgo" TargetMode="External"/><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IvbhrPRNbSI" TargetMode="Externa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https://drive.google.com/open?id=1UMYVdfuaxCnK-tLde-SARIfKUEqlxNMs" TargetMode="External"/><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jpg"/><Relationship Id="rId5" Type="http://schemas.openxmlformats.org/officeDocument/2006/relationships/hyperlink" Target="https://www.youtube.com/watch?v=-np5cOi1tiI" TargetMode="External"/><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hyperlink" Target="https://drive.google.com/open?id=1hiM_KyxXNmKHP2CMDdSdn36azsnazT5o" TargetMode="External"/><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28.xml.rels><?xml version="1.0" encoding="UTF-8" standalone="yes"?>
<Relationships xmlns="http://schemas.openxmlformats.org/package/2006/relationships"><Relationship Id="rId11" Type="http://schemas.openxmlformats.org/officeDocument/2006/relationships/image" Target="../media/image35.jpg"/><Relationship Id="rId12" Type="http://schemas.openxmlformats.org/officeDocument/2006/relationships/hyperlink" Target="https://mail.google.com/mail/u/2/#inbox" TargetMode="External"/><Relationship Id="rId13" Type="http://schemas.openxmlformats.org/officeDocument/2006/relationships/image" Target="../media/image36.png"/><Relationship Id="rId14" Type="http://schemas.microsoft.com/office/2007/relationships/hdphoto" Target="../media/hdphoto1.wdp"/><Relationship Id="rId15" Type="http://schemas.openxmlformats.org/officeDocument/2006/relationships/image" Target="../media/image37.png"/><Relationship Id="rId16"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1.png"/><Relationship Id="rId4" Type="http://schemas.openxmlformats.org/officeDocument/2006/relationships/hyperlink" Target="https://docs.google.com/presentation/d/10DChL7-FX9meMaPu55vRBHSA5K39eDojw_yy2mMXzRE/edit#slide=id.g26a28280c2_0_0" TargetMode="External"/><Relationship Id="rId5" Type="http://schemas.openxmlformats.org/officeDocument/2006/relationships/image" Target="../media/image32.png"/><Relationship Id="rId6" Type="http://schemas.openxmlformats.org/officeDocument/2006/relationships/hyperlink" Target="https://www.onlineexambuilder.com/6-7-physiology-of-the-thyriod-gland-thyriod-gland-diseases/exam-207786" TargetMode="External"/><Relationship Id="rId7" Type="http://schemas.openxmlformats.org/officeDocument/2006/relationships/image" Target="../media/image33.png"/><Relationship Id="rId8" Type="http://schemas.openxmlformats.org/officeDocument/2006/relationships/hyperlink" Target="https://drive.google.com/open?id=0B-7mWPKMvk76SVNRSEpDdzlSck0" TargetMode="External"/><Relationship Id="rId9" Type="http://schemas.openxmlformats.org/officeDocument/2006/relationships/image" Target="../media/image34.png"/><Relationship Id="rId10" Type="http://schemas.openxmlformats.org/officeDocument/2006/relationships/hyperlink" Target="https://docs.google.com/forms/d/1u1JBrQF2OHrdd-GO9svz5ydywmjOUc5AXtFmphInV9c/edit#respons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s://drive.google.com/open?id=1h3QVBU5dKXN4cBHNc1xjB8dklSqJdjxm" TargetMode="External"/><Relationship Id="rId1" Type="http://schemas.openxmlformats.org/officeDocument/2006/relationships/slideLayout" Target="../slideLayouts/slideLayout2.xml"/><Relationship Id="rId2" Type="http://schemas.openxmlformats.org/officeDocument/2006/relationships/hyperlink" Target="https://drive.google.com/open?id=1AsxZ-P50KcxbEh8OZ_rsjddiM2XBg4LW"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69" y="365237"/>
            <a:ext cx="1655322" cy="165575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929A69E-7D8F-4515-9605-0315ABD4F316}" type="slidenum">
              <a:rPr lang="en-US" smtClean="0">
                <a:solidFill>
                  <a:srgbClr val="427380"/>
                </a:solidFill>
              </a:rPr>
              <a:t>1</a:t>
            </a:fld>
            <a:endParaRPr lang="en-US" dirty="0">
              <a:solidFill>
                <a:srgbClr val="427380"/>
              </a:solidFill>
            </a:endParaRPr>
          </a:p>
        </p:txBody>
      </p:sp>
      <p:sp>
        <p:nvSpPr>
          <p:cNvPr id="11" name="Isosceles Triangle 10"/>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3241927" y="118109"/>
            <a:ext cx="6047756" cy="6130953"/>
          </a:xfrm>
          <a:prstGeom prst="rect">
            <a:avLst/>
          </a:prstGeom>
        </p:spPr>
      </p:pic>
      <p:sp>
        <p:nvSpPr>
          <p:cNvPr id="2" name="Flowchart: Internal Storage 1"/>
          <p:cNvSpPr/>
          <p:nvPr/>
        </p:nvSpPr>
        <p:spPr>
          <a:xfrm>
            <a:off x="618115" y="4797152"/>
            <a:ext cx="2019913" cy="1470383"/>
          </a:xfrm>
          <a:prstGeom prst="flowChartInternal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399" indent="-171399" defTabSz="914089">
              <a:buFont typeface="Wingdings" panose="05000000000000000000" pitchFamily="2" charset="2"/>
              <a:buChar char="§"/>
            </a:pPr>
            <a:r>
              <a:rPr lang="en-US" sz="1200" b="1" dirty="0">
                <a:solidFill>
                  <a:srgbClr val="008080"/>
                </a:solidFill>
                <a:latin typeface="Calibri" panose="020F0502020204030204" pitchFamily="34" charset="0"/>
                <a:cs typeface="Calibri" panose="020F0502020204030204" pitchFamily="34" charset="0"/>
              </a:rPr>
              <a:t>Te</a:t>
            </a:r>
            <a:r>
              <a:rPr lang="en-US" sz="1200" b="1" dirty="0">
                <a:solidFill>
                  <a:schemeClr val="tx1"/>
                </a:solidFill>
                <a:latin typeface="Calibri" panose="020F0502020204030204" pitchFamily="34" charset="0"/>
                <a:cs typeface="Calibri" panose="020F0502020204030204" pitchFamily="34" charset="0"/>
              </a:rPr>
              <a:t>xt</a:t>
            </a:r>
          </a:p>
          <a:p>
            <a:pPr marL="171399" indent="-171399" defTabSz="914089">
              <a:buFont typeface="Wingdings" panose="05000000000000000000" pitchFamily="2" charset="2"/>
              <a:buChar char="§"/>
            </a:pPr>
            <a:r>
              <a:rPr lang="en-US" sz="1200" b="1" dirty="0">
                <a:solidFill>
                  <a:srgbClr val="FF66CC"/>
                </a:solidFill>
                <a:latin typeface="Calibri" panose="020F0502020204030204" pitchFamily="34" charset="0"/>
                <a:cs typeface="Calibri" panose="020F0502020204030204" pitchFamily="34" charset="0"/>
              </a:rPr>
              <a:t>Only in Females’ slide</a:t>
            </a:r>
          </a:p>
          <a:p>
            <a:pPr marL="171399" indent="-171399" defTabSz="914089">
              <a:buFont typeface="Wingdings" panose="05000000000000000000" pitchFamily="2" charset="2"/>
              <a:buChar char="§"/>
            </a:pPr>
            <a:r>
              <a:rPr lang="en-US" sz="1200" b="1" dirty="0">
                <a:solidFill>
                  <a:schemeClr val="accent5">
                    <a:lumMod val="75000"/>
                  </a:schemeClr>
                </a:solidFill>
                <a:latin typeface="Calibri" panose="020F0502020204030204" pitchFamily="34" charset="0"/>
                <a:cs typeface="Calibri" panose="020F0502020204030204" pitchFamily="34" charset="0"/>
              </a:rPr>
              <a:t>Only in Males’ slides</a:t>
            </a:r>
            <a:endParaRPr lang="en-US" sz="1200" b="1" dirty="0">
              <a:solidFill>
                <a:srgbClr val="FF0000"/>
              </a:solidFill>
              <a:latin typeface="Calibri" panose="020F0502020204030204" pitchFamily="34" charset="0"/>
              <a:cs typeface="Calibri" panose="020F0502020204030204" pitchFamily="34" charset="0"/>
            </a:endParaRPr>
          </a:p>
          <a:p>
            <a:pPr marL="171399" indent="-171399" defTabSz="914089">
              <a:buFont typeface="Wingdings" panose="05000000000000000000" pitchFamily="2" charset="2"/>
              <a:buChar char="§"/>
            </a:pPr>
            <a:r>
              <a:rPr lang="en-US" sz="1200" b="1" dirty="0">
                <a:solidFill>
                  <a:srgbClr val="FF0000"/>
                </a:solidFill>
                <a:latin typeface="Calibri" panose="020F0502020204030204" pitchFamily="34" charset="0"/>
                <a:cs typeface="Calibri" panose="020F0502020204030204" pitchFamily="34" charset="0"/>
              </a:rPr>
              <a:t>Important</a:t>
            </a:r>
            <a:endParaRPr lang="en-US" sz="1200" b="1" dirty="0">
              <a:solidFill>
                <a:srgbClr val="DDE9EC">
                  <a:lumMod val="50000"/>
                </a:srgbClr>
              </a:solidFill>
              <a:latin typeface="Calibri" panose="020F0502020204030204" pitchFamily="34" charset="0"/>
              <a:cs typeface="Calibri" panose="020F0502020204030204" pitchFamily="34" charset="0"/>
            </a:endParaRPr>
          </a:p>
          <a:p>
            <a:pPr marL="171399" indent="-171399" defTabSz="914089">
              <a:buFont typeface="Wingdings" panose="05000000000000000000" pitchFamily="2" charset="2"/>
              <a:buChar char="§"/>
            </a:pPr>
            <a:r>
              <a:rPr lang="en-US" sz="1200" b="1" dirty="0">
                <a:solidFill>
                  <a:srgbClr val="FADA7A">
                    <a:lumMod val="75000"/>
                  </a:srgbClr>
                </a:solidFill>
                <a:latin typeface="Calibri" panose="020F0502020204030204" pitchFamily="34" charset="0"/>
                <a:cs typeface="Calibri" panose="020F0502020204030204" pitchFamily="34" charset="0"/>
              </a:rPr>
              <a:t>Numbers</a:t>
            </a:r>
          </a:p>
          <a:p>
            <a:pPr marL="171399" indent="-171399" defTabSz="914089">
              <a:buFont typeface="Wingdings" panose="05000000000000000000" pitchFamily="2" charset="2"/>
              <a:buChar char="§"/>
            </a:pPr>
            <a:r>
              <a:rPr lang="en-US" sz="1200" b="1" dirty="0">
                <a:solidFill>
                  <a:srgbClr val="00B050"/>
                </a:solidFill>
                <a:latin typeface="Calibri" panose="020F0502020204030204" pitchFamily="34" charset="0"/>
                <a:cs typeface="Calibri" panose="020F0502020204030204" pitchFamily="34" charset="0"/>
              </a:rPr>
              <a:t>Doctor notes</a:t>
            </a:r>
          </a:p>
          <a:p>
            <a:pPr marL="171399" indent="-171399" defTabSz="914089">
              <a:buFont typeface="Wingdings" panose="05000000000000000000" pitchFamily="2" charset="2"/>
              <a:buChar char="§"/>
            </a:pPr>
            <a:r>
              <a:rPr lang="en-US" sz="1200" b="1" dirty="0" smtClean="0">
                <a:solidFill>
                  <a:schemeClr val="bg1">
                    <a:lumMod val="50000"/>
                  </a:schemeClr>
                </a:solidFill>
                <a:latin typeface="Calibri" panose="020F0502020204030204" pitchFamily="34" charset="0"/>
                <a:cs typeface="Calibri" panose="020F0502020204030204" pitchFamily="34" charset="0"/>
              </a:rPr>
              <a:t>Extra Notes</a:t>
            </a:r>
            <a:endParaRPr lang="en-US" sz="1200" b="1" dirty="0">
              <a:solidFill>
                <a:schemeClr val="bg1">
                  <a:lumMod val="50000"/>
                </a:schemeClr>
              </a:solidFill>
              <a:latin typeface="Calibri" panose="020F0502020204030204" pitchFamily="34" charset="0"/>
              <a:cs typeface="Calibri" panose="020F0502020204030204" pitchFamily="34" charset="0"/>
            </a:endParaRPr>
          </a:p>
        </p:txBody>
      </p:sp>
      <p:pic>
        <p:nvPicPr>
          <p:cNvPr id="14" name="Picture 13"/>
          <p:cNvPicPr>
            <a:picLocks noChangeAspect="1"/>
          </p:cNvPicPr>
          <p:nvPr/>
        </p:nvPicPr>
        <p:blipFill>
          <a:blip r:embed="rId5"/>
          <a:stretch>
            <a:fillRect/>
          </a:stretch>
        </p:blipFill>
        <p:spPr>
          <a:xfrm>
            <a:off x="9736113" y="4746951"/>
            <a:ext cx="1734818" cy="1520584"/>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3110" t="21869" r="12602" b="9349"/>
          <a:stretch/>
        </p:blipFill>
        <p:spPr>
          <a:xfrm>
            <a:off x="10253219" y="545041"/>
            <a:ext cx="1224136" cy="129614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8496" y="1973631"/>
            <a:ext cx="1564468" cy="1386649"/>
          </a:xfrm>
          <a:prstGeom prst="rect">
            <a:avLst/>
          </a:prstGeom>
        </p:spPr>
      </p:pic>
    </p:spTree>
    <p:extLst>
      <p:ext uri="{BB962C8B-B14F-4D97-AF65-F5344CB8AC3E}">
        <p14:creationId xmlns:p14="http://schemas.microsoft.com/office/powerpoint/2010/main" val="576318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10</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459164245"/>
              </p:ext>
            </p:extLst>
          </p:nvPr>
        </p:nvGraphicFramePr>
        <p:xfrm>
          <a:off x="622431" y="1299718"/>
          <a:ext cx="10956972" cy="4937760"/>
        </p:xfrm>
        <a:graphic>
          <a:graphicData uri="http://schemas.openxmlformats.org/drawingml/2006/table">
            <a:tbl>
              <a:tblPr firstRow="1" bandRow="1">
                <a:tableStyleId>{5DA37D80-6434-44D0-A028-1B22A696006F}</a:tableStyleId>
              </a:tblPr>
              <a:tblGrid>
                <a:gridCol w="3068796">
                  <a:extLst>
                    <a:ext uri="{9D8B030D-6E8A-4147-A177-3AD203B41FA5}">
                      <a16:colId xmlns:a16="http://schemas.microsoft.com/office/drawing/2014/main" xmlns="" val="2488661427"/>
                    </a:ext>
                  </a:extLst>
                </a:gridCol>
                <a:gridCol w="575556">
                  <a:extLst>
                    <a:ext uri="{9D8B030D-6E8A-4147-A177-3AD203B41FA5}">
                      <a16:colId xmlns:a16="http://schemas.microsoft.com/office/drawing/2014/main" xmlns="" val="1802557196"/>
                    </a:ext>
                  </a:extLst>
                </a:gridCol>
                <a:gridCol w="4779957">
                  <a:extLst>
                    <a:ext uri="{9D8B030D-6E8A-4147-A177-3AD203B41FA5}">
                      <a16:colId xmlns:a16="http://schemas.microsoft.com/office/drawing/2014/main" xmlns="" val="1164763168"/>
                    </a:ext>
                  </a:extLst>
                </a:gridCol>
                <a:gridCol w="2532663">
                  <a:extLst>
                    <a:ext uri="{9D8B030D-6E8A-4147-A177-3AD203B41FA5}">
                      <a16:colId xmlns:a16="http://schemas.microsoft.com/office/drawing/2014/main" xmlns="" val="4128162029"/>
                    </a:ext>
                  </a:extLst>
                </a:gridCol>
              </a:tblGrid>
              <a:tr h="288032">
                <a:tc gridSpan="4">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600" b="0" kern="1200" dirty="0" smtClean="0">
                          <a:solidFill>
                            <a:srgbClr val="497E8D"/>
                          </a:solidFill>
                          <a:latin typeface="Calibri" panose="020F0502020204030204" pitchFamily="34" charset="0"/>
                          <a:ea typeface="+mn-ea"/>
                          <a:cs typeface="Calibri" panose="020F0502020204030204" pitchFamily="34" charset="0"/>
                        </a:rPr>
                        <a:t>Action of thyroid hormones</a:t>
                      </a:r>
                      <a:endParaRPr kumimoji="0" lang="en-US" sz="1600" b="0" kern="1200" dirty="0">
                        <a:solidFill>
                          <a:srgbClr val="497E8D"/>
                        </a:solidFill>
                        <a:latin typeface="Calibri" panose="020F0502020204030204" pitchFamily="34" charset="0"/>
                        <a:ea typeface="+mn-ea"/>
                        <a:cs typeface="Calibri" panose="020F0502020204030204" pitchFamily="34" charset="0"/>
                      </a:endParaRPr>
                    </a:p>
                  </a:txBody>
                  <a:tcP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a:solidFill>
                          <a:srgbClr val="497E8D"/>
                        </a:solidFill>
                        <a:latin typeface="Calibri" panose="020F0502020204030204" pitchFamily="34" charset="0"/>
                        <a:ea typeface="+mn-ea"/>
                        <a:cs typeface="Calibri" panose="020F0502020204030204" pitchFamily="34" charset="0"/>
                      </a:endParaRPr>
                    </a:p>
                  </a:txBody>
                  <a:tcPr>
                    <a:solidFill>
                      <a:schemeClr val="bg1">
                        <a:lumMod val="95000"/>
                      </a:schemeClr>
                    </a:solidFill>
                  </a:tcPr>
                </a:tc>
                <a:extLst>
                  <a:ext uri="{0D108BD9-81ED-4DB2-BD59-A6C34878D82A}">
                    <a16:rowId xmlns:a16="http://schemas.microsoft.com/office/drawing/2014/main" xmlns="" val="1961253835"/>
                  </a:ext>
                </a:extLst>
              </a:tr>
              <a:tr h="211571">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endParaRPr kumimoji="0" lang="en-US" sz="100" b="0" i="0" u="none" strike="noStrike" kern="1200" baseline="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Tx/>
                        <a:buNone/>
                        <a:tabLst/>
                        <a:defRPr/>
                      </a:pPr>
                      <a:endParaRPr kumimoji="0" lang="en-US" sz="100" b="0" i="0" u="none" strike="noStrike" kern="1200" baseline="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Tx/>
                        <a:buNone/>
                        <a:tabLst/>
                        <a:defRPr/>
                      </a:pPr>
                      <a:endParaRPr kumimoji="0" lang="en-US" sz="100" b="0" i="0" u="none" strike="noStrike" kern="1200" baseline="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Tx/>
                        <a:buNone/>
                        <a:tabLst/>
                        <a:defRPr/>
                      </a:pPr>
                      <a:endParaRPr kumimoji="0" lang="en-US" sz="100" b="0" i="0" u="none" strike="noStrike" kern="1200" baseline="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Tx/>
                        <a:buNone/>
                        <a:tabLst/>
                        <a:defRPr/>
                      </a:pPr>
                      <a:endParaRPr kumimoji="0" lang="en-US" sz="100" b="0" i="0" u="none" strike="noStrike" kern="1200" baseline="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Tx/>
                        <a:buNone/>
                        <a:tabLst/>
                        <a:defRPr/>
                      </a:pPr>
                      <a:endParaRPr kumimoji="0" lang="en-US" sz="100" b="0" i="0" u="none" strike="noStrike" kern="1200" baseline="0" dirty="0" smtClean="0">
                        <a:solidFill>
                          <a:srgbClr val="008080"/>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baseline="0" dirty="0" smtClean="0">
                          <a:solidFill>
                            <a:srgbClr val="008080"/>
                          </a:solidFill>
                          <a:latin typeface="+mn-lt"/>
                          <a:ea typeface="+mn-ea"/>
                          <a:cs typeface="+mn-cs"/>
                        </a:rPr>
                        <a:t>Effect on Autonomic nervous system</a:t>
                      </a:r>
                      <a:endParaRPr kumimoji="0" lang="en-US" sz="1400" b="0" i="0" u="none" strike="noStrike" kern="1200" baseline="0" dirty="0">
                        <a:solidFill>
                          <a:srgbClr val="008080"/>
                        </a:solidFill>
                        <a:latin typeface="+mn-lt"/>
                        <a:ea typeface="+mn-ea"/>
                        <a:cs typeface="+mn-cs"/>
                      </a:endParaRPr>
                    </a:p>
                  </a:txBody>
                  <a:tcPr>
                    <a:solidFill>
                      <a:srgbClr val="C1FFE0"/>
                    </a:solidFill>
                  </a:tcPr>
                </a:tc>
                <a:tc gridSpan="2">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baseline="0" dirty="0" smtClean="0">
                          <a:solidFill>
                            <a:srgbClr val="FF0000"/>
                          </a:solidFill>
                          <a:latin typeface="+mn-lt"/>
                          <a:ea typeface="+mn-ea"/>
                          <a:cs typeface="+mn-cs"/>
                        </a:rPr>
                        <a:t>Effect on CNS</a:t>
                      </a:r>
                    </a:p>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dirty="0" smtClean="0">
                          <a:solidFill>
                            <a:schemeClr val="bg1">
                              <a:lumMod val="50000"/>
                            </a:schemeClr>
                          </a:solidFill>
                          <a:effectLst/>
                          <a:latin typeface="+mn-lt"/>
                          <a:ea typeface="+mn-ea"/>
                          <a:cs typeface="+mn-cs"/>
                        </a:rPr>
                        <a:t>These effects are age dependent:</a:t>
                      </a:r>
                      <a:endParaRPr kumimoji="0" lang="en-US" sz="1400" b="0" i="0" u="none" strike="noStrike" kern="1200" dirty="0" smtClean="0">
                        <a:solidFill>
                          <a:srgbClr val="00B050"/>
                        </a:solidFill>
                        <a:effectLst/>
                        <a:latin typeface="+mn-lt"/>
                        <a:ea typeface="+mn-ea"/>
                        <a:cs typeface="+mn-cs"/>
                      </a:endParaRPr>
                    </a:p>
                  </a:txBody>
                  <a:tcPr>
                    <a:solidFill>
                      <a:srgbClr val="FFE7E7"/>
                    </a:solidFill>
                  </a:tcPr>
                </a:tc>
                <a:tc hMerge="1">
                  <a:txBody>
                    <a:bodyPr/>
                    <a:lstStyle/>
                    <a:p>
                      <a:endParaRPr lang="en-US"/>
                    </a:p>
                  </a:txBody>
                  <a:tcPr/>
                </a:tc>
                <a:tc>
                  <a:txBody>
                    <a:bodyPr/>
                    <a:lstStyle/>
                    <a:p>
                      <a:pPr marL="0" indent="0" algn="ctr" eaLnBrk="1" hangingPunct="1">
                        <a:lnSpc>
                          <a:spcPct val="150000"/>
                        </a:lnSpc>
                        <a:buFont typeface="Wingdings" panose="05000000000000000000" pitchFamily="2" charset="2"/>
                        <a:buNone/>
                      </a:pPr>
                      <a:r>
                        <a:rPr kumimoji="0" lang="en-US" sz="1400" b="0" i="0" u="none" strike="noStrike" kern="1200" baseline="0" dirty="0" smtClean="0">
                          <a:solidFill>
                            <a:srgbClr val="008080"/>
                          </a:solidFill>
                          <a:latin typeface="+mn-lt"/>
                          <a:ea typeface="+mn-ea"/>
                          <a:cs typeface="+mn-cs"/>
                        </a:rPr>
                        <a:t>Effect on Respiration</a:t>
                      </a:r>
                      <a:endParaRPr kumimoji="0" lang="en-US" sz="1400" b="0" i="0" u="none" strike="noStrike" kern="1200" baseline="0" dirty="0">
                        <a:solidFill>
                          <a:srgbClr val="008080"/>
                        </a:solidFill>
                        <a:latin typeface="+mn-lt"/>
                        <a:ea typeface="+mn-ea"/>
                        <a:cs typeface="+mn-cs"/>
                      </a:endParaRPr>
                    </a:p>
                  </a:txBody>
                  <a:tcPr>
                    <a:solidFill>
                      <a:srgbClr val="B9FFFF"/>
                    </a:solidFill>
                  </a:tcPr>
                </a:tc>
                <a:extLst>
                  <a:ext uri="{0D108BD9-81ED-4DB2-BD59-A6C34878D82A}">
                    <a16:rowId xmlns:a16="http://schemas.microsoft.com/office/drawing/2014/main" xmlns="" val="459244839"/>
                  </a:ext>
                </a:extLst>
              </a:tr>
              <a:tr h="1597932">
                <a:tc rowSpan="2">
                  <a:txBody>
                    <a:bodyPr/>
                    <a:lstStyle/>
                    <a:p>
                      <a:pPr marL="285750" indent="-285750">
                        <a:buFont typeface="Wingdings" panose="05000000000000000000" pitchFamily="2" charset="2"/>
                        <a:buChar char="ü"/>
                      </a:pPr>
                      <a:r>
                        <a:rPr kumimoji="0" lang="en-US" sz="1400" b="0" i="0" u="none" strike="noStrike" kern="1200" dirty="0" smtClean="0">
                          <a:solidFill>
                            <a:schemeClr val="bg1">
                              <a:lumMod val="50000"/>
                            </a:schemeClr>
                          </a:solidFill>
                          <a:effectLst/>
                          <a:latin typeface="+mn-lt"/>
                          <a:ea typeface="+mn-ea"/>
                          <a:cs typeface="+mn-cs"/>
                        </a:rPr>
                        <a:t>Thyroid hormone interact with the sympathetic nervous system.</a:t>
                      </a:r>
                    </a:p>
                    <a:p>
                      <a:pPr marL="285750" indent="-285750">
                        <a:buFont typeface="Wingdings" panose="05000000000000000000" pitchFamily="2" charset="2"/>
                        <a:buChar char="ü"/>
                      </a:pPr>
                      <a:endParaRPr kumimoji="0" lang="en-US" sz="1400" b="0" i="0" u="none" strike="noStrike" kern="1200" dirty="0" smtClean="0">
                        <a:solidFill>
                          <a:schemeClr val="bg1">
                            <a:lumMod val="50000"/>
                          </a:schemeClr>
                        </a:solidFill>
                        <a:effectLst/>
                        <a:latin typeface="+mn-lt"/>
                        <a:ea typeface="+mn-ea"/>
                        <a:cs typeface="+mn-cs"/>
                      </a:endParaRPr>
                    </a:p>
                    <a:p>
                      <a:pPr marL="285750" indent="-285750">
                        <a:buFont typeface="Wingdings" panose="05000000000000000000" pitchFamily="2" charset="2"/>
                        <a:buChar char="ü"/>
                      </a:pPr>
                      <a:r>
                        <a:rPr kumimoji="0" lang="en-US" sz="1400" b="0" i="0" u="none" strike="noStrike" kern="1200" dirty="0" smtClean="0">
                          <a:solidFill>
                            <a:schemeClr val="bg1">
                              <a:lumMod val="10000"/>
                            </a:schemeClr>
                          </a:solidFill>
                          <a:effectLst/>
                          <a:latin typeface="+mn-lt"/>
                          <a:ea typeface="+mn-ea"/>
                          <a:cs typeface="+mn-cs"/>
                        </a:rPr>
                        <a:t>Produced the same action as</a:t>
                      </a:r>
                      <a:r>
                        <a:rPr kumimoji="0" lang="en-US" sz="1400" b="0" i="0" u="none" strike="noStrike" kern="1200" baseline="0" dirty="0" smtClean="0">
                          <a:solidFill>
                            <a:schemeClr val="bg1">
                              <a:lumMod val="10000"/>
                            </a:schemeClr>
                          </a:solidFill>
                          <a:effectLst/>
                          <a:latin typeface="+mn-lt"/>
                          <a:ea typeface="+mn-ea"/>
                          <a:cs typeface="+mn-cs"/>
                        </a:rPr>
                        <a:t> </a:t>
                      </a:r>
                      <a:r>
                        <a:rPr kumimoji="0" lang="en-US" sz="1400" b="0" i="0" u="none" strike="noStrike" kern="1200" dirty="0" smtClean="0">
                          <a:solidFill>
                            <a:schemeClr val="bg1">
                              <a:lumMod val="10000"/>
                            </a:schemeClr>
                          </a:solidFill>
                          <a:effectLst/>
                          <a:latin typeface="+mn-lt"/>
                          <a:ea typeface="+mn-ea"/>
                          <a:cs typeface="+mn-cs"/>
                        </a:rPr>
                        <a:t>catecholamine's </a:t>
                      </a:r>
                      <a:r>
                        <a:rPr kumimoji="0" lang="en-US" sz="1400" b="0" i="0" u="none" strike="noStrike" kern="1200" dirty="0" smtClean="0">
                          <a:solidFill>
                            <a:srgbClr val="FF0000"/>
                          </a:solidFill>
                          <a:effectLst/>
                          <a:latin typeface="+mn-lt"/>
                          <a:ea typeface="+mn-ea"/>
                          <a:cs typeface="+mn-cs"/>
                        </a:rPr>
                        <a:t>via</a:t>
                      </a:r>
                      <a:r>
                        <a:rPr kumimoji="0" lang="en-US" sz="1400" b="0" i="0" u="none" strike="noStrike" kern="1200" baseline="0" dirty="0" smtClean="0">
                          <a:solidFill>
                            <a:srgbClr val="FF0000"/>
                          </a:solidFill>
                          <a:effectLst/>
                          <a:latin typeface="+mn-lt"/>
                          <a:ea typeface="+mn-ea"/>
                          <a:cs typeface="+mn-cs"/>
                        </a:rPr>
                        <a:t> </a:t>
                      </a:r>
                      <a:r>
                        <a:rPr kumimoji="0" lang="el-GR" sz="1400" b="0" i="0" u="none" strike="noStrike" kern="1200" dirty="0" smtClean="0">
                          <a:solidFill>
                            <a:srgbClr val="FF0000"/>
                          </a:solidFill>
                          <a:effectLst/>
                          <a:latin typeface="+mn-lt"/>
                          <a:ea typeface="+mn-ea"/>
                          <a:cs typeface="+mn-cs"/>
                        </a:rPr>
                        <a:t>β</a:t>
                      </a:r>
                      <a:r>
                        <a:rPr kumimoji="0" lang="en-US" sz="1400" b="0" i="0" u="none" strike="noStrike" kern="1200" baseline="0" dirty="0" smtClean="0">
                          <a:solidFill>
                            <a:srgbClr val="FF0000"/>
                          </a:solidFill>
                          <a:effectLst/>
                          <a:latin typeface="+mn-lt"/>
                          <a:ea typeface="+mn-ea"/>
                          <a:cs typeface="+mn-cs"/>
                        </a:rPr>
                        <a:t> </a:t>
                      </a:r>
                      <a:r>
                        <a:rPr kumimoji="0" lang="en-US" sz="1400" b="0" i="0" u="none" strike="noStrike" kern="1200" dirty="0" smtClean="0">
                          <a:solidFill>
                            <a:srgbClr val="FF0000"/>
                          </a:solidFill>
                          <a:effectLst/>
                          <a:latin typeface="+mn-lt"/>
                          <a:ea typeface="+mn-ea"/>
                          <a:cs typeface="+mn-cs"/>
                        </a:rPr>
                        <a:t>adrenergic receptors</a:t>
                      </a:r>
                      <a:r>
                        <a:rPr kumimoji="0" lang="en-US" sz="1400" b="0" i="0" u="none" strike="noStrike" kern="1200" baseline="0" dirty="0" smtClean="0">
                          <a:solidFill>
                            <a:schemeClr val="bg1">
                              <a:lumMod val="10000"/>
                            </a:schemeClr>
                          </a:solidFill>
                          <a:effectLst/>
                          <a:latin typeface="+mn-lt"/>
                          <a:ea typeface="+mn-ea"/>
                          <a:cs typeface="+mn-cs"/>
                        </a:rPr>
                        <a:t> </a:t>
                      </a:r>
                      <a:r>
                        <a:rPr kumimoji="0" lang="en-US" sz="1400" b="0" i="0" u="none" strike="noStrike" kern="1200" dirty="0" smtClean="0">
                          <a:solidFill>
                            <a:schemeClr val="bg1">
                              <a:lumMod val="10000"/>
                            </a:schemeClr>
                          </a:solidFill>
                          <a:effectLst/>
                          <a:latin typeface="+mn-lt"/>
                          <a:ea typeface="+mn-ea"/>
                          <a:cs typeface="+mn-cs"/>
                        </a:rPr>
                        <a:t>including</a:t>
                      </a:r>
                      <a:r>
                        <a:rPr kumimoji="0" lang="en-US" sz="1400" b="0" i="0" u="none" strike="noStrike" kern="1200" baseline="0" dirty="0" smtClean="0">
                          <a:solidFill>
                            <a:schemeClr val="bg1">
                              <a:lumMod val="10000"/>
                            </a:schemeClr>
                          </a:solidFill>
                          <a:effectLst/>
                          <a:latin typeface="+mn-lt"/>
                          <a:ea typeface="+mn-ea"/>
                          <a:cs typeface="+mn-cs"/>
                        </a:rPr>
                        <a:t> </a:t>
                      </a:r>
                      <a:r>
                        <a:rPr kumimoji="0" lang="en-US" sz="1400" b="0" i="0" u="none" strike="noStrike" kern="1200" baseline="0" dirty="0" smtClean="0">
                          <a:solidFill>
                            <a:srgbClr val="008080"/>
                          </a:solidFill>
                          <a:effectLst/>
                          <a:latin typeface="+mn-lt"/>
                          <a:ea typeface="+mn-ea"/>
                          <a:cs typeface="+mn-cs"/>
                        </a:rPr>
                        <a:t>increase:</a:t>
                      </a:r>
                      <a:endParaRPr kumimoji="0" lang="en-US" sz="1400" b="0" i="0" u="none" strike="noStrike" kern="1200" dirty="0" smtClean="0">
                        <a:solidFill>
                          <a:srgbClr val="008080"/>
                        </a:solidFill>
                        <a:effectLst/>
                        <a:latin typeface="+mn-lt"/>
                        <a:ea typeface="+mn-ea"/>
                        <a:cs typeface="+mn-cs"/>
                      </a:endParaRPr>
                    </a:p>
                    <a:p>
                      <a:pPr marL="342900" lvl="0" indent="-342900">
                        <a:lnSpc>
                          <a:spcPct val="150000"/>
                        </a:lnSpc>
                        <a:buFont typeface="+mj-lt"/>
                        <a:buAutoNum type="alphaUcPeriod"/>
                      </a:pPr>
                      <a:r>
                        <a:rPr kumimoji="0" lang="en-US" sz="1400" b="0" i="0" u="none" strike="noStrike" kern="1200" dirty="0" smtClean="0">
                          <a:solidFill>
                            <a:schemeClr val="bg1">
                              <a:lumMod val="10000"/>
                            </a:schemeClr>
                          </a:solidFill>
                          <a:effectLst/>
                          <a:latin typeface="+mn-lt"/>
                          <a:ea typeface="+mn-ea"/>
                          <a:cs typeface="+mn-cs"/>
                        </a:rPr>
                        <a:t>BMR.</a:t>
                      </a:r>
                    </a:p>
                    <a:p>
                      <a:pPr marL="342900" lvl="0" indent="-342900">
                        <a:lnSpc>
                          <a:spcPct val="150000"/>
                        </a:lnSpc>
                        <a:buFont typeface="+mj-lt"/>
                        <a:buAutoNum type="alphaUcPeriod"/>
                      </a:pPr>
                      <a:r>
                        <a:rPr kumimoji="0" lang="en-US" sz="1400" b="0" i="0" u="none" strike="noStrike" kern="1200" dirty="0" smtClean="0">
                          <a:solidFill>
                            <a:schemeClr val="bg1">
                              <a:lumMod val="10000"/>
                            </a:schemeClr>
                          </a:solidFill>
                          <a:effectLst/>
                          <a:latin typeface="+mn-lt"/>
                          <a:ea typeface="+mn-ea"/>
                          <a:cs typeface="+mn-cs"/>
                        </a:rPr>
                        <a:t>Heat production.</a:t>
                      </a:r>
                    </a:p>
                    <a:p>
                      <a:pPr marL="342900" lvl="0" indent="-342900">
                        <a:lnSpc>
                          <a:spcPct val="150000"/>
                        </a:lnSpc>
                        <a:buFont typeface="+mj-lt"/>
                        <a:buAutoNum type="alphaUcPeriod"/>
                      </a:pPr>
                      <a:r>
                        <a:rPr kumimoji="0" lang="en-US" sz="1400" b="0" i="0" u="none" strike="noStrike" kern="1200" dirty="0" smtClean="0">
                          <a:solidFill>
                            <a:schemeClr val="bg1">
                              <a:lumMod val="10000"/>
                            </a:schemeClr>
                          </a:solidFill>
                          <a:effectLst/>
                          <a:latin typeface="+mn-lt"/>
                          <a:ea typeface="+mn-ea"/>
                          <a:cs typeface="+mn-cs"/>
                        </a:rPr>
                        <a:t>Heart rate. </a:t>
                      </a:r>
                    </a:p>
                    <a:p>
                      <a:pPr marL="342900" lvl="0" indent="-342900">
                        <a:lnSpc>
                          <a:spcPct val="150000"/>
                        </a:lnSpc>
                        <a:buFont typeface="+mj-lt"/>
                        <a:buAutoNum type="alphaUcPeriod"/>
                      </a:pPr>
                      <a:r>
                        <a:rPr kumimoji="0" lang="en-US" sz="1400" b="0" i="0" u="none" strike="noStrike" kern="1200" dirty="0" smtClean="0">
                          <a:solidFill>
                            <a:schemeClr val="bg1">
                              <a:lumMod val="10000"/>
                            </a:schemeClr>
                          </a:solidFill>
                          <a:effectLst/>
                          <a:latin typeface="+mn-lt"/>
                          <a:ea typeface="+mn-ea"/>
                          <a:cs typeface="+mn-cs"/>
                        </a:rPr>
                        <a:t>Stroke volume.</a:t>
                      </a:r>
                    </a:p>
                    <a:p>
                      <a:pPr marL="342900" lvl="0" indent="-342900">
                        <a:buFont typeface="+mj-lt"/>
                        <a:buAutoNum type="alphaUcPeriod"/>
                      </a:pPr>
                      <a:endParaRPr kumimoji="0" lang="en-US" sz="1400" b="0" i="0" u="none" strike="noStrike" kern="1200" dirty="0" smtClean="0">
                        <a:solidFill>
                          <a:schemeClr val="bg1">
                            <a:lumMod val="10000"/>
                          </a:schemeClr>
                        </a:solidFill>
                        <a:effectLst/>
                        <a:latin typeface="+mn-lt"/>
                        <a:ea typeface="+mn-ea"/>
                        <a:cs typeface="+mn-cs"/>
                      </a:endParaRPr>
                    </a:p>
                    <a:p>
                      <a:r>
                        <a:rPr kumimoji="0" lang="en-US" sz="1400" b="0" i="0" u="none" strike="noStrike" kern="1200" dirty="0" smtClean="0">
                          <a:solidFill>
                            <a:schemeClr val="bg1">
                              <a:lumMod val="10000"/>
                            </a:schemeClr>
                          </a:solidFill>
                          <a:effectLst/>
                          <a:latin typeface="+mn-lt"/>
                          <a:ea typeface="+mn-ea"/>
                          <a:cs typeface="+mn-cs"/>
                        </a:rPr>
                        <a:t>.i.e. </a:t>
                      </a:r>
                      <a:r>
                        <a:rPr kumimoji="0" lang="el-GR" sz="1400" b="0" i="0" u="none" strike="noStrike" kern="1200" dirty="0" smtClean="0">
                          <a:solidFill>
                            <a:schemeClr val="bg1">
                              <a:lumMod val="10000"/>
                            </a:schemeClr>
                          </a:solidFill>
                          <a:effectLst/>
                          <a:latin typeface="+mn-lt"/>
                          <a:ea typeface="+mn-ea"/>
                          <a:cs typeface="+mn-cs"/>
                        </a:rPr>
                        <a:t>β-</a:t>
                      </a:r>
                      <a:r>
                        <a:rPr kumimoji="0" lang="en-US" sz="1400" b="0" i="0" u="none" strike="noStrike" kern="1200" dirty="0" smtClean="0">
                          <a:solidFill>
                            <a:schemeClr val="bg1">
                              <a:lumMod val="10000"/>
                            </a:schemeClr>
                          </a:solidFill>
                          <a:effectLst/>
                          <a:latin typeface="+mn-lt"/>
                          <a:ea typeface="+mn-ea"/>
                          <a:cs typeface="+mn-cs"/>
                        </a:rPr>
                        <a:t>blocker</a:t>
                      </a:r>
                      <a:r>
                        <a:rPr kumimoji="0" lang="en-US" sz="1400" b="0" i="0" u="none" strike="noStrike" kern="1200" baseline="0" dirty="0" smtClean="0">
                          <a:solidFill>
                            <a:schemeClr val="bg1">
                              <a:lumMod val="10000"/>
                            </a:schemeClr>
                          </a:solidFill>
                          <a:effectLst/>
                          <a:latin typeface="+mn-lt"/>
                          <a:ea typeface="+mn-ea"/>
                          <a:cs typeface="+mn-cs"/>
                        </a:rPr>
                        <a:t> </a:t>
                      </a:r>
                      <a:r>
                        <a:rPr kumimoji="0" lang="en-US" sz="1400" b="0" i="0" u="none" strike="noStrike" kern="1200" dirty="0" smtClean="0">
                          <a:solidFill>
                            <a:schemeClr val="bg1">
                              <a:lumMod val="10000"/>
                            </a:schemeClr>
                          </a:solidFill>
                          <a:effectLst/>
                          <a:latin typeface="+mn-lt"/>
                          <a:ea typeface="+mn-ea"/>
                          <a:cs typeface="+mn-cs"/>
                        </a:rPr>
                        <a:t>(propranolol) is used in</a:t>
                      </a:r>
                      <a:r>
                        <a:rPr kumimoji="0" lang="en-US" sz="1400" b="0" i="0" u="none" strike="noStrike" kern="1200" baseline="0" dirty="0" smtClean="0">
                          <a:solidFill>
                            <a:schemeClr val="bg1">
                              <a:lumMod val="10000"/>
                            </a:schemeClr>
                          </a:solidFill>
                          <a:effectLst/>
                          <a:latin typeface="+mn-lt"/>
                          <a:ea typeface="+mn-ea"/>
                          <a:cs typeface="+mn-cs"/>
                        </a:rPr>
                        <a:t> </a:t>
                      </a:r>
                      <a:r>
                        <a:rPr kumimoji="0" lang="en-US" sz="1400" b="0" i="0" u="none" strike="noStrike" kern="1200" dirty="0" smtClean="0">
                          <a:solidFill>
                            <a:schemeClr val="bg1">
                              <a:lumMod val="10000"/>
                            </a:schemeClr>
                          </a:solidFill>
                          <a:effectLst/>
                          <a:latin typeface="+mn-lt"/>
                          <a:ea typeface="+mn-ea"/>
                          <a:cs typeface="+mn-cs"/>
                        </a:rPr>
                        <a:t>treatment of</a:t>
                      </a:r>
                      <a:r>
                        <a:rPr kumimoji="0" lang="en-US" sz="1400" b="0" i="0" u="none" strike="noStrike" kern="1200" baseline="0" dirty="0" smtClean="0">
                          <a:solidFill>
                            <a:schemeClr val="bg1">
                              <a:lumMod val="10000"/>
                            </a:schemeClr>
                          </a:solidFill>
                          <a:effectLst/>
                          <a:latin typeface="+mn-lt"/>
                          <a:ea typeface="+mn-ea"/>
                          <a:cs typeface="+mn-cs"/>
                        </a:rPr>
                        <a:t> </a:t>
                      </a:r>
                      <a:r>
                        <a:rPr kumimoji="0" lang="en-US" sz="1400" b="0" i="0" u="none" strike="noStrike" kern="1200" dirty="0" smtClean="0">
                          <a:solidFill>
                            <a:schemeClr val="bg1">
                              <a:lumMod val="10000"/>
                            </a:schemeClr>
                          </a:solidFill>
                          <a:effectLst/>
                          <a:latin typeface="+mn-lt"/>
                          <a:ea typeface="+mn-ea"/>
                          <a:cs typeface="+mn-cs"/>
                        </a:rPr>
                        <a:t>hyperthyroidism.</a:t>
                      </a:r>
                      <a:endParaRPr kumimoji="0" lang="en-US" sz="1400" b="0" i="0" u="none" strike="noStrike" kern="1200" dirty="0">
                        <a:solidFill>
                          <a:schemeClr val="bg1">
                            <a:lumMod val="10000"/>
                          </a:schemeClr>
                        </a:solidFill>
                        <a:effectLst/>
                        <a:latin typeface="+mn-lt"/>
                        <a:ea typeface="+mn-ea"/>
                        <a:cs typeface="+mn-cs"/>
                      </a:endParaRPr>
                    </a:p>
                  </a:txBody>
                  <a:tcPr>
                    <a:solidFill>
                      <a:schemeClr val="bg1"/>
                    </a:solidFill>
                  </a:tcPr>
                </a:tc>
                <a:tc>
                  <a:txBody>
                    <a:bodyPr/>
                    <a:lstStyle/>
                    <a:p>
                      <a:pPr algn="ctr">
                        <a:lnSpc>
                          <a:spcPct val="150000"/>
                        </a:lnSpc>
                      </a:pPr>
                      <a:r>
                        <a:rPr kumimoji="0" lang="en-US" sz="1400" b="0" i="0" u="none" strike="noStrike" kern="1200" baseline="0" dirty="0" smtClean="0">
                          <a:solidFill>
                            <a:srgbClr val="FF0000"/>
                          </a:solidFill>
                          <a:latin typeface="+mn-lt"/>
                          <a:ea typeface="+mn-ea"/>
                          <a:cs typeface="+mn-cs"/>
                        </a:rPr>
                        <a:t>fetal and postnatal life </a:t>
                      </a:r>
                      <a:endParaRPr kumimoji="0" lang="en-US" sz="1400" b="0" i="0" u="none" strike="noStrike" kern="1200" baseline="0" dirty="0">
                        <a:solidFill>
                          <a:srgbClr val="FF0000"/>
                        </a:solidFill>
                        <a:latin typeface="+mn-lt"/>
                        <a:ea typeface="+mn-ea"/>
                        <a:cs typeface="+mn-cs"/>
                      </a:endParaRPr>
                    </a:p>
                  </a:txBody>
                  <a:tcPr vert="vert270">
                    <a:solidFill>
                      <a:srgbClr val="FFE7E7"/>
                    </a:solidFill>
                  </a:tcPr>
                </a:tc>
                <a:tc>
                  <a:txBody>
                    <a:bodyPr/>
                    <a:lstStyle/>
                    <a:p>
                      <a:pPr marL="285750" lvl="0" indent="-285750" algn="justLow">
                        <a:buFont typeface="Wingdings" panose="05000000000000000000" pitchFamily="2" charset="2"/>
                        <a:buChar char="ü"/>
                      </a:pPr>
                      <a:r>
                        <a:rPr kumimoji="0" lang="en-US" sz="1400" b="0" i="0" u="none" strike="noStrike" kern="1200" dirty="0" smtClean="0">
                          <a:solidFill>
                            <a:schemeClr val="bg1">
                              <a:lumMod val="10000"/>
                            </a:schemeClr>
                          </a:solidFill>
                          <a:effectLst/>
                          <a:latin typeface="+mn-lt"/>
                          <a:ea typeface="+mn-ea"/>
                          <a:cs typeface="+mn-cs"/>
                        </a:rPr>
                        <a:t>Thyroid</a:t>
                      </a:r>
                      <a:r>
                        <a:rPr kumimoji="0" lang="en-US" sz="1400" b="0" i="0" u="none" strike="noStrike" kern="1200" baseline="0" dirty="0" smtClean="0">
                          <a:solidFill>
                            <a:schemeClr val="bg1">
                              <a:lumMod val="10000"/>
                            </a:schemeClr>
                          </a:solidFill>
                          <a:effectLst/>
                          <a:latin typeface="+mn-lt"/>
                          <a:ea typeface="+mn-ea"/>
                          <a:cs typeface="+mn-cs"/>
                        </a:rPr>
                        <a:t> </a:t>
                      </a:r>
                      <a:r>
                        <a:rPr kumimoji="0" lang="en-US" sz="1400" b="0" i="0" u="none" strike="noStrike" kern="1200" dirty="0" smtClean="0">
                          <a:solidFill>
                            <a:schemeClr val="bg1">
                              <a:lumMod val="10000"/>
                            </a:schemeClr>
                          </a:solidFill>
                          <a:effectLst/>
                          <a:latin typeface="+mn-lt"/>
                          <a:ea typeface="+mn-ea"/>
                          <a:cs typeface="+mn-cs"/>
                        </a:rPr>
                        <a:t>hormones</a:t>
                      </a:r>
                      <a:r>
                        <a:rPr kumimoji="0" lang="en-US" sz="1400" b="0" i="0" u="none" strike="noStrike" kern="1200" baseline="0" dirty="0" smtClean="0">
                          <a:solidFill>
                            <a:schemeClr val="bg1">
                              <a:lumMod val="10000"/>
                            </a:schemeClr>
                          </a:solidFill>
                          <a:effectLst/>
                          <a:latin typeface="+mn-lt"/>
                          <a:ea typeface="+mn-ea"/>
                          <a:cs typeface="+mn-cs"/>
                        </a:rPr>
                        <a:t> </a:t>
                      </a:r>
                      <a:r>
                        <a:rPr kumimoji="0" lang="en-US" sz="1400" b="0" i="0" u="none" strike="noStrike" kern="1200" dirty="0" smtClean="0">
                          <a:solidFill>
                            <a:schemeClr val="bg1">
                              <a:lumMod val="10000"/>
                            </a:schemeClr>
                          </a:solidFill>
                          <a:effectLst/>
                          <a:latin typeface="+mn-lt"/>
                          <a:ea typeface="+mn-ea"/>
                          <a:cs typeface="+mn-cs"/>
                        </a:rPr>
                        <a:t>are essential for maturation of the CNS. </a:t>
                      </a:r>
                    </a:p>
                    <a:p>
                      <a:pPr marL="285750" lvl="0" indent="-285750" algn="justLow">
                        <a:buFont typeface="Wingdings" panose="05000000000000000000" pitchFamily="2" charset="2"/>
                        <a:buChar char="ü"/>
                      </a:pPr>
                      <a:endParaRPr kumimoji="0" lang="en-US" sz="500" b="0" i="0" u="none" strike="noStrike" kern="1200" dirty="0" smtClean="0">
                        <a:solidFill>
                          <a:schemeClr val="bg1">
                            <a:lumMod val="10000"/>
                          </a:schemeClr>
                        </a:solidFill>
                        <a:effectLst/>
                        <a:latin typeface="+mn-lt"/>
                        <a:ea typeface="+mn-ea"/>
                        <a:cs typeface="+mn-cs"/>
                      </a:endParaRPr>
                    </a:p>
                    <a:p>
                      <a:pPr marL="285750" lvl="0" indent="-285750" algn="justLow">
                        <a:buFont typeface="Wingdings" panose="05000000000000000000" pitchFamily="2" charset="2"/>
                        <a:buChar char="ü"/>
                      </a:pPr>
                      <a:r>
                        <a:rPr kumimoji="0" lang="en-US" sz="1400" b="0" i="0" u="none" strike="noStrike" kern="1200" dirty="0" smtClean="0">
                          <a:solidFill>
                            <a:schemeClr val="accent5">
                              <a:lumMod val="75000"/>
                            </a:schemeClr>
                          </a:solidFill>
                          <a:effectLst/>
                          <a:latin typeface="+mn-lt"/>
                          <a:ea typeface="+mn-ea"/>
                          <a:cs typeface="+mn-cs"/>
                        </a:rPr>
                        <a:t>perinatal</a:t>
                      </a:r>
                      <a:r>
                        <a:rPr kumimoji="0" lang="en-US" sz="1400" b="0" i="0" u="none" strike="noStrike" kern="1200" dirty="0" smtClean="0">
                          <a:solidFill>
                            <a:schemeClr val="bg1">
                              <a:lumMod val="10000"/>
                            </a:schemeClr>
                          </a:solidFill>
                          <a:effectLst/>
                          <a:latin typeface="+mn-lt"/>
                          <a:ea typeface="+mn-ea"/>
                          <a:cs typeface="+mn-cs"/>
                        </a:rPr>
                        <a:t> decrease of hormones secretion</a:t>
                      </a:r>
                      <a:r>
                        <a:rPr kumimoji="0" lang="en-US" sz="1400" b="0" i="0" u="none" strike="noStrike" kern="1200" dirty="0" smtClean="0">
                          <a:solidFill>
                            <a:schemeClr val="bg1">
                              <a:lumMod val="50000"/>
                            </a:schemeClr>
                          </a:solidFill>
                          <a:effectLst/>
                          <a:latin typeface="+mn-lt"/>
                          <a:ea typeface="+mn-ea"/>
                          <a:cs typeface="+mn-cs"/>
                        </a:rPr>
                        <a:t> (hypothyroidism) </a:t>
                      </a:r>
                      <a:r>
                        <a:rPr kumimoji="0" lang="en-US" sz="1400" b="0" i="0" u="none" strike="noStrike" kern="1200" dirty="0" smtClean="0">
                          <a:solidFill>
                            <a:schemeClr val="tx1"/>
                          </a:solidFill>
                          <a:effectLst/>
                          <a:latin typeface="+mn-lt"/>
                          <a:ea typeface="+mn-ea"/>
                          <a:cs typeface="+mn-cs"/>
                        </a:rPr>
                        <a:t>causes </a:t>
                      </a:r>
                      <a:r>
                        <a:rPr kumimoji="0" lang="en-US" sz="1400" b="0" i="0" u="none" strike="noStrike" kern="1200" dirty="0" smtClean="0">
                          <a:solidFill>
                            <a:srgbClr val="FF66CC"/>
                          </a:solidFill>
                          <a:effectLst/>
                          <a:latin typeface="+mn-lt"/>
                          <a:ea typeface="+mn-ea"/>
                          <a:cs typeface="+mn-cs"/>
                        </a:rPr>
                        <a:t>irreversible</a:t>
                      </a:r>
                      <a:r>
                        <a:rPr kumimoji="0" lang="en-US" sz="1400" b="0" i="0" u="none" strike="noStrike" kern="1200" baseline="0" dirty="0" smtClean="0">
                          <a:solidFill>
                            <a:schemeClr val="tx1"/>
                          </a:solidFill>
                          <a:effectLst/>
                          <a:latin typeface="+mn-lt"/>
                          <a:ea typeface="+mn-ea"/>
                          <a:cs typeface="+mn-cs"/>
                        </a:rPr>
                        <a:t> </a:t>
                      </a:r>
                      <a:r>
                        <a:rPr kumimoji="0" lang="en-US" sz="1400" b="0" i="0" u="none" strike="noStrike" kern="1200" dirty="0" smtClean="0">
                          <a:solidFill>
                            <a:schemeClr val="tx1"/>
                          </a:solidFill>
                          <a:effectLst/>
                          <a:latin typeface="+mn-lt"/>
                          <a:ea typeface="+mn-ea"/>
                          <a:cs typeface="+mn-cs"/>
                        </a:rPr>
                        <a:t>mental</a:t>
                      </a:r>
                      <a:r>
                        <a:rPr kumimoji="0" lang="en-US" sz="1400" b="0" i="0" u="none" strike="noStrike" kern="1200" baseline="0" dirty="0" smtClean="0">
                          <a:solidFill>
                            <a:schemeClr val="tx1"/>
                          </a:solidFill>
                          <a:effectLst/>
                          <a:latin typeface="+mn-lt"/>
                          <a:ea typeface="+mn-ea"/>
                          <a:cs typeface="+mn-cs"/>
                        </a:rPr>
                        <a:t> </a:t>
                      </a:r>
                      <a:r>
                        <a:rPr kumimoji="0" lang="en-US" sz="1400" b="0" i="0" u="none" strike="noStrike" kern="1200" dirty="0" smtClean="0">
                          <a:solidFill>
                            <a:schemeClr val="tx1"/>
                          </a:solidFill>
                          <a:effectLst/>
                          <a:latin typeface="+mn-lt"/>
                          <a:ea typeface="+mn-ea"/>
                          <a:cs typeface="+mn-cs"/>
                        </a:rPr>
                        <a:t>retardation. </a:t>
                      </a:r>
                      <a:r>
                        <a:rPr kumimoji="0" lang="en-US" sz="1400" b="0" i="0" u="none" strike="noStrike" kern="1200" dirty="0" smtClean="0">
                          <a:solidFill>
                            <a:srgbClr val="FF0000"/>
                          </a:solidFill>
                          <a:effectLst/>
                          <a:latin typeface="+mn-lt"/>
                          <a:ea typeface="+mn-ea"/>
                          <a:cs typeface="+mn-cs"/>
                        </a:rPr>
                        <a:t>For this reason, screening is necessary  to introduce hormone replacement</a:t>
                      </a:r>
                      <a:r>
                        <a:rPr kumimoji="0" lang="en-US" sz="1400" b="0" i="0" u="none" strike="noStrike" kern="1200" dirty="0" smtClean="0">
                          <a:solidFill>
                            <a:schemeClr val="tx1"/>
                          </a:solidFill>
                          <a:effectLst/>
                          <a:latin typeface="+mn-lt"/>
                          <a:ea typeface="+mn-ea"/>
                          <a:cs typeface="+mn-cs"/>
                        </a:rPr>
                        <a:t>.</a:t>
                      </a:r>
                      <a:endParaRPr kumimoji="0" lang="en-US" sz="1400" b="0" i="0" u="none" strike="noStrike" kern="1200" baseline="0" dirty="0" smtClean="0">
                        <a:solidFill>
                          <a:schemeClr val="tx1"/>
                        </a:solidFill>
                        <a:effectLst/>
                        <a:latin typeface="+mn-lt"/>
                        <a:ea typeface="+mn-ea"/>
                        <a:cs typeface="+mn-cs"/>
                      </a:endParaRPr>
                    </a:p>
                    <a:p>
                      <a:pPr marL="285750" lvl="0" indent="-285750" algn="justLow">
                        <a:buFont typeface="Wingdings" panose="05000000000000000000" pitchFamily="2" charset="2"/>
                        <a:buChar char="ü"/>
                      </a:pPr>
                      <a:r>
                        <a:rPr kumimoji="0" lang="en-US" sz="1400" b="0" i="0" u="none" strike="noStrike" kern="1200" dirty="0" smtClean="0">
                          <a:solidFill>
                            <a:schemeClr val="bg1">
                              <a:lumMod val="50000"/>
                            </a:schemeClr>
                          </a:solidFill>
                          <a:effectLst/>
                          <a:latin typeface="+mn-lt"/>
                          <a:ea typeface="+mn-ea"/>
                          <a:cs typeface="+mn-cs"/>
                        </a:rPr>
                        <a:t>If it is detected in the new born, hormone replacement can reverse the CNS effect.</a:t>
                      </a:r>
                    </a:p>
                    <a:p>
                      <a:pPr marL="285750" marR="0" lvl="0" indent="-285750" algn="justLow"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dirty="0" smtClean="0">
                          <a:solidFill>
                            <a:srgbClr val="00B050"/>
                          </a:solidFill>
                          <a:effectLst/>
                          <a:latin typeface="+mn-lt"/>
                          <a:ea typeface="+mn-ea"/>
                          <a:cs typeface="+mn-cs"/>
                        </a:rPr>
                        <a:t>If the baby isn't</a:t>
                      </a:r>
                      <a:r>
                        <a:rPr kumimoji="0" lang="en-US" sz="1400" b="0" i="0" u="none" strike="noStrike" kern="1200" baseline="0" dirty="0" smtClean="0">
                          <a:solidFill>
                            <a:srgbClr val="00B050"/>
                          </a:solidFill>
                          <a:effectLst/>
                          <a:latin typeface="+mn-lt"/>
                          <a:ea typeface="+mn-ea"/>
                          <a:cs typeface="+mn-cs"/>
                        </a:rPr>
                        <a:t> </a:t>
                      </a:r>
                      <a:r>
                        <a:rPr kumimoji="0" lang="en-US" sz="1400" b="0" i="0" u="none" strike="noStrike" kern="1200" dirty="0" smtClean="0">
                          <a:solidFill>
                            <a:srgbClr val="00B050"/>
                          </a:solidFill>
                          <a:effectLst/>
                          <a:latin typeface="+mn-lt"/>
                          <a:ea typeface="+mn-ea"/>
                          <a:cs typeface="+mn-cs"/>
                        </a:rPr>
                        <a:t>responsive, inactive, sleeps a lot = thyroid hormone deficiency.</a:t>
                      </a:r>
                    </a:p>
                  </a:txBody>
                  <a:tcPr>
                    <a:solidFill>
                      <a:schemeClr val="bg1"/>
                    </a:solidFill>
                  </a:tcPr>
                </a:tc>
                <a:tc rowSpan="2">
                  <a:txBody>
                    <a:bodyPr/>
                    <a:lstStyle/>
                    <a:p>
                      <a:pPr marL="228600" indent="-228600" algn="l">
                        <a:buFont typeface="Wingdings" panose="05000000000000000000" pitchFamily="2" charset="2"/>
                        <a:buAutoNum type="arabicPeriod"/>
                      </a:pPr>
                      <a:r>
                        <a:rPr kumimoji="0" lang="en-US" sz="1400" b="0" i="0" u="none" strike="noStrike" kern="1200" dirty="0" smtClean="0">
                          <a:solidFill>
                            <a:schemeClr val="tx1"/>
                          </a:solidFill>
                          <a:effectLst/>
                          <a:latin typeface="+mn-lt"/>
                          <a:ea typeface="+mn-ea"/>
                          <a:cs typeface="+mn-cs"/>
                        </a:rPr>
                        <a:t>Increase ventilation rate.</a:t>
                      </a:r>
                    </a:p>
                    <a:p>
                      <a:pPr marL="228600" indent="-228600" algn="l">
                        <a:buFont typeface="Wingdings" panose="05000000000000000000" pitchFamily="2" charset="2"/>
                        <a:buAutoNum type="arabicPeriod"/>
                      </a:pPr>
                      <a:endParaRPr kumimoji="0" lang="en-US" sz="1400" b="0" i="0" u="none" strike="noStrike" kern="1200" dirty="0" smtClean="0">
                        <a:solidFill>
                          <a:schemeClr val="tx1"/>
                        </a:solidFill>
                        <a:effectLst/>
                        <a:latin typeface="+mn-lt"/>
                        <a:ea typeface="+mn-ea"/>
                        <a:cs typeface="+mn-cs"/>
                      </a:endParaRPr>
                    </a:p>
                    <a:p>
                      <a:pPr marL="228600" indent="-228600" algn="l">
                        <a:buFont typeface="Wingdings" panose="05000000000000000000" pitchFamily="2" charset="2"/>
                        <a:buAutoNum type="arabicPeriod"/>
                      </a:pPr>
                      <a:r>
                        <a:rPr kumimoji="0" lang="en-US" sz="1400" b="0" i="0" u="none" strike="noStrike" kern="1200" dirty="0" smtClean="0">
                          <a:solidFill>
                            <a:schemeClr val="tx1"/>
                          </a:solidFill>
                          <a:effectLst/>
                          <a:latin typeface="+mn-lt"/>
                          <a:ea typeface="+mn-ea"/>
                          <a:cs typeface="+mn-cs"/>
                        </a:rPr>
                        <a:t>Increase dissociation of oxygen from </a:t>
                      </a:r>
                      <a:r>
                        <a:rPr kumimoji="0" lang="en-US" sz="1400" b="0" i="0" u="none" strike="noStrike" kern="1200" dirty="0" err="1" smtClean="0">
                          <a:solidFill>
                            <a:schemeClr val="tx1"/>
                          </a:solidFill>
                          <a:effectLst/>
                          <a:latin typeface="+mn-lt"/>
                          <a:ea typeface="+mn-ea"/>
                          <a:cs typeface="+mn-cs"/>
                        </a:rPr>
                        <a:t>Hb</a:t>
                      </a:r>
                      <a:r>
                        <a:rPr kumimoji="0" lang="en-US" sz="1400" b="0" i="0" u="none" strike="noStrike" kern="1200" dirty="0" smtClean="0">
                          <a:solidFill>
                            <a:schemeClr val="tx1"/>
                          </a:solidFill>
                          <a:effectLst/>
                          <a:latin typeface="+mn-lt"/>
                          <a:ea typeface="+mn-ea"/>
                          <a:cs typeface="+mn-cs"/>
                        </a:rPr>
                        <a:t> by increasing red cells 2,3-DPG (2,3diphosphoglycerate).</a:t>
                      </a:r>
                    </a:p>
                    <a:p>
                      <a:pPr marL="228600" indent="-228600" algn="l">
                        <a:buFont typeface="Wingdings" panose="05000000000000000000" pitchFamily="2" charset="2"/>
                        <a:buAutoNum type="arabicPeriod"/>
                      </a:pPr>
                      <a:endParaRPr kumimoji="0" lang="en-US" sz="1400" b="0" i="0" u="none" strike="noStrike" kern="1200" dirty="0" smtClean="0">
                        <a:solidFill>
                          <a:schemeClr val="tx1"/>
                        </a:solidFill>
                        <a:effectLst/>
                        <a:latin typeface="+mn-lt"/>
                        <a:ea typeface="+mn-ea"/>
                        <a:cs typeface="+mn-cs"/>
                      </a:endParaRPr>
                    </a:p>
                    <a:p>
                      <a:pPr marL="0" lvl="0" indent="0" algn="l">
                        <a:buFont typeface="Wingdings" panose="05000000000000000000" pitchFamily="2" charset="2"/>
                        <a:buNone/>
                      </a:pPr>
                      <a:r>
                        <a:rPr kumimoji="0" lang="en-US" sz="1400" b="0" i="0" u="none" strike="noStrike" kern="1200" dirty="0" smtClean="0">
                          <a:solidFill>
                            <a:srgbClr val="00B050"/>
                          </a:solidFill>
                          <a:effectLst/>
                          <a:latin typeface="+mn-lt"/>
                          <a:ea typeface="+mn-ea"/>
                          <a:cs typeface="+mn-cs"/>
                        </a:rPr>
                        <a:t>2,3-DPG will decrease the affinity of the RBC, &amp; increase the loading to the tissues.</a:t>
                      </a:r>
                      <a:endParaRPr kumimoji="0" lang="en-US" sz="1400" b="0" i="0" u="none" strike="noStrike" kern="1200" dirty="0">
                        <a:solidFill>
                          <a:schemeClr val="bg1">
                            <a:lumMod val="50000"/>
                          </a:schemeClr>
                        </a:solidFill>
                        <a:effectLst/>
                        <a:latin typeface="+mn-lt"/>
                        <a:ea typeface="+mn-ea"/>
                        <a:cs typeface="+mn-cs"/>
                      </a:endParaRPr>
                    </a:p>
                  </a:txBody>
                  <a:tcPr>
                    <a:solidFill>
                      <a:schemeClr val="bg1"/>
                    </a:solidFill>
                  </a:tcPr>
                </a:tc>
                <a:extLst>
                  <a:ext uri="{0D108BD9-81ED-4DB2-BD59-A6C34878D82A}">
                    <a16:rowId xmlns:a16="http://schemas.microsoft.com/office/drawing/2014/main" xmlns="" val="914437974"/>
                  </a:ext>
                </a:extLst>
              </a:tr>
              <a:tr h="1563047">
                <a:tc vMerge="1">
                  <a:txBody>
                    <a:bodyPr/>
                    <a:lstStyle/>
                    <a:p>
                      <a:endParaRPr lang="en-US"/>
                    </a:p>
                  </a:txBody>
                  <a:tcPr/>
                </a:tc>
                <a:tc>
                  <a:txBody>
                    <a:bodyPr/>
                    <a:lstStyle/>
                    <a:p>
                      <a:pPr algn="ctr">
                        <a:lnSpc>
                          <a:spcPct val="150000"/>
                        </a:lnSpc>
                      </a:pPr>
                      <a:r>
                        <a:rPr kumimoji="0" lang="en-US" sz="1400" b="0" i="0" u="none" strike="noStrike" kern="1200" baseline="0" dirty="0" smtClean="0">
                          <a:solidFill>
                            <a:schemeClr val="tx1"/>
                          </a:solidFill>
                          <a:latin typeface="+mn-lt"/>
                          <a:ea typeface="+mn-ea"/>
                          <a:cs typeface="+mn-cs"/>
                        </a:rPr>
                        <a:t>In adult</a:t>
                      </a:r>
                      <a:endParaRPr kumimoji="0" lang="en-US" sz="1400" b="0" i="0" u="none" strike="noStrike" kern="1200" baseline="0" dirty="0">
                        <a:solidFill>
                          <a:schemeClr val="tx1"/>
                        </a:solidFill>
                        <a:latin typeface="+mn-lt"/>
                        <a:ea typeface="+mn-ea"/>
                        <a:cs typeface="+mn-cs"/>
                      </a:endParaRPr>
                    </a:p>
                  </a:txBody>
                  <a:tcPr vert="vert270">
                    <a:solidFill>
                      <a:srgbClr val="FFE7E7"/>
                    </a:solidFill>
                  </a:tcPr>
                </a:tc>
                <a:tc>
                  <a:txBody>
                    <a:bodyPr/>
                    <a:lstStyle/>
                    <a:p>
                      <a:pPr lvl="0" algn="justLow"/>
                      <a:r>
                        <a:rPr kumimoji="0" lang="en-US" sz="1400" b="0" i="0" u="none" strike="noStrike" kern="1200" dirty="0" smtClean="0">
                          <a:solidFill>
                            <a:srgbClr val="FF0000"/>
                          </a:solidFill>
                          <a:effectLst/>
                          <a:latin typeface="+mn-lt"/>
                          <a:ea typeface="+mn-ea"/>
                          <a:cs typeface="+mn-cs"/>
                        </a:rPr>
                        <a:t>Increase</a:t>
                      </a:r>
                      <a:r>
                        <a:rPr kumimoji="0" lang="en-US" sz="1400" b="0" i="0" u="none" strike="noStrike" kern="1200" dirty="0" smtClean="0">
                          <a:solidFill>
                            <a:srgbClr val="008080"/>
                          </a:solidFill>
                          <a:effectLst/>
                          <a:latin typeface="+mn-lt"/>
                          <a:ea typeface="+mn-ea"/>
                          <a:cs typeface="+mn-cs"/>
                        </a:rPr>
                        <a:t> in</a:t>
                      </a:r>
                      <a:r>
                        <a:rPr kumimoji="0" lang="en-US" sz="1400" b="0" i="0" u="none" strike="noStrike" kern="1200" baseline="0" dirty="0" smtClean="0">
                          <a:solidFill>
                            <a:srgbClr val="008080"/>
                          </a:solidFill>
                          <a:effectLst/>
                          <a:latin typeface="+mn-lt"/>
                          <a:ea typeface="+mn-ea"/>
                          <a:cs typeface="+mn-cs"/>
                        </a:rPr>
                        <a:t> </a:t>
                      </a:r>
                      <a:r>
                        <a:rPr kumimoji="0" lang="en-US" sz="1400" b="0" i="0" u="none" strike="noStrike" kern="1200" dirty="0" smtClean="0">
                          <a:solidFill>
                            <a:srgbClr val="008080"/>
                          </a:solidFill>
                          <a:effectLst/>
                          <a:latin typeface="+mn-lt"/>
                          <a:ea typeface="+mn-ea"/>
                          <a:cs typeface="+mn-cs"/>
                        </a:rPr>
                        <a:t>thyroid hormone secretion</a:t>
                      </a:r>
                      <a:r>
                        <a:rPr kumimoji="0" lang="en-US" sz="1400" b="0" i="0" u="none" strike="noStrike" kern="1200" dirty="0" smtClean="0">
                          <a:solidFill>
                            <a:srgbClr val="008080"/>
                          </a:solidFill>
                          <a:effectLst/>
                          <a:latin typeface="+mn-lt"/>
                          <a:ea typeface="+mn-ea"/>
                          <a:cs typeface="+mn-cs"/>
                          <a:sym typeface="Wingdings" pitchFamily="2" charset="2"/>
                        </a:rPr>
                        <a:t>:</a:t>
                      </a:r>
                      <a:r>
                        <a:rPr kumimoji="0" lang="en-US" sz="1400" b="0" i="0" u="none" strike="noStrike" kern="1200" baseline="0" dirty="0" smtClean="0">
                          <a:solidFill>
                            <a:srgbClr val="008080"/>
                          </a:solidFill>
                          <a:effectLst/>
                          <a:latin typeface="+mn-lt"/>
                          <a:ea typeface="+mn-ea"/>
                          <a:cs typeface="+mn-cs"/>
                          <a:sym typeface="Wingdings" pitchFamily="2" charset="2"/>
                        </a:rPr>
                        <a:t> </a:t>
                      </a:r>
                    </a:p>
                    <a:p>
                      <a:pPr lvl="0" algn="justLow"/>
                      <a:r>
                        <a:rPr kumimoji="0" lang="en-US" sz="1400" b="0" i="0" u="none" strike="noStrike" kern="1200" dirty="0" smtClean="0">
                          <a:solidFill>
                            <a:schemeClr val="bg1">
                              <a:lumMod val="50000"/>
                            </a:schemeClr>
                          </a:solidFill>
                          <a:effectLst/>
                          <a:latin typeface="+mn-lt"/>
                          <a:ea typeface="+mn-ea"/>
                          <a:cs typeface="+mn-cs"/>
                          <a:sym typeface="Wingdings" pitchFamily="2" charset="2"/>
                        </a:rPr>
                        <a:t>(Hyperthyroidism = tremor)</a:t>
                      </a:r>
                      <a:endParaRPr kumimoji="0" lang="en-US" sz="1400" b="0" i="0" u="none" strike="noStrike" kern="1200" dirty="0" smtClean="0">
                        <a:solidFill>
                          <a:schemeClr val="tx1"/>
                        </a:solidFill>
                        <a:effectLst/>
                        <a:latin typeface="+mn-lt"/>
                        <a:ea typeface="+mn-ea"/>
                        <a:cs typeface="+mn-cs"/>
                      </a:endParaRPr>
                    </a:p>
                    <a:p>
                      <a:pPr marL="342900" lvl="0" indent="-342900" algn="justLow">
                        <a:buFont typeface="+mj-lt"/>
                        <a:buAutoNum type="arabicPeriod"/>
                      </a:pPr>
                      <a:r>
                        <a:rPr kumimoji="0" lang="en-US" sz="1400" b="0" i="0" u="none" strike="noStrike" kern="1200" dirty="0" err="1" smtClean="0">
                          <a:solidFill>
                            <a:schemeClr val="tx1"/>
                          </a:solidFill>
                          <a:effectLst/>
                          <a:latin typeface="+mn-lt"/>
                          <a:ea typeface="+mn-ea"/>
                          <a:cs typeface="+mn-cs"/>
                        </a:rPr>
                        <a:t>Hyperexcitability</a:t>
                      </a:r>
                      <a:r>
                        <a:rPr kumimoji="0" lang="en-US" sz="1400" b="0" i="0" u="none" strike="noStrike" kern="1200" dirty="0" smtClean="0">
                          <a:solidFill>
                            <a:schemeClr val="tx1"/>
                          </a:solidFill>
                          <a:effectLst/>
                          <a:latin typeface="+mn-lt"/>
                          <a:ea typeface="+mn-ea"/>
                          <a:cs typeface="+mn-cs"/>
                        </a:rPr>
                        <a:t>.   </a:t>
                      </a:r>
                    </a:p>
                    <a:p>
                      <a:pPr marL="342900" lvl="0" indent="-342900" algn="justLow">
                        <a:buFont typeface="+mj-lt"/>
                        <a:buAutoNum type="arabicPeriod"/>
                      </a:pPr>
                      <a:r>
                        <a:rPr kumimoji="0" lang="en-US" sz="1400" b="0" i="0" u="none" strike="noStrike" kern="1200" dirty="0" smtClean="0">
                          <a:solidFill>
                            <a:schemeClr val="tx1"/>
                          </a:solidFill>
                          <a:effectLst/>
                          <a:latin typeface="+mn-lt"/>
                          <a:ea typeface="+mn-ea"/>
                          <a:cs typeface="+mn-cs"/>
                        </a:rPr>
                        <a:t>Irritability.</a:t>
                      </a:r>
                    </a:p>
                    <a:p>
                      <a:pPr marL="342900" lvl="0" indent="-342900" algn="justLow">
                        <a:buFont typeface="+mj-lt"/>
                        <a:buAutoNum type="arabicPeriod"/>
                      </a:pPr>
                      <a:endParaRPr kumimoji="0" lang="en-US" sz="500" b="0" i="0" u="none" strike="noStrike" kern="1200" dirty="0" smtClean="0">
                        <a:solidFill>
                          <a:schemeClr val="tx1"/>
                        </a:solidFill>
                        <a:effectLst/>
                        <a:latin typeface="+mn-lt"/>
                        <a:ea typeface="+mn-ea"/>
                        <a:cs typeface="+mn-cs"/>
                      </a:endParaRPr>
                    </a:p>
                    <a:p>
                      <a:pPr lvl="0" algn="justLow"/>
                      <a:r>
                        <a:rPr kumimoji="0" lang="en-US" sz="1400" b="0" i="0" u="none" strike="noStrike" kern="1200" dirty="0" smtClean="0">
                          <a:solidFill>
                            <a:srgbClr val="FF0000"/>
                          </a:solidFill>
                          <a:effectLst/>
                          <a:latin typeface="+mn-lt"/>
                          <a:ea typeface="+mn-ea"/>
                          <a:cs typeface="+mn-cs"/>
                        </a:rPr>
                        <a:t>Decrease</a:t>
                      </a:r>
                      <a:r>
                        <a:rPr kumimoji="0" lang="en-US" sz="1400" b="0" i="0" u="none" strike="noStrike" kern="1200" dirty="0" smtClean="0">
                          <a:solidFill>
                            <a:srgbClr val="008080"/>
                          </a:solidFill>
                          <a:effectLst/>
                          <a:latin typeface="+mn-lt"/>
                          <a:ea typeface="+mn-ea"/>
                          <a:cs typeface="+mn-cs"/>
                        </a:rPr>
                        <a:t> in thyroid hormones secretion:</a:t>
                      </a:r>
                      <a:r>
                        <a:rPr kumimoji="0" lang="ar-SA" sz="1400" b="0" i="0" u="none" strike="noStrike" kern="1200" dirty="0" smtClean="0">
                          <a:solidFill>
                            <a:schemeClr val="bg1">
                              <a:lumMod val="50000"/>
                            </a:schemeClr>
                          </a:solidFill>
                          <a:effectLst/>
                          <a:latin typeface="Calibri" panose="020F0502020204030204" pitchFamily="34" charset="0"/>
                          <a:ea typeface="+mn-ea"/>
                          <a:cs typeface="Calibri" panose="020F0502020204030204" pitchFamily="34" charset="0"/>
                        </a:rPr>
                        <a:t>عكس</a:t>
                      </a:r>
                      <a:r>
                        <a:rPr kumimoji="0" lang="ar-SA" sz="1400" b="0" i="0" u="none" strike="noStrike" kern="1200" baseline="0" dirty="0" smtClean="0">
                          <a:solidFill>
                            <a:schemeClr val="bg1">
                              <a:lumMod val="50000"/>
                            </a:schemeClr>
                          </a:solidFill>
                          <a:effectLst/>
                          <a:latin typeface="Calibri" panose="020F0502020204030204" pitchFamily="34" charset="0"/>
                          <a:ea typeface="+mn-ea"/>
                          <a:cs typeface="Calibri" panose="020F0502020204030204" pitchFamily="34" charset="0"/>
                        </a:rPr>
                        <a:t> </a:t>
                      </a:r>
                      <a:r>
                        <a:rPr kumimoji="0" lang="ar-SA" sz="1400" b="0" i="0" u="none" strike="noStrike" kern="1200" baseline="0" dirty="0" err="1" smtClean="0">
                          <a:solidFill>
                            <a:schemeClr val="bg1">
                              <a:lumMod val="50000"/>
                            </a:schemeClr>
                          </a:solidFill>
                          <a:effectLst/>
                          <a:latin typeface="Calibri" panose="020F0502020204030204" pitchFamily="34" charset="0"/>
                          <a:ea typeface="+mn-ea"/>
                          <a:cs typeface="Calibri" panose="020F0502020204030204" pitchFamily="34" charset="0"/>
                        </a:rPr>
                        <a:t>الهايبر</a:t>
                      </a:r>
                      <a:r>
                        <a:rPr kumimoji="0" lang="ar-SA" sz="1400" b="0" i="0" u="none" strike="noStrike" kern="1200" dirty="0" smtClean="0">
                          <a:solidFill>
                            <a:schemeClr val="bg1">
                              <a:lumMod val="50000"/>
                            </a:schemeClr>
                          </a:solidFill>
                          <a:effectLst/>
                          <a:latin typeface="Calibri" panose="020F0502020204030204" pitchFamily="34" charset="0"/>
                          <a:ea typeface="+mn-ea"/>
                          <a:cs typeface="Calibri" panose="020F0502020204030204" pitchFamily="34" charset="0"/>
                        </a:rPr>
                        <a:t> </a:t>
                      </a:r>
                      <a:endParaRPr kumimoji="0" lang="en-US" sz="1400" b="0" i="0" u="none" strike="noStrike" kern="1200" dirty="0" smtClean="0">
                        <a:solidFill>
                          <a:schemeClr val="tx1"/>
                        </a:solidFill>
                        <a:effectLst/>
                        <a:latin typeface="Calibri" panose="020F0502020204030204" pitchFamily="34" charset="0"/>
                        <a:ea typeface="+mn-ea"/>
                        <a:cs typeface="Calibri" panose="020F0502020204030204" pitchFamily="34" charset="0"/>
                      </a:endParaRPr>
                    </a:p>
                    <a:p>
                      <a:pPr marL="342900" lvl="0" indent="-342900" algn="justLow">
                        <a:buFont typeface="+mj-lt"/>
                        <a:buAutoNum type="arabicPeriod"/>
                      </a:pPr>
                      <a:r>
                        <a:rPr kumimoji="0" lang="en-US" sz="1400" b="0" i="0" u="none" strike="noStrike" kern="1200" dirty="0" smtClean="0">
                          <a:solidFill>
                            <a:schemeClr val="tx1"/>
                          </a:solidFill>
                          <a:effectLst/>
                          <a:latin typeface="+mn-lt"/>
                          <a:ea typeface="+mn-ea"/>
                          <a:cs typeface="+mn-cs"/>
                        </a:rPr>
                        <a:t>Slow movement.</a:t>
                      </a:r>
                    </a:p>
                    <a:p>
                      <a:pPr marL="342900" lvl="0" indent="-342900" algn="justLow">
                        <a:buFont typeface="+mj-lt"/>
                        <a:buAutoNum type="arabicPeriod"/>
                      </a:pPr>
                      <a:r>
                        <a:rPr kumimoji="0" lang="en-US" sz="1400" b="0" i="0" u="none" strike="noStrike" kern="1200" dirty="0" smtClean="0">
                          <a:solidFill>
                            <a:schemeClr val="tx1"/>
                          </a:solidFill>
                          <a:effectLst/>
                          <a:latin typeface="+mn-lt"/>
                          <a:ea typeface="+mn-ea"/>
                          <a:cs typeface="+mn-cs"/>
                        </a:rPr>
                        <a:t>Impaired memory.   </a:t>
                      </a:r>
                    </a:p>
                    <a:p>
                      <a:pPr marL="342900" lvl="0" indent="-342900" algn="justLow">
                        <a:buFont typeface="+mj-lt"/>
                        <a:buAutoNum type="arabicPeriod"/>
                      </a:pPr>
                      <a:r>
                        <a:rPr kumimoji="0" lang="en-US" sz="1400" b="0" i="0" u="none" strike="noStrike" kern="1200" dirty="0" smtClean="0">
                          <a:solidFill>
                            <a:schemeClr val="tx1"/>
                          </a:solidFill>
                          <a:effectLst/>
                          <a:latin typeface="+mn-lt"/>
                          <a:ea typeface="+mn-ea"/>
                          <a:cs typeface="+mn-cs"/>
                        </a:rPr>
                        <a:t>Decrease Mental capacity.</a:t>
                      </a:r>
                      <a:endParaRPr kumimoji="0" lang="en-US" sz="1400" b="0" i="0" u="none" strike="noStrike" kern="1200" dirty="0">
                        <a:solidFill>
                          <a:schemeClr val="tx1"/>
                        </a:solidFill>
                        <a:effectLst/>
                        <a:latin typeface="+mn-lt"/>
                        <a:ea typeface="+mn-ea"/>
                        <a:cs typeface="+mn-cs"/>
                      </a:endParaRPr>
                    </a:p>
                  </a:txBody>
                  <a:tcPr>
                    <a:solidFill>
                      <a:schemeClr val="bg1"/>
                    </a:solidFill>
                  </a:tcPr>
                </a:tc>
                <a:tc vMerge="1">
                  <a:txBody>
                    <a:bodyPr/>
                    <a:lstStyle/>
                    <a:p>
                      <a:endParaRPr lang="en-US"/>
                    </a:p>
                  </a:txBody>
                  <a:tcPr/>
                </a:tc>
                <a:extLst>
                  <a:ext uri="{0D108BD9-81ED-4DB2-BD59-A6C34878D82A}">
                    <a16:rowId xmlns:a16="http://schemas.microsoft.com/office/drawing/2014/main" xmlns="" val="1191901863"/>
                  </a:ext>
                </a:extLst>
              </a:tr>
            </a:tbl>
          </a:graphicData>
        </a:graphic>
      </p:graphicFrame>
      <p:sp>
        <p:nvSpPr>
          <p:cNvPr id="6" name="Title 1"/>
          <p:cNvSpPr>
            <a:spLocks noGrp="1"/>
          </p:cNvSpPr>
          <p:nvPr>
            <p:ph type="title"/>
          </p:nvPr>
        </p:nvSpPr>
        <p:spPr>
          <a:xfrm>
            <a:off x="609460" y="152400"/>
            <a:ext cx="10969943" cy="990600"/>
          </a:xfrm>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Action of thyroid hormones</a:t>
            </a:r>
          </a:p>
        </p:txBody>
      </p:sp>
      <p:sp>
        <p:nvSpPr>
          <p:cNvPr id="2" name="Rectangle 1"/>
          <p:cNvSpPr/>
          <p:nvPr/>
        </p:nvSpPr>
        <p:spPr>
          <a:xfrm>
            <a:off x="5806380" y="476672"/>
            <a:ext cx="5773023" cy="533469"/>
          </a:xfrm>
          <a:prstGeom prst="rect">
            <a:avLst/>
          </a:prstGeom>
          <a:ln w="9525">
            <a:solidFill>
              <a:srgbClr val="00B050"/>
            </a:solidFill>
            <a:prstDash val="dashDot"/>
          </a:ln>
        </p:spPr>
        <p:txBody>
          <a:bodyPr vert="horz" wrap="square" lIns="101590" tIns="50795" rIns="101590" bIns="50795">
            <a:spAutoFit/>
          </a:bodyPr>
          <a:lstStyle/>
          <a:p>
            <a:pPr>
              <a:spcBef>
                <a:spcPts val="667"/>
              </a:spcBef>
              <a:buClr>
                <a:srgbClr val="00B050"/>
              </a:buClr>
              <a:buSzPct val="76000"/>
            </a:pPr>
            <a:r>
              <a:rPr lang="en-US" sz="1400" dirty="0" smtClean="0">
                <a:solidFill>
                  <a:srgbClr val="00B050"/>
                </a:solidFill>
                <a:latin typeface="Gill Sans MT" panose="020B0502020104020203" pitchFamily="34" charset="0"/>
                <a:cs typeface="Calibri" panose="020F0502020204030204" pitchFamily="34" charset="0"/>
              </a:rPr>
              <a:t>Thyroid hormones affect many systems because they affect the metabolism and all cells have metabolism</a:t>
            </a:r>
            <a:endParaRPr lang="en-US" sz="1400" dirty="0">
              <a:solidFill>
                <a:srgbClr val="00B050"/>
              </a:solidFill>
              <a:latin typeface="Gill Sans MT" panose="020B0502020104020203" pitchFamily="34" charset="0"/>
              <a:cs typeface="Calibri" panose="020F0502020204030204" pitchFamily="34" charset="0"/>
            </a:endParaRPr>
          </a:p>
        </p:txBody>
      </p:sp>
    </p:spTree>
    <p:extLst>
      <p:ext uri="{BB962C8B-B14F-4D97-AF65-F5344CB8AC3E}">
        <p14:creationId xmlns:p14="http://schemas.microsoft.com/office/powerpoint/2010/main" val="294256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191022272"/>
              </p:ext>
            </p:extLst>
          </p:nvPr>
        </p:nvGraphicFramePr>
        <p:xfrm>
          <a:off x="622432" y="1226673"/>
          <a:ext cx="10956971" cy="5046004"/>
        </p:xfrm>
        <a:graphic>
          <a:graphicData uri="http://schemas.openxmlformats.org/drawingml/2006/table">
            <a:tbl>
              <a:tblPr firstRow="1" bandRow="1">
                <a:tableStyleId>{5DA37D80-6434-44D0-A028-1B22A696006F}</a:tableStyleId>
              </a:tblPr>
              <a:tblGrid>
                <a:gridCol w="3959812">
                  <a:extLst>
                    <a:ext uri="{9D8B030D-6E8A-4147-A177-3AD203B41FA5}">
                      <a16:colId xmlns:a16="http://schemas.microsoft.com/office/drawing/2014/main" xmlns="" val="2488661427"/>
                    </a:ext>
                  </a:extLst>
                </a:gridCol>
                <a:gridCol w="1944216">
                  <a:extLst>
                    <a:ext uri="{9D8B030D-6E8A-4147-A177-3AD203B41FA5}">
                      <a16:colId xmlns:a16="http://schemas.microsoft.com/office/drawing/2014/main" xmlns="" val="1802557196"/>
                    </a:ext>
                  </a:extLst>
                </a:gridCol>
                <a:gridCol w="3528392">
                  <a:extLst>
                    <a:ext uri="{9D8B030D-6E8A-4147-A177-3AD203B41FA5}">
                      <a16:colId xmlns:a16="http://schemas.microsoft.com/office/drawing/2014/main" xmlns="" val="81468635"/>
                    </a:ext>
                  </a:extLst>
                </a:gridCol>
                <a:gridCol w="1524551">
                  <a:extLst>
                    <a:ext uri="{9D8B030D-6E8A-4147-A177-3AD203B41FA5}">
                      <a16:colId xmlns:a16="http://schemas.microsoft.com/office/drawing/2014/main" xmlns="" val="26701590"/>
                    </a:ext>
                  </a:extLst>
                </a:gridCol>
              </a:tblGrid>
              <a:tr h="413044">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0" kern="1200" dirty="0" smtClean="0">
                          <a:solidFill>
                            <a:srgbClr val="497E8D"/>
                          </a:solidFill>
                          <a:latin typeface="Calibri" panose="020F0502020204030204" pitchFamily="34" charset="0"/>
                          <a:ea typeface="+mn-ea"/>
                          <a:cs typeface="Calibri" panose="020F0502020204030204" pitchFamily="34" charset="0"/>
                        </a:rPr>
                        <a:t>Action of thyroid hormones</a:t>
                      </a:r>
                      <a:endParaRPr kumimoji="0" lang="en-US" sz="1600" b="0" kern="1200" dirty="0">
                        <a:solidFill>
                          <a:srgbClr val="497E8D"/>
                        </a:solidFill>
                        <a:latin typeface="Calibri" panose="020F0502020204030204" pitchFamily="34" charset="0"/>
                        <a:ea typeface="+mn-ea"/>
                        <a:cs typeface="Calibri" panose="020F0502020204030204" pitchFamily="34" charset="0"/>
                      </a:endParaRPr>
                    </a:p>
                  </a:txBody>
                  <a:tcP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961253835"/>
                  </a:ext>
                </a:extLst>
              </a:tr>
              <a:tr h="371739">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baseline="0" dirty="0" smtClean="0">
                          <a:solidFill>
                            <a:srgbClr val="008080"/>
                          </a:solidFill>
                          <a:latin typeface="+mn-lt"/>
                          <a:ea typeface="+mn-ea"/>
                          <a:cs typeface="+mn-cs"/>
                        </a:rPr>
                        <a:t>Basal metabolic rate (BMR)</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B050"/>
                          </a:solidFill>
                        </a:rPr>
                        <a:t>= The amount of energy the body needs to maintain basal functions.</a:t>
                      </a:r>
                      <a:endParaRPr lang="ar-SA" sz="1200" dirty="0" smtClean="0">
                        <a:solidFill>
                          <a:srgbClr val="00B050"/>
                        </a:solidFill>
                      </a:endParaRPr>
                    </a:p>
                    <a:p>
                      <a:pPr marL="0" marR="0" indent="0" algn="r" defTabSz="914400" rtl="1" eaLnBrk="1" fontAlgn="auto" latinLnBrk="0" hangingPunct="1">
                        <a:lnSpc>
                          <a:spcPct val="100000"/>
                        </a:lnSpc>
                        <a:spcBef>
                          <a:spcPts val="0"/>
                        </a:spcBef>
                        <a:spcAft>
                          <a:spcPts val="0"/>
                        </a:spcAft>
                        <a:buClrTx/>
                        <a:buSzTx/>
                        <a:buFontTx/>
                        <a:buNone/>
                        <a:tabLst/>
                        <a:defRPr/>
                      </a:pPr>
                      <a:r>
                        <a:rPr lang="ar-SA" sz="1200" dirty="0" smtClean="0">
                          <a:solidFill>
                            <a:srgbClr val="00B050"/>
                          </a:solidFill>
                          <a:latin typeface="Calibri" panose="020F0502020204030204" pitchFamily="34" charset="0"/>
                          <a:cs typeface="Calibri" panose="020F0502020204030204" pitchFamily="34" charset="0"/>
                        </a:rPr>
                        <a:t>بعدما الجسم خلاص هضّم وتخلص من الجلوكوز </a:t>
                      </a:r>
                      <a:r>
                        <a:rPr lang="en-US" sz="1200" dirty="0" smtClean="0">
                          <a:solidFill>
                            <a:srgbClr val="00B050"/>
                          </a:solidFill>
                          <a:latin typeface="Calibri" panose="020F0502020204030204" pitchFamily="34" charset="0"/>
                          <a:cs typeface="Calibri" panose="020F0502020204030204" pitchFamily="34" charset="0"/>
                        </a:rPr>
                        <a:t>BMR </a:t>
                      </a:r>
                      <a:r>
                        <a:rPr lang="ar-SA" sz="1200" dirty="0" smtClean="0">
                          <a:solidFill>
                            <a:srgbClr val="00B050"/>
                          </a:solidFill>
                          <a:latin typeface="Calibri" panose="020F0502020204030204" pitchFamily="34" charset="0"/>
                          <a:cs typeface="Calibri" panose="020F0502020204030204" pitchFamily="34" charset="0"/>
                        </a:rPr>
                        <a:t> هو كمية الطاقة الاساسية الموجودة.</a:t>
                      </a:r>
                      <a:endParaRPr lang="en-US" sz="1200" dirty="0" smtClean="0">
                        <a:solidFill>
                          <a:srgbClr val="00B050"/>
                        </a:solidFill>
                        <a:latin typeface="Calibri" panose="020F0502020204030204" pitchFamily="34" charset="0"/>
                        <a:cs typeface="Calibri" panose="020F0502020204030204" pitchFamily="34" charset="0"/>
                      </a:endParaRPr>
                    </a:p>
                  </a:txBody>
                  <a:tcPr>
                    <a:solidFill>
                      <a:srgbClr val="FCFEE6"/>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baseline="0" dirty="0" smtClean="0">
                          <a:solidFill>
                            <a:srgbClr val="008080"/>
                          </a:solidFill>
                          <a:latin typeface="+mn-lt"/>
                          <a:ea typeface="+mn-ea"/>
                          <a:cs typeface="+mn-cs"/>
                        </a:rPr>
                        <a:t>Effect on Metabolism</a:t>
                      </a:r>
                    </a:p>
                  </a:txBody>
                  <a:tcPr>
                    <a:solidFill>
                      <a:srgbClr val="E0F4E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59244839"/>
                  </a:ext>
                </a:extLst>
              </a:tr>
              <a:tr h="660870">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solidFill>
                          <a:srgbClr val="008080"/>
                        </a:solidFill>
                        <a:latin typeface="Gill Sans MT" panose="020B0502020104020203"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solidFill>
                          <a:srgbClr val="008080"/>
                        </a:solidFill>
                        <a:latin typeface="Gill Sans MT" panose="020B0502020104020203"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solidFill>
                          <a:srgbClr val="008080"/>
                        </a:solidFill>
                        <a:latin typeface="Gill Sans MT" panose="020B0502020104020203"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solidFill>
                          <a:srgbClr val="008080"/>
                        </a:solidFill>
                        <a:latin typeface="Gill Sans MT" panose="020B0502020104020203"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solidFill>
                          <a:srgbClr val="008080"/>
                        </a:solidFill>
                        <a:latin typeface="Gill Sans MT" panose="020B0502020104020203"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solidFill>
                          <a:srgbClr val="008080"/>
                        </a:solidFill>
                        <a:latin typeface="Gill Sans MT" panose="020B0502020104020203"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8080"/>
                          </a:solidFill>
                          <a:latin typeface="Gill Sans MT" panose="020B0502020104020203" pitchFamily="34" charset="0"/>
                          <a:cs typeface="Calibri" panose="020F0502020204030204" pitchFamily="34" charset="0"/>
                        </a:rPr>
                        <a:t>Affect on carbohydrate metabolism</a:t>
                      </a:r>
                      <a:endParaRPr kumimoji="0" lang="en-US" sz="1400" b="0" i="0" u="none" strike="noStrike" kern="1200" dirty="0" smtClean="0">
                        <a:solidFill>
                          <a:srgbClr val="00B050"/>
                        </a:solidFill>
                        <a:effectLst/>
                        <a:latin typeface="+mn-lt"/>
                        <a:ea typeface="+mn-ea"/>
                        <a:cs typeface="+mn-cs"/>
                      </a:endParaRPr>
                    </a:p>
                  </a:txBody>
                  <a:tcPr>
                    <a:solidFill>
                      <a:srgbClr val="F7E8F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solidFill>
                          <a:srgbClr val="008080"/>
                        </a:solidFill>
                        <a:latin typeface="Gill Sans MT" panose="020B0502020104020203"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solidFill>
                          <a:srgbClr val="008080"/>
                        </a:solidFill>
                        <a:latin typeface="Gill Sans MT" panose="020B0502020104020203"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solidFill>
                          <a:srgbClr val="008080"/>
                        </a:solidFill>
                        <a:latin typeface="Gill Sans MT" panose="020B0502020104020203"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solidFill>
                          <a:srgbClr val="008080"/>
                        </a:solidFill>
                        <a:latin typeface="Gill Sans MT" panose="020B0502020104020203"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solidFill>
                          <a:srgbClr val="008080"/>
                        </a:solidFill>
                        <a:latin typeface="Gill Sans MT" panose="020B0502020104020203"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solidFill>
                          <a:srgbClr val="008080"/>
                        </a:solidFill>
                        <a:latin typeface="Gill Sans MT" panose="020B0502020104020203"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solidFill>
                          <a:srgbClr val="008080"/>
                        </a:solidFill>
                        <a:latin typeface="Gill Sans MT" panose="020B0502020104020203"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solidFill>
                          <a:srgbClr val="008080"/>
                        </a:solidFill>
                        <a:latin typeface="Gill Sans MT" panose="020B0502020104020203"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solidFill>
                          <a:srgbClr val="008080"/>
                        </a:solidFill>
                        <a:latin typeface="Gill Sans MT" panose="020B0502020104020203"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solidFill>
                          <a:srgbClr val="008080"/>
                        </a:solidFill>
                        <a:latin typeface="Gill Sans MT" panose="020B0502020104020203"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solidFill>
                          <a:srgbClr val="008080"/>
                        </a:solidFill>
                        <a:latin typeface="Gill Sans MT" panose="020B0502020104020203"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8080"/>
                          </a:solidFill>
                          <a:latin typeface="Gill Sans MT" panose="020B0502020104020203" pitchFamily="34" charset="0"/>
                          <a:cs typeface="Calibri" panose="020F0502020204030204" pitchFamily="34" charset="0"/>
                        </a:rPr>
                        <a:t>Effects on fat metabolism</a:t>
                      </a:r>
                      <a:endParaRPr kumimoji="0" lang="en-US" sz="1400" b="0" i="0" u="none" strike="noStrike" kern="1200" dirty="0" smtClean="0">
                        <a:solidFill>
                          <a:srgbClr val="00B050"/>
                        </a:solidFill>
                        <a:effectLst/>
                        <a:latin typeface="+mn-lt"/>
                        <a:ea typeface="+mn-ea"/>
                        <a:cs typeface="+mn-cs"/>
                      </a:endParaRPr>
                    </a:p>
                  </a:txBody>
                  <a:tcP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baseline="0" dirty="0" smtClean="0">
                        <a:solidFill>
                          <a:srgbClr val="008080"/>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baseline="0" dirty="0" smtClean="0">
                        <a:solidFill>
                          <a:srgbClr val="008080"/>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baseline="0" dirty="0" smtClean="0">
                        <a:solidFill>
                          <a:srgbClr val="008080"/>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baseline="0" dirty="0" smtClean="0">
                        <a:solidFill>
                          <a:srgbClr val="008080"/>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baseline="0" dirty="0" smtClean="0">
                        <a:solidFill>
                          <a:srgbClr val="008080"/>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baseline="0" dirty="0" smtClean="0">
                        <a:solidFill>
                          <a:srgbClr val="008080"/>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baseline="0" dirty="0" smtClean="0">
                          <a:solidFill>
                            <a:srgbClr val="008080"/>
                          </a:solidFill>
                          <a:latin typeface="+mn-lt"/>
                          <a:ea typeface="+mn-ea"/>
                          <a:cs typeface="+mn-cs"/>
                        </a:rPr>
                        <a:t>Effect on protein metabolism</a:t>
                      </a:r>
                    </a:p>
                  </a:txBody>
                  <a:tcPr>
                    <a:solidFill>
                      <a:srgbClr val="FFE885"/>
                    </a:solidFill>
                  </a:tcPr>
                </a:tc>
                <a:extLst>
                  <a:ext uri="{0D108BD9-81ED-4DB2-BD59-A6C34878D82A}">
                    <a16:rowId xmlns:a16="http://schemas.microsoft.com/office/drawing/2014/main" xmlns="" val="1153572854"/>
                  </a:ext>
                </a:extLst>
              </a:tr>
              <a:tr h="1807021">
                <a:tc rowSpan="2">
                  <a:txBody>
                    <a:bodyPr/>
                    <a:lstStyle/>
                    <a:p>
                      <a:pPr marL="285750" indent="-285750">
                        <a:lnSpc>
                          <a:spcPct val="100000"/>
                        </a:lnSpc>
                        <a:buFont typeface="Wingdings" panose="05000000000000000000" pitchFamily="2" charset="2"/>
                        <a:buChar char="ü"/>
                      </a:pPr>
                      <a:r>
                        <a:rPr lang="en-US" sz="1400" dirty="0" smtClean="0">
                          <a:latin typeface="Gill Sans MT" panose="020B0502020104020203" pitchFamily="34" charset="0"/>
                          <a:cs typeface="Calibri" panose="020F0502020204030204" pitchFamily="34" charset="0"/>
                        </a:rPr>
                        <a:t>It is the energy requirement under basal or resting condition (state of mental &amp; physical rest </a:t>
                      </a:r>
                      <a:r>
                        <a:rPr lang="en-US" sz="1400" dirty="0" smtClean="0">
                          <a:solidFill>
                            <a:srgbClr val="FFC000"/>
                          </a:solidFill>
                          <a:latin typeface="Gill Sans MT" panose="020B0502020104020203" pitchFamily="34" charset="0"/>
                          <a:cs typeface="Calibri" panose="020F0502020204030204" pitchFamily="34" charset="0"/>
                        </a:rPr>
                        <a:t>12-18 </a:t>
                      </a:r>
                      <a:r>
                        <a:rPr lang="en-US" sz="1400" dirty="0" smtClean="0">
                          <a:latin typeface="Gill Sans MT" panose="020B0502020104020203" pitchFamily="34" charset="0"/>
                          <a:cs typeface="Calibri" panose="020F0502020204030204" pitchFamily="34" charset="0"/>
                        </a:rPr>
                        <a:t>hours after a meal).</a:t>
                      </a:r>
                    </a:p>
                    <a:p>
                      <a:pPr marL="285750" indent="-285750">
                        <a:lnSpc>
                          <a:spcPct val="100000"/>
                        </a:lnSpc>
                        <a:buFont typeface="Wingdings" panose="05000000000000000000" pitchFamily="2" charset="2"/>
                        <a:buChar char="ü"/>
                      </a:pPr>
                      <a:endParaRPr lang="en-US" sz="700" dirty="0" smtClean="0">
                        <a:latin typeface="Gill Sans MT" panose="020B0502020104020203" pitchFamily="34" charset="0"/>
                        <a:cs typeface="Calibri" panose="020F0502020204030204" pitchFamily="34" charset="0"/>
                      </a:endParaRPr>
                    </a:p>
                    <a:p>
                      <a:pPr marL="285750" indent="-285750">
                        <a:lnSpc>
                          <a:spcPct val="100000"/>
                        </a:lnSpc>
                        <a:buFont typeface="Wingdings" panose="05000000000000000000" pitchFamily="2" charset="2"/>
                        <a:buChar char="ü"/>
                      </a:pPr>
                      <a:r>
                        <a:rPr lang="en-US" sz="1400" dirty="0" smtClean="0">
                          <a:latin typeface="Gill Sans MT" panose="020B0502020104020203" pitchFamily="34" charset="0"/>
                          <a:cs typeface="Calibri" panose="020F0502020204030204" pitchFamily="34" charset="0"/>
                        </a:rPr>
                        <a:t>Complete lack of the thyroid hormones </a:t>
                      </a:r>
                      <a:r>
                        <a:rPr lang="en-US" sz="1400" dirty="0" smtClean="0">
                          <a:latin typeface="Gill Sans MT" panose="020B0502020104020203" pitchFamily="34" charset="0"/>
                          <a:cs typeface="Calibri" panose="020F0502020204030204" pitchFamily="34" charset="0"/>
                          <a:sym typeface="Wingdings" panose="05000000000000000000" pitchFamily="2" charset="2"/>
                        </a:rPr>
                        <a:t> </a:t>
                      </a:r>
                      <a:r>
                        <a:rPr lang="en-US" sz="1400" dirty="0" smtClean="0">
                          <a:latin typeface="Gill Sans MT" panose="020B0502020104020203" pitchFamily="34" charset="0"/>
                          <a:cs typeface="Calibri" panose="020F0502020204030204" pitchFamily="34" charset="0"/>
                        </a:rPr>
                        <a:t>decreases BMR </a:t>
                      </a:r>
                      <a:r>
                        <a:rPr lang="en-US" sz="1400" dirty="0" smtClean="0">
                          <a:solidFill>
                            <a:srgbClr val="FFC000"/>
                          </a:solidFill>
                          <a:latin typeface="Gill Sans MT" panose="020B0502020104020203" pitchFamily="34" charset="0"/>
                          <a:cs typeface="Calibri" panose="020F0502020204030204" pitchFamily="34" charset="0"/>
                        </a:rPr>
                        <a:t>40%</a:t>
                      </a:r>
                      <a:r>
                        <a:rPr lang="en-US" sz="1400" baseline="0" dirty="0" smtClean="0">
                          <a:solidFill>
                            <a:srgbClr val="FFC000"/>
                          </a:solidFill>
                          <a:latin typeface="Gill Sans MT" panose="020B0502020104020203" pitchFamily="34" charset="0"/>
                          <a:cs typeface="Calibri" panose="020F0502020204030204" pitchFamily="34" charset="0"/>
                        </a:rPr>
                        <a:t> - 50%.</a:t>
                      </a:r>
                    </a:p>
                    <a:p>
                      <a:pPr marL="0" indent="0">
                        <a:lnSpc>
                          <a:spcPct val="100000"/>
                        </a:lnSpc>
                        <a:buFont typeface="Wingdings" panose="05000000000000000000" pitchFamily="2" charset="2"/>
                        <a:buNone/>
                      </a:pPr>
                      <a:r>
                        <a:rPr kumimoji="0" lang="en-US" sz="1400" kern="1200" dirty="0" smtClean="0">
                          <a:solidFill>
                            <a:srgbClr val="00B050"/>
                          </a:solidFill>
                          <a:latin typeface="+mn-lt"/>
                          <a:ea typeface="+mn-ea"/>
                          <a:cs typeface="+mn-cs"/>
                        </a:rPr>
                        <a:t>(If there is no thyroid hormones energy amount decrease to half)</a:t>
                      </a:r>
                    </a:p>
                    <a:p>
                      <a:pPr marL="0" indent="0">
                        <a:lnSpc>
                          <a:spcPct val="100000"/>
                        </a:lnSpc>
                        <a:buFont typeface="Wingdings" panose="05000000000000000000" pitchFamily="2" charset="2"/>
                        <a:buNone/>
                      </a:pPr>
                      <a:endParaRPr kumimoji="0" lang="en-US" sz="700" kern="1200" dirty="0" smtClean="0">
                        <a:solidFill>
                          <a:srgbClr val="00B050"/>
                        </a:solidFill>
                        <a:latin typeface="+mn-lt"/>
                        <a:ea typeface="+mn-ea"/>
                        <a:cs typeface="+mn-cs"/>
                      </a:endParaRPr>
                    </a:p>
                    <a:p>
                      <a:pPr marL="285750" indent="-285750">
                        <a:lnSpc>
                          <a:spcPct val="100000"/>
                        </a:lnSpc>
                        <a:buFont typeface="Wingdings" panose="05000000000000000000" pitchFamily="2" charset="2"/>
                        <a:buChar char="ü"/>
                      </a:pPr>
                      <a:r>
                        <a:rPr lang="en-US" sz="1400" dirty="0" smtClean="0">
                          <a:latin typeface="Gill Sans MT" panose="020B0502020104020203" pitchFamily="34" charset="0"/>
                          <a:cs typeface="Calibri" panose="020F0502020204030204" pitchFamily="34" charset="0"/>
                        </a:rPr>
                        <a:t>Extreme increase of the thyroid hormones </a:t>
                      </a:r>
                      <a:r>
                        <a:rPr lang="en-US" sz="1400" dirty="0" smtClean="0">
                          <a:latin typeface="Gill Sans MT" panose="020B0502020104020203" pitchFamily="34" charset="0"/>
                          <a:cs typeface="Calibri" panose="020F0502020204030204" pitchFamily="34" charset="0"/>
                          <a:sym typeface="Wingdings" panose="05000000000000000000" pitchFamily="2" charset="2"/>
                        </a:rPr>
                        <a:t></a:t>
                      </a:r>
                      <a:r>
                        <a:rPr lang="en-US" sz="1400" dirty="0" smtClean="0">
                          <a:latin typeface="Gill Sans MT" panose="020B0502020104020203" pitchFamily="34" charset="0"/>
                          <a:cs typeface="Calibri" panose="020F0502020204030204" pitchFamily="34" charset="0"/>
                        </a:rPr>
                        <a:t> increases BMR </a:t>
                      </a:r>
                      <a:r>
                        <a:rPr lang="en-US" sz="1400" dirty="0" smtClean="0">
                          <a:solidFill>
                            <a:srgbClr val="FFC000"/>
                          </a:solidFill>
                          <a:latin typeface="Gill Sans MT" panose="020B0502020104020203" pitchFamily="34" charset="0"/>
                          <a:cs typeface="Calibri" panose="020F0502020204030204" pitchFamily="34" charset="0"/>
                        </a:rPr>
                        <a:t>60-100%</a:t>
                      </a:r>
                      <a:r>
                        <a:rPr lang="en-US" sz="1400" baseline="0" dirty="0" smtClean="0">
                          <a:latin typeface="Gill Sans MT" panose="020B0502020104020203" pitchFamily="34" charset="0"/>
                          <a:cs typeface="Calibri" panose="020F0502020204030204" pitchFamily="34" charset="0"/>
                        </a:rPr>
                        <a:t> </a:t>
                      </a:r>
                    </a:p>
                    <a:p>
                      <a:pPr>
                        <a:lnSpc>
                          <a:spcPct val="100000"/>
                        </a:lnSpc>
                      </a:pPr>
                      <a:r>
                        <a:rPr kumimoji="0" lang="en-US" sz="1400" kern="1200" dirty="0" smtClean="0">
                          <a:solidFill>
                            <a:srgbClr val="00B050"/>
                          </a:solidFill>
                          <a:latin typeface="+mn-lt"/>
                          <a:ea typeface="+mn-ea"/>
                          <a:cs typeface="+mn-cs"/>
                        </a:rPr>
                        <a:t>(If there is thyroid hormone excess the amount of energy is doubled,</a:t>
                      </a:r>
                      <a:r>
                        <a:rPr kumimoji="0" lang="en-US" sz="1400" kern="1200" baseline="0" dirty="0" smtClean="0">
                          <a:solidFill>
                            <a:srgbClr val="00B050"/>
                          </a:solidFill>
                          <a:latin typeface="+mn-lt"/>
                          <a:ea typeface="+mn-ea"/>
                          <a:cs typeface="+mn-cs"/>
                        </a:rPr>
                        <a:t> </a:t>
                      </a:r>
                      <a:r>
                        <a:rPr kumimoji="0" lang="en-US" sz="1400" kern="1200" dirty="0" smtClean="0">
                          <a:solidFill>
                            <a:srgbClr val="00B050"/>
                          </a:solidFill>
                          <a:latin typeface="+mn-lt"/>
                          <a:ea typeface="+mn-ea"/>
                          <a:cs typeface="+mn-cs"/>
                        </a:rPr>
                        <a:t>Because it affects O2 consumption in cells).</a:t>
                      </a:r>
                      <a:endParaRPr kumimoji="0" lang="ar-SA" sz="1400" kern="1200" dirty="0" smtClean="0">
                        <a:solidFill>
                          <a:srgbClr val="00B050"/>
                        </a:solidFill>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ar-SA" sz="1400" dirty="0" smtClean="0">
                          <a:solidFill>
                            <a:srgbClr val="00B050"/>
                          </a:solidFill>
                          <a:latin typeface="Calibri" panose="020F0502020204030204" pitchFamily="34" charset="0"/>
                          <a:cs typeface="Calibri" panose="020F0502020204030204" pitchFamily="34" charset="0"/>
                        </a:rPr>
                        <a:t>الخلايا لها سرعة حركة معينة ممكن تزيد وممكن تقل، عشان تستمر الحركة نحتاج طاقة، لما تقعد مريّح ١٣-١٦ ساعة بعد الوجبة الجسم </a:t>
                      </a:r>
                      <a:r>
                        <a:rPr lang="ar-SA" sz="1400" dirty="0" err="1" smtClean="0">
                          <a:solidFill>
                            <a:srgbClr val="00B050"/>
                          </a:solidFill>
                          <a:latin typeface="Calibri" panose="020F0502020204030204" pitchFamily="34" charset="0"/>
                          <a:cs typeface="Calibri" panose="020F0502020204030204" pitchFamily="34" charset="0"/>
                        </a:rPr>
                        <a:t>بيحتاج</a:t>
                      </a:r>
                      <a:r>
                        <a:rPr lang="ar-SA" sz="1400" dirty="0" smtClean="0">
                          <a:solidFill>
                            <a:srgbClr val="00B050"/>
                          </a:solidFill>
                          <a:latin typeface="Calibri" panose="020F0502020204030204" pitchFamily="34" charset="0"/>
                          <a:cs typeface="Calibri" panose="020F0502020204030204" pitchFamily="34" charset="0"/>
                        </a:rPr>
                        <a:t> </a:t>
                      </a:r>
                      <a:r>
                        <a:rPr lang="ar-SA" sz="1400" dirty="0" err="1" smtClean="0">
                          <a:solidFill>
                            <a:srgbClr val="00B050"/>
                          </a:solidFill>
                          <a:latin typeface="Calibri" panose="020F0502020204030204" pitchFamily="34" charset="0"/>
                          <a:cs typeface="Calibri" panose="020F0502020204030204" pitchFamily="34" charset="0"/>
                        </a:rPr>
                        <a:t>هالمصدر</a:t>
                      </a:r>
                      <a:r>
                        <a:rPr lang="ar-SA" sz="1400" dirty="0" smtClean="0">
                          <a:solidFill>
                            <a:srgbClr val="00B050"/>
                          </a:solidFill>
                          <a:latin typeface="Calibri" panose="020F0502020204030204" pitchFamily="34" charset="0"/>
                          <a:cs typeface="Calibri" panose="020F0502020204030204" pitchFamily="34" charset="0"/>
                        </a:rPr>
                        <a:t> من الطاقة.</a:t>
                      </a:r>
                      <a:endParaRPr lang="en-US" sz="1400" dirty="0" smtClean="0">
                        <a:solidFill>
                          <a:srgbClr val="00B050"/>
                        </a:solidFill>
                        <a:latin typeface="Calibri" panose="020F0502020204030204" pitchFamily="34" charset="0"/>
                        <a:cs typeface="Calibri" panose="020F0502020204030204" pitchFamily="34" charset="0"/>
                      </a:endParaRPr>
                    </a:p>
                  </a:txBody>
                  <a:tcPr>
                    <a:solidFill>
                      <a:schemeClr val="bg1"/>
                    </a:solidFill>
                  </a:tcPr>
                </a:tc>
                <a:tc>
                  <a:txBody>
                    <a:bodyPr/>
                    <a:lstStyle/>
                    <a:p>
                      <a:pPr algn="l">
                        <a:lnSpc>
                          <a:spcPct val="100000"/>
                        </a:lnSpc>
                      </a:pPr>
                      <a:r>
                        <a:rPr kumimoji="0" lang="en-US" sz="1400" b="0" i="0" u="none" strike="noStrike" kern="1200" baseline="0" dirty="0" smtClean="0">
                          <a:solidFill>
                            <a:schemeClr val="tx1"/>
                          </a:solidFill>
                          <a:latin typeface="+mn-lt"/>
                          <a:ea typeface="+mn-ea"/>
                          <a:cs typeface="+mn-cs"/>
                        </a:rPr>
                        <a:t>Increase: </a:t>
                      </a:r>
                    </a:p>
                    <a:p>
                      <a:pPr marL="342900" indent="-342900" algn="l">
                        <a:lnSpc>
                          <a:spcPct val="100000"/>
                        </a:lnSpc>
                        <a:buFont typeface="+mj-lt"/>
                        <a:buAutoNum type="arabicPeriod"/>
                      </a:pPr>
                      <a:r>
                        <a:rPr kumimoji="0" lang="en-US" sz="1400" b="0" i="0" u="none" strike="noStrike" kern="1200" baseline="0" dirty="0" smtClean="0">
                          <a:solidFill>
                            <a:schemeClr val="tx1"/>
                          </a:solidFill>
                          <a:latin typeface="+mn-lt"/>
                          <a:ea typeface="+mn-ea"/>
                          <a:cs typeface="+mn-cs"/>
                        </a:rPr>
                        <a:t>Glucose uptake by the cells.  </a:t>
                      </a:r>
                    </a:p>
                    <a:p>
                      <a:pPr marL="342900" indent="-342900" algn="l">
                        <a:lnSpc>
                          <a:spcPct val="100000"/>
                        </a:lnSpc>
                        <a:buFont typeface="+mj-lt"/>
                        <a:buAutoNum type="arabicPeriod"/>
                      </a:pPr>
                      <a:endParaRPr kumimoji="0" lang="en-US" sz="1400" b="0" i="0" u="none" strike="noStrike" kern="1200" baseline="0" dirty="0" smtClean="0">
                        <a:solidFill>
                          <a:schemeClr val="tx1"/>
                        </a:solidFill>
                        <a:latin typeface="+mn-lt"/>
                        <a:ea typeface="+mn-ea"/>
                        <a:cs typeface="+mn-cs"/>
                      </a:endParaRPr>
                    </a:p>
                    <a:p>
                      <a:pPr marL="342900" indent="-342900" algn="l">
                        <a:lnSpc>
                          <a:spcPct val="100000"/>
                        </a:lnSpc>
                        <a:buFont typeface="+mj-lt"/>
                        <a:buAutoNum type="arabicPeriod"/>
                      </a:pPr>
                      <a:r>
                        <a:rPr kumimoji="0" lang="en-US" sz="1400" b="0" i="0" u="none" strike="noStrike" kern="1200" baseline="0" dirty="0" err="1" smtClean="0">
                          <a:solidFill>
                            <a:srgbClr val="FF0000"/>
                          </a:solidFill>
                          <a:latin typeface="+mn-lt"/>
                          <a:ea typeface="+mn-ea"/>
                          <a:cs typeface="+mn-cs"/>
                        </a:rPr>
                        <a:t>Glycogenolysis</a:t>
                      </a:r>
                      <a:r>
                        <a:rPr kumimoji="0" lang="en-US" sz="1400" b="0" i="0" u="none" strike="noStrike" kern="1200" baseline="0" dirty="0" smtClean="0">
                          <a:solidFill>
                            <a:srgbClr val="FF0000"/>
                          </a:solidFill>
                          <a:latin typeface="+mn-lt"/>
                          <a:ea typeface="+mn-ea"/>
                          <a:cs typeface="+mn-cs"/>
                        </a:rPr>
                        <a:t>.</a:t>
                      </a:r>
                    </a:p>
                    <a:p>
                      <a:pPr marL="342900" indent="-342900" algn="l">
                        <a:lnSpc>
                          <a:spcPct val="100000"/>
                        </a:lnSpc>
                        <a:buFont typeface="+mj-lt"/>
                        <a:buAutoNum type="arabicPeriod"/>
                      </a:pPr>
                      <a:endParaRPr kumimoji="0" lang="en-US" sz="1400" b="0" i="0" u="none" strike="noStrike" kern="1200" baseline="0" dirty="0" smtClean="0">
                        <a:solidFill>
                          <a:srgbClr val="FF0000"/>
                        </a:solidFill>
                        <a:latin typeface="+mn-lt"/>
                        <a:ea typeface="+mn-ea"/>
                        <a:cs typeface="+mn-cs"/>
                      </a:endParaRPr>
                    </a:p>
                    <a:p>
                      <a:pPr marL="342900" indent="-342900" algn="l">
                        <a:lnSpc>
                          <a:spcPct val="100000"/>
                        </a:lnSpc>
                        <a:buFont typeface="+mj-lt"/>
                        <a:buAutoNum type="arabicPeriod"/>
                      </a:pPr>
                      <a:r>
                        <a:rPr kumimoji="0" lang="en-US" sz="1400" b="0" i="0" u="none" strike="noStrike" kern="1200" baseline="0" dirty="0" smtClean="0">
                          <a:solidFill>
                            <a:srgbClr val="FF0000"/>
                          </a:solidFill>
                          <a:latin typeface="+mn-lt"/>
                          <a:ea typeface="+mn-ea"/>
                          <a:cs typeface="+mn-cs"/>
                        </a:rPr>
                        <a:t>Gluconeogenesis.</a:t>
                      </a:r>
                    </a:p>
                    <a:p>
                      <a:pPr marL="342900" indent="-342900" algn="l">
                        <a:lnSpc>
                          <a:spcPct val="100000"/>
                        </a:lnSpc>
                        <a:buFont typeface="+mj-lt"/>
                        <a:buAutoNum type="arabicPeriod"/>
                      </a:pPr>
                      <a:endParaRPr kumimoji="0" lang="en-US" sz="1400" b="0" i="0" u="none" strike="noStrike" kern="1200" baseline="0" dirty="0" smtClean="0">
                        <a:solidFill>
                          <a:srgbClr val="FF0000"/>
                        </a:solidFill>
                        <a:latin typeface="+mn-lt"/>
                        <a:ea typeface="+mn-ea"/>
                        <a:cs typeface="+mn-cs"/>
                      </a:endParaRPr>
                    </a:p>
                    <a:p>
                      <a:pPr marL="342900" indent="-342900" algn="l">
                        <a:lnSpc>
                          <a:spcPct val="100000"/>
                        </a:lnSpc>
                        <a:buFont typeface="+mj-lt"/>
                        <a:buAutoNum type="arabicPeriod"/>
                      </a:pPr>
                      <a:r>
                        <a:rPr kumimoji="0" lang="en-US" sz="1400" b="0" i="0" u="none" strike="noStrike" kern="1200" baseline="0" dirty="0" smtClean="0">
                          <a:solidFill>
                            <a:schemeClr val="tx1"/>
                          </a:solidFill>
                          <a:latin typeface="+mn-lt"/>
                          <a:ea typeface="+mn-ea"/>
                          <a:cs typeface="+mn-cs"/>
                        </a:rPr>
                        <a:t>Absorption from the GIT.</a:t>
                      </a:r>
                    </a:p>
                  </a:txBody>
                  <a:tcPr>
                    <a:solidFill>
                      <a:schemeClr val="bg1"/>
                    </a:solidFill>
                  </a:tcPr>
                </a:tc>
                <a:tc>
                  <a:txBody>
                    <a:bodyPr/>
                    <a:lstStyle/>
                    <a:p>
                      <a:pPr marL="342900" indent="-342900" algn="l">
                        <a:lnSpc>
                          <a:spcPct val="100000"/>
                        </a:lnSpc>
                        <a:buFont typeface="+mj-lt"/>
                        <a:buAutoNum type="arabicPeriod"/>
                      </a:pPr>
                      <a:r>
                        <a:rPr kumimoji="0" lang="en-US" sz="1400" b="0" i="0" u="none" strike="noStrike" kern="1200" baseline="0" dirty="0" smtClean="0">
                          <a:solidFill>
                            <a:schemeClr val="tx1"/>
                          </a:solidFill>
                          <a:latin typeface="+mn-lt"/>
                          <a:ea typeface="+mn-ea"/>
                          <a:cs typeface="+mn-cs"/>
                        </a:rPr>
                        <a:t>Increase lipolysis. </a:t>
                      </a:r>
                    </a:p>
                    <a:p>
                      <a:pPr marL="342900" indent="-342900" algn="l">
                        <a:lnSpc>
                          <a:spcPct val="100000"/>
                        </a:lnSpc>
                        <a:buFont typeface="+mj-lt"/>
                        <a:buAutoNum type="arabicPeriod"/>
                      </a:pPr>
                      <a:endParaRPr kumimoji="0" lang="en-US" sz="1400" b="0" i="0" u="none" strike="noStrike" kern="1200" baseline="0" dirty="0" smtClean="0">
                        <a:solidFill>
                          <a:schemeClr val="tx1"/>
                        </a:solidFill>
                        <a:latin typeface="+mn-lt"/>
                        <a:ea typeface="+mn-ea"/>
                        <a:cs typeface="+mn-cs"/>
                      </a:endParaRPr>
                    </a:p>
                    <a:p>
                      <a:pPr marL="342900" indent="-342900" algn="l">
                        <a:lnSpc>
                          <a:spcPct val="100000"/>
                        </a:lnSpc>
                        <a:buFont typeface="+mj-lt"/>
                        <a:buAutoNum type="arabicPeriod"/>
                      </a:pPr>
                      <a:r>
                        <a:rPr kumimoji="0" lang="en-US" sz="1400" b="0" i="0" u="none" strike="noStrike" kern="1200" baseline="0" dirty="0" smtClean="0">
                          <a:solidFill>
                            <a:schemeClr val="tx1"/>
                          </a:solidFill>
                          <a:latin typeface="+mn-lt"/>
                          <a:ea typeface="+mn-ea"/>
                          <a:cs typeface="+mn-cs"/>
                        </a:rPr>
                        <a:t>Decrease plasma cholesterol by increase loss in feces. </a:t>
                      </a:r>
                    </a:p>
                    <a:p>
                      <a:pPr marL="342900" indent="-342900" algn="l">
                        <a:lnSpc>
                          <a:spcPct val="100000"/>
                        </a:lnSpc>
                        <a:buFont typeface="+mj-lt"/>
                        <a:buAutoNum type="arabicPeriod"/>
                      </a:pPr>
                      <a:endParaRPr kumimoji="0" lang="en-US" sz="1400" b="0" i="0" u="none" strike="noStrike" kern="1200" baseline="0" dirty="0" smtClean="0">
                        <a:solidFill>
                          <a:schemeClr val="tx1"/>
                        </a:solidFill>
                        <a:latin typeface="+mn-lt"/>
                        <a:ea typeface="+mn-ea"/>
                        <a:cs typeface="+mn-cs"/>
                      </a:endParaRPr>
                    </a:p>
                    <a:p>
                      <a:pPr marL="342900" indent="-342900" algn="l">
                        <a:lnSpc>
                          <a:spcPct val="100000"/>
                        </a:lnSpc>
                        <a:buFont typeface="+mj-lt"/>
                        <a:buAutoNum type="arabicPeriod"/>
                      </a:pPr>
                      <a:r>
                        <a:rPr kumimoji="0" lang="en-US" sz="1400" b="0" i="0" u="none" strike="noStrike" kern="1200" baseline="0" dirty="0" smtClean="0">
                          <a:solidFill>
                            <a:schemeClr val="tx1"/>
                          </a:solidFill>
                          <a:latin typeface="+mn-lt"/>
                          <a:ea typeface="+mn-ea"/>
                          <a:cs typeface="+mn-cs"/>
                        </a:rPr>
                        <a:t>Increase oxidation of free fatty acids.</a:t>
                      </a:r>
                      <a:endParaRPr kumimoji="0" lang="ar-SA" sz="1400" b="0" i="0" u="none" strike="noStrike" kern="1200" baseline="0" dirty="0" smtClean="0">
                        <a:solidFill>
                          <a:schemeClr val="tx1"/>
                        </a:solidFill>
                        <a:latin typeface="+mn-lt"/>
                        <a:ea typeface="+mn-ea"/>
                        <a:cs typeface="+mn-cs"/>
                      </a:endParaRPr>
                    </a:p>
                    <a:p>
                      <a:pPr marL="0" indent="0" algn="r" rtl="1">
                        <a:lnSpc>
                          <a:spcPct val="100000"/>
                        </a:lnSpc>
                        <a:buFont typeface="+mj-lt"/>
                        <a:buNone/>
                      </a:pPr>
                      <a:r>
                        <a:rPr kumimoji="0" lang="ar-SA" sz="1400" kern="1200" dirty="0" err="1" smtClean="0">
                          <a:solidFill>
                            <a:srgbClr val="00B050"/>
                          </a:solidFill>
                          <a:latin typeface="Calibri" panose="020F0502020204030204" pitchFamily="34" charset="0"/>
                          <a:ea typeface="+mn-ea"/>
                          <a:cs typeface="Calibri" panose="020F0502020204030204" pitchFamily="34" charset="0"/>
                        </a:rPr>
                        <a:t>الثايرود</a:t>
                      </a:r>
                      <a:r>
                        <a:rPr kumimoji="0" lang="ar-SA" sz="1400" kern="1200" dirty="0" smtClean="0">
                          <a:solidFill>
                            <a:srgbClr val="00B050"/>
                          </a:solidFill>
                          <a:latin typeface="Calibri" panose="020F0502020204030204" pitchFamily="34" charset="0"/>
                          <a:ea typeface="+mn-ea"/>
                          <a:cs typeface="Calibri" panose="020F0502020204030204" pitchFamily="34" charset="0"/>
                        </a:rPr>
                        <a:t> يحرق الدهون، عشان كذا بعض الستَّات </a:t>
                      </a:r>
                      <a:r>
                        <a:rPr kumimoji="0" lang="ar-SA" sz="1400" kern="1200" dirty="0" err="1" smtClean="0">
                          <a:solidFill>
                            <a:srgbClr val="00B050"/>
                          </a:solidFill>
                          <a:latin typeface="Calibri" panose="020F0502020204030204" pitchFamily="34" charset="0"/>
                          <a:ea typeface="+mn-ea"/>
                          <a:cs typeface="Calibri" panose="020F0502020204030204" pitchFamily="34" charset="0"/>
                        </a:rPr>
                        <a:t>ياخذون</a:t>
                      </a:r>
                      <a:r>
                        <a:rPr kumimoji="0" lang="ar-SA" sz="1400" kern="1200" dirty="0" smtClean="0">
                          <a:solidFill>
                            <a:srgbClr val="00B050"/>
                          </a:solidFill>
                          <a:latin typeface="Calibri" panose="020F0502020204030204" pitchFamily="34" charset="0"/>
                          <a:ea typeface="+mn-ea"/>
                          <a:cs typeface="Calibri" panose="020F0502020204030204" pitchFamily="34" charset="0"/>
                        </a:rPr>
                        <a:t> </a:t>
                      </a:r>
                      <a:r>
                        <a:rPr kumimoji="0" lang="ar-SA" sz="1400" kern="1200" dirty="0" err="1" smtClean="0">
                          <a:solidFill>
                            <a:srgbClr val="00B050"/>
                          </a:solidFill>
                          <a:latin typeface="Calibri" panose="020F0502020204030204" pitchFamily="34" charset="0"/>
                          <a:ea typeface="+mn-ea"/>
                          <a:cs typeface="Calibri" panose="020F0502020204030204" pitchFamily="34" charset="0"/>
                        </a:rPr>
                        <a:t>الثايركسون</a:t>
                      </a:r>
                      <a:r>
                        <a:rPr kumimoji="0" lang="ar-SA" sz="1400" kern="1200" dirty="0" smtClean="0">
                          <a:solidFill>
                            <a:srgbClr val="00B050"/>
                          </a:solidFill>
                          <a:latin typeface="Calibri" panose="020F0502020204030204" pitchFamily="34" charset="0"/>
                          <a:ea typeface="+mn-ea"/>
                          <a:cs typeface="Calibri" panose="020F0502020204030204" pitchFamily="34" charset="0"/>
                        </a:rPr>
                        <a:t> عشان يخسِّوا (ينحفوا) بس أوعكم تعملوها لأن اللعب بالهرمونات زي اللعب بالنار، </a:t>
                      </a:r>
                      <a:r>
                        <a:rPr kumimoji="0" lang="ar-SA" sz="1400" kern="1200" dirty="0" err="1" smtClean="0">
                          <a:solidFill>
                            <a:srgbClr val="00B050"/>
                          </a:solidFill>
                          <a:latin typeface="Calibri" panose="020F0502020204030204" pitchFamily="34" charset="0"/>
                          <a:ea typeface="+mn-ea"/>
                          <a:cs typeface="Calibri" panose="020F0502020204030204" pitchFamily="34" charset="0"/>
                        </a:rPr>
                        <a:t>هتنبسطوا</a:t>
                      </a:r>
                      <a:r>
                        <a:rPr kumimoji="0" lang="ar-SA" sz="1400" kern="1200" dirty="0" smtClean="0">
                          <a:solidFill>
                            <a:srgbClr val="00B050"/>
                          </a:solidFill>
                          <a:latin typeface="Calibri" panose="020F0502020204030204" pitchFamily="34" charset="0"/>
                          <a:ea typeface="+mn-ea"/>
                          <a:cs typeface="Calibri" panose="020F0502020204030204" pitchFamily="34" charset="0"/>
                        </a:rPr>
                        <a:t> أول يومين وبعدها تعيَّطوا.</a:t>
                      </a:r>
                      <a:endParaRPr kumimoji="0" lang="en-US" sz="1400" kern="1200" dirty="0">
                        <a:solidFill>
                          <a:srgbClr val="00B050"/>
                        </a:solidFill>
                        <a:latin typeface="Calibri" panose="020F0502020204030204" pitchFamily="34" charset="0"/>
                        <a:ea typeface="+mn-ea"/>
                        <a:cs typeface="Calibri" panose="020F0502020204030204" pitchFamily="34" charset="0"/>
                      </a:endParaRPr>
                    </a:p>
                  </a:txBody>
                  <a:tcPr>
                    <a:solidFill>
                      <a:schemeClr val="bg1"/>
                    </a:solidFill>
                  </a:tcPr>
                </a:tc>
                <a:tc>
                  <a:txBody>
                    <a:bodyPr/>
                    <a:lstStyle/>
                    <a:p>
                      <a:pPr algn="l">
                        <a:lnSpc>
                          <a:spcPct val="100000"/>
                        </a:lnSpc>
                      </a:pPr>
                      <a:r>
                        <a:rPr kumimoji="0" lang="en-US" sz="1400" b="0" i="0" u="none" strike="noStrike" kern="1200" baseline="0" dirty="0" smtClean="0">
                          <a:solidFill>
                            <a:schemeClr val="tx1"/>
                          </a:solidFill>
                          <a:latin typeface="+mn-lt"/>
                          <a:ea typeface="+mn-ea"/>
                          <a:cs typeface="+mn-cs"/>
                        </a:rPr>
                        <a:t>Overall effect is catabolic leading to decrease in muscle mass. </a:t>
                      </a:r>
                    </a:p>
                    <a:p>
                      <a:pPr algn="l">
                        <a:lnSpc>
                          <a:spcPct val="100000"/>
                        </a:lnSpc>
                      </a:pPr>
                      <a:endParaRPr kumimoji="0" lang="ar-SA" sz="1400" b="0" i="0" u="none" strike="noStrike" kern="1200" baseline="0" dirty="0" smtClean="0">
                        <a:solidFill>
                          <a:schemeClr val="tx1"/>
                        </a:solidFill>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kumimoji="0" lang="ar-SA" sz="1400" kern="1200" dirty="0" smtClean="0">
                          <a:solidFill>
                            <a:srgbClr val="00B050"/>
                          </a:solidFill>
                          <a:latin typeface="Calibri" panose="020F0502020204030204" pitchFamily="34" charset="0"/>
                          <a:ea typeface="+mn-ea"/>
                          <a:cs typeface="Calibri" panose="020F0502020204030204" pitchFamily="34" charset="0"/>
                        </a:rPr>
                        <a:t>هذي المرحلة يكون الجسم اكل الجلوكوز و اكل الدهون بقى العضلات.</a:t>
                      </a:r>
                      <a:endParaRPr kumimoji="0" lang="en-US" sz="1400" kern="1200" dirty="0" smtClean="0">
                        <a:solidFill>
                          <a:srgbClr val="00B050"/>
                        </a:solidFill>
                        <a:latin typeface="Calibri" panose="020F0502020204030204"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xmlns="" val="914437974"/>
                  </a:ext>
                </a:extLst>
              </a:tr>
              <a:tr h="892616">
                <a:tc vMerge="1">
                  <a:txBody>
                    <a:bodyPr/>
                    <a:lstStyle/>
                    <a:p>
                      <a:endParaRPr lang="en-US"/>
                    </a:p>
                  </a:txBody>
                  <a:tcPr/>
                </a:tc>
                <a:tc gridSpan="3">
                  <a:txBody>
                    <a:bodyPr/>
                    <a:lstStyle/>
                    <a:p>
                      <a:pPr>
                        <a:lnSpc>
                          <a:spcPct val="100000"/>
                        </a:lnSpc>
                      </a:pPr>
                      <a:r>
                        <a:rPr lang="en-US" sz="1400" dirty="0" smtClean="0">
                          <a:solidFill>
                            <a:srgbClr val="008080"/>
                          </a:solidFill>
                          <a:latin typeface="Gill Sans MT" panose="020B0502020104020203" pitchFamily="34" charset="0"/>
                          <a:cs typeface="Calibri" panose="020F0502020204030204" pitchFamily="34" charset="0"/>
                        </a:rPr>
                        <a:t>The metabolic effects are due to the induction of metabolic enzymes:</a:t>
                      </a:r>
                      <a:r>
                        <a:rPr lang="en-US" sz="1400" baseline="0" dirty="0" smtClean="0">
                          <a:solidFill>
                            <a:srgbClr val="008080"/>
                          </a:solidFill>
                          <a:latin typeface="Gill Sans MT" panose="020B0502020104020203" pitchFamily="34" charset="0"/>
                          <a:cs typeface="Calibri" panose="020F0502020204030204" pitchFamily="34" charset="0"/>
                        </a:rPr>
                        <a:t> </a:t>
                      </a:r>
                      <a:endParaRPr lang="ar-SA" sz="1400" baseline="0" dirty="0" smtClean="0">
                        <a:solidFill>
                          <a:srgbClr val="008080"/>
                        </a:solidFill>
                        <a:latin typeface="Gill Sans MT" panose="020B0502020104020203" pitchFamily="34" charset="0"/>
                        <a:cs typeface="Calibri" panose="020F0502020204030204" pitchFamily="34" charset="0"/>
                      </a:endParaRPr>
                    </a:p>
                    <a:p>
                      <a:pPr marL="342900" indent="-342900">
                        <a:lnSpc>
                          <a:spcPct val="100000"/>
                        </a:lnSpc>
                        <a:buFont typeface="+mj-lt"/>
                        <a:buAutoNum type="arabicPeriod"/>
                      </a:pPr>
                      <a:r>
                        <a:rPr lang="en-US" sz="1400" dirty="0" smtClean="0">
                          <a:latin typeface="Gill Sans MT" panose="020B0502020104020203" pitchFamily="34" charset="0"/>
                          <a:cs typeface="Calibri" panose="020F0502020204030204" pitchFamily="34" charset="0"/>
                        </a:rPr>
                        <a:t>Cytochrome oxidase.</a:t>
                      </a:r>
                    </a:p>
                    <a:p>
                      <a:pPr marL="342900" indent="-342900">
                        <a:lnSpc>
                          <a:spcPct val="100000"/>
                        </a:lnSpc>
                        <a:buFont typeface="+mj-lt"/>
                        <a:buAutoNum type="arabicPeriod"/>
                      </a:pPr>
                      <a:r>
                        <a:rPr lang="en-US" sz="1400" dirty="0" smtClean="0">
                          <a:latin typeface="Gill Sans MT" panose="020B0502020104020203" pitchFamily="34" charset="0"/>
                          <a:cs typeface="Calibri" panose="020F0502020204030204" pitchFamily="34" charset="0"/>
                        </a:rPr>
                        <a:t>NAPDH </a:t>
                      </a:r>
                      <a:r>
                        <a:rPr lang="en-US" sz="1400" dirty="0" err="1" smtClean="0">
                          <a:latin typeface="Gill Sans MT" panose="020B0502020104020203" pitchFamily="34" charset="0"/>
                          <a:cs typeface="Calibri" panose="020F0502020204030204" pitchFamily="34" charset="0"/>
                        </a:rPr>
                        <a:t>cytochromeC</a:t>
                      </a:r>
                      <a:r>
                        <a:rPr lang="en-US" sz="1400" dirty="0" smtClean="0">
                          <a:latin typeface="Gill Sans MT" panose="020B0502020104020203" pitchFamily="34" charset="0"/>
                          <a:cs typeface="Calibri" panose="020F0502020204030204" pitchFamily="34" charset="0"/>
                        </a:rPr>
                        <a:t> reductase.</a:t>
                      </a:r>
                    </a:p>
                    <a:p>
                      <a:pPr marL="342900" indent="-342900">
                        <a:lnSpc>
                          <a:spcPct val="100000"/>
                        </a:lnSpc>
                        <a:buFont typeface="+mj-lt"/>
                        <a:buAutoNum type="arabicPeriod"/>
                      </a:pPr>
                      <a:r>
                        <a:rPr lang="en-US" sz="1400" dirty="0" smtClean="0">
                          <a:latin typeface="Gill Sans MT" panose="020B0502020104020203" pitchFamily="34" charset="0"/>
                          <a:cs typeface="Calibri" panose="020F0502020204030204" pitchFamily="34" charset="0"/>
                        </a:rPr>
                        <a:t>Alpha-</a:t>
                      </a:r>
                      <a:r>
                        <a:rPr lang="en-US" sz="1400" dirty="0" err="1" smtClean="0">
                          <a:latin typeface="Gill Sans MT" panose="020B0502020104020203" pitchFamily="34" charset="0"/>
                          <a:cs typeface="Calibri" panose="020F0502020204030204" pitchFamily="34" charset="0"/>
                        </a:rPr>
                        <a:t>glycerophosphate</a:t>
                      </a:r>
                      <a:r>
                        <a:rPr lang="en-US" sz="1400" dirty="0" smtClean="0">
                          <a:latin typeface="Gill Sans MT" panose="020B0502020104020203" pitchFamily="34" charset="0"/>
                          <a:cs typeface="Calibri" panose="020F0502020204030204" pitchFamily="34" charset="0"/>
                        </a:rPr>
                        <a:t> dehydrogenase.</a:t>
                      </a:r>
                    </a:p>
                    <a:p>
                      <a:pPr marL="342900" indent="-342900">
                        <a:lnSpc>
                          <a:spcPct val="100000"/>
                        </a:lnSpc>
                        <a:buFont typeface="+mj-lt"/>
                        <a:buAutoNum type="arabicPeriod"/>
                      </a:pPr>
                      <a:r>
                        <a:rPr lang="en-US" sz="1400" dirty="0" smtClean="0">
                          <a:solidFill>
                            <a:srgbClr val="FF66CC"/>
                          </a:solidFill>
                          <a:latin typeface="Gill Sans MT" panose="020B0502020104020203" pitchFamily="34" charset="0"/>
                          <a:cs typeface="Calibri" panose="020F0502020204030204" pitchFamily="34" charset="0"/>
                        </a:rPr>
                        <a:t>Malic enzymes.</a:t>
                      </a:r>
                    </a:p>
                    <a:p>
                      <a:pPr marL="342900" indent="-342900">
                        <a:lnSpc>
                          <a:spcPct val="100000"/>
                        </a:lnSpc>
                        <a:buFont typeface="+mj-lt"/>
                        <a:buAutoNum type="arabicPeriod"/>
                      </a:pPr>
                      <a:r>
                        <a:rPr lang="en-US" sz="1400" dirty="0" smtClean="0">
                          <a:solidFill>
                            <a:srgbClr val="FF66CC"/>
                          </a:solidFill>
                          <a:latin typeface="Gill Sans MT" panose="020B0502020104020203" pitchFamily="34" charset="0"/>
                          <a:cs typeface="Calibri" panose="020F0502020204030204" pitchFamily="34" charset="0"/>
                        </a:rPr>
                        <a:t>Several proteolytic enzymes.</a:t>
                      </a:r>
                    </a:p>
                  </a:txBody>
                  <a:tcPr>
                    <a:solidFill>
                      <a:schemeClr val="bg1"/>
                    </a:solidFill>
                  </a:tcPr>
                </a:tc>
                <a:tc hMerge="1">
                  <a:txBody>
                    <a:bodyPr/>
                    <a:lstStyle/>
                    <a:p>
                      <a:pPr algn="l">
                        <a:lnSpc>
                          <a:spcPct val="150000"/>
                        </a:lnSpc>
                      </a:pPr>
                      <a:endParaRPr kumimoji="0" lang="en-US" sz="1400" b="0" i="0" u="none" strike="noStrike" kern="1200" baseline="0" dirty="0">
                        <a:solidFill>
                          <a:schemeClr val="tx1"/>
                        </a:solidFill>
                        <a:latin typeface="+mn-lt"/>
                        <a:ea typeface="+mn-ea"/>
                        <a:cs typeface="+mn-cs"/>
                      </a:endParaRPr>
                    </a:p>
                  </a:txBody>
                  <a:tcPr>
                    <a:solidFill>
                      <a:schemeClr val="bg1"/>
                    </a:solidFill>
                  </a:tcPr>
                </a:tc>
                <a:tc hMerge="1">
                  <a:txBody>
                    <a:bodyPr/>
                    <a:lstStyle/>
                    <a:p>
                      <a:pPr algn="l">
                        <a:lnSpc>
                          <a:spcPct val="150000"/>
                        </a:lnSpc>
                      </a:pPr>
                      <a:endParaRPr kumimoji="0" lang="en-US" sz="1400" b="0" i="0" u="none" strike="noStrike" kern="1200" baseline="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xmlns="" val="1630208660"/>
                  </a:ext>
                </a:extLst>
              </a:tr>
            </a:tbl>
          </a:graphicData>
        </a:graphic>
      </p:graphicFrame>
      <p:sp>
        <p:nvSpPr>
          <p:cNvPr id="6" name="Title 1"/>
          <p:cNvSpPr>
            <a:spLocks noGrp="1"/>
          </p:cNvSpPr>
          <p:nvPr>
            <p:ph type="title"/>
          </p:nvPr>
        </p:nvSpPr>
        <p:spPr>
          <a:xfrm>
            <a:off x="609460" y="152400"/>
            <a:ext cx="10969943" cy="990600"/>
          </a:xfrm>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Cont.</a:t>
            </a:r>
          </a:p>
        </p:txBody>
      </p:sp>
      <p:sp>
        <p:nvSpPr>
          <p:cNvPr id="2" name="Rectangle 1"/>
          <p:cNvSpPr/>
          <p:nvPr/>
        </p:nvSpPr>
        <p:spPr>
          <a:xfrm>
            <a:off x="7966620" y="5445224"/>
            <a:ext cx="3300904" cy="369332"/>
          </a:xfrm>
          <a:prstGeom prst="rect">
            <a:avLst/>
          </a:prstGeom>
          <a:ln>
            <a:solidFill>
              <a:srgbClr val="FF0000"/>
            </a:solidFill>
            <a:prstDash val="dashDot"/>
          </a:ln>
        </p:spPr>
        <p:txBody>
          <a:bodyPr wrap="none">
            <a:spAutoFit/>
          </a:bodyPr>
          <a:lstStyle/>
          <a:p>
            <a:r>
              <a:rPr lang="ar-SA" sz="1800" dirty="0" smtClean="0">
                <a:solidFill>
                  <a:srgbClr val="FF0000"/>
                </a:solidFill>
                <a:latin typeface="Gill Sans MT" panose="020B0502020104020203" pitchFamily="34" charset="0"/>
                <a:cs typeface="Calibri" panose="020F0502020204030204" pitchFamily="34" charset="0"/>
              </a:rPr>
              <a:t>الدكتورة قالت </a:t>
            </a:r>
            <a:r>
              <a:rPr lang="ar-SA" sz="1800" dirty="0" err="1" smtClean="0">
                <a:solidFill>
                  <a:srgbClr val="FF0000"/>
                </a:solidFill>
                <a:latin typeface="Gill Sans MT" panose="020B0502020104020203" pitchFamily="34" charset="0"/>
                <a:cs typeface="Calibri" panose="020F0502020204030204" pitchFamily="34" charset="0"/>
              </a:rPr>
              <a:t>مو</a:t>
            </a:r>
            <a:r>
              <a:rPr lang="ar-SA" sz="1800" dirty="0" smtClean="0">
                <a:solidFill>
                  <a:srgbClr val="FF0000"/>
                </a:solidFill>
                <a:latin typeface="Gill Sans MT" panose="020B0502020104020203" pitchFamily="34" charset="0"/>
                <a:cs typeface="Calibri" panose="020F0502020204030204" pitchFamily="34" charset="0"/>
              </a:rPr>
              <a:t> مهم، والدكتور ما شرحها</a:t>
            </a:r>
            <a:endParaRPr lang="en-US" sz="1800" dirty="0"/>
          </a:p>
        </p:txBody>
      </p:sp>
    </p:spTree>
    <p:extLst>
      <p:ext uri="{BB962C8B-B14F-4D97-AF65-F5344CB8AC3E}">
        <p14:creationId xmlns:p14="http://schemas.microsoft.com/office/powerpoint/2010/main" val="2103236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12</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360277420"/>
              </p:ext>
            </p:extLst>
          </p:nvPr>
        </p:nvGraphicFramePr>
        <p:xfrm>
          <a:off x="622431" y="1229706"/>
          <a:ext cx="10956972" cy="5059680"/>
        </p:xfrm>
        <a:graphic>
          <a:graphicData uri="http://schemas.openxmlformats.org/drawingml/2006/table">
            <a:tbl>
              <a:tblPr firstRow="1" bandRow="1">
                <a:tableStyleId>{5DA37D80-6434-44D0-A028-1B22A696006F}</a:tableStyleId>
              </a:tblPr>
              <a:tblGrid>
                <a:gridCol w="7344189">
                  <a:extLst>
                    <a:ext uri="{9D8B030D-6E8A-4147-A177-3AD203B41FA5}">
                      <a16:colId xmlns:a16="http://schemas.microsoft.com/office/drawing/2014/main" xmlns="" val="2488661427"/>
                    </a:ext>
                  </a:extLst>
                </a:gridCol>
                <a:gridCol w="2016224">
                  <a:extLst>
                    <a:ext uri="{9D8B030D-6E8A-4147-A177-3AD203B41FA5}">
                      <a16:colId xmlns:a16="http://schemas.microsoft.com/office/drawing/2014/main" xmlns="" val="917346940"/>
                    </a:ext>
                  </a:extLst>
                </a:gridCol>
                <a:gridCol w="1596559">
                  <a:extLst>
                    <a:ext uri="{9D8B030D-6E8A-4147-A177-3AD203B41FA5}">
                      <a16:colId xmlns:a16="http://schemas.microsoft.com/office/drawing/2014/main" xmlns="" val="4128162029"/>
                    </a:ext>
                  </a:extLst>
                </a:gridCol>
              </a:tblGrid>
              <a:tr h="31356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0" kern="1200" dirty="0" smtClean="0">
                          <a:solidFill>
                            <a:srgbClr val="497E8D"/>
                          </a:solidFill>
                          <a:latin typeface="Calibri" panose="020F0502020204030204" pitchFamily="34" charset="0"/>
                          <a:ea typeface="+mn-ea"/>
                          <a:cs typeface="Calibri" panose="020F0502020204030204" pitchFamily="34" charset="0"/>
                        </a:rPr>
                        <a:t>Action of thyroid hormones</a:t>
                      </a:r>
                      <a:endParaRPr kumimoji="0" lang="en-US" sz="1600" b="0" kern="1200" dirty="0">
                        <a:solidFill>
                          <a:srgbClr val="497E8D"/>
                        </a:solidFill>
                        <a:latin typeface="Calibri" panose="020F0502020204030204" pitchFamily="34" charset="0"/>
                        <a:ea typeface="+mn-ea"/>
                        <a:cs typeface="Calibri" panose="020F0502020204030204" pitchFamily="34" charset="0"/>
                      </a:endParaRPr>
                    </a:p>
                  </a:txBody>
                  <a:tcPr>
                    <a:solidFill>
                      <a:schemeClr val="bg1">
                        <a:lumMod val="95000"/>
                      </a:schemeClr>
                    </a:solidFill>
                  </a:tcPr>
                </a:tc>
                <a:tc hMerge="1">
                  <a:txBody>
                    <a:bodyPr/>
                    <a:lstStyle/>
                    <a:p>
                      <a:endParaRPr 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a:solidFill>
                          <a:srgbClr val="497E8D"/>
                        </a:solidFill>
                        <a:latin typeface="Calibri" panose="020F0502020204030204" pitchFamily="34" charset="0"/>
                        <a:ea typeface="+mn-ea"/>
                        <a:cs typeface="Calibri" panose="020F0502020204030204" pitchFamily="34" charset="0"/>
                      </a:endParaRPr>
                    </a:p>
                  </a:txBody>
                  <a:tcPr>
                    <a:solidFill>
                      <a:schemeClr val="bg1">
                        <a:lumMod val="95000"/>
                      </a:schemeClr>
                    </a:solidFill>
                  </a:tcPr>
                </a:tc>
                <a:extLst>
                  <a:ext uri="{0D108BD9-81ED-4DB2-BD59-A6C34878D82A}">
                    <a16:rowId xmlns:a16="http://schemas.microsoft.com/office/drawing/2014/main" xmlns="" val="1961253835"/>
                  </a:ext>
                </a:extLst>
              </a:tr>
              <a:tr h="4846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baseline="0" dirty="0" smtClean="0">
                        <a:solidFill>
                          <a:srgbClr val="008080"/>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baseline="0" dirty="0" smtClean="0">
                        <a:solidFill>
                          <a:srgbClr val="008080"/>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baseline="0" dirty="0" smtClean="0">
                        <a:solidFill>
                          <a:srgbClr val="008080"/>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baseline="0" dirty="0" smtClean="0">
                        <a:solidFill>
                          <a:srgbClr val="008080"/>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baseline="0" dirty="0" smtClean="0">
                          <a:solidFill>
                            <a:srgbClr val="008080"/>
                          </a:solidFill>
                          <a:latin typeface="+mn-lt"/>
                          <a:ea typeface="+mn-ea"/>
                          <a:cs typeface="+mn-cs"/>
                        </a:rPr>
                        <a:t>Effects on the cardiovascular system</a:t>
                      </a:r>
                      <a:endParaRPr kumimoji="0" lang="en-US" sz="1400" b="0" i="0" u="none" strike="noStrike" kern="1200" baseline="0" dirty="0">
                        <a:solidFill>
                          <a:srgbClr val="008080"/>
                        </a:solidFill>
                        <a:latin typeface="+mn-lt"/>
                        <a:ea typeface="+mn-ea"/>
                        <a:cs typeface="+mn-cs"/>
                      </a:endParaRPr>
                    </a:p>
                  </a:txBody>
                  <a:tcPr>
                    <a:solidFill>
                      <a:srgbClr val="E2F2F6"/>
                    </a:solidFill>
                  </a:tcPr>
                </a:tc>
                <a:tc>
                  <a:txBody>
                    <a:bodyPr/>
                    <a:lstStyle/>
                    <a:p>
                      <a:pPr marL="0" indent="0" algn="ctr" eaLnBrk="1" hangingPunct="1">
                        <a:lnSpc>
                          <a:spcPct val="100000"/>
                        </a:lnSpc>
                        <a:buFont typeface="Wingdings" panose="05000000000000000000" pitchFamily="2" charset="2"/>
                        <a:buNone/>
                      </a:pPr>
                      <a:endParaRPr kumimoji="0" lang="en-US" sz="100" b="0" i="0" u="none" strike="noStrike" kern="1200" baseline="0" dirty="0" smtClean="0">
                        <a:solidFill>
                          <a:srgbClr val="008080"/>
                        </a:solidFill>
                        <a:latin typeface="+mn-lt"/>
                        <a:ea typeface="+mn-ea"/>
                        <a:cs typeface="+mn-cs"/>
                      </a:endParaRPr>
                    </a:p>
                    <a:p>
                      <a:pPr marL="0" indent="0" algn="ctr" eaLnBrk="1" hangingPunct="1">
                        <a:lnSpc>
                          <a:spcPct val="100000"/>
                        </a:lnSpc>
                        <a:buFont typeface="Wingdings" panose="05000000000000000000" pitchFamily="2" charset="2"/>
                        <a:buNone/>
                      </a:pPr>
                      <a:endParaRPr kumimoji="0" lang="en-US" sz="100" b="0" i="0" u="none" strike="noStrike" kern="1200" baseline="0" dirty="0" smtClean="0">
                        <a:solidFill>
                          <a:srgbClr val="008080"/>
                        </a:solidFill>
                        <a:latin typeface="+mn-lt"/>
                        <a:ea typeface="+mn-ea"/>
                        <a:cs typeface="+mn-cs"/>
                      </a:endParaRPr>
                    </a:p>
                    <a:p>
                      <a:pPr marL="0" indent="0" algn="ctr" eaLnBrk="1" hangingPunct="1">
                        <a:lnSpc>
                          <a:spcPct val="100000"/>
                        </a:lnSpc>
                        <a:buFont typeface="Wingdings" panose="05000000000000000000" pitchFamily="2" charset="2"/>
                        <a:buNone/>
                      </a:pPr>
                      <a:endParaRPr kumimoji="0" lang="en-US" sz="100" b="0" i="0" u="none" strike="noStrike" kern="1200" baseline="0" dirty="0" smtClean="0">
                        <a:solidFill>
                          <a:srgbClr val="008080"/>
                        </a:solidFill>
                        <a:latin typeface="+mn-lt"/>
                        <a:ea typeface="+mn-ea"/>
                        <a:cs typeface="+mn-cs"/>
                      </a:endParaRPr>
                    </a:p>
                    <a:p>
                      <a:pPr marL="0" indent="0" algn="ctr" eaLnBrk="1" hangingPunct="1">
                        <a:lnSpc>
                          <a:spcPct val="100000"/>
                        </a:lnSpc>
                        <a:buFont typeface="Wingdings" panose="05000000000000000000" pitchFamily="2" charset="2"/>
                        <a:buNone/>
                      </a:pPr>
                      <a:endParaRPr kumimoji="0" lang="en-US" sz="100" b="0" i="0" u="none" strike="noStrike" kern="1200" baseline="0" dirty="0" smtClean="0">
                        <a:solidFill>
                          <a:srgbClr val="008080"/>
                        </a:solidFill>
                        <a:latin typeface="+mn-lt"/>
                        <a:ea typeface="+mn-ea"/>
                        <a:cs typeface="+mn-cs"/>
                      </a:endParaRPr>
                    </a:p>
                    <a:p>
                      <a:pPr marL="0" indent="0" algn="ctr" eaLnBrk="1" hangingPunct="1">
                        <a:lnSpc>
                          <a:spcPct val="100000"/>
                        </a:lnSpc>
                        <a:buFont typeface="Wingdings" panose="05000000000000000000" pitchFamily="2" charset="2"/>
                        <a:buNone/>
                      </a:pPr>
                      <a:endParaRPr kumimoji="0" lang="en-US" sz="100" b="0" i="0" u="none" strike="noStrike" kern="1200" baseline="0" dirty="0" smtClean="0">
                        <a:solidFill>
                          <a:srgbClr val="008080"/>
                        </a:solidFill>
                        <a:latin typeface="+mn-lt"/>
                        <a:ea typeface="+mn-ea"/>
                        <a:cs typeface="+mn-cs"/>
                      </a:endParaRPr>
                    </a:p>
                    <a:p>
                      <a:pPr marL="0" indent="0" algn="ctr" eaLnBrk="1" hangingPunct="1">
                        <a:lnSpc>
                          <a:spcPct val="100000"/>
                        </a:lnSpc>
                        <a:buFont typeface="Wingdings" panose="05000000000000000000" pitchFamily="2" charset="2"/>
                        <a:buNone/>
                      </a:pPr>
                      <a:endParaRPr kumimoji="0" lang="en-US" sz="100" b="0" i="0" u="none" strike="noStrike" kern="1200" baseline="0" dirty="0" smtClean="0">
                        <a:solidFill>
                          <a:srgbClr val="008080"/>
                        </a:solidFill>
                        <a:latin typeface="+mn-lt"/>
                        <a:ea typeface="+mn-ea"/>
                        <a:cs typeface="+mn-cs"/>
                      </a:endParaRPr>
                    </a:p>
                    <a:p>
                      <a:pPr marL="0" indent="0" algn="ctr" eaLnBrk="1" hangingPunct="1">
                        <a:lnSpc>
                          <a:spcPct val="100000"/>
                        </a:lnSpc>
                        <a:buFont typeface="Wingdings" panose="05000000000000000000" pitchFamily="2" charset="2"/>
                        <a:buNone/>
                      </a:pPr>
                      <a:r>
                        <a:rPr kumimoji="0" lang="en-US" sz="1400" b="0" i="0" u="none" strike="noStrike" kern="1200" baseline="0" dirty="0" smtClean="0">
                          <a:solidFill>
                            <a:srgbClr val="008080"/>
                          </a:solidFill>
                          <a:latin typeface="+mn-lt"/>
                          <a:ea typeface="+mn-ea"/>
                          <a:cs typeface="+mn-cs"/>
                        </a:rPr>
                        <a:t>Effect on GIT</a:t>
                      </a:r>
                      <a:endParaRPr kumimoji="0" lang="en-US" sz="1400" b="0" i="0" u="none" strike="noStrike" kern="1200" baseline="0" dirty="0">
                        <a:solidFill>
                          <a:srgbClr val="008080"/>
                        </a:solidFill>
                        <a:latin typeface="+mn-lt"/>
                        <a:ea typeface="+mn-ea"/>
                        <a:cs typeface="+mn-cs"/>
                      </a:endParaRPr>
                    </a:p>
                  </a:txBody>
                  <a:tcPr>
                    <a:solidFill>
                      <a:srgbClr val="EDC9FF"/>
                    </a:solidFill>
                  </a:tcPr>
                </a:tc>
                <a:tc>
                  <a:txBody>
                    <a:bodyPr/>
                    <a:lstStyle/>
                    <a:p>
                      <a:pPr marL="0" indent="0" algn="ctr" eaLnBrk="1" hangingPunct="1">
                        <a:lnSpc>
                          <a:spcPct val="100000"/>
                        </a:lnSpc>
                        <a:buFont typeface="Wingdings" panose="05000000000000000000" pitchFamily="2" charset="2"/>
                        <a:buNone/>
                      </a:pPr>
                      <a:r>
                        <a:rPr kumimoji="0" lang="en-US" sz="1400" b="0" i="0" u="none" strike="noStrike" kern="1200" baseline="0" dirty="0" smtClean="0">
                          <a:solidFill>
                            <a:srgbClr val="008080"/>
                          </a:solidFill>
                          <a:latin typeface="+mn-lt"/>
                          <a:ea typeface="+mn-ea"/>
                          <a:cs typeface="+mn-cs"/>
                        </a:rPr>
                        <a:t>Bone</a:t>
                      </a:r>
                    </a:p>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b="0" i="0" u="none" strike="noStrike" kern="1200" dirty="0" smtClean="0">
                          <a:solidFill>
                            <a:srgbClr val="00B050"/>
                          </a:solidFill>
                          <a:effectLst/>
                          <a:latin typeface="+mn-lt"/>
                          <a:ea typeface="+mn-ea"/>
                          <a:cs typeface="+mn-cs"/>
                        </a:rPr>
                        <a:t>(growth hormone)</a:t>
                      </a:r>
                    </a:p>
                  </a:txBody>
                  <a:tcPr>
                    <a:solidFill>
                      <a:srgbClr val="E6E8D0"/>
                    </a:solidFill>
                  </a:tcPr>
                </a:tc>
                <a:extLst>
                  <a:ext uri="{0D108BD9-81ED-4DB2-BD59-A6C34878D82A}">
                    <a16:rowId xmlns:a16="http://schemas.microsoft.com/office/drawing/2014/main" xmlns="" val="459244839"/>
                  </a:ext>
                </a:extLst>
              </a:tr>
              <a:tr h="3810337">
                <a:tc>
                  <a:txBody>
                    <a:bodyPr/>
                    <a:lstStyle/>
                    <a:p>
                      <a:pPr marL="285750" indent="-285750">
                        <a:lnSpc>
                          <a:spcPct val="100000"/>
                        </a:lnSpc>
                        <a:buFont typeface="Wingdings" panose="05000000000000000000" pitchFamily="2" charset="2"/>
                        <a:buChar char="ü"/>
                      </a:pPr>
                      <a:r>
                        <a:rPr lang="en-US" sz="1400" dirty="0" smtClean="0">
                          <a:latin typeface="Gill Sans MT" panose="020B0502020104020203" pitchFamily="34" charset="0"/>
                          <a:cs typeface="Calibri" panose="020F0502020204030204" pitchFamily="34" charset="0"/>
                        </a:rPr>
                        <a:t>Increase heart rate &amp; stroke volume </a:t>
                      </a:r>
                      <a:r>
                        <a:rPr lang="en-US" sz="1400" dirty="0" smtClean="0">
                          <a:solidFill>
                            <a:schemeClr val="bg1">
                              <a:lumMod val="50000"/>
                            </a:schemeClr>
                          </a:solidFill>
                          <a:latin typeface="Gill Sans MT" panose="020B0502020104020203" pitchFamily="34" charset="0"/>
                          <a:cs typeface="Calibri" panose="020F0502020204030204" pitchFamily="34" charset="0"/>
                        </a:rPr>
                        <a:t>​(increased contractility) </a:t>
                      </a:r>
                    </a:p>
                    <a:p>
                      <a:pPr>
                        <a:lnSpc>
                          <a:spcPct val="100000"/>
                        </a:lnSpc>
                      </a:pPr>
                      <a:r>
                        <a:rPr lang="en-US" sz="1400" dirty="0" smtClean="0">
                          <a:solidFill>
                            <a:schemeClr val="tx1"/>
                          </a:solidFill>
                          <a:latin typeface="Gill Sans MT" panose="020B0502020104020203" pitchFamily="34" charset="0"/>
                          <a:cs typeface="Calibri" panose="020F0502020204030204" pitchFamily="34" charset="0"/>
                        </a:rPr>
                        <a:t>Which lead to raises the </a:t>
                      </a:r>
                      <a:r>
                        <a:rPr lang="en-US" sz="1400" dirty="0" smtClean="0">
                          <a:solidFill>
                            <a:srgbClr val="FF0000"/>
                          </a:solidFill>
                          <a:latin typeface="Gill Sans MT" panose="020B0502020104020203" pitchFamily="34" charset="0"/>
                          <a:cs typeface="Calibri" panose="020F0502020204030204" pitchFamily="34" charset="0"/>
                        </a:rPr>
                        <a:t>Cardiac out put up to </a:t>
                      </a:r>
                      <a:r>
                        <a:rPr lang="en-US" sz="1400" dirty="0" smtClean="0">
                          <a:solidFill>
                            <a:srgbClr val="FFC000"/>
                          </a:solidFill>
                          <a:latin typeface="Gill Sans MT" panose="020B0502020104020203" pitchFamily="34" charset="0"/>
                          <a:cs typeface="Calibri" panose="020F0502020204030204" pitchFamily="34" charset="0"/>
                        </a:rPr>
                        <a:t>60% </a:t>
                      </a:r>
                      <a:r>
                        <a:rPr lang="en-US" sz="1400" dirty="0" smtClean="0">
                          <a:solidFill>
                            <a:srgbClr val="FF0000"/>
                          </a:solidFill>
                          <a:latin typeface="Gill Sans MT" panose="020B0502020104020203" pitchFamily="34" charset="0"/>
                          <a:cs typeface="Calibri" panose="020F0502020204030204" pitchFamily="34" charset="0"/>
                          <a:sym typeface="Wingdings" panose="05000000000000000000" pitchFamily="2" charset="2"/>
                        </a:rPr>
                        <a:t> </a:t>
                      </a:r>
                      <a:r>
                        <a:rPr lang="en-US" sz="1400" dirty="0" smtClean="0">
                          <a:latin typeface="Gill Sans MT" panose="020B0502020104020203" pitchFamily="34" charset="0"/>
                          <a:cs typeface="Calibri" panose="020F0502020204030204" pitchFamily="34" charset="0"/>
                        </a:rPr>
                        <a:t>increase delivery of </a:t>
                      </a:r>
                      <a:r>
                        <a:rPr lang="en-US" sz="1400" dirty="0" smtClean="0">
                          <a:solidFill>
                            <a:srgbClr val="FF0000"/>
                          </a:solidFill>
                          <a:latin typeface="Gill Sans MT" panose="020B0502020104020203" pitchFamily="34" charset="0"/>
                          <a:cs typeface="Calibri" panose="020F0502020204030204" pitchFamily="34" charset="0"/>
                        </a:rPr>
                        <a:t>oxygenated</a:t>
                      </a:r>
                      <a:r>
                        <a:rPr lang="en-US" sz="1400" dirty="0" smtClean="0">
                          <a:latin typeface="Gill Sans MT" panose="020B0502020104020203" pitchFamily="34" charset="0"/>
                          <a:cs typeface="Calibri" panose="020F0502020204030204" pitchFamily="34" charset="0"/>
                        </a:rPr>
                        <a:t> blood to the tissues.</a:t>
                      </a:r>
                    </a:p>
                    <a:p>
                      <a:pPr>
                        <a:lnSpc>
                          <a:spcPct val="100000"/>
                        </a:lnSpc>
                      </a:pPr>
                      <a:endParaRPr lang="en-US" sz="300" dirty="0" smtClean="0">
                        <a:solidFill>
                          <a:srgbClr val="FF0000"/>
                        </a:solidFill>
                        <a:latin typeface="Gill Sans MT" panose="020B0502020104020203" pitchFamily="34" charset="0"/>
                        <a:cs typeface="Calibri" panose="020F050202020403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smtClean="0">
                          <a:latin typeface="Gill Sans MT" panose="020B0502020104020203" pitchFamily="34" charset="0"/>
                          <a:cs typeface="Calibri" panose="020F0502020204030204" pitchFamily="34" charset="0"/>
                        </a:rPr>
                        <a:t>Decrease peripheral resistance</a:t>
                      </a:r>
                      <a:r>
                        <a:rPr lang="en-US" sz="1400" baseline="0" dirty="0" smtClean="0">
                          <a:latin typeface="Gill Sans MT" panose="020B0502020104020203" pitchFamily="34" charset="0"/>
                          <a:cs typeface="Calibri" panose="020F0502020204030204" pitchFamily="34" charset="0"/>
                        </a:rPr>
                        <a:t> </a:t>
                      </a:r>
                      <a:r>
                        <a:rPr lang="en-US" sz="1400" dirty="0" smtClean="0">
                          <a:solidFill>
                            <a:srgbClr val="FF0000"/>
                          </a:solidFill>
                          <a:latin typeface="Gill Sans MT" panose="020B0502020104020203" pitchFamily="34" charset="0"/>
                          <a:cs typeface="Calibri" panose="020F0502020204030204" pitchFamily="34" charset="0"/>
                          <a:sym typeface="Wingdings" panose="05000000000000000000" pitchFamily="2" charset="2"/>
                        </a:rPr>
                        <a:t> </a:t>
                      </a:r>
                      <a:r>
                        <a:rPr lang="en-US" sz="1400" dirty="0" smtClean="0">
                          <a:latin typeface="Gill Sans MT" panose="020B0502020104020203" pitchFamily="34" charset="0"/>
                          <a:cs typeface="Calibri" panose="020F0502020204030204" pitchFamily="34" charset="0"/>
                        </a:rPr>
                        <a:t>increase delivery of </a:t>
                      </a:r>
                      <a:r>
                        <a:rPr lang="en-US" sz="1400" dirty="0" smtClean="0">
                          <a:solidFill>
                            <a:srgbClr val="FF0000"/>
                          </a:solidFill>
                          <a:latin typeface="Gill Sans MT" panose="020B0502020104020203" pitchFamily="34" charset="0"/>
                          <a:cs typeface="Calibri" panose="020F0502020204030204" pitchFamily="34" charset="0"/>
                        </a:rPr>
                        <a:t>oxygenated</a:t>
                      </a:r>
                      <a:r>
                        <a:rPr lang="en-US" sz="1400" dirty="0" smtClean="0">
                          <a:latin typeface="Gill Sans MT" panose="020B0502020104020203" pitchFamily="34" charset="0"/>
                          <a:cs typeface="Calibri" panose="020F0502020204030204" pitchFamily="34" charset="0"/>
                        </a:rPr>
                        <a:t> blood to the tissues.</a:t>
                      </a:r>
                      <a:endParaRPr lang="en-US" sz="1400" baseline="0" dirty="0" smtClean="0">
                        <a:latin typeface="Gill Sans MT" panose="020B0502020104020203" pitchFamily="34" charset="0"/>
                        <a:cs typeface="Calibri" panose="020F0502020204030204" pitchFamily="34" charset="0"/>
                      </a:endParaRPr>
                    </a:p>
                    <a:p>
                      <a:pPr marL="0" indent="0">
                        <a:lnSpc>
                          <a:spcPct val="100000"/>
                        </a:lnSpc>
                        <a:buFont typeface="Wingdings" panose="05000000000000000000" pitchFamily="2" charset="2"/>
                        <a:buNone/>
                      </a:pPr>
                      <a:r>
                        <a:rPr lang="en-US" sz="1300" baseline="0" dirty="0" smtClean="0">
                          <a:solidFill>
                            <a:schemeClr val="bg1">
                              <a:lumMod val="50000"/>
                            </a:schemeClr>
                          </a:solidFill>
                          <a:latin typeface="Gill Sans MT" panose="020B0502020104020203" pitchFamily="34" charset="0"/>
                          <a:cs typeface="Calibri" panose="020F0502020204030204" pitchFamily="34" charset="0"/>
                        </a:rPr>
                        <a:t>Why there is peripheral resistance? ​Increased metabolism in the tissues causes more rapid decrease utilization of oxygen than normal &amp; release of greater than normal quantities of metabolic end products from the tissues. These effects cause vasodilation in most body tissues, thus increasing blood flow​. </a:t>
                      </a:r>
                    </a:p>
                    <a:p>
                      <a:pPr marL="0" indent="0">
                        <a:lnSpc>
                          <a:spcPct val="100000"/>
                        </a:lnSpc>
                        <a:buFont typeface="Wingdings" panose="05000000000000000000" pitchFamily="2" charset="2"/>
                        <a:buNone/>
                      </a:pPr>
                      <a:endParaRPr lang="en-US" sz="300" baseline="0" dirty="0" smtClean="0">
                        <a:solidFill>
                          <a:schemeClr val="bg1">
                            <a:lumMod val="50000"/>
                          </a:schemeClr>
                        </a:solidFill>
                        <a:latin typeface="Gill Sans MT" panose="020B0502020104020203" pitchFamily="34" charset="0"/>
                        <a:cs typeface="Calibri" panose="020F0502020204030204" pitchFamily="34" charset="0"/>
                      </a:endParaRPr>
                    </a:p>
                    <a:p>
                      <a:pPr marL="0" indent="0">
                        <a:lnSpc>
                          <a:spcPct val="100000"/>
                        </a:lnSpc>
                        <a:buFont typeface="Wingdings" panose="05000000000000000000" pitchFamily="2" charset="2"/>
                        <a:buNone/>
                      </a:pPr>
                      <a:r>
                        <a:rPr lang="en-US" sz="1400" baseline="0" dirty="0" smtClean="0">
                          <a:solidFill>
                            <a:srgbClr val="008080"/>
                          </a:solidFill>
                          <a:latin typeface="Gill Sans MT" panose="020B0502020104020203" pitchFamily="34" charset="0"/>
                          <a:cs typeface="Calibri" panose="020F0502020204030204" pitchFamily="34" charset="0"/>
                        </a:rPr>
                        <a:t>How do the thyroid hormones perform their effects on CVS? </a:t>
                      </a:r>
                      <a:r>
                        <a:rPr lang="en-US" sz="1400" baseline="0" dirty="0" smtClean="0">
                          <a:latin typeface="Gill Sans MT" panose="020B0502020104020203" pitchFamily="34" charset="0"/>
                          <a:cs typeface="Calibri" panose="020F0502020204030204" pitchFamily="34" charset="0"/>
                        </a:rPr>
                        <a:t>The increased contractility is partly direct and partly indirect: </a:t>
                      </a:r>
                    </a:p>
                    <a:p>
                      <a:pPr marL="0" indent="0">
                        <a:lnSpc>
                          <a:spcPct val="100000"/>
                        </a:lnSpc>
                        <a:buFont typeface="Wingdings" panose="05000000000000000000" pitchFamily="2" charset="2"/>
                        <a:buNone/>
                      </a:pPr>
                      <a:endParaRPr lang="en-US" sz="800" baseline="0" dirty="0" smtClean="0">
                        <a:latin typeface="Gill Sans MT" panose="020B0502020104020203" pitchFamily="34" charset="0"/>
                        <a:cs typeface="Calibri" panose="020F0502020204030204" pitchFamily="34" charset="0"/>
                      </a:endParaRPr>
                    </a:p>
                    <a:p>
                      <a:pPr marL="0" indent="0">
                        <a:lnSpc>
                          <a:spcPct val="100000"/>
                        </a:lnSpc>
                        <a:buFont typeface="Wingdings" panose="05000000000000000000" pitchFamily="2" charset="2"/>
                        <a:buNone/>
                      </a:pPr>
                      <a:r>
                        <a:rPr lang="en-US" sz="1400" baseline="0" dirty="0" smtClean="0">
                          <a:solidFill>
                            <a:srgbClr val="008080"/>
                          </a:solidFill>
                          <a:latin typeface="Gill Sans MT" panose="020B0502020104020203" pitchFamily="34" charset="0"/>
                          <a:cs typeface="Calibri" panose="020F0502020204030204" pitchFamily="34" charset="0"/>
                        </a:rPr>
                        <a:t>1. Indirect: </a:t>
                      </a:r>
                      <a:r>
                        <a:rPr lang="en-US" sz="1400" dirty="0" smtClean="0">
                          <a:solidFill>
                            <a:schemeClr val="tx1"/>
                          </a:solidFill>
                          <a:latin typeface="Gill Sans MT" panose="020B0502020104020203" pitchFamily="34" charset="0"/>
                          <a:cs typeface="Calibri" panose="020F0502020204030204" pitchFamily="34" charset="0"/>
                        </a:rPr>
                        <a:t>Thyroid hormones potentiate the effect of catecholamine in the circulation </a:t>
                      </a:r>
                      <a:r>
                        <a:rPr lang="en-US" sz="1400" dirty="0" smtClean="0">
                          <a:solidFill>
                            <a:schemeClr val="tx1"/>
                          </a:solidFill>
                          <a:latin typeface="Gill Sans MT" panose="020B0502020104020203" pitchFamily="34" charset="0"/>
                          <a:cs typeface="Calibri" panose="020F0502020204030204" pitchFamily="34" charset="0"/>
                          <a:sym typeface="Wingdings" panose="05000000000000000000" pitchFamily="2" charset="2"/>
                        </a:rPr>
                        <a:t> activation of </a:t>
                      </a:r>
                      <a:r>
                        <a:rPr lang="el-GR" sz="1400" dirty="0" smtClean="0">
                          <a:solidFill>
                            <a:schemeClr val="tx1"/>
                          </a:solidFill>
                          <a:latin typeface="Gill Sans MT" panose="020B0502020104020203" pitchFamily="34" charset="0"/>
                          <a:cs typeface="Calibri" panose="020F0502020204030204" pitchFamily="34" charset="0"/>
                          <a:sym typeface="Wingdings" panose="05000000000000000000" pitchFamily="2" charset="2"/>
                        </a:rPr>
                        <a:t>β-</a:t>
                      </a:r>
                      <a:r>
                        <a:rPr lang="en-US" sz="1400" dirty="0" smtClean="0">
                          <a:solidFill>
                            <a:schemeClr val="tx1"/>
                          </a:solidFill>
                          <a:latin typeface="Gill Sans MT" panose="020B0502020104020203" pitchFamily="34" charset="0"/>
                          <a:cs typeface="Calibri" panose="020F0502020204030204" pitchFamily="34" charset="0"/>
                          <a:sym typeface="Wingdings" panose="05000000000000000000" pitchFamily="2" charset="2"/>
                        </a:rPr>
                        <a:t>adrenergic receptors.</a:t>
                      </a:r>
                    </a:p>
                    <a:p>
                      <a:pPr marL="342900" indent="-342900">
                        <a:lnSpc>
                          <a:spcPct val="100000"/>
                        </a:lnSpc>
                        <a:buFont typeface="Wingdings" panose="05000000000000000000" pitchFamily="2" charset="2"/>
                        <a:buAutoNum type="arabicPeriod"/>
                      </a:pPr>
                      <a:endParaRPr lang="en-US" sz="600" dirty="0" smtClean="0">
                        <a:solidFill>
                          <a:schemeClr val="tx1"/>
                        </a:solidFill>
                        <a:latin typeface="Gill Sans MT" panose="020B0502020104020203" pitchFamily="34" charset="0"/>
                        <a:cs typeface="Calibri" panose="020F0502020204030204" pitchFamily="34" charset="0"/>
                        <a:sym typeface="Wingdings" panose="05000000000000000000" pitchFamily="2" charset="2"/>
                      </a:endParaRPr>
                    </a:p>
                    <a:p>
                      <a:pPr marL="0" indent="0">
                        <a:lnSpc>
                          <a:spcPct val="100000"/>
                        </a:lnSpc>
                        <a:buFont typeface="Wingdings" panose="05000000000000000000" pitchFamily="2" charset="2"/>
                        <a:buNone/>
                      </a:pPr>
                      <a:r>
                        <a:rPr lang="en-US" sz="1400" dirty="0" smtClean="0">
                          <a:solidFill>
                            <a:srgbClr val="008080"/>
                          </a:solidFill>
                          <a:latin typeface="Gill Sans MT" panose="020B0502020104020203" pitchFamily="34" charset="0"/>
                          <a:cs typeface="Calibri" panose="020F0502020204030204" pitchFamily="34" charset="0"/>
                        </a:rPr>
                        <a:t>2.</a:t>
                      </a:r>
                      <a:r>
                        <a:rPr lang="en-US" sz="1400" baseline="0" dirty="0" smtClean="0">
                          <a:solidFill>
                            <a:srgbClr val="008080"/>
                          </a:solidFill>
                          <a:latin typeface="Gill Sans MT" panose="020B0502020104020203" pitchFamily="34" charset="0"/>
                          <a:cs typeface="Calibri" panose="020F0502020204030204" pitchFamily="34" charset="0"/>
                        </a:rPr>
                        <a:t> </a:t>
                      </a:r>
                      <a:r>
                        <a:rPr lang="en-US" sz="1400" dirty="0" smtClean="0">
                          <a:solidFill>
                            <a:srgbClr val="008080"/>
                          </a:solidFill>
                          <a:latin typeface="Gill Sans MT" panose="020B0502020104020203" pitchFamily="34" charset="0"/>
                          <a:cs typeface="Calibri" panose="020F0502020204030204" pitchFamily="34" charset="0"/>
                        </a:rPr>
                        <a:t>Direct induction of:</a:t>
                      </a:r>
                    </a:p>
                    <a:p>
                      <a:pPr marL="342900" indent="-342900" defTabSz="914400">
                        <a:lnSpc>
                          <a:spcPct val="100000"/>
                        </a:lnSpc>
                        <a:spcBef>
                          <a:spcPts val="667"/>
                        </a:spcBef>
                        <a:buClr>
                          <a:schemeClr val="accent1"/>
                        </a:buClr>
                        <a:buSzPct val="76000"/>
                        <a:buFont typeface="+mj-lt"/>
                        <a:buAutoNum type="arabicPeriod"/>
                      </a:pPr>
                      <a:r>
                        <a:rPr lang="en-US" sz="1400" dirty="0" smtClean="0">
                          <a:solidFill>
                            <a:srgbClr val="FF0000"/>
                          </a:solidFill>
                          <a:latin typeface="Gill Sans MT" panose="020B0502020104020203" pitchFamily="34" charset="0"/>
                          <a:cs typeface="Calibri" panose="020F0502020204030204" pitchFamily="34" charset="0"/>
                        </a:rPr>
                        <a:t>Myocardial </a:t>
                      </a:r>
                      <a:r>
                        <a:rPr lang="el-GR" sz="1400" dirty="0" smtClean="0">
                          <a:solidFill>
                            <a:srgbClr val="FF0000"/>
                          </a:solidFill>
                          <a:latin typeface="Gill Sans MT" panose="020B0502020104020203" pitchFamily="34" charset="0"/>
                          <a:cs typeface="Calibri" panose="020F0502020204030204" pitchFamily="34" charset="0"/>
                        </a:rPr>
                        <a:t>β-</a:t>
                      </a:r>
                      <a:r>
                        <a:rPr lang="en-US" sz="1400" dirty="0" smtClean="0">
                          <a:solidFill>
                            <a:srgbClr val="FF0000"/>
                          </a:solidFill>
                          <a:latin typeface="Gill Sans MT" panose="020B0502020104020203" pitchFamily="34" charset="0"/>
                          <a:cs typeface="Calibri" panose="020F0502020204030204" pitchFamily="34" charset="0"/>
                        </a:rPr>
                        <a:t>adrenergic receptors.</a:t>
                      </a:r>
                    </a:p>
                    <a:p>
                      <a:pPr marL="342900" indent="-342900" defTabSz="914400">
                        <a:lnSpc>
                          <a:spcPct val="100000"/>
                        </a:lnSpc>
                        <a:spcBef>
                          <a:spcPts val="667"/>
                        </a:spcBef>
                        <a:buClr>
                          <a:schemeClr val="accent1"/>
                        </a:buClr>
                        <a:buSzPct val="76000"/>
                        <a:buFont typeface="+mj-lt"/>
                        <a:buAutoNum type="arabicPeriod"/>
                      </a:pPr>
                      <a:r>
                        <a:rPr lang="en-US" sz="1400" dirty="0" smtClean="0">
                          <a:solidFill>
                            <a:srgbClr val="FF0000"/>
                          </a:solidFill>
                          <a:latin typeface="Gill Sans MT" panose="020B0502020104020203" pitchFamily="34" charset="0"/>
                          <a:cs typeface="Calibri" panose="020F0502020204030204" pitchFamily="34" charset="0"/>
                        </a:rPr>
                        <a:t>Sarcoplasmic reticulum.</a:t>
                      </a:r>
                    </a:p>
                    <a:p>
                      <a:pPr marL="342900" indent="-342900" defTabSz="914400">
                        <a:lnSpc>
                          <a:spcPct val="100000"/>
                        </a:lnSpc>
                        <a:spcBef>
                          <a:spcPts val="667"/>
                        </a:spcBef>
                        <a:buClr>
                          <a:schemeClr val="accent1"/>
                        </a:buClr>
                        <a:buSzPct val="76000"/>
                        <a:buFont typeface="+mj-lt"/>
                        <a:buAutoNum type="arabicPeriod"/>
                      </a:pPr>
                      <a:r>
                        <a:rPr lang="en-US" sz="1400" dirty="0" smtClean="0">
                          <a:solidFill>
                            <a:srgbClr val="FF0000"/>
                          </a:solidFill>
                          <a:latin typeface="Gill Sans MT" panose="020B0502020104020203" pitchFamily="34" charset="0"/>
                          <a:cs typeface="Calibri" panose="020F0502020204030204" pitchFamily="34" charset="0"/>
                        </a:rPr>
                        <a:t>Ca+2 ATPase.</a:t>
                      </a:r>
                    </a:p>
                    <a:p>
                      <a:pPr marL="342900" marR="0" indent="-342900" algn="l" defTabSz="914400" rtl="0" eaLnBrk="1" fontAlgn="auto" latinLnBrk="0" hangingPunct="1">
                        <a:lnSpc>
                          <a:spcPct val="100000"/>
                        </a:lnSpc>
                        <a:spcBef>
                          <a:spcPts val="667"/>
                        </a:spcBef>
                        <a:spcAft>
                          <a:spcPts val="0"/>
                        </a:spcAft>
                        <a:buClr>
                          <a:schemeClr val="accent1"/>
                        </a:buClr>
                        <a:buSzPct val="76000"/>
                        <a:buFont typeface="+mj-lt"/>
                        <a:buAutoNum type="arabicPeriod"/>
                        <a:tabLst/>
                        <a:defRPr/>
                      </a:pPr>
                      <a:r>
                        <a:rPr lang="en-US" sz="1400" dirty="0" err="1" smtClean="0">
                          <a:solidFill>
                            <a:srgbClr val="FF66CC"/>
                          </a:solidFill>
                        </a:rPr>
                        <a:t>Myosine</a:t>
                      </a:r>
                      <a:r>
                        <a:rPr lang="en-US" sz="1400" dirty="0" smtClean="0">
                          <a:solidFill>
                            <a:srgbClr val="FF66CC"/>
                          </a:solidFill>
                        </a:rPr>
                        <a:t>.</a:t>
                      </a:r>
                      <a:endParaRPr lang="en-US" sz="1600" dirty="0" smtClean="0">
                        <a:solidFill>
                          <a:srgbClr val="FF66CC"/>
                        </a:solidFill>
                      </a:endParaRPr>
                    </a:p>
                  </a:txBody>
                  <a:tcPr>
                    <a:solidFill>
                      <a:schemeClr val="bg1"/>
                    </a:solidFill>
                  </a:tcPr>
                </a:tc>
                <a:tc>
                  <a:txBody>
                    <a:bodyPr/>
                    <a:lstStyle/>
                    <a:p>
                      <a:pPr marL="0" indent="0" algn="l">
                        <a:lnSpc>
                          <a:spcPct val="100000"/>
                        </a:lnSpc>
                        <a:buFont typeface="Wingdings" panose="05000000000000000000" pitchFamily="2" charset="2"/>
                        <a:buNone/>
                      </a:pPr>
                      <a:r>
                        <a:rPr kumimoji="0" lang="en-US" sz="1400" b="0" i="0" u="none" strike="noStrike" kern="1200" dirty="0" smtClean="0">
                          <a:solidFill>
                            <a:srgbClr val="008080"/>
                          </a:solidFill>
                          <a:effectLst/>
                          <a:latin typeface="+mn-lt"/>
                          <a:ea typeface="+mn-ea"/>
                          <a:cs typeface="+mn-cs"/>
                        </a:rPr>
                        <a:t>Increase: </a:t>
                      </a:r>
                    </a:p>
                    <a:p>
                      <a:pPr marL="342900" indent="-342900" algn="l">
                        <a:lnSpc>
                          <a:spcPct val="100000"/>
                        </a:lnSpc>
                        <a:buFont typeface="+mj-lt"/>
                        <a:buAutoNum type="arabicPeriod"/>
                      </a:pPr>
                      <a:r>
                        <a:rPr kumimoji="0" lang="en-US" sz="1400" b="0" i="0" u="none" strike="noStrike" kern="1200" dirty="0" smtClean="0">
                          <a:solidFill>
                            <a:schemeClr val="tx1"/>
                          </a:solidFill>
                          <a:effectLst/>
                          <a:latin typeface="+mn-lt"/>
                          <a:ea typeface="+mn-ea"/>
                          <a:cs typeface="+mn-cs"/>
                        </a:rPr>
                        <a:t>Appetite and food intake. </a:t>
                      </a:r>
                    </a:p>
                    <a:p>
                      <a:pPr marL="342900" indent="-342900" algn="l">
                        <a:lnSpc>
                          <a:spcPct val="100000"/>
                        </a:lnSpc>
                        <a:buFont typeface="+mj-lt"/>
                        <a:buAutoNum type="arabicPeriod"/>
                      </a:pPr>
                      <a:endParaRPr kumimoji="0" lang="en-US" sz="500" b="0" i="0" u="none" strike="noStrike" kern="1200" dirty="0" smtClean="0">
                        <a:solidFill>
                          <a:schemeClr val="tx1"/>
                        </a:solidFill>
                        <a:effectLst/>
                        <a:latin typeface="+mn-lt"/>
                        <a:ea typeface="+mn-ea"/>
                        <a:cs typeface="+mn-cs"/>
                      </a:endParaRPr>
                    </a:p>
                    <a:p>
                      <a:pPr marL="342900" indent="-342900" algn="l">
                        <a:lnSpc>
                          <a:spcPct val="100000"/>
                        </a:lnSpc>
                        <a:buFont typeface="+mj-lt"/>
                        <a:buAutoNum type="arabicPeriod"/>
                      </a:pPr>
                      <a:r>
                        <a:rPr kumimoji="0" lang="en-US" sz="1400" b="0" i="0" u="none" strike="noStrike" kern="1200" dirty="0" smtClean="0">
                          <a:solidFill>
                            <a:schemeClr val="tx1"/>
                          </a:solidFill>
                          <a:effectLst/>
                          <a:latin typeface="+mn-lt"/>
                          <a:ea typeface="+mn-ea"/>
                          <a:cs typeface="+mn-cs"/>
                        </a:rPr>
                        <a:t>Digestive juices secretion. </a:t>
                      </a:r>
                    </a:p>
                    <a:p>
                      <a:pPr marL="342900" indent="-342900" algn="l">
                        <a:lnSpc>
                          <a:spcPct val="100000"/>
                        </a:lnSpc>
                        <a:buFont typeface="+mj-lt"/>
                        <a:buAutoNum type="arabicPeriod"/>
                      </a:pPr>
                      <a:endParaRPr kumimoji="0" lang="en-US" sz="500" b="0" i="0" u="none" strike="noStrike" kern="1200" dirty="0" smtClean="0">
                        <a:solidFill>
                          <a:schemeClr val="tx1"/>
                        </a:solidFill>
                        <a:effectLst/>
                        <a:latin typeface="+mn-lt"/>
                        <a:ea typeface="+mn-ea"/>
                        <a:cs typeface="+mn-cs"/>
                      </a:endParaRPr>
                    </a:p>
                    <a:p>
                      <a:pPr marL="342900" indent="-342900" algn="l">
                        <a:lnSpc>
                          <a:spcPct val="100000"/>
                        </a:lnSpc>
                        <a:buFont typeface="+mj-lt"/>
                        <a:buAutoNum type="arabicPeriod"/>
                      </a:pPr>
                      <a:r>
                        <a:rPr kumimoji="0" lang="en-US" sz="1400" b="0" i="0" u="none" strike="noStrike" kern="1200" dirty="0" smtClean="0">
                          <a:solidFill>
                            <a:schemeClr val="tx1"/>
                          </a:solidFill>
                          <a:effectLst/>
                          <a:latin typeface="+mn-lt"/>
                          <a:ea typeface="+mn-ea"/>
                          <a:cs typeface="+mn-cs"/>
                        </a:rPr>
                        <a:t>G.I tract motility:</a:t>
                      </a:r>
                      <a:r>
                        <a:rPr kumimoji="0" lang="en-US" sz="1400" b="0" i="0" u="none" strike="noStrike" kern="1200" baseline="0" dirty="0" smtClean="0">
                          <a:solidFill>
                            <a:schemeClr val="tx1"/>
                          </a:solidFill>
                          <a:effectLst/>
                          <a:latin typeface="+mn-lt"/>
                          <a:ea typeface="+mn-ea"/>
                          <a:cs typeface="+mn-cs"/>
                        </a:rPr>
                        <a:t> </a:t>
                      </a:r>
                    </a:p>
                    <a:p>
                      <a:pPr marL="342900" indent="-342900" algn="l">
                        <a:lnSpc>
                          <a:spcPct val="100000"/>
                        </a:lnSpc>
                        <a:buFont typeface="+mj-lt"/>
                        <a:buAutoNum type="arabicPeriod"/>
                      </a:pPr>
                      <a:endParaRPr kumimoji="0" lang="en-US" sz="300" b="0" i="0" u="none" strike="noStrike" kern="1200" dirty="0" smtClean="0">
                        <a:solidFill>
                          <a:schemeClr val="tx1"/>
                        </a:solidFill>
                        <a:effectLst/>
                        <a:latin typeface="+mn-lt"/>
                        <a:ea typeface="+mn-ea"/>
                        <a:cs typeface="+mn-cs"/>
                      </a:endParaRPr>
                    </a:p>
                    <a:p>
                      <a:pPr marL="285750" indent="-285750" algn="l">
                        <a:lnSpc>
                          <a:spcPct val="100000"/>
                        </a:lnSpc>
                        <a:buFont typeface="Wingdings" panose="05000000000000000000" pitchFamily="2" charset="2"/>
                        <a:buChar char="ü"/>
                      </a:pPr>
                      <a:r>
                        <a:rPr kumimoji="0" lang="en-US" sz="1400" b="0" i="0" u="none" strike="noStrike" kern="1200" dirty="0" smtClean="0">
                          <a:solidFill>
                            <a:srgbClr val="FF0000"/>
                          </a:solidFill>
                          <a:effectLst/>
                          <a:latin typeface="+mn-lt"/>
                          <a:ea typeface="+mn-ea"/>
                          <a:cs typeface="+mn-cs"/>
                        </a:rPr>
                        <a:t>excess secretion causes </a:t>
                      </a:r>
                      <a:r>
                        <a:rPr kumimoji="0" lang="en-US" sz="1400" b="0" i="0" u="sng" strike="noStrike" kern="1200" dirty="0" smtClean="0">
                          <a:solidFill>
                            <a:srgbClr val="FF0000"/>
                          </a:solidFill>
                          <a:effectLst/>
                          <a:latin typeface="+mn-lt"/>
                          <a:ea typeface="+mn-ea"/>
                          <a:cs typeface="+mn-cs"/>
                        </a:rPr>
                        <a:t>diarrhea</a:t>
                      </a:r>
                      <a:r>
                        <a:rPr kumimoji="0" lang="en-US" sz="1400" b="0" i="0" u="none" strike="noStrike" kern="1200" baseline="0" dirty="0" smtClean="0">
                          <a:solidFill>
                            <a:srgbClr val="FF0000"/>
                          </a:solidFill>
                          <a:effectLst/>
                          <a:latin typeface="+mn-lt"/>
                          <a:ea typeface="+mn-ea"/>
                          <a:cs typeface="+mn-cs"/>
                        </a:rPr>
                        <a:t> </a:t>
                      </a:r>
                      <a:r>
                        <a:rPr kumimoji="0" lang="en-US" sz="1400" b="0" i="0" u="none" strike="noStrike" kern="1200" baseline="0" dirty="0" smtClean="0">
                          <a:solidFill>
                            <a:srgbClr val="00B050"/>
                          </a:solidFill>
                          <a:effectLst/>
                          <a:latin typeface="+mn-lt"/>
                          <a:ea typeface="+mn-ea"/>
                          <a:cs typeface="+mn-cs"/>
                          <a:sym typeface="Wingdings" panose="05000000000000000000" pitchFamily="2" charset="2"/>
                        </a:rPr>
                        <a:t>hyperthyroidism.</a:t>
                      </a:r>
                      <a:endParaRPr kumimoji="0" lang="en-US" sz="1400" b="0" i="0" u="none" strike="noStrike" kern="1200" dirty="0" smtClean="0">
                        <a:solidFill>
                          <a:srgbClr val="00B050"/>
                        </a:solidFill>
                        <a:effectLst/>
                        <a:latin typeface="+mn-lt"/>
                        <a:ea typeface="+mn-ea"/>
                        <a:cs typeface="+mn-cs"/>
                      </a:endParaRPr>
                    </a:p>
                    <a:p>
                      <a:pPr marL="285750" indent="-285750" algn="l">
                        <a:lnSpc>
                          <a:spcPct val="100000"/>
                        </a:lnSpc>
                        <a:buFont typeface="Wingdings" panose="05000000000000000000" pitchFamily="2" charset="2"/>
                        <a:buChar char="ü"/>
                      </a:pPr>
                      <a:endParaRPr kumimoji="0" lang="en-US" sz="500" b="0" i="0" u="none" strike="noStrike" kern="1200" dirty="0" smtClean="0">
                        <a:solidFill>
                          <a:srgbClr val="FF0000"/>
                        </a:solidFill>
                        <a:effectLst/>
                        <a:latin typeface="+mn-lt"/>
                        <a:ea typeface="+mn-ea"/>
                        <a:cs typeface="+mn-cs"/>
                      </a:endParaRPr>
                    </a:p>
                    <a:p>
                      <a:pPr marL="285750" indent="-285750" algn="l">
                        <a:lnSpc>
                          <a:spcPct val="100000"/>
                        </a:lnSpc>
                        <a:buFont typeface="Wingdings" panose="05000000000000000000" pitchFamily="2" charset="2"/>
                        <a:buChar char="ü"/>
                      </a:pPr>
                      <a:r>
                        <a:rPr kumimoji="0" lang="en-US" sz="1400" b="0" i="0" u="none" strike="noStrike" kern="1200" dirty="0" smtClean="0">
                          <a:solidFill>
                            <a:srgbClr val="FF0000"/>
                          </a:solidFill>
                          <a:effectLst/>
                          <a:latin typeface="+mn-lt"/>
                          <a:ea typeface="+mn-ea"/>
                          <a:cs typeface="+mn-cs"/>
                        </a:rPr>
                        <a:t>lack of secretion causes </a:t>
                      </a:r>
                      <a:r>
                        <a:rPr kumimoji="0" lang="en-US" sz="1400" b="0" i="0" u="sng" strike="noStrike" kern="1200" dirty="0" smtClean="0">
                          <a:solidFill>
                            <a:srgbClr val="FF0000"/>
                          </a:solidFill>
                          <a:effectLst/>
                          <a:latin typeface="+mn-lt"/>
                          <a:ea typeface="+mn-ea"/>
                          <a:cs typeface="+mn-cs"/>
                        </a:rPr>
                        <a:t>constipation</a:t>
                      </a:r>
                      <a:r>
                        <a:rPr kumimoji="0" lang="en-US" sz="1400" b="0" i="0" u="none" strike="noStrike" kern="1200" baseline="0" dirty="0" smtClean="0">
                          <a:solidFill>
                            <a:srgbClr val="FF0000"/>
                          </a:solidFill>
                          <a:effectLst/>
                          <a:latin typeface="+mn-lt"/>
                          <a:ea typeface="+mn-ea"/>
                          <a:cs typeface="+mn-cs"/>
                        </a:rPr>
                        <a:t> </a:t>
                      </a:r>
                      <a:r>
                        <a:rPr kumimoji="0" lang="en-US" sz="1400" b="0" i="0" u="none" strike="noStrike" kern="1200" baseline="0" dirty="0" smtClean="0">
                          <a:solidFill>
                            <a:srgbClr val="00B050"/>
                          </a:solidFill>
                          <a:effectLst/>
                          <a:latin typeface="+mn-lt"/>
                          <a:ea typeface="+mn-ea"/>
                          <a:cs typeface="+mn-cs"/>
                          <a:sym typeface="Wingdings" panose="05000000000000000000" pitchFamily="2" charset="2"/>
                        </a:rPr>
                        <a:t> hypothyroidism.</a:t>
                      </a:r>
                      <a:endParaRPr kumimoji="0" lang="en-US" sz="1400" b="0" i="0" u="none" strike="noStrike" kern="1200" dirty="0" smtClean="0">
                        <a:solidFill>
                          <a:srgbClr val="00B050"/>
                        </a:solidFill>
                        <a:effectLst/>
                        <a:latin typeface="+mn-lt"/>
                        <a:ea typeface="+mn-ea"/>
                        <a:cs typeface="+mn-cs"/>
                      </a:endParaRPr>
                    </a:p>
                    <a:p>
                      <a:pPr marL="0" lvl="0" indent="0" algn="l">
                        <a:lnSpc>
                          <a:spcPct val="100000"/>
                        </a:lnSpc>
                        <a:buFont typeface="Wingdings" panose="05000000000000000000" pitchFamily="2" charset="2"/>
                        <a:buNone/>
                      </a:pPr>
                      <a:r>
                        <a:rPr kumimoji="0" lang="en-US" sz="1400" b="0" i="0" u="none" strike="noStrike" kern="1200" dirty="0" smtClean="0">
                          <a:solidFill>
                            <a:srgbClr val="00B050"/>
                          </a:solidFill>
                          <a:effectLst/>
                          <a:latin typeface="+mn-lt"/>
                          <a:ea typeface="+mn-ea"/>
                          <a:cs typeface="+mn-cs"/>
                        </a:rPr>
                        <a:t>Hyperthyroidism = </a:t>
                      </a:r>
                      <a:r>
                        <a:rPr kumimoji="0" lang="en-US" sz="1400" b="0" i="0" u="sng" strike="noStrike" kern="1200" dirty="0" smtClean="0">
                          <a:solidFill>
                            <a:srgbClr val="00B050"/>
                          </a:solidFill>
                          <a:effectLst/>
                          <a:latin typeface="+mn-lt"/>
                          <a:ea typeface="+mn-ea"/>
                          <a:cs typeface="+mn-cs"/>
                        </a:rPr>
                        <a:t>increase</a:t>
                      </a:r>
                      <a:r>
                        <a:rPr kumimoji="0" lang="en-US" sz="1400" b="0" i="0" u="none" strike="noStrike" kern="1200" dirty="0" smtClean="0">
                          <a:solidFill>
                            <a:srgbClr val="00B050"/>
                          </a:solidFill>
                          <a:effectLst/>
                          <a:latin typeface="+mn-lt"/>
                          <a:ea typeface="+mn-ea"/>
                          <a:cs typeface="+mn-cs"/>
                        </a:rPr>
                        <a:t> appetite and </a:t>
                      </a:r>
                      <a:r>
                        <a:rPr kumimoji="0" lang="en-US" sz="1400" b="0" i="0" u="sng" strike="noStrike" kern="1200" dirty="0" smtClean="0">
                          <a:solidFill>
                            <a:srgbClr val="00B050"/>
                          </a:solidFill>
                          <a:effectLst/>
                          <a:latin typeface="+mn-lt"/>
                          <a:ea typeface="+mn-ea"/>
                          <a:cs typeface="+mn-cs"/>
                        </a:rPr>
                        <a:t>loss</a:t>
                      </a:r>
                      <a:r>
                        <a:rPr kumimoji="0" lang="en-US" sz="1400" b="0" i="0" u="none" strike="noStrike" kern="1200" dirty="0" smtClean="0">
                          <a:solidFill>
                            <a:srgbClr val="00B050"/>
                          </a:solidFill>
                          <a:effectLst/>
                          <a:latin typeface="+mn-lt"/>
                          <a:ea typeface="+mn-ea"/>
                          <a:cs typeface="+mn-cs"/>
                        </a:rPr>
                        <a:t> of weight.</a:t>
                      </a:r>
                    </a:p>
                    <a:p>
                      <a:pPr marL="0" lvl="0" indent="0" algn="l">
                        <a:lnSpc>
                          <a:spcPct val="100000"/>
                        </a:lnSpc>
                        <a:buFont typeface="Wingdings" panose="05000000000000000000" pitchFamily="2" charset="2"/>
                        <a:buNone/>
                      </a:pPr>
                      <a:r>
                        <a:rPr kumimoji="0" lang="en-US" sz="1400" b="0" i="0" u="none" strike="noStrike" kern="1200" dirty="0" smtClean="0">
                          <a:solidFill>
                            <a:srgbClr val="00B050"/>
                          </a:solidFill>
                          <a:effectLst/>
                          <a:latin typeface="+mn-lt"/>
                          <a:ea typeface="+mn-ea"/>
                          <a:cs typeface="+mn-cs"/>
                        </a:rPr>
                        <a:t>Hypothyroidism = </a:t>
                      </a:r>
                      <a:r>
                        <a:rPr kumimoji="0" lang="en-US" sz="1400" b="0" i="0" u="sng" strike="noStrike" kern="1200" dirty="0" smtClean="0">
                          <a:solidFill>
                            <a:srgbClr val="00B050"/>
                          </a:solidFill>
                          <a:effectLst/>
                          <a:latin typeface="+mn-lt"/>
                          <a:ea typeface="+mn-ea"/>
                          <a:cs typeface="+mn-cs"/>
                        </a:rPr>
                        <a:t>decrease</a:t>
                      </a:r>
                      <a:r>
                        <a:rPr kumimoji="0" lang="en-US" sz="1400" b="0" i="0" u="none" strike="noStrike" kern="1200" dirty="0" smtClean="0">
                          <a:solidFill>
                            <a:srgbClr val="00B050"/>
                          </a:solidFill>
                          <a:effectLst/>
                          <a:latin typeface="+mn-lt"/>
                          <a:ea typeface="+mn-ea"/>
                          <a:cs typeface="+mn-cs"/>
                        </a:rPr>
                        <a:t> appetite and </a:t>
                      </a:r>
                      <a:r>
                        <a:rPr kumimoji="0" lang="en-US" sz="1400" b="0" i="0" u="sng" strike="noStrike" kern="1200" dirty="0" smtClean="0">
                          <a:solidFill>
                            <a:srgbClr val="00B050"/>
                          </a:solidFill>
                          <a:effectLst/>
                          <a:latin typeface="+mn-lt"/>
                          <a:ea typeface="+mn-ea"/>
                          <a:cs typeface="+mn-cs"/>
                        </a:rPr>
                        <a:t>gain</a:t>
                      </a:r>
                      <a:r>
                        <a:rPr kumimoji="0" lang="en-US" sz="1400" b="0" i="0" u="none" strike="noStrike" kern="1200" dirty="0" smtClean="0">
                          <a:solidFill>
                            <a:srgbClr val="00B050"/>
                          </a:solidFill>
                          <a:effectLst/>
                          <a:latin typeface="+mn-lt"/>
                          <a:ea typeface="+mn-ea"/>
                          <a:cs typeface="+mn-cs"/>
                        </a:rPr>
                        <a:t> weight.</a:t>
                      </a:r>
                      <a:endParaRPr kumimoji="0" lang="en-US" sz="1400" b="0" i="0" u="none" strike="noStrike" kern="1200" dirty="0">
                        <a:solidFill>
                          <a:srgbClr val="00B050"/>
                        </a:solidFill>
                        <a:effectLst/>
                        <a:latin typeface="+mn-lt"/>
                        <a:ea typeface="+mn-ea"/>
                        <a:cs typeface="+mn-cs"/>
                      </a:endParaRPr>
                    </a:p>
                  </a:txBody>
                  <a:tcPr>
                    <a:solidFill>
                      <a:schemeClr val="bg1"/>
                    </a:solidFill>
                  </a:tcPr>
                </a:tc>
                <a:tc>
                  <a:txBody>
                    <a:bodyPr/>
                    <a:lstStyle/>
                    <a:p>
                      <a:pPr>
                        <a:lnSpc>
                          <a:spcPct val="100000"/>
                        </a:lnSpc>
                      </a:pPr>
                      <a:r>
                        <a:rPr kumimoji="0" lang="en-US" sz="1400" b="0" i="0" u="none" strike="noStrike" kern="1200" dirty="0" smtClean="0">
                          <a:solidFill>
                            <a:srgbClr val="008080"/>
                          </a:solidFill>
                          <a:effectLst/>
                          <a:latin typeface="+mn-lt"/>
                          <a:ea typeface="+mn-ea"/>
                          <a:cs typeface="+mn-cs"/>
                        </a:rPr>
                        <a:t>Promote:</a:t>
                      </a:r>
                    </a:p>
                    <a:p>
                      <a:pPr>
                        <a:lnSpc>
                          <a:spcPct val="100000"/>
                        </a:lnSpc>
                      </a:pPr>
                      <a:endParaRPr kumimoji="0" lang="en-US" sz="1400" b="0" i="0" u="none" strike="noStrike" kern="1200" dirty="0" smtClean="0">
                        <a:solidFill>
                          <a:srgbClr val="008080"/>
                        </a:solidFill>
                        <a:effectLst/>
                        <a:latin typeface="+mn-lt"/>
                        <a:ea typeface="+mn-ea"/>
                        <a:cs typeface="+mn-cs"/>
                      </a:endParaRPr>
                    </a:p>
                    <a:p>
                      <a:pPr marL="0" indent="0">
                        <a:lnSpc>
                          <a:spcPct val="100000"/>
                        </a:lnSpc>
                        <a:buFont typeface="+mj-lt"/>
                        <a:buNone/>
                      </a:pPr>
                      <a:r>
                        <a:rPr kumimoji="0" lang="en-US" sz="1400" b="0" i="0" u="none" strike="noStrike" kern="1200" dirty="0" smtClean="0">
                          <a:solidFill>
                            <a:schemeClr val="tx1"/>
                          </a:solidFill>
                          <a:effectLst/>
                          <a:latin typeface="+mn-lt"/>
                          <a:ea typeface="+mn-ea"/>
                          <a:cs typeface="+mn-cs"/>
                        </a:rPr>
                        <a:t>1. Bone formation</a:t>
                      </a:r>
                      <a:r>
                        <a:rPr kumimoji="0" lang="en-US" sz="1400" b="0" i="0" u="none" strike="noStrike" kern="1200" baseline="0" dirty="0" smtClean="0">
                          <a:solidFill>
                            <a:schemeClr val="tx1"/>
                          </a:solidFill>
                          <a:effectLst/>
                          <a:latin typeface="+mn-lt"/>
                          <a:ea typeface="+mn-ea"/>
                          <a:cs typeface="+mn-cs"/>
                        </a:rPr>
                        <a:t> &amp; </a:t>
                      </a:r>
                      <a:r>
                        <a:rPr kumimoji="0" lang="en-US" sz="1400" b="0" i="0" u="none" strike="noStrike" kern="1200" dirty="0" smtClean="0">
                          <a:solidFill>
                            <a:schemeClr val="tx1"/>
                          </a:solidFill>
                          <a:effectLst/>
                          <a:latin typeface="+mn-lt"/>
                          <a:ea typeface="+mn-ea"/>
                          <a:cs typeface="+mn-cs"/>
                        </a:rPr>
                        <a:t>maturation.</a:t>
                      </a:r>
                    </a:p>
                    <a:p>
                      <a:pPr marL="0" indent="0">
                        <a:lnSpc>
                          <a:spcPct val="100000"/>
                        </a:lnSpc>
                        <a:buFont typeface="+mj-lt"/>
                        <a:buNone/>
                      </a:pPr>
                      <a:endParaRPr kumimoji="0" lang="en-US" sz="1400" b="0" i="0" u="none" strike="noStrike" kern="1200" dirty="0" smtClean="0">
                        <a:solidFill>
                          <a:schemeClr val="tx1"/>
                        </a:solidFill>
                        <a:effectLst/>
                        <a:latin typeface="+mn-lt"/>
                        <a:ea typeface="+mn-ea"/>
                        <a:cs typeface="+mn-cs"/>
                      </a:endParaRPr>
                    </a:p>
                    <a:p>
                      <a:pPr marL="0" indent="0">
                        <a:lnSpc>
                          <a:spcPct val="100000"/>
                        </a:lnSpc>
                        <a:buFont typeface="+mj-lt"/>
                        <a:buNone/>
                      </a:pPr>
                      <a:r>
                        <a:rPr kumimoji="0" lang="en-US" sz="1400" b="0" i="0" u="none" strike="noStrike" kern="1200" dirty="0" smtClean="0">
                          <a:solidFill>
                            <a:schemeClr val="tx1"/>
                          </a:solidFill>
                          <a:effectLst/>
                          <a:latin typeface="+mn-lt"/>
                          <a:ea typeface="+mn-ea"/>
                          <a:cs typeface="+mn-cs"/>
                        </a:rPr>
                        <a:t>2. Ossification. </a:t>
                      </a:r>
                    </a:p>
                    <a:p>
                      <a:pPr marL="0" indent="0">
                        <a:lnSpc>
                          <a:spcPct val="100000"/>
                        </a:lnSpc>
                        <a:buFont typeface="+mj-lt"/>
                        <a:buNone/>
                      </a:pPr>
                      <a:endParaRPr kumimoji="0" lang="en-US" sz="1400" b="0" i="0" u="none" strike="noStrike" kern="1200" dirty="0" smtClean="0">
                        <a:solidFill>
                          <a:schemeClr val="tx1"/>
                        </a:solidFill>
                        <a:effectLst/>
                        <a:latin typeface="+mn-lt"/>
                        <a:ea typeface="+mn-ea"/>
                        <a:cs typeface="+mn-cs"/>
                      </a:endParaRPr>
                    </a:p>
                    <a:p>
                      <a:pPr marL="0" indent="0">
                        <a:lnSpc>
                          <a:spcPct val="100000"/>
                        </a:lnSpc>
                        <a:buFont typeface="+mj-lt"/>
                        <a:buNone/>
                      </a:pPr>
                      <a:r>
                        <a:rPr kumimoji="0" lang="en-US" sz="1400" b="0" i="0" u="none" strike="noStrike" kern="1200" dirty="0" smtClean="0">
                          <a:solidFill>
                            <a:schemeClr val="tx1"/>
                          </a:solidFill>
                          <a:effectLst/>
                          <a:latin typeface="+mn-lt"/>
                          <a:ea typeface="+mn-ea"/>
                          <a:cs typeface="+mn-cs"/>
                        </a:rPr>
                        <a:t>3. Fusion of bone plate. </a:t>
                      </a:r>
                    </a:p>
                    <a:p>
                      <a:pPr marL="0" indent="0">
                        <a:lnSpc>
                          <a:spcPct val="100000"/>
                        </a:lnSpc>
                        <a:buFont typeface="+mj-lt"/>
                        <a:buNone/>
                      </a:pPr>
                      <a:endParaRPr kumimoji="0" lang="en-US" sz="1400" b="0" i="0" u="none" strike="noStrike" kern="1200" dirty="0" smtClean="0">
                        <a:solidFill>
                          <a:schemeClr val="tx1"/>
                        </a:solidFill>
                        <a:effectLst/>
                        <a:latin typeface="+mn-lt"/>
                        <a:ea typeface="+mn-ea"/>
                        <a:cs typeface="+mn-cs"/>
                      </a:endParaRPr>
                    </a:p>
                    <a:p>
                      <a:pPr lvl="0">
                        <a:lnSpc>
                          <a:spcPct val="100000"/>
                        </a:lnSpc>
                      </a:pPr>
                      <a:r>
                        <a:rPr kumimoji="0" lang="en-US" sz="1400" b="0" i="0" u="none" strike="noStrike" kern="1200" dirty="0" smtClean="0">
                          <a:solidFill>
                            <a:srgbClr val="00B050"/>
                          </a:solidFill>
                          <a:effectLst/>
                          <a:latin typeface="+mn-lt"/>
                          <a:ea typeface="+mn-ea"/>
                          <a:cs typeface="+mn-cs"/>
                        </a:rPr>
                        <a:t>We said promote because the action is done by growth hormone.</a:t>
                      </a:r>
                      <a:endParaRPr kumimoji="0" lang="en-US" sz="1400" b="0" i="0" u="none" strike="noStrike" kern="1200" dirty="0">
                        <a:solidFill>
                          <a:srgbClr val="00B050"/>
                        </a:solidFill>
                        <a:effectLst/>
                        <a:latin typeface="+mn-lt"/>
                        <a:ea typeface="+mn-ea"/>
                        <a:cs typeface="+mn-cs"/>
                      </a:endParaRPr>
                    </a:p>
                  </a:txBody>
                  <a:tcPr>
                    <a:solidFill>
                      <a:schemeClr val="bg1"/>
                    </a:solidFill>
                  </a:tcPr>
                </a:tc>
                <a:extLst>
                  <a:ext uri="{0D108BD9-81ED-4DB2-BD59-A6C34878D82A}">
                    <a16:rowId xmlns:a16="http://schemas.microsoft.com/office/drawing/2014/main" xmlns="" val="914437974"/>
                  </a:ext>
                </a:extLst>
              </a:tr>
            </a:tbl>
          </a:graphicData>
        </a:graphic>
      </p:graphicFrame>
      <p:sp>
        <p:nvSpPr>
          <p:cNvPr id="6" name="Title 1"/>
          <p:cNvSpPr>
            <a:spLocks noGrp="1"/>
          </p:cNvSpPr>
          <p:nvPr>
            <p:ph type="title"/>
          </p:nvPr>
        </p:nvSpPr>
        <p:spPr>
          <a:xfrm>
            <a:off x="609460" y="152400"/>
            <a:ext cx="10969943" cy="990600"/>
          </a:xfrm>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Cont.</a:t>
            </a:r>
          </a:p>
        </p:txBody>
      </p:sp>
      <p:sp>
        <p:nvSpPr>
          <p:cNvPr id="7" name="TextBox 6"/>
          <p:cNvSpPr txBox="1"/>
          <p:nvPr/>
        </p:nvSpPr>
        <p:spPr>
          <a:xfrm>
            <a:off x="1197868" y="6356350"/>
            <a:ext cx="4054251" cy="400110"/>
          </a:xfrm>
          <a:prstGeom prst="rect">
            <a:avLst/>
          </a:prstGeom>
          <a:noFill/>
        </p:spPr>
        <p:txBody>
          <a:bodyPr wrap="none" rtlCol="0">
            <a:spAutoFit/>
          </a:bodyPr>
          <a:lstStyle/>
          <a:p>
            <a:r>
              <a:rPr lang="en-US" i="1" dirty="0" smtClean="0">
                <a:hlinkClick r:id="rId2"/>
              </a:rPr>
              <a:t>Summary </a:t>
            </a:r>
            <a:r>
              <a:rPr lang="en-US" i="1" dirty="0">
                <a:hlinkClick r:id="rId2"/>
              </a:rPr>
              <a:t>of Action of thyroid hormones </a:t>
            </a:r>
            <a:endParaRPr lang="en-US" i="1" dirty="0"/>
          </a:p>
        </p:txBody>
      </p:sp>
    </p:spTree>
    <p:extLst>
      <p:ext uri="{BB962C8B-B14F-4D97-AF65-F5344CB8AC3E}">
        <p14:creationId xmlns:p14="http://schemas.microsoft.com/office/powerpoint/2010/main" val="3138503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Regulation of Hormones secretion</a:t>
            </a:r>
          </a:p>
        </p:txBody>
      </p:sp>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p:cNvSpPr txBox="1">
            <a:spLocks/>
          </p:cNvSpPr>
          <p:nvPr/>
        </p:nvSpPr>
        <p:spPr>
          <a:xfrm>
            <a:off x="609461" y="1170942"/>
            <a:ext cx="11041912"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lnSpc>
                <a:spcPct val="150000"/>
              </a:lnSpc>
              <a:buClr>
                <a:srgbClr val="008080"/>
              </a:buClr>
              <a:buNone/>
            </a:pPr>
            <a:r>
              <a:rPr lang="en-US" sz="1400" dirty="0" smtClean="0">
                <a:solidFill>
                  <a:srgbClr val="008080"/>
                </a:solidFill>
                <a:latin typeface="Gill Sans MT" panose="020B0502020104020203" pitchFamily="34" charset="0"/>
                <a:cs typeface="Calibri" panose="020F0502020204030204" pitchFamily="34" charset="0"/>
              </a:rPr>
              <a:t>Regulation </a:t>
            </a:r>
            <a:r>
              <a:rPr lang="en-US" sz="1400" dirty="0">
                <a:solidFill>
                  <a:srgbClr val="008080"/>
                </a:solidFill>
                <a:latin typeface="Gill Sans MT" panose="020B0502020104020203" pitchFamily="34" charset="0"/>
                <a:cs typeface="Calibri" panose="020F0502020204030204" pitchFamily="34" charset="0"/>
              </a:rPr>
              <a:t>of Hormones secretion: </a:t>
            </a:r>
          </a:p>
          <a:p>
            <a:pPr marL="0" indent="0" defTabSz="914400">
              <a:lnSpc>
                <a:spcPct val="150000"/>
              </a:lnSpc>
              <a:buClr>
                <a:srgbClr val="008080"/>
              </a:buClr>
              <a:buNone/>
            </a:pPr>
            <a:r>
              <a:rPr lang="en-US" sz="1400" dirty="0">
                <a:solidFill>
                  <a:srgbClr val="FF0000"/>
                </a:solidFill>
                <a:latin typeface="Gill Sans MT" panose="020B0502020104020203" pitchFamily="34" charset="0"/>
                <a:cs typeface="Calibri" panose="020F0502020204030204" pitchFamily="34" charset="0"/>
              </a:rPr>
              <a:t>It is regulated by the hypothalamic-pituitary axis.  </a:t>
            </a:r>
          </a:p>
          <a:p>
            <a:pPr marL="0" indent="0" defTabSz="914400">
              <a:lnSpc>
                <a:spcPct val="150000"/>
              </a:lnSpc>
              <a:buClr>
                <a:srgbClr val="008080"/>
              </a:buClr>
              <a:buNone/>
            </a:pPr>
            <a:r>
              <a:rPr lang="en-US" sz="1400" dirty="0" smtClean="0">
                <a:solidFill>
                  <a:srgbClr val="008080"/>
                </a:solidFill>
                <a:latin typeface="Gill Sans MT" panose="020B0502020104020203" pitchFamily="34" charset="0"/>
                <a:cs typeface="Calibri" panose="020F0502020204030204" pitchFamily="34" charset="0"/>
              </a:rPr>
              <a:t>1. Thyrotropin-releasing </a:t>
            </a:r>
            <a:r>
              <a:rPr lang="en-US" sz="1400" dirty="0">
                <a:solidFill>
                  <a:srgbClr val="008080"/>
                </a:solidFill>
                <a:latin typeface="Gill Sans MT" panose="020B0502020104020203" pitchFamily="34" charset="0"/>
                <a:cs typeface="Calibri" panose="020F0502020204030204" pitchFamily="34" charset="0"/>
              </a:rPr>
              <a:t>hormone (TRH):</a:t>
            </a:r>
            <a:r>
              <a:rPr lang="en-US" sz="1400" dirty="0">
                <a:latin typeface="Gill Sans MT" panose="020B0502020104020203" pitchFamily="34" charset="0"/>
                <a:cs typeface="Calibri" panose="020F0502020204030204" pitchFamily="34" charset="0"/>
              </a:rPr>
              <a:t> </a:t>
            </a:r>
            <a:endParaRPr lang="en-US" sz="1400" dirty="0" smtClean="0">
              <a:latin typeface="Gill Sans MT" panose="020B0502020104020203" pitchFamily="34" charset="0"/>
              <a:cs typeface="Calibri" panose="020F0502020204030204" pitchFamily="34" charset="0"/>
            </a:endParaRPr>
          </a:p>
          <a:p>
            <a:pPr defTabSz="914400">
              <a:lnSpc>
                <a:spcPct val="150000"/>
              </a:lnSpc>
              <a:buClr>
                <a:srgbClr val="008080"/>
              </a:buClr>
            </a:pPr>
            <a:r>
              <a:rPr lang="en-US" sz="1400" dirty="0" smtClean="0">
                <a:latin typeface="Gill Sans MT" panose="020B0502020104020203" pitchFamily="34" charset="0"/>
                <a:cs typeface="Calibri" panose="020F0502020204030204" pitchFamily="34" charset="0"/>
              </a:rPr>
              <a:t>It’s </a:t>
            </a:r>
            <a:r>
              <a:rPr lang="en-US" sz="1400" dirty="0">
                <a:latin typeface="Gill Sans MT" panose="020B0502020104020203" pitchFamily="34" charset="0"/>
                <a:cs typeface="Calibri" panose="020F0502020204030204" pitchFamily="34" charset="0"/>
              </a:rPr>
              <a:t>a tripeptide, released from the paraventricular nuclei of the hypothalamus. </a:t>
            </a:r>
            <a:endParaRPr lang="en-US" sz="1400" dirty="0" smtClean="0">
              <a:latin typeface="Gill Sans MT" panose="020B0502020104020203" pitchFamily="34" charset="0"/>
              <a:cs typeface="Calibri" panose="020F0502020204030204" pitchFamily="34" charset="0"/>
            </a:endParaRPr>
          </a:p>
          <a:p>
            <a:pPr defTabSz="914400">
              <a:lnSpc>
                <a:spcPct val="150000"/>
              </a:lnSpc>
              <a:buClr>
                <a:srgbClr val="008080"/>
              </a:buClr>
            </a:pPr>
            <a:r>
              <a:rPr lang="en-US" sz="1400" dirty="0" smtClean="0">
                <a:latin typeface="Gill Sans MT" panose="020B0502020104020203" pitchFamily="34" charset="0"/>
                <a:cs typeface="Calibri" panose="020F0502020204030204" pitchFamily="34" charset="0"/>
              </a:rPr>
              <a:t>It </a:t>
            </a:r>
            <a:r>
              <a:rPr lang="en-US" sz="1400" dirty="0">
                <a:latin typeface="Gill Sans MT" panose="020B0502020104020203" pitchFamily="34" charset="0"/>
                <a:cs typeface="Calibri" panose="020F0502020204030204" pitchFamily="34" charset="0"/>
              </a:rPr>
              <a:t>acts on the </a:t>
            </a:r>
            <a:r>
              <a:rPr lang="en-US" sz="1400" dirty="0" err="1">
                <a:latin typeface="Gill Sans MT" panose="020B0502020104020203" pitchFamily="34" charset="0"/>
                <a:cs typeface="Calibri" panose="020F0502020204030204" pitchFamily="34" charset="0"/>
              </a:rPr>
              <a:t>thyrotrophs</a:t>
            </a:r>
            <a:r>
              <a:rPr lang="en-US" sz="1400" dirty="0">
                <a:latin typeface="Gill Sans MT" panose="020B0502020104020203" pitchFamily="34" charset="0"/>
                <a:cs typeface="Calibri" panose="020F0502020204030204" pitchFamily="34" charset="0"/>
              </a:rPr>
              <a:t> of the anterior pituitary. </a:t>
            </a:r>
            <a:endParaRPr lang="en-US" sz="1400" dirty="0" smtClean="0">
              <a:latin typeface="Gill Sans MT" panose="020B0502020104020203" pitchFamily="34" charset="0"/>
              <a:cs typeface="Calibri" panose="020F0502020204030204" pitchFamily="34" charset="0"/>
            </a:endParaRPr>
          </a:p>
          <a:p>
            <a:pPr defTabSz="914400">
              <a:lnSpc>
                <a:spcPct val="150000"/>
              </a:lnSpc>
              <a:buClr>
                <a:srgbClr val="008080"/>
              </a:buClr>
            </a:pPr>
            <a:r>
              <a:rPr lang="en-US" sz="1400" dirty="0" smtClean="0">
                <a:latin typeface="Gill Sans MT" panose="020B0502020104020203" pitchFamily="34" charset="0"/>
                <a:cs typeface="Calibri" panose="020F0502020204030204" pitchFamily="34" charset="0"/>
              </a:rPr>
              <a:t>Its </a:t>
            </a:r>
            <a:r>
              <a:rPr lang="en-US" sz="1400" dirty="0">
                <a:latin typeface="Gill Sans MT" panose="020B0502020104020203" pitchFamily="34" charset="0"/>
                <a:cs typeface="Calibri" panose="020F0502020204030204" pitchFamily="34" charset="0"/>
              </a:rPr>
              <a:t>function is transcription </a:t>
            </a:r>
            <a:r>
              <a:rPr lang="en-US" sz="1400" dirty="0" smtClean="0">
                <a:latin typeface="Gill Sans MT" panose="020B0502020104020203" pitchFamily="34" charset="0"/>
                <a:cs typeface="Calibri" panose="020F0502020204030204" pitchFamily="34" charset="0"/>
              </a:rPr>
              <a:t>&amp; </a:t>
            </a:r>
            <a:r>
              <a:rPr lang="en-US" sz="1400" dirty="0">
                <a:latin typeface="Gill Sans MT" panose="020B0502020104020203" pitchFamily="34" charset="0"/>
                <a:cs typeface="Calibri" panose="020F0502020204030204" pitchFamily="34" charset="0"/>
              </a:rPr>
              <a:t>secretion of </a:t>
            </a:r>
            <a:r>
              <a:rPr lang="en-US" sz="1400" dirty="0" smtClean="0">
                <a:latin typeface="Gill Sans MT" panose="020B0502020104020203" pitchFamily="34" charset="0"/>
                <a:cs typeface="Calibri" panose="020F0502020204030204" pitchFamily="34" charset="0"/>
              </a:rPr>
              <a:t>TSH.</a:t>
            </a:r>
          </a:p>
          <a:p>
            <a:pPr defTabSz="914400">
              <a:lnSpc>
                <a:spcPct val="150000"/>
              </a:lnSpc>
              <a:buClr>
                <a:srgbClr val="008080"/>
              </a:buClr>
            </a:pPr>
            <a:r>
              <a:rPr lang="en-US" sz="1400" dirty="0">
                <a:solidFill>
                  <a:srgbClr val="FF66CC"/>
                </a:solidFill>
              </a:rPr>
              <a:t>Phospholipid second messenger system.</a:t>
            </a:r>
            <a:endParaRPr lang="en-US" sz="1400" dirty="0">
              <a:solidFill>
                <a:srgbClr val="FF66CC"/>
              </a:solidFill>
              <a:latin typeface="Gill Sans MT" panose="020B0502020104020203" pitchFamily="34" charset="0"/>
              <a:cs typeface="Calibri" panose="020F0502020204030204" pitchFamily="34" charset="0"/>
            </a:endParaRPr>
          </a:p>
          <a:p>
            <a:pPr marL="0" indent="0" defTabSz="914400">
              <a:lnSpc>
                <a:spcPct val="150000"/>
              </a:lnSpc>
              <a:buClr>
                <a:srgbClr val="008080"/>
              </a:buClr>
              <a:buNone/>
            </a:pPr>
            <a:r>
              <a:rPr lang="en-US" sz="1400" dirty="0" smtClean="0">
                <a:solidFill>
                  <a:srgbClr val="008080"/>
                </a:solidFill>
                <a:latin typeface="Gill Sans MT" panose="020B0502020104020203" pitchFamily="34" charset="0"/>
                <a:cs typeface="Calibri" panose="020F0502020204030204" pitchFamily="34" charset="0"/>
              </a:rPr>
              <a:t>2. Thyroid-stimulating </a:t>
            </a:r>
            <a:r>
              <a:rPr lang="en-US" sz="1400" dirty="0">
                <a:solidFill>
                  <a:srgbClr val="008080"/>
                </a:solidFill>
                <a:latin typeface="Gill Sans MT" panose="020B0502020104020203" pitchFamily="34" charset="0"/>
                <a:cs typeface="Calibri" panose="020F0502020204030204" pitchFamily="34" charset="0"/>
              </a:rPr>
              <a:t>hormone (TSH): </a:t>
            </a:r>
            <a:endParaRPr lang="en-US" sz="1400" dirty="0" smtClean="0">
              <a:solidFill>
                <a:srgbClr val="008080"/>
              </a:solidFill>
              <a:latin typeface="Gill Sans MT" panose="020B0502020104020203" pitchFamily="34" charset="0"/>
              <a:cs typeface="Calibri" panose="020F0502020204030204" pitchFamily="34" charset="0"/>
            </a:endParaRPr>
          </a:p>
          <a:p>
            <a:pPr defTabSz="914400">
              <a:lnSpc>
                <a:spcPct val="150000"/>
              </a:lnSpc>
              <a:buClr>
                <a:srgbClr val="008080"/>
              </a:buClr>
            </a:pPr>
            <a:r>
              <a:rPr lang="en-US" sz="1400" dirty="0" smtClean="0">
                <a:latin typeface="Gill Sans MT" panose="020B0502020104020203" pitchFamily="34" charset="0"/>
                <a:cs typeface="Calibri" panose="020F0502020204030204" pitchFamily="34" charset="0"/>
              </a:rPr>
              <a:t>It’s </a:t>
            </a:r>
            <a:r>
              <a:rPr lang="en-US" sz="1400" dirty="0">
                <a:latin typeface="Gill Sans MT" panose="020B0502020104020203" pitchFamily="34" charset="0"/>
                <a:cs typeface="Calibri" panose="020F0502020204030204" pitchFamily="34" charset="0"/>
              </a:rPr>
              <a:t>a glycoprotein, released from the anterior </a:t>
            </a:r>
            <a:r>
              <a:rPr lang="en-US" sz="1400" dirty="0" smtClean="0">
                <a:latin typeface="Gill Sans MT" panose="020B0502020104020203" pitchFamily="34" charset="0"/>
                <a:cs typeface="Calibri" panose="020F0502020204030204" pitchFamily="34" charset="0"/>
              </a:rPr>
              <a:t>pituitary.</a:t>
            </a:r>
          </a:p>
          <a:p>
            <a:pPr defTabSz="914400">
              <a:lnSpc>
                <a:spcPct val="150000"/>
              </a:lnSpc>
              <a:buClr>
                <a:srgbClr val="008080"/>
              </a:buClr>
            </a:pPr>
            <a:r>
              <a:rPr lang="en-US" sz="1400" dirty="0" smtClean="0">
                <a:latin typeface="Gill Sans MT" panose="020B0502020104020203" pitchFamily="34" charset="0"/>
                <a:cs typeface="Calibri" panose="020F0502020204030204" pitchFamily="34" charset="0"/>
              </a:rPr>
              <a:t>It regulates the </a:t>
            </a:r>
            <a:r>
              <a:rPr lang="en-US" sz="1400" dirty="0" smtClean="0">
                <a:solidFill>
                  <a:srgbClr val="FF66CC"/>
                </a:solidFill>
              </a:rPr>
              <a:t>metabolism</a:t>
            </a:r>
            <a:r>
              <a:rPr lang="en-US" sz="1400" dirty="0" smtClean="0"/>
              <a:t>, </a:t>
            </a:r>
            <a:r>
              <a:rPr lang="en-US" sz="1400" dirty="0" smtClean="0">
                <a:latin typeface="Gill Sans MT" panose="020B0502020104020203" pitchFamily="34" charset="0"/>
                <a:cs typeface="Calibri" panose="020F0502020204030204" pitchFamily="34" charset="0"/>
              </a:rPr>
              <a:t>secretion &amp; growth of the thyroid gland </a:t>
            </a:r>
            <a:r>
              <a:rPr lang="en-US" sz="1400" dirty="0" smtClean="0">
                <a:solidFill>
                  <a:srgbClr val="FF0000"/>
                </a:solidFill>
                <a:latin typeface="Gill Sans MT" panose="020B0502020104020203" pitchFamily="34" charset="0"/>
                <a:cs typeface="Calibri" panose="020F0502020204030204" pitchFamily="34" charset="0"/>
              </a:rPr>
              <a:t>(Trophic effect).</a:t>
            </a:r>
          </a:p>
          <a:p>
            <a:pPr marL="0" indent="0" defTabSz="914400">
              <a:lnSpc>
                <a:spcPct val="150000"/>
              </a:lnSpc>
              <a:buNone/>
            </a:pPr>
            <a:endParaRPr lang="en-US" sz="1400" dirty="0">
              <a:solidFill>
                <a:srgbClr val="008080"/>
              </a:solidFill>
              <a:latin typeface="Gill Sans MT" panose="020B0502020104020203" pitchFamily="34" charset="0"/>
              <a:cs typeface="Calibri" panose="020F0502020204030204" pitchFamily="34" charset="0"/>
            </a:endParaRPr>
          </a:p>
          <a:p>
            <a:pPr marL="0" indent="0" defTabSz="914400">
              <a:lnSpc>
                <a:spcPct val="150000"/>
              </a:lnSpc>
              <a:buNone/>
            </a:pPr>
            <a:endParaRPr lang="en-US" sz="1400" dirty="0">
              <a:solidFill>
                <a:srgbClr val="008080"/>
              </a:solidFill>
              <a:latin typeface="Gill Sans MT" panose="020B0502020104020203" pitchFamily="34" charset="0"/>
              <a:cs typeface="Calibri" panose="020F0502020204030204" pitchFamily="34" charset="0"/>
            </a:endParaRPr>
          </a:p>
          <a:p>
            <a:pPr marL="0" indent="0" defTabSz="914400">
              <a:lnSpc>
                <a:spcPct val="150000"/>
              </a:lnSpc>
              <a:buNone/>
            </a:pPr>
            <a:endParaRPr lang="en-US" sz="1400" dirty="0">
              <a:solidFill>
                <a:srgbClr val="008080"/>
              </a:solidFill>
              <a:latin typeface="Gill Sans MT" panose="020B0502020104020203" pitchFamily="34" charset="0"/>
              <a:cs typeface="Calibri" panose="020F0502020204030204" pitchFamily="34" charset="0"/>
            </a:endParaRPr>
          </a:p>
          <a:p>
            <a:pPr marL="0" indent="0" defTabSz="914400">
              <a:lnSpc>
                <a:spcPct val="150000"/>
              </a:lnSpc>
              <a:buNone/>
            </a:pPr>
            <a:endParaRPr lang="en-US" sz="1400" dirty="0">
              <a:solidFill>
                <a:srgbClr val="008080"/>
              </a:solidFill>
              <a:latin typeface="Gill Sans MT" panose="020B0502020104020203" pitchFamily="34" charset="0"/>
              <a:cs typeface="Calibri" panose="020F0502020204030204" pitchFamily="34" charset="0"/>
            </a:endParaRPr>
          </a:p>
          <a:p>
            <a:pPr marL="0" indent="0" defTabSz="914400">
              <a:lnSpc>
                <a:spcPct val="150000"/>
              </a:lnSpc>
              <a:buNone/>
            </a:pPr>
            <a:endParaRPr lang="en-US" sz="1400" dirty="0">
              <a:solidFill>
                <a:srgbClr val="008080"/>
              </a:solidFill>
              <a:latin typeface="Gill Sans MT" panose="020B0502020104020203" pitchFamily="34" charset="0"/>
              <a:cs typeface="Calibri" panose="020F0502020204030204" pitchFamily="34" charset="0"/>
            </a:endParaRPr>
          </a:p>
          <a:p>
            <a:pPr marL="0" indent="0" defTabSz="914400">
              <a:lnSpc>
                <a:spcPct val="150000"/>
              </a:lnSpc>
              <a:buNone/>
            </a:pPr>
            <a:endParaRPr lang="en-US" sz="1400" dirty="0">
              <a:solidFill>
                <a:srgbClr val="008080"/>
              </a:solidFill>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400" dirty="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400" dirty="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400" dirty="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400" dirty="0">
              <a:solidFill>
                <a:schemeClr val="bg1">
                  <a:lumMod val="50000"/>
                </a:schemeClr>
              </a:solidFill>
              <a:latin typeface="Gill Sans MT" panose="020B0502020104020203" pitchFamily="34" charset="0"/>
              <a:cs typeface="Calibri" panose="020F0502020204030204" pitchFamily="34" charset="0"/>
            </a:endParaRPr>
          </a:p>
          <a:p>
            <a:pPr defTabSz="914400">
              <a:lnSpc>
                <a:spcPct val="150000"/>
              </a:lnSpc>
            </a:pPr>
            <a:endParaRPr lang="en-US" sz="1400" dirty="0">
              <a:solidFill>
                <a:schemeClr val="bg1">
                  <a:lumMod val="50000"/>
                </a:schemeClr>
              </a:solidFill>
              <a:latin typeface="Gill Sans MT" panose="020B0502020104020203" pitchFamily="34" charset="0"/>
              <a:cs typeface="Calibri" panose="020F0502020204030204" pitchFamily="34" charset="0"/>
            </a:endParaRPr>
          </a:p>
        </p:txBody>
      </p:sp>
      <p:sp>
        <p:nvSpPr>
          <p:cNvPr id="14" name="Rectangle 13"/>
          <p:cNvSpPr/>
          <p:nvPr/>
        </p:nvSpPr>
        <p:spPr>
          <a:xfrm>
            <a:off x="593420" y="5241895"/>
            <a:ext cx="10969943" cy="1054125"/>
          </a:xfrm>
          <a:prstGeom prst="rect">
            <a:avLst/>
          </a:prstGeom>
          <a:ln w="9525">
            <a:solidFill>
              <a:srgbClr val="00B050"/>
            </a:solidFill>
            <a:prstDash val="dashDot"/>
          </a:ln>
        </p:spPr>
        <p:txBody>
          <a:bodyPr vert="horz" wrap="square" lIns="101590" tIns="50795" rIns="101590" bIns="50795">
            <a:spAutoFit/>
          </a:bodyPr>
          <a:lstStyle/>
          <a:p>
            <a:pPr marL="285750" indent="-285750">
              <a:spcBef>
                <a:spcPts val="667"/>
              </a:spcBef>
              <a:buClr>
                <a:srgbClr val="00B050"/>
              </a:buClr>
              <a:buSzPct val="76000"/>
              <a:buFont typeface="Wingdings" panose="05000000000000000000" pitchFamily="2" charset="2"/>
              <a:buChar char="ü"/>
            </a:pPr>
            <a:r>
              <a:rPr lang="en-US" sz="1400" dirty="0">
                <a:solidFill>
                  <a:srgbClr val="00B050"/>
                </a:solidFill>
                <a:latin typeface="Gill Sans MT" panose="020B0502020104020203" pitchFamily="34" charset="0"/>
                <a:cs typeface="Calibri" panose="020F0502020204030204" pitchFamily="34" charset="0"/>
              </a:rPr>
              <a:t>The hypothalamus secretes TRH to the Anterior pituitary glands which stimulates it into secreting TSH into the thyroid gland which leads to release of T3 </a:t>
            </a:r>
            <a:r>
              <a:rPr lang="en-US" sz="1400" dirty="0" smtClean="0">
                <a:solidFill>
                  <a:srgbClr val="00B050"/>
                </a:solidFill>
                <a:latin typeface="Gill Sans MT" panose="020B0502020104020203" pitchFamily="34" charset="0"/>
                <a:cs typeface="Calibri" panose="020F0502020204030204" pitchFamily="34" charset="0"/>
              </a:rPr>
              <a:t>&amp; </a:t>
            </a:r>
            <a:r>
              <a:rPr lang="en-US" sz="1400" dirty="0">
                <a:solidFill>
                  <a:srgbClr val="00B050"/>
                </a:solidFill>
                <a:latin typeface="Gill Sans MT" panose="020B0502020104020203" pitchFamily="34" charset="0"/>
                <a:cs typeface="Calibri" panose="020F0502020204030204" pitchFamily="34" charset="0"/>
              </a:rPr>
              <a:t>T4. </a:t>
            </a:r>
            <a:endParaRPr lang="en-US" sz="1400" dirty="0" smtClean="0">
              <a:solidFill>
                <a:srgbClr val="00B050"/>
              </a:solidFill>
              <a:latin typeface="Gill Sans MT" panose="020B0502020104020203" pitchFamily="34" charset="0"/>
              <a:cs typeface="Calibri" panose="020F0502020204030204" pitchFamily="34" charset="0"/>
            </a:endParaRPr>
          </a:p>
          <a:p>
            <a:pPr marL="285750" indent="-285750">
              <a:spcBef>
                <a:spcPts val="667"/>
              </a:spcBef>
              <a:buClr>
                <a:srgbClr val="00B050"/>
              </a:buClr>
              <a:buSzPct val="76000"/>
              <a:buFont typeface="Wingdings" panose="05000000000000000000" pitchFamily="2" charset="2"/>
              <a:buChar char="ü"/>
            </a:pPr>
            <a:r>
              <a:rPr lang="en-US" sz="1400" dirty="0" smtClean="0">
                <a:solidFill>
                  <a:srgbClr val="00B050"/>
                </a:solidFill>
                <a:latin typeface="Gill Sans MT" panose="020B0502020104020203" pitchFamily="34" charset="0"/>
                <a:cs typeface="Calibri" panose="020F0502020204030204" pitchFamily="34" charset="0"/>
              </a:rPr>
              <a:t>Once </a:t>
            </a:r>
            <a:r>
              <a:rPr lang="en-US" sz="1400" dirty="0">
                <a:solidFill>
                  <a:srgbClr val="00B050"/>
                </a:solidFill>
                <a:latin typeface="Gill Sans MT" panose="020B0502020104020203" pitchFamily="34" charset="0"/>
                <a:cs typeface="Calibri" panose="020F0502020204030204" pitchFamily="34" charset="0"/>
              </a:rPr>
              <a:t>there is enough amounts of T3 and T4 it will inhibit the responsiveness of the anterior pituitary to TRH, thus stopping it from releasing TSH.</a:t>
            </a:r>
          </a:p>
        </p:txBody>
      </p:sp>
      <p:sp>
        <p:nvSpPr>
          <p:cNvPr id="7" name="object 11"/>
          <p:cNvSpPr/>
          <p:nvPr/>
        </p:nvSpPr>
        <p:spPr>
          <a:xfrm>
            <a:off x="6598468" y="1271872"/>
            <a:ext cx="2808312" cy="3286505"/>
          </a:xfrm>
          <a:prstGeom prst="rect">
            <a:avLst/>
          </a:prstGeom>
          <a:blipFill>
            <a:blip r:embed="rId2" cstate="print"/>
            <a:stretch>
              <a:fillRect/>
            </a:stretch>
          </a:blipFill>
        </p:spPr>
        <p:txBody>
          <a:bodyPr wrap="square" lIns="0" tIns="0" rIns="0" bIns="0" rtlCol="0"/>
          <a:lstStyle/>
          <a:p>
            <a:endParaRPr/>
          </a:p>
        </p:txBody>
      </p:sp>
      <p:sp>
        <p:nvSpPr>
          <p:cNvPr id="4" name="Rectangle 3"/>
          <p:cNvSpPr/>
          <p:nvPr/>
        </p:nvSpPr>
        <p:spPr>
          <a:xfrm>
            <a:off x="9478788" y="1271872"/>
            <a:ext cx="2172585" cy="3282940"/>
          </a:xfrm>
          <a:prstGeom prst="rect">
            <a:avLst/>
          </a:prstGeom>
          <a:ln w="9525">
            <a:solidFill>
              <a:srgbClr val="00B050"/>
            </a:solidFill>
            <a:prstDash val="dashDot"/>
          </a:ln>
        </p:spPr>
        <p:txBody>
          <a:bodyPr vert="horz" wrap="square" lIns="101590" tIns="50795" rIns="101590" bIns="50795">
            <a:spAutoFit/>
          </a:bodyPr>
          <a:lstStyle/>
          <a:p>
            <a:pPr marL="171450" indent="-171450">
              <a:spcBef>
                <a:spcPts val="667"/>
              </a:spcBef>
              <a:buClr>
                <a:srgbClr val="00B050"/>
              </a:buClr>
              <a:buSzPct val="76000"/>
              <a:buFont typeface="Wingdings" panose="05000000000000000000" pitchFamily="2" charset="2"/>
              <a:buChar char="ü"/>
            </a:pPr>
            <a:r>
              <a:rPr lang="en-US" sz="1300" dirty="0" smtClean="0">
                <a:solidFill>
                  <a:srgbClr val="00B050"/>
                </a:solidFill>
                <a:latin typeface="Gill Sans MT" panose="020B0502020104020203" pitchFamily="34" charset="0"/>
                <a:cs typeface="Calibri" panose="020F0502020204030204" pitchFamily="34" charset="0"/>
              </a:rPr>
              <a:t>Hypothalamus </a:t>
            </a:r>
            <a:r>
              <a:rPr lang="en-US" sz="1300" dirty="0">
                <a:solidFill>
                  <a:srgbClr val="00B050"/>
                </a:solidFill>
                <a:latin typeface="Gill Sans MT" panose="020B0502020104020203" pitchFamily="34" charset="0"/>
                <a:cs typeface="Calibri" panose="020F0502020204030204" pitchFamily="34" charset="0"/>
              </a:rPr>
              <a:t>releases TRH which stimulates the anterior pituitary gland to release TSH which stimulates the release of T3 and T4 from the thyroid </a:t>
            </a:r>
            <a:r>
              <a:rPr lang="en-US" sz="1300" dirty="0" smtClean="0">
                <a:solidFill>
                  <a:srgbClr val="00B050"/>
                </a:solidFill>
                <a:latin typeface="Gill Sans MT" panose="020B0502020104020203" pitchFamily="34" charset="0"/>
                <a:cs typeface="Calibri" panose="020F0502020204030204" pitchFamily="34" charset="0"/>
              </a:rPr>
              <a:t>gland.</a:t>
            </a:r>
          </a:p>
          <a:p>
            <a:pPr marL="171450" indent="-171450">
              <a:spcBef>
                <a:spcPts val="667"/>
              </a:spcBef>
              <a:buClr>
                <a:srgbClr val="00B050"/>
              </a:buClr>
              <a:buSzPct val="76000"/>
              <a:buFont typeface="Wingdings" panose="05000000000000000000" pitchFamily="2" charset="2"/>
              <a:buChar char="ü"/>
            </a:pPr>
            <a:r>
              <a:rPr lang="en-US" sz="1300" dirty="0" smtClean="0">
                <a:solidFill>
                  <a:srgbClr val="00B050"/>
                </a:solidFill>
                <a:latin typeface="Gill Sans MT" panose="020B0502020104020203" pitchFamily="34" charset="0"/>
                <a:cs typeface="Calibri" panose="020F0502020204030204" pitchFamily="34" charset="0"/>
              </a:rPr>
              <a:t>T3 </a:t>
            </a:r>
            <a:r>
              <a:rPr lang="en-US" sz="1300" dirty="0">
                <a:solidFill>
                  <a:srgbClr val="00B050"/>
                </a:solidFill>
                <a:latin typeface="Gill Sans MT" panose="020B0502020104020203" pitchFamily="34" charset="0"/>
                <a:cs typeface="Calibri" panose="020F0502020204030204" pitchFamily="34" charset="0"/>
              </a:rPr>
              <a:t>and T4 have a negative feedback  effect on the anterior </a:t>
            </a:r>
            <a:r>
              <a:rPr lang="en-US" sz="1300" dirty="0" smtClean="0">
                <a:solidFill>
                  <a:srgbClr val="00B050"/>
                </a:solidFill>
                <a:latin typeface="Gill Sans MT" panose="020B0502020104020203" pitchFamily="34" charset="0"/>
                <a:cs typeface="Calibri" panose="020F0502020204030204" pitchFamily="34" charset="0"/>
              </a:rPr>
              <a:t>pituitary.</a:t>
            </a:r>
          </a:p>
          <a:p>
            <a:pPr marL="171450" indent="-171450">
              <a:spcBef>
                <a:spcPts val="667"/>
              </a:spcBef>
              <a:buClr>
                <a:srgbClr val="00B050"/>
              </a:buClr>
              <a:buSzPct val="76000"/>
              <a:buFont typeface="Wingdings" panose="05000000000000000000" pitchFamily="2" charset="2"/>
              <a:buChar char="ü"/>
            </a:pPr>
            <a:r>
              <a:rPr lang="en-US" sz="1300" dirty="0" smtClean="0">
                <a:solidFill>
                  <a:srgbClr val="00B050"/>
                </a:solidFill>
                <a:latin typeface="Gill Sans MT" panose="020B0502020104020203" pitchFamily="34" charset="0"/>
                <a:cs typeface="Calibri" panose="020F0502020204030204" pitchFamily="34" charset="0"/>
              </a:rPr>
              <a:t>Some </a:t>
            </a:r>
            <a:r>
              <a:rPr lang="en-US" sz="1300" dirty="0">
                <a:solidFill>
                  <a:srgbClr val="00B050"/>
                </a:solidFill>
                <a:latin typeface="Gill Sans MT" panose="020B0502020104020203" pitchFamily="34" charset="0"/>
                <a:cs typeface="Calibri" panose="020F0502020204030204" pitchFamily="34" charset="0"/>
              </a:rPr>
              <a:t>factors like environmental influence (temperature) affect the release of hypothalamic hormone TRH. </a:t>
            </a:r>
          </a:p>
        </p:txBody>
      </p:sp>
    </p:spTree>
    <p:extLst>
      <p:ext uri="{BB962C8B-B14F-4D97-AF65-F5344CB8AC3E}">
        <p14:creationId xmlns:p14="http://schemas.microsoft.com/office/powerpoint/2010/main" val="4154898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a:t/>
            </a:r>
            <a:br>
              <a:rPr lang="ar-SA" dirty="0"/>
            </a:br>
            <a:r>
              <a:rPr lang="en-US" dirty="0">
                <a:solidFill>
                  <a:srgbClr val="008080"/>
                </a:solidFill>
                <a:latin typeface="Bahnschrift" panose="020B0502040204020203" pitchFamily="34" charset="0"/>
                <a:cs typeface="Calibri" panose="020F0502020204030204" pitchFamily="34" charset="0"/>
              </a:rPr>
              <a:t>Action of  TSH</a:t>
            </a:r>
          </a:p>
        </p:txBody>
      </p:sp>
      <p:sp>
        <p:nvSpPr>
          <p:cNvPr id="3" name="Slide Number Placeholder 2"/>
          <p:cNvSpPr>
            <a:spLocks noGrp="1"/>
          </p:cNvSpPr>
          <p:nvPr>
            <p:ph type="sldNum" sz="quarter" idx="12"/>
          </p:nvPr>
        </p:nvSpPr>
        <p:spPr/>
        <p:txBody>
          <a:bodyPr/>
          <a:lstStyle/>
          <a:p>
            <a:fld id="{4929A69E-7D8F-4515-9605-0315ABD4F316}" type="slidenum">
              <a:rPr lang="en-US" smtClean="0"/>
              <a:t>14</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p:cNvSpPr txBox="1">
            <a:spLocks/>
          </p:cNvSpPr>
          <p:nvPr/>
        </p:nvSpPr>
        <p:spPr>
          <a:xfrm>
            <a:off x="609461" y="1170942"/>
            <a:ext cx="11041912" cy="344887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lnSpc>
                <a:spcPct val="150000"/>
              </a:lnSpc>
              <a:buClr>
                <a:srgbClr val="008080"/>
              </a:buClr>
              <a:buNone/>
            </a:pPr>
            <a:r>
              <a:rPr lang="en-US" sz="1400" dirty="0" smtClean="0">
                <a:solidFill>
                  <a:srgbClr val="FF0000"/>
                </a:solidFill>
                <a:latin typeface="Gill Sans MT" panose="020B0502020104020203" pitchFamily="34" charset="0"/>
                <a:cs typeface="Calibri" panose="020F0502020204030204" pitchFamily="34" charset="0"/>
              </a:rPr>
              <a:t>TSH secretion started at </a:t>
            </a:r>
            <a:r>
              <a:rPr lang="en-US" sz="1400" dirty="0" smtClean="0">
                <a:solidFill>
                  <a:schemeClr val="accent4">
                    <a:lumMod val="75000"/>
                  </a:schemeClr>
                </a:solidFill>
                <a:latin typeface="Gill Sans MT" panose="020B0502020104020203" pitchFamily="34" charset="0"/>
                <a:cs typeface="Calibri" panose="020F0502020204030204" pitchFamily="34" charset="0"/>
              </a:rPr>
              <a:t>11-13</a:t>
            </a:r>
            <a:r>
              <a:rPr lang="en-US" sz="1400" dirty="0" smtClean="0">
                <a:latin typeface="Gill Sans MT" panose="020B0502020104020203" pitchFamily="34" charset="0"/>
                <a:cs typeface="Calibri" panose="020F0502020204030204" pitchFamily="34" charset="0"/>
              </a:rPr>
              <a:t> </a:t>
            </a:r>
            <a:r>
              <a:rPr lang="en-US" sz="1400" dirty="0" smtClean="0">
                <a:solidFill>
                  <a:srgbClr val="FF0000"/>
                </a:solidFill>
                <a:latin typeface="Gill Sans MT" panose="020B0502020104020203" pitchFamily="34" charset="0"/>
                <a:cs typeface="Calibri" panose="020F0502020204030204" pitchFamily="34" charset="0"/>
              </a:rPr>
              <a:t>of gestational weeks.</a:t>
            </a:r>
          </a:p>
          <a:p>
            <a:pPr>
              <a:lnSpc>
                <a:spcPct val="150000"/>
              </a:lnSpc>
              <a:buClr>
                <a:srgbClr val="008080"/>
              </a:buClr>
            </a:pPr>
            <a:r>
              <a:rPr lang="en-US" sz="1400" dirty="0">
                <a:solidFill>
                  <a:srgbClr val="008080"/>
                </a:solidFill>
                <a:latin typeface="Gill Sans MT" panose="020B0502020104020203" pitchFamily="34" charset="0"/>
                <a:cs typeface="Calibri" panose="020F0502020204030204" pitchFamily="34" charset="0"/>
              </a:rPr>
              <a:t>Action of TSH</a:t>
            </a:r>
          </a:p>
          <a:p>
            <a:pPr marL="514350" indent="-514350" fontAlgn="t">
              <a:lnSpc>
                <a:spcPct val="150000"/>
              </a:lnSpc>
              <a:buFont typeface="+mj-lt"/>
              <a:buAutoNum type="arabicPeriod"/>
            </a:pPr>
            <a:r>
              <a:rPr lang="en-US" sz="1400" dirty="0">
                <a:latin typeface="Gill Sans MT" panose="020B0502020104020203" pitchFamily="34" charset="0"/>
                <a:cs typeface="Calibri" panose="020F0502020204030204" pitchFamily="34" charset="0"/>
              </a:rPr>
              <a:t>It increases proteolysis of </a:t>
            </a:r>
            <a:r>
              <a:rPr lang="en-US" sz="1400" dirty="0" smtClean="0">
                <a:latin typeface="Gill Sans MT" panose="020B0502020104020203" pitchFamily="34" charset="0"/>
                <a:cs typeface="Calibri" panose="020F0502020204030204" pitchFamily="34" charset="0"/>
              </a:rPr>
              <a:t>thyroglobulin.</a:t>
            </a:r>
            <a:endParaRPr lang="en-US" sz="1400" dirty="0">
              <a:latin typeface="Gill Sans MT" panose="020B0502020104020203" pitchFamily="34" charset="0"/>
              <a:cs typeface="Calibri" panose="020F0502020204030204" pitchFamily="34" charset="0"/>
            </a:endParaRPr>
          </a:p>
          <a:p>
            <a:pPr marL="514350" indent="-514350" fontAlgn="t">
              <a:lnSpc>
                <a:spcPct val="150000"/>
              </a:lnSpc>
              <a:buFont typeface="+mj-lt"/>
              <a:buAutoNum type="arabicPeriod"/>
            </a:pPr>
            <a:r>
              <a:rPr lang="en-US" sz="1400" dirty="0">
                <a:latin typeface="Gill Sans MT" panose="020B0502020104020203" pitchFamily="34" charset="0"/>
                <a:cs typeface="Calibri" panose="020F0502020204030204" pitchFamily="34" charset="0"/>
              </a:rPr>
              <a:t>Increases pump activity </a:t>
            </a:r>
            <a:r>
              <a:rPr lang="en-US" sz="1400" dirty="0">
                <a:solidFill>
                  <a:schemeClr val="bg1">
                    <a:lumMod val="50000"/>
                  </a:schemeClr>
                </a:solidFill>
                <a:latin typeface="Gill Sans MT" panose="020B0502020104020203" pitchFamily="34" charset="0"/>
                <a:cs typeface="Calibri" panose="020F0502020204030204" pitchFamily="34" charset="0"/>
              </a:rPr>
              <a:t>to increases iodide entering the </a:t>
            </a:r>
            <a:r>
              <a:rPr lang="en-US" sz="1400" dirty="0" smtClean="0">
                <a:solidFill>
                  <a:schemeClr val="bg1">
                    <a:lumMod val="50000"/>
                  </a:schemeClr>
                </a:solidFill>
                <a:latin typeface="Gill Sans MT" panose="020B0502020104020203" pitchFamily="34" charset="0"/>
                <a:cs typeface="Calibri" panose="020F0502020204030204" pitchFamily="34" charset="0"/>
              </a:rPr>
              <a:t>cell.</a:t>
            </a:r>
            <a:endParaRPr lang="en-US" sz="1400" dirty="0">
              <a:solidFill>
                <a:schemeClr val="bg1">
                  <a:lumMod val="50000"/>
                </a:schemeClr>
              </a:solidFill>
              <a:latin typeface="Gill Sans MT" panose="020B0502020104020203" pitchFamily="34" charset="0"/>
              <a:cs typeface="Calibri" panose="020F0502020204030204" pitchFamily="34" charset="0"/>
            </a:endParaRPr>
          </a:p>
          <a:p>
            <a:pPr marL="514350" indent="-514350" fontAlgn="t">
              <a:lnSpc>
                <a:spcPct val="150000"/>
              </a:lnSpc>
              <a:buFont typeface="+mj-lt"/>
              <a:buAutoNum type="arabicPeriod"/>
            </a:pPr>
            <a:r>
              <a:rPr lang="en-US" sz="1400" dirty="0">
                <a:latin typeface="Gill Sans MT" panose="020B0502020104020203" pitchFamily="34" charset="0"/>
                <a:cs typeface="Calibri" panose="020F0502020204030204" pitchFamily="34" charset="0"/>
              </a:rPr>
              <a:t>Increases iodination of </a:t>
            </a:r>
            <a:r>
              <a:rPr lang="en-US" sz="1400" dirty="0" smtClean="0">
                <a:latin typeface="Gill Sans MT" panose="020B0502020104020203" pitchFamily="34" charset="0"/>
                <a:cs typeface="Calibri" panose="020F0502020204030204" pitchFamily="34" charset="0"/>
              </a:rPr>
              <a:t>tyrosine.</a:t>
            </a:r>
            <a:endParaRPr lang="en-US" sz="1400" dirty="0">
              <a:latin typeface="Gill Sans MT" panose="020B0502020104020203" pitchFamily="34" charset="0"/>
              <a:cs typeface="Calibri" panose="020F0502020204030204" pitchFamily="34" charset="0"/>
            </a:endParaRPr>
          </a:p>
          <a:p>
            <a:pPr marL="514350" indent="-514350" fontAlgn="t">
              <a:lnSpc>
                <a:spcPct val="150000"/>
              </a:lnSpc>
              <a:buFont typeface="+mj-lt"/>
              <a:buAutoNum type="arabicPeriod"/>
            </a:pPr>
            <a:r>
              <a:rPr lang="en-US" sz="1400" dirty="0">
                <a:latin typeface="Gill Sans MT" panose="020B0502020104020203" pitchFamily="34" charset="0"/>
                <a:cs typeface="Calibri" panose="020F0502020204030204" pitchFamily="34" charset="0"/>
              </a:rPr>
              <a:t>Increases coupling </a:t>
            </a:r>
            <a:r>
              <a:rPr lang="en-US" sz="1400" dirty="0" smtClean="0">
                <a:latin typeface="Gill Sans MT" panose="020B0502020104020203" pitchFamily="34" charset="0"/>
                <a:cs typeface="Calibri" panose="020F0502020204030204" pitchFamily="34" charset="0"/>
              </a:rPr>
              <a:t>reaction.</a:t>
            </a:r>
            <a:endParaRPr lang="en-US" sz="1400" dirty="0">
              <a:latin typeface="Gill Sans MT" panose="020B0502020104020203" pitchFamily="34" charset="0"/>
              <a:cs typeface="Calibri" panose="020F0502020204030204" pitchFamily="34" charset="0"/>
            </a:endParaRPr>
          </a:p>
          <a:p>
            <a:pPr marL="514350" indent="-514350" fontAlgn="t">
              <a:lnSpc>
                <a:spcPct val="150000"/>
              </a:lnSpc>
              <a:buFont typeface="+mj-lt"/>
              <a:buAutoNum type="arabicPeriod"/>
            </a:pPr>
            <a:r>
              <a:rPr lang="en-US" sz="1400" dirty="0">
                <a:latin typeface="Gill Sans MT" panose="020B0502020104020203" pitchFamily="34" charset="0"/>
                <a:cs typeface="Calibri" panose="020F0502020204030204" pitchFamily="34" charset="0"/>
              </a:rPr>
              <a:t>Trophic </a:t>
            </a:r>
            <a:r>
              <a:rPr lang="en-US" sz="1400" dirty="0" smtClean="0">
                <a:latin typeface="Gill Sans MT" panose="020B0502020104020203" pitchFamily="34" charset="0"/>
                <a:cs typeface="Calibri" panose="020F0502020204030204" pitchFamily="34" charset="0"/>
              </a:rPr>
              <a:t>effect.</a:t>
            </a:r>
            <a:endParaRPr lang="en-US" sz="1400" dirty="0">
              <a:latin typeface="Gill Sans MT" panose="020B0502020104020203" pitchFamily="34" charset="0"/>
              <a:cs typeface="Calibri" panose="020F0502020204030204" pitchFamily="34" charset="0"/>
            </a:endParaRPr>
          </a:p>
          <a:p>
            <a:pPr marL="0" indent="0" defTabSz="914400">
              <a:lnSpc>
                <a:spcPct val="150000"/>
              </a:lnSpc>
              <a:buNone/>
            </a:pPr>
            <a:endParaRPr lang="en-US" sz="1400" dirty="0">
              <a:solidFill>
                <a:srgbClr val="008080"/>
              </a:solidFill>
              <a:latin typeface="Gill Sans MT" panose="020B0502020104020203" pitchFamily="34" charset="0"/>
              <a:cs typeface="Calibri" panose="020F0502020204030204" pitchFamily="34" charset="0"/>
            </a:endParaRPr>
          </a:p>
          <a:p>
            <a:pPr marL="0" indent="0" defTabSz="914400">
              <a:lnSpc>
                <a:spcPct val="150000"/>
              </a:lnSpc>
              <a:buNone/>
            </a:pPr>
            <a:endParaRPr lang="en-US" sz="1400" dirty="0">
              <a:solidFill>
                <a:srgbClr val="008080"/>
              </a:solidFill>
              <a:latin typeface="Gill Sans MT" panose="020B0502020104020203" pitchFamily="34" charset="0"/>
              <a:cs typeface="Calibri" panose="020F0502020204030204" pitchFamily="34" charset="0"/>
            </a:endParaRPr>
          </a:p>
          <a:p>
            <a:pPr marL="0" indent="0" defTabSz="914400">
              <a:lnSpc>
                <a:spcPct val="150000"/>
              </a:lnSpc>
              <a:buNone/>
            </a:pPr>
            <a:endParaRPr lang="en-US" sz="1400" dirty="0">
              <a:solidFill>
                <a:srgbClr val="008080"/>
              </a:solidFill>
              <a:latin typeface="Gill Sans MT" panose="020B0502020104020203" pitchFamily="34" charset="0"/>
              <a:cs typeface="Calibri" panose="020F0502020204030204" pitchFamily="34" charset="0"/>
            </a:endParaRPr>
          </a:p>
          <a:p>
            <a:pPr marL="0" indent="0" defTabSz="914400">
              <a:lnSpc>
                <a:spcPct val="150000"/>
              </a:lnSpc>
              <a:buNone/>
            </a:pPr>
            <a:endParaRPr lang="en-US" sz="1400" dirty="0">
              <a:solidFill>
                <a:srgbClr val="008080"/>
              </a:solidFill>
              <a:latin typeface="Gill Sans MT" panose="020B0502020104020203" pitchFamily="34" charset="0"/>
              <a:cs typeface="Calibri" panose="020F0502020204030204" pitchFamily="34" charset="0"/>
            </a:endParaRPr>
          </a:p>
          <a:p>
            <a:pPr marL="0" indent="0" defTabSz="914400">
              <a:lnSpc>
                <a:spcPct val="150000"/>
              </a:lnSpc>
              <a:buNone/>
            </a:pPr>
            <a:endParaRPr lang="en-US" sz="1400" dirty="0">
              <a:solidFill>
                <a:srgbClr val="008080"/>
              </a:solidFill>
              <a:latin typeface="Gill Sans MT" panose="020B0502020104020203" pitchFamily="34" charset="0"/>
              <a:cs typeface="Calibri" panose="020F0502020204030204" pitchFamily="34" charset="0"/>
            </a:endParaRPr>
          </a:p>
          <a:p>
            <a:pPr marL="0" indent="0" defTabSz="914400">
              <a:lnSpc>
                <a:spcPct val="150000"/>
              </a:lnSpc>
              <a:buNone/>
            </a:pPr>
            <a:endParaRPr lang="en-US" sz="1400" dirty="0">
              <a:solidFill>
                <a:srgbClr val="008080"/>
              </a:solidFill>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400" dirty="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400" dirty="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400" dirty="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400" dirty="0">
              <a:solidFill>
                <a:schemeClr val="bg1">
                  <a:lumMod val="50000"/>
                </a:schemeClr>
              </a:solidFill>
              <a:latin typeface="Gill Sans MT" panose="020B0502020104020203" pitchFamily="34" charset="0"/>
              <a:cs typeface="Calibri" panose="020F0502020204030204" pitchFamily="34" charset="0"/>
            </a:endParaRPr>
          </a:p>
          <a:p>
            <a:pPr defTabSz="914400">
              <a:lnSpc>
                <a:spcPct val="150000"/>
              </a:lnSpc>
            </a:pPr>
            <a:endParaRPr lang="en-US" sz="1400" dirty="0">
              <a:solidFill>
                <a:schemeClr val="bg1">
                  <a:lumMod val="50000"/>
                </a:schemeClr>
              </a:solidFill>
              <a:latin typeface="Gill Sans MT" panose="020B0502020104020203" pitchFamily="34" charset="0"/>
              <a:cs typeface="Calibri" panose="020F0502020204030204" pitchFamily="34" charset="0"/>
            </a:endParaRPr>
          </a:p>
        </p:txBody>
      </p:sp>
      <p:sp>
        <p:nvSpPr>
          <p:cNvPr id="8" name="object 2"/>
          <p:cNvSpPr/>
          <p:nvPr/>
        </p:nvSpPr>
        <p:spPr>
          <a:xfrm>
            <a:off x="7606580" y="1268760"/>
            <a:ext cx="3972823" cy="3168352"/>
          </a:xfrm>
          <a:prstGeom prst="rect">
            <a:avLst/>
          </a:prstGeom>
          <a:blipFill>
            <a:blip r:embed="rId2" cstate="print"/>
            <a:stretch>
              <a:fillRect/>
            </a:stretch>
          </a:blipFill>
        </p:spPr>
        <p:txBody>
          <a:bodyPr wrap="square" lIns="0" tIns="0" rIns="0" bIns="0" rtlCol="0"/>
          <a:lstStyle/>
          <a:p>
            <a:endParaRPr/>
          </a:p>
        </p:txBody>
      </p:sp>
      <p:grpSp>
        <p:nvGrpSpPr>
          <p:cNvPr id="6" name="Group 5"/>
          <p:cNvGrpSpPr/>
          <p:nvPr/>
        </p:nvGrpSpPr>
        <p:grpSpPr>
          <a:xfrm>
            <a:off x="609460" y="5013176"/>
            <a:ext cx="10961288" cy="949818"/>
            <a:chOff x="-527915" y="5521180"/>
            <a:chExt cx="12104907" cy="1548602"/>
          </a:xfrm>
        </p:grpSpPr>
        <p:sp>
          <p:nvSpPr>
            <p:cNvPr id="19" name="Freeform 18"/>
            <p:cNvSpPr/>
            <p:nvPr/>
          </p:nvSpPr>
          <p:spPr>
            <a:xfrm>
              <a:off x="2051289" y="6249762"/>
              <a:ext cx="563030" cy="91440"/>
            </a:xfrm>
            <a:custGeom>
              <a:avLst/>
              <a:gdLst>
                <a:gd name="connsiteX0" fmla="*/ 0 w 563030"/>
                <a:gd name="connsiteY0" fmla="*/ 45720 h 91440"/>
                <a:gd name="connsiteX1" fmla="*/ 563030 w 563030"/>
                <a:gd name="connsiteY1" fmla="*/ 45720 h 91440"/>
              </a:gdLst>
              <a:ahLst/>
              <a:cxnLst>
                <a:cxn ang="0">
                  <a:pos x="connsiteX0" y="connsiteY0"/>
                </a:cxn>
                <a:cxn ang="0">
                  <a:pos x="connsiteX1" y="connsiteY1"/>
                </a:cxn>
              </a:cxnLst>
              <a:rect l="l" t="t" r="r" b="b"/>
              <a:pathLst>
                <a:path w="563030" h="91440">
                  <a:moveTo>
                    <a:pt x="0" y="45720"/>
                  </a:moveTo>
                  <a:lnTo>
                    <a:pt x="563030" y="45720"/>
                  </a:lnTo>
                </a:path>
              </a:pathLst>
            </a:custGeom>
            <a:noFill/>
            <a:ln>
              <a:solidFill>
                <a:srgbClr val="008080"/>
              </a:solidFill>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79375" tIns="42751" rIns="279374" bIns="42753" numCol="1" spcCol="1270" anchor="ctr" anchorCtr="0">
              <a:noAutofit/>
            </a:bodyPr>
            <a:lstStyle/>
            <a:p>
              <a:pPr lvl="0" algn="ctr" defTabSz="711200">
                <a:lnSpc>
                  <a:spcPct val="90000"/>
                </a:lnSpc>
                <a:spcBef>
                  <a:spcPct val="0"/>
                </a:spcBef>
                <a:spcAft>
                  <a:spcPct val="35000"/>
                </a:spcAft>
              </a:pPr>
              <a:endParaRPr lang="en-US" sz="1600" b="0" kern="1200" dirty="0">
                <a:solidFill>
                  <a:schemeClr val="tx1"/>
                </a:solidFill>
              </a:endParaRPr>
            </a:p>
          </p:txBody>
        </p:sp>
        <p:sp>
          <p:nvSpPr>
            <p:cNvPr id="20" name="Freeform 19"/>
            <p:cNvSpPr/>
            <p:nvPr/>
          </p:nvSpPr>
          <p:spPr>
            <a:xfrm>
              <a:off x="-527915" y="5521180"/>
              <a:ext cx="2581003" cy="1548602"/>
            </a:xfrm>
            <a:custGeom>
              <a:avLst/>
              <a:gdLst>
                <a:gd name="connsiteX0" fmla="*/ 0 w 2581003"/>
                <a:gd name="connsiteY0" fmla="*/ 0 h 1548602"/>
                <a:gd name="connsiteX1" fmla="*/ 2581003 w 2581003"/>
                <a:gd name="connsiteY1" fmla="*/ 0 h 1548602"/>
                <a:gd name="connsiteX2" fmla="*/ 2581003 w 2581003"/>
                <a:gd name="connsiteY2" fmla="*/ 1548602 h 1548602"/>
                <a:gd name="connsiteX3" fmla="*/ 0 w 2581003"/>
                <a:gd name="connsiteY3" fmla="*/ 1548602 h 1548602"/>
                <a:gd name="connsiteX4" fmla="*/ 0 w 2581003"/>
                <a:gd name="connsiteY4" fmla="*/ 0 h 154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1003" h="1548602">
                  <a:moveTo>
                    <a:pt x="0" y="0"/>
                  </a:moveTo>
                  <a:lnTo>
                    <a:pt x="2581003" y="0"/>
                  </a:lnTo>
                  <a:lnTo>
                    <a:pt x="2581003" y="1548602"/>
                  </a:lnTo>
                  <a:lnTo>
                    <a:pt x="0" y="1548602"/>
                  </a:lnTo>
                  <a:lnTo>
                    <a:pt x="0" y="0"/>
                  </a:lnTo>
                  <a:close/>
                </a:path>
              </a:pathLst>
            </a:custGeom>
            <a:solidFill>
              <a:srgbClr val="FCFEE6"/>
            </a:solidFill>
            <a:ln>
              <a:solidFill>
                <a:srgbClr val="008080"/>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0" kern="1200" dirty="0" smtClean="0"/>
                <a:t>TSH binds to receptor</a:t>
              </a:r>
              <a:endParaRPr lang="en-US" sz="1600" b="0" kern="1200" dirty="0"/>
            </a:p>
          </p:txBody>
        </p:sp>
        <p:sp>
          <p:nvSpPr>
            <p:cNvPr id="21" name="Freeform 20"/>
            <p:cNvSpPr/>
            <p:nvPr/>
          </p:nvSpPr>
          <p:spPr>
            <a:xfrm>
              <a:off x="5225924" y="6249762"/>
              <a:ext cx="563030" cy="91440"/>
            </a:xfrm>
            <a:custGeom>
              <a:avLst/>
              <a:gdLst>
                <a:gd name="connsiteX0" fmla="*/ 0 w 563030"/>
                <a:gd name="connsiteY0" fmla="*/ 45720 h 91440"/>
                <a:gd name="connsiteX1" fmla="*/ 563030 w 563030"/>
                <a:gd name="connsiteY1" fmla="*/ 45720 h 91440"/>
              </a:gdLst>
              <a:ahLst/>
              <a:cxnLst>
                <a:cxn ang="0">
                  <a:pos x="connsiteX0" y="connsiteY0"/>
                </a:cxn>
                <a:cxn ang="0">
                  <a:pos x="connsiteX1" y="connsiteY1"/>
                </a:cxn>
              </a:cxnLst>
              <a:rect l="l" t="t" r="r" b="b"/>
              <a:pathLst>
                <a:path w="563030" h="91440">
                  <a:moveTo>
                    <a:pt x="0" y="45720"/>
                  </a:moveTo>
                  <a:lnTo>
                    <a:pt x="563030" y="45720"/>
                  </a:lnTo>
                </a:path>
              </a:pathLst>
            </a:custGeom>
            <a:noFill/>
            <a:ln>
              <a:solidFill>
                <a:srgbClr val="008080"/>
              </a:solidFill>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79374" tIns="42751" rIns="279375" bIns="42753" numCol="1" spcCol="1270" anchor="ctr" anchorCtr="0">
              <a:noAutofit/>
            </a:bodyPr>
            <a:lstStyle/>
            <a:p>
              <a:pPr lvl="0" algn="ctr" defTabSz="711200">
                <a:lnSpc>
                  <a:spcPct val="90000"/>
                </a:lnSpc>
                <a:spcBef>
                  <a:spcPct val="0"/>
                </a:spcBef>
                <a:spcAft>
                  <a:spcPct val="35000"/>
                </a:spcAft>
              </a:pPr>
              <a:endParaRPr lang="en-US" sz="1600" b="0" kern="1200" dirty="0">
                <a:solidFill>
                  <a:schemeClr val="tx1"/>
                </a:solidFill>
              </a:endParaRPr>
            </a:p>
          </p:txBody>
        </p:sp>
        <mc:AlternateContent xmlns:mc="http://schemas.openxmlformats.org/markup-compatibility/2006" xmlns:a14="http://schemas.microsoft.com/office/drawing/2010/main">
          <mc:Choice Requires="a14">
            <p:sp>
              <p:nvSpPr>
                <p:cNvPr id="22" name="Freeform 21"/>
                <p:cNvSpPr/>
                <p:nvPr/>
              </p:nvSpPr>
              <p:spPr>
                <a:xfrm>
                  <a:off x="2646720" y="5521180"/>
                  <a:ext cx="2581003" cy="1548602"/>
                </a:xfrm>
                <a:custGeom>
                  <a:avLst/>
                  <a:gdLst>
                    <a:gd name="connsiteX0" fmla="*/ 0 w 2581003"/>
                    <a:gd name="connsiteY0" fmla="*/ 0 h 1548602"/>
                    <a:gd name="connsiteX1" fmla="*/ 2581003 w 2581003"/>
                    <a:gd name="connsiteY1" fmla="*/ 0 h 1548602"/>
                    <a:gd name="connsiteX2" fmla="*/ 2581003 w 2581003"/>
                    <a:gd name="connsiteY2" fmla="*/ 1548602 h 1548602"/>
                    <a:gd name="connsiteX3" fmla="*/ 0 w 2581003"/>
                    <a:gd name="connsiteY3" fmla="*/ 1548602 h 1548602"/>
                    <a:gd name="connsiteX4" fmla="*/ 0 w 2581003"/>
                    <a:gd name="connsiteY4" fmla="*/ 0 h 154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1003" h="1548602">
                      <a:moveTo>
                        <a:pt x="0" y="0"/>
                      </a:moveTo>
                      <a:lnTo>
                        <a:pt x="2581003" y="0"/>
                      </a:lnTo>
                      <a:lnTo>
                        <a:pt x="2581003" y="1548602"/>
                      </a:lnTo>
                      <a:lnTo>
                        <a:pt x="0" y="1548602"/>
                      </a:lnTo>
                      <a:lnTo>
                        <a:pt x="0" y="0"/>
                      </a:lnTo>
                      <a:close/>
                    </a:path>
                  </a:pathLst>
                </a:custGeom>
                <a:solidFill>
                  <a:schemeClr val="bg1">
                    <a:lumMod val="95000"/>
                  </a:schemeClr>
                </a:solidFill>
                <a:ln>
                  <a:solidFill>
                    <a:srgbClr val="008080"/>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0" kern="1200" dirty="0" smtClean="0"/>
                    <a:t>Activation of adenylyl cyclase via </a:t>
                  </a:r>
                  <a:r>
                    <a:rPr lang="en-US" sz="1600" dirty="0" err="1">
                      <a:solidFill>
                        <a:srgbClr val="FF0000"/>
                      </a:solidFill>
                    </a:rPr>
                    <a:t>G</a:t>
                  </a:r>
                  <a:r>
                    <a:rPr lang="en-US" sz="1600" b="0" kern="1200" dirty="0" err="1" smtClean="0">
                      <a:solidFill>
                        <a:srgbClr val="FF0000"/>
                      </a:solidFill>
                    </a:rPr>
                    <a:t>s</a:t>
                  </a:r>
                  <a:r>
                    <a:rPr lang="en-US" sz="1600" b="0" kern="1200" dirty="0" smtClean="0">
                      <a:solidFill>
                        <a:srgbClr val="FF0000"/>
                      </a:solidFill>
                    </a:rPr>
                    <a:t> protein </a:t>
                  </a:r>
                  <a:r>
                    <a:rPr lang="en-US" sz="1600" b="0" kern="1200" dirty="0" smtClean="0">
                      <a:sym typeface="Wingdings" panose="05000000000000000000" pitchFamily="2" charset="2"/>
                    </a:rPr>
                    <a:t> </a:t>
                  </a:r>
                  <a14:m>
                    <m:oMath xmlns:m="http://schemas.openxmlformats.org/officeDocument/2006/math">
                      <m:r>
                        <a:rPr lang="en-US" sz="1600" b="0" i="1" kern="1200" smtClean="0">
                          <a:latin typeface="Cambria Math" panose="02040503050406030204" pitchFamily="18" charset="0"/>
                          <a:ea typeface="Cambria Math" panose="02040503050406030204" pitchFamily="18" charset="0"/>
                          <a:sym typeface="Wingdings" panose="05000000000000000000" pitchFamily="2" charset="2"/>
                        </a:rPr>
                        <m:t>↑ </m:t>
                      </m:r>
                    </m:oMath>
                  </a14:m>
                  <a:r>
                    <a:rPr lang="en-US" sz="1600" b="0" kern="1200" dirty="0" err="1" smtClean="0">
                      <a:sym typeface="Wingdings" panose="05000000000000000000" pitchFamily="2" charset="2"/>
                    </a:rPr>
                    <a:t>cAMP</a:t>
                  </a:r>
                  <a:r>
                    <a:rPr lang="en-US" sz="1600" b="0" kern="1200" dirty="0" smtClean="0">
                      <a:sym typeface="Wingdings" panose="05000000000000000000" pitchFamily="2" charset="2"/>
                    </a:rPr>
                    <a:t> </a:t>
                  </a:r>
                  <a:r>
                    <a:rPr lang="en-US" sz="1600" b="0" kern="1200" dirty="0" smtClean="0">
                      <a:solidFill>
                        <a:srgbClr val="00B050"/>
                      </a:solidFill>
                      <a:sym typeface="Wingdings" panose="05000000000000000000" pitchFamily="2" charset="2"/>
                    </a:rPr>
                    <a:t>(2</a:t>
                  </a:r>
                  <a:r>
                    <a:rPr lang="en-US" sz="1600" b="0" kern="1200" baseline="30000" dirty="0" smtClean="0">
                      <a:solidFill>
                        <a:srgbClr val="00B050"/>
                      </a:solidFill>
                      <a:sym typeface="Wingdings" panose="05000000000000000000" pitchFamily="2" charset="2"/>
                    </a:rPr>
                    <a:t>nd</a:t>
                  </a:r>
                  <a:r>
                    <a:rPr lang="en-US" sz="1600" b="0" kern="1200" dirty="0" smtClean="0">
                      <a:solidFill>
                        <a:srgbClr val="00B050"/>
                      </a:solidFill>
                      <a:sym typeface="Wingdings" panose="05000000000000000000" pitchFamily="2" charset="2"/>
                    </a:rPr>
                    <a:t> messenger)</a:t>
                  </a:r>
                  <a:endParaRPr lang="en-US" sz="1600" b="0" kern="1200" dirty="0">
                    <a:solidFill>
                      <a:srgbClr val="00B050"/>
                    </a:solidFill>
                  </a:endParaRPr>
                </a:p>
              </p:txBody>
            </p:sp>
          </mc:Choice>
          <mc:Fallback xmlns="">
            <p:sp>
              <p:nvSpPr>
                <p:cNvPr id="22" name="Freeform 21"/>
                <p:cNvSpPr>
                  <a:spLocks noRot="1" noChangeAspect="1" noMove="1" noResize="1" noEditPoints="1" noAdjustHandles="1" noChangeArrowheads="1" noChangeShapeType="1" noTextEdit="1"/>
                </p:cNvSpPr>
                <p:nvPr/>
              </p:nvSpPr>
              <p:spPr>
                <a:xfrm>
                  <a:off x="2646720" y="5521180"/>
                  <a:ext cx="2581003" cy="1548602"/>
                </a:xfrm>
                <a:custGeom>
                  <a:avLst/>
                  <a:gdLst>
                    <a:gd name="connsiteX0" fmla="*/ 0 w 2581003"/>
                    <a:gd name="connsiteY0" fmla="*/ 0 h 1548602"/>
                    <a:gd name="connsiteX1" fmla="*/ 2581003 w 2581003"/>
                    <a:gd name="connsiteY1" fmla="*/ 0 h 1548602"/>
                    <a:gd name="connsiteX2" fmla="*/ 2581003 w 2581003"/>
                    <a:gd name="connsiteY2" fmla="*/ 1548602 h 1548602"/>
                    <a:gd name="connsiteX3" fmla="*/ 0 w 2581003"/>
                    <a:gd name="connsiteY3" fmla="*/ 1548602 h 1548602"/>
                    <a:gd name="connsiteX4" fmla="*/ 0 w 2581003"/>
                    <a:gd name="connsiteY4" fmla="*/ 0 h 154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1003" h="1548602">
                      <a:moveTo>
                        <a:pt x="0" y="0"/>
                      </a:moveTo>
                      <a:lnTo>
                        <a:pt x="2581003" y="0"/>
                      </a:lnTo>
                      <a:lnTo>
                        <a:pt x="2581003" y="1548602"/>
                      </a:lnTo>
                      <a:lnTo>
                        <a:pt x="0" y="1548602"/>
                      </a:lnTo>
                      <a:lnTo>
                        <a:pt x="0" y="0"/>
                      </a:lnTo>
                      <a:close/>
                    </a:path>
                  </a:pathLst>
                </a:custGeom>
                <a:blipFill>
                  <a:blip r:embed="rId3"/>
                  <a:stretch>
                    <a:fillRect/>
                  </a:stretch>
                </a:blipFill>
                <a:ln>
                  <a:solidFill>
                    <a:srgbClr val="008080"/>
                  </a:solidFill>
                </a:ln>
              </p:spPr>
              <p:txBody>
                <a:bodyPr/>
                <a:lstStyle/>
                <a:p>
                  <a:r>
                    <a:rPr lang="en-US">
                      <a:noFill/>
                    </a:rPr>
                    <a:t> </a:t>
                  </a:r>
                </a:p>
              </p:txBody>
            </p:sp>
          </mc:Fallback>
        </mc:AlternateContent>
        <p:sp>
          <p:nvSpPr>
            <p:cNvPr id="23" name="Freeform 22"/>
            <p:cNvSpPr/>
            <p:nvPr/>
          </p:nvSpPr>
          <p:spPr>
            <a:xfrm>
              <a:off x="8400558" y="6249762"/>
              <a:ext cx="563030" cy="91440"/>
            </a:xfrm>
            <a:custGeom>
              <a:avLst/>
              <a:gdLst>
                <a:gd name="connsiteX0" fmla="*/ 0 w 563030"/>
                <a:gd name="connsiteY0" fmla="*/ 45720 h 91440"/>
                <a:gd name="connsiteX1" fmla="*/ 563030 w 563030"/>
                <a:gd name="connsiteY1" fmla="*/ 45720 h 91440"/>
              </a:gdLst>
              <a:ahLst/>
              <a:cxnLst>
                <a:cxn ang="0">
                  <a:pos x="connsiteX0" y="connsiteY0"/>
                </a:cxn>
                <a:cxn ang="0">
                  <a:pos x="connsiteX1" y="connsiteY1"/>
                </a:cxn>
              </a:cxnLst>
              <a:rect l="l" t="t" r="r" b="b"/>
              <a:pathLst>
                <a:path w="563030" h="91440">
                  <a:moveTo>
                    <a:pt x="0" y="45720"/>
                  </a:moveTo>
                  <a:lnTo>
                    <a:pt x="563030" y="45720"/>
                  </a:lnTo>
                </a:path>
              </a:pathLst>
            </a:custGeom>
            <a:noFill/>
            <a:ln>
              <a:solidFill>
                <a:srgbClr val="008080"/>
              </a:solidFill>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79375" tIns="42751" rIns="279374" bIns="42753" numCol="1" spcCol="1270" anchor="ctr" anchorCtr="0">
              <a:noAutofit/>
            </a:bodyPr>
            <a:lstStyle/>
            <a:p>
              <a:pPr lvl="0" algn="ctr" defTabSz="711200">
                <a:lnSpc>
                  <a:spcPct val="90000"/>
                </a:lnSpc>
                <a:spcBef>
                  <a:spcPct val="0"/>
                </a:spcBef>
                <a:spcAft>
                  <a:spcPct val="35000"/>
                </a:spcAft>
              </a:pPr>
              <a:endParaRPr lang="en-US" sz="1600" b="0" kern="1200" dirty="0">
                <a:solidFill>
                  <a:schemeClr val="tx1"/>
                </a:solidFill>
              </a:endParaRPr>
            </a:p>
          </p:txBody>
        </p:sp>
        <mc:AlternateContent xmlns:mc="http://schemas.openxmlformats.org/markup-compatibility/2006" xmlns:a14="http://schemas.microsoft.com/office/drawing/2010/main">
          <mc:Choice Requires="a14">
            <p:sp>
              <p:nvSpPr>
                <p:cNvPr id="24" name="Freeform 23"/>
                <p:cNvSpPr/>
                <p:nvPr/>
              </p:nvSpPr>
              <p:spPr>
                <a:xfrm>
                  <a:off x="5821354" y="5521180"/>
                  <a:ext cx="2581003" cy="1548602"/>
                </a:xfrm>
                <a:custGeom>
                  <a:avLst/>
                  <a:gdLst>
                    <a:gd name="connsiteX0" fmla="*/ 0 w 2581003"/>
                    <a:gd name="connsiteY0" fmla="*/ 0 h 1548602"/>
                    <a:gd name="connsiteX1" fmla="*/ 2581003 w 2581003"/>
                    <a:gd name="connsiteY1" fmla="*/ 0 h 1548602"/>
                    <a:gd name="connsiteX2" fmla="*/ 2581003 w 2581003"/>
                    <a:gd name="connsiteY2" fmla="*/ 1548602 h 1548602"/>
                    <a:gd name="connsiteX3" fmla="*/ 0 w 2581003"/>
                    <a:gd name="connsiteY3" fmla="*/ 1548602 h 1548602"/>
                    <a:gd name="connsiteX4" fmla="*/ 0 w 2581003"/>
                    <a:gd name="connsiteY4" fmla="*/ 0 h 154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1003" h="1548602">
                      <a:moveTo>
                        <a:pt x="0" y="0"/>
                      </a:moveTo>
                      <a:lnTo>
                        <a:pt x="2581003" y="0"/>
                      </a:lnTo>
                      <a:lnTo>
                        <a:pt x="2581003" y="1548602"/>
                      </a:lnTo>
                      <a:lnTo>
                        <a:pt x="0" y="1548602"/>
                      </a:lnTo>
                      <a:lnTo>
                        <a:pt x="0" y="0"/>
                      </a:lnTo>
                      <a:close/>
                    </a:path>
                  </a:pathLst>
                </a:custGeom>
                <a:solidFill>
                  <a:srgbClr val="FFE7E7"/>
                </a:solidFill>
                <a:ln>
                  <a:solidFill>
                    <a:srgbClr val="008080"/>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14:m>
                    <m:oMath xmlns:m="http://schemas.openxmlformats.org/officeDocument/2006/math">
                      <m:r>
                        <a:rPr lang="en-US" sz="1600" i="1">
                          <a:latin typeface="Cambria Math" panose="02040503050406030204" pitchFamily="18" charset="0"/>
                          <a:ea typeface="Cambria Math" panose="02040503050406030204" pitchFamily="18" charset="0"/>
                          <a:sym typeface="Wingdings" panose="05000000000000000000" pitchFamily="2" charset="2"/>
                        </a:rPr>
                        <m:t>↑ </m:t>
                      </m:r>
                    </m:oMath>
                  </a14:m>
                  <a:r>
                    <a:rPr lang="en-US" sz="1600" b="0" kern="1200" dirty="0" smtClean="0"/>
                    <a:t>Activation of protein kinase leading to multiple phosphorylation </a:t>
                  </a:r>
                  <a:r>
                    <a:rPr lang="en-US" sz="1600" b="0" kern="1200" dirty="0" smtClean="0">
                      <a:solidFill>
                        <a:schemeClr val="bg1">
                          <a:lumMod val="50000"/>
                        </a:schemeClr>
                      </a:solidFill>
                    </a:rPr>
                    <a:t>reactions</a:t>
                  </a:r>
                  <a:r>
                    <a:rPr lang="en-US" sz="1600" b="0" kern="1200" dirty="0" smtClean="0"/>
                    <a:t> </a:t>
                  </a:r>
                  <a:endParaRPr lang="en-US" sz="1600" b="0" kern="1200" dirty="0"/>
                </a:p>
              </p:txBody>
            </p:sp>
          </mc:Choice>
          <mc:Fallback xmlns="">
            <p:sp>
              <p:nvSpPr>
                <p:cNvPr id="24" name="Freeform 23"/>
                <p:cNvSpPr>
                  <a:spLocks noRot="1" noChangeAspect="1" noMove="1" noResize="1" noEditPoints="1" noAdjustHandles="1" noChangeArrowheads="1" noChangeShapeType="1" noTextEdit="1"/>
                </p:cNvSpPr>
                <p:nvPr/>
              </p:nvSpPr>
              <p:spPr>
                <a:xfrm>
                  <a:off x="5821354" y="5521180"/>
                  <a:ext cx="2581003" cy="1548602"/>
                </a:xfrm>
                <a:custGeom>
                  <a:avLst/>
                  <a:gdLst>
                    <a:gd name="connsiteX0" fmla="*/ 0 w 2581003"/>
                    <a:gd name="connsiteY0" fmla="*/ 0 h 1548602"/>
                    <a:gd name="connsiteX1" fmla="*/ 2581003 w 2581003"/>
                    <a:gd name="connsiteY1" fmla="*/ 0 h 1548602"/>
                    <a:gd name="connsiteX2" fmla="*/ 2581003 w 2581003"/>
                    <a:gd name="connsiteY2" fmla="*/ 1548602 h 1548602"/>
                    <a:gd name="connsiteX3" fmla="*/ 0 w 2581003"/>
                    <a:gd name="connsiteY3" fmla="*/ 1548602 h 1548602"/>
                    <a:gd name="connsiteX4" fmla="*/ 0 w 2581003"/>
                    <a:gd name="connsiteY4" fmla="*/ 0 h 154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1003" h="1548602">
                      <a:moveTo>
                        <a:pt x="0" y="0"/>
                      </a:moveTo>
                      <a:lnTo>
                        <a:pt x="2581003" y="0"/>
                      </a:lnTo>
                      <a:lnTo>
                        <a:pt x="2581003" y="1548602"/>
                      </a:lnTo>
                      <a:lnTo>
                        <a:pt x="0" y="1548602"/>
                      </a:lnTo>
                      <a:lnTo>
                        <a:pt x="0" y="0"/>
                      </a:lnTo>
                      <a:close/>
                    </a:path>
                  </a:pathLst>
                </a:custGeom>
                <a:blipFill>
                  <a:blip r:embed="rId4"/>
                  <a:stretch>
                    <a:fillRect t="-4403" r="-1550" b="-8176"/>
                  </a:stretch>
                </a:blipFill>
                <a:ln>
                  <a:solidFill>
                    <a:srgbClr val="008080"/>
                  </a:solidFill>
                </a:ln>
              </p:spPr>
              <p:txBody>
                <a:bodyPr/>
                <a:lstStyle/>
                <a:p>
                  <a:r>
                    <a:rPr lang="en-US">
                      <a:noFill/>
                    </a:rPr>
                    <a:t> </a:t>
                  </a:r>
                </a:p>
              </p:txBody>
            </p:sp>
          </mc:Fallback>
        </mc:AlternateContent>
        <p:sp>
          <p:nvSpPr>
            <p:cNvPr id="25" name="Freeform 24"/>
            <p:cNvSpPr/>
            <p:nvPr/>
          </p:nvSpPr>
          <p:spPr>
            <a:xfrm>
              <a:off x="8995989" y="5521180"/>
              <a:ext cx="2581003" cy="1548602"/>
            </a:xfrm>
            <a:custGeom>
              <a:avLst/>
              <a:gdLst>
                <a:gd name="connsiteX0" fmla="*/ 0 w 2581003"/>
                <a:gd name="connsiteY0" fmla="*/ 0 h 1548602"/>
                <a:gd name="connsiteX1" fmla="*/ 2581003 w 2581003"/>
                <a:gd name="connsiteY1" fmla="*/ 0 h 1548602"/>
                <a:gd name="connsiteX2" fmla="*/ 2581003 w 2581003"/>
                <a:gd name="connsiteY2" fmla="*/ 1548602 h 1548602"/>
                <a:gd name="connsiteX3" fmla="*/ 0 w 2581003"/>
                <a:gd name="connsiteY3" fmla="*/ 1548602 h 1548602"/>
                <a:gd name="connsiteX4" fmla="*/ 0 w 2581003"/>
                <a:gd name="connsiteY4" fmla="*/ 0 h 154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1003" h="1548602">
                  <a:moveTo>
                    <a:pt x="0" y="0"/>
                  </a:moveTo>
                  <a:lnTo>
                    <a:pt x="2581003" y="0"/>
                  </a:lnTo>
                  <a:lnTo>
                    <a:pt x="2581003" y="1548602"/>
                  </a:lnTo>
                  <a:lnTo>
                    <a:pt x="0" y="1548602"/>
                  </a:lnTo>
                  <a:lnTo>
                    <a:pt x="0" y="0"/>
                  </a:lnTo>
                  <a:close/>
                </a:path>
              </a:pathLst>
            </a:custGeom>
            <a:solidFill>
              <a:srgbClr val="C1FFE0"/>
            </a:solidFill>
            <a:ln>
              <a:solidFill>
                <a:srgbClr val="008080"/>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0" kern="1200" dirty="0" smtClean="0"/>
                <a:t>Secretion and thyroid growth.</a:t>
              </a:r>
              <a:endParaRPr lang="en-US" sz="1600" b="0" kern="1200" dirty="0"/>
            </a:p>
          </p:txBody>
        </p:sp>
      </p:grpSp>
      <p:sp>
        <p:nvSpPr>
          <p:cNvPr id="26" name="Rectangle 25"/>
          <p:cNvSpPr/>
          <p:nvPr/>
        </p:nvSpPr>
        <p:spPr>
          <a:xfrm>
            <a:off x="609460" y="4165670"/>
            <a:ext cx="6719611" cy="533469"/>
          </a:xfrm>
          <a:prstGeom prst="rect">
            <a:avLst/>
          </a:prstGeom>
          <a:ln w="9525">
            <a:solidFill>
              <a:srgbClr val="00B050"/>
            </a:solidFill>
            <a:prstDash val="dashDot"/>
          </a:ln>
        </p:spPr>
        <p:txBody>
          <a:bodyPr vert="horz" wrap="square" lIns="101590" tIns="50795" rIns="101590" bIns="50795">
            <a:spAutoFit/>
          </a:bodyPr>
          <a:lstStyle/>
          <a:p>
            <a:pPr algn="r" rtl="1">
              <a:spcBef>
                <a:spcPts val="667"/>
              </a:spcBef>
              <a:buClr>
                <a:srgbClr val="00B050"/>
              </a:buClr>
              <a:buSzPct val="76000"/>
            </a:pPr>
            <a:r>
              <a:rPr lang="ar-SA" sz="1400" dirty="0">
                <a:solidFill>
                  <a:srgbClr val="00B050"/>
                </a:solidFill>
                <a:latin typeface="Calibri" panose="020F0502020204030204" pitchFamily="34" charset="0"/>
                <a:cs typeface="Calibri" panose="020F0502020204030204" pitchFamily="34" charset="0"/>
              </a:rPr>
              <a:t>لاحظوا ان الناس اللي يعيشون عند البحر ما عندهم مشاكل بالغدة الدرقية بينما البعيدين عن البحر عندهم تضخم </a:t>
            </a:r>
            <a:r>
              <a:rPr lang="en-US" sz="1400" dirty="0" smtClean="0">
                <a:solidFill>
                  <a:srgbClr val="00B050"/>
                </a:solidFill>
                <a:latin typeface="Calibri" panose="020F0502020204030204" pitchFamily="34" charset="0"/>
                <a:cs typeface="Calibri" panose="020F0502020204030204" pitchFamily="34" charset="0"/>
              </a:rPr>
              <a:t>Goiter</a:t>
            </a:r>
            <a:r>
              <a:rPr lang="ar-SA" sz="1400" dirty="0" smtClean="0">
                <a:solidFill>
                  <a:srgbClr val="00B050"/>
                </a:solidFill>
                <a:latin typeface="Calibri" panose="020F0502020204030204" pitchFamily="34" charset="0"/>
                <a:cs typeface="Calibri" panose="020F0502020204030204" pitchFamily="34" charset="0"/>
              </a:rPr>
              <a:t> بسبب </a:t>
            </a:r>
            <a:r>
              <a:rPr lang="ar-SA" sz="1400" dirty="0">
                <a:solidFill>
                  <a:srgbClr val="00B050"/>
                </a:solidFill>
                <a:latin typeface="Calibri" panose="020F0502020204030204" pitchFamily="34" charset="0"/>
                <a:cs typeface="Calibri" panose="020F0502020204030204" pitchFamily="34" charset="0"/>
              </a:rPr>
              <a:t>زيادة </a:t>
            </a:r>
            <a:r>
              <a:rPr lang="en-US" sz="1400" dirty="0" smtClean="0">
                <a:solidFill>
                  <a:srgbClr val="00B050"/>
                </a:solidFill>
                <a:latin typeface="Calibri" panose="020F0502020204030204" pitchFamily="34" charset="0"/>
                <a:cs typeface="Calibri" panose="020F0502020204030204" pitchFamily="34" charset="0"/>
              </a:rPr>
              <a:t>TSH</a:t>
            </a:r>
            <a:r>
              <a:rPr lang="ar-SA" sz="1400" dirty="0" smtClean="0">
                <a:solidFill>
                  <a:srgbClr val="00B050"/>
                </a:solidFill>
                <a:latin typeface="Calibri" panose="020F0502020204030204" pitchFamily="34" charset="0"/>
                <a:cs typeface="Calibri" panose="020F0502020204030204" pitchFamily="34" charset="0"/>
              </a:rPr>
              <a:t>.</a:t>
            </a:r>
            <a:endParaRPr lang="en-US" sz="1400" dirty="0">
              <a:solidFill>
                <a:srgbClr val="00B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5944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15</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435958188"/>
              </p:ext>
            </p:extLst>
          </p:nvPr>
        </p:nvGraphicFramePr>
        <p:xfrm>
          <a:off x="637952" y="1412776"/>
          <a:ext cx="10875052" cy="3869889"/>
        </p:xfrm>
        <a:graphic>
          <a:graphicData uri="http://schemas.openxmlformats.org/drawingml/2006/table">
            <a:tbl>
              <a:tblPr firstRow="1" bandRow="1">
                <a:tableStyleId>{5DA37D80-6434-44D0-A028-1B22A696006F}</a:tableStyleId>
              </a:tblPr>
              <a:tblGrid>
                <a:gridCol w="5437526">
                  <a:extLst>
                    <a:ext uri="{9D8B030D-6E8A-4147-A177-3AD203B41FA5}">
                      <a16:colId xmlns:a16="http://schemas.microsoft.com/office/drawing/2014/main" xmlns="" val="3604589667"/>
                    </a:ext>
                  </a:extLst>
                </a:gridCol>
                <a:gridCol w="5437526">
                  <a:extLst>
                    <a:ext uri="{9D8B030D-6E8A-4147-A177-3AD203B41FA5}">
                      <a16:colId xmlns:a16="http://schemas.microsoft.com/office/drawing/2014/main" xmlns="" val="20001"/>
                    </a:ext>
                  </a:extLst>
                </a:gridCol>
              </a:tblGrid>
              <a:tr h="39516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0" kern="1200" dirty="0">
                          <a:solidFill>
                            <a:srgbClr val="497E8D"/>
                          </a:solidFill>
                          <a:latin typeface="Gill Sans MT" panose="020B0502020104020203" pitchFamily="34" charset="0"/>
                          <a:ea typeface="+mn-ea"/>
                          <a:cs typeface="Calibri" panose="020F0502020204030204" pitchFamily="34" charset="0"/>
                        </a:rPr>
                        <a:t>Factors affecting thyroid hormone secretion</a:t>
                      </a:r>
                    </a:p>
                  </a:txBody>
                  <a:tcPr>
                    <a:solidFill>
                      <a:schemeClr val="bg1">
                        <a:lumMod val="95000"/>
                      </a:schemeClr>
                    </a:solidFill>
                  </a:tcPr>
                </a:tc>
                <a:tc hMerge="1">
                  <a:txBody>
                    <a:bodyPr/>
                    <a:lstStyle/>
                    <a:p>
                      <a:endParaRPr lang="en-US"/>
                    </a:p>
                  </a:txBody>
                  <a:tcPr/>
                </a:tc>
                <a:extLst>
                  <a:ext uri="{0D108BD9-81ED-4DB2-BD59-A6C34878D82A}">
                    <a16:rowId xmlns:a16="http://schemas.microsoft.com/office/drawing/2014/main" xmlns="" val="1961253835"/>
                  </a:ext>
                </a:extLst>
              </a:tr>
              <a:tr h="359245">
                <a:tc>
                  <a:txBody>
                    <a:bodyPr/>
                    <a:lstStyle/>
                    <a:p>
                      <a:pPr algn="ctr">
                        <a:lnSpc>
                          <a:spcPct val="150000"/>
                        </a:lnSpc>
                      </a:pPr>
                      <a:r>
                        <a:rPr kumimoji="0" lang="en-US" sz="1600" b="0" i="0" u="none" strike="noStrike" kern="1200" baseline="0" dirty="0">
                          <a:solidFill>
                            <a:srgbClr val="008080"/>
                          </a:solidFill>
                          <a:latin typeface="+mn-lt"/>
                          <a:ea typeface="+mn-ea"/>
                          <a:cs typeface="+mn-cs"/>
                        </a:rPr>
                        <a:t>Stimulating factors</a:t>
                      </a:r>
                    </a:p>
                  </a:txBody>
                  <a:tcPr>
                    <a:solidFill>
                      <a:srgbClr val="C1FFE0"/>
                    </a:solidFill>
                  </a:tcPr>
                </a:tc>
                <a:tc>
                  <a:txBody>
                    <a:bodyPr/>
                    <a:lstStyle/>
                    <a:p>
                      <a:pPr algn="ctr">
                        <a:lnSpc>
                          <a:spcPct val="150000"/>
                        </a:lnSpc>
                      </a:pPr>
                      <a:r>
                        <a:rPr kumimoji="0" lang="en-US" sz="1600" b="0" i="0" u="none" strike="noStrike" kern="1200" baseline="0" dirty="0">
                          <a:solidFill>
                            <a:srgbClr val="008080"/>
                          </a:solidFill>
                          <a:latin typeface="+mn-lt"/>
                          <a:ea typeface="+mn-ea"/>
                          <a:cs typeface="+mn-cs"/>
                        </a:rPr>
                        <a:t>Inhibiting factors</a:t>
                      </a:r>
                    </a:p>
                  </a:txBody>
                  <a:tcPr>
                    <a:solidFill>
                      <a:srgbClr val="FCFEE6"/>
                    </a:solidFill>
                  </a:tcPr>
                </a:tc>
                <a:extLst>
                  <a:ext uri="{0D108BD9-81ED-4DB2-BD59-A6C34878D82A}">
                    <a16:rowId xmlns:a16="http://schemas.microsoft.com/office/drawing/2014/main" xmlns="" val="1728296579"/>
                  </a:ext>
                </a:extLst>
              </a:tr>
              <a:tr h="1401053">
                <a:tc>
                  <a:txBody>
                    <a:bodyPr/>
                    <a:lstStyle/>
                    <a:p>
                      <a:pPr marL="342900" marR="0" lvl="0" indent="-342900" algn="l" defTabSz="914400" rtl="0" eaLnBrk="1" fontAlgn="auto" latinLnBrk="0" hangingPunct="1">
                        <a:lnSpc>
                          <a:spcPct val="200000"/>
                        </a:lnSpc>
                        <a:spcBef>
                          <a:spcPts val="0"/>
                        </a:spcBef>
                        <a:spcAft>
                          <a:spcPts val="0"/>
                        </a:spcAft>
                        <a:buClrTx/>
                        <a:buSzTx/>
                        <a:buFont typeface="+mj-lt"/>
                        <a:buAutoNum type="arabicPeriod"/>
                        <a:tabLst/>
                        <a:defRPr/>
                      </a:pPr>
                      <a:r>
                        <a:rPr kumimoji="0" lang="en-US" sz="1600" kern="1200" dirty="0" smtClean="0">
                          <a:solidFill>
                            <a:schemeClr val="tx1"/>
                          </a:solidFill>
                          <a:latin typeface="Gill Sans MT" panose="020B0502020104020203" pitchFamily="34" charset="0"/>
                          <a:ea typeface="+mn-ea"/>
                          <a:cs typeface="Calibri" panose="020F0502020204030204" pitchFamily="34" charset="0"/>
                        </a:rPr>
                        <a:t>TSH.</a:t>
                      </a:r>
                      <a:endParaRPr kumimoji="0" lang="en-US" sz="1600" kern="1200" dirty="0">
                        <a:solidFill>
                          <a:schemeClr val="tx1"/>
                        </a:solidFill>
                        <a:latin typeface="Gill Sans MT" panose="020B0502020104020203" pitchFamily="34" charset="0"/>
                        <a:ea typeface="+mn-ea"/>
                        <a:cs typeface="Calibri" panose="020F0502020204030204" pitchFamily="34" charset="0"/>
                      </a:endParaRPr>
                    </a:p>
                    <a:p>
                      <a:pPr marL="342900" marR="0" lvl="0" indent="-342900" algn="l" defTabSz="914400" rtl="0" eaLnBrk="1" fontAlgn="auto" latinLnBrk="0" hangingPunct="1">
                        <a:lnSpc>
                          <a:spcPct val="200000"/>
                        </a:lnSpc>
                        <a:spcBef>
                          <a:spcPts val="0"/>
                        </a:spcBef>
                        <a:spcAft>
                          <a:spcPts val="0"/>
                        </a:spcAft>
                        <a:buClrTx/>
                        <a:buSzTx/>
                        <a:buFont typeface="+mj-lt"/>
                        <a:buAutoNum type="arabicPeriod"/>
                        <a:tabLst/>
                        <a:defRPr/>
                      </a:pPr>
                      <a:r>
                        <a:rPr kumimoji="0" lang="en-US" sz="1600" kern="1200" dirty="0">
                          <a:solidFill>
                            <a:schemeClr val="tx1"/>
                          </a:solidFill>
                          <a:latin typeface="Gill Sans MT" panose="020B0502020104020203" pitchFamily="34" charset="0"/>
                          <a:ea typeface="+mn-ea"/>
                          <a:cs typeface="Calibri" panose="020F0502020204030204" pitchFamily="34" charset="0"/>
                        </a:rPr>
                        <a:t>Thyroid stimulating </a:t>
                      </a:r>
                      <a:r>
                        <a:rPr kumimoji="0" lang="en-US" sz="1600" kern="1200" dirty="0" smtClean="0">
                          <a:solidFill>
                            <a:schemeClr val="tx1"/>
                          </a:solidFill>
                          <a:latin typeface="Gill Sans MT" panose="020B0502020104020203" pitchFamily="34" charset="0"/>
                          <a:ea typeface="+mn-ea"/>
                          <a:cs typeface="Calibri" panose="020F0502020204030204" pitchFamily="34" charset="0"/>
                        </a:rPr>
                        <a:t>immunoglobulin</a:t>
                      </a:r>
                      <a:r>
                        <a:rPr kumimoji="0" lang="en-US" sz="1600" kern="1200" baseline="0" dirty="0" smtClean="0">
                          <a:solidFill>
                            <a:schemeClr val="tx1"/>
                          </a:solidFill>
                          <a:latin typeface="Gill Sans MT" panose="020B0502020104020203" pitchFamily="34" charset="0"/>
                          <a:ea typeface="+mn-ea"/>
                          <a:cs typeface="Calibri" panose="020F0502020204030204" pitchFamily="34" charset="0"/>
                        </a:rPr>
                        <a:t> (TSI) </a:t>
                      </a:r>
                      <a:r>
                        <a:rPr kumimoji="0" lang="en-US" sz="1600" kern="1200" baseline="0" dirty="0" smtClean="0">
                          <a:solidFill>
                            <a:schemeClr val="tx1"/>
                          </a:solidFill>
                          <a:latin typeface="Gill Sans MT" panose="020B0502020104020203" pitchFamily="34" charset="0"/>
                          <a:ea typeface="+mn-ea"/>
                          <a:cs typeface="Calibri" panose="020F0502020204030204" pitchFamily="34" charset="0"/>
                          <a:sym typeface="Wingdings" panose="05000000000000000000" pitchFamily="2" charset="2"/>
                        </a:rPr>
                        <a:t> </a:t>
                      </a:r>
                      <a:r>
                        <a:rPr lang="en-US" sz="1600" dirty="0" smtClean="0">
                          <a:solidFill>
                            <a:srgbClr val="00B050"/>
                          </a:solidFill>
                        </a:rPr>
                        <a:t>it functions as TSH.</a:t>
                      </a:r>
                      <a:endParaRPr kumimoji="0" lang="en-US" sz="1600" kern="1200" dirty="0">
                        <a:solidFill>
                          <a:schemeClr val="tx1"/>
                        </a:solidFill>
                        <a:latin typeface="Gill Sans MT" panose="020B0502020104020203" pitchFamily="34" charset="0"/>
                        <a:ea typeface="+mn-ea"/>
                        <a:cs typeface="Calibri" panose="020F0502020204030204" pitchFamily="34" charset="0"/>
                      </a:endParaRPr>
                    </a:p>
                    <a:p>
                      <a:pPr marL="342900" marR="0" lvl="0" indent="-342900" algn="l" defTabSz="914400" rtl="0" eaLnBrk="1" fontAlgn="auto" latinLnBrk="0" hangingPunct="1">
                        <a:lnSpc>
                          <a:spcPct val="200000"/>
                        </a:lnSpc>
                        <a:spcBef>
                          <a:spcPts val="0"/>
                        </a:spcBef>
                        <a:spcAft>
                          <a:spcPts val="0"/>
                        </a:spcAft>
                        <a:buClrTx/>
                        <a:buSzTx/>
                        <a:buFont typeface="+mj-lt"/>
                        <a:buAutoNum type="arabicPeriod"/>
                        <a:tabLst/>
                        <a:defRPr/>
                      </a:pPr>
                      <a:r>
                        <a:rPr kumimoji="0" lang="en-US" sz="1600" kern="1200" dirty="0" smtClean="0">
                          <a:solidFill>
                            <a:schemeClr val="tx1"/>
                          </a:solidFill>
                          <a:latin typeface="Gill Sans MT" panose="020B0502020104020203" pitchFamily="34" charset="0"/>
                          <a:ea typeface="+mn-ea"/>
                          <a:cs typeface="Calibri" panose="020F0502020204030204" pitchFamily="34" charset="0"/>
                        </a:rPr>
                        <a:t>Increase </a:t>
                      </a:r>
                      <a:r>
                        <a:rPr kumimoji="0" lang="en-US" sz="1600" kern="1200" dirty="0">
                          <a:solidFill>
                            <a:schemeClr val="tx1"/>
                          </a:solidFill>
                          <a:latin typeface="Gill Sans MT" panose="020B0502020104020203" pitchFamily="34" charset="0"/>
                          <a:ea typeface="+mn-ea"/>
                          <a:cs typeface="Calibri" panose="020F0502020204030204" pitchFamily="34" charset="0"/>
                        </a:rPr>
                        <a:t>TBG levels (like pregnancy</a:t>
                      </a:r>
                      <a:r>
                        <a:rPr kumimoji="0" lang="en-US" sz="1600" kern="1200" dirty="0" smtClean="0">
                          <a:solidFill>
                            <a:schemeClr val="tx1"/>
                          </a:solidFill>
                          <a:latin typeface="Gill Sans MT" panose="020B0502020104020203" pitchFamily="34" charset="0"/>
                          <a:ea typeface="+mn-ea"/>
                          <a:cs typeface="Calibri" panose="020F0502020204030204" pitchFamily="34" charset="0"/>
                        </a:rPr>
                        <a:t>).</a:t>
                      </a:r>
                      <a:endParaRPr kumimoji="0" lang="en-US" sz="1600" kern="1200" dirty="0">
                        <a:solidFill>
                          <a:schemeClr val="tx1"/>
                        </a:solidFill>
                        <a:latin typeface="Gill Sans MT" panose="020B0502020104020203" pitchFamily="34" charset="0"/>
                        <a:ea typeface="+mn-ea"/>
                        <a:cs typeface="Calibri" panose="020F0502020204030204" pitchFamily="34" charset="0"/>
                      </a:endParaRPr>
                    </a:p>
                  </a:txBody>
                  <a:tcPr>
                    <a:solidFill>
                      <a:schemeClr val="bg1"/>
                    </a:solidFill>
                  </a:tcPr>
                </a:tc>
                <a:tc>
                  <a:txBody>
                    <a:bodyPr/>
                    <a:lstStyle/>
                    <a:p>
                      <a:pPr marL="228600" marR="0" lvl="0" indent="-228600" algn="l" defTabSz="914400" rtl="0" eaLnBrk="1" fontAlgn="auto" latinLnBrk="0" hangingPunct="1">
                        <a:lnSpc>
                          <a:spcPct val="200000"/>
                        </a:lnSpc>
                        <a:spcBef>
                          <a:spcPts val="0"/>
                        </a:spcBef>
                        <a:spcAft>
                          <a:spcPts val="0"/>
                        </a:spcAft>
                        <a:buClrTx/>
                        <a:buSzTx/>
                        <a:buFont typeface="+mj-lt"/>
                        <a:buAutoNum type="arabicPeriod"/>
                        <a:tabLst/>
                        <a:defRPr/>
                      </a:pPr>
                      <a:r>
                        <a:rPr kumimoji="0" lang="en-US" sz="1600" kern="1200" dirty="0">
                          <a:solidFill>
                            <a:schemeClr val="tx1"/>
                          </a:solidFill>
                          <a:latin typeface="Gill Sans MT" panose="020B0502020104020203" pitchFamily="34" charset="0"/>
                          <a:ea typeface="+mn-ea"/>
                          <a:cs typeface="Calibri" panose="020F0502020204030204" pitchFamily="34" charset="0"/>
                        </a:rPr>
                        <a:t>Iodide </a:t>
                      </a:r>
                      <a:r>
                        <a:rPr kumimoji="0" lang="en-US" sz="1600" kern="1200" dirty="0" smtClean="0">
                          <a:solidFill>
                            <a:schemeClr val="tx1"/>
                          </a:solidFill>
                          <a:latin typeface="Gill Sans MT" panose="020B0502020104020203" pitchFamily="34" charset="0"/>
                          <a:ea typeface="+mn-ea"/>
                          <a:cs typeface="Calibri" panose="020F0502020204030204" pitchFamily="34" charset="0"/>
                        </a:rPr>
                        <a:t>(I</a:t>
                      </a:r>
                      <a:r>
                        <a:rPr kumimoji="0" lang="en-US" sz="1600" kern="1200" baseline="30000" dirty="0" smtClean="0">
                          <a:solidFill>
                            <a:schemeClr val="tx1"/>
                          </a:solidFill>
                          <a:latin typeface="Gill Sans MT" panose="020B0502020104020203" pitchFamily="34" charset="0"/>
                          <a:ea typeface="+mn-ea"/>
                          <a:cs typeface="Calibri" panose="020F0502020204030204" pitchFamily="34" charset="0"/>
                        </a:rPr>
                        <a:t>-</a:t>
                      </a:r>
                      <a:r>
                        <a:rPr kumimoji="0" lang="en-US" sz="1600" kern="1200" dirty="0" smtClean="0">
                          <a:solidFill>
                            <a:schemeClr val="tx1"/>
                          </a:solidFill>
                          <a:latin typeface="Gill Sans MT" panose="020B0502020104020203" pitchFamily="34" charset="0"/>
                          <a:ea typeface="+mn-ea"/>
                          <a:cs typeface="Calibri" panose="020F0502020204030204" pitchFamily="34" charset="0"/>
                        </a:rPr>
                        <a:t>) deficiency.</a:t>
                      </a:r>
                      <a:endParaRPr kumimoji="0" lang="en-US" sz="1600" kern="1200" dirty="0">
                        <a:solidFill>
                          <a:schemeClr val="tx1"/>
                        </a:solidFill>
                        <a:latin typeface="Gill Sans MT" panose="020B0502020104020203" pitchFamily="34" charset="0"/>
                        <a:ea typeface="+mn-ea"/>
                        <a:cs typeface="Calibri" panose="020F0502020204030204" pitchFamily="34" charset="0"/>
                      </a:endParaRPr>
                    </a:p>
                    <a:p>
                      <a:pPr marL="228600" marR="0" lvl="0" indent="-228600" algn="l" defTabSz="914400" rtl="0" eaLnBrk="1" fontAlgn="auto" latinLnBrk="0" hangingPunct="1">
                        <a:lnSpc>
                          <a:spcPct val="200000"/>
                        </a:lnSpc>
                        <a:spcBef>
                          <a:spcPts val="0"/>
                        </a:spcBef>
                        <a:spcAft>
                          <a:spcPts val="0"/>
                        </a:spcAft>
                        <a:buClrTx/>
                        <a:buSzTx/>
                        <a:buFont typeface="+mj-lt"/>
                        <a:buAutoNum type="arabicPeriod"/>
                        <a:tabLst/>
                        <a:defRPr/>
                      </a:pPr>
                      <a:r>
                        <a:rPr kumimoji="0" lang="en-US" sz="1600" kern="1200" dirty="0">
                          <a:solidFill>
                            <a:schemeClr val="tx1"/>
                          </a:solidFill>
                          <a:latin typeface="Gill Sans MT" panose="020B0502020104020203" pitchFamily="34" charset="0"/>
                          <a:ea typeface="+mn-ea"/>
                          <a:cs typeface="Calibri" panose="020F0502020204030204" pitchFamily="34" charset="0"/>
                        </a:rPr>
                        <a:t>Deiodinase </a:t>
                      </a:r>
                      <a:r>
                        <a:rPr kumimoji="0" lang="en-US" sz="1600" kern="1200" dirty="0" smtClean="0">
                          <a:solidFill>
                            <a:schemeClr val="tx1"/>
                          </a:solidFill>
                          <a:latin typeface="Gill Sans MT" panose="020B0502020104020203" pitchFamily="34" charset="0"/>
                          <a:ea typeface="+mn-ea"/>
                          <a:cs typeface="Calibri" panose="020F0502020204030204" pitchFamily="34" charset="0"/>
                        </a:rPr>
                        <a:t>deficiency</a:t>
                      </a:r>
                      <a:r>
                        <a:rPr kumimoji="0" lang="en-US" sz="1600" kern="1200" baseline="0" dirty="0" smtClean="0">
                          <a:solidFill>
                            <a:schemeClr val="tx1"/>
                          </a:solidFill>
                          <a:latin typeface="Gill Sans MT" panose="020B0502020104020203" pitchFamily="34" charset="0"/>
                          <a:ea typeface="+mn-ea"/>
                          <a:cs typeface="Calibri" panose="020F0502020204030204" pitchFamily="34" charset="0"/>
                        </a:rPr>
                        <a:t> </a:t>
                      </a:r>
                      <a:r>
                        <a:rPr kumimoji="0" lang="en-US" sz="1600" kern="1200" baseline="0" dirty="0" smtClean="0">
                          <a:solidFill>
                            <a:srgbClr val="00B050"/>
                          </a:solidFill>
                          <a:latin typeface="Gill Sans MT" panose="020B0502020104020203" pitchFamily="34" charset="0"/>
                          <a:ea typeface="+mn-ea"/>
                          <a:cs typeface="Calibri" panose="020F0502020204030204" pitchFamily="34" charset="0"/>
                        </a:rPr>
                        <a:t>(</a:t>
                      </a:r>
                      <a:r>
                        <a:rPr lang="en-US" sz="1600" dirty="0" smtClean="0">
                          <a:solidFill>
                            <a:srgbClr val="00B050"/>
                          </a:solidFill>
                        </a:rPr>
                        <a:t>No iodine no thyroid hormone</a:t>
                      </a:r>
                      <a:r>
                        <a:rPr lang="en-US" sz="1600" dirty="0" smtClean="0">
                          <a:solidFill>
                            <a:srgbClr val="00B050"/>
                          </a:solidFill>
                          <a:latin typeface="Calibri" panose="020F0502020204030204" pitchFamily="34" charset="0"/>
                          <a:cs typeface="Calibri" panose="020F0502020204030204" pitchFamily="34" charset="0"/>
                        </a:rPr>
                        <a:t>).</a:t>
                      </a:r>
                      <a:endParaRPr kumimoji="0" lang="en-US" sz="1600" kern="1200" dirty="0">
                        <a:solidFill>
                          <a:srgbClr val="00B050"/>
                        </a:solidFill>
                        <a:latin typeface="Gill Sans MT" panose="020B0502020104020203" pitchFamily="34" charset="0"/>
                        <a:ea typeface="+mn-ea"/>
                        <a:cs typeface="Calibri" panose="020F0502020204030204" pitchFamily="34" charset="0"/>
                      </a:endParaRPr>
                    </a:p>
                    <a:p>
                      <a:pPr marL="228600" marR="0" lvl="0" indent="-228600" algn="l" defTabSz="914400" rtl="0" eaLnBrk="1" fontAlgn="auto" latinLnBrk="0" hangingPunct="1">
                        <a:lnSpc>
                          <a:spcPct val="200000"/>
                        </a:lnSpc>
                        <a:spcBef>
                          <a:spcPts val="0"/>
                        </a:spcBef>
                        <a:spcAft>
                          <a:spcPts val="0"/>
                        </a:spcAft>
                        <a:buClrTx/>
                        <a:buSzTx/>
                        <a:buFont typeface="+mj-lt"/>
                        <a:buAutoNum type="arabicPeriod"/>
                        <a:tabLst/>
                        <a:defRPr/>
                      </a:pPr>
                      <a:r>
                        <a:rPr kumimoji="0" lang="en-US" sz="1600" kern="1200" dirty="0">
                          <a:solidFill>
                            <a:schemeClr val="tx1"/>
                          </a:solidFill>
                          <a:latin typeface="Gill Sans MT" panose="020B0502020104020203" pitchFamily="34" charset="0"/>
                          <a:ea typeface="+mn-ea"/>
                          <a:cs typeface="Calibri" panose="020F0502020204030204" pitchFamily="34" charset="0"/>
                        </a:rPr>
                        <a:t>Excessive iodide intake (wolff-chaikoff effect</a:t>
                      </a:r>
                      <a:r>
                        <a:rPr kumimoji="0" lang="en-US" sz="1600" kern="1200" dirty="0" smtClean="0">
                          <a:solidFill>
                            <a:schemeClr val="tx1"/>
                          </a:solidFill>
                          <a:latin typeface="Gill Sans MT" panose="020B0502020104020203" pitchFamily="34" charset="0"/>
                          <a:ea typeface="+mn-ea"/>
                          <a:cs typeface="Calibri" panose="020F0502020204030204" pitchFamily="34" charset="0"/>
                        </a:rPr>
                        <a:t>).</a:t>
                      </a:r>
                      <a:endParaRPr kumimoji="0" lang="en-US" sz="1600" kern="1200" dirty="0">
                        <a:solidFill>
                          <a:schemeClr val="tx1"/>
                        </a:solidFill>
                        <a:latin typeface="Gill Sans MT" panose="020B0502020104020203" pitchFamily="34" charset="0"/>
                        <a:ea typeface="+mn-ea"/>
                        <a:cs typeface="Calibri" panose="020F0502020204030204" pitchFamily="34" charset="0"/>
                      </a:endParaRPr>
                    </a:p>
                    <a:p>
                      <a:pPr marL="228600" marR="0" lvl="0" indent="-228600" algn="l" defTabSz="914400" rtl="0" eaLnBrk="1" fontAlgn="auto" latinLnBrk="0" hangingPunct="1">
                        <a:lnSpc>
                          <a:spcPct val="200000"/>
                        </a:lnSpc>
                        <a:spcBef>
                          <a:spcPts val="0"/>
                        </a:spcBef>
                        <a:spcAft>
                          <a:spcPts val="0"/>
                        </a:spcAft>
                        <a:buClrTx/>
                        <a:buSzTx/>
                        <a:buFont typeface="+mj-lt"/>
                        <a:buAutoNum type="arabicPeriod"/>
                        <a:tabLst/>
                        <a:defRPr/>
                      </a:pPr>
                      <a:r>
                        <a:rPr kumimoji="0" lang="en-US" sz="1600" kern="1200" dirty="0">
                          <a:solidFill>
                            <a:schemeClr val="tx1"/>
                          </a:solidFill>
                          <a:latin typeface="Gill Sans MT" panose="020B0502020104020203" pitchFamily="34" charset="0"/>
                          <a:ea typeface="+mn-ea"/>
                          <a:cs typeface="Calibri" panose="020F0502020204030204" pitchFamily="34" charset="0"/>
                        </a:rPr>
                        <a:t>Perchlorate, thiocyanate (inhibits the Na+, I</a:t>
                      </a:r>
                      <a:r>
                        <a:rPr kumimoji="0" lang="en-US" sz="1600" kern="1200" baseline="30000" dirty="0">
                          <a:solidFill>
                            <a:schemeClr val="tx1"/>
                          </a:solidFill>
                          <a:latin typeface="Gill Sans MT" panose="020B0502020104020203" pitchFamily="34" charset="0"/>
                          <a:ea typeface="+mn-ea"/>
                          <a:cs typeface="Calibri" panose="020F0502020204030204" pitchFamily="34" charset="0"/>
                        </a:rPr>
                        <a:t>-</a:t>
                      </a:r>
                      <a:r>
                        <a:rPr kumimoji="0" lang="en-US" sz="1600" kern="1200" dirty="0">
                          <a:solidFill>
                            <a:schemeClr val="tx1"/>
                          </a:solidFill>
                          <a:latin typeface="Gill Sans MT" panose="020B0502020104020203" pitchFamily="34" charset="0"/>
                          <a:ea typeface="+mn-ea"/>
                          <a:cs typeface="Calibri" panose="020F0502020204030204" pitchFamily="34" charset="0"/>
                        </a:rPr>
                        <a:t> Cotransport</a:t>
                      </a:r>
                      <a:r>
                        <a:rPr kumimoji="0" lang="en-US" sz="1600" kern="1200" dirty="0" smtClean="0">
                          <a:solidFill>
                            <a:schemeClr val="tx1"/>
                          </a:solidFill>
                          <a:latin typeface="Gill Sans MT" panose="020B0502020104020203" pitchFamily="34" charset="0"/>
                          <a:ea typeface="+mn-ea"/>
                          <a:cs typeface="Calibri" panose="020F0502020204030204" pitchFamily="34" charset="0"/>
                        </a:rPr>
                        <a:t>).</a:t>
                      </a:r>
                      <a:endParaRPr kumimoji="0" lang="en-US" sz="1600" kern="1200" dirty="0">
                        <a:solidFill>
                          <a:schemeClr val="tx1"/>
                        </a:solidFill>
                        <a:latin typeface="Gill Sans MT" panose="020B0502020104020203" pitchFamily="34" charset="0"/>
                        <a:ea typeface="+mn-ea"/>
                        <a:cs typeface="Calibri" panose="020F0502020204030204" pitchFamily="34" charset="0"/>
                      </a:endParaRPr>
                    </a:p>
                    <a:p>
                      <a:pPr marL="228600" marR="0" lvl="0" indent="-228600" algn="l" defTabSz="914400" rtl="0" eaLnBrk="1" fontAlgn="auto" latinLnBrk="0" hangingPunct="1">
                        <a:lnSpc>
                          <a:spcPct val="200000"/>
                        </a:lnSpc>
                        <a:spcBef>
                          <a:spcPts val="0"/>
                        </a:spcBef>
                        <a:spcAft>
                          <a:spcPts val="0"/>
                        </a:spcAft>
                        <a:buClrTx/>
                        <a:buSzTx/>
                        <a:buFont typeface="+mj-lt"/>
                        <a:buAutoNum type="arabicPeriod"/>
                        <a:tabLst/>
                        <a:defRPr/>
                      </a:pPr>
                      <a:r>
                        <a:rPr kumimoji="0" lang="en-US" sz="1600" kern="1200" dirty="0">
                          <a:solidFill>
                            <a:schemeClr val="tx1"/>
                          </a:solidFill>
                          <a:latin typeface="Gill Sans MT" panose="020B0502020104020203" pitchFamily="34" charset="0"/>
                          <a:ea typeface="+mn-ea"/>
                          <a:cs typeface="Calibri" panose="020F0502020204030204" pitchFamily="34" charset="0"/>
                        </a:rPr>
                        <a:t>Propylthiouracil (inhibits peroxidase enzyme</a:t>
                      </a:r>
                      <a:r>
                        <a:rPr kumimoji="0" lang="en-US" sz="1600" kern="1200" dirty="0" smtClean="0">
                          <a:solidFill>
                            <a:schemeClr val="tx1"/>
                          </a:solidFill>
                          <a:latin typeface="Gill Sans MT" panose="020B0502020104020203" pitchFamily="34" charset="0"/>
                          <a:ea typeface="+mn-ea"/>
                          <a:cs typeface="Calibri" panose="020F0502020204030204" pitchFamily="34" charset="0"/>
                        </a:rPr>
                        <a:t>).</a:t>
                      </a:r>
                      <a:endParaRPr kumimoji="0" lang="en-US" sz="1600" kern="1200" dirty="0">
                        <a:solidFill>
                          <a:schemeClr val="tx1"/>
                        </a:solidFill>
                        <a:latin typeface="Gill Sans MT" panose="020B0502020104020203" pitchFamily="34" charset="0"/>
                        <a:ea typeface="+mn-ea"/>
                        <a:cs typeface="Calibri" panose="020F0502020204030204" pitchFamily="34" charset="0"/>
                      </a:endParaRPr>
                    </a:p>
                    <a:p>
                      <a:pPr marL="228600" marR="0" lvl="0" indent="-228600" algn="l" defTabSz="914400" rtl="0" eaLnBrk="1" fontAlgn="auto" latinLnBrk="0" hangingPunct="1">
                        <a:lnSpc>
                          <a:spcPct val="200000"/>
                        </a:lnSpc>
                        <a:spcBef>
                          <a:spcPts val="0"/>
                        </a:spcBef>
                        <a:spcAft>
                          <a:spcPts val="0"/>
                        </a:spcAft>
                        <a:buClrTx/>
                        <a:buSzTx/>
                        <a:buFont typeface="+mj-lt"/>
                        <a:buAutoNum type="arabicPeriod"/>
                        <a:tabLst/>
                        <a:defRPr/>
                      </a:pPr>
                      <a:r>
                        <a:rPr kumimoji="0" lang="en-US" sz="1600" kern="1200" dirty="0">
                          <a:solidFill>
                            <a:schemeClr val="tx1"/>
                          </a:solidFill>
                          <a:latin typeface="Gill Sans MT" panose="020B0502020104020203" pitchFamily="34" charset="0"/>
                          <a:ea typeface="+mn-ea"/>
                          <a:cs typeface="Calibri" panose="020F0502020204030204" pitchFamily="34" charset="0"/>
                        </a:rPr>
                        <a:t>Decreased TBG levels (like liver disease</a:t>
                      </a:r>
                      <a:r>
                        <a:rPr kumimoji="0" lang="en-US" sz="1600" kern="1200" dirty="0" smtClean="0">
                          <a:solidFill>
                            <a:schemeClr val="tx1"/>
                          </a:solidFill>
                          <a:latin typeface="Gill Sans MT" panose="020B0502020104020203" pitchFamily="34" charset="0"/>
                          <a:ea typeface="+mn-ea"/>
                          <a:cs typeface="Calibri" panose="020F0502020204030204" pitchFamily="34" charset="0"/>
                        </a:rPr>
                        <a:t>).</a:t>
                      </a:r>
                      <a:endParaRPr kumimoji="0" lang="en-US" sz="1600" kern="1200" dirty="0">
                        <a:solidFill>
                          <a:schemeClr val="tx1"/>
                        </a:solidFill>
                        <a:latin typeface="Gill Sans MT" panose="020B0502020104020203"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xmlns="" val="1986870464"/>
                  </a:ext>
                </a:extLst>
              </a:tr>
            </a:tbl>
          </a:graphicData>
        </a:graphic>
      </p:graphicFrame>
      <p:sp>
        <p:nvSpPr>
          <p:cNvPr id="6" name="Title 1"/>
          <p:cNvSpPr>
            <a:spLocks noGrp="1"/>
          </p:cNvSpPr>
          <p:nvPr>
            <p:ph type="title"/>
          </p:nvPr>
        </p:nvSpPr>
        <p:spPr>
          <a:xfrm>
            <a:off x="609460" y="152400"/>
            <a:ext cx="10969943" cy="990600"/>
          </a:xfrm>
        </p:spPr>
        <p:txBody>
          <a:bodyPr>
            <a:normAutofit/>
          </a:bodyPr>
          <a:lstStyle/>
          <a:p>
            <a:pPr>
              <a:defRPr/>
            </a:pPr>
            <a:r>
              <a:rPr lang="en-US" sz="3200" dirty="0">
                <a:solidFill>
                  <a:srgbClr val="008080"/>
                </a:solidFill>
                <a:latin typeface="Bahnschrift" panose="020B0502040204020203" pitchFamily="34" charset="0"/>
                <a:cs typeface="Calibri" panose="020F0502020204030204" pitchFamily="34" charset="0"/>
              </a:rPr>
              <a:t>Factors  affecting thyroid  hormones  secretion</a:t>
            </a:r>
          </a:p>
        </p:txBody>
      </p:sp>
      <p:sp>
        <p:nvSpPr>
          <p:cNvPr id="7" name="Rectangle 6"/>
          <p:cNvSpPr/>
          <p:nvPr/>
        </p:nvSpPr>
        <p:spPr>
          <a:xfrm>
            <a:off x="628521" y="5531305"/>
            <a:ext cx="10903544" cy="318026"/>
          </a:xfrm>
          <a:prstGeom prst="rect">
            <a:avLst/>
          </a:prstGeom>
          <a:ln w="9525">
            <a:solidFill>
              <a:srgbClr val="00B050"/>
            </a:solidFill>
            <a:prstDash val="dashDot"/>
          </a:ln>
        </p:spPr>
        <p:txBody>
          <a:bodyPr vert="horz" wrap="square" lIns="101590" tIns="50795" rIns="101590" bIns="50795">
            <a:spAutoFit/>
          </a:bodyPr>
          <a:lstStyle/>
          <a:p>
            <a:pPr>
              <a:spcBef>
                <a:spcPts val="667"/>
              </a:spcBef>
              <a:buClr>
                <a:srgbClr val="00B050"/>
              </a:buClr>
              <a:buSzPct val="76000"/>
            </a:pPr>
            <a:r>
              <a:rPr lang="en-US" sz="1400" dirty="0">
                <a:solidFill>
                  <a:srgbClr val="00B050"/>
                </a:solidFill>
                <a:latin typeface="Gill Sans MT" panose="020B0502020104020203" pitchFamily="34" charset="0"/>
                <a:cs typeface="Calibri" panose="020F0502020204030204" pitchFamily="34" charset="0"/>
              </a:rPr>
              <a:t>Hyperthyroidism = excessive secretion of hormones stimulated by immunoglobulin instead of hormones (Autoimmune disease) Ig mimics TSH.</a:t>
            </a:r>
          </a:p>
        </p:txBody>
      </p:sp>
    </p:spTree>
    <p:extLst>
      <p:ext uri="{BB962C8B-B14F-4D97-AF65-F5344CB8AC3E}">
        <p14:creationId xmlns:p14="http://schemas.microsoft.com/office/powerpoint/2010/main" val="746724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497E8D"/>
                </a:solidFill>
                <a:latin typeface="Bahnschrift" panose="020B0502040204020203" pitchFamily="34" charset="0"/>
                <a:cs typeface="Calibri" panose="020F0502020204030204" pitchFamily="34" charset="0"/>
              </a:rPr>
              <a:t>Hyperthyroidism</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16</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p:cNvSpPr txBox="1">
            <a:spLocks/>
          </p:cNvSpPr>
          <p:nvPr/>
        </p:nvSpPr>
        <p:spPr>
          <a:xfrm>
            <a:off x="609461" y="1170941"/>
            <a:ext cx="7069127" cy="1754003"/>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pPr>
            <a:r>
              <a:rPr lang="en-US" sz="1600" dirty="0">
                <a:solidFill>
                  <a:srgbClr val="008080"/>
                </a:solidFill>
                <a:latin typeface="Gill Sans MT" panose="020B0502020104020203" pitchFamily="34" charset="0"/>
                <a:cs typeface="Calibri" panose="020F0502020204030204" pitchFamily="34" charset="0"/>
              </a:rPr>
              <a:t>Definition: </a:t>
            </a:r>
            <a:r>
              <a:rPr lang="en-US" sz="1600" dirty="0">
                <a:latin typeface="Gill Sans MT" panose="020B0502020104020203" pitchFamily="34" charset="0"/>
                <a:cs typeface="Calibri" panose="020F0502020204030204" pitchFamily="34" charset="0"/>
              </a:rPr>
              <a:t>Over activity of the thyroid gland. </a:t>
            </a:r>
            <a:endParaRPr lang="en-US" sz="1600" dirty="0">
              <a:solidFill>
                <a:srgbClr val="008080"/>
              </a:solidFill>
              <a:latin typeface="Gill Sans MT" panose="020B0502020104020203" pitchFamily="34" charset="0"/>
              <a:cs typeface="Calibri" panose="020F0502020204030204" pitchFamily="34" charset="0"/>
            </a:endParaRPr>
          </a:p>
          <a:p>
            <a:pPr defTabSz="914400">
              <a:lnSpc>
                <a:spcPct val="150000"/>
              </a:lnSpc>
              <a:buClr>
                <a:srgbClr val="008080"/>
              </a:buClr>
            </a:pPr>
            <a:r>
              <a:rPr lang="en-US" sz="1400" dirty="0">
                <a:solidFill>
                  <a:schemeClr val="bg1">
                    <a:lumMod val="50000"/>
                  </a:schemeClr>
                </a:solidFill>
              </a:rPr>
              <a:t>More common in</a:t>
            </a:r>
            <a:r>
              <a:rPr lang="en-US" sz="1600" dirty="0"/>
              <a:t>  </a:t>
            </a:r>
            <a:r>
              <a:rPr lang="en-US" sz="1600" dirty="0" smtClean="0"/>
              <a:t>Women, </a:t>
            </a:r>
            <a:r>
              <a:rPr lang="en-US" sz="1400" dirty="0"/>
              <a:t>Women: men ratio (</a:t>
            </a:r>
            <a:r>
              <a:rPr lang="en-US" sz="1400" dirty="0">
                <a:solidFill>
                  <a:srgbClr val="FFC000"/>
                </a:solidFill>
              </a:rPr>
              <a:t>8:1</a:t>
            </a:r>
            <a:r>
              <a:rPr lang="en-US" sz="1400" dirty="0" smtClean="0"/>
              <a:t>).</a:t>
            </a:r>
          </a:p>
          <a:p>
            <a:pPr defTabSz="914400">
              <a:lnSpc>
                <a:spcPct val="150000"/>
              </a:lnSpc>
              <a:buClr>
                <a:srgbClr val="008080"/>
              </a:buClr>
            </a:pPr>
            <a:r>
              <a:rPr lang="en-US" sz="1400" dirty="0" smtClean="0">
                <a:solidFill>
                  <a:schemeClr val="bg1">
                    <a:lumMod val="50000"/>
                  </a:schemeClr>
                </a:solidFill>
                <a:latin typeface="Gill Sans MT" panose="020B0502020104020203" pitchFamily="34" charset="0"/>
                <a:cs typeface="Calibri" panose="020F0502020204030204" pitchFamily="34" charset="0"/>
              </a:rPr>
              <a:t>Increase </a:t>
            </a:r>
            <a:r>
              <a:rPr lang="en-US" sz="1400" dirty="0" smtClean="0">
                <a:latin typeface="Gill Sans MT" panose="020B0502020104020203" pitchFamily="34" charset="0"/>
                <a:cs typeface="Calibri" panose="020F0502020204030204" pitchFamily="34" charset="0"/>
              </a:rPr>
              <a:t>activity of the gland</a:t>
            </a:r>
            <a:r>
              <a:rPr lang="en-US" sz="1400" dirty="0" smtClean="0">
                <a:solidFill>
                  <a:schemeClr val="bg1">
                    <a:lumMod val="50000"/>
                  </a:schemeClr>
                </a:solidFill>
                <a:latin typeface="Gill Sans MT" panose="020B0502020104020203" pitchFamily="34" charset="0"/>
                <a:cs typeface="Calibri" panose="020F0502020204030204" pitchFamily="34" charset="0"/>
              </a:rPr>
              <a:t>, what does it mean?</a:t>
            </a:r>
          </a:p>
          <a:p>
            <a:pPr marL="342900" indent="-342900" defTabSz="914400">
              <a:lnSpc>
                <a:spcPct val="150000"/>
              </a:lnSpc>
              <a:buAutoNum type="alphaUcPeriod"/>
            </a:pPr>
            <a:r>
              <a:rPr lang="en-US" sz="1400" dirty="0" smtClean="0">
                <a:solidFill>
                  <a:srgbClr val="FFC000"/>
                </a:solidFill>
                <a:latin typeface="Gill Sans MT" panose="020B0502020104020203" pitchFamily="34" charset="0"/>
                <a:cs typeface="Calibri" panose="020F0502020204030204" pitchFamily="34" charset="0"/>
              </a:rPr>
              <a:t>5- </a:t>
            </a:r>
            <a:r>
              <a:rPr lang="en-US" sz="1400" dirty="0">
                <a:solidFill>
                  <a:srgbClr val="FFC000"/>
                </a:solidFill>
                <a:latin typeface="Gill Sans MT" panose="020B0502020104020203" pitchFamily="34" charset="0"/>
                <a:cs typeface="Calibri" panose="020F0502020204030204" pitchFamily="34" charset="0"/>
              </a:rPr>
              <a:t>10 </a:t>
            </a:r>
            <a:r>
              <a:rPr lang="en-US" sz="1400" dirty="0">
                <a:latin typeface="Gill Sans MT" panose="020B0502020104020203" pitchFamily="34" charset="0"/>
                <a:cs typeface="Calibri" panose="020F0502020204030204" pitchFamily="34" charset="0"/>
              </a:rPr>
              <a:t>times increase in </a:t>
            </a:r>
            <a:r>
              <a:rPr lang="en-US" sz="1400" dirty="0" smtClean="0">
                <a:latin typeface="Gill Sans MT" panose="020B0502020104020203" pitchFamily="34" charset="0"/>
                <a:cs typeface="Calibri" panose="020F0502020204030204" pitchFamily="34" charset="0"/>
              </a:rPr>
              <a:t>secretion </a:t>
            </a:r>
            <a:r>
              <a:rPr lang="en-US" sz="1400" dirty="0" smtClean="0">
                <a:solidFill>
                  <a:srgbClr val="00B050"/>
                </a:solidFill>
                <a:latin typeface="Gill Sans MT" panose="020B0502020104020203" pitchFamily="34" charset="0"/>
                <a:cs typeface="Calibri" panose="020F0502020204030204" pitchFamily="34" charset="0"/>
              </a:rPr>
              <a:t>because of  TSH.</a:t>
            </a:r>
            <a:r>
              <a:rPr lang="en-US" sz="1400" dirty="0" smtClean="0">
                <a:latin typeface="Gill Sans MT" panose="020B0502020104020203" pitchFamily="34" charset="0"/>
                <a:cs typeface="Calibri" panose="020F0502020204030204" pitchFamily="34" charset="0"/>
              </a:rPr>
              <a:t>		</a:t>
            </a:r>
          </a:p>
          <a:p>
            <a:pPr marL="342900" indent="-342900" defTabSz="914400">
              <a:lnSpc>
                <a:spcPct val="150000"/>
              </a:lnSpc>
              <a:buAutoNum type="alphaUcPeriod"/>
            </a:pPr>
            <a:r>
              <a:rPr lang="en-US" sz="1400" dirty="0" smtClean="0">
                <a:solidFill>
                  <a:srgbClr val="FFC000"/>
                </a:solidFill>
              </a:rPr>
              <a:t>2-3</a:t>
            </a:r>
            <a:r>
              <a:rPr lang="en-US" sz="1400" dirty="0" smtClean="0"/>
              <a:t> </a:t>
            </a:r>
            <a:r>
              <a:rPr lang="en-US" sz="1400" dirty="0"/>
              <a:t>times increase in </a:t>
            </a:r>
            <a:r>
              <a:rPr lang="en-US" sz="1400" dirty="0" smtClean="0"/>
              <a:t>size </a:t>
            </a:r>
            <a:r>
              <a:rPr lang="en-US" sz="1400" dirty="0" smtClean="0">
                <a:solidFill>
                  <a:srgbClr val="00B050"/>
                </a:solidFill>
              </a:rPr>
              <a:t>because of trophic effect.</a:t>
            </a:r>
            <a:endParaRPr lang="en-US" sz="1400" dirty="0">
              <a:solidFill>
                <a:srgbClr val="00B050"/>
              </a:solidFill>
            </a:endParaRPr>
          </a:p>
          <a:p>
            <a:pPr marL="0" indent="0" defTabSz="914400">
              <a:lnSpc>
                <a:spcPct val="150000"/>
              </a:lnSpc>
              <a:buNone/>
            </a:pPr>
            <a:endParaRPr lang="en-US" sz="1400" dirty="0" smtClean="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400" dirty="0" smtClean="0">
              <a:solidFill>
                <a:schemeClr val="bg1">
                  <a:lumMod val="50000"/>
                </a:schemeClr>
              </a:solidFill>
              <a:latin typeface="Gill Sans MT" panose="020B0502020104020203" pitchFamily="34" charset="0"/>
              <a:cs typeface="Calibri" panose="020F0502020204030204" pitchFamily="34" charset="0"/>
            </a:endParaRPr>
          </a:p>
          <a:p>
            <a:pPr defTabSz="914400">
              <a:lnSpc>
                <a:spcPct val="150000"/>
              </a:lnSpc>
            </a:pPr>
            <a:endParaRPr lang="en-US" sz="1400" dirty="0">
              <a:solidFill>
                <a:schemeClr val="bg1">
                  <a:lumMod val="50000"/>
                </a:schemeClr>
              </a:solidFill>
              <a:latin typeface="Gill Sans MT" panose="020B0502020104020203" pitchFamily="34" charset="0"/>
              <a:cs typeface="Calibri" panose="020F0502020204030204" pitchFamily="34" charset="0"/>
            </a:endParaRPr>
          </a:p>
        </p:txBody>
      </p:sp>
      <p:sp>
        <p:nvSpPr>
          <p:cNvPr id="9" name="Rectangle 8"/>
          <p:cNvSpPr/>
          <p:nvPr/>
        </p:nvSpPr>
        <p:spPr>
          <a:xfrm>
            <a:off x="4870276" y="3123719"/>
            <a:ext cx="2880320" cy="432048"/>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dirty="0">
                <a:solidFill>
                  <a:srgbClr val="008080"/>
                </a:solidFill>
              </a:rPr>
              <a:t>Causes</a:t>
            </a:r>
          </a:p>
        </p:txBody>
      </p:sp>
      <p:sp>
        <p:nvSpPr>
          <p:cNvPr id="25" name="Rectangle 24"/>
          <p:cNvSpPr/>
          <p:nvPr/>
        </p:nvSpPr>
        <p:spPr>
          <a:xfrm>
            <a:off x="618115" y="3836700"/>
            <a:ext cx="3925942" cy="432048"/>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rgbClr val="FF0000"/>
                </a:solidFill>
              </a:rPr>
              <a:t>1. </a:t>
            </a:r>
            <a:r>
              <a:rPr lang="en-US" sz="1500" dirty="0">
                <a:solidFill>
                  <a:srgbClr val="FF0000"/>
                </a:solidFill>
              </a:rPr>
              <a:t>Graves’ disease  </a:t>
            </a:r>
          </a:p>
        </p:txBody>
      </p:sp>
      <p:sp>
        <p:nvSpPr>
          <p:cNvPr id="26" name="Rectangle 25"/>
          <p:cNvSpPr/>
          <p:nvPr/>
        </p:nvSpPr>
        <p:spPr>
          <a:xfrm>
            <a:off x="4870276" y="3833108"/>
            <a:ext cx="1978037" cy="432048"/>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500" dirty="0" smtClean="0">
                <a:solidFill>
                  <a:srgbClr val="008080"/>
                </a:solidFill>
              </a:rPr>
              <a:t>2. </a:t>
            </a:r>
            <a:r>
              <a:rPr lang="en-US" sz="1500" dirty="0">
                <a:solidFill>
                  <a:srgbClr val="008080"/>
                </a:solidFill>
              </a:rPr>
              <a:t>Thyroid gland </a:t>
            </a:r>
            <a:r>
              <a:rPr lang="en-US" sz="1500" dirty="0" smtClean="0">
                <a:solidFill>
                  <a:srgbClr val="008080"/>
                </a:solidFill>
              </a:rPr>
              <a:t>tumor</a:t>
            </a:r>
            <a:endParaRPr lang="en-US" sz="1500" dirty="0">
              <a:solidFill>
                <a:srgbClr val="008080"/>
              </a:solidFill>
            </a:endParaRPr>
          </a:p>
        </p:txBody>
      </p:sp>
      <p:sp>
        <p:nvSpPr>
          <p:cNvPr id="27" name="Rectangle 26"/>
          <p:cNvSpPr/>
          <p:nvPr/>
        </p:nvSpPr>
        <p:spPr>
          <a:xfrm>
            <a:off x="7174532" y="3833108"/>
            <a:ext cx="2016223" cy="432048"/>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rgbClr val="008080"/>
                </a:solidFill>
              </a:rPr>
              <a:t>3. </a:t>
            </a:r>
            <a:r>
              <a:rPr lang="en-US" sz="1500" dirty="0">
                <a:solidFill>
                  <a:srgbClr val="008080"/>
                </a:solidFill>
              </a:rPr>
              <a:t>Exogenous</a:t>
            </a:r>
            <a:r>
              <a:rPr lang="fr-FR" sz="1500" dirty="0">
                <a:solidFill>
                  <a:srgbClr val="008080"/>
                </a:solidFill>
              </a:rPr>
              <a:t> T3 and </a:t>
            </a:r>
            <a:r>
              <a:rPr lang="fr-FR" sz="1500" dirty="0" smtClean="0">
                <a:solidFill>
                  <a:srgbClr val="008080"/>
                </a:solidFill>
              </a:rPr>
              <a:t>T4</a:t>
            </a:r>
            <a:endParaRPr lang="en-US" sz="1500" dirty="0">
              <a:solidFill>
                <a:srgbClr val="008080"/>
              </a:solidFill>
            </a:endParaRPr>
          </a:p>
        </p:txBody>
      </p:sp>
      <p:sp>
        <p:nvSpPr>
          <p:cNvPr id="28" name="Rectangle 27"/>
          <p:cNvSpPr/>
          <p:nvPr/>
        </p:nvSpPr>
        <p:spPr>
          <a:xfrm>
            <a:off x="9516973" y="3833108"/>
            <a:ext cx="2062430" cy="432048"/>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500" dirty="0" smtClean="0">
                <a:solidFill>
                  <a:srgbClr val="008080"/>
                </a:solidFill>
              </a:rPr>
              <a:t>4. </a:t>
            </a:r>
            <a:r>
              <a:rPr lang="en-US" sz="1500" dirty="0">
                <a:solidFill>
                  <a:srgbClr val="008080"/>
                </a:solidFill>
              </a:rPr>
              <a:t>Excess TSH </a:t>
            </a:r>
            <a:r>
              <a:rPr lang="en-US" sz="1500" dirty="0" smtClean="0">
                <a:solidFill>
                  <a:srgbClr val="008080"/>
                </a:solidFill>
              </a:rPr>
              <a:t>secretion </a:t>
            </a:r>
            <a:endParaRPr lang="en-US" sz="1500" dirty="0">
              <a:solidFill>
                <a:srgbClr val="008080"/>
              </a:solidFill>
            </a:endParaRPr>
          </a:p>
        </p:txBody>
      </p:sp>
      <p:sp>
        <p:nvSpPr>
          <p:cNvPr id="31" name="Rectangle 30"/>
          <p:cNvSpPr/>
          <p:nvPr/>
        </p:nvSpPr>
        <p:spPr>
          <a:xfrm>
            <a:off x="609461" y="4340756"/>
            <a:ext cx="3934596" cy="1943586"/>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n-US" sz="1400" dirty="0">
                <a:solidFill>
                  <a:srgbClr val="00B050"/>
                </a:solidFill>
              </a:rPr>
              <a:t>The most common </a:t>
            </a:r>
            <a:r>
              <a:rPr lang="en-US" sz="1400" dirty="0" smtClean="0">
                <a:solidFill>
                  <a:srgbClr val="00B050"/>
                </a:solidFill>
              </a:rPr>
              <a:t>cause.</a:t>
            </a:r>
            <a:endParaRPr lang="ar-SA" sz="1400" dirty="0" smtClean="0">
              <a:solidFill>
                <a:srgbClr val="00B050"/>
              </a:solidFill>
            </a:endParaRPr>
          </a:p>
          <a:p>
            <a:pPr marL="285750" indent="-285750">
              <a:buFont typeface="Wingdings" panose="05000000000000000000" pitchFamily="2" charset="2"/>
              <a:buChar char="ü"/>
            </a:pPr>
            <a:endParaRPr lang="en-US" sz="500" dirty="0">
              <a:solidFill>
                <a:srgbClr val="00B050"/>
              </a:solidFill>
            </a:endParaRPr>
          </a:p>
          <a:p>
            <a:pPr marL="285750" indent="-285750">
              <a:buFont typeface="Wingdings" panose="05000000000000000000" pitchFamily="2" charset="2"/>
              <a:buChar char="ü"/>
            </a:pPr>
            <a:r>
              <a:rPr lang="en-US" sz="1400" dirty="0" smtClean="0">
                <a:solidFill>
                  <a:schemeClr val="tx1"/>
                </a:solidFill>
              </a:rPr>
              <a:t>An autoimmune disorder.</a:t>
            </a:r>
          </a:p>
          <a:p>
            <a:pPr marL="285750" indent="-285750">
              <a:buFont typeface="Wingdings" panose="05000000000000000000" pitchFamily="2" charset="2"/>
              <a:buChar char="ü"/>
            </a:pPr>
            <a:endParaRPr lang="en-US" sz="500" dirty="0" smtClean="0">
              <a:solidFill>
                <a:schemeClr val="tx1"/>
              </a:solidFill>
            </a:endParaRPr>
          </a:p>
          <a:p>
            <a:pPr marL="285750" indent="-285750">
              <a:buFont typeface="Wingdings" panose="05000000000000000000" pitchFamily="2" charset="2"/>
              <a:buChar char="ü"/>
            </a:pPr>
            <a:r>
              <a:rPr lang="en-US" sz="1400" dirty="0" smtClean="0">
                <a:solidFill>
                  <a:schemeClr val="tx1"/>
                </a:solidFill>
              </a:rPr>
              <a:t>Increased circulating level of thyroid stimulating immunoglobulins (TSI).</a:t>
            </a:r>
          </a:p>
          <a:p>
            <a:endParaRPr lang="en-US" sz="500" dirty="0" smtClean="0">
              <a:solidFill>
                <a:schemeClr val="tx1"/>
              </a:solidFill>
            </a:endParaRPr>
          </a:p>
          <a:p>
            <a:pPr marL="285750" indent="-285750">
              <a:buFont typeface="Wingdings" panose="05000000000000000000" pitchFamily="2" charset="2"/>
              <a:buChar char="ü"/>
            </a:pPr>
            <a:r>
              <a:rPr lang="en-US" sz="1400" dirty="0" smtClean="0">
                <a:solidFill>
                  <a:schemeClr val="accent4">
                    <a:lumMod val="75000"/>
                  </a:schemeClr>
                </a:solidFill>
              </a:rPr>
              <a:t>95% </a:t>
            </a:r>
            <a:r>
              <a:rPr lang="en-US" sz="1400" dirty="0" smtClean="0">
                <a:solidFill>
                  <a:schemeClr val="bg1">
                    <a:lumMod val="50000"/>
                  </a:schemeClr>
                </a:solidFill>
              </a:rPr>
              <a:t>(Of all causes of hyperthyroidism).</a:t>
            </a:r>
          </a:p>
          <a:p>
            <a:pPr marL="285750" indent="-285750">
              <a:buFont typeface="Wingdings" panose="05000000000000000000" pitchFamily="2" charset="2"/>
              <a:buChar char="ü"/>
            </a:pPr>
            <a:endParaRPr lang="en-US" sz="500" dirty="0" smtClean="0">
              <a:solidFill>
                <a:schemeClr val="bg1">
                  <a:lumMod val="50000"/>
                </a:schemeClr>
              </a:solidFill>
            </a:endParaRPr>
          </a:p>
          <a:p>
            <a:pPr marL="285750" indent="-285750">
              <a:buFont typeface="Wingdings" panose="05000000000000000000" pitchFamily="2" charset="2"/>
              <a:buChar char="ü"/>
            </a:pPr>
            <a:r>
              <a:rPr lang="en-US" sz="1400" dirty="0" smtClean="0">
                <a:solidFill>
                  <a:schemeClr val="accent4">
                    <a:lumMod val="75000"/>
                  </a:schemeClr>
                </a:solidFill>
              </a:rPr>
              <a:t>4 – 8 </a:t>
            </a:r>
            <a:r>
              <a:rPr lang="en-US" sz="1400" dirty="0" smtClean="0">
                <a:solidFill>
                  <a:srgbClr val="FF66CC"/>
                </a:solidFill>
              </a:rPr>
              <a:t>times more common in women than men.</a:t>
            </a:r>
            <a:endParaRPr lang="en-US" sz="1400" dirty="0">
              <a:solidFill>
                <a:srgbClr val="FF66CC"/>
              </a:solidFill>
            </a:endParaRPr>
          </a:p>
        </p:txBody>
      </p:sp>
      <p:sp>
        <p:nvSpPr>
          <p:cNvPr id="32" name="Rectangle 31"/>
          <p:cNvSpPr/>
          <p:nvPr/>
        </p:nvSpPr>
        <p:spPr>
          <a:xfrm>
            <a:off x="4870276" y="4340756"/>
            <a:ext cx="1978035" cy="1943586"/>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n-US" sz="1400" dirty="0" smtClean="0">
                <a:solidFill>
                  <a:srgbClr val="00B050"/>
                </a:solidFill>
              </a:rPr>
              <a:t>The tumor may be in the pituitary or hypothalamus.</a:t>
            </a:r>
          </a:p>
          <a:p>
            <a:pPr marL="285750" indent="-285750">
              <a:buFont typeface="Wingdings" panose="05000000000000000000" pitchFamily="2" charset="2"/>
              <a:buChar char="ü"/>
            </a:pPr>
            <a:endParaRPr lang="en-US" sz="500" dirty="0">
              <a:solidFill>
                <a:srgbClr val="00B050"/>
              </a:solidFill>
            </a:endParaRPr>
          </a:p>
          <a:p>
            <a:pPr marL="285750" indent="-285750">
              <a:buFont typeface="Wingdings" panose="05000000000000000000" pitchFamily="2" charset="2"/>
              <a:buChar char="ü"/>
            </a:pPr>
            <a:r>
              <a:rPr lang="en-US" sz="1400" dirty="0" smtClean="0">
                <a:solidFill>
                  <a:schemeClr val="accent4">
                    <a:lumMod val="75000"/>
                  </a:schemeClr>
                </a:solidFill>
              </a:rPr>
              <a:t>95</a:t>
            </a:r>
            <a:r>
              <a:rPr lang="en-US" sz="1400" dirty="0">
                <a:solidFill>
                  <a:schemeClr val="accent4">
                    <a:lumMod val="75000"/>
                  </a:schemeClr>
                </a:solidFill>
              </a:rPr>
              <a:t>% </a:t>
            </a:r>
            <a:r>
              <a:rPr lang="en-US" sz="1400" dirty="0">
                <a:solidFill>
                  <a:schemeClr val="tx1"/>
                </a:solidFill>
              </a:rPr>
              <a:t>is </a:t>
            </a:r>
            <a:r>
              <a:rPr lang="en-US" sz="1400" dirty="0" smtClean="0">
                <a:solidFill>
                  <a:schemeClr val="tx1"/>
                </a:solidFill>
              </a:rPr>
              <a:t>benign</a:t>
            </a:r>
            <a:r>
              <a:rPr lang="en-US" sz="1400" dirty="0">
                <a:solidFill>
                  <a:schemeClr val="tx1"/>
                </a:solidFill>
              </a:rPr>
              <a:t> </a:t>
            </a:r>
            <a:r>
              <a:rPr lang="en-US" sz="1400" dirty="0" smtClean="0">
                <a:solidFill>
                  <a:schemeClr val="tx1"/>
                </a:solidFill>
              </a:rPr>
              <a:t>&amp; </a:t>
            </a:r>
            <a:r>
              <a:rPr lang="en-US" sz="1400" dirty="0" smtClean="0">
                <a:solidFill>
                  <a:srgbClr val="FFC000"/>
                </a:solidFill>
              </a:rPr>
              <a:t>5%</a:t>
            </a:r>
            <a:r>
              <a:rPr lang="en-US" sz="1400" dirty="0" smtClean="0">
                <a:solidFill>
                  <a:schemeClr val="tx1"/>
                </a:solidFill>
              </a:rPr>
              <a:t> is malignant.</a:t>
            </a:r>
          </a:p>
          <a:p>
            <a:pPr marL="285750" indent="-285750">
              <a:buFont typeface="Wingdings" panose="05000000000000000000" pitchFamily="2" charset="2"/>
              <a:buChar char="ü"/>
            </a:pPr>
            <a:endParaRPr lang="en-US" sz="500" dirty="0">
              <a:solidFill>
                <a:schemeClr val="tx1"/>
              </a:solidFill>
            </a:endParaRPr>
          </a:p>
          <a:p>
            <a:pPr marL="285750" indent="-285750">
              <a:buFont typeface="Wingdings" panose="05000000000000000000" pitchFamily="2" charset="2"/>
              <a:buChar char="ü"/>
            </a:pPr>
            <a:r>
              <a:rPr lang="en-US" sz="1400" dirty="0">
                <a:solidFill>
                  <a:schemeClr val="tx1"/>
                </a:solidFill>
              </a:rPr>
              <a:t>H</a:t>
            </a:r>
            <a:r>
              <a:rPr lang="en-US" sz="1400" dirty="0" smtClean="0">
                <a:solidFill>
                  <a:schemeClr val="tx1"/>
                </a:solidFill>
              </a:rPr>
              <a:t>istory </a:t>
            </a:r>
            <a:r>
              <a:rPr lang="en-US" sz="1400" dirty="0">
                <a:solidFill>
                  <a:schemeClr val="tx1"/>
                </a:solidFill>
              </a:rPr>
              <a:t>of head </a:t>
            </a:r>
            <a:r>
              <a:rPr lang="en-US" sz="1400" dirty="0" smtClean="0">
                <a:solidFill>
                  <a:schemeClr val="tx1"/>
                </a:solidFill>
              </a:rPr>
              <a:t>&amp; </a:t>
            </a:r>
            <a:r>
              <a:rPr lang="en-US" sz="1400" dirty="0">
                <a:solidFill>
                  <a:schemeClr val="tx1"/>
                </a:solidFill>
              </a:rPr>
              <a:t>neck </a:t>
            </a:r>
            <a:r>
              <a:rPr lang="en-US" sz="1400" dirty="0" smtClean="0">
                <a:solidFill>
                  <a:schemeClr val="tx1"/>
                </a:solidFill>
              </a:rPr>
              <a:t>irradiation &amp; </a:t>
            </a:r>
            <a:r>
              <a:rPr lang="en-US" sz="1400" dirty="0">
                <a:solidFill>
                  <a:schemeClr val="tx1"/>
                </a:solidFill>
              </a:rPr>
              <a:t>family history.</a:t>
            </a:r>
          </a:p>
        </p:txBody>
      </p:sp>
      <p:sp>
        <p:nvSpPr>
          <p:cNvPr id="33" name="Rectangle 32"/>
          <p:cNvSpPr/>
          <p:nvPr/>
        </p:nvSpPr>
        <p:spPr>
          <a:xfrm>
            <a:off x="9516973" y="4340756"/>
            <a:ext cx="2062430" cy="1943586"/>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n-US" sz="1400" dirty="0" smtClean="0">
                <a:solidFill>
                  <a:schemeClr val="tx1"/>
                </a:solidFill>
              </a:rPr>
              <a:t>Diseases </a:t>
            </a:r>
            <a:r>
              <a:rPr lang="en-US" sz="1400" dirty="0">
                <a:solidFill>
                  <a:schemeClr val="tx1"/>
                </a:solidFill>
              </a:rPr>
              <a:t>of the hypothalamus ( TRH</a:t>
            </a:r>
            <a:r>
              <a:rPr lang="en-US" sz="1400" dirty="0" smtClean="0">
                <a:solidFill>
                  <a:schemeClr val="tx1"/>
                </a:solidFill>
              </a:rPr>
              <a:t>).</a:t>
            </a:r>
          </a:p>
          <a:p>
            <a:pPr marL="285750" indent="-285750">
              <a:buFont typeface="Wingdings" panose="05000000000000000000" pitchFamily="2" charset="2"/>
              <a:buChar char="ü"/>
            </a:pPr>
            <a:endParaRPr lang="en-US" sz="1400" dirty="0" smtClean="0">
              <a:solidFill>
                <a:schemeClr val="tx1"/>
              </a:solidFill>
            </a:endParaRPr>
          </a:p>
          <a:p>
            <a:pPr marL="285750" indent="-285750">
              <a:buFont typeface="Wingdings" panose="05000000000000000000" pitchFamily="2" charset="2"/>
              <a:buChar char="ü"/>
            </a:pPr>
            <a:r>
              <a:rPr lang="en-US" sz="1400" dirty="0">
                <a:solidFill>
                  <a:schemeClr val="tx1"/>
                </a:solidFill>
              </a:rPr>
              <a:t>D</a:t>
            </a:r>
            <a:r>
              <a:rPr lang="en-US" sz="1400" dirty="0" smtClean="0">
                <a:solidFill>
                  <a:schemeClr val="tx1"/>
                </a:solidFill>
              </a:rPr>
              <a:t>iseases </a:t>
            </a:r>
            <a:r>
              <a:rPr lang="en-US" sz="1400" dirty="0">
                <a:solidFill>
                  <a:schemeClr val="tx1"/>
                </a:solidFill>
              </a:rPr>
              <a:t>of the </a:t>
            </a:r>
            <a:r>
              <a:rPr lang="en-US" sz="1400" dirty="0" smtClean="0">
                <a:solidFill>
                  <a:schemeClr val="tx1"/>
                </a:solidFill>
              </a:rPr>
              <a:t>pituitary (TSH</a:t>
            </a:r>
            <a:r>
              <a:rPr lang="en-US" sz="1400" dirty="0">
                <a:solidFill>
                  <a:schemeClr val="tx1"/>
                </a:solidFill>
              </a:rPr>
              <a:t>).</a:t>
            </a:r>
          </a:p>
        </p:txBody>
      </p:sp>
      <p:sp>
        <p:nvSpPr>
          <p:cNvPr id="34" name="Rectangle 33"/>
          <p:cNvSpPr/>
          <p:nvPr/>
        </p:nvSpPr>
        <p:spPr>
          <a:xfrm>
            <a:off x="7174531" y="4340756"/>
            <a:ext cx="2016223" cy="1943586"/>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n-US" sz="1400" dirty="0" smtClean="0">
                <a:solidFill>
                  <a:schemeClr val="tx1"/>
                </a:solidFill>
              </a:rPr>
              <a:t>rarely cause.</a:t>
            </a:r>
          </a:p>
          <a:p>
            <a:pPr marL="285750" indent="-285750">
              <a:buFont typeface="Wingdings" panose="05000000000000000000" pitchFamily="2" charset="2"/>
              <a:buChar char="ü"/>
            </a:pPr>
            <a:endParaRPr lang="en-US" sz="1400" dirty="0" smtClean="0">
              <a:solidFill>
                <a:schemeClr val="tx1"/>
              </a:solidFill>
            </a:endParaRPr>
          </a:p>
          <a:p>
            <a:pPr marL="285750" indent="-285750">
              <a:buFont typeface="Wingdings" panose="05000000000000000000" pitchFamily="2" charset="2"/>
              <a:buChar char="ü"/>
            </a:pPr>
            <a:r>
              <a:rPr lang="en-US" sz="1400" dirty="0" err="1" smtClean="0">
                <a:solidFill>
                  <a:schemeClr val="bg1">
                    <a:lumMod val="50000"/>
                  </a:schemeClr>
                </a:solidFill>
              </a:rPr>
              <a:t>eg</a:t>
            </a:r>
            <a:r>
              <a:rPr lang="en-US" sz="1400" dirty="0">
                <a:solidFill>
                  <a:schemeClr val="bg1">
                    <a:lumMod val="50000"/>
                  </a:schemeClr>
                </a:solidFill>
              </a:rPr>
              <a:t>. in case </a:t>
            </a:r>
            <a:r>
              <a:rPr lang="en-US" sz="1400" dirty="0" smtClean="0">
                <a:solidFill>
                  <a:schemeClr val="bg1">
                    <a:lumMod val="50000"/>
                  </a:schemeClr>
                </a:solidFill>
              </a:rPr>
              <a:t>of hypothyroidism treatment.</a:t>
            </a:r>
            <a:endParaRPr lang="ar-SA" sz="1400" dirty="0" smtClean="0">
              <a:solidFill>
                <a:schemeClr val="bg1">
                  <a:lumMod val="50000"/>
                </a:schemeClr>
              </a:solidFill>
            </a:endParaRPr>
          </a:p>
          <a:p>
            <a:pPr marL="285750" indent="-285750">
              <a:buFont typeface="Wingdings" panose="05000000000000000000" pitchFamily="2" charset="2"/>
              <a:buChar char="ü"/>
            </a:pPr>
            <a:endParaRPr lang="en-US" sz="1400" dirty="0" smtClean="0">
              <a:solidFill>
                <a:schemeClr val="bg1">
                  <a:lumMod val="50000"/>
                </a:schemeClr>
              </a:solidFill>
            </a:endParaRPr>
          </a:p>
          <a:p>
            <a:pPr algn="r" rtl="1"/>
            <a:r>
              <a:rPr lang="ar-SA" sz="1400" dirty="0">
                <a:solidFill>
                  <a:srgbClr val="00B050"/>
                </a:solidFill>
                <a:latin typeface="Calibri" panose="020F0502020204030204" pitchFamily="34" charset="0"/>
                <a:cs typeface="Calibri" panose="020F0502020204030204" pitchFamily="34" charset="0"/>
              </a:rPr>
              <a:t>بعض الناس </a:t>
            </a:r>
            <a:r>
              <a:rPr lang="ar-SA" sz="1400" dirty="0" err="1">
                <a:solidFill>
                  <a:srgbClr val="00B050"/>
                </a:solidFill>
                <a:latin typeface="Calibri" panose="020F0502020204030204" pitchFamily="34" charset="0"/>
                <a:cs typeface="Calibri" panose="020F0502020204030204" pitchFamily="34" charset="0"/>
              </a:rPr>
              <a:t>یأخذونھم</a:t>
            </a:r>
            <a:r>
              <a:rPr lang="ar-SA" sz="1400" dirty="0">
                <a:solidFill>
                  <a:srgbClr val="00B050"/>
                </a:solidFill>
                <a:latin typeface="Calibri" panose="020F0502020204030204" pitchFamily="34" charset="0"/>
                <a:cs typeface="Calibri" panose="020F0502020204030204" pitchFamily="34" charset="0"/>
              </a:rPr>
              <a:t> </a:t>
            </a:r>
            <a:r>
              <a:rPr lang="ar-SA" sz="1400" dirty="0" smtClean="0">
                <a:solidFill>
                  <a:srgbClr val="00B050"/>
                </a:solidFill>
                <a:latin typeface="Calibri" panose="020F0502020204030204" pitchFamily="34" charset="0"/>
                <a:cs typeface="Calibri" panose="020F0502020204030204" pitchFamily="34" charset="0"/>
              </a:rPr>
              <a:t>كحبوب </a:t>
            </a:r>
            <a:r>
              <a:rPr lang="ar-SA" sz="1400" dirty="0">
                <a:solidFill>
                  <a:srgbClr val="00B050"/>
                </a:solidFill>
                <a:latin typeface="Calibri" panose="020F0502020204030204" pitchFamily="34" charset="0"/>
                <a:cs typeface="Calibri" panose="020F0502020204030204" pitchFamily="34" charset="0"/>
              </a:rPr>
              <a:t>لنقص الوزن.</a:t>
            </a:r>
            <a:endParaRPr lang="en-US" sz="1400" dirty="0">
              <a:solidFill>
                <a:srgbClr val="00B050"/>
              </a:solidFill>
              <a:latin typeface="Calibri" panose="020F0502020204030204" pitchFamily="34" charset="0"/>
              <a:cs typeface="Calibri" panose="020F0502020204030204" pitchFamily="34" charset="0"/>
            </a:endParaRPr>
          </a:p>
        </p:txBody>
      </p:sp>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3204" y="1174598"/>
            <a:ext cx="3026198" cy="2542434"/>
          </a:xfrm>
          <a:prstGeom prst="rect">
            <a:avLst/>
          </a:prstGeom>
        </p:spPr>
      </p:pic>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2164" y="4340756"/>
            <a:ext cx="620291" cy="620291"/>
          </a:xfrm>
          <a:prstGeom prst="rect">
            <a:avLst/>
          </a:prstGeom>
        </p:spPr>
      </p:pic>
      <p:sp>
        <p:nvSpPr>
          <p:cNvPr id="6" name="TextBox 5"/>
          <p:cNvSpPr txBox="1"/>
          <p:nvPr/>
        </p:nvSpPr>
        <p:spPr>
          <a:xfrm>
            <a:off x="3457582" y="4653136"/>
            <a:ext cx="184731" cy="400110"/>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885633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spcBef>
                <a:spcPct val="0"/>
              </a:spcBef>
            </a:pPr>
            <a:r>
              <a:rPr lang="en-US" sz="3200" dirty="0">
                <a:solidFill>
                  <a:srgbClr val="497E8D"/>
                </a:solidFill>
                <a:latin typeface="Bahnschrift" panose="020B0502040204020203" pitchFamily="34" charset="0"/>
                <a:cs typeface="Calibri" panose="020F0502020204030204" pitchFamily="34" charset="0"/>
              </a:rPr>
              <a:t>Diagnosis</a:t>
            </a:r>
            <a:r>
              <a:rPr lang="ar-SA" sz="3200" dirty="0">
                <a:solidFill>
                  <a:srgbClr val="497E8D"/>
                </a:solidFill>
                <a:latin typeface="Bahnschrift" panose="020B0502040204020203" pitchFamily="34" charset="0"/>
                <a:cs typeface="Calibri" panose="020F0502020204030204" pitchFamily="34" charset="0"/>
              </a:rPr>
              <a:t> </a:t>
            </a:r>
            <a:r>
              <a:rPr lang="en-US" sz="3200" dirty="0">
                <a:solidFill>
                  <a:srgbClr val="497E8D"/>
                </a:solidFill>
                <a:latin typeface="Bahnschrift" panose="020B0502040204020203" pitchFamily="34" charset="0"/>
                <a:cs typeface="Calibri" panose="020F0502020204030204" pitchFamily="34" charset="0"/>
              </a:rPr>
              <a:t> (Signs and symptoms ) </a:t>
            </a:r>
          </a:p>
        </p:txBody>
      </p:sp>
      <p:sp>
        <p:nvSpPr>
          <p:cNvPr id="3" name="Slide Number Placeholder 2"/>
          <p:cNvSpPr>
            <a:spLocks noGrp="1"/>
          </p:cNvSpPr>
          <p:nvPr>
            <p:ph type="sldNum" sz="quarter" idx="12"/>
          </p:nvPr>
        </p:nvSpPr>
        <p:spPr/>
        <p:txBody>
          <a:bodyPr/>
          <a:lstStyle/>
          <a:p>
            <a:fld id="{4929A69E-7D8F-4515-9605-0315ABD4F316}" type="slidenum">
              <a:rPr lang="en-US" smtClean="0"/>
              <a:t>17</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Table 15"/>
          <p:cNvGraphicFramePr>
            <a:graphicFrameLocks noGrp="1"/>
          </p:cNvGraphicFramePr>
          <p:nvPr>
            <p:extLst>
              <p:ext uri="{D42A27DB-BD31-4B8C-83A1-F6EECF244321}">
                <p14:modId xmlns:p14="http://schemas.microsoft.com/office/powerpoint/2010/main" val="3261053781"/>
              </p:ext>
            </p:extLst>
          </p:nvPr>
        </p:nvGraphicFramePr>
        <p:xfrm>
          <a:off x="588050" y="1302258"/>
          <a:ext cx="10969944" cy="4937760"/>
        </p:xfrm>
        <a:graphic>
          <a:graphicData uri="http://schemas.openxmlformats.org/drawingml/2006/table">
            <a:tbl>
              <a:tblPr firstRow="1" bandRow="1">
                <a:tableStyleId>{5DA37D80-6434-44D0-A028-1B22A696006F}</a:tableStyleId>
              </a:tblPr>
              <a:tblGrid>
                <a:gridCol w="876441">
                  <a:extLst>
                    <a:ext uri="{9D8B030D-6E8A-4147-A177-3AD203B41FA5}">
                      <a16:colId xmlns:a16="http://schemas.microsoft.com/office/drawing/2014/main" xmlns="" val="3604589667"/>
                    </a:ext>
                  </a:extLst>
                </a:gridCol>
                <a:gridCol w="3960440">
                  <a:extLst>
                    <a:ext uri="{9D8B030D-6E8A-4147-A177-3AD203B41FA5}">
                      <a16:colId xmlns:a16="http://schemas.microsoft.com/office/drawing/2014/main" xmlns="" val="2880371773"/>
                    </a:ext>
                  </a:extLst>
                </a:gridCol>
                <a:gridCol w="1584176">
                  <a:extLst>
                    <a:ext uri="{9D8B030D-6E8A-4147-A177-3AD203B41FA5}">
                      <a16:colId xmlns:a16="http://schemas.microsoft.com/office/drawing/2014/main" xmlns="" val="97188759"/>
                    </a:ext>
                  </a:extLst>
                </a:gridCol>
                <a:gridCol w="4548887">
                  <a:extLst>
                    <a:ext uri="{9D8B030D-6E8A-4147-A177-3AD203B41FA5}">
                      <a16:colId xmlns:a16="http://schemas.microsoft.com/office/drawing/2014/main" xmlns="" val="163793373"/>
                    </a:ext>
                  </a:extLst>
                </a:gridCol>
              </a:tblGrid>
              <a:tr h="1216071">
                <a:tc>
                  <a:txBody>
                    <a:bodyPr/>
                    <a:lstStyle/>
                    <a:p>
                      <a:pPr marL="0" algn="ctr" rtl="0" eaLnBrk="1" latinLnBrk="0" hangingPunct="1"/>
                      <a:endParaRPr kumimoji="0" lang="en-US" sz="1600" b="0" kern="1200" dirty="0" smtClean="0">
                        <a:solidFill>
                          <a:srgbClr val="008080"/>
                        </a:solidFill>
                        <a:latin typeface="Gill Sans MT" panose="020B0502020104020203" pitchFamily="34" charset="0"/>
                        <a:ea typeface="+mn-ea"/>
                        <a:cs typeface="+mn-cs"/>
                      </a:endParaRPr>
                    </a:p>
                    <a:p>
                      <a:pPr marL="0" algn="ctr" rtl="0" eaLnBrk="1" latinLnBrk="0" hangingPunct="1"/>
                      <a:endParaRPr kumimoji="0" lang="en-US" sz="1600" b="0" kern="1200" dirty="0" smtClean="0">
                        <a:solidFill>
                          <a:srgbClr val="008080"/>
                        </a:solidFill>
                        <a:latin typeface="Gill Sans MT" panose="020B0502020104020203" pitchFamily="34" charset="0"/>
                        <a:ea typeface="+mn-ea"/>
                        <a:cs typeface="+mn-cs"/>
                      </a:endParaRPr>
                    </a:p>
                    <a:p>
                      <a:pPr marL="0" algn="ctr" rtl="0" eaLnBrk="1" latinLnBrk="0" hangingPunct="1"/>
                      <a:endParaRPr kumimoji="0" lang="en-US" sz="1600" b="0" kern="1200" dirty="0" smtClean="0">
                        <a:solidFill>
                          <a:srgbClr val="008080"/>
                        </a:solidFill>
                        <a:latin typeface="Gill Sans MT" panose="020B0502020104020203" pitchFamily="34" charset="0"/>
                        <a:ea typeface="+mn-ea"/>
                        <a:cs typeface="+mn-cs"/>
                      </a:endParaRPr>
                    </a:p>
                    <a:p>
                      <a:pPr marL="0" algn="ctr" rtl="0" eaLnBrk="1" latinLnBrk="0" hangingPunct="1"/>
                      <a:r>
                        <a:rPr kumimoji="0" lang="en-US" sz="1600" b="0" kern="1200" dirty="0" smtClean="0">
                          <a:solidFill>
                            <a:srgbClr val="008080"/>
                          </a:solidFill>
                          <a:latin typeface="Gill Sans MT" panose="020B0502020104020203" pitchFamily="34" charset="0"/>
                          <a:ea typeface="+mn-ea"/>
                          <a:cs typeface="+mn-cs"/>
                        </a:rPr>
                        <a:t>Size</a:t>
                      </a:r>
                      <a:endParaRPr kumimoji="0" lang="en-US" sz="1600" b="0" kern="1200" dirty="0">
                        <a:solidFill>
                          <a:srgbClr val="008080"/>
                        </a:solidFill>
                        <a:latin typeface="Gill Sans MT" panose="020B0502020104020203" pitchFamily="34" charset="0"/>
                        <a:ea typeface="+mn-ea"/>
                        <a:cs typeface="+mn-cs"/>
                      </a:endParaRPr>
                    </a:p>
                  </a:txBody>
                  <a:tcPr>
                    <a:solidFill>
                      <a:srgbClr val="FCFEE6"/>
                    </a:solidFill>
                  </a:tcPr>
                </a:tc>
                <a:tc>
                  <a:txBody>
                    <a:bodyPr/>
                    <a:lstStyle/>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kern="1200" dirty="0">
                          <a:solidFill>
                            <a:schemeClr val="tx1"/>
                          </a:solidFill>
                          <a:latin typeface="Gill Sans MT" panose="020B0502020104020203" pitchFamily="34" charset="0"/>
                          <a:ea typeface="+mn-ea"/>
                          <a:cs typeface="+mn-cs"/>
                        </a:rPr>
                        <a:t>Goiter </a:t>
                      </a:r>
                      <a:r>
                        <a:rPr lang="en-US" sz="1600" b="0" kern="1200" dirty="0">
                          <a:solidFill>
                            <a:srgbClr val="00B050"/>
                          </a:solidFill>
                          <a:latin typeface="Gill Sans MT" panose="020B0502020104020203" pitchFamily="34" charset="0"/>
                          <a:ea typeface="+mn-ea"/>
                          <a:cs typeface="Calibri" panose="020F0502020204030204" pitchFamily="34" charset="0"/>
                        </a:rPr>
                        <a:t>(is an abnormal enlargement of thyroid gland) </a:t>
                      </a:r>
                      <a:r>
                        <a:rPr kumimoji="0" lang="en-US" sz="1600" b="0" kern="1200" dirty="0">
                          <a:solidFill>
                            <a:schemeClr val="tx1"/>
                          </a:solidFill>
                          <a:latin typeface="Gill Sans MT" panose="020B0502020104020203" pitchFamily="34" charset="0"/>
                          <a:ea typeface="+mn-ea"/>
                          <a:cs typeface="+mn-cs"/>
                        </a:rPr>
                        <a:t>in </a:t>
                      </a:r>
                      <a:r>
                        <a:rPr kumimoji="0" lang="en-US" sz="1600" b="0" kern="1200" dirty="0">
                          <a:solidFill>
                            <a:srgbClr val="FFC000"/>
                          </a:solidFill>
                          <a:latin typeface="Gill Sans MT" panose="020B0502020104020203" pitchFamily="34" charset="0"/>
                          <a:ea typeface="+mn-ea"/>
                          <a:cs typeface="+mn-cs"/>
                        </a:rPr>
                        <a:t>95%.</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rgbClr val="008080"/>
                        </a:solidFill>
                        <a:latin typeface="Gill Sans MT" panose="020B0502020104020203"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rgbClr val="008080"/>
                        </a:solidFill>
                        <a:latin typeface="Gill Sans MT" panose="020B0502020104020203"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rgbClr val="008080"/>
                        </a:solidFill>
                        <a:latin typeface="Gill Sans MT" panose="020B0502020104020203"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0" kern="1200" dirty="0" smtClean="0">
                          <a:solidFill>
                            <a:srgbClr val="008080"/>
                          </a:solidFill>
                          <a:latin typeface="Gill Sans MT" panose="020B0502020104020203" pitchFamily="34" charset="0"/>
                          <a:ea typeface="+mn-ea"/>
                          <a:cs typeface="+mn-cs"/>
                        </a:rPr>
                        <a:t>Cardiovascular</a:t>
                      </a:r>
                      <a:endParaRPr kumimoji="0" lang="en-US" sz="1600" b="0" kern="1200" dirty="0">
                        <a:solidFill>
                          <a:srgbClr val="008080"/>
                        </a:solidFill>
                        <a:latin typeface="Gill Sans MT" panose="020B0502020104020203" pitchFamily="34" charset="0"/>
                        <a:ea typeface="+mn-ea"/>
                        <a:cs typeface="+mn-cs"/>
                      </a:endParaRPr>
                    </a:p>
                  </a:txBody>
                  <a:tcPr>
                    <a:solidFill>
                      <a:srgbClr val="E0F4E9"/>
                    </a:solidFill>
                  </a:tcPr>
                </a:tc>
                <a:tc>
                  <a:txBody>
                    <a:bodyPr/>
                    <a:lstStyle/>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kern="1200" dirty="0" smtClean="0">
                          <a:solidFill>
                            <a:schemeClr val="tx1"/>
                          </a:solidFill>
                          <a:latin typeface="Gill Sans MT" panose="020B0502020104020203" pitchFamily="34" charset="0"/>
                          <a:ea typeface="+mn-ea"/>
                          <a:cs typeface="+mn-cs"/>
                        </a:rPr>
                        <a:t>Increase heart rate</a:t>
                      </a:r>
                      <a:r>
                        <a:rPr kumimoji="0" lang="en-US" sz="1600" b="0" kern="1200" baseline="0" dirty="0" smtClean="0">
                          <a:solidFill>
                            <a:schemeClr val="tx1"/>
                          </a:solidFill>
                          <a:latin typeface="Gill Sans MT" panose="020B0502020104020203" pitchFamily="34" charset="0"/>
                          <a:ea typeface="+mn-ea"/>
                          <a:cs typeface="+mn-cs"/>
                        </a:rPr>
                        <a:t> &amp; </a:t>
                      </a:r>
                      <a:r>
                        <a:rPr kumimoji="0" lang="en-US" sz="1600" b="0" kern="1200" dirty="0" smtClean="0">
                          <a:solidFill>
                            <a:schemeClr val="tx1"/>
                          </a:solidFill>
                          <a:latin typeface="Gill Sans MT" panose="020B0502020104020203" pitchFamily="34" charset="0"/>
                          <a:ea typeface="+mn-ea"/>
                          <a:cs typeface="+mn-cs"/>
                        </a:rPr>
                        <a:t>stroke volume. </a:t>
                      </a:r>
                    </a:p>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kern="1200" dirty="0" smtClean="0">
                          <a:solidFill>
                            <a:schemeClr val="tx1"/>
                          </a:solidFill>
                          <a:latin typeface="Gill Sans MT" panose="020B0502020104020203" pitchFamily="34" charset="0"/>
                          <a:ea typeface="+mn-ea"/>
                          <a:cs typeface="+mn-cs"/>
                        </a:rPr>
                        <a:t>Arrhythmias</a:t>
                      </a:r>
                    </a:p>
                    <a:p>
                      <a:pPr marL="0" marR="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US" sz="1600" b="0" kern="1200" dirty="0" smtClean="0">
                          <a:solidFill>
                            <a:srgbClr val="00B050"/>
                          </a:solidFill>
                          <a:latin typeface="Gill Sans MT" panose="020B0502020104020203" pitchFamily="34" charset="0"/>
                          <a:ea typeface="+mn-ea"/>
                          <a:cs typeface="Calibri" panose="020F0502020204030204" pitchFamily="34" charset="0"/>
                        </a:rPr>
                        <a:t>(all the above are Because thyroid hormone potentiate </a:t>
                      </a:r>
                      <a:r>
                        <a:rPr kumimoji="0" lang="en-US" sz="1600" b="0" kern="1200" dirty="0" err="1" smtClean="0">
                          <a:solidFill>
                            <a:srgbClr val="00B050"/>
                          </a:solidFill>
                          <a:latin typeface="Gill Sans MT" panose="020B0502020104020203" pitchFamily="34" charset="0"/>
                          <a:ea typeface="+mn-ea"/>
                          <a:cs typeface="Calibri" panose="020F0502020204030204" pitchFamily="34" charset="0"/>
                        </a:rPr>
                        <a:t>catecholamines</a:t>
                      </a:r>
                      <a:r>
                        <a:rPr kumimoji="0" lang="en-US" sz="1600" b="0" kern="1200" dirty="0" smtClean="0">
                          <a:solidFill>
                            <a:srgbClr val="00B050"/>
                          </a:solidFill>
                          <a:latin typeface="Gill Sans MT" panose="020B0502020104020203" pitchFamily="34" charset="0"/>
                          <a:ea typeface="+mn-ea"/>
                          <a:cs typeface="Calibri" panose="020F0502020204030204" pitchFamily="34" charset="0"/>
                        </a:rPr>
                        <a:t>).</a:t>
                      </a:r>
                    </a:p>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kern="1200" dirty="0" smtClean="0">
                          <a:solidFill>
                            <a:schemeClr val="tx1"/>
                          </a:solidFill>
                          <a:latin typeface="Gill Sans MT" panose="020B0502020104020203" pitchFamily="34" charset="0"/>
                          <a:ea typeface="+mn-ea"/>
                          <a:cs typeface="+mn-cs"/>
                        </a:rPr>
                        <a:t>Hypertension. </a:t>
                      </a:r>
                      <a:endParaRPr kumimoji="0" lang="en-US" sz="1600" b="0" kern="1200" dirty="0">
                        <a:solidFill>
                          <a:schemeClr val="tx1"/>
                        </a:solidFill>
                        <a:latin typeface="Gill Sans MT" panose="020B0502020104020203" pitchFamily="34" charset="0"/>
                        <a:ea typeface="+mn-ea"/>
                        <a:cs typeface="+mn-cs"/>
                      </a:endParaRPr>
                    </a:p>
                  </a:txBody>
                  <a:tcPr>
                    <a:solidFill>
                      <a:schemeClr val="bg1"/>
                    </a:solidFill>
                  </a:tcPr>
                </a:tc>
                <a:extLst>
                  <a:ext uri="{0D108BD9-81ED-4DB2-BD59-A6C34878D82A}">
                    <a16:rowId xmlns:a16="http://schemas.microsoft.com/office/drawing/2014/main" xmlns="" val="112657102"/>
                  </a:ext>
                </a:extLst>
              </a:tr>
              <a:tr h="1508760">
                <a:tc rowSpan="2">
                  <a:txBody>
                    <a:bodyPr/>
                    <a:lstStyle/>
                    <a:p>
                      <a:pPr marL="0" algn="ctr" rtl="0" eaLnBrk="1" latinLnBrk="0" hangingPunct="1"/>
                      <a:endParaRPr kumimoji="0" lang="en-US" sz="1600" b="0" kern="1200" dirty="0" smtClean="0">
                        <a:solidFill>
                          <a:srgbClr val="008080"/>
                        </a:solidFill>
                        <a:latin typeface="Gill Sans MT" panose="020B0502020104020203" pitchFamily="34" charset="0"/>
                        <a:ea typeface="+mn-ea"/>
                        <a:cs typeface="+mn-cs"/>
                      </a:endParaRPr>
                    </a:p>
                    <a:p>
                      <a:pPr marL="0" algn="ctr" rtl="0" eaLnBrk="1" latinLnBrk="0" hangingPunct="1"/>
                      <a:endParaRPr kumimoji="0" lang="en-US" sz="1600" b="0" kern="1200" dirty="0" smtClean="0">
                        <a:solidFill>
                          <a:srgbClr val="008080"/>
                        </a:solidFill>
                        <a:latin typeface="Gill Sans MT" panose="020B0502020104020203" pitchFamily="34" charset="0"/>
                        <a:ea typeface="+mn-ea"/>
                        <a:cs typeface="+mn-cs"/>
                      </a:endParaRPr>
                    </a:p>
                    <a:p>
                      <a:pPr marL="0" algn="ctr" rtl="0" eaLnBrk="1" latinLnBrk="0" hangingPunct="1"/>
                      <a:endParaRPr kumimoji="0" lang="en-US" sz="1600" b="0" kern="1200" dirty="0" smtClean="0">
                        <a:solidFill>
                          <a:srgbClr val="008080"/>
                        </a:solidFill>
                        <a:latin typeface="Gill Sans MT" panose="020B0502020104020203" pitchFamily="34" charset="0"/>
                        <a:ea typeface="+mn-ea"/>
                        <a:cs typeface="+mn-cs"/>
                      </a:endParaRPr>
                    </a:p>
                    <a:p>
                      <a:pPr marL="0" algn="ctr" rtl="0" eaLnBrk="1" latinLnBrk="0" hangingPunct="1"/>
                      <a:endParaRPr kumimoji="0" lang="en-US" sz="1600" b="0" kern="1200" dirty="0" smtClean="0">
                        <a:solidFill>
                          <a:srgbClr val="008080"/>
                        </a:solidFill>
                        <a:latin typeface="Gill Sans MT" panose="020B0502020104020203" pitchFamily="34" charset="0"/>
                        <a:ea typeface="+mn-ea"/>
                        <a:cs typeface="+mn-cs"/>
                      </a:endParaRPr>
                    </a:p>
                    <a:p>
                      <a:pPr marL="0" algn="ctr" rtl="0" eaLnBrk="1" latinLnBrk="0" hangingPunct="1"/>
                      <a:endParaRPr kumimoji="0" lang="en-US" sz="1600" b="0" kern="1200" dirty="0" smtClean="0">
                        <a:solidFill>
                          <a:srgbClr val="008080"/>
                        </a:solidFill>
                        <a:latin typeface="Gill Sans MT" panose="020B0502020104020203" pitchFamily="34" charset="0"/>
                        <a:ea typeface="+mn-ea"/>
                        <a:cs typeface="+mn-cs"/>
                      </a:endParaRPr>
                    </a:p>
                    <a:p>
                      <a:pPr marL="0" algn="ctr" rtl="0" eaLnBrk="1" latinLnBrk="0" hangingPunct="1"/>
                      <a:r>
                        <a:rPr kumimoji="0" lang="en-US" sz="1600" b="0" kern="1200" dirty="0" smtClean="0">
                          <a:solidFill>
                            <a:srgbClr val="008080"/>
                          </a:solidFill>
                          <a:latin typeface="Gill Sans MT" panose="020B0502020104020203" pitchFamily="34" charset="0"/>
                          <a:ea typeface="+mn-ea"/>
                          <a:cs typeface="+mn-cs"/>
                        </a:rPr>
                        <a:t>skin</a:t>
                      </a:r>
                      <a:endParaRPr kumimoji="0" lang="en-US" sz="1600" b="0" kern="1200" dirty="0">
                        <a:solidFill>
                          <a:srgbClr val="008080"/>
                        </a:solidFill>
                        <a:latin typeface="Gill Sans MT" panose="020B0502020104020203" pitchFamily="34" charset="0"/>
                        <a:ea typeface="+mn-ea"/>
                        <a:cs typeface="+mn-cs"/>
                      </a:endParaRPr>
                    </a:p>
                  </a:txBody>
                  <a:tcPr>
                    <a:solidFill>
                      <a:srgbClr val="E0F4E9"/>
                    </a:solidFill>
                  </a:tcPr>
                </a:tc>
                <a:tc rowSpan="2">
                  <a:txBody>
                    <a:bodyPr/>
                    <a:lstStyle/>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kern="1200" dirty="0" smtClean="0">
                          <a:solidFill>
                            <a:schemeClr val="tx1"/>
                          </a:solidFill>
                          <a:latin typeface="Gill Sans MT" panose="020B0502020104020203" pitchFamily="34" charset="0"/>
                          <a:ea typeface="+mn-ea"/>
                          <a:cs typeface="+mn-cs"/>
                        </a:rPr>
                        <a:t>Smooth, </a:t>
                      </a:r>
                      <a:r>
                        <a:rPr kumimoji="0" lang="en-US" sz="1600" b="0" kern="1200" dirty="0">
                          <a:solidFill>
                            <a:schemeClr val="tx1"/>
                          </a:solidFill>
                          <a:latin typeface="Gill Sans MT" panose="020B0502020104020203" pitchFamily="34" charset="0"/>
                          <a:ea typeface="+mn-ea"/>
                          <a:cs typeface="+mn-cs"/>
                        </a:rPr>
                        <a:t>warm </a:t>
                      </a:r>
                      <a:r>
                        <a:rPr kumimoji="0" lang="en-US" sz="1600" b="0" kern="1200" dirty="0" smtClean="0">
                          <a:solidFill>
                            <a:schemeClr val="tx1"/>
                          </a:solidFill>
                          <a:latin typeface="Gill Sans MT" panose="020B0502020104020203" pitchFamily="34" charset="0"/>
                          <a:ea typeface="+mn-ea"/>
                          <a:cs typeface="+mn-cs"/>
                        </a:rPr>
                        <a:t>&amp; </a:t>
                      </a:r>
                      <a:r>
                        <a:rPr kumimoji="0" lang="en-US" sz="1600" b="0" u="sng" kern="1200" dirty="0" smtClean="0">
                          <a:solidFill>
                            <a:schemeClr val="tx1"/>
                          </a:solidFill>
                          <a:latin typeface="Gill Sans MT" panose="020B0502020104020203" pitchFamily="34" charset="0"/>
                          <a:ea typeface="+mn-ea"/>
                          <a:cs typeface="+mn-cs"/>
                        </a:rPr>
                        <a:t>moist</a:t>
                      </a:r>
                      <a:r>
                        <a:rPr kumimoji="0" lang="ar-SA" sz="1600" b="0" kern="1200" baseline="0" dirty="0" smtClean="0">
                          <a:solidFill>
                            <a:schemeClr val="tx1"/>
                          </a:solidFill>
                          <a:latin typeface="Gill Sans MT" panose="020B0502020104020203" pitchFamily="34" charset="0"/>
                          <a:ea typeface="+mn-ea"/>
                          <a:cs typeface="+mn-cs"/>
                        </a:rPr>
                        <a:t> </a:t>
                      </a:r>
                      <a:r>
                        <a:rPr kumimoji="0" lang="ar-SA" sz="1600" b="0" kern="1200" baseline="0" dirty="0" smtClean="0">
                          <a:solidFill>
                            <a:schemeClr val="bg1">
                              <a:lumMod val="50000"/>
                            </a:schemeClr>
                          </a:solidFill>
                          <a:latin typeface="Calibri" panose="020F0502020204030204" pitchFamily="34" charset="0"/>
                          <a:ea typeface="+mn-ea"/>
                          <a:cs typeface="Calibri" panose="020F0502020204030204" pitchFamily="34" charset="0"/>
                        </a:rPr>
                        <a:t>رطب </a:t>
                      </a:r>
                      <a:endParaRPr kumimoji="0" lang="en-US" sz="1600" b="0" kern="1200" dirty="0" smtClean="0">
                        <a:solidFill>
                          <a:schemeClr val="tx1"/>
                        </a:solidFill>
                        <a:latin typeface="Gill Sans MT" panose="020B0502020104020203" pitchFamily="34" charset="0"/>
                        <a:ea typeface="+mn-ea"/>
                        <a:cs typeface="+mn-cs"/>
                      </a:endParaRPr>
                    </a:p>
                    <a:p>
                      <a:r>
                        <a:rPr kumimoji="0" lang="en-US" sz="1600" b="0" kern="1200" dirty="0" smtClean="0">
                          <a:solidFill>
                            <a:srgbClr val="00B050"/>
                          </a:solidFill>
                          <a:latin typeface="Gill Sans MT" panose="020B0502020104020203" pitchFamily="34" charset="0"/>
                          <a:ea typeface="+mn-ea"/>
                          <a:cs typeface="Calibri" panose="020F0502020204030204" pitchFamily="34" charset="0"/>
                        </a:rPr>
                        <a:t>(Moist Because of the</a:t>
                      </a:r>
                      <a:r>
                        <a:rPr kumimoji="0" lang="en-US" sz="1600" b="0" kern="1200" baseline="0" dirty="0" smtClean="0">
                          <a:solidFill>
                            <a:srgbClr val="00B050"/>
                          </a:solidFill>
                          <a:latin typeface="Gill Sans MT" panose="020B0502020104020203" pitchFamily="34" charset="0"/>
                          <a:ea typeface="+mn-ea"/>
                          <a:cs typeface="Calibri" panose="020F0502020204030204" pitchFamily="34" charset="0"/>
                        </a:rPr>
                        <a:t> i</a:t>
                      </a:r>
                      <a:r>
                        <a:rPr kumimoji="0" lang="en-US" sz="1600" b="0" kern="1200" dirty="0" smtClean="0">
                          <a:solidFill>
                            <a:srgbClr val="00B050"/>
                          </a:solidFill>
                          <a:latin typeface="Gill Sans MT" panose="020B0502020104020203" pitchFamily="34" charset="0"/>
                          <a:ea typeface="+mn-ea"/>
                          <a:cs typeface="Calibri" panose="020F0502020204030204" pitchFamily="34" charset="0"/>
                        </a:rPr>
                        <a:t>ncrease of metabolism</a:t>
                      </a:r>
                    </a:p>
                    <a:p>
                      <a:r>
                        <a:rPr kumimoji="0" lang="en-US" sz="1600" b="0" kern="1200" dirty="0" smtClean="0">
                          <a:solidFill>
                            <a:srgbClr val="00B050"/>
                          </a:solidFill>
                          <a:latin typeface="Gill Sans MT" panose="020B0502020104020203" pitchFamily="34" charset="0"/>
                          <a:ea typeface="+mn-ea"/>
                          <a:cs typeface="Calibri" panose="020F0502020204030204" pitchFamily="34" charset="0"/>
                        </a:rPr>
                        <a:t>&amp; sweating).</a:t>
                      </a:r>
                    </a:p>
                    <a:p>
                      <a:endParaRPr kumimoji="0" lang="en-US" sz="1600" b="0" kern="1200" dirty="0" smtClean="0">
                        <a:solidFill>
                          <a:srgbClr val="00B050"/>
                        </a:solidFill>
                        <a:latin typeface="Gill Sans MT" panose="020B0502020104020203" pitchFamily="34" charset="0"/>
                        <a:ea typeface="+mn-ea"/>
                        <a:cs typeface="Calibri" panose="020F0502020204030204" pitchFamily="34" charset="0"/>
                      </a:endParaRPr>
                    </a:p>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kern="1200" dirty="0" smtClean="0">
                          <a:solidFill>
                            <a:schemeClr val="tx1"/>
                          </a:solidFill>
                          <a:latin typeface="Gill Sans MT" panose="020B0502020104020203" pitchFamily="34" charset="0"/>
                          <a:ea typeface="+mn-ea"/>
                          <a:cs typeface="+mn-cs"/>
                        </a:rPr>
                        <a:t>Heat intolerance</a:t>
                      </a:r>
                      <a:r>
                        <a:rPr kumimoji="0" lang="en-US" sz="1600" b="0" kern="1200" baseline="0" dirty="0" smtClean="0">
                          <a:solidFill>
                            <a:schemeClr val="tx1"/>
                          </a:solidFill>
                          <a:latin typeface="Gill Sans MT" panose="020B0502020104020203" pitchFamily="34" charset="0"/>
                          <a:ea typeface="+mn-ea"/>
                          <a:cs typeface="+mn-cs"/>
                        </a:rPr>
                        <a:t> &amp; </a:t>
                      </a:r>
                      <a:r>
                        <a:rPr kumimoji="0" lang="en-US" sz="1600" b="0" kern="1200" dirty="0" smtClean="0">
                          <a:solidFill>
                            <a:schemeClr val="tx1"/>
                          </a:solidFill>
                          <a:latin typeface="Gill Sans MT" panose="020B0502020104020203" pitchFamily="34" charset="0"/>
                          <a:ea typeface="+mn-ea"/>
                          <a:cs typeface="+mn-cs"/>
                        </a:rPr>
                        <a:t>night sweating.</a:t>
                      </a:r>
                    </a:p>
                    <a:p>
                      <a:r>
                        <a:rPr kumimoji="0" lang="en-US" sz="1600" b="0" kern="1200" dirty="0" smtClean="0">
                          <a:solidFill>
                            <a:srgbClr val="00B050"/>
                          </a:solidFill>
                          <a:latin typeface="Gill Sans MT" panose="020B0502020104020203" pitchFamily="34" charset="0"/>
                          <a:ea typeface="+mn-ea"/>
                          <a:cs typeface="Calibri" panose="020F0502020204030204" pitchFamily="34" charset="0"/>
                        </a:rPr>
                        <a:t>(Because the metabolic rate is high, so </a:t>
                      </a:r>
                      <a:r>
                        <a:rPr kumimoji="0" lang="en-US" sz="1600" b="0" kern="1200" baseline="0" dirty="0" smtClean="0">
                          <a:solidFill>
                            <a:srgbClr val="00B050"/>
                          </a:solidFill>
                          <a:latin typeface="Gill Sans MT" panose="020B0502020104020203" pitchFamily="34" charset="0"/>
                          <a:ea typeface="+mn-ea"/>
                          <a:cs typeface="Calibri" panose="020F0502020204030204" pitchFamily="34" charset="0"/>
                        </a:rPr>
                        <a:t>the </a:t>
                      </a:r>
                      <a:r>
                        <a:rPr kumimoji="0" lang="en-US" sz="1600" b="0" kern="1200" dirty="0" smtClean="0">
                          <a:solidFill>
                            <a:srgbClr val="00B050"/>
                          </a:solidFill>
                          <a:latin typeface="Gill Sans MT" panose="020B0502020104020203" pitchFamily="34" charset="0"/>
                          <a:ea typeface="+mn-ea"/>
                          <a:cs typeface="Calibri" panose="020F0502020204030204" pitchFamily="34" charset="0"/>
                        </a:rPr>
                        <a:t>body is</a:t>
                      </a:r>
                      <a:r>
                        <a:rPr kumimoji="0" lang="en-US" sz="1600" b="0" kern="1200" baseline="0" dirty="0" smtClean="0">
                          <a:solidFill>
                            <a:srgbClr val="00B050"/>
                          </a:solidFill>
                          <a:latin typeface="Gill Sans MT" panose="020B0502020104020203" pitchFamily="34" charset="0"/>
                          <a:ea typeface="+mn-ea"/>
                          <a:cs typeface="Calibri" panose="020F0502020204030204" pitchFamily="34" charset="0"/>
                        </a:rPr>
                        <a:t> </a:t>
                      </a:r>
                      <a:r>
                        <a:rPr kumimoji="0" lang="en-US" sz="1600" b="0" kern="1200" dirty="0" smtClean="0">
                          <a:solidFill>
                            <a:srgbClr val="00B050"/>
                          </a:solidFill>
                          <a:latin typeface="Gill Sans MT" panose="020B0502020104020203" pitchFamily="34" charset="0"/>
                          <a:ea typeface="+mn-ea"/>
                          <a:cs typeface="Calibri" panose="020F0502020204030204" pitchFamily="34" charset="0"/>
                        </a:rPr>
                        <a:t>burning everything &amp; that produces heat).</a:t>
                      </a:r>
                    </a:p>
                    <a:p>
                      <a:pPr marL="0" marR="0" indent="0" algn="r" defTabSz="914400" rtl="1" eaLnBrk="1" fontAlgn="auto" latinLnBrk="0" hangingPunct="1">
                        <a:lnSpc>
                          <a:spcPct val="100000"/>
                        </a:lnSpc>
                        <a:spcBef>
                          <a:spcPts val="0"/>
                        </a:spcBef>
                        <a:spcAft>
                          <a:spcPts val="0"/>
                        </a:spcAft>
                        <a:buClrTx/>
                        <a:buSzTx/>
                        <a:buFontTx/>
                        <a:buNone/>
                        <a:tabLst/>
                        <a:defRPr/>
                      </a:pPr>
                      <a:r>
                        <a:rPr kumimoji="0" lang="ar-SA" sz="1600" b="0" kern="1200" dirty="0" err="1" smtClean="0">
                          <a:solidFill>
                            <a:srgbClr val="00B050"/>
                          </a:solidFill>
                          <a:latin typeface="Calibri" panose="020F0502020204030204" pitchFamily="34" charset="0"/>
                          <a:ea typeface="+mn-ea"/>
                          <a:cs typeface="Calibri" panose="020F0502020204030204" pitchFamily="34" charset="0"/>
                        </a:rPr>
                        <a:t>ایش</a:t>
                      </a:r>
                      <a:r>
                        <a:rPr kumimoji="0" lang="ar-SA" sz="1600" b="0" kern="1200" dirty="0" smtClean="0">
                          <a:solidFill>
                            <a:srgbClr val="00B050"/>
                          </a:solidFill>
                          <a:latin typeface="Calibri" panose="020F0502020204030204" pitchFamily="34" charset="0"/>
                          <a:ea typeface="+mn-ea"/>
                          <a:cs typeface="Calibri" panose="020F0502020204030204" pitchFamily="34" charset="0"/>
                        </a:rPr>
                        <a:t> </a:t>
                      </a:r>
                      <a:r>
                        <a:rPr kumimoji="0" lang="ar-SA" sz="1600" b="0" kern="1200" dirty="0" err="1" smtClean="0">
                          <a:solidFill>
                            <a:srgbClr val="00B050"/>
                          </a:solidFill>
                          <a:latin typeface="Calibri" panose="020F0502020204030204" pitchFamily="34" charset="0"/>
                          <a:ea typeface="+mn-ea"/>
                          <a:cs typeface="Calibri" panose="020F0502020204030204" pitchFamily="34" charset="0"/>
                        </a:rPr>
                        <a:t>یعني</a:t>
                      </a:r>
                      <a:r>
                        <a:rPr kumimoji="0" lang="ar-SA" sz="1600" b="0" kern="1200" dirty="0" smtClean="0">
                          <a:solidFill>
                            <a:srgbClr val="00B050"/>
                          </a:solidFill>
                          <a:latin typeface="Calibri" panose="020F0502020204030204" pitchFamily="34" charset="0"/>
                          <a:ea typeface="+mn-ea"/>
                          <a:cs typeface="Calibri" panose="020F0502020204030204" pitchFamily="34" charset="0"/>
                        </a:rPr>
                        <a:t>؟ </a:t>
                      </a:r>
                      <a:r>
                        <a:rPr kumimoji="0" lang="ar-SA" sz="1600" b="0" kern="1200" dirty="0" err="1" smtClean="0">
                          <a:solidFill>
                            <a:srgbClr val="00B050"/>
                          </a:solidFill>
                          <a:latin typeface="Calibri" panose="020F0502020204030204" pitchFamily="34" charset="0"/>
                          <a:ea typeface="+mn-ea"/>
                          <a:cs typeface="Calibri" panose="020F0502020204030204" pitchFamily="34" charset="0"/>
                        </a:rPr>
                        <a:t>یعني</a:t>
                      </a:r>
                      <a:r>
                        <a:rPr kumimoji="0" lang="ar-SA" sz="1600" b="0" kern="1200" dirty="0" smtClean="0">
                          <a:solidFill>
                            <a:srgbClr val="00B050"/>
                          </a:solidFill>
                          <a:latin typeface="Calibri" panose="020F0502020204030204" pitchFamily="34" charset="0"/>
                          <a:ea typeface="+mn-ea"/>
                          <a:cs typeface="Calibri" panose="020F0502020204030204" pitchFamily="34" charset="0"/>
                        </a:rPr>
                        <a:t> </a:t>
                      </a:r>
                      <a:r>
                        <a:rPr kumimoji="0" lang="ar-SA" sz="1600" b="0" kern="1200" dirty="0" err="1" smtClean="0">
                          <a:solidFill>
                            <a:srgbClr val="00B050"/>
                          </a:solidFill>
                          <a:latin typeface="Calibri" panose="020F0502020204030204" pitchFamily="34" charset="0"/>
                          <a:ea typeface="+mn-ea"/>
                          <a:cs typeface="Calibri" panose="020F0502020204030204" pitchFamily="34" charset="0"/>
                        </a:rPr>
                        <a:t>مایتحمل</a:t>
                      </a:r>
                      <a:r>
                        <a:rPr kumimoji="0" lang="ar-SA" sz="1600" b="0" kern="1200" dirty="0" smtClean="0">
                          <a:solidFill>
                            <a:srgbClr val="00B050"/>
                          </a:solidFill>
                          <a:latin typeface="Calibri" panose="020F0502020204030204" pitchFamily="34" charset="0"/>
                          <a:ea typeface="+mn-ea"/>
                          <a:cs typeface="Calibri" panose="020F0502020204030204" pitchFamily="34" charset="0"/>
                        </a:rPr>
                        <a:t> </a:t>
                      </a:r>
                      <a:r>
                        <a:rPr kumimoji="0" lang="ar-SA" sz="1600" b="0" kern="1200" dirty="0" err="1" smtClean="0">
                          <a:solidFill>
                            <a:srgbClr val="00B050"/>
                          </a:solidFill>
                          <a:latin typeface="Calibri" panose="020F0502020204030204" pitchFamily="34" charset="0"/>
                          <a:ea typeface="+mn-ea"/>
                          <a:cs typeface="Calibri" panose="020F0502020204030204" pitchFamily="34" charset="0"/>
                        </a:rPr>
                        <a:t>الحراره</a:t>
                      </a:r>
                      <a:r>
                        <a:rPr kumimoji="0" lang="ar-SA" sz="1600" b="0" kern="1200" dirty="0" smtClean="0">
                          <a:solidFill>
                            <a:srgbClr val="00B050"/>
                          </a:solidFill>
                          <a:latin typeface="Calibri" panose="020F0502020204030204" pitchFamily="34" charset="0"/>
                          <a:ea typeface="+mn-ea"/>
                          <a:cs typeface="Calibri" panose="020F0502020204030204" pitchFamily="34" charset="0"/>
                        </a:rPr>
                        <a:t>. يكون</a:t>
                      </a:r>
                      <a:r>
                        <a:rPr kumimoji="0" lang="ar-SA" sz="1600" b="0" kern="1200" baseline="0" dirty="0" smtClean="0">
                          <a:solidFill>
                            <a:srgbClr val="00B050"/>
                          </a:solidFill>
                          <a:latin typeface="Calibri" panose="020F0502020204030204" pitchFamily="34" charset="0"/>
                          <a:ea typeface="+mn-ea"/>
                          <a:cs typeface="Calibri" panose="020F0502020204030204" pitchFamily="34" charset="0"/>
                        </a:rPr>
                        <a:t> الشخص</a:t>
                      </a:r>
                      <a:r>
                        <a:rPr kumimoji="0" lang="ar-SA" sz="1600" b="0" kern="1200" dirty="0" smtClean="0">
                          <a:solidFill>
                            <a:srgbClr val="00B050"/>
                          </a:solidFill>
                          <a:latin typeface="Calibri" panose="020F0502020204030204" pitchFamily="34" charset="0"/>
                          <a:ea typeface="+mn-ea"/>
                          <a:cs typeface="Calibri" panose="020F0502020204030204" pitchFamily="34" charset="0"/>
                        </a:rPr>
                        <a:t> في مكان حرارته</a:t>
                      </a:r>
                      <a:r>
                        <a:rPr kumimoji="0" lang="ar-SA" sz="1600" b="0" kern="1200" baseline="0" dirty="0" smtClean="0">
                          <a:solidFill>
                            <a:srgbClr val="00B050"/>
                          </a:solidFill>
                          <a:latin typeface="Calibri" panose="020F0502020204030204" pitchFamily="34" charset="0"/>
                          <a:ea typeface="+mn-ea"/>
                          <a:cs typeface="Calibri" panose="020F0502020204030204" pitchFamily="34" charset="0"/>
                        </a:rPr>
                        <a:t> </a:t>
                      </a:r>
                      <a:r>
                        <a:rPr kumimoji="0" lang="ar-SA" sz="1600" b="0" kern="1200" dirty="0" err="1" smtClean="0">
                          <a:solidFill>
                            <a:srgbClr val="00B050"/>
                          </a:solidFill>
                          <a:latin typeface="Calibri" panose="020F0502020204030204" pitchFamily="34" charset="0"/>
                          <a:ea typeface="+mn-ea"/>
                          <a:cs typeface="Calibri" panose="020F0502020204030204" pitchFamily="34" charset="0"/>
                        </a:rPr>
                        <a:t>معتدله</a:t>
                      </a:r>
                      <a:r>
                        <a:rPr kumimoji="0" lang="ar-SA" sz="1600" b="0" kern="1200" dirty="0" smtClean="0">
                          <a:solidFill>
                            <a:srgbClr val="00B050"/>
                          </a:solidFill>
                          <a:latin typeface="Calibri" panose="020F0502020204030204" pitchFamily="34" charset="0"/>
                          <a:ea typeface="+mn-ea"/>
                          <a:cs typeface="Calibri" panose="020F0502020204030204" pitchFamily="34" charset="0"/>
                        </a:rPr>
                        <a:t>، لكنه حرّان </a:t>
                      </a:r>
                      <a:r>
                        <a:rPr kumimoji="0" lang="ar-SA" sz="1600" b="0" kern="1200" dirty="0" err="1" smtClean="0">
                          <a:solidFill>
                            <a:srgbClr val="00B050"/>
                          </a:solidFill>
                          <a:latin typeface="Calibri" panose="020F0502020204030204" pitchFamily="34" charset="0"/>
                          <a:ea typeface="+mn-ea"/>
                          <a:cs typeface="Calibri" panose="020F0502020204030204" pitchFamily="34" charset="0"/>
                        </a:rPr>
                        <a:t>لیش</a:t>
                      </a:r>
                      <a:r>
                        <a:rPr kumimoji="0" lang="ar-SA" sz="1600" b="0" kern="1200" dirty="0" smtClean="0">
                          <a:solidFill>
                            <a:srgbClr val="00B050"/>
                          </a:solidFill>
                          <a:latin typeface="Calibri" panose="020F0502020204030204" pitchFamily="34" charset="0"/>
                          <a:ea typeface="+mn-ea"/>
                          <a:cs typeface="Calibri" panose="020F0502020204030204" pitchFamily="34" charset="0"/>
                        </a:rPr>
                        <a:t>؟ لأن</a:t>
                      </a:r>
                      <a:r>
                        <a:rPr kumimoji="0" lang="ar-SA" sz="1600" b="0" kern="1200" baseline="0" dirty="0" smtClean="0">
                          <a:solidFill>
                            <a:srgbClr val="00B050"/>
                          </a:solidFill>
                          <a:latin typeface="Calibri" panose="020F0502020204030204" pitchFamily="34" charset="0"/>
                          <a:ea typeface="+mn-ea"/>
                          <a:cs typeface="Calibri" panose="020F0502020204030204" pitchFamily="34" charset="0"/>
                        </a:rPr>
                        <a:t> </a:t>
                      </a:r>
                      <a:r>
                        <a:rPr kumimoji="0" lang="ar-SA" sz="1600" b="0" kern="1200" dirty="0" smtClean="0">
                          <a:solidFill>
                            <a:srgbClr val="00B050"/>
                          </a:solidFill>
                          <a:latin typeface="Calibri" panose="020F0502020204030204" pitchFamily="34" charset="0"/>
                          <a:ea typeface="+mn-ea"/>
                          <a:cs typeface="Calibri" panose="020F0502020204030204" pitchFamily="34" charset="0"/>
                        </a:rPr>
                        <a:t>الجسم </a:t>
                      </a:r>
                      <a:r>
                        <a:rPr kumimoji="0" lang="ar-SA" sz="1600" b="0" kern="1200" dirty="0" err="1" smtClean="0">
                          <a:solidFill>
                            <a:srgbClr val="00B050"/>
                          </a:solidFill>
                          <a:latin typeface="Calibri" panose="020F0502020204030204" pitchFamily="34" charset="0"/>
                          <a:ea typeface="+mn-ea"/>
                          <a:cs typeface="Calibri" panose="020F0502020204030204" pitchFamily="34" charset="0"/>
                        </a:rPr>
                        <a:t>یحرق</a:t>
                      </a:r>
                      <a:r>
                        <a:rPr kumimoji="0" lang="ar-SA" sz="1600" b="0" kern="1200" dirty="0" smtClean="0">
                          <a:solidFill>
                            <a:srgbClr val="00B050"/>
                          </a:solidFill>
                          <a:latin typeface="Calibri" panose="020F0502020204030204" pitchFamily="34" charset="0"/>
                          <a:ea typeface="+mn-ea"/>
                          <a:cs typeface="Calibri" panose="020F0502020204030204" pitchFamily="34" charset="0"/>
                        </a:rPr>
                        <a:t> كل شيء </a:t>
                      </a:r>
                      <a:r>
                        <a:rPr kumimoji="0" lang="ar-SA" sz="1600" b="0" kern="1200" dirty="0" err="1" smtClean="0">
                          <a:solidFill>
                            <a:srgbClr val="00B050"/>
                          </a:solidFill>
                          <a:latin typeface="Calibri" panose="020F0502020204030204" pitchFamily="34" charset="0"/>
                          <a:ea typeface="+mn-ea"/>
                          <a:cs typeface="Calibri" panose="020F0502020204030204" pitchFamily="34" charset="0"/>
                        </a:rPr>
                        <a:t>یدخله</a:t>
                      </a:r>
                      <a:r>
                        <a:rPr kumimoji="0" lang="ar-SA" sz="1600" b="0" kern="1200" dirty="0" smtClean="0">
                          <a:solidFill>
                            <a:srgbClr val="00B050"/>
                          </a:solidFill>
                          <a:latin typeface="Calibri" panose="020F0502020204030204" pitchFamily="34" charset="0"/>
                          <a:ea typeface="+mn-ea"/>
                          <a:cs typeface="Calibri" panose="020F0502020204030204" pitchFamily="34" charset="0"/>
                        </a:rPr>
                        <a:t>.</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rgbClr val="008080"/>
                        </a:solidFill>
                        <a:latin typeface="Gill Sans MT" panose="020B0502020104020203"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rgbClr val="008080"/>
                        </a:solidFill>
                        <a:latin typeface="Gill Sans MT" panose="020B0502020104020203"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rgbClr val="008080"/>
                        </a:solidFill>
                        <a:latin typeface="Gill Sans MT" panose="020B0502020104020203"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0" kern="1200" dirty="0" smtClean="0">
                          <a:solidFill>
                            <a:srgbClr val="008080"/>
                          </a:solidFill>
                          <a:latin typeface="Gill Sans MT" panose="020B0502020104020203" pitchFamily="34" charset="0"/>
                          <a:ea typeface="+mn-ea"/>
                          <a:cs typeface="+mn-cs"/>
                        </a:rPr>
                        <a:t>G.I </a:t>
                      </a:r>
                      <a:r>
                        <a:rPr kumimoji="0" lang="en-US" sz="1600" b="0" kern="1200" dirty="0">
                          <a:solidFill>
                            <a:srgbClr val="008080"/>
                          </a:solidFill>
                          <a:latin typeface="Gill Sans MT" panose="020B0502020104020203" pitchFamily="34" charset="0"/>
                          <a:ea typeface="+mn-ea"/>
                          <a:cs typeface="+mn-cs"/>
                        </a:rPr>
                        <a:t>tract </a:t>
                      </a:r>
                    </a:p>
                  </a:txBody>
                  <a:tcPr>
                    <a:solidFill>
                      <a:srgbClr val="FCFEE6"/>
                    </a:solidFill>
                  </a:tcPr>
                </a:tc>
                <a:tc>
                  <a:txBody>
                    <a:bodyPr/>
                    <a:lstStyle/>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kern="1200" dirty="0" smtClean="0">
                          <a:solidFill>
                            <a:srgbClr val="00B050"/>
                          </a:solidFill>
                          <a:latin typeface="Gill Sans MT" panose="020B0502020104020203" pitchFamily="34" charset="0"/>
                          <a:ea typeface="+mn-ea"/>
                          <a:cs typeface="+mn-cs"/>
                        </a:rPr>
                        <a:t>Increase in appetite </a:t>
                      </a:r>
                      <a:r>
                        <a:rPr kumimoji="0" lang="en-US" sz="1600" b="0" kern="1200" dirty="0" smtClean="0">
                          <a:solidFill>
                            <a:schemeClr val="tx1"/>
                          </a:solidFill>
                          <a:latin typeface="Gill Sans MT" panose="020B0502020104020203" pitchFamily="34" charset="0"/>
                          <a:ea typeface="+mn-ea"/>
                          <a:cs typeface="+mn-cs"/>
                        </a:rPr>
                        <a:t>&amp;</a:t>
                      </a:r>
                      <a:r>
                        <a:rPr kumimoji="0" lang="en-US" sz="1600" b="0" kern="1200" baseline="0" dirty="0" smtClean="0">
                          <a:solidFill>
                            <a:schemeClr val="tx1"/>
                          </a:solidFill>
                          <a:latin typeface="Gill Sans MT" panose="020B0502020104020203" pitchFamily="34" charset="0"/>
                          <a:ea typeface="+mn-ea"/>
                          <a:cs typeface="+mn-cs"/>
                        </a:rPr>
                        <a:t> w</a:t>
                      </a:r>
                      <a:r>
                        <a:rPr kumimoji="0" lang="en-US" sz="1600" b="0" kern="1200" dirty="0" smtClean="0">
                          <a:solidFill>
                            <a:schemeClr val="tx1"/>
                          </a:solidFill>
                          <a:latin typeface="Gill Sans MT" panose="020B0502020104020203" pitchFamily="34" charset="0"/>
                          <a:ea typeface="+mn-ea"/>
                          <a:cs typeface="+mn-cs"/>
                        </a:rPr>
                        <a:t>eight loss </a:t>
                      </a:r>
                      <a:r>
                        <a:rPr kumimoji="0" lang="en-US" sz="1600" b="0" kern="1200" dirty="0" smtClean="0">
                          <a:solidFill>
                            <a:srgbClr val="00B050"/>
                          </a:solidFill>
                          <a:latin typeface="Gill Sans MT" panose="020B0502020104020203" pitchFamily="34" charset="0"/>
                          <a:ea typeface="+mn-ea"/>
                          <a:cs typeface="Calibri" panose="020F0502020204030204" pitchFamily="34" charset="0"/>
                        </a:rPr>
                        <a:t>caused by ↑ BMR</a:t>
                      </a:r>
                      <a:r>
                        <a:rPr kumimoji="0" lang="en-US" sz="1600" b="0" kern="1200" baseline="0" dirty="0" smtClean="0">
                          <a:solidFill>
                            <a:srgbClr val="00B050"/>
                          </a:solidFill>
                          <a:latin typeface="Gill Sans MT" panose="020B0502020104020203" pitchFamily="34" charset="0"/>
                          <a:ea typeface="+mn-ea"/>
                          <a:cs typeface="Calibri" panose="020F0502020204030204" pitchFamily="34" charset="0"/>
                        </a:rPr>
                        <a:t> “basal metabolic rate”.</a:t>
                      </a:r>
                      <a:endParaRPr kumimoji="0" lang="en-US" sz="1600" b="0" kern="1200" baseline="0" dirty="0" smtClean="0">
                        <a:solidFill>
                          <a:srgbClr val="00B050"/>
                        </a:solidFill>
                        <a:latin typeface="Gill Sans MT" panose="020B0502020104020203" pitchFamily="34" charset="0"/>
                        <a:ea typeface="+mn-ea"/>
                        <a:cs typeface="+mn-cs"/>
                      </a:endParaRPr>
                    </a:p>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endParaRPr kumimoji="0" lang="en-US" sz="100" b="0" kern="1200" dirty="0" smtClean="0">
                        <a:solidFill>
                          <a:srgbClr val="00B050"/>
                        </a:solidFill>
                        <a:latin typeface="Gill Sans MT" panose="020B0502020104020203" pitchFamily="34" charset="0"/>
                        <a:ea typeface="+mn-ea"/>
                        <a:cs typeface="+mn-cs"/>
                      </a:endParaRPr>
                    </a:p>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endParaRPr kumimoji="0" lang="en-US" sz="100" b="0" kern="1200" dirty="0" smtClean="0">
                        <a:solidFill>
                          <a:srgbClr val="00B050"/>
                        </a:solidFill>
                        <a:latin typeface="Gill Sans MT" panose="020B0502020104020203" pitchFamily="34" charset="0"/>
                        <a:ea typeface="+mn-ea"/>
                        <a:cs typeface="+mn-cs"/>
                      </a:endParaRPr>
                    </a:p>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endParaRPr kumimoji="0" lang="en-US" sz="100" b="0" kern="1200" dirty="0" smtClean="0">
                        <a:solidFill>
                          <a:srgbClr val="00B050"/>
                        </a:solidFill>
                        <a:latin typeface="Gill Sans MT" panose="020B0502020104020203" pitchFamily="34" charset="0"/>
                        <a:ea typeface="+mn-ea"/>
                        <a:cs typeface="+mn-cs"/>
                      </a:endParaRPr>
                    </a:p>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endParaRPr kumimoji="0" lang="en-US" sz="100" b="0" kern="1200" dirty="0" smtClean="0">
                        <a:solidFill>
                          <a:srgbClr val="00B050"/>
                        </a:solidFill>
                        <a:latin typeface="Gill Sans MT" panose="020B0502020104020203" pitchFamily="34" charset="0"/>
                        <a:ea typeface="+mn-ea"/>
                        <a:cs typeface="+mn-cs"/>
                      </a:endParaRPr>
                    </a:p>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endParaRPr kumimoji="0" lang="en-US" sz="100" b="0" kern="1200" dirty="0" smtClean="0">
                        <a:solidFill>
                          <a:srgbClr val="00B050"/>
                        </a:solidFill>
                        <a:latin typeface="Gill Sans MT" panose="020B0502020104020203" pitchFamily="34" charset="0"/>
                        <a:ea typeface="+mn-ea"/>
                        <a:cs typeface="+mn-cs"/>
                      </a:endParaRPr>
                    </a:p>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endParaRPr kumimoji="0" lang="en-US" sz="100" b="0" kern="1200" dirty="0" smtClean="0">
                        <a:solidFill>
                          <a:srgbClr val="00B050"/>
                        </a:solidFill>
                        <a:latin typeface="Gill Sans MT" panose="020B0502020104020203" pitchFamily="34" charset="0"/>
                        <a:ea typeface="+mn-ea"/>
                        <a:cs typeface="+mn-cs"/>
                      </a:endParaRPr>
                    </a:p>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kern="1200" dirty="0" smtClean="0">
                          <a:solidFill>
                            <a:srgbClr val="00B050"/>
                          </a:solidFill>
                          <a:latin typeface="Gill Sans MT" panose="020B0502020104020203" pitchFamily="34" charset="0"/>
                          <a:ea typeface="+mn-ea"/>
                          <a:cs typeface="+mn-cs"/>
                        </a:rPr>
                        <a:t>Malabsorption lead to </a:t>
                      </a:r>
                      <a:r>
                        <a:rPr kumimoji="0" lang="en-US" sz="1600" b="0" kern="1200" dirty="0" smtClean="0">
                          <a:solidFill>
                            <a:schemeClr val="tx1"/>
                          </a:solidFill>
                          <a:latin typeface="Gill Sans MT" panose="020B0502020104020203" pitchFamily="34" charset="0"/>
                          <a:ea typeface="+mn-ea"/>
                          <a:cs typeface="+mn-cs"/>
                        </a:rPr>
                        <a:t>Diarrhea. </a:t>
                      </a:r>
                      <a:endParaRPr kumimoji="0" lang="en-US" sz="1600" b="0" kern="1200" dirty="0">
                        <a:solidFill>
                          <a:srgbClr val="00B050"/>
                        </a:solidFill>
                        <a:latin typeface="Gill Sans MT" panose="020B0502020104020203"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xmlns="" val="717916740"/>
                  </a:ext>
                </a:extLst>
              </a:tr>
              <a:tr h="1508760">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rgbClr val="008080"/>
                        </a:solidFill>
                        <a:latin typeface="Gill Sans MT" panose="020B0502020104020203"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rgbClr val="008080"/>
                        </a:solidFill>
                        <a:latin typeface="Gill Sans MT" panose="020B0502020104020203"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0" kern="1200" dirty="0" smtClean="0">
                          <a:solidFill>
                            <a:srgbClr val="FF66CC"/>
                          </a:solidFill>
                          <a:latin typeface="Gill Sans MT" panose="020B0502020104020203" pitchFamily="34" charset="0"/>
                          <a:ea typeface="+mn-ea"/>
                          <a:cs typeface="+mn-cs"/>
                        </a:rPr>
                        <a:t>Renal function</a:t>
                      </a:r>
                      <a:endParaRPr kumimoji="0" lang="en-US" sz="1600" b="0" kern="1200" dirty="0">
                        <a:solidFill>
                          <a:srgbClr val="FF66CC"/>
                        </a:solidFill>
                        <a:latin typeface="Gill Sans MT" panose="020B0502020104020203" pitchFamily="34" charset="0"/>
                        <a:ea typeface="+mn-ea"/>
                        <a:cs typeface="+mn-cs"/>
                      </a:endParaRPr>
                    </a:p>
                  </a:txBody>
                  <a:tcPr>
                    <a:solidFill>
                      <a:srgbClr val="E0F4E9"/>
                    </a:solidFill>
                  </a:tcPr>
                </a:tc>
                <a:tc>
                  <a:txBody>
                    <a:bodyPr/>
                    <a:lstStyle/>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kern="1200" baseline="0" dirty="0" smtClean="0">
                          <a:solidFill>
                            <a:schemeClr val="tx1"/>
                          </a:solidFill>
                          <a:latin typeface="Gill Sans MT" panose="020B0502020104020203" pitchFamily="34" charset="0"/>
                          <a:ea typeface="+mn-ea"/>
                          <a:cs typeface="+mn-cs"/>
                        </a:rPr>
                        <a:t>Increase glomerular filtration rate.</a:t>
                      </a:r>
                    </a:p>
                  </a:txBody>
                  <a:tcPr>
                    <a:solidFill>
                      <a:schemeClr val="bg1"/>
                    </a:solidFill>
                  </a:tcPr>
                </a:tc>
                <a:extLst>
                  <a:ext uri="{0D108BD9-81ED-4DB2-BD59-A6C34878D82A}">
                    <a16:rowId xmlns:a16="http://schemas.microsoft.com/office/drawing/2014/main" xmlns="" val="2469115753"/>
                  </a:ext>
                </a:extLst>
              </a:tr>
            </a:tbl>
          </a:graphicData>
        </a:graphic>
      </p:graphicFrame>
      <p:sp>
        <p:nvSpPr>
          <p:cNvPr id="6" name="Rectangle 5"/>
          <p:cNvSpPr/>
          <p:nvPr/>
        </p:nvSpPr>
        <p:spPr>
          <a:xfrm>
            <a:off x="6670476" y="692696"/>
            <a:ext cx="4887512" cy="353943"/>
          </a:xfrm>
          <a:prstGeom prst="rect">
            <a:avLst/>
          </a:prstGeom>
          <a:ln>
            <a:solidFill>
              <a:srgbClr val="00B050"/>
            </a:solidFill>
            <a:prstDash val="dashDot"/>
          </a:ln>
        </p:spPr>
        <p:txBody>
          <a:bodyPr wrap="square">
            <a:spAutoFit/>
          </a:bodyPr>
          <a:lstStyle/>
          <a:p>
            <a:pPr algn="ctr"/>
            <a:r>
              <a:rPr lang="ar-SA" sz="1700" dirty="0" err="1" smtClean="0">
                <a:solidFill>
                  <a:srgbClr val="00B050"/>
                </a:solidFill>
                <a:latin typeface="Gill Sans MT" panose="020B0502020104020203" pitchFamily="34" charset="0"/>
                <a:cs typeface="Calibri" panose="020F0502020204030204" pitchFamily="34" charset="0"/>
              </a:rPr>
              <a:t>تجیك</a:t>
            </a:r>
            <a:r>
              <a:rPr lang="ar-SA" sz="1700" dirty="0" smtClean="0">
                <a:solidFill>
                  <a:srgbClr val="00B050"/>
                </a:solidFill>
                <a:latin typeface="Gill Sans MT" panose="020B0502020104020203" pitchFamily="34" charset="0"/>
                <a:cs typeface="Calibri" panose="020F0502020204030204" pitchFamily="34" charset="0"/>
              </a:rPr>
              <a:t> </a:t>
            </a:r>
            <a:r>
              <a:rPr lang="ar-SA" sz="1700" dirty="0">
                <a:solidFill>
                  <a:srgbClr val="00B050"/>
                </a:solidFill>
                <a:latin typeface="Gill Sans MT" panose="020B0502020104020203" pitchFamily="34" charset="0"/>
                <a:cs typeface="Calibri" panose="020F0502020204030204" pitchFamily="34" charset="0"/>
              </a:rPr>
              <a:t>وحده، خففت </a:t>
            </a:r>
            <a:r>
              <a:rPr lang="ar-SA" sz="1700" dirty="0" err="1">
                <a:solidFill>
                  <a:srgbClr val="00B050"/>
                </a:solidFill>
                <a:latin typeface="Gill Sans MT" panose="020B0502020104020203" pitchFamily="34" charset="0"/>
                <a:cs typeface="Calibri" panose="020F0502020204030204" pitchFamily="34" charset="0"/>
              </a:rPr>
              <a:t>ملابسھا</a:t>
            </a:r>
            <a:r>
              <a:rPr lang="ar-SA" sz="1700" dirty="0">
                <a:solidFill>
                  <a:srgbClr val="00B050"/>
                </a:solidFill>
                <a:latin typeface="Gill Sans MT" panose="020B0502020104020203" pitchFamily="34" charset="0"/>
                <a:cs typeface="Calibri" panose="020F0502020204030204" pitchFamily="34" charset="0"/>
              </a:rPr>
              <a:t>، </a:t>
            </a:r>
            <a:r>
              <a:rPr lang="ar-SA" sz="1700" dirty="0" err="1" smtClean="0">
                <a:solidFill>
                  <a:srgbClr val="00B050"/>
                </a:solidFill>
                <a:latin typeface="Gill Sans MT" panose="020B0502020104020203" pitchFamily="34" charset="0"/>
                <a:cs typeface="Calibri" panose="020F0502020204030204" pitchFamily="34" charset="0"/>
              </a:rPr>
              <a:t>رایحه</a:t>
            </a:r>
            <a:r>
              <a:rPr lang="ar-SA" sz="1700" dirty="0" smtClean="0">
                <a:solidFill>
                  <a:srgbClr val="00B050"/>
                </a:solidFill>
                <a:latin typeface="Gill Sans MT" panose="020B0502020104020203" pitchFamily="34" charset="0"/>
                <a:cs typeface="Calibri" panose="020F0502020204030204" pitchFamily="34" charset="0"/>
              </a:rPr>
              <a:t> </a:t>
            </a:r>
            <a:r>
              <a:rPr lang="ar-SA" sz="1700" dirty="0" err="1" smtClean="0">
                <a:solidFill>
                  <a:srgbClr val="00B050"/>
                </a:solidFill>
                <a:latin typeface="Gill Sans MT" panose="020B0502020104020203" pitchFamily="34" charset="0"/>
                <a:cs typeface="Calibri" panose="020F0502020204030204" pitchFamily="34" charset="0"/>
              </a:rPr>
              <a:t>جایه</a:t>
            </a:r>
            <a:r>
              <a:rPr lang="ar-SA" sz="1700" dirty="0" smtClean="0">
                <a:solidFill>
                  <a:srgbClr val="00B050"/>
                </a:solidFill>
                <a:latin typeface="Gill Sans MT" panose="020B0502020104020203" pitchFamily="34" charset="0"/>
                <a:cs typeface="Calibri" panose="020F0502020204030204" pitchFamily="34" charset="0"/>
              </a:rPr>
              <a:t> على دورة المياه </a:t>
            </a:r>
            <a:r>
              <a:rPr lang="ar-SA" sz="1700" dirty="0">
                <a:solidFill>
                  <a:srgbClr val="00B050"/>
                </a:solidFill>
                <a:latin typeface="Gill Sans MT" panose="020B0502020104020203" pitchFamily="34" charset="0"/>
                <a:cs typeface="Calibri" panose="020F0502020204030204" pitchFamily="34" charset="0"/>
              </a:rPr>
              <a:t>و </a:t>
            </a:r>
            <a:r>
              <a:rPr lang="ar-SA" sz="1700" dirty="0" err="1" smtClean="0">
                <a:solidFill>
                  <a:srgbClr val="00B050"/>
                </a:solidFill>
                <a:latin typeface="Gill Sans MT" panose="020B0502020104020203" pitchFamily="34" charset="0"/>
                <a:cs typeface="Calibri" panose="020F0502020204030204" pitchFamily="34" charset="0"/>
              </a:rPr>
              <a:t>نحیفه</a:t>
            </a:r>
            <a:r>
              <a:rPr lang="ar-SA" sz="1700" dirty="0" smtClean="0">
                <a:solidFill>
                  <a:srgbClr val="00B050"/>
                </a:solidFill>
                <a:latin typeface="Gill Sans MT" panose="020B0502020104020203" pitchFamily="34" charset="0"/>
                <a:cs typeface="Calibri" panose="020F0502020204030204" pitchFamily="34" charset="0"/>
              </a:rPr>
              <a:t>.</a:t>
            </a:r>
            <a:endParaRPr lang="ar-SA" sz="1700" dirty="0">
              <a:solidFill>
                <a:srgbClr val="00B050"/>
              </a:solidFill>
              <a:latin typeface="Gill Sans MT" panose="020B0502020104020203"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3862164" y="1844824"/>
            <a:ext cx="1431056" cy="1296144"/>
          </a:xfrm>
          <a:prstGeom prst="rect">
            <a:avLst/>
          </a:prstGeom>
        </p:spPr>
      </p:pic>
    </p:spTree>
    <p:extLst>
      <p:ext uri="{BB962C8B-B14F-4D97-AF65-F5344CB8AC3E}">
        <p14:creationId xmlns:p14="http://schemas.microsoft.com/office/powerpoint/2010/main" val="325248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spcBef>
                <a:spcPct val="0"/>
              </a:spcBef>
            </a:pPr>
            <a:r>
              <a:rPr lang="en-US" sz="3200" dirty="0" smtClean="0">
                <a:solidFill>
                  <a:srgbClr val="497E8D"/>
                </a:solidFill>
                <a:latin typeface="Bahnschrift" panose="020B0502040204020203" pitchFamily="34" charset="0"/>
                <a:cs typeface="Calibri" panose="020F0502020204030204" pitchFamily="34" charset="0"/>
              </a:rPr>
              <a:t>Cont.</a:t>
            </a:r>
            <a:endParaRPr lang="en-US" sz="3200" dirty="0">
              <a:solidFill>
                <a:srgbClr val="497E8D"/>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18</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Table 15"/>
          <p:cNvGraphicFramePr>
            <a:graphicFrameLocks noGrp="1"/>
          </p:cNvGraphicFramePr>
          <p:nvPr>
            <p:extLst/>
          </p:nvPr>
        </p:nvGraphicFramePr>
        <p:xfrm>
          <a:off x="609459" y="1364615"/>
          <a:ext cx="10969944" cy="4450080"/>
        </p:xfrm>
        <a:graphic>
          <a:graphicData uri="http://schemas.openxmlformats.org/drawingml/2006/table">
            <a:tbl>
              <a:tblPr firstRow="1" bandRow="1">
                <a:tableStyleId>{5DA37D80-6434-44D0-A028-1B22A696006F}</a:tableStyleId>
              </a:tblPr>
              <a:tblGrid>
                <a:gridCol w="1452505">
                  <a:extLst>
                    <a:ext uri="{9D8B030D-6E8A-4147-A177-3AD203B41FA5}">
                      <a16:colId xmlns:a16="http://schemas.microsoft.com/office/drawing/2014/main" xmlns="" val="3604589667"/>
                    </a:ext>
                  </a:extLst>
                </a:gridCol>
                <a:gridCol w="3384376">
                  <a:extLst>
                    <a:ext uri="{9D8B030D-6E8A-4147-A177-3AD203B41FA5}">
                      <a16:colId xmlns:a16="http://schemas.microsoft.com/office/drawing/2014/main" xmlns="" val="2880371773"/>
                    </a:ext>
                  </a:extLst>
                </a:gridCol>
                <a:gridCol w="1440160">
                  <a:extLst>
                    <a:ext uri="{9D8B030D-6E8A-4147-A177-3AD203B41FA5}">
                      <a16:colId xmlns:a16="http://schemas.microsoft.com/office/drawing/2014/main" xmlns="" val="97188759"/>
                    </a:ext>
                  </a:extLst>
                </a:gridCol>
                <a:gridCol w="4692903">
                  <a:extLst>
                    <a:ext uri="{9D8B030D-6E8A-4147-A177-3AD203B41FA5}">
                      <a16:colId xmlns:a16="http://schemas.microsoft.com/office/drawing/2014/main" xmlns="" val="163793373"/>
                    </a:ext>
                  </a:extLst>
                </a:gridCol>
              </a:tblGrid>
              <a:tr h="1260642">
                <a:tc>
                  <a:txBody>
                    <a:bodyPr/>
                    <a:lstStyle/>
                    <a:p>
                      <a:pPr marL="0" algn="ctr" rtl="0" eaLnBrk="1" latinLnBrk="0" hangingPunct="1"/>
                      <a:endParaRPr kumimoji="0" lang="en-US" sz="1400" b="0" kern="1200" dirty="0" smtClean="0">
                        <a:solidFill>
                          <a:srgbClr val="008080"/>
                        </a:solidFill>
                        <a:latin typeface="Gill Sans MT" panose="020B0502020104020203" pitchFamily="34" charset="0"/>
                        <a:ea typeface="+mn-ea"/>
                        <a:cs typeface="+mn-cs"/>
                      </a:endParaRPr>
                    </a:p>
                    <a:p>
                      <a:pPr marL="0" algn="ctr" rtl="0" eaLnBrk="1" latinLnBrk="0" hangingPunct="1"/>
                      <a:endParaRPr kumimoji="0" lang="en-US" sz="1400" b="0" kern="1200" dirty="0" smtClean="0">
                        <a:solidFill>
                          <a:srgbClr val="008080"/>
                        </a:solidFill>
                        <a:latin typeface="Gill Sans MT" panose="020B0502020104020203" pitchFamily="34" charset="0"/>
                        <a:ea typeface="+mn-ea"/>
                        <a:cs typeface="+mn-cs"/>
                      </a:endParaRPr>
                    </a:p>
                    <a:p>
                      <a:pPr marL="0" algn="ctr" rtl="0" eaLnBrk="1" latinLnBrk="0" hangingPunct="1"/>
                      <a:endParaRPr kumimoji="0" lang="en-US" sz="1400" b="0" kern="1200" dirty="0" smtClean="0">
                        <a:solidFill>
                          <a:srgbClr val="008080"/>
                        </a:solidFill>
                        <a:latin typeface="Gill Sans MT" panose="020B0502020104020203" pitchFamily="34" charset="0"/>
                        <a:ea typeface="+mn-ea"/>
                        <a:cs typeface="+mn-cs"/>
                      </a:endParaRPr>
                    </a:p>
                    <a:p>
                      <a:pPr marL="0" algn="ctr" rtl="0" eaLnBrk="1" latinLnBrk="0" hangingPunct="1"/>
                      <a:endParaRPr kumimoji="0" lang="en-US" sz="1400" b="0" kern="1200" dirty="0" smtClean="0">
                        <a:solidFill>
                          <a:srgbClr val="008080"/>
                        </a:solidFill>
                        <a:latin typeface="Gill Sans MT" panose="020B0502020104020203" pitchFamily="34" charset="0"/>
                        <a:ea typeface="+mn-ea"/>
                        <a:cs typeface="+mn-cs"/>
                      </a:endParaRPr>
                    </a:p>
                    <a:p>
                      <a:pPr marL="0" algn="ctr" rtl="0" eaLnBrk="1" latinLnBrk="0" hangingPunct="1"/>
                      <a:endParaRPr kumimoji="0" lang="en-US" sz="1400" b="0" kern="1200" dirty="0" smtClean="0">
                        <a:solidFill>
                          <a:srgbClr val="008080"/>
                        </a:solidFill>
                        <a:latin typeface="Gill Sans MT" panose="020B0502020104020203" pitchFamily="34" charset="0"/>
                        <a:ea typeface="+mn-ea"/>
                        <a:cs typeface="+mn-cs"/>
                      </a:endParaRPr>
                    </a:p>
                    <a:p>
                      <a:pPr marL="0" algn="ctr" rtl="0" eaLnBrk="1" latinLnBrk="0" hangingPunct="1"/>
                      <a:endParaRPr kumimoji="0" lang="en-US" sz="1400" b="0" kern="1200" dirty="0" smtClean="0">
                        <a:solidFill>
                          <a:srgbClr val="008080"/>
                        </a:solidFill>
                        <a:latin typeface="Gill Sans MT" panose="020B0502020104020203" pitchFamily="34" charset="0"/>
                        <a:ea typeface="+mn-ea"/>
                        <a:cs typeface="+mn-cs"/>
                      </a:endParaRPr>
                    </a:p>
                    <a:p>
                      <a:pPr marL="0" algn="ctr" rtl="0" eaLnBrk="1" latinLnBrk="0" hangingPunct="1"/>
                      <a:endParaRPr kumimoji="0" lang="en-US" sz="1400" b="0" kern="1200" dirty="0" smtClean="0">
                        <a:solidFill>
                          <a:srgbClr val="008080"/>
                        </a:solidFill>
                        <a:latin typeface="Gill Sans MT" panose="020B0502020104020203" pitchFamily="34" charset="0"/>
                        <a:ea typeface="+mn-ea"/>
                        <a:cs typeface="+mn-cs"/>
                      </a:endParaRPr>
                    </a:p>
                    <a:p>
                      <a:pPr marL="0" algn="ctr" rtl="0" eaLnBrk="1" latinLnBrk="0" hangingPunct="1"/>
                      <a:r>
                        <a:rPr kumimoji="0" lang="en-US" sz="1400" b="0" kern="1200" dirty="0" smtClean="0">
                          <a:solidFill>
                            <a:srgbClr val="008080"/>
                          </a:solidFill>
                          <a:latin typeface="Gill Sans MT" panose="020B0502020104020203" pitchFamily="34" charset="0"/>
                          <a:ea typeface="+mn-ea"/>
                          <a:cs typeface="+mn-cs"/>
                        </a:rPr>
                        <a:t>Musculoskeletal</a:t>
                      </a:r>
                      <a:endParaRPr kumimoji="0" lang="en-US" sz="1400" b="0" kern="1200" dirty="0">
                        <a:solidFill>
                          <a:srgbClr val="008080"/>
                        </a:solidFill>
                        <a:latin typeface="Gill Sans MT" panose="020B0502020104020203" pitchFamily="34" charset="0"/>
                        <a:ea typeface="+mn-ea"/>
                        <a:cs typeface="+mn-cs"/>
                      </a:endParaRPr>
                    </a:p>
                  </a:txBody>
                  <a:tcPr>
                    <a:solidFill>
                      <a:srgbClr val="FCFEE6"/>
                    </a:solidFill>
                  </a:tcPr>
                </a:tc>
                <a:tc>
                  <a:txBody>
                    <a:bodyPr/>
                    <a:lstStyle/>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400" b="0" kern="1200" dirty="0">
                          <a:solidFill>
                            <a:schemeClr val="tx1"/>
                          </a:solidFill>
                          <a:latin typeface="Gill Sans MT" panose="020B0502020104020203" pitchFamily="34" charset="0"/>
                          <a:ea typeface="+mn-ea"/>
                          <a:cs typeface="+mn-cs"/>
                        </a:rPr>
                        <a:t>Muscle atrophy </a:t>
                      </a:r>
                      <a:r>
                        <a:rPr kumimoji="0" lang="en-US" sz="1400" b="0" kern="1200" dirty="0" smtClean="0">
                          <a:solidFill>
                            <a:srgbClr val="00B050"/>
                          </a:solidFill>
                          <a:latin typeface="Gill Sans MT" panose="020B0502020104020203" pitchFamily="34" charset="0"/>
                          <a:ea typeface="+mn-ea"/>
                          <a:cs typeface="+mn-cs"/>
                        </a:rPr>
                        <a:t>(</a:t>
                      </a:r>
                      <a:r>
                        <a:rPr lang="en-US" sz="1400" b="0" kern="1200" dirty="0" smtClean="0">
                          <a:solidFill>
                            <a:srgbClr val="00B050"/>
                          </a:solidFill>
                          <a:latin typeface="Gill Sans MT" panose="020B0502020104020203" pitchFamily="34" charset="0"/>
                          <a:ea typeface="+mn-ea"/>
                          <a:cs typeface="Calibri" panose="020F0502020204030204" pitchFamily="34" charset="0"/>
                        </a:rPr>
                        <a:t>caused </a:t>
                      </a:r>
                      <a:r>
                        <a:rPr lang="en-US" sz="1400" b="0" kern="1200" dirty="0">
                          <a:solidFill>
                            <a:srgbClr val="00B050"/>
                          </a:solidFill>
                          <a:latin typeface="Gill Sans MT" panose="020B0502020104020203" pitchFamily="34" charset="0"/>
                          <a:ea typeface="+mn-ea"/>
                          <a:cs typeface="Calibri" panose="020F0502020204030204" pitchFamily="34" charset="0"/>
                        </a:rPr>
                        <a:t>by </a:t>
                      </a:r>
                      <a:r>
                        <a:rPr kumimoji="0" lang="en-US" sz="1400" b="0" kern="1200" dirty="0" smtClean="0">
                          <a:solidFill>
                            <a:srgbClr val="00B050"/>
                          </a:solidFill>
                          <a:latin typeface="Gill Sans MT" panose="020B0502020104020203" pitchFamily="34" charset="0"/>
                          <a:ea typeface="+mn-ea"/>
                          <a:cs typeface="Calibri" panose="020F0502020204030204" pitchFamily="34" charset="0"/>
                        </a:rPr>
                        <a:t>↑ </a:t>
                      </a:r>
                      <a:r>
                        <a:rPr lang="en-US" sz="1400" b="0" kern="1200" dirty="0">
                          <a:solidFill>
                            <a:srgbClr val="00B050"/>
                          </a:solidFill>
                          <a:latin typeface="Gill Sans MT" panose="020B0502020104020203" pitchFamily="34" charset="0"/>
                          <a:ea typeface="+mn-ea"/>
                          <a:cs typeface="Calibri" panose="020F0502020204030204" pitchFamily="34" charset="0"/>
                        </a:rPr>
                        <a:t>protein </a:t>
                      </a:r>
                      <a:r>
                        <a:rPr lang="en-US" sz="1400" b="0" kern="1200" dirty="0" smtClean="0">
                          <a:solidFill>
                            <a:srgbClr val="00B050"/>
                          </a:solidFill>
                          <a:latin typeface="Gill Sans MT" panose="020B0502020104020203" pitchFamily="34" charset="0"/>
                          <a:ea typeface="+mn-ea"/>
                          <a:cs typeface="Calibri" panose="020F0502020204030204" pitchFamily="34" charset="0"/>
                        </a:rPr>
                        <a:t>catabolic</a:t>
                      </a:r>
                      <a:r>
                        <a:rPr kumimoji="0" lang="en-US" sz="1400" b="0" kern="1200" baseline="0" dirty="0" smtClean="0">
                          <a:solidFill>
                            <a:srgbClr val="00B050"/>
                          </a:solidFill>
                          <a:latin typeface="Gill Sans MT" panose="020B0502020104020203" pitchFamily="34" charset="0"/>
                          <a:ea typeface="+mn-ea"/>
                          <a:cs typeface="+mn-cs"/>
                        </a:rPr>
                        <a:t>)</a:t>
                      </a:r>
                      <a:r>
                        <a:rPr kumimoji="0" lang="en-US" sz="1400" b="0" kern="1200" dirty="0" smtClean="0">
                          <a:solidFill>
                            <a:srgbClr val="00B050"/>
                          </a:solidFill>
                          <a:latin typeface="Gill Sans MT" panose="020B0502020104020203" pitchFamily="34" charset="0"/>
                          <a:ea typeface="+mn-ea"/>
                          <a:cs typeface="+mn-cs"/>
                        </a:rPr>
                        <a:t>.</a:t>
                      </a:r>
                      <a:endParaRPr kumimoji="0" lang="en-US" sz="1400" b="0" kern="1200" dirty="0">
                        <a:solidFill>
                          <a:srgbClr val="00B050"/>
                        </a:solidFill>
                        <a:latin typeface="Gill Sans MT" panose="020B0502020104020203" pitchFamily="34" charset="0"/>
                        <a:ea typeface="+mn-ea"/>
                        <a:cs typeface="+mn-cs"/>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400" b="0" kern="1200" dirty="0" smtClean="0">
                        <a:solidFill>
                          <a:srgbClr val="008080"/>
                        </a:solidFill>
                        <a:latin typeface="Gill Sans MT" panose="020B0502020104020203"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400" b="0" kern="1200" dirty="0" smtClean="0">
                        <a:solidFill>
                          <a:srgbClr val="008080"/>
                        </a:solidFill>
                        <a:latin typeface="Gill Sans MT" panose="020B0502020104020203"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400" b="0" kern="1200" dirty="0" smtClean="0">
                        <a:solidFill>
                          <a:srgbClr val="008080"/>
                        </a:solidFill>
                        <a:latin typeface="Gill Sans MT" panose="020B0502020104020203"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400" b="0" kern="1200" dirty="0" smtClean="0">
                        <a:solidFill>
                          <a:srgbClr val="008080"/>
                        </a:solidFill>
                        <a:latin typeface="Gill Sans MT" panose="020B0502020104020203"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400" b="0" kern="1200" dirty="0" smtClean="0">
                        <a:solidFill>
                          <a:srgbClr val="008080"/>
                        </a:solidFill>
                        <a:latin typeface="Gill Sans MT" panose="020B0502020104020203"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kern="1200" dirty="0" smtClean="0">
                          <a:solidFill>
                            <a:srgbClr val="008080"/>
                          </a:solidFill>
                          <a:latin typeface="Gill Sans MT" panose="020B0502020104020203" pitchFamily="34" charset="0"/>
                          <a:ea typeface="+mn-ea"/>
                          <a:cs typeface="+mn-cs"/>
                        </a:rPr>
                        <a:t>Exophthalmos </a:t>
                      </a:r>
                      <a:endParaRPr kumimoji="0" lang="ar-SA" sz="1400" b="0" kern="1200" dirty="0" smtClean="0">
                        <a:solidFill>
                          <a:srgbClr val="008080"/>
                        </a:solidFill>
                        <a:latin typeface="Gill Sans MT" panose="020B0502020104020203"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ar-SA" sz="1400" b="0" kern="1200" baseline="0" dirty="0" smtClean="0">
                          <a:solidFill>
                            <a:srgbClr val="00B050"/>
                          </a:solidFill>
                          <a:latin typeface="Calibri" panose="020F0502020204030204" pitchFamily="34" charset="0"/>
                          <a:ea typeface="+mn-ea"/>
                          <a:cs typeface="Calibri" panose="020F0502020204030204" pitchFamily="34" charset="0"/>
                        </a:rPr>
                        <a:t>جحوظ العين</a:t>
                      </a:r>
                      <a:endParaRPr kumimoji="0" lang="en-US" sz="1400" b="0" kern="1200" dirty="0" smtClean="0">
                        <a:solidFill>
                          <a:srgbClr val="00B050"/>
                        </a:solidFill>
                        <a:latin typeface="Calibri" panose="020F0502020204030204" pitchFamily="34" charset="0"/>
                        <a:ea typeface="+mn-ea"/>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400" b="0" kern="1200" dirty="0">
                        <a:solidFill>
                          <a:srgbClr val="008080"/>
                        </a:solidFill>
                        <a:latin typeface="Gill Sans MT" panose="020B0502020104020203" pitchFamily="34" charset="0"/>
                        <a:ea typeface="+mn-ea"/>
                        <a:cs typeface="+mn-cs"/>
                      </a:endParaRPr>
                    </a:p>
                  </a:txBody>
                  <a:tcPr>
                    <a:solidFill>
                      <a:srgbClr val="E0F4E9"/>
                    </a:solidFill>
                  </a:tcPr>
                </a:tc>
                <a:tc>
                  <a:txBody>
                    <a:bodyPr/>
                    <a:lstStyle/>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400" b="0" kern="1200" dirty="0" smtClean="0">
                          <a:solidFill>
                            <a:schemeClr val="tx1"/>
                          </a:solidFill>
                          <a:latin typeface="Gill Sans MT" panose="020B0502020104020203" pitchFamily="34" charset="0"/>
                          <a:ea typeface="+mn-ea"/>
                          <a:cs typeface="+mn-cs"/>
                        </a:rPr>
                        <a:t>Anxious </a:t>
                      </a:r>
                      <a:r>
                        <a:rPr kumimoji="0" lang="en-US" sz="1400" b="0" kern="1200" dirty="0">
                          <a:solidFill>
                            <a:schemeClr val="tx1"/>
                          </a:solidFill>
                          <a:latin typeface="Gill Sans MT" panose="020B0502020104020203" pitchFamily="34" charset="0"/>
                          <a:ea typeface="+mn-ea"/>
                          <a:cs typeface="+mn-cs"/>
                        </a:rPr>
                        <a:t>staring expression. </a:t>
                      </a:r>
                    </a:p>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400" b="0" kern="1200" dirty="0">
                          <a:solidFill>
                            <a:schemeClr val="tx1"/>
                          </a:solidFill>
                          <a:latin typeface="Gill Sans MT" panose="020B0502020104020203" pitchFamily="34" charset="0"/>
                          <a:ea typeface="+mn-ea"/>
                          <a:cs typeface="+mn-cs"/>
                        </a:rPr>
                        <a:t>protrusion of eye </a:t>
                      </a:r>
                      <a:r>
                        <a:rPr kumimoji="0" lang="en-US" sz="1400" b="0" kern="1200" dirty="0" smtClean="0">
                          <a:solidFill>
                            <a:schemeClr val="tx1"/>
                          </a:solidFill>
                          <a:latin typeface="Gill Sans MT" panose="020B0502020104020203" pitchFamily="34" charset="0"/>
                          <a:ea typeface="+mn-ea"/>
                          <a:cs typeface="+mn-cs"/>
                        </a:rPr>
                        <a:t>balls</a:t>
                      </a:r>
                      <a:r>
                        <a:rPr kumimoji="0" lang="en-US" sz="1400" b="0" kern="1200" baseline="0" dirty="0" smtClean="0">
                          <a:solidFill>
                            <a:schemeClr val="tx1"/>
                          </a:solidFill>
                          <a:latin typeface="Gill Sans MT" panose="020B0502020104020203" pitchFamily="34" charset="0"/>
                          <a:ea typeface="+mn-ea"/>
                          <a:cs typeface="+mn-cs"/>
                        </a:rPr>
                        <a:t> </a:t>
                      </a:r>
                      <a:r>
                        <a:rPr kumimoji="0" lang="en-US" sz="1400" b="0" kern="1200" dirty="0" smtClean="0">
                          <a:solidFill>
                            <a:srgbClr val="00B050"/>
                          </a:solidFill>
                          <a:latin typeface="Gill Sans MT" panose="020B0502020104020203" pitchFamily="34" charset="0"/>
                          <a:ea typeface="+mn-ea"/>
                          <a:cs typeface="+mn-cs"/>
                        </a:rPr>
                        <a:t>(</a:t>
                      </a:r>
                      <a:r>
                        <a:rPr kumimoji="0" lang="en-US" sz="1400" b="0" kern="1200" dirty="0" smtClean="0">
                          <a:solidFill>
                            <a:srgbClr val="00B050"/>
                          </a:solidFill>
                          <a:latin typeface="Gill Sans MT" panose="020B0502020104020203" pitchFamily="34" charset="0"/>
                          <a:ea typeface="+mn-ea"/>
                          <a:cs typeface="Calibri" panose="020F0502020204030204" pitchFamily="34" charset="0"/>
                        </a:rPr>
                        <a:t>mostly </a:t>
                      </a:r>
                      <a:r>
                        <a:rPr kumimoji="0" lang="en-US" sz="1400" b="0" kern="1200" dirty="0">
                          <a:solidFill>
                            <a:srgbClr val="00B050"/>
                          </a:solidFill>
                          <a:latin typeface="Gill Sans MT" panose="020B0502020104020203" pitchFamily="34" charset="0"/>
                          <a:ea typeface="+mn-ea"/>
                          <a:cs typeface="Calibri" panose="020F0502020204030204" pitchFamily="34" charset="0"/>
                        </a:rPr>
                        <a:t>caused by accumulation of polysaccharides which attract water with it</a:t>
                      </a:r>
                      <a:r>
                        <a:rPr kumimoji="0" lang="ar-SA" sz="1400" b="0" kern="1200" dirty="0">
                          <a:solidFill>
                            <a:srgbClr val="00B050"/>
                          </a:solidFill>
                          <a:latin typeface="Gill Sans MT" panose="020B0502020104020203" pitchFamily="34" charset="0"/>
                          <a:ea typeface="+mn-ea"/>
                          <a:cs typeface="Calibri" panose="020F0502020204030204" pitchFamily="34" charset="0"/>
                        </a:rPr>
                        <a:t> </a:t>
                      </a:r>
                      <a:r>
                        <a:rPr kumimoji="0" lang="en-US" sz="1400" b="0" kern="1200" dirty="0">
                          <a:solidFill>
                            <a:srgbClr val="00B050"/>
                          </a:solidFill>
                          <a:latin typeface="Gill Sans MT" panose="020B0502020104020203" pitchFamily="34" charset="0"/>
                          <a:ea typeface="+mn-ea"/>
                          <a:cs typeface="Calibri" panose="020F0502020204030204" pitchFamily="34" charset="0"/>
                        </a:rPr>
                        <a:t>behind the eye </a:t>
                      </a:r>
                      <a:r>
                        <a:rPr kumimoji="0" lang="en-US" sz="1400" b="0" kern="1200" dirty="0" smtClean="0">
                          <a:solidFill>
                            <a:srgbClr val="00B050"/>
                          </a:solidFill>
                          <a:latin typeface="Gill Sans MT" panose="020B0502020104020203" pitchFamily="34" charset="0"/>
                          <a:ea typeface="+mn-ea"/>
                          <a:cs typeface="Calibri" panose="020F0502020204030204" pitchFamily="34" charset="0"/>
                        </a:rPr>
                        <a:t>balls</a:t>
                      </a:r>
                      <a:r>
                        <a:rPr kumimoji="0" lang="en-US" sz="1400" b="0" kern="1200" baseline="0" dirty="0" smtClean="0">
                          <a:solidFill>
                            <a:srgbClr val="00B050"/>
                          </a:solidFill>
                          <a:latin typeface="Gill Sans MT" panose="020B0502020104020203" pitchFamily="34" charset="0"/>
                          <a:ea typeface="+mn-ea"/>
                          <a:cs typeface="+mn-cs"/>
                        </a:rPr>
                        <a:t>).</a:t>
                      </a:r>
                      <a:endParaRPr kumimoji="0" lang="ar-SA" sz="1400" b="0" kern="1200" baseline="0" dirty="0" smtClean="0">
                        <a:solidFill>
                          <a:srgbClr val="00B050"/>
                        </a:solidFill>
                        <a:latin typeface="Gill Sans MT" panose="020B0502020104020203" pitchFamily="34" charset="0"/>
                        <a:ea typeface="+mn-ea"/>
                        <a:cs typeface="+mn-cs"/>
                      </a:endParaRPr>
                    </a:p>
                    <a:p>
                      <a:pPr algn="ctr" rtl="0"/>
                      <a:r>
                        <a:rPr kumimoji="0" lang="en-US" sz="1400" b="0" kern="1200" dirty="0" smtClean="0">
                          <a:solidFill>
                            <a:srgbClr val="00B050"/>
                          </a:solidFill>
                          <a:latin typeface="Gill Sans MT" panose="020B0502020104020203" pitchFamily="34" charset="0"/>
                          <a:ea typeface="+mn-ea"/>
                          <a:cs typeface="Calibri" panose="020F0502020204030204" pitchFamily="34" charset="0"/>
                        </a:rPr>
                        <a:t>Graves’ disease </a:t>
                      </a:r>
                      <a:r>
                        <a:rPr kumimoji="0" lang="ar-SA" sz="1400" b="0" kern="1200" dirty="0" err="1" smtClean="0">
                          <a:solidFill>
                            <a:srgbClr val="00B050"/>
                          </a:solidFill>
                          <a:latin typeface="Gill Sans MT" panose="020B0502020104020203" pitchFamily="34" charset="0"/>
                          <a:ea typeface="+mn-ea"/>
                          <a:cs typeface="Calibri" panose="020F0502020204030204" pitchFamily="34" charset="0"/>
                        </a:rPr>
                        <a:t>نشوفھا</a:t>
                      </a:r>
                      <a:r>
                        <a:rPr kumimoji="0" lang="ar-SA" sz="1400" b="0" kern="1200" dirty="0" smtClean="0">
                          <a:solidFill>
                            <a:srgbClr val="00B050"/>
                          </a:solidFill>
                          <a:latin typeface="Gill Sans MT" panose="020B0502020104020203" pitchFamily="34" charset="0"/>
                          <a:ea typeface="+mn-ea"/>
                          <a:cs typeface="Calibri" panose="020F0502020204030204" pitchFamily="34" charset="0"/>
                        </a:rPr>
                        <a:t> في حالات</a:t>
                      </a:r>
                    </a:p>
                    <a:p>
                      <a:r>
                        <a:rPr kumimoji="0" lang="en-US" sz="1400" b="0" kern="1200" dirty="0" smtClean="0">
                          <a:solidFill>
                            <a:srgbClr val="00B050"/>
                          </a:solidFill>
                          <a:latin typeface="Gill Sans MT" panose="020B0502020104020203" pitchFamily="34" charset="0"/>
                          <a:ea typeface="+mn-ea"/>
                          <a:cs typeface="Calibri" panose="020F0502020204030204" pitchFamily="34" charset="0"/>
                        </a:rPr>
                        <a:t>Why &amp; how?</a:t>
                      </a:r>
                    </a:p>
                    <a:p>
                      <a:pPr marL="285750" indent="-285750">
                        <a:buFont typeface="Wingdings" panose="05000000000000000000" pitchFamily="2" charset="2"/>
                        <a:buChar char="ü"/>
                      </a:pPr>
                      <a:r>
                        <a:rPr kumimoji="0" lang="en-US" sz="1400" b="0" kern="1200" dirty="0" smtClean="0">
                          <a:solidFill>
                            <a:srgbClr val="00B050"/>
                          </a:solidFill>
                          <a:latin typeface="Gill Sans MT" panose="020B0502020104020203" pitchFamily="34" charset="0"/>
                          <a:ea typeface="+mn-ea"/>
                          <a:cs typeface="Calibri" panose="020F0502020204030204" pitchFamily="34" charset="0"/>
                        </a:rPr>
                        <a:t>Polysaccharides accumulates</a:t>
                      </a:r>
                      <a:r>
                        <a:rPr kumimoji="0" lang="en-US" sz="1400" b="0" kern="1200" baseline="0" dirty="0" smtClean="0">
                          <a:solidFill>
                            <a:srgbClr val="00B050"/>
                          </a:solidFill>
                          <a:latin typeface="Gill Sans MT" panose="020B0502020104020203" pitchFamily="34" charset="0"/>
                          <a:ea typeface="+mn-ea"/>
                          <a:cs typeface="Calibri" panose="020F0502020204030204" pitchFamily="34" charset="0"/>
                        </a:rPr>
                        <a:t> </a:t>
                      </a:r>
                      <a:r>
                        <a:rPr kumimoji="0" lang="en-US" sz="1400" b="0" kern="1200" dirty="0" smtClean="0">
                          <a:solidFill>
                            <a:srgbClr val="00B050"/>
                          </a:solidFill>
                          <a:latin typeface="Gill Sans MT" panose="020B0502020104020203" pitchFamily="34" charset="0"/>
                          <a:ea typeface="+mn-ea"/>
                          <a:cs typeface="Calibri" panose="020F0502020204030204" pitchFamily="34" charset="0"/>
                        </a:rPr>
                        <a:t>behind the eye &amp; it starts to</a:t>
                      </a:r>
                      <a:r>
                        <a:rPr kumimoji="0" lang="en-US" sz="1400" b="0" kern="1200" baseline="0" dirty="0" smtClean="0">
                          <a:solidFill>
                            <a:srgbClr val="00B050"/>
                          </a:solidFill>
                          <a:latin typeface="Gill Sans MT" panose="020B0502020104020203" pitchFamily="34" charset="0"/>
                          <a:ea typeface="+mn-ea"/>
                          <a:cs typeface="Calibri" panose="020F0502020204030204" pitchFamily="34" charset="0"/>
                        </a:rPr>
                        <a:t> </a:t>
                      </a:r>
                      <a:r>
                        <a:rPr kumimoji="0" lang="en-US" sz="1400" b="0" kern="1200" dirty="0" smtClean="0">
                          <a:solidFill>
                            <a:srgbClr val="00B050"/>
                          </a:solidFill>
                          <a:latin typeface="Gill Sans MT" panose="020B0502020104020203" pitchFamily="34" charset="0"/>
                          <a:ea typeface="+mn-ea"/>
                          <a:cs typeface="Calibri" panose="020F0502020204030204" pitchFamily="34" charset="0"/>
                        </a:rPr>
                        <a:t>attract water</a:t>
                      </a:r>
                      <a:r>
                        <a:rPr kumimoji="0" lang="en-US" sz="1400" b="0" kern="1200" baseline="0" dirty="0" smtClean="0">
                          <a:solidFill>
                            <a:srgbClr val="00B050"/>
                          </a:solidFill>
                          <a:latin typeface="Gill Sans MT" panose="020B0502020104020203" pitchFamily="34" charset="0"/>
                          <a:ea typeface="+mn-ea"/>
                          <a:cs typeface="Calibri" panose="020F0502020204030204" pitchFamily="34" charset="0"/>
                        </a:rPr>
                        <a:t> </a:t>
                      </a:r>
                      <a:r>
                        <a:rPr kumimoji="0" lang="en-US" sz="1400" b="0" kern="1200" dirty="0" smtClean="0">
                          <a:solidFill>
                            <a:srgbClr val="00B050"/>
                          </a:solidFill>
                          <a:latin typeface="Gill Sans MT" panose="020B0502020104020203" pitchFamily="34" charset="0"/>
                          <a:ea typeface="+mn-ea"/>
                          <a:cs typeface="Calibri" panose="020F0502020204030204" pitchFamily="34" charset="0"/>
                        </a:rPr>
                        <a:t>with it,</a:t>
                      </a:r>
                      <a:r>
                        <a:rPr kumimoji="0" lang="en-US" sz="1400" b="0" kern="1200" baseline="0" dirty="0" smtClean="0">
                          <a:solidFill>
                            <a:srgbClr val="00B050"/>
                          </a:solidFill>
                          <a:latin typeface="Gill Sans MT" panose="020B0502020104020203" pitchFamily="34" charset="0"/>
                          <a:ea typeface="+mn-ea"/>
                          <a:cs typeface="Calibri" panose="020F0502020204030204" pitchFamily="34" charset="0"/>
                        </a:rPr>
                        <a:t> </a:t>
                      </a:r>
                      <a:r>
                        <a:rPr kumimoji="0" lang="en-US" sz="1400" b="0" kern="1200" dirty="0" smtClean="0">
                          <a:solidFill>
                            <a:srgbClr val="00B050"/>
                          </a:solidFill>
                          <a:latin typeface="Gill Sans MT" panose="020B0502020104020203" pitchFamily="34" charset="0"/>
                          <a:ea typeface="+mn-ea"/>
                          <a:cs typeface="Calibri" panose="020F0502020204030204" pitchFamily="34" charset="0"/>
                        </a:rPr>
                        <a:t>so they push</a:t>
                      </a:r>
                      <a:r>
                        <a:rPr kumimoji="0" lang="en-US" sz="1400" b="0" kern="1200" baseline="0" dirty="0" smtClean="0">
                          <a:solidFill>
                            <a:srgbClr val="00B050"/>
                          </a:solidFill>
                          <a:latin typeface="Gill Sans MT" panose="020B0502020104020203" pitchFamily="34" charset="0"/>
                          <a:ea typeface="+mn-ea"/>
                          <a:cs typeface="Calibri" panose="020F0502020204030204" pitchFamily="34" charset="0"/>
                        </a:rPr>
                        <a:t> </a:t>
                      </a:r>
                      <a:r>
                        <a:rPr kumimoji="0" lang="en-US" sz="1400" b="0" kern="1200" dirty="0" smtClean="0">
                          <a:solidFill>
                            <a:srgbClr val="00B050"/>
                          </a:solidFill>
                          <a:latin typeface="Gill Sans MT" panose="020B0502020104020203" pitchFamily="34" charset="0"/>
                          <a:ea typeface="+mn-ea"/>
                          <a:cs typeface="Calibri" panose="020F0502020204030204" pitchFamily="34" charset="0"/>
                        </a:rPr>
                        <a:t>the eye forward.</a:t>
                      </a:r>
                    </a:p>
                    <a:p>
                      <a:pPr marL="285750" indent="-285750">
                        <a:buFont typeface="Wingdings" panose="05000000000000000000" pitchFamily="2" charset="2"/>
                        <a:buChar char="ü"/>
                      </a:pPr>
                      <a:r>
                        <a:rPr kumimoji="0" lang="en-US" sz="1400" b="0" kern="1200" dirty="0" smtClean="0">
                          <a:solidFill>
                            <a:srgbClr val="00B050"/>
                          </a:solidFill>
                          <a:latin typeface="Gill Sans MT" panose="020B0502020104020203" pitchFamily="34" charset="0"/>
                          <a:ea typeface="+mn-ea"/>
                          <a:cs typeface="Calibri" panose="020F0502020204030204" pitchFamily="34" charset="0"/>
                        </a:rPr>
                        <a:t>TSI will also</a:t>
                      </a:r>
                      <a:r>
                        <a:rPr kumimoji="0" lang="en-US" sz="1400" b="0" kern="1200" baseline="0" dirty="0" smtClean="0">
                          <a:solidFill>
                            <a:srgbClr val="00B050"/>
                          </a:solidFill>
                          <a:latin typeface="Gill Sans MT" panose="020B0502020104020203" pitchFamily="34" charset="0"/>
                          <a:ea typeface="+mn-ea"/>
                          <a:cs typeface="Calibri" panose="020F0502020204030204" pitchFamily="34" charset="0"/>
                        </a:rPr>
                        <a:t> </a:t>
                      </a:r>
                      <a:r>
                        <a:rPr kumimoji="0" lang="en-US" sz="1400" b="0" kern="1200" dirty="0" smtClean="0">
                          <a:solidFill>
                            <a:srgbClr val="00B050"/>
                          </a:solidFill>
                          <a:latin typeface="Gill Sans MT" panose="020B0502020104020203" pitchFamily="34" charset="0"/>
                          <a:ea typeface="+mn-ea"/>
                          <a:cs typeface="Calibri" panose="020F0502020204030204" pitchFamily="34" charset="0"/>
                        </a:rPr>
                        <a:t>stimulate the accumulation of</a:t>
                      </a:r>
                      <a:r>
                        <a:rPr kumimoji="0" lang="en-US" sz="1400" b="0" kern="1200" baseline="0" dirty="0" smtClean="0">
                          <a:solidFill>
                            <a:srgbClr val="00B050"/>
                          </a:solidFill>
                          <a:latin typeface="Gill Sans MT" panose="020B0502020104020203" pitchFamily="34" charset="0"/>
                          <a:ea typeface="+mn-ea"/>
                          <a:cs typeface="Calibri" panose="020F0502020204030204" pitchFamily="34" charset="0"/>
                        </a:rPr>
                        <a:t> </a:t>
                      </a:r>
                      <a:r>
                        <a:rPr kumimoji="0" lang="en-US" sz="1400" b="0" kern="1200" dirty="0" smtClean="0">
                          <a:solidFill>
                            <a:srgbClr val="00B050"/>
                          </a:solidFill>
                          <a:latin typeface="Gill Sans MT" panose="020B0502020104020203" pitchFamily="34" charset="0"/>
                          <a:ea typeface="+mn-ea"/>
                          <a:cs typeface="Calibri" panose="020F0502020204030204" pitchFamily="34" charset="0"/>
                        </a:rPr>
                        <a:t>these polysaccharides.</a:t>
                      </a:r>
                    </a:p>
                    <a:p>
                      <a:pPr algn="r" rtl="1"/>
                      <a:r>
                        <a:rPr kumimoji="0" lang="ar-SA" sz="1400" b="0" kern="1200" dirty="0" err="1" smtClean="0">
                          <a:solidFill>
                            <a:srgbClr val="00B050"/>
                          </a:solidFill>
                          <a:latin typeface="Gill Sans MT" panose="020B0502020104020203" pitchFamily="34" charset="0"/>
                          <a:ea typeface="+mn-ea"/>
                          <a:cs typeface="Calibri" panose="020F0502020204030204" pitchFamily="34" charset="0"/>
                        </a:rPr>
                        <a:t>یعني</a:t>
                      </a:r>
                      <a:r>
                        <a:rPr kumimoji="0" lang="ar-SA" sz="1400" b="0" kern="1200" dirty="0" smtClean="0">
                          <a:solidFill>
                            <a:srgbClr val="00B050"/>
                          </a:solidFill>
                          <a:latin typeface="Gill Sans MT" panose="020B0502020104020203" pitchFamily="34" charset="0"/>
                          <a:ea typeface="+mn-ea"/>
                          <a:cs typeface="Calibri" panose="020F0502020204030204" pitchFamily="34" charset="0"/>
                        </a:rPr>
                        <a:t> تتجمع </a:t>
                      </a:r>
                      <a:r>
                        <a:rPr kumimoji="0" lang="ar-SA" sz="1400" b="0" kern="1200" dirty="0" err="1" smtClean="0">
                          <a:solidFill>
                            <a:srgbClr val="00B050"/>
                          </a:solidFill>
                          <a:latin typeface="Gill Sans MT" panose="020B0502020104020203" pitchFamily="34" charset="0"/>
                          <a:ea typeface="+mn-ea"/>
                          <a:cs typeface="Calibri" panose="020F0502020204030204" pitchFamily="34" charset="0"/>
                        </a:rPr>
                        <a:t>بولیساكرایدز</a:t>
                      </a:r>
                      <a:r>
                        <a:rPr kumimoji="0" lang="ar-SA" sz="1400" b="0" kern="1200" dirty="0" smtClean="0">
                          <a:solidFill>
                            <a:srgbClr val="00B050"/>
                          </a:solidFill>
                          <a:latin typeface="Gill Sans MT" panose="020B0502020104020203" pitchFamily="34" charset="0"/>
                          <a:ea typeface="+mn-ea"/>
                          <a:cs typeface="Calibri" panose="020F0502020204030204" pitchFamily="34" charset="0"/>
                        </a:rPr>
                        <a:t> وراء العين وتسحب </a:t>
                      </a:r>
                      <a:r>
                        <a:rPr kumimoji="0" lang="ar-SA" sz="1400" b="0" kern="1200" dirty="0" err="1" smtClean="0">
                          <a:solidFill>
                            <a:srgbClr val="00B050"/>
                          </a:solidFill>
                          <a:latin typeface="Gill Sans MT" panose="020B0502020104020203" pitchFamily="34" charset="0"/>
                          <a:ea typeface="+mn-ea"/>
                          <a:cs typeface="Calibri" panose="020F0502020204030204" pitchFamily="34" charset="0"/>
                        </a:rPr>
                        <a:t>معاھا</a:t>
                      </a:r>
                      <a:r>
                        <a:rPr kumimoji="0" lang="ar-SA" sz="1400" b="0" kern="1200" dirty="0" smtClean="0">
                          <a:solidFill>
                            <a:srgbClr val="00B050"/>
                          </a:solidFill>
                          <a:latin typeface="Gill Sans MT" panose="020B0502020104020203" pitchFamily="34" charset="0"/>
                          <a:ea typeface="+mn-ea"/>
                          <a:cs typeface="Calibri" panose="020F0502020204030204" pitchFamily="34" charset="0"/>
                        </a:rPr>
                        <a:t> مويه،</a:t>
                      </a:r>
                      <a:r>
                        <a:rPr kumimoji="0" lang="ar-SA" sz="1400" b="0" kern="1200" baseline="0" dirty="0" smtClean="0">
                          <a:solidFill>
                            <a:srgbClr val="00B050"/>
                          </a:solidFill>
                          <a:latin typeface="Gill Sans MT" panose="020B0502020104020203" pitchFamily="34" charset="0"/>
                          <a:ea typeface="+mn-ea"/>
                          <a:cs typeface="Calibri" panose="020F0502020204030204" pitchFamily="34" charset="0"/>
                        </a:rPr>
                        <a:t> </a:t>
                      </a:r>
                      <a:r>
                        <a:rPr kumimoji="0" lang="ar-SA" sz="1400" b="0" kern="1200" dirty="0" err="1" smtClean="0">
                          <a:solidFill>
                            <a:srgbClr val="00B050"/>
                          </a:solidFill>
                          <a:latin typeface="Gill Sans MT" panose="020B0502020104020203" pitchFamily="34" charset="0"/>
                          <a:ea typeface="+mn-ea"/>
                          <a:cs typeface="Calibri" panose="020F0502020204030204" pitchFamily="34" charset="0"/>
                        </a:rPr>
                        <a:t>تراكمھم</a:t>
                      </a:r>
                      <a:r>
                        <a:rPr kumimoji="0" lang="ar-SA" sz="1400" b="0" kern="1200" dirty="0" smtClean="0">
                          <a:solidFill>
                            <a:srgbClr val="00B050"/>
                          </a:solidFill>
                          <a:latin typeface="Gill Sans MT" panose="020B0502020104020203" pitchFamily="34" charset="0"/>
                          <a:ea typeface="+mn-ea"/>
                          <a:cs typeface="Calibri" panose="020F0502020204030204" pitchFamily="34" charset="0"/>
                        </a:rPr>
                        <a:t> راح يدف </a:t>
                      </a:r>
                      <a:r>
                        <a:rPr kumimoji="0" lang="ar-SA" sz="1400" b="0" kern="1200" dirty="0" err="1" smtClean="0">
                          <a:solidFill>
                            <a:srgbClr val="00B050"/>
                          </a:solidFill>
                          <a:latin typeface="Gill Sans MT" panose="020B0502020104020203" pitchFamily="34" charset="0"/>
                          <a:ea typeface="+mn-ea"/>
                          <a:cs typeface="Calibri" panose="020F0502020204030204" pitchFamily="34" charset="0"/>
                        </a:rPr>
                        <a:t>العین</a:t>
                      </a:r>
                      <a:r>
                        <a:rPr kumimoji="0" lang="ar-SA" sz="1400" b="0" kern="1200" dirty="0" smtClean="0">
                          <a:solidFill>
                            <a:srgbClr val="00B050"/>
                          </a:solidFill>
                          <a:latin typeface="Gill Sans MT" panose="020B0502020104020203" pitchFamily="34" charset="0"/>
                          <a:ea typeface="+mn-ea"/>
                          <a:cs typeface="Calibri" panose="020F0502020204030204" pitchFamily="34" charset="0"/>
                        </a:rPr>
                        <a:t> على قدام </a:t>
                      </a:r>
                      <a:r>
                        <a:rPr kumimoji="0" lang="ar-SA" sz="1400" b="0" kern="1200" dirty="0" err="1" smtClean="0">
                          <a:solidFill>
                            <a:srgbClr val="00B050"/>
                          </a:solidFill>
                          <a:latin typeface="Gill Sans MT" panose="020B0502020104020203" pitchFamily="34" charset="0"/>
                          <a:ea typeface="+mn-ea"/>
                          <a:cs typeface="Calibri" panose="020F0502020204030204" pitchFamily="34" charset="0"/>
                        </a:rPr>
                        <a:t>فیصیر</a:t>
                      </a:r>
                      <a:r>
                        <a:rPr kumimoji="0" lang="ar-SA" sz="1400" b="0" kern="1200" dirty="0" smtClean="0">
                          <a:solidFill>
                            <a:srgbClr val="00B050"/>
                          </a:solidFill>
                          <a:latin typeface="Gill Sans MT" panose="020B0502020104020203" pitchFamily="34" charset="0"/>
                          <a:ea typeface="+mn-ea"/>
                          <a:cs typeface="Calibri" panose="020F0502020204030204" pitchFamily="34" charset="0"/>
                        </a:rPr>
                        <a:t> جحوظ.</a:t>
                      </a:r>
                      <a:endParaRPr kumimoji="0" lang="en-US" sz="1400" b="0" kern="1200" dirty="0" smtClean="0">
                        <a:solidFill>
                          <a:srgbClr val="00B050"/>
                        </a:solidFill>
                        <a:latin typeface="Gill Sans MT" panose="020B0502020104020203"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xmlns="" val="10003"/>
                  </a:ext>
                </a:extLst>
              </a:tr>
              <a:tr h="1028986">
                <a:tc>
                  <a:txBody>
                    <a:bodyPr/>
                    <a:lstStyle/>
                    <a:p>
                      <a:pPr marL="0" algn="ctr" rtl="0" eaLnBrk="1" latinLnBrk="0" hangingPunct="1"/>
                      <a:endParaRPr kumimoji="0" lang="en-US" sz="1400" b="0" kern="1200" dirty="0" smtClean="0">
                        <a:solidFill>
                          <a:srgbClr val="008080"/>
                        </a:solidFill>
                        <a:latin typeface="Gill Sans MT" panose="020B0502020104020203" pitchFamily="34" charset="0"/>
                        <a:ea typeface="+mn-ea"/>
                        <a:cs typeface="+mn-cs"/>
                      </a:endParaRPr>
                    </a:p>
                    <a:p>
                      <a:pPr marL="0" algn="ctr" rtl="0" eaLnBrk="1" latinLnBrk="0" hangingPunct="1"/>
                      <a:endParaRPr kumimoji="0" lang="en-US" sz="1400" b="0" kern="1200" dirty="0" smtClean="0">
                        <a:solidFill>
                          <a:srgbClr val="008080"/>
                        </a:solidFill>
                        <a:latin typeface="Gill Sans MT" panose="020B0502020104020203" pitchFamily="34" charset="0"/>
                        <a:ea typeface="+mn-ea"/>
                        <a:cs typeface="+mn-cs"/>
                      </a:endParaRPr>
                    </a:p>
                    <a:p>
                      <a:pPr marL="0" algn="ctr" rtl="0" eaLnBrk="1" latinLnBrk="0" hangingPunct="1"/>
                      <a:r>
                        <a:rPr kumimoji="0" lang="en-US" sz="1400" b="0" kern="1200" dirty="0" smtClean="0">
                          <a:solidFill>
                            <a:srgbClr val="008080"/>
                          </a:solidFill>
                          <a:latin typeface="Gill Sans MT" panose="020B0502020104020203" pitchFamily="34" charset="0"/>
                          <a:ea typeface="+mn-ea"/>
                          <a:cs typeface="+mn-cs"/>
                        </a:rPr>
                        <a:t>Neurological</a:t>
                      </a:r>
                    </a:p>
                  </a:txBody>
                  <a:tcPr>
                    <a:solidFill>
                      <a:srgbClr val="E0F4E9"/>
                    </a:solidFill>
                  </a:tcPr>
                </a:tc>
                <a:tc>
                  <a:txBody>
                    <a:bodyPr/>
                    <a:lstStyle/>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400" b="0" kern="1200" dirty="0" smtClean="0">
                          <a:solidFill>
                            <a:schemeClr val="tx1"/>
                          </a:solidFill>
                          <a:latin typeface="Gill Sans MT" panose="020B0502020104020203" pitchFamily="34" charset="0"/>
                          <a:ea typeface="+mn-ea"/>
                          <a:cs typeface="+mn-cs"/>
                        </a:rPr>
                        <a:t>Tremor.</a:t>
                      </a:r>
                    </a:p>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400" b="0" kern="1200" dirty="0" smtClean="0">
                          <a:solidFill>
                            <a:schemeClr val="tx1"/>
                          </a:solidFill>
                          <a:latin typeface="Gill Sans MT" panose="020B0502020104020203" pitchFamily="34" charset="0"/>
                          <a:ea typeface="+mn-ea"/>
                          <a:cs typeface="+mn-cs"/>
                        </a:rPr>
                        <a:t>Enhanced reflexes. </a:t>
                      </a:r>
                    </a:p>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400" b="0" kern="1200" dirty="0" smtClean="0">
                          <a:solidFill>
                            <a:schemeClr val="tx1"/>
                          </a:solidFill>
                          <a:latin typeface="Gill Sans MT" panose="020B0502020104020203" pitchFamily="34" charset="0"/>
                          <a:ea typeface="+mn-ea"/>
                          <a:cs typeface="+mn-cs"/>
                        </a:rPr>
                        <a:t>Irritability</a:t>
                      </a:r>
                      <a:r>
                        <a:rPr kumimoji="0" lang="en-US" sz="1400" b="0" kern="1200" baseline="0" dirty="0" smtClean="0">
                          <a:solidFill>
                            <a:schemeClr val="tx1"/>
                          </a:solidFill>
                          <a:latin typeface="Gill Sans MT" panose="020B0502020104020203" pitchFamily="34" charset="0"/>
                          <a:ea typeface="+mn-ea"/>
                          <a:cs typeface="+mn-cs"/>
                        </a:rPr>
                        <a:t> </a:t>
                      </a:r>
                      <a:r>
                        <a:rPr kumimoji="0" lang="en-US" sz="1400" b="0" kern="1200" dirty="0" smtClean="0">
                          <a:solidFill>
                            <a:srgbClr val="00B050"/>
                          </a:solidFill>
                          <a:latin typeface="Gill Sans MT" panose="020B0502020104020203" pitchFamily="34" charset="0"/>
                          <a:ea typeface="+mn-ea"/>
                          <a:cs typeface="Calibri" panose="020F0502020204030204" pitchFamily="34" charset="0"/>
                        </a:rPr>
                        <a:t>Because of hyper excitability of the whole body.</a:t>
                      </a:r>
                      <a:endParaRPr kumimoji="0" lang="en-US" sz="1400" b="0" kern="1200" dirty="0">
                        <a:solidFill>
                          <a:srgbClr val="00B050"/>
                        </a:solidFill>
                        <a:latin typeface="Gill Sans MT" panose="020B0502020104020203" pitchFamily="34" charset="0"/>
                        <a:ea typeface="+mn-ea"/>
                        <a:cs typeface="Calibri" panose="020F0502020204030204" pitchFamily="34"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400" b="0" kern="1200" dirty="0" smtClean="0">
                        <a:solidFill>
                          <a:srgbClr val="008080"/>
                        </a:solidFill>
                        <a:latin typeface="Gill Sans MT" panose="020B0502020104020203"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400" b="0" kern="1200" dirty="0" smtClean="0">
                        <a:solidFill>
                          <a:srgbClr val="008080"/>
                        </a:solidFill>
                        <a:latin typeface="Gill Sans MT" panose="020B0502020104020203"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kern="1200" dirty="0" smtClean="0">
                          <a:solidFill>
                            <a:srgbClr val="008080"/>
                          </a:solidFill>
                          <a:latin typeface="Gill Sans MT" panose="020B0502020104020203" pitchFamily="34" charset="0"/>
                          <a:ea typeface="+mn-ea"/>
                          <a:cs typeface="+mn-cs"/>
                        </a:rPr>
                        <a:t>Others </a:t>
                      </a:r>
                      <a:endParaRPr kumimoji="0" lang="en-US" sz="1400" b="0" kern="1200" dirty="0">
                        <a:solidFill>
                          <a:srgbClr val="008080"/>
                        </a:solidFill>
                        <a:latin typeface="Gill Sans MT" panose="020B0502020104020203" pitchFamily="34" charset="0"/>
                        <a:ea typeface="+mn-ea"/>
                        <a:cs typeface="+mn-cs"/>
                      </a:endParaRPr>
                    </a:p>
                  </a:txBody>
                  <a:tcPr>
                    <a:solidFill>
                      <a:srgbClr val="FCFEE6"/>
                    </a:solidFill>
                  </a:tcPr>
                </a:tc>
                <a:tc>
                  <a:txBody>
                    <a:bodyPr/>
                    <a:lstStyle/>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400" b="0" kern="1200" dirty="0" smtClean="0">
                          <a:solidFill>
                            <a:schemeClr val="tx1"/>
                          </a:solidFill>
                          <a:latin typeface="Gill Sans MT" panose="020B0502020104020203" pitchFamily="34" charset="0"/>
                          <a:ea typeface="+mn-ea"/>
                          <a:cs typeface="+mn-cs"/>
                        </a:rPr>
                        <a:t>Menstrual cycle </a:t>
                      </a:r>
                      <a:r>
                        <a:rPr kumimoji="0" lang="en-US" sz="1400" b="0" kern="1200" dirty="0">
                          <a:solidFill>
                            <a:schemeClr val="tx1"/>
                          </a:solidFill>
                          <a:latin typeface="Gill Sans MT" panose="020B0502020104020203" pitchFamily="34" charset="0"/>
                          <a:ea typeface="+mn-ea"/>
                          <a:cs typeface="+mn-cs"/>
                        </a:rPr>
                        <a:t>disturbance</a:t>
                      </a:r>
                      <a:r>
                        <a:rPr kumimoji="0" lang="en-US" sz="1400" b="0" kern="1200" dirty="0" smtClean="0">
                          <a:solidFill>
                            <a:schemeClr val="tx1"/>
                          </a:solidFill>
                          <a:latin typeface="Gill Sans MT" panose="020B0502020104020203" pitchFamily="34" charset="0"/>
                          <a:ea typeface="+mn-ea"/>
                          <a:cs typeface="+mn-cs"/>
                        </a:rPr>
                        <a:t>.</a:t>
                      </a:r>
                    </a:p>
                    <a:p>
                      <a:pPr marL="0" marR="0"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US" sz="1400" b="0" kern="1200" dirty="0" smtClean="0">
                          <a:solidFill>
                            <a:srgbClr val="00B050"/>
                          </a:solidFill>
                          <a:latin typeface="Gill Sans MT" panose="020B0502020104020203" pitchFamily="34" charset="0"/>
                          <a:ea typeface="+mn-ea"/>
                          <a:cs typeface="+mn-cs"/>
                        </a:rPr>
                        <a:t>(In</a:t>
                      </a:r>
                      <a:r>
                        <a:rPr kumimoji="0" lang="en-US" sz="1400" b="0" kern="1200" baseline="0" dirty="0" smtClean="0">
                          <a:solidFill>
                            <a:srgbClr val="00B050"/>
                          </a:solidFill>
                          <a:latin typeface="Gill Sans MT" panose="020B0502020104020203" pitchFamily="34" charset="0"/>
                          <a:ea typeface="+mn-ea"/>
                          <a:cs typeface="+mn-cs"/>
                        </a:rPr>
                        <a:t> both hypo &amp;hyper)</a:t>
                      </a:r>
                      <a:endParaRPr kumimoji="0" lang="en-US" sz="1400" b="0" kern="1200" dirty="0">
                        <a:solidFill>
                          <a:srgbClr val="00B050"/>
                        </a:solidFill>
                        <a:latin typeface="Gill Sans MT" panose="020B0502020104020203" pitchFamily="34" charset="0"/>
                        <a:ea typeface="+mn-ea"/>
                        <a:cs typeface="+mn-cs"/>
                      </a:endParaRPr>
                    </a:p>
                  </a:txBody>
                  <a:tcPr>
                    <a:solidFill>
                      <a:schemeClr val="bg1">
                        <a:alpha val="20000"/>
                      </a:schemeClr>
                    </a:solidFill>
                  </a:tcPr>
                </a:tc>
                <a:extLst>
                  <a:ext uri="{0D108BD9-81ED-4DB2-BD59-A6C34878D82A}">
                    <a16:rowId xmlns:a16="http://schemas.microsoft.com/office/drawing/2014/main" xmlns="" val="2186521462"/>
                  </a:ext>
                </a:extLst>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8348" y="3284984"/>
            <a:ext cx="1224136" cy="792088"/>
          </a:xfrm>
          <a:prstGeom prst="rect">
            <a:avLst/>
          </a:prstGeom>
        </p:spPr>
      </p:pic>
      <p:sp>
        <p:nvSpPr>
          <p:cNvPr id="19" name="Rectangle 18"/>
          <p:cNvSpPr/>
          <p:nvPr/>
        </p:nvSpPr>
        <p:spPr>
          <a:xfrm>
            <a:off x="9442827" y="11258"/>
            <a:ext cx="2745998"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The </a:t>
            </a:r>
            <a:r>
              <a:rPr lang="en-US" sz="2400" dirty="0" smtClean="0">
                <a:solidFill>
                  <a:srgbClr val="00B050"/>
                </a:solidFill>
                <a:latin typeface="Arabic Typesetting" panose="03020402040406030203" pitchFamily="66" charset="-78"/>
                <a:cs typeface="Arabic Typesetting" panose="03020402040406030203" pitchFamily="66" charset="-78"/>
              </a:rPr>
              <a:t>notes</a:t>
            </a:r>
            <a:r>
              <a:rPr lang="en-US" sz="2400" dirty="0" smtClean="0">
                <a:solidFill>
                  <a:srgbClr val="FF0000"/>
                </a:solidFill>
                <a:latin typeface="Arabic Typesetting" panose="03020402040406030203" pitchFamily="66" charset="-78"/>
                <a:cs typeface="Arabic Typesetting" panose="03020402040406030203" pitchFamily="66" charset="-78"/>
              </a:rPr>
              <a:t> here are imp</a:t>
            </a:r>
            <a:endParaRPr lang="en-US" sz="2400" dirty="0">
              <a:solidFill>
                <a:srgbClr val="FF0000"/>
              </a:solidFill>
              <a:latin typeface="Arabic Typesetting" panose="03020402040406030203" pitchFamily="66" charset="-78"/>
              <a:cs typeface="Arabic Typesetting" panose="03020402040406030203" pitchFamily="66" charset="-78"/>
            </a:endParaRPr>
          </a:p>
        </p:txBody>
      </p:sp>
      <p:sp>
        <p:nvSpPr>
          <p:cNvPr id="8" name="TextBox 7"/>
          <p:cNvSpPr txBox="1"/>
          <p:nvPr/>
        </p:nvSpPr>
        <p:spPr>
          <a:xfrm>
            <a:off x="1197868" y="6356350"/>
            <a:ext cx="4250074" cy="400110"/>
          </a:xfrm>
          <a:prstGeom prst="rect">
            <a:avLst/>
          </a:prstGeom>
          <a:noFill/>
        </p:spPr>
        <p:txBody>
          <a:bodyPr wrap="none" rtlCol="0">
            <a:spAutoFit/>
          </a:bodyPr>
          <a:lstStyle/>
          <a:p>
            <a:r>
              <a:rPr lang="en-US" i="1" dirty="0" smtClean="0">
                <a:hlinkClick r:id="rId3"/>
              </a:rPr>
              <a:t>Summary </a:t>
            </a:r>
            <a:r>
              <a:rPr lang="en-US" i="1" dirty="0">
                <a:hlinkClick r:id="rId3"/>
              </a:rPr>
              <a:t>of </a:t>
            </a:r>
            <a:r>
              <a:rPr lang="en-US" i="1" dirty="0" smtClean="0">
                <a:hlinkClick r:id="rId3"/>
              </a:rPr>
              <a:t>symptoms </a:t>
            </a:r>
            <a:r>
              <a:rPr lang="en-US" i="1" dirty="0">
                <a:hlinkClick r:id="rId3"/>
              </a:rPr>
              <a:t>of </a:t>
            </a:r>
            <a:r>
              <a:rPr lang="en-US" i="1" dirty="0" smtClean="0">
                <a:hlinkClick r:id="rId3"/>
              </a:rPr>
              <a:t>hyperthyroidism</a:t>
            </a:r>
            <a:endParaRPr lang="en-US" i="1" dirty="0"/>
          </a:p>
        </p:txBody>
      </p:sp>
    </p:spTree>
    <p:extLst>
      <p:ext uri="{BB962C8B-B14F-4D97-AF65-F5344CB8AC3E}">
        <p14:creationId xmlns:p14="http://schemas.microsoft.com/office/powerpoint/2010/main" val="401236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497E8D"/>
                </a:solidFill>
                <a:latin typeface="Bahnschrift" panose="020B0502040204020203" pitchFamily="34" charset="0"/>
                <a:cs typeface="Calibri" panose="020F0502020204030204" pitchFamily="34" charset="0"/>
              </a:rPr>
              <a:t>Investigation &amp; Treatment</a:t>
            </a:r>
          </a:p>
        </p:txBody>
      </p:sp>
      <p:sp>
        <p:nvSpPr>
          <p:cNvPr id="3" name="Slide Number Placeholder 2"/>
          <p:cNvSpPr>
            <a:spLocks noGrp="1"/>
          </p:cNvSpPr>
          <p:nvPr>
            <p:ph type="sldNum" sz="quarter" idx="12"/>
          </p:nvPr>
        </p:nvSpPr>
        <p:spPr/>
        <p:txBody>
          <a:bodyPr/>
          <a:lstStyle/>
          <a:p>
            <a:fld id="{4929A69E-7D8F-4515-9605-0315ABD4F316}" type="slidenum">
              <a:rPr lang="en-US" smtClean="0"/>
              <a:t>19</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p:cNvSpPr>
            <a:spLocks noGrp="1"/>
          </p:cNvSpPr>
          <p:nvPr>
            <p:ph sz="quarter" idx="1"/>
          </p:nvPr>
        </p:nvSpPr>
        <p:spPr>
          <a:xfrm>
            <a:off x="609461" y="1219200"/>
            <a:ext cx="5412943" cy="4937760"/>
          </a:xfrm>
        </p:spPr>
        <p:txBody>
          <a:bodyPr>
            <a:normAutofit/>
          </a:bodyPr>
          <a:lstStyle/>
          <a:p>
            <a:pPr>
              <a:buClr>
                <a:srgbClr val="008080"/>
              </a:buClr>
            </a:pPr>
            <a:r>
              <a:rPr lang="en-US" sz="2000" dirty="0">
                <a:solidFill>
                  <a:srgbClr val="008080"/>
                </a:solidFill>
                <a:latin typeface="Gill Sans MT" panose="020B0502020104020203" pitchFamily="34" charset="0"/>
                <a:cs typeface="Calibri" panose="020F0502020204030204" pitchFamily="34" charset="0"/>
              </a:rPr>
              <a:t>Investigation: </a:t>
            </a:r>
          </a:p>
          <a:p>
            <a:pPr marL="0" indent="0">
              <a:buNone/>
            </a:pPr>
            <a:endParaRPr lang="en-US" sz="1600" dirty="0">
              <a:solidFill>
                <a:srgbClr val="008080"/>
              </a:solidFill>
              <a:latin typeface="Gill Sans MT" panose="020B0502020104020203" pitchFamily="34" charset="0"/>
              <a:cs typeface="Calibri" panose="020F0502020204030204" pitchFamily="34" charset="0"/>
            </a:endParaRPr>
          </a:p>
          <a:p>
            <a:pPr marL="0" indent="0">
              <a:buNone/>
            </a:pPr>
            <a:r>
              <a:rPr lang="en-US" sz="1600" dirty="0">
                <a:latin typeface="Gill Sans MT" panose="020B0502020104020203" pitchFamily="34" charset="0"/>
                <a:cs typeface="Calibri" panose="020F0502020204030204" pitchFamily="34" charset="0"/>
              </a:rPr>
              <a:t>The diagnosis of hyperthyroidism is based on the </a:t>
            </a:r>
            <a:r>
              <a:rPr lang="en-US" sz="1600" dirty="0">
                <a:solidFill>
                  <a:srgbClr val="FF0000"/>
                </a:solidFill>
                <a:latin typeface="Gill Sans MT" panose="020B0502020104020203" pitchFamily="34" charset="0"/>
                <a:cs typeface="Calibri" panose="020F0502020204030204" pitchFamily="34" charset="0"/>
              </a:rPr>
              <a:t>measurement of T3, </a:t>
            </a:r>
            <a:r>
              <a:rPr lang="en-US" sz="1600" dirty="0" smtClean="0">
                <a:solidFill>
                  <a:srgbClr val="FF0000"/>
                </a:solidFill>
                <a:latin typeface="Gill Sans MT" panose="020B0502020104020203" pitchFamily="34" charset="0"/>
                <a:cs typeface="Calibri" panose="020F0502020204030204" pitchFamily="34" charset="0"/>
              </a:rPr>
              <a:t>T4 and </a:t>
            </a:r>
            <a:r>
              <a:rPr lang="en-US" sz="1600" dirty="0">
                <a:solidFill>
                  <a:srgbClr val="FF0000"/>
                </a:solidFill>
                <a:latin typeface="Gill Sans MT" panose="020B0502020104020203" pitchFamily="34" charset="0"/>
                <a:cs typeface="Calibri" panose="020F0502020204030204" pitchFamily="34" charset="0"/>
              </a:rPr>
              <a:t>TSH levels.</a:t>
            </a:r>
          </a:p>
          <a:p>
            <a:pPr marL="0" indent="0">
              <a:buNone/>
            </a:pPr>
            <a:endParaRPr lang="en-US" sz="1600" dirty="0">
              <a:solidFill>
                <a:srgbClr val="008080"/>
              </a:solidFill>
              <a:latin typeface="Gill Sans MT" panose="020B0502020104020203" pitchFamily="34" charset="0"/>
              <a:cs typeface="Calibri" panose="020F0502020204030204" pitchFamily="34" charset="0"/>
            </a:endParaRPr>
          </a:p>
          <a:p>
            <a:pPr marL="0" indent="0">
              <a:buNone/>
            </a:pPr>
            <a:r>
              <a:rPr lang="en-US" sz="1600" dirty="0" smtClean="0">
                <a:solidFill>
                  <a:srgbClr val="008080"/>
                </a:solidFill>
                <a:latin typeface="Gill Sans MT" panose="020B0502020104020203" pitchFamily="34" charset="0"/>
                <a:cs typeface="Calibri" panose="020F0502020204030204" pitchFamily="34" charset="0"/>
              </a:rPr>
              <a:t>A. In </a:t>
            </a:r>
            <a:r>
              <a:rPr lang="en-US" sz="1600" dirty="0">
                <a:solidFill>
                  <a:srgbClr val="008080"/>
                </a:solidFill>
                <a:latin typeface="Gill Sans MT" panose="020B0502020104020203" pitchFamily="34" charset="0"/>
                <a:cs typeface="Calibri" panose="020F0502020204030204" pitchFamily="34" charset="0"/>
              </a:rPr>
              <a:t>primary </a:t>
            </a:r>
            <a:r>
              <a:rPr lang="en-US" sz="1600" dirty="0" smtClean="0">
                <a:solidFill>
                  <a:srgbClr val="008080"/>
                </a:solidFill>
                <a:latin typeface="Gill Sans MT" panose="020B0502020104020203" pitchFamily="34" charset="0"/>
                <a:cs typeface="Calibri" panose="020F0502020204030204" pitchFamily="34" charset="0"/>
              </a:rPr>
              <a:t>hyperthyroidism:</a:t>
            </a:r>
          </a:p>
          <a:p>
            <a:pPr>
              <a:buClr>
                <a:srgbClr val="008080"/>
              </a:buClr>
              <a:buFont typeface="Wingdings" panose="05000000000000000000" pitchFamily="2" charset="2"/>
              <a:buChar char="ü"/>
            </a:pPr>
            <a:r>
              <a:rPr lang="en-US" sz="1400" dirty="0" smtClean="0">
                <a:solidFill>
                  <a:srgbClr val="00B050"/>
                </a:solidFill>
                <a:latin typeface="Gill Sans MT" panose="020B0502020104020203" pitchFamily="34" charset="0"/>
                <a:cs typeface="Calibri" panose="020F0502020204030204" pitchFamily="34" charset="0"/>
              </a:rPr>
              <a:t>The </a:t>
            </a:r>
            <a:r>
              <a:rPr lang="en-US" sz="1400" dirty="0">
                <a:solidFill>
                  <a:srgbClr val="00B050"/>
                </a:solidFill>
                <a:latin typeface="Gill Sans MT" panose="020B0502020104020203" pitchFamily="34" charset="0"/>
                <a:cs typeface="Calibri" panose="020F0502020204030204" pitchFamily="34" charset="0"/>
              </a:rPr>
              <a:t>disorder is in the thyroid </a:t>
            </a:r>
            <a:r>
              <a:rPr lang="en-US" sz="1400" dirty="0" smtClean="0">
                <a:solidFill>
                  <a:srgbClr val="00B050"/>
                </a:solidFill>
                <a:latin typeface="Gill Sans MT" panose="020B0502020104020203" pitchFamily="34" charset="0"/>
                <a:cs typeface="Calibri" panose="020F0502020204030204" pitchFamily="34" charset="0"/>
              </a:rPr>
              <a:t>gland.</a:t>
            </a:r>
          </a:p>
          <a:p>
            <a:pPr>
              <a:buClr>
                <a:srgbClr val="008080"/>
              </a:buClr>
              <a:buFont typeface="Wingdings" panose="05000000000000000000" pitchFamily="2" charset="2"/>
              <a:buChar char="ü"/>
            </a:pPr>
            <a:r>
              <a:rPr lang="en-US" sz="1400" dirty="0">
                <a:solidFill>
                  <a:srgbClr val="00B050"/>
                </a:solidFill>
                <a:latin typeface="Gill Sans MT" panose="020B0502020104020203" pitchFamily="34" charset="0"/>
                <a:cs typeface="Calibri" panose="020F0502020204030204" pitchFamily="34" charset="0"/>
              </a:rPr>
              <a:t>T</a:t>
            </a:r>
            <a:r>
              <a:rPr lang="en-US" sz="1400" dirty="0" smtClean="0">
                <a:solidFill>
                  <a:srgbClr val="00B050"/>
                </a:solidFill>
                <a:latin typeface="Gill Sans MT" panose="020B0502020104020203" pitchFamily="34" charset="0"/>
                <a:cs typeface="Calibri" panose="020F0502020204030204" pitchFamily="34" charset="0"/>
              </a:rPr>
              <a:t>here </a:t>
            </a:r>
            <a:r>
              <a:rPr lang="en-US" sz="1400" dirty="0">
                <a:solidFill>
                  <a:srgbClr val="00B050"/>
                </a:solidFill>
                <a:latin typeface="Gill Sans MT" panose="020B0502020104020203" pitchFamily="34" charset="0"/>
                <a:cs typeface="Calibri" panose="020F0502020204030204" pitchFamily="34" charset="0"/>
              </a:rPr>
              <a:t>will be high level of T4 and T3, while TSH level will be </a:t>
            </a:r>
            <a:r>
              <a:rPr lang="en-US" sz="1400" dirty="0" smtClean="0">
                <a:solidFill>
                  <a:srgbClr val="00B050"/>
                </a:solidFill>
                <a:latin typeface="Gill Sans MT" panose="020B0502020104020203" pitchFamily="34" charset="0"/>
                <a:cs typeface="Calibri" panose="020F0502020204030204" pitchFamily="34" charset="0"/>
              </a:rPr>
              <a:t>low </a:t>
            </a:r>
            <a:r>
              <a:rPr lang="en-US" sz="1400" dirty="0">
                <a:solidFill>
                  <a:srgbClr val="00B050"/>
                </a:solidFill>
                <a:latin typeface="Gill Sans MT" panose="020B0502020104020203" pitchFamily="34" charset="0"/>
                <a:cs typeface="Calibri" panose="020F0502020204030204" pitchFamily="34" charset="0"/>
              </a:rPr>
              <a:t>by negative feedback of the high level of T3 and T4 on the anterior pituitary.</a:t>
            </a:r>
          </a:p>
          <a:p>
            <a:pPr marL="0" indent="0">
              <a:buNone/>
            </a:pPr>
            <a:endParaRPr lang="en-US" sz="1600" dirty="0">
              <a:solidFill>
                <a:srgbClr val="008080"/>
              </a:solidFill>
              <a:latin typeface="Gill Sans MT" panose="020B0502020104020203" pitchFamily="34" charset="0"/>
              <a:cs typeface="Calibri" panose="020F0502020204030204" pitchFamily="34" charset="0"/>
            </a:endParaRPr>
          </a:p>
          <a:p>
            <a:pPr marL="0" indent="0">
              <a:buNone/>
            </a:pPr>
            <a:r>
              <a:rPr lang="en-US" sz="1600" dirty="0" smtClean="0">
                <a:solidFill>
                  <a:srgbClr val="008080"/>
                </a:solidFill>
                <a:latin typeface="Gill Sans MT" panose="020B0502020104020203" pitchFamily="34" charset="0"/>
                <a:cs typeface="Calibri" panose="020F0502020204030204" pitchFamily="34" charset="0"/>
              </a:rPr>
              <a:t>B. In </a:t>
            </a:r>
            <a:r>
              <a:rPr lang="en-US" sz="1600" dirty="0">
                <a:solidFill>
                  <a:srgbClr val="008080"/>
                </a:solidFill>
                <a:latin typeface="Gill Sans MT" panose="020B0502020104020203" pitchFamily="34" charset="0"/>
                <a:cs typeface="Calibri" panose="020F0502020204030204" pitchFamily="34" charset="0"/>
              </a:rPr>
              <a:t>secondary hyperthyroidism: </a:t>
            </a:r>
          </a:p>
          <a:p>
            <a:pPr>
              <a:buClr>
                <a:srgbClr val="008080"/>
              </a:buClr>
              <a:buFont typeface="Wingdings" panose="05000000000000000000" pitchFamily="2" charset="2"/>
              <a:buChar char="ü"/>
            </a:pPr>
            <a:r>
              <a:rPr lang="en-US" sz="1400" dirty="0">
                <a:solidFill>
                  <a:srgbClr val="00B050"/>
                </a:solidFill>
                <a:latin typeface="Gill Sans MT" panose="020B0502020104020203" pitchFamily="34" charset="0"/>
                <a:cs typeface="Calibri" panose="020F0502020204030204" pitchFamily="34" charset="0"/>
              </a:rPr>
              <a:t>T</a:t>
            </a:r>
            <a:r>
              <a:rPr lang="en-US" sz="1400" dirty="0" smtClean="0">
                <a:solidFill>
                  <a:srgbClr val="00B050"/>
                </a:solidFill>
                <a:latin typeface="Gill Sans MT" panose="020B0502020104020203" pitchFamily="34" charset="0"/>
                <a:cs typeface="Calibri" panose="020F0502020204030204" pitchFamily="34" charset="0"/>
              </a:rPr>
              <a:t>he </a:t>
            </a:r>
            <a:r>
              <a:rPr lang="en-US" sz="1400" dirty="0">
                <a:solidFill>
                  <a:srgbClr val="00B050"/>
                </a:solidFill>
                <a:latin typeface="Gill Sans MT" panose="020B0502020104020203" pitchFamily="34" charset="0"/>
                <a:cs typeface="Calibri" panose="020F0502020204030204" pitchFamily="34" charset="0"/>
              </a:rPr>
              <a:t>disorder is in the hypothalamus or anterior </a:t>
            </a:r>
            <a:r>
              <a:rPr lang="en-US" sz="1400" dirty="0" smtClean="0">
                <a:solidFill>
                  <a:srgbClr val="00B050"/>
                </a:solidFill>
                <a:latin typeface="Gill Sans MT" panose="020B0502020104020203" pitchFamily="34" charset="0"/>
                <a:cs typeface="Calibri" panose="020F0502020204030204" pitchFamily="34" charset="0"/>
              </a:rPr>
              <a:t>pituitary.</a:t>
            </a:r>
          </a:p>
          <a:p>
            <a:pPr>
              <a:buClr>
                <a:srgbClr val="008080"/>
              </a:buClr>
              <a:buFont typeface="Wingdings" panose="05000000000000000000" pitchFamily="2" charset="2"/>
              <a:buChar char="ü"/>
            </a:pPr>
            <a:r>
              <a:rPr lang="en-US" sz="1400" dirty="0">
                <a:solidFill>
                  <a:srgbClr val="00B050"/>
                </a:solidFill>
                <a:latin typeface="Gill Sans MT" panose="020B0502020104020203" pitchFamily="34" charset="0"/>
                <a:cs typeface="Calibri" panose="020F0502020204030204" pitchFamily="34" charset="0"/>
              </a:rPr>
              <a:t>T</a:t>
            </a:r>
            <a:r>
              <a:rPr lang="en-US" sz="1400" dirty="0" smtClean="0">
                <a:solidFill>
                  <a:srgbClr val="00B050"/>
                </a:solidFill>
                <a:latin typeface="Gill Sans MT" panose="020B0502020104020203" pitchFamily="34" charset="0"/>
                <a:cs typeface="Calibri" panose="020F0502020204030204" pitchFamily="34" charset="0"/>
              </a:rPr>
              <a:t>here </a:t>
            </a:r>
            <a:r>
              <a:rPr lang="en-US" sz="1400" dirty="0">
                <a:solidFill>
                  <a:srgbClr val="00B050"/>
                </a:solidFill>
                <a:latin typeface="Gill Sans MT" panose="020B0502020104020203" pitchFamily="34" charset="0"/>
                <a:cs typeface="Calibri" panose="020F0502020204030204" pitchFamily="34" charset="0"/>
              </a:rPr>
              <a:t>will be high level of T4, </a:t>
            </a:r>
            <a:r>
              <a:rPr lang="en-US" sz="1400" dirty="0" smtClean="0">
                <a:solidFill>
                  <a:srgbClr val="00B050"/>
                </a:solidFill>
                <a:latin typeface="Gill Sans MT" panose="020B0502020104020203" pitchFamily="34" charset="0"/>
                <a:cs typeface="Calibri" panose="020F0502020204030204" pitchFamily="34" charset="0"/>
              </a:rPr>
              <a:t>T3 &amp; TSH.</a:t>
            </a:r>
            <a:endParaRPr lang="en-US" sz="1400" dirty="0">
              <a:solidFill>
                <a:srgbClr val="00B050"/>
              </a:solidFill>
              <a:latin typeface="Gill Sans MT" panose="020B0502020104020203" pitchFamily="34" charset="0"/>
              <a:cs typeface="Calibri" panose="020F0502020204030204" pitchFamily="34" charset="0"/>
            </a:endParaRPr>
          </a:p>
          <a:p>
            <a:pPr marL="0" indent="0">
              <a:buNone/>
            </a:pPr>
            <a:endParaRPr lang="en-US" sz="1600" dirty="0">
              <a:solidFill>
                <a:srgbClr val="008080"/>
              </a:solidFill>
              <a:latin typeface="Gill Sans MT" panose="020B0502020104020203" pitchFamily="34" charset="0"/>
              <a:cs typeface="Calibri" panose="020F0502020204030204" pitchFamily="34" charset="0"/>
            </a:endParaRPr>
          </a:p>
          <a:p>
            <a:pPr marL="0" indent="0">
              <a:lnSpc>
                <a:spcPct val="150000"/>
              </a:lnSpc>
              <a:buNone/>
            </a:pPr>
            <a:endParaRPr lang="en-US" sz="1600" dirty="0">
              <a:solidFill>
                <a:schemeClr val="bg1">
                  <a:lumMod val="50000"/>
                </a:schemeClr>
              </a:solidFill>
              <a:latin typeface="Gill Sans MT" panose="020B0502020104020203" pitchFamily="34" charset="0"/>
              <a:cs typeface="Calibri" panose="020F0502020204030204" pitchFamily="34" charset="0"/>
            </a:endParaRPr>
          </a:p>
          <a:p>
            <a:pPr marL="0" indent="0">
              <a:lnSpc>
                <a:spcPct val="150000"/>
              </a:lnSpc>
              <a:buNone/>
            </a:pPr>
            <a:endParaRPr lang="en-US" sz="1600" dirty="0">
              <a:solidFill>
                <a:schemeClr val="bg1">
                  <a:lumMod val="50000"/>
                </a:schemeClr>
              </a:solidFill>
              <a:latin typeface="Gill Sans MT" panose="020B0502020104020203" pitchFamily="34" charset="0"/>
              <a:cs typeface="Calibri" panose="020F0502020204030204" pitchFamily="34" charset="0"/>
            </a:endParaRPr>
          </a:p>
          <a:p>
            <a:pPr marL="0" indent="0">
              <a:lnSpc>
                <a:spcPct val="150000"/>
              </a:lnSpc>
              <a:buNone/>
            </a:pPr>
            <a:endParaRPr lang="en-US" sz="1600" dirty="0">
              <a:solidFill>
                <a:schemeClr val="bg1">
                  <a:lumMod val="50000"/>
                </a:schemeClr>
              </a:solidFill>
              <a:latin typeface="Gill Sans MT" panose="020B0502020104020203" pitchFamily="34" charset="0"/>
              <a:cs typeface="Calibri" panose="020F0502020204030204" pitchFamily="34" charset="0"/>
            </a:endParaRPr>
          </a:p>
          <a:p>
            <a:pPr marL="0" indent="0">
              <a:lnSpc>
                <a:spcPct val="150000"/>
              </a:lnSpc>
              <a:buNone/>
            </a:pPr>
            <a:endParaRPr lang="en-US" sz="1600" dirty="0">
              <a:solidFill>
                <a:schemeClr val="bg1">
                  <a:lumMod val="50000"/>
                </a:schemeClr>
              </a:solidFill>
              <a:latin typeface="Gill Sans MT" panose="020B0502020104020203" pitchFamily="34" charset="0"/>
              <a:cs typeface="Calibri" panose="020F0502020204030204" pitchFamily="34" charset="0"/>
            </a:endParaRPr>
          </a:p>
          <a:p>
            <a:pPr>
              <a:lnSpc>
                <a:spcPct val="150000"/>
              </a:lnSpc>
            </a:pPr>
            <a:endParaRPr lang="en-US" sz="1600" dirty="0">
              <a:solidFill>
                <a:schemeClr val="bg1">
                  <a:lumMod val="50000"/>
                </a:schemeClr>
              </a:solidFill>
              <a:latin typeface="Gill Sans MT" panose="020B0502020104020203" pitchFamily="34" charset="0"/>
              <a:cs typeface="Calibri" panose="020F0502020204030204" pitchFamily="34" charset="0"/>
            </a:endParaRPr>
          </a:p>
        </p:txBody>
      </p:sp>
      <p:cxnSp>
        <p:nvCxnSpPr>
          <p:cNvPr id="6" name="Straight Connector 5"/>
          <p:cNvCxnSpPr/>
          <p:nvPr/>
        </p:nvCxnSpPr>
        <p:spPr>
          <a:xfrm>
            <a:off x="6022404" y="1143000"/>
            <a:ext cx="0" cy="5213350"/>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sp>
        <p:nvSpPr>
          <p:cNvPr id="11" name="Content Placeholder 3"/>
          <p:cNvSpPr txBox="1">
            <a:spLocks/>
          </p:cNvSpPr>
          <p:nvPr/>
        </p:nvSpPr>
        <p:spPr>
          <a:xfrm>
            <a:off x="6094431" y="1237601"/>
            <a:ext cx="5484991"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20000"/>
              </a:lnSpc>
              <a:buClr>
                <a:srgbClr val="008080"/>
              </a:buClr>
            </a:pPr>
            <a:r>
              <a:rPr lang="en-US" sz="2000" dirty="0" smtClean="0">
                <a:solidFill>
                  <a:srgbClr val="008080"/>
                </a:solidFill>
                <a:latin typeface="Gill Sans MT" panose="020B0502020104020203" pitchFamily="34" charset="0"/>
                <a:cs typeface="Calibri" panose="020F0502020204030204" pitchFamily="34" charset="0"/>
              </a:rPr>
              <a:t>Treatment</a:t>
            </a:r>
            <a:r>
              <a:rPr lang="en-US" sz="1300" dirty="0">
                <a:solidFill>
                  <a:srgbClr val="008080"/>
                </a:solidFill>
                <a:latin typeface="Gill Sans MT" panose="020B0502020104020203" pitchFamily="34" charset="0"/>
                <a:cs typeface="Calibri" panose="020F0502020204030204" pitchFamily="34" charset="0"/>
              </a:rPr>
              <a:t>:</a:t>
            </a:r>
            <a:endParaRPr lang="en-US" sz="1300" dirty="0">
              <a:latin typeface="Gill Sans MT" panose="020B0502020104020203" pitchFamily="34" charset="0"/>
              <a:cs typeface="Calibri" panose="020F0502020204030204" pitchFamily="34" charset="0"/>
            </a:endParaRPr>
          </a:p>
          <a:p>
            <a:pPr marL="0" indent="0" defTabSz="914400">
              <a:lnSpc>
                <a:spcPct val="120000"/>
              </a:lnSpc>
              <a:buFont typeface="Wingdings 3"/>
              <a:buNone/>
            </a:pPr>
            <a:endParaRPr lang="en-US" sz="1300" dirty="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120000"/>
              </a:lnSpc>
              <a:buNone/>
            </a:pPr>
            <a:r>
              <a:rPr lang="en-US" sz="1600" dirty="0" smtClean="0">
                <a:solidFill>
                  <a:srgbClr val="008080"/>
                </a:solidFill>
                <a:latin typeface="Gill Sans MT" panose="020B0502020104020203" pitchFamily="34" charset="0"/>
                <a:cs typeface="Calibri" panose="020F0502020204030204" pitchFamily="34" charset="0"/>
              </a:rPr>
              <a:t>1. Medical </a:t>
            </a:r>
            <a:r>
              <a:rPr lang="en-US" sz="1600" dirty="0">
                <a:solidFill>
                  <a:srgbClr val="008080"/>
                </a:solidFill>
                <a:latin typeface="Gill Sans MT" panose="020B0502020104020203" pitchFamily="34" charset="0"/>
                <a:cs typeface="Calibri" panose="020F0502020204030204" pitchFamily="34" charset="0"/>
              </a:rPr>
              <a:t>therapy: </a:t>
            </a:r>
            <a:endParaRPr lang="en-US" sz="1600" dirty="0" smtClean="0">
              <a:solidFill>
                <a:srgbClr val="008080"/>
              </a:solidFill>
              <a:latin typeface="Gill Sans MT" panose="020B0502020104020203" pitchFamily="34" charset="0"/>
              <a:cs typeface="Calibri" panose="020F0502020204030204" pitchFamily="34" charset="0"/>
            </a:endParaRPr>
          </a:p>
          <a:p>
            <a:r>
              <a:rPr lang="en-US" sz="1600" dirty="0">
                <a:solidFill>
                  <a:srgbClr val="00B050"/>
                </a:solidFill>
                <a:latin typeface="Gill Sans MT" panose="020B0502020104020203" pitchFamily="34" charset="0"/>
                <a:cs typeface="Calibri" panose="020F0502020204030204" pitchFamily="34" charset="0"/>
              </a:rPr>
              <a:t>B</a:t>
            </a:r>
            <a:r>
              <a:rPr lang="en-US" sz="1600" dirty="0" smtClean="0">
                <a:solidFill>
                  <a:srgbClr val="00B050"/>
                </a:solidFill>
                <a:latin typeface="Gill Sans MT" panose="020B0502020104020203" pitchFamily="34" charset="0"/>
                <a:cs typeface="Calibri" panose="020F0502020204030204" pitchFamily="34" charset="0"/>
              </a:rPr>
              <a:t>y </a:t>
            </a:r>
            <a:r>
              <a:rPr lang="en-US" sz="1600" dirty="0">
                <a:solidFill>
                  <a:srgbClr val="00B050"/>
                </a:solidFill>
                <a:latin typeface="Gill Sans MT" panose="020B0502020104020203" pitchFamily="34" charset="0"/>
                <a:cs typeface="Calibri" panose="020F0502020204030204" pitchFamily="34" charset="0"/>
              </a:rPr>
              <a:t>administration of drugs </a:t>
            </a:r>
            <a:r>
              <a:rPr lang="en-US" sz="1600" dirty="0">
                <a:solidFill>
                  <a:srgbClr val="FF66CC"/>
                </a:solidFill>
                <a:latin typeface="Gill Sans MT" panose="020B0502020104020203" pitchFamily="34" charset="0"/>
                <a:cs typeface="Calibri" panose="020F0502020204030204" pitchFamily="34" charset="0"/>
              </a:rPr>
              <a:t>e.g. propylthiouracil</a:t>
            </a:r>
            <a:r>
              <a:rPr lang="en-US" sz="1600" dirty="0">
                <a:solidFill>
                  <a:srgbClr val="00B050"/>
                </a:solidFill>
                <a:latin typeface="Gill Sans MT" panose="020B0502020104020203" pitchFamily="34" charset="0"/>
                <a:cs typeface="Calibri" panose="020F0502020204030204" pitchFamily="34" charset="0"/>
              </a:rPr>
              <a:t>, which inhibit the synthesis of thyroid </a:t>
            </a:r>
            <a:r>
              <a:rPr lang="en-US" sz="1600" dirty="0" smtClean="0">
                <a:solidFill>
                  <a:srgbClr val="00B050"/>
                </a:solidFill>
                <a:latin typeface="Gill Sans MT" panose="020B0502020104020203" pitchFamily="34" charset="0"/>
                <a:cs typeface="Calibri" panose="020F0502020204030204" pitchFamily="34" charset="0"/>
              </a:rPr>
              <a:t>hormones</a:t>
            </a:r>
            <a:r>
              <a:rPr lang="en-US" sz="1600" dirty="0">
                <a:solidFill>
                  <a:srgbClr val="00B050"/>
                </a:solidFill>
                <a:latin typeface="Gill Sans MT" panose="020B0502020104020203" pitchFamily="34" charset="0"/>
                <a:cs typeface="Calibri" panose="020F0502020204030204" pitchFamily="34" charset="0"/>
              </a:rPr>
              <a:t>. </a:t>
            </a:r>
            <a:r>
              <a:rPr lang="en-US" sz="1600" dirty="0" smtClean="0">
                <a:solidFill>
                  <a:srgbClr val="FF66CC"/>
                </a:solidFill>
                <a:latin typeface="Gill Sans MT" panose="020B0502020104020203" pitchFamily="34" charset="0"/>
                <a:cs typeface="Calibri" panose="020F0502020204030204" pitchFamily="34" charset="0"/>
              </a:rPr>
              <a:t>usually for </a:t>
            </a:r>
            <a:r>
              <a:rPr lang="en-US" sz="1600" dirty="0" smtClean="0">
                <a:solidFill>
                  <a:srgbClr val="FFC000"/>
                </a:solidFill>
                <a:latin typeface="Gill Sans MT" panose="020B0502020104020203" pitchFamily="34" charset="0"/>
                <a:cs typeface="Calibri" panose="020F0502020204030204" pitchFamily="34" charset="0"/>
              </a:rPr>
              <a:t>12-18</a:t>
            </a:r>
            <a:r>
              <a:rPr lang="en-US" sz="1600" dirty="0" smtClean="0">
                <a:solidFill>
                  <a:srgbClr val="FF66CC"/>
                </a:solidFill>
                <a:latin typeface="Gill Sans MT" panose="020B0502020104020203" pitchFamily="34" charset="0"/>
                <a:cs typeface="Calibri" panose="020F0502020204030204" pitchFamily="34" charset="0"/>
              </a:rPr>
              <a:t> months course </a:t>
            </a:r>
            <a:r>
              <a:rPr lang="en-US" sz="1600" dirty="0">
                <a:latin typeface="Gill Sans MT" panose="020B0502020104020203" pitchFamily="34" charset="0"/>
                <a:cs typeface="Calibri" panose="020F0502020204030204" pitchFamily="34" charset="0"/>
              </a:rPr>
              <a:t>w</a:t>
            </a:r>
            <a:r>
              <a:rPr lang="en-US" sz="1600" dirty="0" smtClean="0">
                <a:latin typeface="Gill Sans MT" panose="020B0502020104020203" pitchFamily="34" charset="0"/>
                <a:cs typeface="Calibri" panose="020F0502020204030204" pitchFamily="34" charset="0"/>
              </a:rPr>
              <a:t>ith </a:t>
            </a:r>
            <a:r>
              <a:rPr lang="en-US" sz="1600" dirty="0">
                <a:solidFill>
                  <a:srgbClr val="FFC000"/>
                </a:solidFill>
                <a:latin typeface="Gill Sans MT" panose="020B0502020104020203" pitchFamily="34" charset="0"/>
                <a:cs typeface="Calibri" panose="020F0502020204030204" pitchFamily="34" charset="0"/>
              </a:rPr>
              <a:t>3-4 </a:t>
            </a:r>
            <a:r>
              <a:rPr lang="en-US" sz="1600" dirty="0">
                <a:latin typeface="Gill Sans MT" panose="020B0502020104020203" pitchFamily="34" charset="0"/>
                <a:cs typeface="Calibri" panose="020F0502020204030204" pitchFamily="34" charset="0"/>
              </a:rPr>
              <a:t>monthly </a:t>
            </a:r>
            <a:r>
              <a:rPr lang="en-US" sz="1600" dirty="0" err="1" smtClean="0">
                <a:latin typeface="Gill Sans MT" panose="020B0502020104020203" pitchFamily="34" charset="0"/>
                <a:cs typeface="Calibri" panose="020F0502020204030204" pitchFamily="34" charset="0"/>
              </a:rPr>
              <a:t>monitorin</a:t>
            </a:r>
            <a:r>
              <a:rPr lang="en-US" sz="1600" dirty="0" smtClean="0">
                <a:latin typeface="Gill Sans MT" panose="020B0502020104020203" pitchFamily="34" charset="0"/>
                <a:cs typeface="Calibri" panose="020F0502020204030204" pitchFamily="34" charset="0"/>
              </a:rPr>
              <a:t> </a:t>
            </a:r>
            <a:r>
              <a:rPr lang="en-US" sz="1600" dirty="0" smtClean="0">
                <a:solidFill>
                  <a:srgbClr val="00B050"/>
                </a:solidFill>
                <a:latin typeface="Gill Sans MT" panose="020B0502020104020203" pitchFamily="34" charset="0"/>
                <a:cs typeface="Calibri" panose="020F0502020204030204" pitchFamily="34" charset="0"/>
              </a:rPr>
              <a:t>(because </a:t>
            </a:r>
            <a:r>
              <a:rPr lang="en-US" sz="1600" dirty="0">
                <a:solidFill>
                  <a:srgbClr val="00B050"/>
                </a:solidFill>
                <a:latin typeface="Gill Sans MT" panose="020B0502020104020203" pitchFamily="34" charset="0"/>
                <a:cs typeface="Calibri" panose="020F0502020204030204" pitchFamily="34" charset="0"/>
              </a:rPr>
              <a:t>it </a:t>
            </a:r>
            <a:r>
              <a:rPr lang="en-US" sz="1600" dirty="0" smtClean="0">
                <a:solidFill>
                  <a:srgbClr val="00B050"/>
                </a:solidFill>
                <a:latin typeface="Gill Sans MT" panose="020B0502020104020203" pitchFamily="34" charset="0"/>
                <a:cs typeface="Calibri" panose="020F0502020204030204" pitchFamily="34" charset="0"/>
              </a:rPr>
              <a:t>we’re working </a:t>
            </a:r>
            <a:r>
              <a:rPr lang="en-US" sz="1600" dirty="0">
                <a:solidFill>
                  <a:srgbClr val="00B050"/>
                </a:solidFill>
                <a:latin typeface="Gill Sans MT" panose="020B0502020104020203" pitchFamily="34" charset="0"/>
                <a:cs typeface="Calibri" panose="020F0502020204030204" pitchFamily="34" charset="0"/>
              </a:rPr>
              <a:t>according to </a:t>
            </a:r>
            <a:r>
              <a:rPr lang="en-US" sz="1600" dirty="0" smtClean="0">
                <a:solidFill>
                  <a:srgbClr val="00B050"/>
                </a:solidFill>
                <a:latin typeface="Gill Sans MT" panose="020B0502020104020203" pitchFamily="34" charset="0"/>
                <a:cs typeface="Calibri" panose="020F0502020204030204" pitchFamily="34" charset="0"/>
              </a:rPr>
              <a:t>the feedback </a:t>
            </a:r>
            <a:r>
              <a:rPr lang="en-US" sz="1600" dirty="0">
                <a:solidFill>
                  <a:srgbClr val="00B050"/>
                </a:solidFill>
                <a:latin typeface="Gill Sans MT" panose="020B0502020104020203" pitchFamily="34" charset="0"/>
                <a:cs typeface="Calibri" panose="020F0502020204030204" pitchFamily="34" charset="0"/>
              </a:rPr>
              <a:t>mechanism</a:t>
            </a:r>
            <a:r>
              <a:rPr lang="en-US" sz="1600" dirty="0" smtClean="0">
                <a:solidFill>
                  <a:srgbClr val="00B050"/>
                </a:solidFill>
                <a:latin typeface="Gill Sans MT" panose="020B0502020104020203" pitchFamily="34" charset="0"/>
                <a:cs typeface="Calibri" panose="020F0502020204030204" pitchFamily="34" charset="0"/>
              </a:rPr>
              <a:t>).</a:t>
            </a:r>
            <a:endParaRPr lang="en-US" sz="1600" dirty="0">
              <a:solidFill>
                <a:srgbClr val="00B050"/>
              </a:solidFill>
              <a:latin typeface="Gill Sans MT" panose="020B0502020104020203" pitchFamily="34" charset="0"/>
              <a:cs typeface="Calibri" panose="020F0502020204030204" pitchFamily="34" charset="0"/>
            </a:endParaRPr>
          </a:p>
          <a:p>
            <a:pPr marL="0" indent="0" defTabSz="914400">
              <a:lnSpc>
                <a:spcPct val="120000"/>
              </a:lnSpc>
              <a:buNone/>
            </a:pPr>
            <a:endParaRPr lang="en-US" sz="1000" dirty="0">
              <a:latin typeface="Gill Sans MT" panose="020B0502020104020203" pitchFamily="34" charset="0"/>
              <a:cs typeface="Calibri" panose="020F0502020204030204" pitchFamily="34" charset="0"/>
            </a:endParaRPr>
          </a:p>
          <a:p>
            <a:pPr marL="0" indent="0" defTabSz="914400">
              <a:lnSpc>
                <a:spcPct val="120000"/>
              </a:lnSpc>
              <a:buFont typeface="Wingdings 3"/>
              <a:buNone/>
            </a:pPr>
            <a:r>
              <a:rPr lang="en-US" sz="1600" dirty="0">
                <a:solidFill>
                  <a:srgbClr val="008080"/>
                </a:solidFill>
                <a:latin typeface="Gill Sans MT" panose="020B0502020104020203" pitchFamily="34" charset="0"/>
                <a:cs typeface="Calibri" panose="020F0502020204030204" pitchFamily="34" charset="0"/>
              </a:rPr>
              <a:t>2. Surgery: </a:t>
            </a:r>
            <a:r>
              <a:rPr lang="en-US" sz="1600" dirty="0" smtClean="0">
                <a:latin typeface="Gill Sans MT" panose="020B0502020104020203" pitchFamily="34" charset="0"/>
                <a:cs typeface="Calibri" panose="020F0502020204030204" pitchFamily="34" charset="0"/>
              </a:rPr>
              <a:t>subtotal </a:t>
            </a:r>
            <a:r>
              <a:rPr lang="en-US" sz="1600" dirty="0">
                <a:latin typeface="Gill Sans MT" panose="020B0502020104020203" pitchFamily="34" charset="0"/>
                <a:cs typeface="Calibri" panose="020F0502020204030204" pitchFamily="34" charset="0"/>
              </a:rPr>
              <a:t>thyroidectomy</a:t>
            </a:r>
            <a:r>
              <a:rPr lang="en-US" sz="1600" dirty="0" smtClean="0">
                <a:latin typeface="Gill Sans MT" panose="020B0502020104020203" pitchFamily="34" charset="0"/>
                <a:cs typeface="Calibri" panose="020F0502020204030204" pitchFamily="34" charset="0"/>
              </a:rPr>
              <a:t>.</a:t>
            </a:r>
          </a:p>
          <a:p>
            <a:pPr marL="0" indent="0" defTabSz="914400">
              <a:lnSpc>
                <a:spcPct val="120000"/>
              </a:lnSpc>
              <a:buFont typeface="Wingdings 3"/>
              <a:buNone/>
            </a:pPr>
            <a:endParaRPr lang="en-US" sz="1000" dirty="0">
              <a:solidFill>
                <a:schemeClr val="bg1">
                  <a:lumMod val="50000"/>
                </a:schemeClr>
              </a:solidFill>
              <a:latin typeface="Gill Sans MT" panose="020B0502020104020203" pitchFamily="34" charset="0"/>
              <a:cs typeface="Calibri" panose="020F0502020204030204" pitchFamily="34" charset="0"/>
            </a:endParaRPr>
          </a:p>
          <a:p>
            <a:pPr defTabSz="914400">
              <a:lnSpc>
                <a:spcPct val="120000"/>
              </a:lnSpc>
              <a:buClr>
                <a:srgbClr val="008080"/>
              </a:buClr>
            </a:pPr>
            <a:r>
              <a:rPr lang="en-US" sz="1800" dirty="0">
                <a:solidFill>
                  <a:srgbClr val="008080"/>
                </a:solidFill>
                <a:latin typeface="Gill Sans MT" panose="020B0502020104020203" pitchFamily="34" charset="0"/>
                <a:cs typeface="Calibri" panose="020F0502020204030204" pitchFamily="34" charset="0"/>
              </a:rPr>
              <a:t>Indication for surgery:</a:t>
            </a:r>
          </a:p>
          <a:p>
            <a:pPr marL="342900" indent="-342900" defTabSz="914400">
              <a:lnSpc>
                <a:spcPct val="120000"/>
              </a:lnSpc>
              <a:buFont typeface="+mj-lt"/>
              <a:buAutoNum type="arabicPeriod"/>
            </a:pPr>
            <a:r>
              <a:rPr lang="en-US" sz="1600" dirty="0" smtClean="0">
                <a:latin typeface="Gill Sans MT" panose="020B0502020104020203" pitchFamily="34" charset="0"/>
                <a:cs typeface="Calibri" panose="020F0502020204030204" pitchFamily="34" charset="0"/>
              </a:rPr>
              <a:t>Relapse </a:t>
            </a:r>
            <a:r>
              <a:rPr lang="en-US" sz="1600" dirty="0">
                <a:latin typeface="Gill Sans MT" panose="020B0502020104020203" pitchFamily="34" charset="0"/>
                <a:cs typeface="Calibri" panose="020F0502020204030204" pitchFamily="34" charset="0"/>
              </a:rPr>
              <a:t>after medical treatment.</a:t>
            </a:r>
          </a:p>
          <a:p>
            <a:pPr marL="342900" indent="-342900" defTabSz="914400">
              <a:lnSpc>
                <a:spcPct val="120000"/>
              </a:lnSpc>
              <a:buFont typeface="+mj-lt"/>
              <a:buAutoNum type="arabicPeriod"/>
            </a:pPr>
            <a:r>
              <a:rPr lang="en-US" sz="1600" dirty="0" smtClean="0">
                <a:latin typeface="Gill Sans MT" panose="020B0502020104020203" pitchFamily="34" charset="0"/>
                <a:cs typeface="Calibri" panose="020F0502020204030204" pitchFamily="34" charset="0"/>
              </a:rPr>
              <a:t>Drug </a:t>
            </a:r>
            <a:r>
              <a:rPr lang="en-US" sz="1600" dirty="0">
                <a:latin typeface="Gill Sans MT" panose="020B0502020104020203" pitchFamily="34" charset="0"/>
                <a:cs typeface="Calibri" panose="020F0502020204030204" pitchFamily="34" charset="0"/>
              </a:rPr>
              <a:t>intolerance.</a:t>
            </a:r>
          </a:p>
          <a:p>
            <a:pPr marL="342900" indent="-342900" defTabSz="914400">
              <a:lnSpc>
                <a:spcPct val="120000"/>
              </a:lnSpc>
              <a:buFont typeface="+mj-lt"/>
              <a:buAutoNum type="arabicPeriod"/>
            </a:pPr>
            <a:r>
              <a:rPr lang="en-US" sz="1600" dirty="0" smtClean="0">
                <a:latin typeface="Gill Sans MT" panose="020B0502020104020203" pitchFamily="34" charset="0"/>
                <a:cs typeface="Calibri" panose="020F0502020204030204" pitchFamily="34" charset="0"/>
              </a:rPr>
              <a:t>Cosmetic</a:t>
            </a:r>
            <a:r>
              <a:rPr lang="en-US" sz="1600" dirty="0">
                <a:latin typeface="Gill Sans MT" panose="020B0502020104020203" pitchFamily="34" charset="0"/>
                <a:cs typeface="Calibri" panose="020F0502020204030204" pitchFamily="34" charset="0"/>
              </a:rPr>
              <a:t>.</a:t>
            </a:r>
          </a:p>
          <a:p>
            <a:pPr marL="342900" indent="-342900" defTabSz="914400">
              <a:lnSpc>
                <a:spcPct val="120000"/>
              </a:lnSpc>
              <a:buFont typeface="+mj-lt"/>
              <a:buAutoNum type="arabicPeriod"/>
            </a:pPr>
            <a:r>
              <a:rPr lang="en-US" sz="1600" dirty="0" smtClean="0">
                <a:latin typeface="Gill Sans MT" panose="020B0502020104020203" pitchFamily="34" charset="0"/>
                <a:cs typeface="Calibri" panose="020F0502020204030204" pitchFamily="34" charset="0"/>
              </a:rPr>
              <a:t>Suspected malignancy.</a:t>
            </a:r>
          </a:p>
          <a:p>
            <a:pPr marL="0" indent="0" defTabSz="914400">
              <a:lnSpc>
                <a:spcPct val="120000"/>
              </a:lnSpc>
              <a:buFont typeface="Wingdings 3"/>
              <a:buNone/>
            </a:pPr>
            <a:endParaRPr lang="en-US" sz="1600" dirty="0">
              <a:latin typeface="Gill Sans MT" panose="020B0502020104020203" pitchFamily="34" charset="0"/>
              <a:cs typeface="Calibri" panose="020F0502020204030204" pitchFamily="34" charset="0"/>
            </a:endParaRPr>
          </a:p>
          <a:p>
            <a:pPr marL="0" indent="0" defTabSz="914400">
              <a:lnSpc>
                <a:spcPct val="120000"/>
              </a:lnSpc>
              <a:buFont typeface="Wingdings 3"/>
              <a:buNone/>
            </a:pPr>
            <a:endParaRPr lang="en-US" sz="1300" dirty="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120000"/>
              </a:lnSpc>
              <a:buFont typeface="Wingdings 3"/>
              <a:buNone/>
            </a:pPr>
            <a:endParaRPr lang="en-US" sz="1300" dirty="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120000"/>
              </a:lnSpc>
              <a:buFont typeface="Wingdings 3"/>
              <a:buNone/>
            </a:pPr>
            <a:endParaRPr lang="en-US" sz="1300" dirty="0">
              <a:solidFill>
                <a:schemeClr val="bg1">
                  <a:lumMod val="50000"/>
                </a:schemeClr>
              </a:solidFill>
              <a:latin typeface="Gill Sans MT" panose="020B0502020104020203" pitchFamily="34" charset="0"/>
              <a:cs typeface="Calibri" panose="020F0502020204030204" pitchFamily="34" charset="0"/>
            </a:endParaRPr>
          </a:p>
          <a:p>
            <a:pPr defTabSz="914400">
              <a:lnSpc>
                <a:spcPct val="120000"/>
              </a:lnSpc>
            </a:pPr>
            <a:endParaRPr lang="en-US" sz="1300" dirty="0">
              <a:solidFill>
                <a:schemeClr val="bg1">
                  <a:lumMod val="50000"/>
                </a:schemeClr>
              </a:solidFill>
              <a:latin typeface="Gill Sans MT" panose="020B0502020104020203" pitchFamily="34" charset="0"/>
              <a:cs typeface="Calibri" panose="020F0502020204030204" pitchFamily="34" charset="0"/>
            </a:endParaRPr>
          </a:p>
        </p:txBody>
      </p:sp>
      <p:sp>
        <p:nvSpPr>
          <p:cNvPr id="4" name="Rectangle 3"/>
          <p:cNvSpPr/>
          <p:nvPr/>
        </p:nvSpPr>
        <p:spPr>
          <a:xfrm>
            <a:off x="9118748" y="5123565"/>
            <a:ext cx="2460655" cy="1169551"/>
          </a:xfrm>
          <a:prstGeom prst="rect">
            <a:avLst/>
          </a:prstGeom>
          <a:ln>
            <a:solidFill>
              <a:srgbClr val="00B050"/>
            </a:solidFill>
            <a:prstDash val="dashDot"/>
          </a:ln>
        </p:spPr>
        <p:txBody>
          <a:bodyPr wrap="square">
            <a:spAutoFit/>
          </a:bodyPr>
          <a:lstStyle/>
          <a:p>
            <a:pPr marL="285750" indent="-285750">
              <a:buFont typeface="Wingdings" panose="05000000000000000000" pitchFamily="2" charset="2"/>
              <a:buChar char="ü"/>
            </a:pPr>
            <a:r>
              <a:rPr lang="en-US" sz="1400" dirty="0">
                <a:solidFill>
                  <a:srgbClr val="00B050"/>
                </a:solidFill>
                <a:latin typeface="Gill Sans MT" panose="020B0502020104020203" pitchFamily="34" charset="0"/>
                <a:cs typeface="Calibri" panose="020F0502020204030204" pitchFamily="34" charset="0"/>
              </a:rPr>
              <a:t>Also radioactive iodine </a:t>
            </a:r>
            <a:r>
              <a:rPr lang="en-US" sz="1400" dirty="0" smtClean="0">
                <a:solidFill>
                  <a:srgbClr val="00B050"/>
                </a:solidFill>
                <a:latin typeface="Gill Sans MT" panose="020B0502020104020203" pitchFamily="34" charset="0"/>
                <a:cs typeface="Calibri" panose="020F0502020204030204" pitchFamily="34" charset="0"/>
              </a:rPr>
              <a:t>is another treatment.</a:t>
            </a:r>
          </a:p>
          <a:p>
            <a:pPr marL="285750" indent="-285750">
              <a:buFont typeface="Wingdings" panose="05000000000000000000" pitchFamily="2" charset="2"/>
              <a:buChar char="ü"/>
            </a:pPr>
            <a:r>
              <a:rPr lang="en-US" sz="1400" dirty="0" smtClean="0">
                <a:solidFill>
                  <a:srgbClr val="00B050"/>
                </a:solidFill>
                <a:latin typeface="Gill Sans MT" panose="020B0502020104020203" pitchFamily="34" charset="0"/>
                <a:cs typeface="Calibri" panose="020F0502020204030204" pitchFamily="34" charset="0"/>
              </a:rPr>
              <a:t>It </a:t>
            </a:r>
            <a:r>
              <a:rPr lang="en-US" sz="1400" dirty="0">
                <a:solidFill>
                  <a:srgbClr val="00B050"/>
                </a:solidFill>
                <a:latin typeface="Gill Sans MT" panose="020B0502020104020203" pitchFamily="34" charset="0"/>
                <a:cs typeface="Calibri" panose="020F0502020204030204" pitchFamily="34" charset="0"/>
              </a:rPr>
              <a:t>destructs the cells </a:t>
            </a:r>
            <a:r>
              <a:rPr lang="en-US" sz="1400" dirty="0" smtClean="0">
                <a:solidFill>
                  <a:srgbClr val="00B050"/>
                </a:solidFill>
                <a:latin typeface="Gill Sans MT" panose="020B0502020104020203" pitchFamily="34" charset="0"/>
                <a:cs typeface="Calibri" panose="020F0502020204030204" pitchFamily="34" charset="0"/>
              </a:rPr>
              <a:t>which leads </a:t>
            </a:r>
            <a:r>
              <a:rPr lang="en-US" sz="1400" dirty="0">
                <a:solidFill>
                  <a:srgbClr val="00B050"/>
                </a:solidFill>
                <a:latin typeface="Gill Sans MT" panose="020B0502020104020203" pitchFamily="34" charset="0"/>
                <a:cs typeface="Calibri" panose="020F0502020204030204" pitchFamily="34" charset="0"/>
              </a:rPr>
              <a:t>to decrease </a:t>
            </a:r>
            <a:r>
              <a:rPr lang="en-US" sz="1400" dirty="0" smtClean="0">
                <a:solidFill>
                  <a:srgbClr val="00B050"/>
                </a:solidFill>
                <a:latin typeface="Gill Sans MT" panose="020B0502020104020203" pitchFamily="34" charset="0"/>
                <a:cs typeface="Calibri" panose="020F0502020204030204" pitchFamily="34" charset="0"/>
              </a:rPr>
              <a:t>is synthesis of the </a:t>
            </a:r>
            <a:r>
              <a:rPr lang="en-US" sz="1400" dirty="0">
                <a:solidFill>
                  <a:srgbClr val="00B050"/>
                </a:solidFill>
                <a:latin typeface="Gill Sans MT" panose="020B0502020104020203" pitchFamily="34" charset="0"/>
                <a:cs typeface="Calibri" panose="020F0502020204030204" pitchFamily="34" charset="0"/>
              </a:rPr>
              <a:t>hormones.</a:t>
            </a:r>
          </a:p>
        </p:txBody>
      </p:sp>
      <p:sp>
        <p:nvSpPr>
          <p:cNvPr id="9" name="Rectangle 8"/>
          <p:cNvSpPr/>
          <p:nvPr/>
        </p:nvSpPr>
        <p:spPr>
          <a:xfrm>
            <a:off x="9442827" y="11258"/>
            <a:ext cx="2745998"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The </a:t>
            </a:r>
            <a:r>
              <a:rPr lang="en-US" sz="2400" dirty="0" smtClean="0">
                <a:solidFill>
                  <a:srgbClr val="00B050"/>
                </a:solidFill>
                <a:latin typeface="Arabic Typesetting" panose="03020402040406030203" pitchFamily="66" charset="-78"/>
                <a:cs typeface="Arabic Typesetting" panose="03020402040406030203" pitchFamily="66" charset="-78"/>
              </a:rPr>
              <a:t>notes</a:t>
            </a:r>
            <a:r>
              <a:rPr lang="en-US" sz="2400" dirty="0" smtClean="0">
                <a:solidFill>
                  <a:srgbClr val="FF0000"/>
                </a:solidFill>
                <a:latin typeface="Arabic Typesetting" panose="03020402040406030203" pitchFamily="66" charset="-78"/>
                <a:cs typeface="Arabic Typesetting" panose="03020402040406030203" pitchFamily="66" charset="-78"/>
              </a:rPr>
              <a:t> here are imp</a:t>
            </a:r>
            <a:endParaRPr lang="en-US" sz="2400" dirty="0">
              <a:solidFill>
                <a:srgbClr val="FF0000"/>
              </a:solidFill>
              <a:latin typeface="Arabic Typesetting" panose="03020402040406030203" pitchFamily="66" charset="-78"/>
              <a:cs typeface="Arabic Typesetting" panose="03020402040406030203" pitchFamily="66" charset="-78"/>
            </a:endParaRPr>
          </a:p>
        </p:txBody>
      </p:sp>
      <p:pic>
        <p:nvPicPr>
          <p:cNvPr id="8" name="Picture 7">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9098" y="1219200"/>
            <a:ext cx="621792" cy="621792"/>
          </a:xfrm>
          <a:prstGeom prst="rect">
            <a:avLst/>
          </a:prstGeom>
        </p:spPr>
      </p:pic>
    </p:spTree>
    <p:extLst>
      <p:ext uri="{BB962C8B-B14F-4D97-AF65-F5344CB8AC3E}">
        <p14:creationId xmlns:p14="http://schemas.microsoft.com/office/powerpoint/2010/main" val="4239388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2260841" y="442687"/>
            <a:ext cx="7443889" cy="848865"/>
          </a:xfrm>
          <a:prstGeom prst="foldedCorner">
            <a:avLst/>
          </a:prstGeom>
          <a:solidFill>
            <a:schemeClr val="bg1">
              <a:lumMod val="95000"/>
            </a:schemeClr>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3200" b="1" dirty="0">
                <a:solidFill>
                  <a:srgbClr val="008080"/>
                </a:solidFill>
                <a:latin typeface="Calibri" panose="020F0502020204030204" pitchFamily="34" charset="0"/>
                <a:ea typeface="+mj-ea"/>
                <a:cs typeface="Calibri" panose="020F0502020204030204" pitchFamily="34" charset="0"/>
              </a:rPr>
              <a:t>Physiology &amp; Diseases of the </a:t>
            </a:r>
            <a:r>
              <a:rPr lang="en-US" sz="3200" b="1" dirty="0" err="1">
                <a:solidFill>
                  <a:srgbClr val="008080"/>
                </a:solidFill>
                <a:latin typeface="Calibri" panose="020F0502020204030204" pitchFamily="34" charset="0"/>
                <a:ea typeface="+mj-ea"/>
                <a:cs typeface="Calibri" panose="020F0502020204030204" pitchFamily="34" charset="0"/>
              </a:rPr>
              <a:t>thyriod</a:t>
            </a:r>
            <a:r>
              <a:rPr lang="en-US" sz="3200" b="1" dirty="0">
                <a:solidFill>
                  <a:srgbClr val="008080"/>
                </a:solidFill>
                <a:latin typeface="Calibri" panose="020F0502020204030204" pitchFamily="34" charset="0"/>
                <a:ea typeface="+mj-ea"/>
                <a:cs typeface="Calibri" panose="020F0502020204030204" pitchFamily="34" charset="0"/>
              </a:rPr>
              <a:t> gland</a:t>
            </a:r>
          </a:p>
        </p:txBody>
      </p:sp>
      <p:sp>
        <p:nvSpPr>
          <p:cNvPr id="4" name="Flowchart: Process 3"/>
          <p:cNvSpPr/>
          <p:nvPr/>
        </p:nvSpPr>
        <p:spPr>
          <a:xfrm>
            <a:off x="909836" y="1628800"/>
            <a:ext cx="10289916" cy="4466682"/>
          </a:xfrm>
          <a:prstGeom prst="flowChartProcess">
            <a:avLst/>
          </a:prstGeom>
          <a:solidFill>
            <a:schemeClr val="bg1"/>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nSpc>
                <a:spcPct val="200000"/>
              </a:lnSpc>
            </a:pPr>
            <a:r>
              <a:rPr lang="en-US" sz="1600" dirty="0">
                <a:solidFill>
                  <a:schemeClr val="tx1"/>
                </a:solidFill>
                <a:latin typeface="Calibri" panose="020F0502020204030204" pitchFamily="34" charset="0"/>
                <a:cs typeface="Calibri" panose="020F0502020204030204" pitchFamily="34" charset="0"/>
              </a:rPr>
              <a:t>By the end of this lecture, students should be able to describe</a:t>
            </a:r>
            <a:r>
              <a:rPr lang="en-US" sz="1600" dirty="0" smtClean="0">
                <a:solidFill>
                  <a:schemeClr val="tx1"/>
                </a:solidFill>
                <a:latin typeface="Calibri" panose="020F0502020204030204" pitchFamily="34" charset="0"/>
                <a:cs typeface="Calibri" panose="020F0502020204030204" pitchFamily="34" charset="0"/>
              </a:rPr>
              <a:t>:</a:t>
            </a:r>
            <a:endParaRPr lang="ar-SA" sz="1600" dirty="0">
              <a:solidFill>
                <a:schemeClr val="tx1"/>
              </a:solidFill>
            </a:endParaRPr>
          </a:p>
          <a:p>
            <a:pPr marL="342900" indent="-342900">
              <a:lnSpc>
                <a:spcPct val="200000"/>
              </a:lnSpc>
              <a:buFont typeface="+mj-lt"/>
              <a:buAutoNum type="arabicPeriod"/>
            </a:pPr>
            <a:r>
              <a:rPr lang="en-US" sz="1600" dirty="0">
                <a:solidFill>
                  <a:srgbClr val="008080"/>
                </a:solidFill>
                <a:latin typeface="Gill Sans MT" panose="020B0502020104020203" pitchFamily="34" charset="0"/>
                <a:cs typeface="Calibri" panose="020F0502020204030204" pitchFamily="34" charset="0"/>
              </a:rPr>
              <a:t>List thyroid gland hormones.</a:t>
            </a:r>
          </a:p>
          <a:p>
            <a:pPr marL="342900" indent="-342900">
              <a:lnSpc>
                <a:spcPct val="200000"/>
              </a:lnSpc>
              <a:buFont typeface="+mj-lt"/>
              <a:buAutoNum type="arabicPeriod"/>
            </a:pPr>
            <a:r>
              <a:rPr lang="en-US" sz="1600" dirty="0">
                <a:solidFill>
                  <a:srgbClr val="008080"/>
                </a:solidFill>
                <a:latin typeface="Gill Sans MT" panose="020B0502020104020203" pitchFamily="34" charset="0"/>
                <a:cs typeface="Calibri" panose="020F0502020204030204" pitchFamily="34" charset="0"/>
              </a:rPr>
              <a:t>Describe the synthesis of the thyroid hormones.</a:t>
            </a:r>
          </a:p>
          <a:p>
            <a:pPr marL="342900" indent="-342900">
              <a:lnSpc>
                <a:spcPct val="200000"/>
              </a:lnSpc>
              <a:buFont typeface="+mj-lt"/>
              <a:buAutoNum type="arabicPeriod"/>
            </a:pPr>
            <a:r>
              <a:rPr lang="en-US" sz="1600" dirty="0">
                <a:solidFill>
                  <a:srgbClr val="008080"/>
                </a:solidFill>
                <a:latin typeface="Gill Sans MT" panose="020B0502020104020203" pitchFamily="34" charset="0"/>
                <a:cs typeface="Calibri" panose="020F0502020204030204" pitchFamily="34" charset="0"/>
              </a:rPr>
              <a:t>Describe the release and actions of thyroid hormones.</a:t>
            </a:r>
          </a:p>
          <a:p>
            <a:pPr marL="342900" indent="-342900">
              <a:lnSpc>
                <a:spcPct val="200000"/>
              </a:lnSpc>
              <a:buFont typeface="+mj-lt"/>
              <a:buAutoNum type="arabicPeriod"/>
            </a:pPr>
            <a:r>
              <a:rPr lang="en-US" sz="1600" dirty="0">
                <a:solidFill>
                  <a:srgbClr val="008080"/>
                </a:solidFill>
                <a:latin typeface="Gill Sans MT" panose="020B0502020104020203" pitchFamily="34" charset="0"/>
                <a:cs typeface="Calibri" panose="020F0502020204030204" pitchFamily="34" charset="0"/>
              </a:rPr>
              <a:t>Describe the negative feedback mechanism (control).</a:t>
            </a:r>
          </a:p>
          <a:p>
            <a:pPr marL="342900" indent="-342900">
              <a:lnSpc>
                <a:spcPct val="200000"/>
              </a:lnSpc>
              <a:buAutoNum type="arabicPeriod"/>
            </a:pPr>
            <a:r>
              <a:rPr lang="en-US" sz="1600" dirty="0">
                <a:solidFill>
                  <a:srgbClr val="008080"/>
                </a:solidFill>
                <a:latin typeface="Gill Sans MT" panose="020B0502020104020203" pitchFamily="34" charset="0"/>
                <a:cs typeface="Calibri" panose="020F0502020204030204" pitchFamily="34" charset="0"/>
              </a:rPr>
              <a:t>Describe pathophysiology behind the causes of hyper-hypothyroidism.</a:t>
            </a:r>
            <a:endParaRPr lang="ar-SA" sz="1600" dirty="0">
              <a:solidFill>
                <a:srgbClr val="008080"/>
              </a:solidFill>
              <a:latin typeface="Gill Sans MT" panose="020B0502020104020203" pitchFamily="34" charset="0"/>
              <a:cs typeface="Calibri" panose="020F0502020204030204" pitchFamily="34" charset="0"/>
            </a:endParaRPr>
          </a:p>
          <a:p>
            <a:pPr marL="342900" indent="-342900">
              <a:lnSpc>
                <a:spcPct val="200000"/>
              </a:lnSpc>
              <a:buAutoNum type="arabicPeriod"/>
            </a:pPr>
            <a:r>
              <a:rPr lang="en-US" sz="1600" dirty="0">
                <a:solidFill>
                  <a:srgbClr val="008080"/>
                </a:solidFill>
                <a:latin typeface="Gill Sans MT" panose="020B0502020104020203" pitchFamily="34" charset="0"/>
                <a:cs typeface="Calibri" panose="020F0502020204030204" pitchFamily="34" charset="0"/>
              </a:rPr>
              <a:t> Describe pathophysiology behind the signs and symptoms of hyper-hypothyroidism.</a:t>
            </a:r>
            <a:endParaRPr lang="ar-SA" sz="1600" dirty="0">
              <a:solidFill>
                <a:srgbClr val="008080"/>
              </a:solidFill>
              <a:latin typeface="Gill Sans MT" panose="020B0502020104020203" pitchFamily="34" charset="0"/>
              <a:cs typeface="Calibri" panose="020F0502020204030204" pitchFamily="34" charset="0"/>
            </a:endParaRPr>
          </a:p>
          <a:p>
            <a:pPr marL="342900" indent="-342900">
              <a:lnSpc>
                <a:spcPct val="200000"/>
              </a:lnSpc>
              <a:buAutoNum type="arabicPeriod"/>
            </a:pPr>
            <a:r>
              <a:rPr lang="en-US" sz="1600" dirty="0">
                <a:solidFill>
                  <a:srgbClr val="008080"/>
                </a:solidFill>
                <a:latin typeface="Gill Sans MT" panose="020B0502020104020203" pitchFamily="34" charset="0"/>
                <a:cs typeface="Calibri" panose="020F0502020204030204" pitchFamily="34" charset="0"/>
              </a:rPr>
              <a:t> List the treatment.</a:t>
            </a:r>
          </a:p>
          <a:p>
            <a:pPr marL="342900" indent="-342900">
              <a:lnSpc>
                <a:spcPct val="200000"/>
              </a:lnSpc>
              <a:buFont typeface="+mj-lt"/>
              <a:buAutoNum type="arabicPeriod"/>
            </a:pPr>
            <a:endParaRPr lang="en-US" sz="1600" dirty="0">
              <a:solidFill>
                <a:srgbClr val="008080"/>
              </a:solidFill>
              <a:latin typeface="Gill Sans MT" panose="020B0502020104020203"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4929A69E-7D8F-4515-9605-0315ABD4F316}" type="slidenum">
              <a:rPr lang="en-US" smtClean="0"/>
              <a:t>2</a:t>
            </a:fld>
            <a:endParaRPr lang="en-US" dirty="0"/>
          </a:p>
        </p:txBody>
      </p:sp>
      <p:sp>
        <p:nvSpPr>
          <p:cNvPr id="14" name="Isosceles Triangle 13"/>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5047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497E8D"/>
                </a:solidFill>
                <a:latin typeface="Bahnschrift" panose="020B0502040204020203" pitchFamily="34" charset="0"/>
                <a:cs typeface="Calibri" panose="020F0502020204030204" pitchFamily="34" charset="0"/>
              </a:rPr>
              <a:t>Hypothyroidism</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20</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p:cNvSpPr txBox="1">
            <a:spLocks/>
          </p:cNvSpPr>
          <p:nvPr/>
        </p:nvSpPr>
        <p:spPr>
          <a:xfrm>
            <a:off x="609461" y="1170941"/>
            <a:ext cx="7069127" cy="2690107"/>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200000"/>
              </a:lnSpc>
              <a:buClr>
                <a:srgbClr val="008080"/>
              </a:buClr>
            </a:pPr>
            <a:r>
              <a:rPr lang="en-US" sz="1600" dirty="0">
                <a:latin typeface="Gill Sans MT" panose="020B0502020104020203" pitchFamily="34" charset="0"/>
                <a:cs typeface="Calibri" panose="020F0502020204030204" pitchFamily="34" charset="0"/>
              </a:rPr>
              <a:t>Under activity of the thyroid </a:t>
            </a:r>
            <a:r>
              <a:rPr lang="en-US" sz="1600" dirty="0" smtClean="0">
                <a:latin typeface="Gill Sans MT" panose="020B0502020104020203" pitchFamily="34" charset="0"/>
                <a:cs typeface="Calibri" panose="020F0502020204030204" pitchFamily="34" charset="0"/>
              </a:rPr>
              <a:t>gland.</a:t>
            </a:r>
            <a:endParaRPr lang="en-US" sz="1600" dirty="0">
              <a:latin typeface="Gill Sans MT" panose="020B0502020104020203" pitchFamily="34" charset="0"/>
              <a:cs typeface="Calibri" panose="020F0502020204030204" pitchFamily="34" charset="0"/>
            </a:endParaRPr>
          </a:p>
          <a:p>
            <a:pPr defTabSz="914400">
              <a:lnSpc>
                <a:spcPct val="200000"/>
              </a:lnSpc>
              <a:buClr>
                <a:srgbClr val="008080"/>
              </a:buClr>
            </a:pPr>
            <a:r>
              <a:rPr lang="en-US" sz="1600" dirty="0">
                <a:solidFill>
                  <a:srgbClr val="008080"/>
                </a:solidFill>
                <a:latin typeface="Gill Sans MT" panose="020B0502020104020203" pitchFamily="34" charset="0"/>
                <a:cs typeface="Calibri" panose="020F0502020204030204" pitchFamily="34" charset="0"/>
              </a:rPr>
              <a:t>More in women (</a:t>
            </a:r>
            <a:r>
              <a:rPr lang="en-US" sz="1600" dirty="0">
                <a:solidFill>
                  <a:schemeClr val="accent4">
                    <a:lumMod val="75000"/>
                  </a:schemeClr>
                </a:solidFill>
                <a:latin typeface="Gill Sans MT" panose="020B0502020104020203" pitchFamily="34" charset="0"/>
                <a:cs typeface="Calibri" panose="020F0502020204030204" pitchFamily="34" charset="0"/>
              </a:rPr>
              <a:t>30-60 </a:t>
            </a:r>
            <a:r>
              <a:rPr lang="en-US" sz="1600" dirty="0" smtClean="0">
                <a:solidFill>
                  <a:srgbClr val="008080"/>
                </a:solidFill>
                <a:latin typeface="Gill Sans MT" panose="020B0502020104020203" pitchFamily="34" charset="0"/>
                <a:cs typeface="Calibri" panose="020F0502020204030204" pitchFamily="34" charset="0"/>
              </a:rPr>
              <a:t>years).</a:t>
            </a:r>
          </a:p>
          <a:p>
            <a:pPr defTabSz="914400">
              <a:lnSpc>
                <a:spcPct val="200000"/>
              </a:lnSpc>
              <a:buClr>
                <a:srgbClr val="008080"/>
              </a:buClr>
            </a:pPr>
            <a:r>
              <a:rPr lang="en-US" sz="1600" dirty="0" smtClean="0">
                <a:solidFill>
                  <a:srgbClr val="00B050"/>
                </a:solidFill>
                <a:latin typeface="Gill Sans MT" panose="020B0502020104020203" pitchFamily="34" charset="0"/>
                <a:cs typeface="Calibri" panose="020F0502020204030204" pitchFamily="34" charset="0"/>
              </a:rPr>
              <a:t>More </a:t>
            </a:r>
            <a:r>
              <a:rPr lang="en-US" sz="1600" dirty="0">
                <a:solidFill>
                  <a:srgbClr val="00B050"/>
                </a:solidFill>
                <a:latin typeface="Gill Sans MT" panose="020B0502020104020203" pitchFamily="34" charset="0"/>
                <a:cs typeface="Calibri" panose="020F0502020204030204" pitchFamily="34" charset="0"/>
              </a:rPr>
              <a:t>common than </a:t>
            </a:r>
            <a:r>
              <a:rPr lang="en-US" sz="1600" dirty="0" smtClean="0">
                <a:solidFill>
                  <a:srgbClr val="00B050"/>
                </a:solidFill>
                <a:latin typeface="Gill Sans MT" panose="020B0502020104020203" pitchFamily="34" charset="0"/>
                <a:cs typeface="Calibri" panose="020F0502020204030204" pitchFamily="34" charset="0"/>
              </a:rPr>
              <a:t>Hyperthyroidism &amp;</a:t>
            </a:r>
            <a:r>
              <a:rPr lang="en-US" sz="1600" dirty="0" smtClean="0">
                <a:solidFill>
                  <a:schemeClr val="bg1">
                    <a:lumMod val="50000"/>
                  </a:schemeClr>
                </a:solidFill>
                <a:latin typeface="Gill Sans MT" panose="020B0502020104020203" pitchFamily="34" charset="0"/>
                <a:cs typeface="Calibri" panose="020F0502020204030204" pitchFamily="34" charset="0"/>
              </a:rPr>
              <a:t> </a:t>
            </a:r>
            <a:r>
              <a:rPr lang="en-US" sz="1600" dirty="0">
                <a:solidFill>
                  <a:schemeClr val="bg1">
                    <a:lumMod val="50000"/>
                  </a:schemeClr>
                </a:solidFill>
                <a:latin typeface="Gill Sans MT" panose="020B0502020104020203" pitchFamily="34" charset="0"/>
                <a:cs typeface="Calibri" panose="020F0502020204030204" pitchFamily="34" charset="0"/>
              </a:rPr>
              <a:t>very common in Saudi Arabia</a:t>
            </a:r>
            <a:r>
              <a:rPr lang="en-US" sz="1600" dirty="0" smtClean="0">
                <a:solidFill>
                  <a:schemeClr val="bg1">
                    <a:lumMod val="50000"/>
                  </a:schemeClr>
                </a:solidFill>
                <a:latin typeface="Gill Sans MT" panose="020B0502020104020203" pitchFamily="34" charset="0"/>
                <a:cs typeface="Calibri" panose="020F0502020204030204" pitchFamily="34" charset="0"/>
              </a:rPr>
              <a:t>.</a:t>
            </a:r>
          </a:p>
          <a:p>
            <a:pPr defTabSz="914400">
              <a:lnSpc>
                <a:spcPct val="200000"/>
              </a:lnSpc>
              <a:buClr>
                <a:srgbClr val="008080"/>
              </a:buClr>
            </a:pPr>
            <a:r>
              <a:rPr lang="en-US" sz="1600" dirty="0" smtClean="0">
                <a:solidFill>
                  <a:srgbClr val="00B050"/>
                </a:solidFill>
                <a:latin typeface="Gill Sans MT" panose="020B0502020104020203" pitchFamily="34" charset="0"/>
                <a:cs typeface="Calibri" panose="020F0502020204030204" pitchFamily="34" charset="0"/>
              </a:rPr>
              <a:t>Hypothyroidism diagnose </a:t>
            </a:r>
            <a:r>
              <a:rPr lang="en-US" sz="1600" dirty="0">
                <a:solidFill>
                  <a:srgbClr val="00B050"/>
                </a:solidFill>
                <a:latin typeface="Gill Sans MT" panose="020B0502020104020203" pitchFamily="34" charset="0"/>
                <a:cs typeface="Calibri" panose="020F0502020204030204" pitchFamily="34" charset="0"/>
              </a:rPr>
              <a:t>is frequently confused with depression.</a:t>
            </a:r>
          </a:p>
          <a:p>
            <a:pPr marL="0" indent="0" defTabSz="914400">
              <a:lnSpc>
                <a:spcPct val="200000"/>
              </a:lnSpc>
              <a:buNone/>
            </a:pPr>
            <a:endParaRPr lang="en-US" sz="1400" dirty="0" smtClean="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200000"/>
              </a:lnSpc>
              <a:buFont typeface="Wingdings 3"/>
              <a:buNone/>
            </a:pPr>
            <a:endParaRPr lang="en-US" sz="1400" dirty="0" smtClean="0">
              <a:solidFill>
                <a:schemeClr val="bg1">
                  <a:lumMod val="50000"/>
                </a:schemeClr>
              </a:solidFill>
              <a:latin typeface="Gill Sans MT" panose="020B0502020104020203" pitchFamily="34" charset="0"/>
              <a:cs typeface="Calibri" panose="020F0502020204030204" pitchFamily="34" charset="0"/>
            </a:endParaRPr>
          </a:p>
          <a:p>
            <a:pPr defTabSz="914400">
              <a:lnSpc>
                <a:spcPct val="200000"/>
              </a:lnSpc>
            </a:pPr>
            <a:endParaRPr lang="en-US" sz="1400" dirty="0">
              <a:solidFill>
                <a:schemeClr val="bg1">
                  <a:lumMod val="50000"/>
                </a:schemeClr>
              </a:solidFill>
              <a:latin typeface="Gill Sans MT" panose="020B0502020104020203" pitchFamily="34" charset="0"/>
              <a:cs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4532" y="1268760"/>
            <a:ext cx="4404871" cy="4896544"/>
          </a:xfrm>
          <a:prstGeom prst="rect">
            <a:avLst/>
          </a:prstGeom>
        </p:spPr>
      </p:pic>
      <p:sp>
        <p:nvSpPr>
          <p:cNvPr id="6" name="Rectangle 5"/>
          <p:cNvSpPr/>
          <p:nvPr/>
        </p:nvSpPr>
        <p:spPr>
          <a:xfrm>
            <a:off x="609461" y="4048898"/>
            <a:ext cx="3324711" cy="2031325"/>
          </a:xfrm>
          <a:prstGeom prst="rect">
            <a:avLst/>
          </a:prstGeom>
          <a:ln>
            <a:solidFill>
              <a:srgbClr val="00B050"/>
            </a:solidFill>
            <a:prstDash val="dashDot"/>
          </a:ln>
        </p:spPr>
        <p:txBody>
          <a:bodyPr wrap="square">
            <a:spAutoFit/>
          </a:bodyPr>
          <a:lstStyle/>
          <a:p>
            <a:r>
              <a:rPr lang="en-US" sz="1400" dirty="0">
                <a:solidFill>
                  <a:srgbClr val="FF0000"/>
                </a:solidFill>
                <a:latin typeface="Gill Sans MT" panose="020B0502020104020203" pitchFamily="34" charset="0"/>
                <a:cs typeface="Calibri" panose="020F0502020204030204" pitchFamily="34" charset="0"/>
              </a:rPr>
              <a:t>How does she look?</a:t>
            </a:r>
          </a:p>
          <a:p>
            <a:pPr algn="ctr"/>
            <a:r>
              <a:rPr lang="ar-SA" sz="1400" dirty="0" smtClean="0">
                <a:solidFill>
                  <a:srgbClr val="00B050"/>
                </a:solidFill>
                <a:latin typeface="Gill Sans MT" panose="020B0502020104020203" pitchFamily="34" charset="0"/>
                <a:cs typeface="Calibri" panose="020F0502020204030204" pitchFamily="34" charset="0"/>
              </a:rPr>
              <a:t>تعبانة، نعسانة، خاملة أغلب الوقت، مكتئبة ومالها خلق شيء</a:t>
            </a:r>
            <a:endParaRPr lang="ar-SA" sz="1400" dirty="0">
              <a:solidFill>
                <a:srgbClr val="00B050"/>
              </a:solidFill>
              <a:latin typeface="Gill Sans MT" panose="020B0502020104020203" pitchFamily="34" charset="0"/>
              <a:cs typeface="Calibri" panose="020F0502020204030204" pitchFamily="34" charset="0"/>
            </a:endParaRPr>
          </a:p>
          <a:p>
            <a:pPr marL="285750" indent="-285750">
              <a:buFont typeface="Wingdings" panose="05000000000000000000" pitchFamily="2" charset="2"/>
              <a:buChar char="ü"/>
            </a:pPr>
            <a:r>
              <a:rPr lang="en-US" sz="1400" dirty="0">
                <a:solidFill>
                  <a:srgbClr val="00B050"/>
                </a:solidFill>
                <a:latin typeface="Gill Sans MT" panose="020B0502020104020203" pitchFamily="34" charset="0"/>
                <a:cs typeface="Calibri" panose="020F0502020204030204" pitchFamily="34" charset="0"/>
              </a:rPr>
              <a:t>So hypothyroidism </a:t>
            </a:r>
            <a:r>
              <a:rPr lang="en-US" sz="1400" dirty="0" smtClean="0">
                <a:solidFill>
                  <a:srgbClr val="00B050"/>
                </a:solidFill>
                <a:latin typeface="Gill Sans MT" panose="020B0502020104020203" pitchFamily="34" charset="0"/>
                <a:cs typeface="Calibri" panose="020F0502020204030204" pitchFamily="34" charset="0"/>
              </a:rPr>
              <a:t>&amp; depression </a:t>
            </a:r>
            <a:r>
              <a:rPr lang="en-US" sz="1400" dirty="0">
                <a:solidFill>
                  <a:srgbClr val="00B050"/>
                </a:solidFill>
                <a:latin typeface="Gill Sans MT" panose="020B0502020104020203" pitchFamily="34" charset="0"/>
                <a:cs typeface="Calibri" panose="020F0502020204030204" pitchFamily="34" charset="0"/>
              </a:rPr>
              <a:t>have similar </a:t>
            </a:r>
            <a:r>
              <a:rPr lang="en-US" sz="1400" dirty="0" smtClean="0">
                <a:solidFill>
                  <a:srgbClr val="00B050"/>
                </a:solidFill>
                <a:latin typeface="Gill Sans MT" panose="020B0502020104020203" pitchFamily="34" charset="0"/>
                <a:cs typeface="Calibri" panose="020F0502020204030204" pitchFamily="34" charset="0"/>
              </a:rPr>
              <a:t>signs that's </a:t>
            </a:r>
            <a:r>
              <a:rPr lang="en-US" sz="1400" dirty="0">
                <a:solidFill>
                  <a:srgbClr val="00B050"/>
                </a:solidFill>
                <a:latin typeface="Gill Sans MT" panose="020B0502020104020203" pitchFamily="34" charset="0"/>
                <a:cs typeface="Calibri" panose="020F0502020204030204" pitchFamily="34" charset="0"/>
              </a:rPr>
              <a:t>why we </a:t>
            </a:r>
            <a:r>
              <a:rPr lang="en-US" sz="1400" dirty="0">
                <a:solidFill>
                  <a:srgbClr val="FF0000"/>
                </a:solidFill>
                <a:latin typeface="Gill Sans MT" panose="020B0502020104020203" pitchFamily="34" charset="0"/>
                <a:cs typeface="Calibri" panose="020F0502020204030204" pitchFamily="34" charset="0"/>
              </a:rPr>
              <a:t>must do </a:t>
            </a:r>
            <a:r>
              <a:rPr lang="en-US" sz="1400" dirty="0" smtClean="0">
                <a:solidFill>
                  <a:srgbClr val="FF0000"/>
                </a:solidFill>
                <a:latin typeface="Gill Sans MT" panose="020B0502020104020203" pitchFamily="34" charset="0"/>
                <a:cs typeface="Calibri" panose="020F0502020204030204" pitchFamily="34" charset="0"/>
              </a:rPr>
              <a:t>thyroid function </a:t>
            </a:r>
            <a:r>
              <a:rPr lang="en-US" sz="1400" dirty="0">
                <a:solidFill>
                  <a:srgbClr val="FF0000"/>
                </a:solidFill>
                <a:latin typeface="Gill Sans MT" panose="020B0502020104020203" pitchFamily="34" charset="0"/>
                <a:cs typeface="Calibri" panose="020F0502020204030204" pitchFamily="34" charset="0"/>
              </a:rPr>
              <a:t>tests (TFT) </a:t>
            </a:r>
            <a:r>
              <a:rPr lang="en-US" sz="1400" dirty="0" smtClean="0">
                <a:solidFill>
                  <a:srgbClr val="FF0000"/>
                </a:solidFill>
                <a:latin typeface="Gill Sans MT" panose="020B0502020104020203" pitchFamily="34" charset="0"/>
                <a:cs typeface="Calibri" panose="020F0502020204030204" pitchFamily="34" charset="0"/>
              </a:rPr>
              <a:t>to differentiate </a:t>
            </a:r>
            <a:r>
              <a:rPr lang="en-US" sz="1400" dirty="0">
                <a:solidFill>
                  <a:srgbClr val="FF0000"/>
                </a:solidFill>
                <a:latin typeface="Gill Sans MT" panose="020B0502020104020203" pitchFamily="34" charset="0"/>
                <a:cs typeface="Calibri" panose="020F0502020204030204" pitchFamily="34" charset="0"/>
              </a:rPr>
              <a:t>between </a:t>
            </a:r>
            <a:r>
              <a:rPr lang="en-US" sz="1400" dirty="0" smtClean="0">
                <a:solidFill>
                  <a:srgbClr val="FF0000"/>
                </a:solidFill>
                <a:latin typeface="Gill Sans MT" panose="020B0502020104020203" pitchFamily="34" charset="0"/>
                <a:cs typeface="Calibri" panose="020F0502020204030204" pitchFamily="34" charset="0"/>
              </a:rPr>
              <a:t>them.</a:t>
            </a:r>
            <a:endParaRPr lang="en-US" sz="1400" dirty="0">
              <a:solidFill>
                <a:srgbClr val="FF0000"/>
              </a:solidFill>
              <a:latin typeface="Gill Sans MT" panose="020B0502020104020203" pitchFamily="34" charset="0"/>
              <a:cs typeface="Calibri" panose="020F0502020204030204" pitchFamily="34" charset="0"/>
            </a:endParaRPr>
          </a:p>
          <a:p>
            <a:pPr marL="285750" indent="-285750">
              <a:buFont typeface="Wingdings" panose="05000000000000000000" pitchFamily="2" charset="2"/>
              <a:buChar char="ü"/>
            </a:pPr>
            <a:r>
              <a:rPr lang="en-US" sz="1400" dirty="0">
                <a:solidFill>
                  <a:srgbClr val="00B050"/>
                </a:solidFill>
                <a:latin typeface="Gill Sans MT" panose="020B0502020104020203" pitchFamily="34" charset="0"/>
                <a:cs typeface="Calibri" panose="020F0502020204030204" pitchFamily="34" charset="0"/>
              </a:rPr>
              <a:t>A deferential diagnosis </a:t>
            </a:r>
            <a:r>
              <a:rPr lang="en-US" sz="1400" dirty="0" smtClean="0">
                <a:solidFill>
                  <a:srgbClr val="00B050"/>
                </a:solidFill>
                <a:latin typeface="Gill Sans MT" panose="020B0502020104020203" pitchFamily="34" charset="0"/>
                <a:cs typeface="Calibri" panose="020F0502020204030204" pitchFamily="34" charset="0"/>
              </a:rPr>
              <a:t>of hypothyroidism </a:t>
            </a:r>
            <a:r>
              <a:rPr lang="en-US" sz="1400" dirty="0">
                <a:solidFill>
                  <a:srgbClr val="00B050"/>
                </a:solidFill>
                <a:latin typeface="Gill Sans MT" panose="020B0502020104020203" pitchFamily="34" charset="0"/>
                <a:cs typeface="Calibri" panose="020F0502020204030204" pitchFamily="34" charset="0"/>
              </a:rPr>
              <a:t>is depression.</a:t>
            </a:r>
          </a:p>
        </p:txBody>
      </p:sp>
      <p:pic>
        <p:nvPicPr>
          <p:cNvPr id="7" name="Picture 6"/>
          <p:cNvPicPr>
            <a:picLocks noChangeAspect="1"/>
          </p:cNvPicPr>
          <p:nvPr/>
        </p:nvPicPr>
        <p:blipFill>
          <a:blip r:embed="rId3"/>
          <a:stretch>
            <a:fillRect/>
          </a:stretch>
        </p:blipFill>
        <p:spPr>
          <a:xfrm>
            <a:off x="4366220" y="3501008"/>
            <a:ext cx="2808312" cy="2448272"/>
          </a:xfrm>
          <a:prstGeom prst="rect">
            <a:avLst/>
          </a:prstGeom>
        </p:spPr>
      </p:pic>
      <p:sp>
        <p:nvSpPr>
          <p:cNvPr id="8" name="TextBox 7"/>
          <p:cNvSpPr txBox="1"/>
          <p:nvPr/>
        </p:nvSpPr>
        <p:spPr>
          <a:xfrm>
            <a:off x="4438228" y="5949280"/>
            <a:ext cx="2664295" cy="369332"/>
          </a:xfrm>
          <a:prstGeom prst="rect">
            <a:avLst/>
          </a:prstGeom>
          <a:noFill/>
          <a:ln>
            <a:solidFill>
              <a:srgbClr val="FF0000"/>
            </a:solidFill>
            <a:prstDash val="dashDot"/>
          </a:ln>
        </p:spPr>
        <p:txBody>
          <a:bodyPr wrap="square" rtlCol="0">
            <a:spAutoFit/>
          </a:bodyPr>
          <a:lstStyle/>
          <a:p>
            <a:pPr algn="ctr" rtl="1"/>
            <a:r>
              <a:rPr lang="ar-SA" sz="1800" b="1" dirty="0" smtClean="0">
                <a:solidFill>
                  <a:srgbClr val="FF0000"/>
                </a:solidFill>
                <a:latin typeface="Calibri" panose="020F0502020204030204" pitchFamily="34" charset="0"/>
                <a:cs typeface="Calibri" panose="020F0502020204030204" pitchFamily="34" charset="0"/>
              </a:rPr>
              <a:t>مهمة </a:t>
            </a:r>
            <a:r>
              <a:rPr lang="ar-SA" sz="1800" b="1" dirty="0" err="1" smtClean="0">
                <a:solidFill>
                  <a:srgbClr val="FF0000"/>
                </a:solidFill>
                <a:latin typeface="Calibri" panose="020F0502020204030204" pitchFamily="34" charset="0"/>
                <a:cs typeface="Calibri" panose="020F0502020204030204" pitchFamily="34" charset="0"/>
              </a:rPr>
              <a:t>هالصورة</a:t>
            </a:r>
            <a:r>
              <a:rPr lang="ar-SA" sz="1800" b="1" dirty="0" smtClean="0">
                <a:solidFill>
                  <a:srgbClr val="FF0000"/>
                </a:solidFill>
                <a:latin typeface="Calibri" panose="020F0502020204030204" pitchFamily="34" charset="0"/>
                <a:cs typeface="Calibri" panose="020F0502020204030204" pitchFamily="34" charset="0"/>
              </a:rPr>
              <a:t> لا تنسونها</a:t>
            </a:r>
            <a:endParaRPr lang="en-US" sz="1800" b="1" dirty="0">
              <a:solidFill>
                <a:srgbClr val="FF0000"/>
              </a:solidFill>
              <a:latin typeface="Calibri" panose="020F0502020204030204" pitchFamily="34" charset="0"/>
              <a:cs typeface="Calibri" panose="020F0502020204030204" pitchFamily="34" charset="0"/>
            </a:endParaRPr>
          </a:p>
        </p:txBody>
      </p:sp>
      <p:sp>
        <p:nvSpPr>
          <p:cNvPr id="21" name="Rectangle 20"/>
          <p:cNvSpPr/>
          <p:nvPr/>
        </p:nvSpPr>
        <p:spPr>
          <a:xfrm>
            <a:off x="9442827" y="11258"/>
            <a:ext cx="2745998"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The </a:t>
            </a:r>
            <a:r>
              <a:rPr lang="en-US" sz="2400" dirty="0" smtClean="0">
                <a:solidFill>
                  <a:srgbClr val="00B050"/>
                </a:solidFill>
                <a:latin typeface="Arabic Typesetting" panose="03020402040406030203" pitchFamily="66" charset="-78"/>
                <a:cs typeface="Arabic Typesetting" panose="03020402040406030203" pitchFamily="66" charset="-78"/>
              </a:rPr>
              <a:t>notes</a:t>
            </a:r>
            <a:r>
              <a:rPr lang="en-US" sz="2400" dirty="0" smtClean="0">
                <a:solidFill>
                  <a:srgbClr val="FF0000"/>
                </a:solidFill>
                <a:latin typeface="Arabic Typesetting" panose="03020402040406030203" pitchFamily="66" charset="-78"/>
                <a:cs typeface="Arabic Typesetting" panose="03020402040406030203" pitchFamily="66" charset="-78"/>
              </a:rPr>
              <a:t> here are imp</a:t>
            </a:r>
            <a:endParaRPr lang="en-US" sz="2400" dirty="0">
              <a:solidFill>
                <a:srgbClr val="FF0000"/>
              </a:solidFill>
              <a:latin typeface="Arabic Typesetting" panose="03020402040406030203" pitchFamily="66" charset="-78"/>
              <a:cs typeface="Arabic Typesetting" panose="03020402040406030203" pitchFamily="66" charset="-78"/>
            </a:endParaRPr>
          </a:p>
        </p:txBody>
      </p:sp>
      <p:sp>
        <p:nvSpPr>
          <p:cNvPr id="22" name="Rectangle 21"/>
          <p:cNvSpPr/>
          <p:nvPr/>
        </p:nvSpPr>
        <p:spPr>
          <a:xfrm>
            <a:off x="9442867" y="617813"/>
            <a:ext cx="2745998"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smtClean="0">
                <a:solidFill>
                  <a:srgbClr val="FF0000"/>
                </a:solidFill>
                <a:latin typeface="Arabic Typesetting" panose="03020402040406030203" pitchFamily="66" charset="-78"/>
                <a:cs typeface="Arabic Typesetting" panose="03020402040406030203" pitchFamily="66" charset="-78"/>
              </a:rPr>
              <a:t>فيه سؤال من هنا !</a:t>
            </a:r>
            <a:endParaRPr lang="en-US" sz="2400" dirty="0">
              <a:solidFill>
                <a:srgbClr val="FF0000"/>
              </a:solidFill>
              <a:latin typeface="Arabic Typesetting" panose="03020402040406030203" pitchFamily="66" charset="-78"/>
              <a:cs typeface="Arabic Typesetting" panose="03020402040406030203" pitchFamily="66" charset="-78"/>
            </a:endParaRPr>
          </a:p>
        </p:txBody>
      </p:sp>
      <p:pic>
        <p:nvPicPr>
          <p:cNvPr id="9" name="Picture 8">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4692" y="243964"/>
            <a:ext cx="621792" cy="621792"/>
          </a:xfrm>
          <a:prstGeom prst="rect">
            <a:avLst/>
          </a:prstGeom>
        </p:spPr>
      </p:pic>
      <p:pic>
        <p:nvPicPr>
          <p:cNvPr id="13" name="Picture 12">
            <a:hlinkClick r:id="rId6"/>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6098" y="243963"/>
            <a:ext cx="621792" cy="621792"/>
          </a:xfrm>
          <a:prstGeom prst="rect">
            <a:avLst/>
          </a:prstGeom>
        </p:spPr>
      </p:pic>
      <p:sp>
        <p:nvSpPr>
          <p:cNvPr id="10" name="TextBox 9"/>
          <p:cNvSpPr txBox="1"/>
          <p:nvPr/>
        </p:nvSpPr>
        <p:spPr>
          <a:xfrm>
            <a:off x="4438228" y="400970"/>
            <a:ext cx="3385863" cy="307777"/>
          </a:xfrm>
          <a:prstGeom prst="rect">
            <a:avLst/>
          </a:prstGeom>
          <a:noFill/>
        </p:spPr>
        <p:txBody>
          <a:bodyPr wrap="none" rtlCol="0">
            <a:spAutoFit/>
          </a:bodyPr>
          <a:lstStyle/>
          <a:p>
            <a:r>
              <a:rPr lang="ar-SA" sz="1400" dirty="0" smtClean="0">
                <a:solidFill>
                  <a:srgbClr val="008080"/>
                </a:solidFill>
                <a:latin typeface="Calibri" panose="020F0502020204030204" pitchFamily="34" charset="0"/>
                <a:cs typeface="Calibri" panose="020F0502020204030204" pitchFamily="34" charset="0"/>
              </a:rPr>
              <a:t>المقطع يحتوي على موسيقى، اكتموا الصوت من فضلكم</a:t>
            </a:r>
            <a:endParaRPr lang="en-US" sz="1400" dirty="0">
              <a:solidFill>
                <a:srgbClr val="00808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4641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497E8D"/>
                </a:solidFill>
                <a:latin typeface="Bahnschrift" panose="020B0502040204020203" pitchFamily="34" charset="0"/>
                <a:cs typeface="Calibri" panose="020F0502020204030204" pitchFamily="34" charset="0"/>
              </a:rPr>
              <a:t>Causes</a:t>
            </a:r>
            <a:endParaRPr lang="en-US" sz="3200" dirty="0">
              <a:solidFill>
                <a:srgbClr val="497E8D"/>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21</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p:cNvSpPr>
            <a:spLocks noGrp="1"/>
          </p:cNvSpPr>
          <p:nvPr>
            <p:ph sz="quarter" idx="1"/>
          </p:nvPr>
        </p:nvSpPr>
        <p:spPr>
          <a:xfrm>
            <a:off x="609461" y="1219200"/>
            <a:ext cx="5412943" cy="5137150"/>
          </a:xfrm>
        </p:spPr>
        <p:txBody>
          <a:bodyPr>
            <a:normAutofit fontScale="85000" lnSpcReduction="20000"/>
          </a:bodyPr>
          <a:lstStyle/>
          <a:p>
            <a:pPr marL="0" indent="0">
              <a:buClr>
                <a:srgbClr val="008080"/>
              </a:buClr>
              <a:buNone/>
            </a:pPr>
            <a:r>
              <a:rPr lang="en-US" sz="1800" dirty="0" smtClean="0">
                <a:solidFill>
                  <a:srgbClr val="008080"/>
                </a:solidFill>
                <a:latin typeface="Gill Sans MT" panose="020B0502020104020203" pitchFamily="34" charset="0"/>
                <a:cs typeface="Calibri" panose="020F0502020204030204" pitchFamily="34" charset="0"/>
              </a:rPr>
              <a:t>1. Inherited </a:t>
            </a:r>
            <a:r>
              <a:rPr lang="en-US" sz="1800" dirty="0">
                <a:solidFill>
                  <a:srgbClr val="008080"/>
                </a:solidFill>
                <a:latin typeface="Gill Sans MT" panose="020B0502020104020203" pitchFamily="34" charset="0"/>
                <a:cs typeface="Calibri" panose="020F0502020204030204" pitchFamily="34" charset="0"/>
              </a:rPr>
              <a:t>abnormalities of thyroid hormone synthesis </a:t>
            </a:r>
          </a:p>
          <a:p>
            <a:pPr>
              <a:buClr>
                <a:srgbClr val="008080"/>
              </a:buClr>
            </a:pPr>
            <a:r>
              <a:rPr lang="en-US" sz="1600" dirty="0">
                <a:latin typeface="Gill Sans MT" panose="020B0502020104020203" pitchFamily="34" charset="0"/>
                <a:cs typeface="Calibri" panose="020F0502020204030204" pitchFamily="34" charset="0"/>
              </a:rPr>
              <a:t>Peroxidase defect</a:t>
            </a:r>
            <a:r>
              <a:rPr lang="en-US" sz="1600" dirty="0" smtClean="0">
                <a:latin typeface="Gill Sans MT" panose="020B0502020104020203" pitchFamily="34" charset="0"/>
                <a:cs typeface="Calibri" panose="020F0502020204030204" pitchFamily="34" charset="0"/>
              </a:rPr>
              <a:t>.</a:t>
            </a:r>
            <a:endParaRPr lang="en-US" sz="1600" dirty="0">
              <a:latin typeface="Gill Sans MT" panose="020B0502020104020203" pitchFamily="34" charset="0"/>
              <a:cs typeface="Calibri" panose="020F0502020204030204" pitchFamily="34" charset="0"/>
            </a:endParaRPr>
          </a:p>
          <a:p>
            <a:pPr>
              <a:buClr>
                <a:srgbClr val="008080"/>
              </a:buClr>
            </a:pPr>
            <a:r>
              <a:rPr lang="en-US" sz="1600" dirty="0">
                <a:latin typeface="Gill Sans MT" panose="020B0502020104020203" pitchFamily="34" charset="0"/>
                <a:cs typeface="Calibri" panose="020F0502020204030204" pitchFamily="34" charset="0"/>
              </a:rPr>
              <a:t>Iodide trapping defect</a:t>
            </a:r>
            <a:r>
              <a:rPr lang="en-US" sz="1600" dirty="0" smtClean="0">
                <a:latin typeface="Gill Sans MT" panose="020B0502020104020203" pitchFamily="34" charset="0"/>
                <a:cs typeface="Calibri" panose="020F0502020204030204" pitchFamily="34" charset="0"/>
              </a:rPr>
              <a:t>.</a:t>
            </a:r>
            <a:endParaRPr lang="en-US" sz="1600" dirty="0">
              <a:latin typeface="Gill Sans MT" panose="020B0502020104020203" pitchFamily="34" charset="0"/>
              <a:cs typeface="Calibri" panose="020F0502020204030204" pitchFamily="34" charset="0"/>
            </a:endParaRPr>
          </a:p>
          <a:p>
            <a:pPr>
              <a:buClr>
                <a:srgbClr val="008080"/>
              </a:buClr>
            </a:pPr>
            <a:r>
              <a:rPr lang="en-US" sz="1600" dirty="0">
                <a:latin typeface="Gill Sans MT" panose="020B0502020104020203" pitchFamily="34" charset="0"/>
                <a:cs typeface="Calibri" panose="020F0502020204030204" pitchFamily="34" charset="0"/>
              </a:rPr>
              <a:t>Thyroglobulin defect.</a:t>
            </a:r>
          </a:p>
          <a:p>
            <a:pPr marL="0" indent="0">
              <a:buNone/>
            </a:pPr>
            <a:endParaRPr lang="en-US" sz="1600" dirty="0" smtClean="0">
              <a:solidFill>
                <a:srgbClr val="008080"/>
              </a:solidFill>
              <a:latin typeface="Gill Sans MT" panose="020B0502020104020203" pitchFamily="34" charset="0"/>
              <a:cs typeface="Calibri" panose="020F0502020204030204" pitchFamily="34" charset="0"/>
            </a:endParaRPr>
          </a:p>
          <a:p>
            <a:pPr marL="0" indent="0">
              <a:buNone/>
            </a:pPr>
            <a:r>
              <a:rPr lang="en-US" sz="1600" dirty="0" smtClean="0">
                <a:solidFill>
                  <a:srgbClr val="008080"/>
                </a:solidFill>
                <a:latin typeface="Gill Sans MT" panose="020B0502020104020203" pitchFamily="34" charset="0"/>
                <a:cs typeface="Calibri" panose="020F0502020204030204" pitchFamily="34" charset="0"/>
              </a:rPr>
              <a:t>2</a:t>
            </a:r>
            <a:r>
              <a:rPr lang="en-US" sz="1600" dirty="0">
                <a:solidFill>
                  <a:srgbClr val="008080"/>
                </a:solidFill>
                <a:latin typeface="Gill Sans MT" panose="020B0502020104020203" pitchFamily="34" charset="0"/>
                <a:cs typeface="Calibri" panose="020F0502020204030204" pitchFamily="34" charset="0"/>
              </a:rPr>
              <a:t>. </a:t>
            </a:r>
            <a:r>
              <a:rPr lang="en-US" sz="1600" dirty="0" smtClean="0">
                <a:solidFill>
                  <a:srgbClr val="008080"/>
                </a:solidFill>
                <a:latin typeface="Gill Sans MT" panose="020B0502020104020203" pitchFamily="34" charset="0"/>
                <a:cs typeface="Calibri" panose="020F0502020204030204" pitchFamily="34" charset="0"/>
              </a:rPr>
              <a:t>Endemic </a:t>
            </a:r>
            <a:r>
              <a:rPr lang="en-US" sz="1600" dirty="0">
                <a:solidFill>
                  <a:srgbClr val="008080"/>
                </a:solidFill>
                <a:latin typeface="Gill Sans MT" panose="020B0502020104020203" pitchFamily="34" charset="0"/>
                <a:cs typeface="Calibri" panose="020F0502020204030204" pitchFamily="34" charset="0"/>
              </a:rPr>
              <a:t>Colloid Goiter </a:t>
            </a:r>
            <a:r>
              <a:rPr lang="ar-SA" sz="1600" dirty="0" smtClean="0">
                <a:solidFill>
                  <a:srgbClr val="00B050"/>
                </a:solidFill>
                <a:latin typeface="Gill Sans MT" panose="020B0502020104020203" pitchFamily="34" charset="0"/>
                <a:cs typeface="Calibri" panose="020F0502020204030204" pitchFamily="34" charset="0"/>
              </a:rPr>
              <a:t>يعني محصور في منطقة معينة</a:t>
            </a:r>
            <a:endParaRPr lang="en-US" sz="1600" dirty="0">
              <a:solidFill>
                <a:srgbClr val="00B050"/>
              </a:solidFill>
              <a:latin typeface="Gill Sans MT" panose="020B0502020104020203" pitchFamily="34" charset="0"/>
              <a:cs typeface="Calibri" panose="020F0502020204030204" pitchFamily="34" charset="0"/>
            </a:endParaRPr>
          </a:p>
          <a:p>
            <a:pPr>
              <a:buClr>
                <a:srgbClr val="008080"/>
              </a:buClr>
            </a:pPr>
            <a:r>
              <a:rPr lang="en-US" sz="1600" dirty="0"/>
              <a:t>Before table salt</a:t>
            </a:r>
            <a:r>
              <a:rPr lang="en-US" sz="1600" dirty="0" smtClean="0"/>
              <a:t>.</a:t>
            </a:r>
            <a:endParaRPr lang="en-US" sz="1600" dirty="0"/>
          </a:p>
          <a:p>
            <a:pPr>
              <a:buClr>
                <a:srgbClr val="008080"/>
              </a:buClr>
            </a:pPr>
            <a:r>
              <a:rPr lang="en-US" sz="1600" dirty="0"/>
              <a:t>Low iodide </a:t>
            </a:r>
            <a:r>
              <a:rPr lang="en-US" sz="1600" dirty="0">
                <a:sym typeface="Wingdings" pitchFamily="2" charset="2"/>
              </a:rPr>
              <a:t> low hormone formation  increased TSH  Thyroglobulin  increased size &gt; 10 times</a:t>
            </a:r>
            <a:r>
              <a:rPr lang="en-US" sz="1600" dirty="0" smtClean="0">
                <a:sym typeface="Wingdings" pitchFamily="2" charset="2"/>
              </a:rPr>
              <a:t>.</a:t>
            </a:r>
          </a:p>
          <a:p>
            <a:pPr marL="0" indent="0" algn="r" rtl="1">
              <a:buNone/>
            </a:pPr>
            <a:endParaRPr lang="en-US" sz="1600" b="1" dirty="0">
              <a:solidFill>
                <a:srgbClr val="00B050"/>
              </a:solidFill>
              <a:latin typeface="Calibri" panose="020F0502020204030204" pitchFamily="34" charset="0"/>
              <a:cs typeface="Calibri" panose="020F0502020204030204" pitchFamily="34" charset="0"/>
              <a:sym typeface="Wingdings" pitchFamily="2" charset="2"/>
            </a:endParaRPr>
          </a:p>
          <a:p>
            <a:pPr marL="0" indent="0" algn="r" rtl="1">
              <a:buNone/>
            </a:pPr>
            <a:r>
              <a:rPr lang="ar-SA" sz="1600" dirty="0" smtClean="0">
                <a:solidFill>
                  <a:srgbClr val="00B050"/>
                </a:solidFill>
                <a:latin typeface="Calibri" panose="020F0502020204030204" pitchFamily="34" charset="0"/>
                <a:cs typeface="Calibri" panose="020F0502020204030204" pitchFamily="34" charset="0"/>
              </a:rPr>
              <a:t>كانت </a:t>
            </a:r>
            <a:r>
              <a:rPr lang="ar-SA" sz="1600" dirty="0">
                <a:solidFill>
                  <a:srgbClr val="00B050"/>
                </a:solidFill>
                <a:latin typeface="Calibri" panose="020F0502020204030204" pitchFamily="34" charset="0"/>
                <a:cs typeface="Calibri" panose="020F0502020204030204" pitchFamily="34" charset="0"/>
              </a:rPr>
              <a:t>هذي الحالة منتشرة بشكل كبير </a:t>
            </a:r>
            <a:r>
              <a:rPr lang="ar-SA" sz="1600" dirty="0" smtClean="0">
                <a:solidFill>
                  <a:srgbClr val="00B050"/>
                </a:solidFill>
                <a:latin typeface="Calibri" panose="020F0502020204030204" pitchFamily="34" charset="0"/>
                <a:cs typeface="Calibri" panose="020F0502020204030204" pitchFamily="34" charset="0"/>
              </a:rPr>
              <a:t>قبل وجود </a:t>
            </a:r>
            <a:r>
              <a:rPr lang="ar-SA" sz="1600" dirty="0">
                <a:solidFill>
                  <a:srgbClr val="00B050"/>
                </a:solidFill>
                <a:latin typeface="Calibri" panose="020F0502020204030204" pitchFamily="34" charset="0"/>
                <a:cs typeface="Calibri" panose="020F0502020204030204" pitchFamily="34" charset="0"/>
              </a:rPr>
              <a:t>ملح الطعام </a:t>
            </a:r>
            <a:r>
              <a:rPr lang="ar-SA" sz="1600" dirty="0" smtClean="0">
                <a:solidFill>
                  <a:srgbClr val="00B050"/>
                </a:solidFill>
                <a:latin typeface="Calibri" panose="020F0502020204030204" pitchFamily="34" charset="0"/>
                <a:cs typeface="Calibri" panose="020F0502020204030204" pitchFamily="34" charset="0"/>
              </a:rPr>
              <a:t>(فيه </a:t>
            </a:r>
            <a:r>
              <a:rPr lang="ar-SA" sz="1600" dirty="0">
                <a:solidFill>
                  <a:srgbClr val="00B050"/>
                </a:solidFill>
                <a:latin typeface="Calibri" panose="020F0502020204030204" pitchFamily="34" charset="0"/>
                <a:cs typeface="Calibri" panose="020F0502020204030204" pitchFamily="34" charset="0"/>
              </a:rPr>
              <a:t>كمية كبيرة من اليود) </a:t>
            </a:r>
            <a:r>
              <a:rPr lang="ar-SA" sz="1600" dirty="0" smtClean="0">
                <a:solidFill>
                  <a:srgbClr val="00B050"/>
                </a:solidFill>
                <a:latin typeface="Calibri" panose="020F0502020204030204" pitchFamily="34" charset="0"/>
                <a:cs typeface="Calibri" panose="020F0502020204030204" pitchFamily="34" charset="0"/>
              </a:rPr>
              <a:t>اللي </a:t>
            </a:r>
            <a:r>
              <a:rPr lang="ar-SA" sz="1600" dirty="0">
                <a:solidFill>
                  <a:srgbClr val="00B050"/>
                </a:solidFill>
                <a:latin typeface="Calibri" panose="020F0502020204030204" pitchFamily="34" charset="0"/>
                <a:cs typeface="Calibri" panose="020F0502020204030204" pitchFamily="34" charset="0"/>
              </a:rPr>
              <a:t>عندهم هذا المرض يكون الثايرويد كبير جدا بس  </a:t>
            </a:r>
            <a:r>
              <a:rPr lang="ar-SA" sz="1600" dirty="0" err="1">
                <a:solidFill>
                  <a:srgbClr val="00B050"/>
                </a:solidFill>
                <a:latin typeface="Calibri" panose="020F0502020204030204" pitchFamily="34" charset="0"/>
                <a:cs typeface="Calibri" panose="020F0502020204030204" pitchFamily="34" charset="0"/>
              </a:rPr>
              <a:t>ليش</a:t>
            </a:r>
            <a:r>
              <a:rPr lang="ar-SA" sz="1600" dirty="0">
                <a:solidFill>
                  <a:srgbClr val="00B050"/>
                </a:solidFill>
                <a:latin typeface="Calibri" panose="020F0502020204030204" pitchFamily="34" charset="0"/>
                <a:cs typeface="Calibri" panose="020F0502020204030204" pitchFamily="34" charset="0"/>
              </a:rPr>
              <a:t> حجم الثايرويد كبير جدا؟ </a:t>
            </a:r>
          </a:p>
          <a:p>
            <a:endParaRPr lang="en-US" sz="1600" b="1" dirty="0">
              <a:solidFill>
                <a:srgbClr val="00B050"/>
              </a:solidFill>
              <a:latin typeface="Calibri" panose="020F0502020204030204" pitchFamily="34" charset="0"/>
              <a:cs typeface="Calibri" panose="020F0502020204030204" pitchFamily="34" charset="0"/>
            </a:endParaRPr>
          </a:p>
          <a:p>
            <a:r>
              <a:rPr lang="en-US" sz="1600" dirty="0" smtClean="0">
                <a:solidFill>
                  <a:srgbClr val="00B050"/>
                </a:solidFill>
                <a:latin typeface="Gill Sans MT" panose="020B0502020104020203" pitchFamily="34" charset="0"/>
                <a:cs typeface="Calibri" panose="020F0502020204030204" pitchFamily="34" charset="0"/>
              </a:rPr>
              <a:t>Because there is No </a:t>
            </a:r>
            <a:r>
              <a:rPr lang="en-US" sz="1600" dirty="0">
                <a:solidFill>
                  <a:srgbClr val="00B050"/>
                </a:solidFill>
                <a:latin typeface="Gill Sans MT" panose="020B0502020104020203" pitchFamily="34" charset="0"/>
                <a:cs typeface="Calibri" panose="020F0502020204030204" pitchFamily="34" charset="0"/>
              </a:rPr>
              <a:t>Iodine means no thyroid hormones. No thyroid hormones will result through feedback mechanisms in the increase of TSH. </a:t>
            </a:r>
          </a:p>
          <a:p>
            <a:r>
              <a:rPr lang="en-US" sz="1600" dirty="0">
                <a:solidFill>
                  <a:srgbClr val="00B050"/>
                </a:solidFill>
                <a:latin typeface="Gill Sans MT" panose="020B0502020104020203" pitchFamily="34" charset="0"/>
                <a:cs typeface="Calibri" panose="020F0502020204030204" pitchFamily="34" charset="0"/>
              </a:rPr>
              <a:t>As we know, TSH has two effects, which are increase in secretion and increase in size (trophic effect) </a:t>
            </a:r>
          </a:p>
          <a:p>
            <a:r>
              <a:rPr lang="en-US" sz="1600" dirty="0">
                <a:solidFill>
                  <a:srgbClr val="00B050"/>
                </a:solidFill>
                <a:latin typeface="Gill Sans MT" panose="020B0502020104020203" pitchFamily="34" charset="0"/>
                <a:cs typeface="Calibri" panose="020F0502020204030204" pitchFamily="34" charset="0"/>
              </a:rPr>
              <a:t>In this case, there is no Iodine, thus secretion can’t be increased so the only action of TSH will be trophic effect. The body will produce more TSH (because there isn’t any thyroid hormones) and all of that TSH will increase the gland’s size massively  </a:t>
            </a:r>
          </a:p>
          <a:p>
            <a:pPr marL="0" indent="0" rtl="1">
              <a:buClr>
                <a:srgbClr val="008080"/>
              </a:buClr>
              <a:buNone/>
            </a:pPr>
            <a:endParaRPr lang="en-US" sz="1600" dirty="0"/>
          </a:p>
          <a:p>
            <a:pPr marL="0" indent="0">
              <a:buNone/>
            </a:pPr>
            <a:endParaRPr lang="en-US" sz="1600" dirty="0">
              <a:solidFill>
                <a:srgbClr val="008080"/>
              </a:solidFill>
              <a:latin typeface="Gill Sans MT" panose="020B0502020104020203" pitchFamily="34" charset="0"/>
              <a:cs typeface="Calibri" panose="020F0502020204030204" pitchFamily="34" charset="0"/>
            </a:endParaRPr>
          </a:p>
          <a:p>
            <a:pPr marL="0" indent="0">
              <a:lnSpc>
                <a:spcPct val="150000"/>
              </a:lnSpc>
              <a:buNone/>
            </a:pPr>
            <a:endParaRPr lang="en-US" sz="1600" dirty="0">
              <a:solidFill>
                <a:schemeClr val="bg1">
                  <a:lumMod val="50000"/>
                </a:schemeClr>
              </a:solidFill>
              <a:latin typeface="Gill Sans MT" panose="020B0502020104020203" pitchFamily="34" charset="0"/>
              <a:cs typeface="Calibri" panose="020F0502020204030204" pitchFamily="34" charset="0"/>
            </a:endParaRPr>
          </a:p>
          <a:p>
            <a:pPr marL="0" indent="0">
              <a:lnSpc>
                <a:spcPct val="150000"/>
              </a:lnSpc>
              <a:buNone/>
            </a:pPr>
            <a:endParaRPr lang="en-US" sz="1600" dirty="0">
              <a:solidFill>
                <a:schemeClr val="bg1">
                  <a:lumMod val="50000"/>
                </a:schemeClr>
              </a:solidFill>
              <a:latin typeface="Gill Sans MT" panose="020B0502020104020203" pitchFamily="34" charset="0"/>
              <a:cs typeface="Calibri" panose="020F0502020204030204" pitchFamily="34" charset="0"/>
            </a:endParaRPr>
          </a:p>
          <a:p>
            <a:pPr marL="0" indent="0">
              <a:lnSpc>
                <a:spcPct val="150000"/>
              </a:lnSpc>
              <a:buNone/>
            </a:pPr>
            <a:endParaRPr lang="en-US" sz="1600" dirty="0">
              <a:solidFill>
                <a:schemeClr val="bg1">
                  <a:lumMod val="50000"/>
                </a:schemeClr>
              </a:solidFill>
              <a:latin typeface="Gill Sans MT" panose="020B0502020104020203" pitchFamily="34" charset="0"/>
              <a:cs typeface="Calibri" panose="020F0502020204030204" pitchFamily="34" charset="0"/>
            </a:endParaRPr>
          </a:p>
          <a:p>
            <a:pPr marL="0" indent="0">
              <a:lnSpc>
                <a:spcPct val="150000"/>
              </a:lnSpc>
              <a:buNone/>
            </a:pPr>
            <a:endParaRPr lang="en-US" sz="1600" dirty="0">
              <a:solidFill>
                <a:schemeClr val="bg1">
                  <a:lumMod val="50000"/>
                </a:schemeClr>
              </a:solidFill>
              <a:latin typeface="Gill Sans MT" panose="020B0502020104020203" pitchFamily="34" charset="0"/>
              <a:cs typeface="Calibri" panose="020F0502020204030204" pitchFamily="34" charset="0"/>
            </a:endParaRPr>
          </a:p>
          <a:p>
            <a:pPr>
              <a:lnSpc>
                <a:spcPct val="150000"/>
              </a:lnSpc>
            </a:pPr>
            <a:endParaRPr lang="en-US" sz="1600" dirty="0">
              <a:solidFill>
                <a:schemeClr val="bg1">
                  <a:lumMod val="50000"/>
                </a:schemeClr>
              </a:solidFill>
              <a:latin typeface="Gill Sans MT" panose="020B0502020104020203" pitchFamily="34" charset="0"/>
              <a:cs typeface="Calibri" panose="020F0502020204030204" pitchFamily="34" charset="0"/>
            </a:endParaRPr>
          </a:p>
        </p:txBody>
      </p:sp>
      <p:cxnSp>
        <p:nvCxnSpPr>
          <p:cNvPr id="6" name="Straight Connector 5"/>
          <p:cNvCxnSpPr/>
          <p:nvPr/>
        </p:nvCxnSpPr>
        <p:spPr>
          <a:xfrm>
            <a:off x="6022404" y="1143000"/>
            <a:ext cx="0" cy="5213350"/>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sp>
        <p:nvSpPr>
          <p:cNvPr id="11" name="Content Placeholder 3"/>
          <p:cNvSpPr txBox="1">
            <a:spLocks/>
          </p:cNvSpPr>
          <p:nvPr/>
        </p:nvSpPr>
        <p:spPr>
          <a:xfrm>
            <a:off x="6094431" y="1143000"/>
            <a:ext cx="5484991"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lnSpc>
                <a:spcPct val="120000"/>
              </a:lnSpc>
              <a:buClr>
                <a:srgbClr val="008080"/>
              </a:buClr>
              <a:buNone/>
            </a:pPr>
            <a:r>
              <a:rPr lang="en-US" sz="1600" dirty="0">
                <a:solidFill>
                  <a:srgbClr val="008080"/>
                </a:solidFill>
                <a:latin typeface="Gill Sans MT" panose="020B0502020104020203" pitchFamily="34" charset="0"/>
                <a:cs typeface="Calibri" panose="020F0502020204030204" pitchFamily="34" charset="0"/>
              </a:rPr>
              <a:t>3. Idiopathic Nontoxic Colloid Goiter </a:t>
            </a:r>
          </a:p>
          <a:p>
            <a:pPr>
              <a:buClr>
                <a:srgbClr val="008080"/>
              </a:buClr>
            </a:pPr>
            <a:r>
              <a:rPr lang="en-US" sz="1400" dirty="0">
                <a:latin typeface="Gill Sans MT" panose="020B0502020104020203" pitchFamily="34" charset="0"/>
              </a:rPr>
              <a:t>Iodine intake is </a:t>
            </a:r>
            <a:r>
              <a:rPr lang="en-US" sz="1400" dirty="0" smtClean="0">
                <a:latin typeface="Gill Sans MT" panose="020B0502020104020203" pitchFamily="34" charset="0"/>
              </a:rPr>
              <a:t>normal.</a:t>
            </a:r>
            <a:endParaRPr lang="en-US" sz="1400" dirty="0">
              <a:latin typeface="Gill Sans MT" panose="020B0502020104020203" pitchFamily="34" charset="0"/>
            </a:endParaRPr>
          </a:p>
          <a:p>
            <a:pPr>
              <a:buClr>
                <a:srgbClr val="008080"/>
              </a:buClr>
            </a:pPr>
            <a:r>
              <a:rPr lang="en-US" sz="1400" dirty="0" smtClean="0">
                <a:latin typeface="Gill Sans MT" panose="020B0502020104020203" pitchFamily="34" charset="0"/>
              </a:rPr>
              <a:t>Thyroiditis</a:t>
            </a:r>
            <a:r>
              <a:rPr lang="en-US" sz="1400" dirty="0">
                <a:latin typeface="Gill Sans MT" panose="020B0502020104020203" pitchFamily="34" charset="0"/>
              </a:rPr>
              <a:t> </a:t>
            </a:r>
            <a:r>
              <a:rPr lang="en-US" sz="1400" dirty="0" smtClean="0">
                <a:solidFill>
                  <a:srgbClr val="00B050"/>
                </a:solidFill>
                <a:latin typeface="Gill Sans MT" panose="020B0502020104020203" pitchFamily="34" charset="0"/>
                <a:cs typeface="Calibri" panose="020F0502020204030204" pitchFamily="34" charset="0"/>
              </a:rPr>
              <a:t>(one </a:t>
            </a:r>
            <a:r>
              <a:rPr lang="en-US" sz="1400" dirty="0">
                <a:solidFill>
                  <a:srgbClr val="00B050"/>
                </a:solidFill>
                <a:latin typeface="Gill Sans MT" panose="020B0502020104020203" pitchFamily="34" charset="0"/>
                <a:cs typeface="Calibri" panose="020F0502020204030204" pitchFamily="34" charset="0"/>
              </a:rPr>
              <a:t>of the theories</a:t>
            </a:r>
            <a:r>
              <a:rPr lang="en-US" sz="1400" dirty="0" smtClean="0">
                <a:solidFill>
                  <a:srgbClr val="00B050"/>
                </a:solidFill>
                <a:latin typeface="Gill Sans MT" panose="020B0502020104020203" pitchFamily="34" charset="0"/>
                <a:cs typeface="Calibri" panose="020F0502020204030204" pitchFamily="34" charset="0"/>
              </a:rPr>
              <a:t>).</a:t>
            </a:r>
            <a:endParaRPr lang="en-US" sz="1400" dirty="0">
              <a:latin typeface="Gill Sans MT" panose="020B0502020104020203" pitchFamily="34" charset="0"/>
            </a:endParaRPr>
          </a:p>
          <a:p>
            <a:pPr>
              <a:buClr>
                <a:srgbClr val="008080"/>
              </a:buClr>
            </a:pPr>
            <a:r>
              <a:rPr lang="en-US" sz="1400" dirty="0">
                <a:latin typeface="Gill Sans MT" panose="020B0502020104020203" pitchFamily="34" charset="0"/>
              </a:rPr>
              <a:t>Inflammation </a:t>
            </a:r>
            <a:r>
              <a:rPr lang="en-US" sz="1400" dirty="0">
                <a:solidFill>
                  <a:srgbClr val="00B050"/>
                </a:solidFill>
                <a:latin typeface="Gill Sans MT" panose="020B0502020104020203" pitchFamily="34" charset="0"/>
                <a:cs typeface="Calibri" panose="020F0502020204030204" pitchFamily="34" charset="0"/>
              </a:rPr>
              <a:t>(thyroiditis)</a:t>
            </a:r>
            <a:r>
              <a:rPr lang="en-US" sz="1400" dirty="0">
                <a:latin typeface="Gill Sans MT" panose="020B0502020104020203" pitchFamily="34" charset="0"/>
              </a:rPr>
              <a:t> </a:t>
            </a:r>
            <a:r>
              <a:rPr lang="en-US" sz="1400" dirty="0">
                <a:latin typeface="Gill Sans MT" panose="020B0502020104020203" pitchFamily="34" charset="0"/>
                <a:sym typeface="Wingdings" pitchFamily="2" charset="2"/>
              </a:rPr>
              <a:t> increased cell damage  decreased hormone secretion  increased TSH  increased activity of normal cells  increased </a:t>
            </a:r>
            <a:r>
              <a:rPr lang="en-US" sz="1400" dirty="0" smtClean="0">
                <a:latin typeface="Gill Sans MT" panose="020B0502020104020203" pitchFamily="34" charset="0"/>
                <a:sym typeface="Wingdings" pitchFamily="2" charset="2"/>
              </a:rPr>
              <a:t>size.</a:t>
            </a:r>
          </a:p>
          <a:p>
            <a:pPr>
              <a:buClr>
                <a:srgbClr val="008080"/>
              </a:buClr>
            </a:pPr>
            <a:r>
              <a:rPr lang="en-US" sz="1300" dirty="0">
                <a:solidFill>
                  <a:srgbClr val="00B050"/>
                </a:solidFill>
                <a:latin typeface="Gill Sans MT" panose="020B0502020104020203" pitchFamily="34" charset="0"/>
                <a:cs typeface="Calibri" panose="020F0502020204030204" pitchFamily="34" charset="0"/>
              </a:rPr>
              <a:t>Idiopathic, one of the theories is inflammation of thyroid (thyroiditis</a:t>
            </a:r>
            <a:r>
              <a:rPr lang="en-US" sz="1300" dirty="0" smtClean="0">
                <a:solidFill>
                  <a:srgbClr val="00B050"/>
                </a:solidFill>
                <a:latin typeface="Gill Sans MT" panose="020B0502020104020203" pitchFamily="34" charset="0"/>
                <a:cs typeface="Calibri" panose="020F0502020204030204" pitchFamily="34" charset="0"/>
              </a:rPr>
              <a:t>).</a:t>
            </a:r>
          </a:p>
          <a:p>
            <a:pPr>
              <a:buClr>
                <a:srgbClr val="008080"/>
              </a:buClr>
            </a:pPr>
            <a:r>
              <a:rPr lang="en-US" sz="1300" dirty="0" smtClean="0">
                <a:solidFill>
                  <a:srgbClr val="00B050"/>
                </a:solidFill>
                <a:latin typeface="Gill Sans MT" panose="020B0502020104020203" pitchFamily="34" charset="0"/>
                <a:cs typeface="Calibri" panose="020F0502020204030204" pitchFamily="34" charset="0"/>
              </a:rPr>
              <a:t>Inflamed </a:t>
            </a:r>
            <a:r>
              <a:rPr lang="en-US" sz="1300" dirty="0">
                <a:solidFill>
                  <a:srgbClr val="00B050"/>
                </a:solidFill>
                <a:latin typeface="Gill Sans MT" panose="020B0502020104020203" pitchFamily="34" charset="0"/>
                <a:cs typeface="Calibri" panose="020F0502020204030204" pitchFamily="34" charset="0"/>
              </a:rPr>
              <a:t>cells won’t secrete hormones. If thyroid hormones are deficient, body will synthesize more TSH and will result in increased activity of normal cells and an increase in </a:t>
            </a:r>
            <a:r>
              <a:rPr lang="en-US" sz="1300" dirty="0" smtClean="0">
                <a:solidFill>
                  <a:srgbClr val="00B050"/>
                </a:solidFill>
                <a:latin typeface="Gill Sans MT" panose="020B0502020104020203" pitchFamily="34" charset="0"/>
                <a:cs typeface="Calibri" panose="020F0502020204030204" pitchFamily="34" charset="0"/>
              </a:rPr>
              <a:t>size.</a:t>
            </a:r>
            <a:endParaRPr lang="en-US" sz="1000" dirty="0">
              <a:latin typeface="Gill Sans MT" panose="020B0502020104020203" pitchFamily="34" charset="0"/>
              <a:cs typeface="Calibri" panose="020F0502020204030204" pitchFamily="34" charset="0"/>
            </a:endParaRPr>
          </a:p>
          <a:p>
            <a:pPr marL="0" indent="0" defTabSz="914400">
              <a:lnSpc>
                <a:spcPct val="120000"/>
              </a:lnSpc>
              <a:buNone/>
            </a:pPr>
            <a:r>
              <a:rPr lang="en-US" sz="1600" dirty="0">
                <a:solidFill>
                  <a:srgbClr val="008080"/>
                </a:solidFill>
                <a:latin typeface="Gill Sans MT" panose="020B0502020104020203" pitchFamily="34" charset="0"/>
                <a:cs typeface="Calibri" panose="020F0502020204030204" pitchFamily="34" charset="0"/>
              </a:rPr>
              <a:t>4. Gland destruction (surgery)</a:t>
            </a:r>
          </a:p>
          <a:p>
            <a:pPr marL="0" indent="0" algn="ctr" defTabSz="914400" rtl="1">
              <a:lnSpc>
                <a:spcPct val="120000"/>
              </a:lnSpc>
              <a:buNone/>
            </a:pPr>
            <a:r>
              <a:rPr lang="ar-SA" sz="1300" dirty="0">
                <a:solidFill>
                  <a:srgbClr val="00B050"/>
                </a:solidFill>
                <a:latin typeface="Calibri" panose="020F0502020204030204" pitchFamily="34" charset="0"/>
                <a:cs typeface="Calibri" panose="020F0502020204030204" pitchFamily="34" charset="0"/>
              </a:rPr>
              <a:t>مثلًا كان عند </a:t>
            </a:r>
            <a:r>
              <a:rPr lang="ar-SA" sz="1300" dirty="0" err="1" smtClean="0">
                <a:solidFill>
                  <a:srgbClr val="00B050"/>
                </a:solidFill>
                <a:latin typeface="Calibri" panose="020F0502020204030204" pitchFamily="34" charset="0"/>
                <a:cs typeface="Calibri" panose="020F0502020204030204" pitchFamily="34" charset="0"/>
              </a:rPr>
              <a:t>المریض</a:t>
            </a:r>
            <a:r>
              <a:rPr lang="ar-SA" sz="1300" dirty="0" smtClean="0">
                <a:solidFill>
                  <a:srgbClr val="00B050"/>
                </a:solidFill>
                <a:latin typeface="Calibri" panose="020F0502020204030204" pitchFamily="34" charset="0"/>
                <a:cs typeface="Calibri" panose="020F0502020204030204" pitchFamily="34" charset="0"/>
              </a:rPr>
              <a:t> </a:t>
            </a:r>
            <a:r>
              <a:rPr lang="en-US" sz="1300" dirty="0" smtClean="0">
                <a:solidFill>
                  <a:srgbClr val="00B050"/>
                </a:solidFill>
                <a:latin typeface="Calibri" panose="020F0502020204030204" pitchFamily="34" charset="0"/>
                <a:cs typeface="Calibri" panose="020F0502020204030204" pitchFamily="34" charset="0"/>
              </a:rPr>
              <a:t> </a:t>
            </a:r>
            <a:r>
              <a:rPr lang="ar-SA" sz="1300" dirty="0" err="1" smtClean="0">
                <a:solidFill>
                  <a:srgbClr val="00B050"/>
                </a:solidFill>
                <a:latin typeface="Calibri" panose="020F0502020204030204" pitchFamily="34" charset="0"/>
                <a:cs typeface="Calibri" panose="020F0502020204030204" pitchFamily="34" charset="0"/>
              </a:rPr>
              <a:t>هايبر</a:t>
            </a:r>
            <a:r>
              <a:rPr lang="ar-SA" sz="1300" dirty="0" smtClean="0">
                <a:solidFill>
                  <a:srgbClr val="00B050"/>
                </a:solidFill>
                <a:latin typeface="Calibri" panose="020F0502020204030204" pitchFamily="34" charset="0"/>
                <a:cs typeface="Calibri" panose="020F0502020204030204" pitchFamily="34" charset="0"/>
              </a:rPr>
              <a:t>، وسووا له عملية والجراح شال من الغدة أكثر من اللازم</a:t>
            </a:r>
            <a:endParaRPr lang="en-US" sz="1300" dirty="0">
              <a:solidFill>
                <a:srgbClr val="00B050"/>
              </a:solidFill>
              <a:latin typeface="Calibri" panose="020F0502020204030204" pitchFamily="34" charset="0"/>
              <a:cs typeface="Calibri" panose="020F0502020204030204" pitchFamily="34" charset="0"/>
            </a:endParaRPr>
          </a:p>
          <a:p>
            <a:pPr marL="0" indent="0" algn="ctr" defTabSz="914400" rtl="1">
              <a:lnSpc>
                <a:spcPct val="120000"/>
              </a:lnSpc>
              <a:buNone/>
            </a:pPr>
            <a:r>
              <a:rPr lang="ar-SA" sz="1300" dirty="0">
                <a:solidFill>
                  <a:srgbClr val="00B050"/>
                </a:solidFill>
                <a:latin typeface="Calibri" panose="020F0502020204030204" pitchFamily="34" charset="0"/>
                <a:cs typeface="Calibri" panose="020F0502020204030204" pitchFamily="34" charset="0"/>
              </a:rPr>
              <a:t>سووا </a:t>
            </a:r>
            <a:r>
              <a:rPr lang="ar-SA" sz="1300" dirty="0" smtClean="0">
                <a:solidFill>
                  <a:srgbClr val="00B050"/>
                </a:solidFill>
                <a:latin typeface="Calibri" panose="020F0502020204030204" pitchFamily="34" charset="0"/>
                <a:cs typeface="Calibri" panose="020F0502020204030204" pitchFamily="34" charset="0"/>
              </a:rPr>
              <a:t>عمليه </a:t>
            </a:r>
            <a:r>
              <a:rPr lang="ar-SA" sz="1300" dirty="0">
                <a:solidFill>
                  <a:srgbClr val="00B050"/>
                </a:solidFill>
                <a:latin typeface="Calibri" panose="020F0502020204030204" pitchFamily="34" charset="0"/>
                <a:cs typeface="Calibri" panose="020F0502020204030204" pitchFamily="34" charset="0"/>
              </a:rPr>
              <a:t>والجراح شال </a:t>
            </a:r>
            <a:r>
              <a:rPr lang="ar-SA" sz="1300" dirty="0" smtClean="0">
                <a:solidFill>
                  <a:srgbClr val="00B050"/>
                </a:solidFill>
                <a:latin typeface="Calibri" panose="020F0502020204030204" pitchFamily="34" charset="0"/>
                <a:cs typeface="Calibri" panose="020F0502020204030204" pitchFamily="34" charset="0"/>
              </a:rPr>
              <a:t>من الغدة أكثر من اللازم، راح يصير عنده </a:t>
            </a:r>
            <a:r>
              <a:rPr lang="ar-SA" sz="1300" dirty="0" err="1" smtClean="0">
                <a:solidFill>
                  <a:srgbClr val="00B050"/>
                </a:solidFill>
                <a:latin typeface="Calibri" panose="020F0502020204030204" pitchFamily="34" charset="0"/>
                <a:cs typeface="Calibri" panose="020F0502020204030204" pitchFamily="34" charset="0"/>
              </a:rPr>
              <a:t>هايبو</a:t>
            </a:r>
            <a:r>
              <a:rPr lang="ar-SA" sz="1300" dirty="0" smtClean="0">
                <a:solidFill>
                  <a:srgbClr val="00B050"/>
                </a:solidFill>
                <a:latin typeface="Calibri" panose="020F0502020204030204" pitchFamily="34" charset="0"/>
                <a:cs typeface="Calibri" panose="020F0502020204030204" pitchFamily="34" charset="0"/>
              </a:rPr>
              <a:t>.</a:t>
            </a:r>
            <a:endParaRPr lang="en-US" sz="1300" dirty="0">
              <a:solidFill>
                <a:srgbClr val="00B050"/>
              </a:solidFill>
              <a:latin typeface="Calibri" panose="020F0502020204030204" pitchFamily="34" charset="0"/>
              <a:cs typeface="Calibri" panose="020F0502020204030204" pitchFamily="34" charset="0"/>
            </a:endParaRPr>
          </a:p>
          <a:p>
            <a:pPr marL="0" indent="0" defTabSz="914400" rtl="1">
              <a:lnSpc>
                <a:spcPct val="120000"/>
              </a:lnSpc>
              <a:buNone/>
            </a:pPr>
            <a:r>
              <a:rPr lang="en-US" sz="1600" dirty="0" smtClean="0">
                <a:solidFill>
                  <a:srgbClr val="008080"/>
                </a:solidFill>
                <a:latin typeface="Gill Sans MT" panose="020B0502020104020203" pitchFamily="34" charset="0"/>
                <a:cs typeface="Calibri" panose="020F0502020204030204" pitchFamily="34" charset="0"/>
              </a:rPr>
              <a:t>5</a:t>
            </a:r>
            <a:r>
              <a:rPr lang="en-US" sz="1600" dirty="0">
                <a:solidFill>
                  <a:srgbClr val="008080"/>
                </a:solidFill>
                <a:latin typeface="Gill Sans MT" panose="020B0502020104020203" pitchFamily="34" charset="0"/>
                <a:cs typeface="Calibri" panose="020F0502020204030204" pitchFamily="34" charset="0"/>
              </a:rPr>
              <a:t>. Pituitary diseases or tumor </a:t>
            </a:r>
          </a:p>
          <a:p>
            <a:pPr defTabSz="914400">
              <a:lnSpc>
                <a:spcPct val="120000"/>
              </a:lnSpc>
            </a:pPr>
            <a:r>
              <a:rPr lang="en-US" sz="1600" b="1" dirty="0">
                <a:solidFill>
                  <a:srgbClr val="00B050"/>
                </a:solidFill>
                <a:latin typeface="Calibri" panose="020F0502020204030204" pitchFamily="34" charset="0"/>
                <a:cs typeface="Calibri" panose="020F0502020204030204" pitchFamily="34" charset="0"/>
              </a:rPr>
              <a:t>No </a:t>
            </a:r>
            <a:r>
              <a:rPr lang="en-US" sz="1600" b="1" dirty="0" smtClean="0">
                <a:solidFill>
                  <a:srgbClr val="00B050"/>
                </a:solidFill>
                <a:latin typeface="Calibri" panose="020F0502020204030204" pitchFamily="34" charset="0"/>
                <a:cs typeface="Calibri" panose="020F0502020204030204" pitchFamily="34" charset="0"/>
              </a:rPr>
              <a:t>TSH</a:t>
            </a:r>
            <a:endParaRPr lang="en-US" sz="600" b="1" dirty="0" smtClean="0">
              <a:solidFill>
                <a:srgbClr val="00B050"/>
              </a:solidFill>
              <a:latin typeface="Calibri" panose="020F0502020204030204" pitchFamily="34" charset="0"/>
              <a:cs typeface="Calibri" panose="020F0502020204030204" pitchFamily="34" charset="0"/>
            </a:endParaRPr>
          </a:p>
          <a:p>
            <a:pPr marL="0" indent="0" defTabSz="914400">
              <a:lnSpc>
                <a:spcPct val="120000"/>
              </a:lnSpc>
              <a:buNone/>
            </a:pPr>
            <a:r>
              <a:rPr lang="en-US" sz="1600" dirty="0">
                <a:solidFill>
                  <a:srgbClr val="008080"/>
                </a:solidFill>
                <a:latin typeface="Gill Sans MT" panose="020B0502020104020203" pitchFamily="34" charset="0"/>
                <a:cs typeface="Calibri" panose="020F0502020204030204" pitchFamily="34" charset="0"/>
              </a:rPr>
              <a:t>6. Hypothalamus diseases or tumor </a:t>
            </a:r>
          </a:p>
          <a:p>
            <a:pPr defTabSz="914400">
              <a:lnSpc>
                <a:spcPct val="120000"/>
              </a:lnSpc>
            </a:pPr>
            <a:r>
              <a:rPr lang="en-US" sz="1600" b="1" dirty="0" smtClean="0">
                <a:solidFill>
                  <a:srgbClr val="00B050"/>
                </a:solidFill>
                <a:latin typeface="Calibri" panose="020F0502020204030204" pitchFamily="34" charset="0"/>
                <a:cs typeface="Calibri" panose="020F0502020204030204" pitchFamily="34" charset="0"/>
              </a:rPr>
              <a:t>No TRH.</a:t>
            </a:r>
            <a:endParaRPr lang="en-US" sz="1600" b="1" dirty="0">
              <a:solidFill>
                <a:srgbClr val="00B050"/>
              </a:solidFill>
              <a:latin typeface="Calibri" panose="020F0502020204030204" pitchFamily="34" charset="0"/>
              <a:cs typeface="Calibri" panose="020F0502020204030204" pitchFamily="34" charset="0"/>
            </a:endParaRPr>
          </a:p>
          <a:p>
            <a:pPr marL="0" indent="0" defTabSz="914400">
              <a:lnSpc>
                <a:spcPct val="120000"/>
              </a:lnSpc>
              <a:buFont typeface="Wingdings 3"/>
              <a:buNone/>
            </a:pPr>
            <a:endParaRPr lang="en-US" sz="1600" dirty="0">
              <a:latin typeface="Gill Sans MT" panose="020B0502020104020203" pitchFamily="34" charset="0"/>
              <a:cs typeface="Calibri" panose="020F0502020204030204" pitchFamily="34" charset="0"/>
            </a:endParaRPr>
          </a:p>
          <a:p>
            <a:pPr marL="0" indent="0" defTabSz="914400">
              <a:lnSpc>
                <a:spcPct val="120000"/>
              </a:lnSpc>
              <a:buFont typeface="Wingdings 3"/>
              <a:buNone/>
            </a:pPr>
            <a:endParaRPr lang="en-US" sz="1300" dirty="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120000"/>
              </a:lnSpc>
              <a:buFont typeface="Wingdings 3"/>
              <a:buNone/>
            </a:pPr>
            <a:endParaRPr lang="en-US" sz="1300" dirty="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120000"/>
              </a:lnSpc>
              <a:buFont typeface="Wingdings 3"/>
              <a:buNone/>
            </a:pPr>
            <a:endParaRPr lang="en-US" sz="1300" dirty="0">
              <a:solidFill>
                <a:schemeClr val="bg1">
                  <a:lumMod val="50000"/>
                </a:schemeClr>
              </a:solidFill>
              <a:latin typeface="Gill Sans MT" panose="020B0502020104020203" pitchFamily="34" charset="0"/>
              <a:cs typeface="Calibri" panose="020F0502020204030204" pitchFamily="34" charset="0"/>
            </a:endParaRPr>
          </a:p>
          <a:p>
            <a:pPr defTabSz="914400">
              <a:lnSpc>
                <a:spcPct val="120000"/>
              </a:lnSpc>
            </a:pPr>
            <a:endParaRPr lang="en-US" sz="1300" dirty="0">
              <a:solidFill>
                <a:schemeClr val="bg1">
                  <a:lumMod val="50000"/>
                </a:schemeClr>
              </a:solidFill>
              <a:latin typeface="Gill Sans MT" panose="020B0502020104020203" pitchFamily="34" charset="0"/>
              <a:cs typeface="Calibri" panose="020F0502020204030204" pitchFamily="34" charset="0"/>
            </a:endParaRPr>
          </a:p>
        </p:txBody>
      </p:sp>
      <p:sp>
        <p:nvSpPr>
          <p:cNvPr id="9" name="Rectangle 8"/>
          <p:cNvSpPr/>
          <p:nvPr/>
        </p:nvSpPr>
        <p:spPr>
          <a:xfrm>
            <a:off x="9442827" y="11258"/>
            <a:ext cx="2745998"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The </a:t>
            </a:r>
            <a:r>
              <a:rPr lang="en-US" sz="2400" dirty="0" smtClean="0">
                <a:solidFill>
                  <a:srgbClr val="00B050"/>
                </a:solidFill>
                <a:latin typeface="Arabic Typesetting" panose="03020402040406030203" pitchFamily="66" charset="-78"/>
                <a:cs typeface="Arabic Typesetting" panose="03020402040406030203" pitchFamily="66" charset="-78"/>
              </a:rPr>
              <a:t>notes</a:t>
            </a:r>
            <a:r>
              <a:rPr lang="en-US" sz="2400" dirty="0" smtClean="0">
                <a:solidFill>
                  <a:srgbClr val="FF0000"/>
                </a:solidFill>
                <a:latin typeface="Arabic Typesetting" panose="03020402040406030203" pitchFamily="66" charset="-78"/>
                <a:cs typeface="Arabic Typesetting" panose="03020402040406030203" pitchFamily="66" charset="-78"/>
              </a:rPr>
              <a:t> here are imp</a:t>
            </a:r>
            <a:endParaRPr lang="en-US" sz="2400" dirty="0">
              <a:solidFill>
                <a:srgbClr val="FF0000"/>
              </a:solidFill>
              <a:latin typeface="Arabic Typesetting" panose="03020402040406030203" pitchFamily="66" charset="-78"/>
              <a:cs typeface="Arabic Typesetting" panose="03020402040406030203" pitchFamily="66" charset="-78"/>
            </a:endParaRPr>
          </a:p>
        </p:txBody>
      </p:sp>
      <p:pic>
        <p:nvPicPr>
          <p:cNvPr id="10" name="Picture 9">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8586" y="2420888"/>
            <a:ext cx="621792" cy="621792"/>
          </a:xfrm>
          <a:prstGeom prst="rect">
            <a:avLst/>
          </a:prstGeom>
        </p:spPr>
      </p:pic>
    </p:spTree>
    <p:extLst>
      <p:ext uri="{BB962C8B-B14F-4D97-AF65-F5344CB8AC3E}">
        <p14:creationId xmlns:p14="http://schemas.microsoft.com/office/powerpoint/2010/main" val="35814242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497E8D"/>
                </a:solidFill>
                <a:latin typeface="Bahnschrift" panose="020B0502040204020203" pitchFamily="34" charset="0"/>
                <a:cs typeface="Calibri" panose="020F0502020204030204" pitchFamily="34" charset="0"/>
              </a:rPr>
              <a:t>Diagnosis</a:t>
            </a:r>
          </a:p>
        </p:txBody>
      </p:sp>
      <p:sp>
        <p:nvSpPr>
          <p:cNvPr id="3" name="Slide Number Placeholder 2"/>
          <p:cNvSpPr>
            <a:spLocks noGrp="1"/>
          </p:cNvSpPr>
          <p:nvPr>
            <p:ph type="sldNum" sz="quarter" idx="12"/>
          </p:nvPr>
        </p:nvSpPr>
        <p:spPr/>
        <p:txBody>
          <a:bodyPr/>
          <a:lstStyle/>
          <a:p>
            <a:fld id="{4929A69E-7D8F-4515-9605-0315ABD4F316}" type="slidenum">
              <a:rPr lang="en-US" smtClean="0"/>
              <a:t>22</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16" name="Table 15"/>
              <p:cNvGraphicFramePr>
                <a:graphicFrameLocks noGrp="1"/>
              </p:cNvGraphicFramePr>
              <p:nvPr>
                <p:extLst>
                  <p:ext uri="{D42A27DB-BD31-4B8C-83A1-F6EECF244321}">
                    <p14:modId xmlns:p14="http://schemas.microsoft.com/office/powerpoint/2010/main" val="3024254742"/>
                  </p:ext>
                </p:extLst>
              </p:nvPr>
            </p:nvGraphicFramePr>
            <p:xfrm>
              <a:off x="618115" y="1247965"/>
              <a:ext cx="10969944" cy="5151120"/>
            </p:xfrm>
            <a:graphic>
              <a:graphicData uri="http://schemas.openxmlformats.org/drawingml/2006/table">
                <a:tbl>
                  <a:tblPr firstRow="1" bandRow="1">
                    <a:tableStyleId>{5DA37D80-6434-44D0-A028-1B22A696006F}</a:tableStyleId>
                  </a:tblPr>
                  <a:tblGrid>
                    <a:gridCol w="1396838">
                      <a:extLst>
                        <a:ext uri="{9D8B030D-6E8A-4147-A177-3AD203B41FA5}">
                          <a16:colId xmlns:a16="http://schemas.microsoft.com/office/drawing/2014/main" xmlns="" val="3604589667"/>
                        </a:ext>
                      </a:extLst>
                    </a:gridCol>
                    <a:gridCol w="4160123">
                      <a:extLst>
                        <a:ext uri="{9D8B030D-6E8A-4147-A177-3AD203B41FA5}">
                          <a16:colId xmlns:a16="http://schemas.microsoft.com/office/drawing/2014/main" xmlns="" val="2880371773"/>
                        </a:ext>
                      </a:extLst>
                    </a:gridCol>
                    <a:gridCol w="1512168">
                      <a:extLst>
                        <a:ext uri="{9D8B030D-6E8A-4147-A177-3AD203B41FA5}">
                          <a16:colId xmlns:a16="http://schemas.microsoft.com/office/drawing/2014/main" xmlns="" val="97188759"/>
                        </a:ext>
                      </a:extLst>
                    </a:gridCol>
                    <a:gridCol w="3900815">
                      <a:extLst>
                        <a:ext uri="{9D8B030D-6E8A-4147-A177-3AD203B41FA5}">
                          <a16:colId xmlns:a16="http://schemas.microsoft.com/office/drawing/2014/main" xmlns="" val="163793373"/>
                        </a:ext>
                      </a:extLst>
                    </a:gridCol>
                  </a:tblGrid>
                  <a:tr h="294541">
                    <a:tc gridSpan="4">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500" b="0" kern="1200" baseline="0" dirty="0">
                              <a:solidFill>
                                <a:srgbClr val="008080"/>
                              </a:solidFill>
                              <a:latin typeface="Gill Sans MT" panose="020B0502020104020203" pitchFamily="34" charset="0"/>
                              <a:ea typeface="+mn-ea"/>
                              <a:cs typeface="Calibri" panose="020F0502020204030204" pitchFamily="34" charset="0"/>
                            </a:rPr>
                            <a:t>Signs and symptoms </a:t>
                          </a:r>
                          <a:endParaRPr kumimoji="0" lang="en-US" sz="1500" b="0" kern="1200" dirty="0">
                            <a:solidFill>
                              <a:srgbClr val="008080"/>
                            </a:solidFill>
                            <a:latin typeface="Gill Sans MT" panose="020B0502020104020203" pitchFamily="34" charset="0"/>
                            <a:ea typeface="+mn-ea"/>
                            <a:cs typeface="Calibri" panose="020F0502020204030204" pitchFamily="34" charset="0"/>
                          </a:endParaRPr>
                        </a:p>
                      </a:txBody>
                      <a:tcPr>
                        <a:solidFill>
                          <a:schemeClr val="bg1">
                            <a:lumMod val="95000"/>
                          </a:schemeClr>
                        </a:solidFill>
                      </a:tcPr>
                    </a:tc>
                    <a:tc hMerge="1">
                      <a:txBody>
                        <a:bodyPr/>
                        <a:lstStyle/>
                        <a:p>
                          <a:endParaRPr lang="en-US"/>
                        </a:p>
                      </a:txBody>
                      <a:tcPr/>
                    </a:tc>
                    <a:tc hMerge="1">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en-US" sz="1500" b="0" kern="1200" dirty="0">
                            <a:solidFill>
                              <a:srgbClr val="008080"/>
                            </a:solidFill>
                            <a:latin typeface="Gill Sans MT" panose="020B0502020104020203" pitchFamily="34" charset="0"/>
                            <a:ea typeface="+mn-ea"/>
                            <a:cs typeface="Calibri" panose="020F0502020204030204" pitchFamily="34" charset="0"/>
                          </a:endParaRPr>
                        </a:p>
                      </a:txBody>
                      <a:tcPr>
                        <a:solidFill>
                          <a:schemeClr val="accent4">
                            <a:lumMod val="20000"/>
                            <a:lumOff val="80000"/>
                          </a:schemeClr>
                        </a:solidFill>
                      </a:tcPr>
                    </a:tc>
                    <a:tc hMerge="1">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en-US" sz="1500" b="0" kern="1200" dirty="0">
                            <a:solidFill>
                              <a:srgbClr val="008080"/>
                            </a:solidFill>
                            <a:latin typeface="Gill Sans MT" panose="020B0502020104020203" pitchFamily="34" charset="0"/>
                            <a:ea typeface="+mn-ea"/>
                            <a:cs typeface="Calibri" panose="020F0502020204030204" pitchFamily="34" charset="0"/>
                          </a:endParaRPr>
                        </a:p>
                      </a:txBody>
                      <a:tcPr>
                        <a:solidFill>
                          <a:schemeClr val="accent4">
                            <a:lumMod val="20000"/>
                            <a:lumOff val="80000"/>
                          </a:schemeClr>
                        </a:solidFill>
                      </a:tcPr>
                    </a:tc>
                    <a:extLst>
                      <a:ext uri="{0D108BD9-81ED-4DB2-BD59-A6C34878D82A}">
                        <a16:rowId xmlns:a16="http://schemas.microsoft.com/office/drawing/2014/main" xmlns="" val="1364798409"/>
                      </a:ext>
                    </a:extLst>
                  </a:tr>
                  <a:tr h="328032">
                    <a:tc rowSpan="2">
                      <a:txBody>
                        <a:bodyPr/>
                        <a:lstStyle/>
                        <a:p>
                          <a:pPr marL="0" algn="ctr" rtl="0" eaLnBrk="1" latinLnBrk="0" hangingPunct="1"/>
                          <a:endParaRPr kumimoji="0" lang="en-US" sz="1400" b="0" kern="1200" dirty="0" smtClean="0">
                            <a:solidFill>
                              <a:srgbClr val="008080"/>
                            </a:solidFill>
                            <a:latin typeface="Gill Sans MT" panose="020B0502020104020203" pitchFamily="34" charset="0"/>
                            <a:ea typeface="+mn-ea"/>
                            <a:cs typeface="+mn-cs"/>
                          </a:endParaRPr>
                        </a:p>
                        <a:p>
                          <a:pPr marL="0" algn="ctr" rtl="0" eaLnBrk="1" latinLnBrk="0" hangingPunct="1"/>
                          <a:endParaRPr kumimoji="0" lang="en-US" sz="1400" b="0" kern="1200" dirty="0" smtClean="0">
                            <a:solidFill>
                              <a:srgbClr val="008080"/>
                            </a:solidFill>
                            <a:latin typeface="Gill Sans MT" panose="020B0502020104020203" pitchFamily="34" charset="0"/>
                            <a:ea typeface="+mn-ea"/>
                            <a:cs typeface="+mn-cs"/>
                          </a:endParaRPr>
                        </a:p>
                        <a:p>
                          <a:pPr marL="0" algn="ctr" rtl="0" eaLnBrk="1" latinLnBrk="0" hangingPunct="1"/>
                          <a:r>
                            <a:rPr kumimoji="0" lang="en-US" sz="1400" b="0" kern="1200" dirty="0" smtClean="0">
                              <a:solidFill>
                                <a:srgbClr val="008080"/>
                              </a:solidFill>
                              <a:latin typeface="Gill Sans MT" panose="020B0502020104020203" pitchFamily="34" charset="0"/>
                              <a:ea typeface="+mn-ea"/>
                              <a:cs typeface="+mn-cs"/>
                            </a:rPr>
                            <a:t>skin</a:t>
                          </a:r>
                          <a:endParaRPr kumimoji="0" lang="en-US" sz="1400" b="0" kern="1200" dirty="0">
                            <a:solidFill>
                              <a:srgbClr val="008080"/>
                            </a:solidFill>
                            <a:latin typeface="Gill Sans MT" panose="020B0502020104020203" pitchFamily="34" charset="0"/>
                            <a:ea typeface="+mn-ea"/>
                            <a:cs typeface="+mn-cs"/>
                          </a:endParaRPr>
                        </a:p>
                      </a:txBody>
                      <a:tcPr>
                        <a:solidFill>
                          <a:srgbClr val="FCFEE6"/>
                        </a:solidFill>
                      </a:tcPr>
                    </a:tc>
                    <a:tc rowSpan="2">
                      <a:txBody>
                        <a:bodyPr/>
                        <a:lstStyle/>
                        <a:p>
                          <a:pPr marL="285750" indent="-285750">
                            <a:lnSpc>
                              <a:spcPct val="150000"/>
                            </a:lnSpc>
                            <a:buClr>
                              <a:srgbClr val="008080"/>
                            </a:buClr>
                            <a:buFont typeface="Wingdings" panose="05000000000000000000" pitchFamily="2" charset="2"/>
                            <a:buChar char="ü"/>
                          </a:pPr>
                          <a:r>
                            <a:rPr lang="en-US" sz="1400" dirty="0" smtClean="0">
                              <a:solidFill>
                                <a:schemeClr val="tx1">
                                  <a:lumMod val="95000"/>
                                  <a:lumOff val="5000"/>
                                </a:schemeClr>
                              </a:solidFill>
                              <a:latin typeface="Gill Sans MT" panose="020B0502020104020203" pitchFamily="34" charset="0"/>
                              <a:cs typeface="Calibri" panose="020F0502020204030204" pitchFamily="34" charset="0"/>
                            </a:rPr>
                            <a:t>Dry skin </a:t>
                          </a:r>
                          <a:r>
                            <a:rPr lang="en-US" sz="1400" dirty="0" smtClean="0">
                              <a:solidFill>
                                <a:schemeClr val="bg1">
                                  <a:lumMod val="50000"/>
                                </a:schemeClr>
                              </a:solidFill>
                              <a:latin typeface="Gill Sans MT" panose="020B0502020104020203" pitchFamily="34" charset="0"/>
                              <a:cs typeface="Calibri" panose="020F0502020204030204" pitchFamily="34" charset="0"/>
                            </a:rPr>
                            <a:t>due</a:t>
                          </a:r>
                          <a:r>
                            <a:rPr lang="en-US" sz="1400" baseline="0" dirty="0" smtClean="0">
                              <a:solidFill>
                                <a:schemeClr val="bg1">
                                  <a:lumMod val="50000"/>
                                </a:schemeClr>
                              </a:solidFill>
                              <a:latin typeface="Gill Sans MT" panose="020B0502020104020203" pitchFamily="34" charset="0"/>
                              <a:cs typeface="Calibri" panose="020F0502020204030204" pitchFamily="34" charset="0"/>
                            </a:rPr>
                            <a:t> to </a:t>
                          </a:r>
                          <a:r>
                            <a:rPr lang="en-US" sz="1400" dirty="0" smtClean="0">
                              <a:solidFill>
                                <a:schemeClr val="bg1">
                                  <a:lumMod val="50000"/>
                                </a:schemeClr>
                              </a:solidFill>
                              <a:latin typeface="Gill Sans MT" panose="020B0502020104020203" pitchFamily="34" charset="0"/>
                              <a:cs typeface="Calibri" panose="020F0502020204030204" pitchFamily="34" charset="0"/>
                            </a:rPr>
                            <a:t>decrease amount of sweat.</a:t>
                          </a:r>
                        </a:p>
                        <a:p>
                          <a:pPr marL="285750" indent="-285750">
                            <a:lnSpc>
                              <a:spcPct val="150000"/>
                            </a:lnSpc>
                            <a:buClr>
                              <a:srgbClr val="008080"/>
                            </a:buClr>
                            <a:buFont typeface="Wingdings" panose="05000000000000000000" pitchFamily="2" charset="2"/>
                            <a:buChar char="ü"/>
                          </a:pPr>
                          <a:r>
                            <a:rPr lang="en-US" sz="1400" dirty="0" smtClean="0">
                              <a:solidFill>
                                <a:schemeClr val="tx1">
                                  <a:lumMod val="95000"/>
                                  <a:lumOff val="5000"/>
                                </a:schemeClr>
                              </a:solidFill>
                              <a:latin typeface="Gill Sans MT" panose="020B0502020104020203" pitchFamily="34" charset="0"/>
                              <a:cs typeface="Calibri" panose="020F0502020204030204" pitchFamily="34" charset="0"/>
                            </a:rPr>
                            <a:t>Cold intolerance </a:t>
                          </a:r>
                          <a:r>
                            <a:rPr lang="en-US" sz="1400" dirty="0" smtClean="0">
                              <a:solidFill>
                                <a:schemeClr val="bg1">
                                  <a:lumMod val="50000"/>
                                </a:schemeClr>
                              </a:solidFill>
                              <a:latin typeface="Gill Sans MT" panose="020B0502020104020203" pitchFamily="34" charset="0"/>
                              <a:cs typeface="Calibri" panose="020F0502020204030204" pitchFamily="34" charset="0"/>
                            </a:rPr>
                            <a:t>(decrease metabolism of the body </a:t>
                          </a:r>
                          <a:r>
                            <a:rPr lang="en-US" sz="1400" dirty="0" smtClean="0">
                              <a:solidFill>
                                <a:schemeClr val="bg1">
                                  <a:lumMod val="50000"/>
                                </a:schemeClr>
                              </a:solidFill>
                              <a:latin typeface="Gill Sans MT" panose="020B0502020104020203" pitchFamily="34" charset="0"/>
                              <a:cs typeface="Calibri" panose="020F0502020204030204" pitchFamily="34" charset="0"/>
                              <a:sym typeface="Wingdings" panose="05000000000000000000" pitchFamily="2" charset="2"/>
                            </a:rPr>
                            <a:t> decrease production of heat and energy).</a:t>
                          </a:r>
                          <a:endParaRPr lang="en-US" sz="1400" dirty="0">
                            <a:solidFill>
                              <a:schemeClr val="bg1">
                                <a:lumMod val="50000"/>
                              </a:schemeClr>
                            </a:solidFill>
                            <a:latin typeface="Gill Sans MT" panose="020B0502020104020203" pitchFamily="34" charset="0"/>
                            <a:cs typeface="Calibri" panose="020F0502020204030204" pitchFamily="34" charset="0"/>
                            <a:sym typeface="Wingdings" panose="05000000000000000000" pitchFamily="2" charset="2"/>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kern="1200" dirty="0">
                              <a:solidFill>
                                <a:srgbClr val="008080"/>
                              </a:solidFill>
                              <a:latin typeface="Gill Sans MT" panose="020B0502020104020203" pitchFamily="34" charset="0"/>
                              <a:ea typeface="+mn-ea"/>
                              <a:cs typeface="+mn-cs"/>
                            </a:rPr>
                            <a:t>Cardiovascular</a:t>
                          </a:r>
                        </a:p>
                      </a:txBody>
                      <a:tcPr>
                        <a:solidFill>
                          <a:srgbClr val="E0F4E9"/>
                        </a:solidFill>
                      </a:tcPr>
                    </a:tc>
                    <a:tc>
                      <a:txBody>
                        <a:bodyPr/>
                        <a:lstStyle/>
                        <a:p>
                          <a:pPr marL="285750" indent="-285750" defTabSz="914400">
                            <a:lnSpc>
                              <a:spcPct val="120000"/>
                            </a:lnSpc>
                            <a:buClr>
                              <a:srgbClr val="008080"/>
                            </a:buClr>
                            <a:buFont typeface="Wingdings" panose="05000000000000000000" pitchFamily="2" charset="2"/>
                            <a:buChar char="ü"/>
                          </a:pPr>
                          <a:r>
                            <a:rPr kumimoji="0" lang="en-US" sz="1300" kern="1200" dirty="0" smtClean="0">
                              <a:solidFill>
                                <a:schemeClr val="tx1">
                                  <a:lumMod val="95000"/>
                                  <a:lumOff val="5000"/>
                                </a:schemeClr>
                              </a:solidFill>
                              <a:latin typeface="Gill Sans MT" panose="020B0502020104020203" pitchFamily="34" charset="0"/>
                              <a:ea typeface="+mn-ea"/>
                              <a:cs typeface="Calibri" panose="020F0502020204030204" pitchFamily="34" charset="0"/>
                            </a:rPr>
                            <a:t>Decrease in heart rate &amp; stroke</a:t>
                          </a:r>
                          <a:r>
                            <a:rPr kumimoji="0" lang="en-US" sz="1300" kern="1200" baseline="0" dirty="0" smtClean="0">
                              <a:solidFill>
                                <a:schemeClr val="tx1">
                                  <a:lumMod val="95000"/>
                                  <a:lumOff val="5000"/>
                                </a:schemeClr>
                              </a:solidFill>
                              <a:latin typeface="Gill Sans MT" panose="020B0502020104020203" pitchFamily="34" charset="0"/>
                              <a:ea typeface="+mn-ea"/>
                              <a:cs typeface="Calibri" panose="020F0502020204030204" pitchFamily="34" charset="0"/>
                            </a:rPr>
                            <a:t> &amp; </a:t>
                          </a:r>
                          <a:r>
                            <a:rPr kumimoji="0" lang="en-US" sz="1300" kern="1200" dirty="0" smtClean="0">
                              <a:solidFill>
                                <a:srgbClr val="FF66CC"/>
                              </a:solidFill>
                              <a:latin typeface="Gill Sans MT" panose="020B0502020104020203" pitchFamily="34" charset="0"/>
                              <a:ea typeface="+mn-ea"/>
                              <a:cs typeface="Calibri" panose="020F0502020204030204" pitchFamily="34" charset="0"/>
                            </a:rPr>
                            <a:t>blood</a:t>
                          </a:r>
                          <a:r>
                            <a:rPr kumimoji="0" lang="en-US" sz="1300" kern="1200" dirty="0" smtClean="0">
                              <a:solidFill>
                                <a:schemeClr val="tx1">
                                  <a:lumMod val="95000"/>
                                  <a:lumOff val="5000"/>
                                </a:schemeClr>
                              </a:solidFill>
                              <a:latin typeface="Gill Sans MT" panose="020B0502020104020203" pitchFamily="34" charset="0"/>
                              <a:ea typeface="+mn-ea"/>
                              <a:cs typeface="Calibri" panose="020F0502020204030204" pitchFamily="34" charset="0"/>
                            </a:rPr>
                            <a:t> volume.</a:t>
                          </a:r>
                          <a:endParaRPr kumimoji="0" lang="en-US" sz="1300" kern="1200" dirty="0">
                            <a:solidFill>
                              <a:schemeClr val="tx1">
                                <a:lumMod val="95000"/>
                                <a:lumOff val="5000"/>
                              </a:schemeClr>
                            </a:solidFill>
                            <a:latin typeface="Gill Sans MT" panose="020B0502020104020203"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xmlns="" val="112657102"/>
                      </a:ext>
                    </a:extLst>
                  </a:tr>
                  <a:tr h="651858">
                    <a:tc vMerge="1">
                      <a:txBody>
                        <a:bodyPr/>
                        <a:lstStyle/>
                        <a:p>
                          <a:pPr marL="0" algn="ctr" rtl="0" eaLnBrk="1" latinLnBrk="0" hangingPunct="1"/>
                          <a:endParaRPr kumimoji="0" lang="en-US" sz="1400" b="0" kern="1200" dirty="0">
                            <a:solidFill>
                              <a:schemeClr val="tx1"/>
                            </a:solidFill>
                            <a:latin typeface="Gill Sans MT" panose="020B0502020104020203" pitchFamily="34" charset="0"/>
                            <a:ea typeface="+mn-ea"/>
                            <a:cs typeface="+mn-cs"/>
                          </a:endParaRPr>
                        </a:p>
                      </a:txBody>
                      <a:tcPr>
                        <a:solidFill>
                          <a:srgbClr val="FCFEE6"/>
                        </a:solidFill>
                      </a:tcPr>
                    </a:tc>
                    <a:tc vMerge="1">
                      <a:txBody>
                        <a:bodyPr/>
                        <a:lstStyle/>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endParaRPr kumimoji="0" lang="en-US" sz="1400" b="0" kern="1200" dirty="0">
                            <a:solidFill>
                              <a:schemeClr val="tx1"/>
                            </a:solidFill>
                            <a:latin typeface="Gill Sans MT" panose="020B0502020104020203" pitchFamily="34" charset="0"/>
                            <a:ea typeface="+mn-ea"/>
                            <a:cs typeface="+mn-cs"/>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400" b="0" kern="1200" dirty="0" smtClean="0">
                            <a:solidFill>
                              <a:srgbClr val="008080"/>
                            </a:solidFill>
                            <a:latin typeface="Gill Sans MT" panose="020B0502020104020203"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kern="1200" dirty="0" smtClean="0">
                              <a:solidFill>
                                <a:srgbClr val="008080"/>
                              </a:solidFill>
                              <a:latin typeface="Gill Sans MT" panose="020B0502020104020203" pitchFamily="34" charset="0"/>
                              <a:ea typeface="+mn-ea"/>
                              <a:cs typeface="+mn-cs"/>
                            </a:rPr>
                            <a:t>G.I </a:t>
                          </a:r>
                          <a:r>
                            <a:rPr kumimoji="0" lang="en-US" sz="1400" b="0" kern="1200" dirty="0">
                              <a:solidFill>
                                <a:srgbClr val="008080"/>
                              </a:solidFill>
                              <a:latin typeface="Gill Sans MT" panose="020B0502020104020203" pitchFamily="34" charset="0"/>
                              <a:ea typeface="+mn-ea"/>
                              <a:cs typeface="+mn-cs"/>
                            </a:rPr>
                            <a:t>tract </a:t>
                          </a:r>
                        </a:p>
                      </a:txBody>
                      <a:tcPr>
                        <a:solidFill>
                          <a:srgbClr val="FCFEE6"/>
                        </a:solidFill>
                      </a:tcPr>
                    </a:tc>
                    <a:tc>
                      <a:txBody>
                        <a:bodyPr/>
                        <a:lstStyle/>
                        <a:p>
                          <a:pPr marL="285750" indent="-285750" defTabSz="914400">
                            <a:lnSpc>
                              <a:spcPct val="120000"/>
                            </a:lnSpc>
                            <a:buClr>
                              <a:srgbClr val="008080"/>
                            </a:buClr>
                            <a:buFont typeface="Wingdings" panose="05000000000000000000" pitchFamily="2" charset="2"/>
                            <a:buChar char="ü"/>
                          </a:pPr>
                          <a:r>
                            <a:rPr kumimoji="0" lang="en-US" sz="1400" kern="1200" dirty="0" smtClean="0">
                              <a:solidFill>
                                <a:schemeClr val="tx1">
                                  <a:lumMod val="95000"/>
                                  <a:lumOff val="5000"/>
                                </a:schemeClr>
                              </a:solidFill>
                              <a:latin typeface="Gill Sans MT" panose="020B0502020104020203" pitchFamily="34" charset="0"/>
                              <a:ea typeface="+mn-ea"/>
                              <a:cs typeface="Calibri" panose="020F0502020204030204" pitchFamily="34" charset="0"/>
                            </a:rPr>
                            <a:t>Constipation.</a:t>
                          </a:r>
                        </a:p>
                        <a:p>
                          <a:pPr marL="0" marR="0" indent="0" algn="l" defTabSz="914400" rtl="0" eaLnBrk="1" fontAlgn="auto" latinLnBrk="0" hangingPunct="1">
                            <a:lnSpc>
                              <a:spcPct val="120000"/>
                            </a:lnSpc>
                            <a:spcBef>
                              <a:spcPts val="0"/>
                            </a:spcBef>
                            <a:spcAft>
                              <a:spcPts val="0"/>
                            </a:spcAft>
                            <a:buClr>
                              <a:srgbClr val="008080"/>
                            </a:buClr>
                            <a:buSzTx/>
                            <a:buFont typeface="Wingdings" panose="05000000000000000000" pitchFamily="2" charset="2"/>
                            <a:buNone/>
                            <a:tabLst/>
                            <a:defRPr/>
                          </a:pPr>
                          <a:r>
                            <a:rPr kumimoji="0" lang="en-US" sz="1400" b="0" kern="1200" dirty="0" smtClean="0">
                              <a:solidFill>
                                <a:srgbClr val="00B050"/>
                              </a:solidFill>
                              <a:latin typeface="Gill Sans MT" panose="020B0502020104020203" pitchFamily="34" charset="0"/>
                              <a:ea typeface="+mn-ea"/>
                              <a:cs typeface="+mn-cs"/>
                            </a:rPr>
                            <a:t>Decrease in appetite </a:t>
                          </a:r>
                          <a:r>
                            <a:rPr kumimoji="0" lang="en-US" sz="1400" b="0" kern="1200" dirty="0" smtClean="0">
                              <a:solidFill>
                                <a:schemeClr val="tx1"/>
                              </a:solidFill>
                              <a:latin typeface="Gill Sans MT" panose="020B0502020104020203" pitchFamily="34" charset="0"/>
                              <a:ea typeface="+mn-ea"/>
                              <a:cs typeface="+mn-cs"/>
                            </a:rPr>
                            <a:t>&amp;</a:t>
                          </a:r>
                          <a:r>
                            <a:rPr kumimoji="0" lang="en-US" sz="1400" b="0" kern="1200" baseline="0" dirty="0" smtClean="0">
                              <a:solidFill>
                                <a:schemeClr val="tx1"/>
                              </a:solidFill>
                              <a:latin typeface="Gill Sans MT" panose="020B0502020104020203" pitchFamily="34" charset="0"/>
                              <a:ea typeface="+mn-ea"/>
                              <a:cs typeface="+mn-cs"/>
                            </a:rPr>
                            <a:t> w</a:t>
                          </a:r>
                          <a:r>
                            <a:rPr kumimoji="0" lang="en-US" sz="1400" b="0" kern="1200" dirty="0" smtClean="0">
                              <a:solidFill>
                                <a:schemeClr val="tx1"/>
                              </a:solidFill>
                              <a:latin typeface="Gill Sans MT" panose="020B0502020104020203" pitchFamily="34" charset="0"/>
                              <a:ea typeface="+mn-ea"/>
                              <a:cs typeface="+mn-cs"/>
                            </a:rPr>
                            <a:t>eight gain </a:t>
                          </a:r>
                          <a:r>
                            <a:rPr kumimoji="0" lang="en-US" sz="1400" b="0" kern="1200" dirty="0" smtClean="0">
                              <a:solidFill>
                                <a:srgbClr val="00B050"/>
                              </a:solidFill>
                              <a:latin typeface="Gill Sans MT" panose="020B0502020104020203" pitchFamily="34" charset="0"/>
                              <a:ea typeface="+mn-ea"/>
                              <a:cs typeface="Calibri" panose="020F0502020204030204" pitchFamily="34" charset="0"/>
                            </a:rPr>
                            <a:t>caused by </a:t>
                          </a:r>
                          <a14:m>
                            <m:oMath xmlns:m="http://schemas.openxmlformats.org/officeDocument/2006/math">
                              <m:r>
                                <a:rPr kumimoji="0" lang="en-US" sz="1400" b="0" i="1" kern="1200" smtClean="0">
                                  <a:solidFill>
                                    <a:srgbClr val="00B050"/>
                                  </a:solidFill>
                                  <a:latin typeface="Cambria Math" panose="02040503050406030204" pitchFamily="18" charset="0"/>
                                  <a:ea typeface="Cambria Math" panose="02040503050406030204" pitchFamily="18" charset="0"/>
                                  <a:cs typeface="Calibri" panose="020F0502020204030204" pitchFamily="34" charset="0"/>
                                </a:rPr>
                                <m:t>↓</m:t>
                              </m:r>
                            </m:oMath>
                          </a14:m>
                          <a:r>
                            <a:rPr kumimoji="0" lang="en-US" sz="1400" b="0" kern="1200" dirty="0" smtClean="0">
                              <a:solidFill>
                                <a:srgbClr val="00B050"/>
                              </a:solidFill>
                              <a:latin typeface="Gill Sans MT" panose="020B0502020104020203" pitchFamily="34" charset="0"/>
                              <a:ea typeface="+mn-ea"/>
                              <a:cs typeface="Calibri" panose="020F0502020204030204" pitchFamily="34" charset="0"/>
                            </a:rPr>
                            <a:t> BMR</a:t>
                          </a:r>
                          <a:r>
                            <a:rPr kumimoji="0" lang="en-US" sz="1400" b="0" kern="1200" baseline="0" dirty="0" smtClean="0">
                              <a:solidFill>
                                <a:srgbClr val="00B050"/>
                              </a:solidFill>
                              <a:latin typeface="Gill Sans MT" panose="020B0502020104020203" pitchFamily="34" charset="0"/>
                              <a:ea typeface="+mn-ea"/>
                              <a:cs typeface="Calibri" panose="020F0502020204030204" pitchFamily="34" charset="0"/>
                            </a:rPr>
                            <a:t> “basal metabolic rate”.</a:t>
                          </a:r>
                          <a:endParaRPr kumimoji="0" lang="en-US" sz="1400" kern="1200" dirty="0" smtClean="0">
                            <a:solidFill>
                              <a:schemeClr val="tx1">
                                <a:lumMod val="95000"/>
                                <a:lumOff val="5000"/>
                              </a:schemeClr>
                            </a:solidFill>
                            <a:latin typeface="Gill Sans MT" panose="020B0502020104020203"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xmlns="" val="10003"/>
                      </a:ext>
                    </a:extLst>
                  </a:tr>
                  <a:tr h="1223233">
                    <a:tc rowSpan="2">
                      <a:txBody>
                        <a:bodyPr/>
                        <a:lstStyle/>
                        <a:p>
                          <a:pPr marL="0" algn="ctr" rtl="0" eaLnBrk="1" latinLnBrk="0" hangingPunct="1"/>
                          <a:endParaRPr kumimoji="0" lang="en-US" sz="1400" b="0" kern="1200" dirty="0" smtClean="0">
                            <a:solidFill>
                              <a:srgbClr val="008080"/>
                            </a:solidFill>
                            <a:latin typeface="Gill Sans MT" panose="020B0502020104020203" pitchFamily="34" charset="0"/>
                            <a:ea typeface="+mn-ea"/>
                            <a:cs typeface="+mn-cs"/>
                          </a:endParaRPr>
                        </a:p>
                        <a:p>
                          <a:pPr marL="0" algn="ctr" rtl="0" eaLnBrk="1" latinLnBrk="0" hangingPunct="1"/>
                          <a:endParaRPr kumimoji="0" lang="en-US" sz="1400" b="0" kern="1200" dirty="0" smtClean="0">
                            <a:solidFill>
                              <a:srgbClr val="008080"/>
                            </a:solidFill>
                            <a:latin typeface="Gill Sans MT" panose="020B0502020104020203" pitchFamily="34" charset="0"/>
                            <a:ea typeface="+mn-ea"/>
                            <a:cs typeface="+mn-cs"/>
                          </a:endParaRPr>
                        </a:p>
                        <a:p>
                          <a:pPr marL="0" algn="ctr" rtl="0" eaLnBrk="1" latinLnBrk="0" hangingPunct="1"/>
                          <a:endParaRPr kumimoji="0" lang="en-US" sz="1400" b="0" kern="1200" dirty="0" smtClean="0">
                            <a:solidFill>
                              <a:srgbClr val="008080"/>
                            </a:solidFill>
                            <a:latin typeface="Gill Sans MT" panose="020B0502020104020203" pitchFamily="34" charset="0"/>
                            <a:ea typeface="+mn-ea"/>
                            <a:cs typeface="+mn-cs"/>
                          </a:endParaRPr>
                        </a:p>
                        <a:p>
                          <a:pPr marL="0" algn="ctr" rtl="0" eaLnBrk="1" latinLnBrk="0" hangingPunct="1"/>
                          <a:endParaRPr kumimoji="0" lang="en-US" sz="1400" b="0" kern="1200" dirty="0" smtClean="0">
                            <a:solidFill>
                              <a:srgbClr val="008080"/>
                            </a:solidFill>
                            <a:latin typeface="Gill Sans MT" panose="020B0502020104020203" pitchFamily="34" charset="0"/>
                            <a:ea typeface="+mn-ea"/>
                            <a:cs typeface="+mn-cs"/>
                          </a:endParaRPr>
                        </a:p>
                        <a:p>
                          <a:pPr marL="0" algn="ctr" rtl="0" eaLnBrk="1" latinLnBrk="0" hangingPunct="1"/>
                          <a:r>
                            <a:rPr kumimoji="0" lang="en-US" sz="1400" b="0" kern="1200" dirty="0" smtClean="0">
                              <a:solidFill>
                                <a:srgbClr val="008080"/>
                              </a:solidFill>
                              <a:latin typeface="Gill Sans MT" panose="020B0502020104020203" pitchFamily="34" charset="0"/>
                              <a:ea typeface="+mn-ea"/>
                              <a:cs typeface="+mn-cs"/>
                            </a:rPr>
                            <a:t>Musculoskeletal</a:t>
                          </a:r>
                          <a:endParaRPr kumimoji="0" lang="en-US" sz="1400" b="0" kern="1200" dirty="0">
                            <a:solidFill>
                              <a:srgbClr val="008080"/>
                            </a:solidFill>
                            <a:latin typeface="Gill Sans MT" panose="020B0502020104020203" pitchFamily="34" charset="0"/>
                            <a:ea typeface="+mn-ea"/>
                            <a:cs typeface="+mn-cs"/>
                          </a:endParaRPr>
                        </a:p>
                      </a:txBody>
                      <a:tcPr>
                        <a:solidFill>
                          <a:srgbClr val="E0F4E9"/>
                        </a:solidFill>
                      </a:tcPr>
                    </a:tc>
                    <a:tc rowSpan="2">
                      <a:txBody>
                        <a:bodyPr/>
                        <a:lstStyle/>
                        <a:p>
                          <a:pPr marL="285750" indent="-285750">
                            <a:lnSpc>
                              <a:spcPct val="150000"/>
                            </a:lnSpc>
                            <a:buClr>
                              <a:srgbClr val="008080"/>
                            </a:buClr>
                            <a:buFont typeface="Wingdings" panose="05000000000000000000" pitchFamily="2" charset="2"/>
                            <a:buChar char="ü"/>
                          </a:pPr>
                          <a:r>
                            <a:rPr lang="en-US" sz="1400" dirty="0" smtClean="0">
                              <a:solidFill>
                                <a:schemeClr val="tx1">
                                  <a:lumMod val="95000"/>
                                  <a:lumOff val="5000"/>
                                </a:schemeClr>
                              </a:solidFill>
                              <a:latin typeface="Gill Sans MT" panose="020B0502020104020203" pitchFamily="34" charset="0"/>
                              <a:cs typeface="Calibri" panose="020F0502020204030204" pitchFamily="34" charset="0"/>
                              <a:sym typeface="Wingdings" panose="05000000000000000000" pitchFamily="2" charset="2"/>
                            </a:rPr>
                            <a:t>↑ Muscle bulk </a:t>
                          </a:r>
                          <a:r>
                            <a:rPr lang="en-US" sz="1400" dirty="0" smtClean="0">
                              <a:solidFill>
                                <a:schemeClr val="bg1">
                                  <a:lumMod val="50000"/>
                                </a:schemeClr>
                              </a:solidFill>
                              <a:latin typeface="Gill Sans MT" panose="020B0502020104020203" pitchFamily="34" charset="0"/>
                              <a:cs typeface="Calibri" panose="020F0502020204030204" pitchFamily="34" charset="0"/>
                              <a:sym typeface="Wingdings" panose="05000000000000000000" pitchFamily="2" charset="2"/>
                            </a:rPr>
                            <a:t>(decrease in metabolism of proteins which will lead to muscle hypertrophy).</a:t>
                          </a:r>
                          <a:endParaRPr lang="en-US" sz="1400" dirty="0" smtClean="0">
                            <a:solidFill>
                              <a:schemeClr val="tx1">
                                <a:lumMod val="95000"/>
                                <a:lumOff val="5000"/>
                              </a:schemeClr>
                            </a:solidFill>
                            <a:latin typeface="Gill Sans MT" panose="020B0502020104020203" pitchFamily="34" charset="0"/>
                            <a:cs typeface="Calibri" panose="020F0502020204030204" pitchFamily="34" charset="0"/>
                            <a:sym typeface="Wingdings" panose="05000000000000000000" pitchFamily="2" charset="2"/>
                          </a:endParaRPr>
                        </a:p>
                        <a:p>
                          <a:pPr marL="285750" indent="-285750">
                            <a:lnSpc>
                              <a:spcPct val="150000"/>
                            </a:lnSpc>
                            <a:buClr>
                              <a:srgbClr val="008080"/>
                            </a:buClr>
                            <a:buFont typeface="Wingdings" panose="05000000000000000000" pitchFamily="2" charset="2"/>
                            <a:buChar char="ü"/>
                          </a:pPr>
                          <a:r>
                            <a:rPr lang="en-US" sz="1400" dirty="0" smtClean="0">
                              <a:solidFill>
                                <a:schemeClr val="tx1">
                                  <a:lumMod val="95000"/>
                                  <a:lumOff val="5000"/>
                                </a:schemeClr>
                              </a:solidFill>
                              <a:latin typeface="Gill Sans MT" panose="020B0502020104020203" pitchFamily="34" charset="0"/>
                              <a:cs typeface="Calibri" panose="020F0502020204030204" pitchFamily="34" charset="0"/>
                              <a:sym typeface="Wingdings" panose="05000000000000000000" pitchFamily="2" charset="2"/>
                            </a:rPr>
                            <a:t>↓ In skeletal growth.</a:t>
                          </a:r>
                        </a:p>
                        <a:p>
                          <a:pPr algn="l" rtl="0"/>
                          <a:r>
                            <a:rPr kumimoji="0" lang="en-US" sz="1300" b="0" i="0" u="none" strike="noStrike" kern="1200" baseline="0" dirty="0" smtClean="0">
                              <a:solidFill>
                                <a:srgbClr val="00B050"/>
                              </a:solidFill>
                              <a:latin typeface="Calibri" panose="020F0502020204030204" pitchFamily="34" charset="0"/>
                              <a:ea typeface="+mn-ea"/>
                              <a:cs typeface="Calibri" panose="020F0502020204030204" pitchFamily="34" charset="0"/>
                            </a:rPr>
                            <a:t>The bones will become brittle </a:t>
                          </a:r>
                          <a:r>
                            <a:rPr kumimoji="0" lang="ar-SA" sz="1300" b="0" i="0" u="none" strike="noStrike" kern="1200" baseline="0" dirty="0" smtClean="0">
                              <a:solidFill>
                                <a:srgbClr val="00B050"/>
                              </a:solidFill>
                              <a:latin typeface="Calibri" panose="020F0502020204030204" pitchFamily="34" charset="0"/>
                              <a:ea typeface="+mn-ea"/>
                              <a:cs typeface="Calibri" panose="020F0502020204030204" pitchFamily="34" charset="0"/>
                            </a:rPr>
                            <a:t>هشة</a:t>
                          </a:r>
                          <a:r>
                            <a:rPr kumimoji="0" lang="en-US" sz="1300" b="0" i="0" u="none" strike="noStrike" kern="1200" baseline="0" dirty="0" smtClean="0">
                              <a:solidFill>
                                <a:srgbClr val="00B050"/>
                              </a:solidFill>
                              <a:latin typeface="Calibri" panose="020F0502020204030204" pitchFamily="34" charset="0"/>
                              <a:ea typeface="+mn-ea"/>
                              <a:cs typeface="Calibri" panose="020F0502020204030204" pitchFamily="34" charset="0"/>
                            </a:rPr>
                            <a:t>why? Because thyroid hormones potentiate the affect of growth</a:t>
                          </a:r>
                        </a:p>
                        <a:p>
                          <a:pPr algn="l" rtl="0"/>
                          <a:r>
                            <a:rPr kumimoji="0" lang="en-US" sz="1300" b="0" i="0" u="none" strike="noStrike" kern="1200" baseline="0" dirty="0" smtClean="0">
                              <a:solidFill>
                                <a:srgbClr val="00B050"/>
                              </a:solidFill>
                              <a:latin typeface="Calibri" panose="020F0502020204030204" pitchFamily="34" charset="0"/>
                              <a:ea typeface="+mn-ea"/>
                              <a:cs typeface="Calibri" panose="020F0502020204030204" pitchFamily="34" charset="0"/>
                            </a:rPr>
                            <a:t>hormone. So if the thyroid hormones aren’t there the growth hormone won’t function.</a:t>
                          </a:r>
                          <a:endParaRPr lang="en-US" sz="1300" b="0" dirty="0" smtClean="0">
                            <a:solidFill>
                              <a:srgbClr val="00B050"/>
                            </a:solidFill>
                            <a:latin typeface="Calibri" panose="020F0502020204030204" pitchFamily="34" charset="0"/>
                            <a:cs typeface="Calibri" panose="020F0502020204030204" pitchFamily="34" charset="0"/>
                            <a:sym typeface="Wingdings" panose="05000000000000000000" pitchFamily="2" charset="2"/>
                          </a:endParaRPr>
                        </a:p>
                        <a:p>
                          <a:pPr marL="285750" indent="-285750">
                            <a:lnSpc>
                              <a:spcPct val="150000"/>
                            </a:lnSpc>
                            <a:buClr>
                              <a:srgbClr val="008080"/>
                            </a:buClr>
                            <a:buFont typeface="Wingdings" panose="05000000000000000000" pitchFamily="2" charset="2"/>
                            <a:buChar char="ü"/>
                          </a:pPr>
                          <a:r>
                            <a:rPr lang="en-US" sz="1400" dirty="0" smtClean="0">
                              <a:solidFill>
                                <a:schemeClr val="tx1">
                                  <a:lumMod val="95000"/>
                                  <a:lumOff val="5000"/>
                                </a:schemeClr>
                              </a:solidFill>
                              <a:latin typeface="Gill Sans MT" panose="020B0502020104020203" pitchFamily="34" charset="0"/>
                              <a:cs typeface="Calibri" panose="020F0502020204030204" pitchFamily="34" charset="0"/>
                              <a:sym typeface="Wingdings" panose="05000000000000000000" pitchFamily="2" charset="2"/>
                            </a:rPr>
                            <a:t>Muscle sluggishness.</a:t>
                          </a:r>
                        </a:p>
                        <a:p>
                          <a:pPr marL="285750" indent="-285750">
                            <a:lnSpc>
                              <a:spcPct val="150000"/>
                            </a:lnSpc>
                            <a:buClr>
                              <a:srgbClr val="008080"/>
                            </a:buClr>
                            <a:buFont typeface="Wingdings" panose="05000000000000000000" pitchFamily="2" charset="2"/>
                            <a:buChar char="ü"/>
                          </a:pPr>
                          <a:r>
                            <a:rPr lang="en-US" sz="1400" dirty="0" smtClean="0">
                              <a:solidFill>
                                <a:srgbClr val="FF66CC"/>
                              </a:solidFill>
                            </a:rPr>
                            <a:t>Slow relaxation after contraction. </a:t>
                          </a:r>
                          <a:endParaRPr lang="en-US" sz="1400" dirty="0">
                            <a:solidFill>
                              <a:srgbClr val="FF66CC"/>
                            </a:solidFill>
                            <a:latin typeface="Gill Sans MT" panose="020B0502020104020203" pitchFamily="34" charset="0"/>
                            <a:cs typeface="Calibri" panose="020F0502020204030204" pitchFamily="34" charset="0"/>
                            <a:sym typeface="Wingdings" panose="05000000000000000000" pitchFamily="2" charset="2"/>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kern="1200" dirty="0" smtClean="0">
                              <a:solidFill>
                                <a:srgbClr val="FF0000"/>
                              </a:solidFill>
                              <a:latin typeface="Gill Sans MT" panose="020B0502020104020203" pitchFamily="34" charset="0"/>
                              <a:ea typeface="+mn-ea"/>
                              <a:cs typeface="+mn-cs"/>
                            </a:rPr>
                            <a:t>Myxedema </a:t>
                          </a:r>
                          <a:endParaRPr kumimoji="0" lang="en-US" sz="1400" b="0" kern="1200" dirty="0">
                            <a:solidFill>
                              <a:srgbClr val="FF0000"/>
                            </a:solidFill>
                            <a:latin typeface="Gill Sans MT" panose="020B0502020104020203" pitchFamily="34" charset="0"/>
                            <a:ea typeface="+mn-ea"/>
                            <a:cs typeface="+mn-cs"/>
                          </a:endParaRPr>
                        </a:p>
                      </a:txBody>
                      <a:tcPr>
                        <a:solidFill>
                          <a:srgbClr val="E0F4E9"/>
                        </a:solidFill>
                      </a:tcPr>
                    </a:tc>
                    <a:tc>
                      <a:txBody>
                        <a:bodyPr/>
                        <a:lstStyle/>
                        <a:p>
                          <a:pPr marL="285750" indent="-285750" defTabSz="914400">
                            <a:lnSpc>
                              <a:spcPct val="120000"/>
                            </a:lnSpc>
                            <a:buClr>
                              <a:srgbClr val="008080"/>
                            </a:buClr>
                            <a:buFont typeface="Wingdings" panose="05000000000000000000" pitchFamily="2" charset="2"/>
                            <a:buChar char="ü"/>
                          </a:pPr>
                          <a:r>
                            <a:rPr kumimoji="0" lang="en-US" sz="1400" kern="1200" dirty="0" smtClean="0">
                              <a:solidFill>
                                <a:srgbClr val="00B050"/>
                              </a:solidFill>
                              <a:latin typeface="Gill Sans MT" panose="020B0502020104020203" pitchFamily="34" charset="0"/>
                              <a:ea typeface="+mn-ea"/>
                              <a:cs typeface="Calibri" panose="020F0502020204030204" pitchFamily="34" charset="0"/>
                            </a:rPr>
                            <a:t>An emergency. </a:t>
                          </a:r>
                        </a:p>
                        <a:p>
                          <a:pPr marL="285750" indent="-285750" defTabSz="914400">
                            <a:lnSpc>
                              <a:spcPct val="120000"/>
                            </a:lnSpc>
                            <a:buClr>
                              <a:srgbClr val="008080"/>
                            </a:buClr>
                            <a:buFont typeface="Wingdings" panose="05000000000000000000" pitchFamily="2" charset="2"/>
                            <a:buChar char="ü"/>
                          </a:pPr>
                          <a:endParaRPr kumimoji="0" lang="en-US" sz="1400" kern="1200" dirty="0" smtClean="0">
                            <a:solidFill>
                              <a:srgbClr val="00B050"/>
                            </a:solidFill>
                            <a:latin typeface="Gill Sans MT" panose="020B0502020104020203" pitchFamily="34" charset="0"/>
                            <a:ea typeface="+mn-ea"/>
                            <a:cs typeface="Calibri" panose="020F0502020204030204" pitchFamily="34" charset="0"/>
                          </a:endParaRPr>
                        </a:p>
                        <a:p>
                          <a:pPr marL="285750" indent="-285750" defTabSz="914400">
                            <a:lnSpc>
                              <a:spcPct val="120000"/>
                            </a:lnSpc>
                            <a:buClr>
                              <a:srgbClr val="008080"/>
                            </a:buClr>
                            <a:buFont typeface="Wingdings" panose="05000000000000000000" pitchFamily="2" charset="2"/>
                            <a:buChar char="ü"/>
                          </a:pPr>
                          <a:r>
                            <a:rPr kumimoji="0" lang="en-US" sz="1400" kern="1200" dirty="0" smtClean="0">
                              <a:solidFill>
                                <a:schemeClr val="tx1">
                                  <a:lumMod val="95000"/>
                                  <a:lumOff val="5000"/>
                                </a:schemeClr>
                              </a:solidFill>
                              <a:latin typeface="Gill Sans MT" panose="020B0502020104020203" pitchFamily="34" charset="0"/>
                              <a:ea typeface="+mn-ea"/>
                              <a:cs typeface="Calibri" panose="020F0502020204030204" pitchFamily="34" charset="0"/>
                            </a:rPr>
                            <a:t>An edematous appearance through out the body.</a:t>
                          </a:r>
                          <a:endParaRPr kumimoji="0" lang="en-US" sz="1400" kern="1200" dirty="0">
                            <a:solidFill>
                              <a:schemeClr val="tx1">
                                <a:lumMod val="95000"/>
                                <a:lumOff val="5000"/>
                              </a:schemeClr>
                            </a:solidFill>
                            <a:latin typeface="Gill Sans MT" panose="020B0502020104020203"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xmlns="" val="10004"/>
                      </a:ext>
                    </a:extLst>
                  </a:tr>
                  <a:tr h="1223233">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rgbClr val="008080"/>
                            </a:solidFill>
                            <a:latin typeface="Gill Sans MT" panose="020B0502020104020203"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rgbClr val="008080"/>
                            </a:solidFill>
                            <a:latin typeface="Gill Sans MT" panose="020B0502020104020203"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0" kern="1200" dirty="0" smtClean="0">
                              <a:solidFill>
                                <a:srgbClr val="FF66CC"/>
                              </a:solidFill>
                              <a:latin typeface="Gill Sans MT" panose="020B0502020104020203" pitchFamily="34" charset="0"/>
                              <a:ea typeface="+mn-ea"/>
                              <a:cs typeface="+mn-cs"/>
                            </a:rPr>
                            <a:t>Renal function</a:t>
                          </a:r>
                          <a:endParaRPr kumimoji="0" lang="en-US" sz="1600" b="0" kern="1200" dirty="0">
                            <a:solidFill>
                              <a:srgbClr val="FF66CC"/>
                            </a:solidFill>
                            <a:latin typeface="Gill Sans MT" panose="020B0502020104020203" pitchFamily="34" charset="0"/>
                            <a:ea typeface="+mn-ea"/>
                            <a:cs typeface="+mn-cs"/>
                          </a:endParaRPr>
                        </a:p>
                      </a:txBody>
                      <a:tcPr>
                        <a:solidFill>
                          <a:srgbClr val="FCFEE6"/>
                        </a:solidFill>
                      </a:tcPr>
                    </a:tc>
                    <a:tc>
                      <a:txBody>
                        <a:bodyPr/>
                        <a:lstStyle/>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kern="1200" baseline="0" dirty="0" smtClean="0">
                              <a:solidFill>
                                <a:schemeClr val="tx1"/>
                              </a:solidFill>
                              <a:latin typeface="Gill Sans MT" panose="020B0502020104020203" pitchFamily="34" charset="0"/>
                              <a:ea typeface="+mn-ea"/>
                              <a:cs typeface="+mn-cs"/>
                            </a:rPr>
                            <a:t>Decrease glomerular filtration rate.</a:t>
                          </a:r>
                        </a:p>
                      </a:txBody>
                      <a:tcPr>
                        <a:solidFill>
                          <a:schemeClr val="bg1"/>
                        </a:solidFill>
                      </a:tcPr>
                    </a:tc>
                    <a:extLst>
                      <a:ext uri="{0D108BD9-81ED-4DB2-BD59-A6C34878D82A}">
                        <a16:rowId xmlns:a16="http://schemas.microsoft.com/office/drawing/2014/main" xmlns="" val="4261813705"/>
                      </a:ext>
                    </a:extLst>
                  </a:tr>
                  <a:tr h="937046">
                    <a:tc>
                      <a:txBody>
                        <a:bodyPr/>
                        <a:lstStyle/>
                        <a:p>
                          <a:pPr marL="0" algn="ctr" rtl="0" eaLnBrk="1" latinLnBrk="0" hangingPunct="1"/>
                          <a:endParaRPr kumimoji="0" lang="en-US" sz="1400" b="0" kern="1200" dirty="0" smtClean="0">
                            <a:solidFill>
                              <a:srgbClr val="008080"/>
                            </a:solidFill>
                            <a:latin typeface="Gill Sans MT" panose="020B0502020104020203" pitchFamily="34" charset="0"/>
                            <a:ea typeface="+mn-ea"/>
                            <a:cs typeface="+mn-cs"/>
                          </a:endParaRPr>
                        </a:p>
                        <a:p>
                          <a:pPr marL="0" algn="ctr" rtl="0" eaLnBrk="1" latinLnBrk="0" hangingPunct="1"/>
                          <a:r>
                            <a:rPr kumimoji="0" lang="en-US" sz="1400" b="0" kern="1200" dirty="0" smtClean="0">
                              <a:solidFill>
                                <a:srgbClr val="008080"/>
                              </a:solidFill>
                              <a:latin typeface="Gill Sans MT" panose="020B0502020104020203" pitchFamily="34" charset="0"/>
                              <a:ea typeface="+mn-ea"/>
                              <a:cs typeface="+mn-cs"/>
                            </a:rPr>
                            <a:t>Neurological</a:t>
                          </a:r>
                          <a:endParaRPr kumimoji="0" lang="ar-SA" sz="1400" b="0" kern="1200" dirty="0" smtClean="0">
                            <a:solidFill>
                              <a:srgbClr val="008080"/>
                            </a:solidFill>
                            <a:latin typeface="Gill Sans MT" panose="020B0502020104020203"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ar-SA" sz="1400" b="0" kern="1200" dirty="0" smtClean="0">
                              <a:solidFill>
                                <a:srgbClr val="00B050"/>
                              </a:solidFill>
                              <a:latin typeface="Calibri" panose="020F0502020204030204" pitchFamily="34" charset="0"/>
                              <a:ea typeface="+mn-ea"/>
                              <a:cs typeface="Calibri" panose="020F0502020204030204" pitchFamily="34" charset="0"/>
                            </a:rPr>
                            <a:t>لا</a:t>
                          </a:r>
                          <a:r>
                            <a:rPr kumimoji="0" lang="ar-SA" sz="1400" b="0" kern="1200" baseline="0" dirty="0" smtClean="0">
                              <a:solidFill>
                                <a:srgbClr val="00B050"/>
                              </a:solidFill>
                              <a:latin typeface="Calibri" panose="020F0502020204030204" pitchFamily="34" charset="0"/>
                              <a:ea typeface="+mn-ea"/>
                              <a:cs typeface="Calibri" panose="020F0502020204030204" pitchFamily="34" charset="0"/>
                            </a:rPr>
                            <a:t> تشكّون بنفسكم</a:t>
                          </a:r>
                          <a:r>
                            <a:rPr kumimoji="0" lang="ar-SA" sz="1400" b="0" kern="1200" baseline="0" dirty="0" smtClean="0">
                              <a:solidFill>
                                <a:srgbClr val="00B050"/>
                              </a:solidFill>
                              <a:latin typeface="Calibri" panose="020F0502020204030204" pitchFamily="34" charset="0"/>
                              <a:ea typeface="+mn-ea"/>
                              <a:cs typeface="Calibri" panose="020F0502020204030204" pitchFamily="34" charset="0"/>
                              <a:sym typeface="Wingdings" panose="05000000000000000000" pitchFamily="2" charset="2"/>
                            </a:rPr>
                            <a:t></a:t>
                          </a:r>
                          <a:endParaRPr kumimoji="0" lang="en-US" sz="1400" b="0" kern="1200" dirty="0" smtClean="0">
                            <a:solidFill>
                              <a:srgbClr val="00B050"/>
                            </a:solidFill>
                            <a:latin typeface="Calibri" panose="020F0502020204030204" pitchFamily="34" charset="0"/>
                            <a:ea typeface="+mn-ea"/>
                            <a:cs typeface="Calibri" panose="020F0502020204030204" pitchFamily="34" charset="0"/>
                          </a:endParaRPr>
                        </a:p>
                        <a:p>
                          <a:pPr marL="0" algn="ctr" rtl="0" eaLnBrk="1" latinLnBrk="0" hangingPunct="1"/>
                          <a:endParaRPr kumimoji="0" lang="en-US" sz="1400" b="0" kern="1200" dirty="0">
                            <a:solidFill>
                              <a:srgbClr val="008080"/>
                            </a:solidFill>
                            <a:latin typeface="Gill Sans MT" panose="020B0502020104020203" pitchFamily="34" charset="0"/>
                            <a:ea typeface="+mn-ea"/>
                            <a:cs typeface="+mn-cs"/>
                          </a:endParaRPr>
                        </a:p>
                      </a:txBody>
                      <a:tcPr>
                        <a:solidFill>
                          <a:srgbClr val="FCFEE6"/>
                        </a:solidFill>
                      </a:tcPr>
                    </a:tc>
                    <a:tc>
                      <a:txBody>
                        <a:bodyPr/>
                        <a:lstStyle/>
                        <a:p>
                          <a:pPr marL="285750" indent="-285750">
                            <a:lnSpc>
                              <a:spcPct val="150000"/>
                            </a:lnSpc>
                            <a:buClr>
                              <a:srgbClr val="008080"/>
                            </a:buClr>
                            <a:buFont typeface="Wingdings" panose="05000000000000000000" pitchFamily="2" charset="2"/>
                            <a:buChar char="ü"/>
                          </a:pPr>
                          <a:r>
                            <a:rPr lang="en-US" sz="1400" dirty="0" smtClean="0">
                              <a:solidFill>
                                <a:schemeClr val="tx1">
                                  <a:lumMod val="95000"/>
                                  <a:lumOff val="5000"/>
                                </a:schemeClr>
                              </a:solidFill>
                              <a:latin typeface="Gill Sans MT" panose="020B0502020104020203" pitchFamily="34" charset="0"/>
                              <a:cs typeface="Calibri" panose="020F0502020204030204" pitchFamily="34" charset="0"/>
                            </a:rPr>
                            <a:t>Slow movement.</a:t>
                          </a:r>
                        </a:p>
                        <a:p>
                          <a:pPr marL="285750" indent="-285750">
                            <a:lnSpc>
                              <a:spcPct val="150000"/>
                            </a:lnSpc>
                            <a:buClr>
                              <a:srgbClr val="008080"/>
                            </a:buClr>
                            <a:buFont typeface="Wingdings" panose="05000000000000000000" pitchFamily="2" charset="2"/>
                            <a:buChar char="ü"/>
                          </a:pPr>
                          <a:r>
                            <a:rPr lang="en-US" sz="1400" dirty="0" smtClean="0">
                              <a:solidFill>
                                <a:schemeClr val="tx1">
                                  <a:lumMod val="95000"/>
                                  <a:lumOff val="5000"/>
                                </a:schemeClr>
                              </a:solidFill>
                              <a:latin typeface="Gill Sans MT" panose="020B0502020104020203" pitchFamily="34" charset="0"/>
                              <a:cs typeface="Calibri" panose="020F0502020204030204" pitchFamily="34" charset="0"/>
                            </a:rPr>
                            <a:t>Impaired memory.</a:t>
                          </a:r>
                        </a:p>
                        <a:p>
                          <a:pPr marL="285750" indent="-285750">
                            <a:lnSpc>
                              <a:spcPct val="150000"/>
                            </a:lnSpc>
                            <a:buClr>
                              <a:srgbClr val="008080"/>
                            </a:buClr>
                            <a:buFont typeface="Wingdings" panose="05000000000000000000" pitchFamily="2" charset="2"/>
                            <a:buChar char="ü"/>
                          </a:pPr>
                          <a:r>
                            <a:rPr lang="en-US" sz="1400" dirty="0" smtClean="0">
                              <a:solidFill>
                                <a:schemeClr val="tx1">
                                  <a:lumMod val="95000"/>
                                  <a:lumOff val="5000"/>
                                </a:schemeClr>
                              </a:solidFill>
                              <a:latin typeface="Gill Sans MT" panose="020B0502020104020203" pitchFamily="34" charset="0"/>
                              <a:cs typeface="Calibri" panose="020F0502020204030204" pitchFamily="34" charset="0"/>
                            </a:rPr>
                            <a:t>Decrease mental capacity.</a:t>
                          </a:r>
                          <a:endParaRPr lang="en-US" sz="1400" dirty="0">
                            <a:solidFill>
                              <a:srgbClr val="008080"/>
                            </a:solidFill>
                            <a:latin typeface="Gill Sans MT" panose="020B0502020104020203" pitchFamily="34" charset="0"/>
                            <a:cs typeface="Calibri" panose="020F0502020204030204" pitchFamily="34"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400" b="0" kern="1200" dirty="0" smtClean="0">
                            <a:solidFill>
                              <a:srgbClr val="008080"/>
                            </a:solidFill>
                            <a:latin typeface="Gill Sans MT" panose="020B0502020104020203"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kern="1200" dirty="0" smtClean="0">
                              <a:solidFill>
                                <a:srgbClr val="008080"/>
                              </a:solidFill>
                              <a:latin typeface="Gill Sans MT" panose="020B0502020104020203" pitchFamily="34" charset="0"/>
                              <a:ea typeface="+mn-ea"/>
                              <a:cs typeface="+mn-cs"/>
                            </a:rPr>
                            <a:t>Others </a:t>
                          </a:r>
                          <a:endParaRPr kumimoji="0" lang="en-US" sz="1400" b="0" kern="1200" dirty="0">
                            <a:solidFill>
                              <a:srgbClr val="008080"/>
                            </a:solidFill>
                            <a:latin typeface="Gill Sans MT" panose="020B0502020104020203" pitchFamily="34" charset="0"/>
                            <a:ea typeface="+mn-ea"/>
                            <a:cs typeface="+mn-cs"/>
                          </a:endParaRPr>
                        </a:p>
                      </a:txBody>
                      <a:tcPr>
                        <a:solidFill>
                          <a:srgbClr val="E0F4E9"/>
                        </a:solidFill>
                      </a:tcPr>
                    </a:tc>
                    <a:tc>
                      <a:txBody>
                        <a:bodyPr/>
                        <a:lstStyle/>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400" dirty="0" smtClean="0">
                              <a:solidFill>
                                <a:schemeClr val="tx1">
                                  <a:lumMod val="95000"/>
                                  <a:lumOff val="5000"/>
                                </a:schemeClr>
                              </a:solidFill>
                              <a:latin typeface="Gill Sans MT" panose="020B0502020104020203" pitchFamily="34" charset="0"/>
                              <a:cs typeface="Calibri" panose="020F0502020204030204" pitchFamily="34" charset="0"/>
                            </a:rPr>
                            <a:t>Loss of libido </a:t>
                          </a:r>
                          <a:r>
                            <a:rPr lang="en-US" sz="1400" dirty="0" smtClean="0">
                              <a:solidFill>
                                <a:schemeClr val="bg1">
                                  <a:lumMod val="50000"/>
                                </a:schemeClr>
                              </a:solidFill>
                              <a:latin typeface="Gill Sans MT" panose="020B0502020104020203" pitchFamily="34" charset="0"/>
                              <a:cs typeface="Calibri" panose="020F0502020204030204" pitchFamily="34" charset="0"/>
                            </a:rPr>
                            <a:t>(loss the sense of sexual drive).</a:t>
                          </a:r>
                        </a:p>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400" dirty="0" smtClean="0">
                              <a:solidFill>
                                <a:schemeClr val="tx1">
                                  <a:lumMod val="95000"/>
                                  <a:lumOff val="5000"/>
                                </a:schemeClr>
                              </a:solidFill>
                              <a:latin typeface="Gill Sans MT" panose="020B0502020104020203" pitchFamily="34" charset="0"/>
                              <a:cs typeface="Calibri" panose="020F0502020204030204" pitchFamily="34" charset="0"/>
                            </a:rPr>
                            <a:t>Menstrual cycle disturbance</a:t>
                          </a:r>
                          <a:r>
                            <a:rPr lang="en-US" sz="1400" baseline="0" dirty="0" smtClean="0">
                              <a:solidFill>
                                <a:schemeClr val="tx1">
                                  <a:lumMod val="95000"/>
                                  <a:lumOff val="5000"/>
                                </a:schemeClr>
                              </a:solidFill>
                              <a:latin typeface="Gill Sans MT" panose="020B0502020104020203" pitchFamily="34" charset="0"/>
                              <a:cs typeface="Calibri" panose="020F0502020204030204" pitchFamily="34" charset="0"/>
                            </a:rPr>
                            <a:t> </a:t>
                          </a:r>
                          <a:r>
                            <a:rPr lang="en-US" sz="1400" baseline="0" dirty="0" smtClean="0">
                              <a:solidFill>
                                <a:srgbClr val="00B050"/>
                              </a:solidFill>
                              <a:latin typeface="Gill Sans MT" panose="020B0502020104020203" pitchFamily="34" charset="0"/>
                              <a:cs typeface="Calibri" panose="020F0502020204030204" pitchFamily="34" charset="0"/>
                            </a:rPr>
                            <a:t>(in both hyper &amp; hypo).</a:t>
                          </a:r>
                          <a:endParaRPr kumimoji="0" lang="en-US" sz="1400" kern="1200" dirty="0">
                            <a:solidFill>
                              <a:srgbClr val="00B050"/>
                            </a:solidFill>
                            <a:latin typeface="Gill Sans MT" panose="020B0502020104020203"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xmlns="" val="10005"/>
                      </a:ext>
                    </a:extLst>
                  </a:tr>
                </a:tbl>
              </a:graphicData>
            </a:graphic>
          </p:graphicFrame>
        </mc:Choice>
        <mc:Fallback xmlns="">
          <p:graphicFrame>
            <p:nvGraphicFramePr>
              <p:cNvPr id="16" name="Table 15"/>
              <p:cNvGraphicFramePr>
                <a:graphicFrameLocks noGrp="1"/>
              </p:cNvGraphicFramePr>
              <p:nvPr>
                <p:extLst>
                  <p:ext uri="{D42A27DB-BD31-4B8C-83A1-F6EECF244321}">
                    <p14:modId xmlns:p14="http://schemas.microsoft.com/office/powerpoint/2010/main" val="3024254742"/>
                  </p:ext>
                </p:extLst>
              </p:nvPr>
            </p:nvGraphicFramePr>
            <p:xfrm>
              <a:off x="618115" y="1247965"/>
              <a:ext cx="10969944" cy="5044440"/>
            </p:xfrm>
            <a:graphic>
              <a:graphicData uri="http://schemas.openxmlformats.org/drawingml/2006/table">
                <a:tbl>
                  <a:tblPr firstRow="1" bandRow="1">
                    <a:tableStyleId>{5DA37D80-6434-44D0-A028-1B22A696006F}</a:tableStyleId>
                  </a:tblPr>
                  <a:tblGrid>
                    <a:gridCol w="1396838">
                      <a:extLst>
                        <a:ext uri="{9D8B030D-6E8A-4147-A177-3AD203B41FA5}">
                          <a16:colId xmlns:a16="http://schemas.microsoft.com/office/drawing/2014/main" val="3604589667"/>
                        </a:ext>
                      </a:extLst>
                    </a:gridCol>
                    <a:gridCol w="4160123">
                      <a:extLst>
                        <a:ext uri="{9D8B030D-6E8A-4147-A177-3AD203B41FA5}">
                          <a16:colId xmlns:a16="http://schemas.microsoft.com/office/drawing/2014/main" val="2880371773"/>
                        </a:ext>
                      </a:extLst>
                    </a:gridCol>
                    <a:gridCol w="1512168">
                      <a:extLst>
                        <a:ext uri="{9D8B030D-6E8A-4147-A177-3AD203B41FA5}">
                          <a16:colId xmlns:a16="http://schemas.microsoft.com/office/drawing/2014/main" val="97188759"/>
                        </a:ext>
                      </a:extLst>
                    </a:gridCol>
                    <a:gridCol w="3900815">
                      <a:extLst>
                        <a:ext uri="{9D8B030D-6E8A-4147-A177-3AD203B41FA5}">
                          <a16:colId xmlns:a16="http://schemas.microsoft.com/office/drawing/2014/main" val="163793373"/>
                        </a:ext>
                      </a:extLst>
                    </a:gridCol>
                  </a:tblGrid>
                  <a:tr h="320040">
                    <a:tc gridSpan="4">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500" b="0" kern="1200" baseline="0" dirty="0">
                              <a:solidFill>
                                <a:srgbClr val="008080"/>
                              </a:solidFill>
                              <a:latin typeface="Gill Sans MT" panose="020B0502020104020203" pitchFamily="34" charset="0"/>
                              <a:ea typeface="+mn-ea"/>
                              <a:cs typeface="Calibri" panose="020F0502020204030204" pitchFamily="34" charset="0"/>
                            </a:rPr>
                            <a:t>Signs and symptoms </a:t>
                          </a:r>
                          <a:endParaRPr kumimoji="0" lang="en-US" sz="1500" b="0" kern="1200" dirty="0">
                            <a:solidFill>
                              <a:srgbClr val="008080"/>
                            </a:solidFill>
                            <a:latin typeface="Gill Sans MT" panose="020B0502020104020203" pitchFamily="34" charset="0"/>
                            <a:ea typeface="+mn-ea"/>
                            <a:cs typeface="Calibri" panose="020F0502020204030204" pitchFamily="34" charset="0"/>
                          </a:endParaRPr>
                        </a:p>
                      </a:txBody>
                      <a:tcPr>
                        <a:solidFill>
                          <a:schemeClr val="bg1">
                            <a:lumMod val="95000"/>
                          </a:schemeClr>
                        </a:solidFill>
                      </a:tcPr>
                    </a:tc>
                    <a:tc hMerge="1">
                      <a:txBody>
                        <a:bodyPr/>
                        <a:lstStyle/>
                        <a:p>
                          <a:endParaRPr lang="en-US"/>
                        </a:p>
                      </a:txBody>
                      <a:tcPr/>
                    </a:tc>
                    <a:tc hMerge="1">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en-US" sz="1500" b="0" kern="1200" dirty="0">
                            <a:solidFill>
                              <a:srgbClr val="008080"/>
                            </a:solidFill>
                            <a:latin typeface="Gill Sans MT" panose="020B0502020104020203" pitchFamily="34" charset="0"/>
                            <a:ea typeface="+mn-ea"/>
                            <a:cs typeface="Calibri" panose="020F0502020204030204" pitchFamily="34" charset="0"/>
                          </a:endParaRPr>
                        </a:p>
                      </a:txBody>
                      <a:tcPr>
                        <a:solidFill>
                          <a:schemeClr val="accent4">
                            <a:lumMod val="20000"/>
                            <a:lumOff val="80000"/>
                          </a:schemeClr>
                        </a:solidFill>
                      </a:tcPr>
                    </a:tc>
                    <a:tc hMerge="1">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en-US" sz="1500" b="0" kern="1200" dirty="0">
                            <a:solidFill>
                              <a:srgbClr val="008080"/>
                            </a:solidFill>
                            <a:latin typeface="Gill Sans MT" panose="020B0502020104020203" pitchFamily="34" charset="0"/>
                            <a:ea typeface="+mn-ea"/>
                            <a:cs typeface="Calibri" panose="020F0502020204030204" pitchFamily="34" charset="0"/>
                          </a:endParaRPr>
                        </a:p>
                      </a:txBody>
                      <a:tcPr>
                        <a:solidFill>
                          <a:schemeClr val="accent4">
                            <a:lumMod val="20000"/>
                            <a:lumOff val="80000"/>
                          </a:schemeClr>
                        </a:solidFill>
                      </a:tcPr>
                    </a:tc>
                    <a:extLst>
                      <a:ext uri="{0D108BD9-81ED-4DB2-BD59-A6C34878D82A}">
                        <a16:rowId xmlns:a16="http://schemas.microsoft.com/office/drawing/2014/main" val="1364798409"/>
                      </a:ext>
                    </a:extLst>
                  </a:tr>
                  <a:tr h="329184">
                    <a:tc rowSpan="2">
                      <a:txBody>
                        <a:bodyPr/>
                        <a:lstStyle/>
                        <a:p>
                          <a:pPr marL="0" algn="ctr" rtl="0" eaLnBrk="1" latinLnBrk="0" hangingPunct="1"/>
                          <a:endParaRPr kumimoji="0" lang="en-US" sz="1400" b="0" kern="1200" dirty="0" smtClean="0">
                            <a:solidFill>
                              <a:srgbClr val="008080"/>
                            </a:solidFill>
                            <a:latin typeface="Gill Sans MT" panose="020B0502020104020203" pitchFamily="34" charset="0"/>
                            <a:ea typeface="+mn-ea"/>
                            <a:cs typeface="+mn-cs"/>
                          </a:endParaRPr>
                        </a:p>
                        <a:p>
                          <a:pPr marL="0" algn="ctr" rtl="0" eaLnBrk="1" latinLnBrk="0" hangingPunct="1"/>
                          <a:endParaRPr kumimoji="0" lang="en-US" sz="1400" b="0" kern="1200" dirty="0" smtClean="0">
                            <a:solidFill>
                              <a:srgbClr val="008080"/>
                            </a:solidFill>
                            <a:latin typeface="Gill Sans MT" panose="020B0502020104020203" pitchFamily="34" charset="0"/>
                            <a:ea typeface="+mn-ea"/>
                            <a:cs typeface="+mn-cs"/>
                          </a:endParaRPr>
                        </a:p>
                        <a:p>
                          <a:pPr marL="0" algn="ctr" rtl="0" eaLnBrk="1" latinLnBrk="0" hangingPunct="1"/>
                          <a:r>
                            <a:rPr kumimoji="0" lang="en-US" sz="1400" b="0" kern="1200" dirty="0" smtClean="0">
                              <a:solidFill>
                                <a:srgbClr val="008080"/>
                              </a:solidFill>
                              <a:latin typeface="Gill Sans MT" panose="020B0502020104020203" pitchFamily="34" charset="0"/>
                              <a:ea typeface="+mn-ea"/>
                              <a:cs typeface="+mn-cs"/>
                            </a:rPr>
                            <a:t>skin</a:t>
                          </a:r>
                          <a:endParaRPr kumimoji="0" lang="en-US" sz="1400" b="0" kern="1200" dirty="0">
                            <a:solidFill>
                              <a:srgbClr val="008080"/>
                            </a:solidFill>
                            <a:latin typeface="Gill Sans MT" panose="020B0502020104020203" pitchFamily="34" charset="0"/>
                            <a:ea typeface="+mn-ea"/>
                            <a:cs typeface="+mn-cs"/>
                          </a:endParaRPr>
                        </a:p>
                      </a:txBody>
                      <a:tcPr>
                        <a:solidFill>
                          <a:srgbClr val="FCFEE6"/>
                        </a:solidFill>
                      </a:tcPr>
                    </a:tc>
                    <a:tc rowSpan="2">
                      <a:txBody>
                        <a:bodyPr/>
                        <a:lstStyle/>
                        <a:p>
                          <a:pPr marL="285750" indent="-285750">
                            <a:lnSpc>
                              <a:spcPct val="150000"/>
                            </a:lnSpc>
                            <a:buClr>
                              <a:srgbClr val="008080"/>
                            </a:buClr>
                            <a:buFont typeface="Wingdings" panose="05000000000000000000" pitchFamily="2" charset="2"/>
                            <a:buChar char="ü"/>
                          </a:pPr>
                          <a:r>
                            <a:rPr lang="en-US" sz="1400" dirty="0" smtClean="0">
                              <a:solidFill>
                                <a:schemeClr val="tx1">
                                  <a:lumMod val="95000"/>
                                  <a:lumOff val="5000"/>
                                </a:schemeClr>
                              </a:solidFill>
                              <a:latin typeface="Gill Sans MT" panose="020B0502020104020203" pitchFamily="34" charset="0"/>
                              <a:cs typeface="Calibri" panose="020F0502020204030204" pitchFamily="34" charset="0"/>
                            </a:rPr>
                            <a:t>Dry skin </a:t>
                          </a:r>
                          <a:r>
                            <a:rPr lang="en-US" sz="1400" dirty="0" smtClean="0">
                              <a:solidFill>
                                <a:schemeClr val="bg1">
                                  <a:lumMod val="50000"/>
                                </a:schemeClr>
                              </a:solidFill>
                              <a:latin typeface="Gill Sans MT" panose="020B0502020104020203" pitchFamily="34" charset="0"/>
                              <a:cs typeface="Calibri" panose="020F0502020204030204" pitchFamily="34" charset="0"/>
                            </a:rPr>
                            <a:t>due</a:t>
                          </a:r>
                          <a:r>
                            <a:rPr lang="en-US" sz="1400" baseline="0" dirty="0" smtClean="0">
                              <a:solidFill>
                                <a:schemeClr val="bg1">
                                  <a:lumMod val="50000"/>
                                </a:schemeClr>
                              </a:solidFill>
                              <a:latin typeface="Gill Sans MT" panose="020B0502020104020203" pitchFamily="34" charset="0"/>
                              <a:cs typeface="Calibri" panose="020F0502020204030204" pitchFamily="34" charset="0"/>
                            </a:rPr>
                            <a:t> to </a:t>
                          </a:r>
                          <a:r>
                            <a:rPr lang="en-US" sz="1400" dirty="0" smtClean="0">
                              <a:solidFill>
                                <a:schemeClr val="bg1">
                                  <a:lumMod val="50000"/>
                                </a:schemeClr>
                              </a:solidFill>
                              <a:latin typeface="Gill Sans MT" panose="020B0502020104020203" pitchFamily="34" charset="0"/>
                              <a:cs typeface="Calibri" panose="020F0502020204030204" pitchFamily="34" charset="0"/>
                            </a:rPr>
                            <a:t>decrease amount of sweat.</a:t>
                          </a:r>
                        </a:p>
                        <a:p>
                          <a:pPr marL="285750" indent="-285750">
                            <a:lnSpc>
                              <a:spcPct val="150000"/>
                            </a:lnSpc>
                            <a:buClr>
                              <a:srgbClr val="008080"/>
                            </a:buClr>
                            <a:buFont typeface="Wingdings" panose="05000000000000000000" pitchFamily="2" charset="2"/>
                            <a:buChar char="ü"/>
                          </a:pPr>
                          <a:r>
                            <a:rPr lang="en-US" sz="1400" dirty="0" smtClean="0">
                              <a:solidFill>
                                <a:schemeClr val="tx1">
                                  <a:lumMod val="95000"/>
                                  <a:lumOff val="5000"/>
                                </a:schemeClr>
                              </a:solidFill>
                              <a:latin typeface="Gill Sans MT" panose="020B0502020104020203" pitchFamily="34" charset="0"/>
                              <a:cs typeface="Calibri" panose="020F0502020204030204" pitchFamily="34" charset="0"/>
                            </a:rPr>
                            <a:t>Cold intolerance </a:t>
                          </a:r>
                          <a:r>
                            <a:rPr lang="en-US" sz="1400" dirty="0" smtClean="0">
                              <a:solidFill>
                                <a:schemeClr val="bg1">
                                  <a:lumMod val="50000"/>
                                </a:schemeClr>
                              </a:solidFill>
                              <a:latin typeface="Gill Sans MT" panose="020B0502020104020203" pitchFamily="34" charset="0"/>
                              <a:cs typeface="Calibri" panose="020F0502020204030204" pitchFamily="34" charset="0"/>
                            </a:rPr>
                            <a:t>(decrease metabolism of the body </a:t>
                          </a:r>
                          <a:r>
                            <a:rPr lang="en-US" sz="1400" dirty="0" smtClean="0">
                              <a:solidFill>
                                <a:schemeClr val="bg1">
                                  <a:lumMod val="50000"/>
                                </a:schemeClr>
                              </a:solidFill>
                              <a:latin typeface="Gill Sans MT" panose="020B0502020104020203" pitchFamily="34" charset="0"/>
                              <a:cs typeface="Calibri" panose="020F0502020204030204" pitchFamily="34" charset="0"/>
                              <a:sym typeface="Wingdings" panose="05000000000000000000" pitchFamily="2" charset="2"/>
                            </a:rPr>
                            <a:t> decrease production of heat and energy).</a:t>
                          </a:r>
                          <a:endParaRPr lang="en-US" sz="1400" dirty="0">
                            <a:solidFill>
                              <a:schemeClr val="bg1">
                                <a:lumMod val="50000"/>
                              </a:schemeClr>
                            </a:solidFill>
                            <a:latin typeface="Gill Sans MT" panose="020B0502020104020203" pitchFamily="34" charset="0"/>
                            <a:cs typeface="Calibri" panose="020F0502020204030204" pitchFamily="34" charset="0"/>
                            <a:sym typeface="Wingdings" panose="05000000000000000000" pitchFamily="2" charset="2"/>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kern="1200" dirty="0">
                              <a:solidFill>
                                <a:srgbClr val="008080"/>
                              </a:solidFill>
                              <a:latin typeface="Gill Sans MT" panose="020B0502020104020203" pitchFamily="34" charset="0"/>
                              <a:ea typeface="+mn-ea"/>
                              <a:cs typeface="+mn-cs"/>
                            </a:rPr>
                            <a:t>Cardiovascular</a:t>
                          </a:r>
                        </a:p>
                      </a:txBody>
                      <a:tcPr>
                        <a:solidFill>
                          <a:srgbClr val="E0F4E9"/>
                        </a:solidFill>
                      </a:tcPr>
                    </a:tc>
                    <a:tc>
                      <a:txBody>
                        <a:bodyPr/>
                        <a:lstStyle/>
                        <a:p>
                          <a:pPr marL="285750" indent="-285750" defTabSz="914400">
                            <a:lnSpc>
                              <a:spcPct val="120000"/>
                            </a:lnSpc>
                            <a:buClr>
                              <a:srgbClr val="008080"/>
                            </a:buClr>
                            <a:buFont typeface="Wingdings" panose="05000000000000000000" pitchFamily="2" charset="2"/>
                            <a:buChar char="ü"/>
                          </a:pPr>
                          <a:r>
                            <a:rPr kumimoji="0" lang="en-US" sz="1300" kern="1200" dirty="0" smtClean="0">
                              <a:solidFill>
                                <a:schemeClr val="tx1">
                                  <a:lumMod val="95000"/>
                                  <a:lumOff val="5000"/>
                                </a:schemeClr>
                              </a:solidFill>
                              <a:latin typeface="Gill Sans MT" panose="020B0502020104020203" pitchFamily="34" charset="0"/>
                              <a:ea typeface="+mn-ea"/>
                              <a:cs typeface="Calibri" panose="020F0502020204030204" pitchFamily="34" charset="0"/>
                            </a:rPr>
                            <a:t>Decrease in heart rate &amp; stroke</a:t>
                          </a:r>
                          <a:r>
                            <a:rPr kumimoji="0" lang="en-US" sz="1300" kern="1200" baseline="0" dirty="0" smtClean="0">
                              <a:solidFill>
                                <a:schemeClr val="tx1">
                                  <a:lumMod val="95000"/>
                                  <a:lumOff val="5000"/>
                                </a:schemeClr>
                              </a:solidFill>
                              <a:latin typeface="Gill Sans MT" panose="020B0502020104020203" pitchFamily="34" charset="0"/>
                              <a:ea typeface="+mn-ea"/>
                              <a:cs typeface="Calibri" panose="020F0502020204030204" pitchFamily="34" charset="0"/>
                            </a:rPr>
                            <a:t> &amp; </a:t>
                          </a:r>
                          <a:r>
                            <a:rPr kumimoji="0" lang="en-US" sz="1300" kern="1200" dirty="0" smtClean="0">
                              <a:solidFill>
                                <a:srgbClr val="FF66CC"/>
                              </a:solidFill>
                              <a:latin typeface="Gill Sans MT" panose="020B0502020104020203" pitchFamily="34" charset="0"/>
                              <a:ea typeface="+mn-ea"/>
                              <a:cs typeface="Calibri" panose="020F0502020204030204" pitchFamily="34" charset="0"/>
                            </a:rPr>
                            <a:t>blood</a:t>
                          </a:r>
                          <a:r>
                            <a:rPr kumimoji="0" lang="en-US" sz="1300" kern="1200" dirty="0" smtClean="0">
                              <a:solidFill>
                                <a:schemeClr val="tx1">
                                  <a:lumMod val="95000"/>
                                  <a:lumOff val="5000"/>
                                </a:schemeClr>
                              </a:solidFill>
                              <a:latin typeface="Gill Sans MT" panose="020B0502020104020203" pitchFamily="34" charset="0"/>
                              <a:ea typeface="+mn-ea"/>
                              <a:cs typeface="Calibri" panose="020F0502020204030204" pitchFamily="34" charset="0"/>
                            </a:rPr>
                            <a:t> volume.</a:t>
                          </a:r>
                          <a:endParaRPr kumimoji="0" lang="en-US" sz="1300" kern="1200" dirty="0">
                            <a:solidFill>
                              <a:schemeClr val="tx1">
                                <a:lumMod val="95000"/>
                                <a:lumOff val="5000"/>
                              </a:schemeClr>
                            </a:solidFill>
                            <a:latin typeface="Gill Sans MT" panose="020B0502020104020203"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112657102"/>
                      </a:ext>
                    </a:extLst>
                  </a:tr>
                  <a:tr h="859536">
                    <a:tc vMerge="1">
                      <a:txBody>
                        <a:bodyPr/>
                        <a:lstStyle/>
                        <a:p>
                          <a:pPr marL="0" algn="ctr" rtl="0" eaLnBrk="1" latinLnBrk="0" hangingPunct="1"/>
                          <a:endParaRPr kumimoji="0" lang="en-US" sz="1400" b="0" kern="1200" dirty="0">
                            <a:solidFill>
                              <a:schemeClr val="tx1"/>
                            </a:solidFill>
                            <a:latin typeface="Gill Sans MT" panose="020B0502020104020203" pitchFamily="34" charset="0"/>
                            <a:ea typeface="+mn-ea"/>
                            <a:cs typeface="+mn-cs"/>
                          </a:endParaRPr>
                        </a:p>
                      </a:txBody>
                      <a:tcPr>
                        <a:solidFill>
                          <a:srgbClr val="FCFEE6"/>
                        </a:solidFill>
                      </a:tcPr>
                    </a:tc>
                    <a:tc vMerge="1">
                      <a:txBody>
                        <a:bodyPr/>
                        <a:lstStyle/>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endParaRPr kumimoji="0" lang="en-US" sz="1400" b="0" kern="1200" dirty="0">
                            <a:solidFill>
                              <a:schemeClr val="tx1"/>
                            </a:solidFill>
                            <a:latin typeface="Gill Sans MT" panose="020B0502020104020203" pitchFamily="34" charset="0"/>
                            <a:ea typeface="+mn-ea"/>
                            <a:cs typeface="+mn-cs"/>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400" b="0" kern="1200" dirty="0" smtClean="0">
                            <a:solidFill>
                              <a:srgbClr val="008080"/>
                            </a:solidFill>
                            <a:latin typeface="Gill Sans MT" panose="020B0502020104020203"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kern="1200" dirty="0" smtClean="0">
                              <a:solidFill>
                                <a:srgbClr val="008080"/>
                              </a:solidFill>
                              <a:latin typeface="Gill Sans MT" panose="020B0502020104020203" pitchFamily="34" charset="0"/>
                              <a:ea typeface="+mn-ea"/>
                              <a:cs typeface="+mn-cs"/>
                            </a:rPr>
                            <a:t>G.I </a:t>
                          </a:r>
                          <a:r>
                            <a:rPr kumimoji="0" lang="en-US" sz="1400" b="0" kern="1200" dirty="0">
                              <a:solidFill>
                                <a:srgbClr val="008080"/>
                              </a:solidFill>
                              <a:latin typeface="Gill Sans MT" panose="020B0502020104020203" pitchFamily="34" charset="0"/>
                              <a:ea typeface="+mn-ea"/>
                              <a:cs typeface="+mn-cs"/>
                            </a:rPr>
                            <a:t>tract </a:t>
                          </a:r>
                        </a:p>
                      </a:txBody>
                      <a:tcPr>
                        <a:solidFill>
                          <a:srgbClr val="FCFEE6"/>
                        </a:solidFill>
                      </a:tcPr>
                    </a:tc>
                    <a:tc>
                      <a:txBody>
                        <a:bodyPr/>
                        <a:lstStyle/>
                        <a:p>
                          <a:endParaRPr lang="en-US"/>
                        </a:p>
                      </a:txBody>
                      <a:tcPr>
                        <a:blipFill>
                          <a:blip r:embed="rId2"/>
                          <a:stretch>
                            <a:fillRect l="-181406" t="-77305" r="-625" b="-414184"/>
                          </a:stretch>
                        </a:blipFill>
                      </a:tcPr>
                    </a:tc>
                    <a:extLst>
                      <a:ext uri="{0D108BD9-81ED-4DB2-BD59-A6C34878D82A}">
                        <a16:rowId xmlns:a16="http://schemas.microsoft.com/office/drawing/2014/main" val="10003"/>
                      </a:ext>
                    </a:extLst>
                  </a:tr>
                  <a:tr h="1223233">
                    <a:tc rowSpan="2">
                      <a:txBody>
                        <a:bodyPr/>
                        <a:lstStyle/>
                        <a:p>
                          <a:pPr marL="0" algn="ctr" rtl="0" eaLnBrk="1" latinLnBrk="0" hangingPunct="1"/>
                          <a:endParaRPr kumimoji="0" lang="en-US" sz="1400" b="0" kern="1200" dirty="0" smtClean="0">
                            <a:solidFill>
                              <a:srgbClr val="008080"/>
                            </a:solidFill>
                            <a:latin typeface="Gill Sans MT" panose="020B0502020104020203" pitchFamily="34" charset="0"/>
                            <a:ea typeface="+mn-ea"/>
                            <a:cs typeface="+mn-cs"/>
                          </a:endParaRPr>
                        </a:p>
                        <a:p>
                          <a:pPr marL="0" algn="ctr" rtl="0" eaLnBrk="1" latinLnBrk="0" hangingPunct="1"/>
                          <a:endParaRPr kumimoji="0" lang="en-US" sz="1400" b="0" kern="1200" dirty="0" smtClean="0">
                            <a:solidFill>
                              <a:srgbClr val="008080"/>
                            </a:solidFill>
                            <a:latin typeface="Gill Sans MT" panose="020B0502020104020203" pitchFamily="34" charset="0"/>
                            <a:ea typeface="+mn-ea"/>
                            <a:cs typeface="+mn-cs"/>
                          </a:endParaRPr>
                        </a:p>
                        <a:p>
                          <a:pPr marL="0" algn="ctr" rtl="0" eaLnBrk="1" latinLnBrk="0" hangingPunct="1"/>
                          <a:endParaRPr kumimoji="0" lang="en-US" sz="1400" b="0" kern="1200" dirty="0" smtClean="0">
                            <a:solidFill>
                              <a:srgbClr val="008080"/>
                            </a:solidFill>
                            <a:latin typeface="Gill Sans MT" panose="020B0502020104020203" pitchFamily="34" charset="0"/>
                            <a:ea typeface="+mn-ea"/>
                            <a:cs typeface="+mn-cs"/>
                          </a:endParaRPr>
                        </a:p>
                        <a:p>
                          <a:pPr marL="0" algn="ctr" rtl="0" eaLnBrk="1" latinLnBrk="0" hangingPunct="1"/>
                          <a:endParaRPr kumimoji="0" lang="en-US" sz="1400" b="0" kern="1200" dirty="0" smtClean="0">
                            <a:solidFill>
                              <a:srgbClr val="008080"/>
                            </a:solidFill>
                            <a:latin typeface="Gill Sans MT" panose="020B0502020104020203" pitchFamily="34" charset="0"/>
                            <a:ea typeface="+mn-ea"/>
                            <a:cs typeface="+mn-cs"/>
                          </a:endParaRPr>
                        </a:p>
                        <a:p>
                          <a:pPr marL="0" algn="ctr" rtl="0" eaLnBrk="1" latinLnBrk="0" hangingPunct="1"/>
                          <a:r>
                            <a:rPr kumimoji="0" lang="en-US" sz="1400" b="0" kern="1200" dirty="0" smtClean="0">
                              <a:solidFill>
                                <a:srgbClr val="008080"/>
                              </a:solidFill>
                              <a:latin typeface="Gill Sans MT" panose="020B0502020104020203" pitchFamily="34" charset="0"/>
                              <a:ea typeface="+mn-ea"/>
                              <a:cs typeface="+mn-cs"/>
                            </a:rPr>
                            <a:t>Musculoskeletal</a:t>
                          </a:r>
                          <a:endParaRPr kumimoji="0" lang="en-US" sz="1400" b="0" kern="1200" dirty="0">
                            <a:solidFill>
                              <a:srgbClr val="008080"/>
                            </a:solidFill>
                            <a:latin typeface="Gill Sans MT" panose="020B0502020104020203" pitchFamily="34" charset="0"/>
                            <a:ea typeface="+mn-ea"/>
                            <a:cs typeface="+mn-cs"/>
                          </a:endParaRPr>
                        </a:p>
                      </a:txBody>
                      <a:tcPr>
                        <a:solidFill>
                          <a:srgbClr val="E0F4E9"/>
                        </a:solidFill>
                      </a:tcPr>
                    </a:tc>
                    <a:tc rowSpan="2">
                      <a:txBody>
                        <a:bodyPr/>
                        <a:lstStyle/>
                        <a:p>
                          <a:pPr marL="285750" indent="-285750">
                            <a:lnSpc>
                              <a:spcPct val="150000"/>
                            </a:lnSpc>
                            <a:buClr>
                              <a:srgbClr val="008080"/>
                            </a:buClr>
                            <a:buFont typeface="Wingdings" panose="05000000000000000000" pitchFamily="2" charset="2"/>
                            <a:buChar char="ü"/>
                          </a:pPr>
                          <a:r>
                            <a:rPr lang="en-US" sz="1400" dirty="0" smtClean="0">
                              <a:solidFill>
                                <a:schemeClr val="tx1">
                                  <a:lumMod val="95000"/>
                                  <a:lumOff val="5000"/>
                                </a:schemeClr>
                              </a:solidFill>
                              <a:latin typeface="Gill Sans MT" panose="020B0502020104020203" pitchFamily="34" charset="0"/>
                              <a:cs typeface="Calibri" panose="020F0502020204030204" pitchFamily="34" charset="0"/>
                              <a:sym typeface="Wingdings" panose="05000000000000000000" pitchFamily="2" charset="2"/>
                            </a:rPr>
                            <a:t>↑ Muscle bulk </a:t>
                          </a:r>
                          <a:r>
                            <a:rPr lang="en-US" sz="1400" dirty="0" smtClean="0">
                              <a:solidFill>
                                <a:schemeClr val="bg1">
                                  <a:lumMod val="50000"/>
                                </a:schemeClr>
                              </a:solidFill>
                              <a:latin typeface="Gill Sans MT" panose="020B0502020104020203" pitchFamily="34" charset="0"/>
                              <a:cs typeface="Calibri" panose="020F0502020204030204" pitchFamily="34" charset="0"/>
                              <a:sym typeface="Wingdings" panose="05000000000000000000" pitchFamily="2" charset="2"/>
                            </a:rPr>
                            <a:t>(decrease in metabolism of proteins which will lead to muscle hypertrophy).</a:t>
                          </a:r>
                          <a:endParaRPr lang="en-US" sz="1400" dirty="0" smtClean="0">
                            <a:solidFill>
                              <a:schemeClr val="tx1">
                                <a:lumMod val="95000"/>
                                <a:lumOff val="5000"/>
                              </a:schemeClr>
                            </a:solidFill>
                            <a:latin typeface="Gill Sans MT" panose="020B0502020104020203" pitchFamily="34" charset="0"/>
                            <a:cs typeface="Calibri" panose="020F0502020204030204" pitchFamily="34" charset="0"/>
                            <a:sym typeface="Wingdings" panose="05000000000000000000" pitchFamily="2" charset="2"/>
                          </a:endParaRPr>
                        </a:p>
                        <a:p>
                          <a:pPr marL="285750" indent="-285750">
                            <a:lnSpc>
                              <a:spcPct val="150000"/>
                            </a:lnSpc>
                            <a:buClr>
                              <a:srgbClr val="008080"/>
                            </a:buClr>
                            <a:buFont typeface="Wingdings" panose="05000000000000000000" pitchFamily="2" charset="2"/>
                            <a:buChar char="ü"/>
                          </a:pPr>
                          <a:r>
                            <a:rPr lang="en-US" sz="1400" dirty="0" smtClean="0">
                              <a:solidFill>
                                <a:schemeClr val="tx1">
                                  <a:lumMod val="95000"/>
                                  <a:lumOff val="5000"/>
                                </a:schemeClr>
                              </a:solidFill>
                              <a:latin typeface="Gill Sans MT" panose="020B0502020104020203" pitchFamily="34" charset="0"/>
                              <a:cs typeface="Calibri" panose="020F0502020204030204" pitchFamily="34" charset="0"/>
                              <a:sym typeface="Wingdings" panose="05000000000000000000" pitchFamily="2" charset="2"/>
                            </a:rPr>
                            <a:t>↓ In skeletal growth.</a:t>
                          </a:r>
                        </a:p>
                        <a:p>
                          <a:pPr algn="l" rtl="0"/>
                          <a:r>
                            <a:rPr kumimoji="0" lang="en-US" sz="1300" b="0" i="0" u="none" strike="noStrike" kern="1200" baseline="0" dirty="0" smtClean="0">
                              <a:solidFill>
                                <a:srgbClr val="00B050"/>
                              </a:solidFill>
                              <a:latin typeface="Calibri" panose="020F0502020204030204" pitchFamily="34" charset="0"/>
                              <a:ea typeface="+mn-ea"/>
                              <a:cs typeface="Calibri" panose="020F0502020204030204" pitchFamily="34" charset="0"/>
                            </a:rPr>
                            <a:t>The bones will become brittle </a:t>
                          </a:r>
                          <a:r>
                            <a:rPr kumimoji="0" lang="ar-SA" sz="1300" b="0" i="0" u="none" strike="noStrike" kern="1200" baseline="0" dirty="0" smtClean="0">
                              <a:solidFill>
                                <a:srgbClr val="00B050"/>
                              </a:solidFill>
                              <a:latin typeface="Calibri" panose="020F0502020204030204" pitchFamily="34" charset="0"/>
                              <a:ea typeface="+mn-ea"/>
                              <a:cs typeface="Calibri" panose="020F0502020204030204" pitchFamily="34" charset="0"/>
                            </a:rPr>
                            <a:t>هشة</a:t>
                          </a:r>
                          <a:r>
                            <a:rPr kumimoji="0" lang="en-US" sz="1300" b="0" i="0" u="none" strike="noStrike" kern="1200" baseline="0" dirty="0" smtClean="0">
                              <a:solidFill>
                                <a:srgbClr val="00B050"/>
                              </a:solidFill>
                              <a:latin typeface="Calibri" panose="020F0502020204030204" pitchFamily="34" charset="0"/>
                              <a:ea typeface="+mn-ea"/>
                              <a:cs typeface="Calibri" panose="020F0502020204030204" pitchFamily="34" charset="0"/>
                            </a:rPr>
                            <a:t>why? Because thyroid hormones potentiate the affect of growth</a:t>
                          </a:r>
                        </a:p>
                        <a:p>
                          <a:pPr algn="l" rtl="0"/>
                          <a:r>
                            <a:rPr kumimoji="0" lang="en-US" sz="1300" b="0" i="0" u="none" strike="noStrike" kern="1200" baseline="0" dirty="0" smtClean="0">
                              <a:solidFill>
                                <a:srgbClr val="00B050"/>
                              </a:solidFill>
                              <a:latin typeface="Calibri" panose="020F0502020204030204" pitchFamily="34" charset="0"/>
                              <a:ea typeface="+mn-ea"/>
                              <a:cs typeface="Calibri" panose="020F0502020204030204" pitchFamily="34" charset="0"/>
                            </a:rPr>
                            <a:t>hormone. So if the thyroid hormones aren’t there the growth hormone won’t function.</a:t>
                          </a:r>
                          <a:endParaRPr lang="en-US" sz="1300" b="0" dirty="0" smtClean="0">
                            <a:solidFill>
                              <a:srgbClr val="00B050"/>
                            </a:solidFill>
                            <a:latin typeface="Calibri" panose="020F0502020204030204" pitchFamily="34" charset="0"/>
                            <a:cs typeface="Calibri" panose="020F0502020204030204" pitchFamily="34" charset="0"/>
                            <a:sym typeface="Wingdings" panose="05000000000000000000" pitchFamily="2" charset="2"/>
                          </a:endParaRPr>
                        </a:p>
                        <a:p>
                          <a:pPr marL="285750" indent="-285750">
                            <a:lnSpc>
                              <a:spcPct val="150000"/>
                            </a:lnSpc>
                            <a:buClr>
                              <a:srgbClr val="008080"/>
                            </a:buClr>
                            <a:buFont typeface="Wingdings" panose="05000000000000000000" pitchFamily="2" charset="2"/>
                            <a:buChar char="ü"/>
                          </a:pPr>
                          <a:r>
                            <a:rPr lang="en-US" sz="1400" dirty="0" smtClean="0">
                              <a:solidFill>
                                <a:schemeClr val="tx1">
                                  <a:lumMod val="95000"/>
                                  <a:lumOff val="5000"/>
                                </a:schemeClr>
                              </a:solidFill>
                              <a:latin typeface="Gill Sans MT" panose="020B0502020104020203" pitchFamily="34" charset="0"/>
                              <a:cs typeface="Calibri" panose="020F0502020204030204" pitchFamily="34" charset="0"/>
                              <a:sym typeface="Wingdings" panose="05000000000000000000" pitchFamily="2" charset="2"/>
                            </a:rPr>
                            <a:t>Muscle sluggishness.</a:t>
                          </a:r>
                        </a:p>
                        <a:p>
                          <a:pPr marL="285750" indent="-285750">
                            <a:lnSpc>
                              <a:spcPct val="150000"/>
                            </a:lnSpc>
                            <a:buClr>
                              <a:srgbClr val="008080"/>
                            </a:buClr>
                            <a:buFont typeface="Wingdings" panose="05000000000000000000" pitchFamily="2" charset="2"/>
                            <a:buChar char="ü"/>
                          </a:pPr>
                          <a:r>
                            <a:rPr lang="en-US" sz="1400" dirty="0" smtClean="0">
                              <a:solidFill>
                                <a:srgbClr val="FF66CC"/>
                              </a:solidFill>
                            </a:rPr>
                            <a:t>Slow relaxation after contraction. </a:t>
                          </a:r>
                          <a:endParaRPr lang="en-US" sz="1400" dirty="0">
                            <a:solidFill>
                              <a:srgbClr val="FF66CC"/>
                            </a:solidFill>
                            <a:latin typeface="Gill Sans MT" panose="020B0502020104020203" pitchFamily="34" charset="0"/>
                            <a:cs typeface="Calibri" panose="020F0502020204030204" pitchFamily="34" charset="0"/>
                            <a:sym typeface="Wingdings" panose="05000000000000000000" pitchFamily="2" charset="2"/>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kern="1200" dirty="0" smtClean="0">
                              <a:solidFill>
                                <a:srgbClr val="FF0000"/>
                              </a:solidFill>
                              <a:latin typeface="Gill Sans MT" panose="020B0502020104020203" pitchFamily="34" charset="0"/>
                              <a:ea typeface="+mn-ea"/>
                              <a:cs typeface="+mn-cs"/>
                            </a:rPr>
                            <a:t>Myxedema </a:t>
                          </a:r>
                          <a:endParaRPr kumimoji="0" lang="en-US" sz="1400" b="0" kern="1200" dirty="0">
                            <a:solidFill>
                              <a:srgbClr val="FF0000"/>
                            </a:solidFill>
                            <a:latin typeface="Gill Sans MT" panose="020B0502020104020203" pitchFamily="34" charset="0"/>
                            <a:ea typeface="+mn-ea"/>
                            <a:cs typeface="+mn-cs"/>
                          </a:endParaRPr>
                        </a:p>
                      </a:txBody>
                      <a:tcPr>
                        <a:solidFill>
                          <a:srgbClr val="E0F4E9"/>
                        </a:solidFill>
                      </a:tcPr>
                    </a:tc>
                    <a:tc>
                      <a:txBody>
                        <a:bodyPr/>
                        <a:lstStyle/>
                        <a:p>
                          <a:pPr marL="285750" indent="-285750" defTabSz="914400">
                            <a:lnSpc>
                              <a:spcPct val="120000"/>
                            </a:lnSpc>
                            <a:buClr>
                              <a:srgbClr val="008080"/>
                            </a:buClr>
                            <a:buFont typeface="Wingdings" panose="05000000000000000000" pitchFamily="2" charset="2"/>
                            <a:buChar char="ü"/>
                          </a:pPr>
                          <a:r>
                            <a:rPr kumimoji="0" lang="en-US" sz="1400" kern="1200" dirty="0" smtClean="0">
                              <a:solidFill>
                                <a:srgbClr val="00B050"/>
                              </a:solidFill>
                              <a:latin typeface="Gill Sans MT" panose="020B0502020104020203" pitchFamily="34" charset="0"/>
                              <a:ea typeface="+mn-ea"/>
                              <a:cs typeface="Calibri" panose="020F0502020204030204" pitchFamily="34" charset="0"/>
                            </a:rPr>
                            <a:t>An emergency. </a:t>
                          </a:r>
                        </a:p>
                        <a:p>
                          <a:pPr marL="285750" indent="-285750" defTabSz="914400">
                            <a:lnSpc>
                              <a:spcPct val="120000"/>
                            </a:lnSpc>
                            <a:buClr>
                              <a:srgbClr val="008080"/>
                            </a:buClr>
                            <a:buFont typeface="Wingdings" panose="05000000000000000000" pitchFamily="2" charset="2"/>
                            <a:buChar char="ü"/>
                          </a:pPr>
                          <a:endParaRPr kumimoji="0" lang="en-US" sz="1400" kern="1200" dirty="0" smtClean="0">
                            <a:solidFill>
                              <a:srgbClr val="00B050"/>
                            </a:solidFill>
                            <a:latin typeface="Gill Sans MT" panose="020B0502020104020203" pitchFamily="34" charset="0"/>
                            <a:ea typeface="+mn-ea"/>
                            <a:cs typeface="Calibri" panose="020F0502020204030204" pitchFamily="34" charset="0"/>
                          </a:endParaRPr>
                        </a:p>
                        <a:p>
                          <a:pPr marL="285750" indent="-285750" defTabSz="914400">
                            <a:lnSpc>
                              <a:spcPct val="120000"/>
                            </a:lnSpc>
                            <a:buClr>
                              <a:srgbClr val="008080"/>
                            </a:buClr>
                            <a:buFont typeface="Wingdings" panose="05000000000000000000" pitchFamily="2" charset="2"/>
                            <a:buChar char="ü"/>
                          </a:pPr>
                          <a:r>
                            <a:rPr kumimoji="0" lang="en-US" sz="1400" kern="1200" dirty="0" smtClean="0">
                              <a:solidFill>
                                <a:schemeClr val="tx1">
                                  <a:lumMod val="95000"/>
                                  <a:lumOff val="5000"/>
                                </a:schemeClr>
                              </a:solidFill>
                              <a:latin typeface="Gill Sans MT" panose="020B0502020104020203" pitchFamily="34" charset="0"/>
                              <a:ea typeface="+mn-ea"/>
                              <a:cs typeface="Calibri" panose="020F0502020204030204" pitchFamily="34" charset="0"/>
                            </a:rPr>
                            <a:t>An edematous appearance through out the body.</a:t>
                          </a:r>
                          <a:endParaRPr kumimoji="0" lang="en-US" sz="1400" kern="1200" dirty="0">
                            <a:solidFill>
                              <a:schemeClr val="tx1">
                                <a:lumMod val="95000"/>
                                <a:lumOff val="5000"/>
                              </a:schemeClr>
                            </a:solidFill>
                            <a:latin typeface="Gill Sans MT" panose="020B0502020104020203"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10004"/>
                      </a:ext>
                    </a:extLst>
                  </a:tr>
                  <a:tr h="1260887">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rgbClr val="008080"/>
                            </a:solidFill>
                            <a:latin typeface="Gill Sans MT" panose="020B0502020104020203"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rgbClr val="008080"/>
                            </a:solidFill>
                            <a:latin typeface="Gill Sans MT" panose="020B0502020104020203"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0" kern="1200" dirty="0" smtClean="0">
                              <a:solidFill>
                                <a:srgbClr val="FF66CC"/>
                              </a:solidFill>
                              <a:latin typeface="Gill Sans MT" panose="020B0502020104020203" pitchFamily="34" charset="0"/>
                              <a:ea typeface="+mn-ea"/>
                              <a:cs typeface="+mn-cs"/>
                            </a:rPr>
                            <a:t>Renal function</a:t>
                          </a:r>
                          <a:endParaRPr kumimoji="0" lang="en-US" sz="1600" b="0" kern="1200" dirty="0">
                            <a:solidFill>
                              <a:srgbClr val="FF66CC"/>
                            </a:solidFill>
                            <a:latin typeface="Gill Sans MT" panose="020B0502020104020203" pitchFamily="34" charset="0"/>
                            <a:ea typeface="+mn-ea"/>
                            <a:cs typeface="+mn-cs"/>
                          </a:endParaRPr>
                        </a:p>
                      </a:txBody>
                      <a:tcPr>
                        <a:solidFill>
                          <a:srgbClr val="FCFEE6"/>
                        </a:solidFill>
                      </a:tcPr>
                    </a:tc>
                    <a:tc>
                      <a:txBody>
                        <a:bodyPr/>
                        <a:lstStyle/>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600" b="0" kern="1200" baseline="0" dirty="0" smtClean="0">
                              <a:solidFill>
                                <a:schemeClr val="tx1"/>
                              </a:solidFill>
                              <a:latin typeface="Gill Sans MT" panose="020B0502020104020203" pitchFamily="34" charset="0"/>
                              <a:ea typeface="+mn-ea"/>
                              <a:cs typeface="+mn-cs"/>
                            </a:rPr>
                            <a:t>Decrease glomerular filtration rate.</a:t>
                          </a:r>
                        </a:p>
                      </a:txBody>
                      <a:tcPr>
                        <a:solidFill>
                          <a:schemeClr val="bg1"/>
                        </a:solidFill>
                      </a:tcPr>
                    </a:tc>
                    <a:extLst>
                      <a:ext uri="{0D108BD9-81ED-4DB2-BD59-A6C34878D82A}">
                        <a16:rowId xmlns:a16="http://schemas.microsoft.com/office/drawing/2014/main" val="4261813705"/>
                      </a:ext>
                    </a:extLst>
                  </a:tr>
                  <a:tr h="1051560">
                    <a:tc>
                      <a:txBody>
                        <a:bodyPr/>
                        <a:lstStyle/>
                        <a:p>
                          <a:pPr marL="0" algn="ctr" rtl="0" eaLnBrk="1" latinLnBrk="0" hangingPunct="1"/>
                          <a:endParaRPr kumimoji="0" lang="en-US" sz="1400" b="0" kern="1200" dirty="0" smtClean="0">
                            <a:solidFill>
                              <a:srgbClr val="008080"/>
                            </a:solidFill>
                            <a:latin typeface="Gill Sans MT" panose="020B0502020104020203" pitchFamily="34" charset="0"/>
                            <a:ea typeface="+mn-ea"/>
                            <a:cs typeface="+mn-cs"/>
                          </a:endParaRPr>
                        </a:p>
                        <a:p>
                          <a:pPr marL="0" algn="ctr" rtl="0" eaLnBrk="1" latinLnBrk="0" hangingPunct="1"/>
                          <a:r>
                            <a:rPr kumimoji="0" lang="en-US" sz="1400" b="0" kern="1200" dirty="0" smtClean="0">
                              <a:solidFill>
                                <a:srgbClr val="008080"/>
                              </a:solidFill>
                              <a:latin typeface="Gill Sans MT" panose="020B0502020104020203" pitchFamily="34" charset="0"/>
                              <a:ea typeface="+mn-ea"/>
                              <a:cs typeface="+mn-cs"/>
                            </a:rPr>
                            <a:t>Neurological</a:t>
                          </a:r>
                          <a:endParaRPr kumimoji="0" lang="ar-SA" sz="1400" b="0" kern="1200" dirty="0" smtClean="0">
                            <a:solidFill>
                              <a:srgbClr val="008080"/>
                            </a:solidFill>
                            <a:latin typeface="Gill Sans MT" panose="020B0502020104020203"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ar-SA" sz="1400" b="0" kern="1200" dirty="0" smtClean="0">
                              <a:solidFill>
                                <a:srgbClr val="00B050"/>
                              </a:solidFill>
                              <a:latin typeface="Calibri" panose="020F0502020204030204" pitchFamily="34" charset="0"/>
                              <a:ea typeface="+mn-ea"/>
                              <a:cs typeface="Calibri" panose="020F0502020204030204" pitchFamily="34" charset="0"/>
                            </a:rPr>
                            <a:t>لا</a:t>
                          </a:r>
                          <a:r>
                            <a:rPr kumimoji="0" lang="ar-SA" sz="1400" b="0" kern="1200" baseline="0" dirty="0" smtClean="0">
                              <a:solidFill>
                                <a:srgbClr val="00B050"/>
                              </a:solidFill>
                              <a:latin typeface="Calibri" panose="020F0502020204030204" pitchFamily="34" charset="0"/>
                              <a:ea typeface="+mn-ea"/>
                              <a:cs typeface="Calibri" panose="020F0502020204030204" pitchFamily="34" charset="0"/>
                            </a:rPr>
                            <a:t> </a:t>
                          </a:r>
                          <a:r>
                            <a:rPr kumimoji="0" lang="ar-SA" sz="1400" b="0" kern="1200" baseline="0" dirty="0" smtClean="0">
                              <a:solidFill>
                                <a:srgbClr val="00B050"/>
                              </a:solidFill>
                              <a:latin typeface="Calibri" panose="020F0502020204030204" pitchFamily="34" charset="0"/>
                              <a:ea typeface="+mn-ea"/>
                              <a:cs typeface="Calibri" panose="020F0502020204030204" pitchFamily="34" charset="0"/>
                            </a:rPr>
                            <a:t>تشكّون </a:t>
                          </a:r>
                          <a:r>
                            <a:rPr kumimoji="0" lang="ar-SA" sz="1400" b="0" kern="1200" baseline="0" dirty="0" smtClean="0">
                              <a:solidFill>
                                <a:srgbClr val="00B050"/>
                              </a:solidFill>
                              <a:latin typeface="Calibri" panose="020F0502020204030204" pitchFamily="34" charset="0"/>
                              <a:ea typeface="+mn-ea"/>
                              <a:cs typeface="Calibri" panose="020F0502020204030204" pitchFamily="34" charset="0"/>
                            </a:rPr>
                            <a:t>بنفسكم</a:t>
                          </a:r>
                          <a:r>
                            <a:rPr kumimoji="0" lang="ar-SA" sz="1400" b="0" kern="1200" baseline="0" dirty="0" smtClean="0">
                              <a:solidFill>
                                <a:srgbClr val="00B050"/>
                              </a:solidFill>
                              <a:latin typeface="Calibri" panose="020F0502020204030204" pitchFamily="34" charset="0"/>
                              <a:ea typeface="+mn-ea"/>
                              <a:cs typeface="Calibri" panose="020F0502020204030204" pitchFamily="34" charset="0"/>
                              <a:sym typeface="Wingdings" panose="05000000000000000000" pitchFamily="2" charset="2"/>
                            </a:rPr>
                            <a:t></a:t>
                          </a:r>
                          <a:endParaRPr kumimoji="0" lang="en-US" sz="1400" b="0" kern="1200" dirty="0" smtClean="0">
                            <a:solidFill>
                              <a:srgbClr val="00B050"/>
                            </a:solidFill>
                            <a:latin typeface="Calibri" panose="020F0502020204030204" pitchFamily="34" charset="0"/>
                            <a:ea typeface="+mn-ea"/>
                            <a:cs typeface="Calibri" panose="020F0502020204030204" pitchFamily="34" charset="0"/>
                          </a:endParaRPr>
                        </a:p>
                        <a:p>
                          <a:pPr marL="0" algn="ctr" rtl="0" eaLnBrk="1" latinLnBrk="0" hangingPunct="1"/>
                          <a:endParaRPr kumimoji="0" lang="en-US" sz="1400" b="0" kern="1200" dirty="0">
                            <a:solidFill>
                              <a:srgbClr val="008080"/>
                            </a:solidFill>
                            <a:latin typeface="Gill Sans MT" panose="020B0502020104020203" pitchFamily="34" charset="0"/>
                            <a:ea typeface="+mn-ea"/>
                            <a:cs typeface="+mn-cs"/>
                          </a:endParaRPr>
                        </a:p>
                      </a:txBody>
                      <a:tcPr>
                        <a:solidFill>
                          <a:srgbClr val="FCFEE6"/>
                        </a:solidFill>
                      </a:tcPr>
                    </a:tc>
                    <a:tc>
                      <a:txBody>
                        <a:bodyPr/>
                        <a:lstStyle/>
                        <a:p>
                          <a:pPr marL="285750" indent="-285750">
                            <a:lnSpc>
                              <a:spcPct val="150000"/>
                            </a:lnSpc>
                            <a:buClr>
                              <a:srgbClr val="008080"/>
                            </a:buClr>
                            <a:buFont typeface="Wingdings" panose="05000000000000000000" pitchFamily="2" charset="2"/>
                            <a:buChar char="ü"/>
                          </a:pPr>
                          <a:r>
                            <a:rPr lang="en-US" sz="1400" dirty="0" smtClean="0">
                              <a:solidFill>
                                <a:schemeClr val="tx1">
                                  <a:lumMod val="95000"/>
                                  <a:lumOff val="5000"/>
                                </a:schemeClr>
                              </a:solidFill>
                              <a:latin typeface="Gill Sans MT" panose="020B0502020104020203" pitchFamily="34" charset="0"/>
                              <a:cs typeface="Calibri" panose="020F0502020204030204" pitchFamily="34" charset="0"/>
                            </a:rPr>
                            <a:t>Slow movement.</a:t>
                          </a:r>
                        </a:p>
                        <a:p>
                          <a:pPr marL="285750" indent="-285750">
                            <a:lnSpc>
                              <a:spcPct val="150000"/>
                            </a:lnSpc>
                            <a:buClr>
                              <a:srgbClr val="008080"/>
                            </a:buClr>
                            <a:buFont typeface="Wingdings" panose="05000000000000000000" pitchFamily="2" charset="2"/>
                            <a:buChar char="ü"/>
                          </a:pPr>
                          <a:r>
                            <a:rPr lang="en-US" sz="1400" dirty="0" smtClean="0">
                              <a:solidFill>
                                <a:schemeClr val="tx1">
                                  <a:lumMod val="95000"/>
                                  <a:lumOff val="5000"/>
                                </a:schemeClr>
                              </a:solidFill>
                              <a:latin typeface="Gill Sans MT" panose="020B0502020104020203" pitchFamily="34" charset="0"/>
                              <a:cs typeface="Calibri" panose="020F0502020204030204" pitchFamily="34" charset="0"/>
                            </a:rPr>
                            <a:t>Impaired memory.</a:t>
                          </a:r>
                        </a:p>
                        <a:p>
                          <a:pPr marL="285750" indent="-285750">
                            <a:lnSpc>
                              <a:spcPct val="150000"/>
                            </a:lnSpc>
                            <a:buClr>
                              <a:srgbClr val="008080"/>
                            </a:buClr>
                            <a:buFont typeface="Wingdings" panose="05000000000000000000" pitchFamily="2" charset="2"/>
                            <a:buChar char="ü"/>
                          </a:pPr>
                          <a:r>
                            <a:rPr lang="en-US" sz="1400" dirty="0" smtClean="0">
                              <a:solidFill>
                                <a:schemeClr val="tx1">
                                  <a:lumMod val="95000"/>
                                  <a:lumOff val="5000"/>
                                </a:schemeClr>
                              </a:solidFill>
                              <a:latin typeface="Gill Sans MT" panose="020B0502020104020203" pitchFamily="34" charset="0"/>
                              <a:cs typeface="Calibri" panose="020F0502020204030204" pitchFamily="34" charset="0"/>
                            </a:rPr>
                            <a:t>Decrease mental capacity.</a:t>
                          </a:r>
                          <a:endParaRPr lang="en-US" sz="1400" dirty="0">
                            <a:solidFill>
                              <a:srgbClr val="008080"/>
                            </a:solidFill>
                            <a:latin typeface="Gill Sans MT" panose="020B0502020104020203" pitchFamily="34" charset="0"/>
                            <a:cs typeface="Calibri" panose="020F0502020204030204" pitchFamily="34"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400" b="0" kern="1200" dirty="0" smtClean="0">
                            <a:solidFill>
                              <a:srgbClr val="008080"/>
                            </a:solidFill>
                            <a:latin typeface="Gill Sans MT" panose="020B0502020104020203"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kern="1200" dirty="0" smtClean="0">
                              <a:solidFill>
                                <a:srgbClr val="008080"/>
                              </a:solidFill>
                              <a:latin typeface="Gill Sans MT" panose="020B0502020104020203" pitchFamily="34" charset="0"/>
                              <a:ea typeface="+mn-ea"/>
                              <a:cs typeface="+mn-cs"/>
                            </a:rPr>
                            <a:t>Others </a:t>
                          </a:r>
                          <a:endParaRPr kumimoji="0" lang="en-US" sz="1400" b="0" kern="1200" dirty="0">
                            <a:solidFill>
                              <a:srgbClr val="008080"/>
                            </a:solidFill>
                            <a:latin typeface="Gill Sans MT" panose="020B0502020104020203" pitchFamily="34" charset="0"/>
                            <a:ea typeface="+mn-ea"/>
                            <a:cs typeface="+mn-cs"/>
                          </a:endParaRPr>
                        </a:p>
                      </a:txBody>
                      <a:tcPr>
                        <a:solidFill>
                          <a:srgbClr val="E0F4E9"/>
                        </a:solidFill>
                      </a:tcPr>
                    </a:tc>
                    <a:tc>
                      <a:txBody>
                        <a:bodyPr/>
                        <a:lstStyle/>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400" dirty="0" smtClean="0">
                              <a:solidFill>
                                <a:schemeClr val="tx1">
                                  <a:lumMod val="95000"/>
                                  <a:lumOff val="5000"/>
                                </a:schemeClr>
                              </a:solidFill>
                              <a:latin typeface="Gill Sans MT" panose="020B0502020104020203" pitchFamily="34" charset="0"/>
                              <a:cs typeface="Calibri" panose="020F0502020204030204" pitchFamily="34" charset="0"/>
                            </a:rPr>
                            <a:t>Loss of libido </a:t>
                          </a:r>
                          <a:r>
                            <a:rPr lang="en-US" sz="1400" dirty="0" smtClean="0">
                              <a:solidFill>
                                <a:schemeClr val="bg1">
                                  <a:lumMod val="50000"/>
                                </a:schemeClr>
                              </a:solidFill>
                              <a:latin typeface="Gill Sans MT" panose="020B0502020104020203" pitchFamily="34" charset="0"/>
                              <a:cs typeface="Calibri" panose="020F0502020204030204" pitchFamily="34" charset="0"/>
                            </a:rPr>
                            <a:t>(loss the sense of sexual drive).</a:t>
                          </a:r>
                        </a:p>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400" dirty="0" smtClean="0">
                              <a:solidFill>
                                <a:schemeClr val="tx1">
                                  <a:lumMod val="95000"/>
                                  <a:lumOff val="5000"/>
                                </a:schemeClr>
                              </a:solidFill>
                              <a:latin typeface="Gill Sans MT" panose="020B0502020104020203" pitchFamily="34" charset="0"/>
                              <a:cs typeface="Calibri" panose="020F0502020204030204" pitchFamily="34" charset="0"/>
                            </a:rPr>
                            <a:t>Menstrual cycle disturbance</a:t>
                          </a:r>
                          <a:r>
                            <a:rPr lang="en-US" sz="1400" baseline="0" dirty="0" smtClean="0">
                              <a:solidFill>
                                <a:schemeClr val="tx1">
                                  <a:lumMod val="95000"/>
                                  <a:lumOff val="5000"/>
                                </a:schemeClr>
                              </a:solidFill>
                              <a:latin typeface="Gill Sans MT" panose="020B0502020104020203" pitchFamily="34" charset="0"/>
                              <a:cs typeface="Calibri" panose="020F0502020204030204" pitchFamily="34" charset="0"/>
                            </a:rPr>
                            <a:t> </a:t>
                          </a:r>
                          <a:r>
                            <a:rPr lang="en-US" sz="1400" baseline="0" dirty="0" smtClean="0">
                              <a:solidFill>
                                <a:srgbClr val="00B050"/>
                              </a:solidFill>
                              <a:latin typeface="Gill Sans MT" panose="020B0502020104020203" pitchFamily="34" charset="0"/>
                              <a:cs typeface="Calibri" panose="020F0502020204030204" pitchFamily="34" charset="0"/>
                            </a:rPr>
                            <a:t>(in both hyper &amp; hypo).</a:t>
                          </a:r>
                          <a:endParaRPr kumimoji="0" lang="en-US" sz="1400" kern="1200" dirty="0">
                            <a:solidFill>
                              <a:srgbClr val="00B050"/>
                            </a:solidFill>
                            <a:latin typeface="Gill Sans MT" panose="020B0502020104020203"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val="10005"/>
                      </a:ext>
                    </a:extLst>
                  </a:tr>
                </a:tbl>
              </a:graphicData>
            </a:graphic>
          </p:graphicFrame>
        </mc:Fallback>
      </mc:AlternateContent>
      <p:sp>
        <p:nvSpPr>
          <p:cNvPr id="6" name="Rectangle 5"/>
          <p:cNvSpPr/>
          <p:nvPr/>
        </p:nvSpPr>
        <p:spPr>
          <a:xfrm>
            <a:off x="4726260" y="699551"/>
            <a:ext cx="6853143" cy="369332"/>
          </a:xfrm>
          <a:prstGeom prst="rect">
            <a:avLst/>
          </a:prstGeom>
          <a:ln>
            <a:solidFill>
              <a:srgbClr val="00B050"/>
            </a:solidFill>
            <a:prstDash val="dashDot"/>
          </a:ln>
        </p:spPr>
        <p:txBody>
          <a:bodyPr wrap="square">
            <a:spAutoFit/>
          </a:bodyPr>
          <a:lstStyle/>
          <a:p>
            <a:pPr algn="ctr" rtl="1"/>
            <a:r>
              <a:rPr lang="ar-SA" sz="1800" dirty="0" err="1" smtClean="0">
                <a:solidFill>
                  <a:srgbClr val="00B050"/>
                </a:solidFill>
                <a:latin typeface="Gill Sans MT" panose="020B0502020104020203" pitchFamily="34" charset="0"/>
                <a:cs typeface="Calibri" panose="020F0502020204030204" pitchFamily="34" charset="0"/>
              </a:rPr>
              <a:t>تجيك</a:t>
            </a:r>
            <a:r>
              <a:rPr lang="ar-SA" sz="1800" dirty="0" smtClean="0">
                <a:solidFill>
                  <a:srgbClr val="00B050"/>
                </a:solidFill>
                <a:latin typeface="Gill Sans MT" panose="020B0502020104020203" pitchFamily="34" charset="0"/>
                <a:cs typeface="Calibri" panose="020F0502020204030204" pitchFamily="34" charset="0"/>
              </a:rPr>
              <a:t> وحده متلحفه بكل الدولاب، خاملة اغلب الوقت، </a:t>
            </a:r>
            <a:r>
              <a:rPr lang="ar-SA" sz="1800" dirty="0" err="1" smtClean="0">
                <a:solidFill>
                  <a:srgbClr val="00B050"/>
                </a:solidFill>
                <a:latin typeface="Gill Sans MT" panose="020B0502020104020203" pitchFamily="34" charset="0"/>
                <a:cs typeface="Calibri" panose="020F0502020204030204" pitchFamily="34" charset="0"/>
              </a:rPr>
              <a:t>ماتأكل</a:t>
            </a:r>
            <a:r>
              <a:rPr lang="ar-SA" sz="1800" dirty="0">
                <a:solidFill>
                  <a:srgbClr val="00B050"/>
                </a:solidFill>
                <a:latin typeface="Gill Sans MT" panose="020B0502020104020203" pitchFamily="34" charset="0"/>
                <a:cs typeface="Calibri" panose="020F0502020204030204" pitchFamily="34" charset="0"/>
              </a:rPr>
              <a:t>، </a:t>
            </a:r>
            <a:r>
              <a:rPr lang="ar-SA" sz="1800" dirty="0" err="1" smtClean="0">
                <a:solidFill>
                  <a:srgbClr val="00B050"/>
                </a:solidFill>
                <a:latin typeface="Gill Sans MT" panose="020B0502020104020203" pitchFamily="34" charset="0"/>
                <a:cs typeface="Calibri" panose="020F0502020204030204" pitchFamily="34" charset="0"/>
              </a:rPr>
              <a:t>مالھا</a:t>
            </a:r>
            <a:r>
              <a:rPr lang="ar-SA" sz="1800" dirty="0" smtClean="0">
                <a:solidFill>
                  <a:srgbClr val="00B050"/>
                </a:solidFill>
                <a:latin typeface="Gill Sans MT" panose="020B0502020104020203" pitchFamily="34" charset="0"/>
                <a:cs typeface="Calibri" panose="020F0502020204030204" pitchFamily="34" charset="0"/>
              </a:rPr>
              <a:t> </a:t>
            </a:r>
            <a:r>
              <a:rPr lang="ar-SA" sz="1800" dirty="0">
                <a:solidFill>
                  <a:srgbClr val="00B050"/>
                </a:solidFill>
                <a:latin typeface="Gill Sans MT" panose="020B0502020104020203" pitchFamily="34" charset="0"/>
                <a:cs typeface="Calibri" panose="020F0502020204030204" pitchFamily="34" charset="0"/>
              </a:rPr>
              <a:t>خلق شيء </a:t>
            </a:r>
            <a:r>
              <a:rPr lang="ar-SA" sz="1800" dirty="0" err="1" smtClean="0">
                <a:solidFill>
                  <a:srgbClr val="00B050"/>
                </a:solidFill>
                <a:latin typeface="Gill Sans MT" panose="020B0502020104020203" pitchFamily="34" charset="0"/>
                <a:cs typeface="Calibri" panose="020F0502020204030204" pitchFamily="34" charset="0"/>
              </a:rPr>
              <a:t>وسمینه</a:t>
            </a:r>
            <a:r>
              <a:rPr lang="ar-SA" sz="1800" dirty="0" smtClean="0">
                <a:solidFill>
                  <a:srgbClr val="00B050"/>
                </a:solidFill>
                <a:latin typeface="Gill Sans MT" panose="020B0502020104020203" pitchFamily="34" charset="0"/>
                <a:cs typeface="Calibri" panose="020F0502020204030204" pitchFamily="34" charset="0"/>
              </a:rPr>
              <a:t>.</a:t>
            </a:r>
            <a:endParaRPr lang="ar-SA" sz="1800" dirty="0">
              <a:solidFill>
                <a:srgbClr val="00B050"/>
              </a:solidFill>
              <a:latin typeface="Gill Sans MT" panose="020B0502020104020203" pitchFamily="34" charset="0"/>
              <a:cs typeface="Calibri" panose="020F050202020403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2444" y="3212976"/>
            <a:ext cx="1080120" cy="700353"/>
          </a:xfrm>
          <a:prstGeom prst="rect">
            <a:avLst/>
          </a:prstGeom>
        </p:spPr>
      </p:pic>
      <p:sp>
        <p:nvSpPr>
          <p:cNvPr id="8" name="TextBox 7"/>
          <p:cNvSpPr txBox="1"/>
          <p:nvPr/>
        </p:nvSpPr>
        <p:spPr>
          <a:xfrm>
            <a:off x="1197868" y="6356350"/>
            <a:ext cx="4152612" cy="400110"/>
          </a:xfrm>
          <a:prstGeom prst="rect">
            <a:avLst/>
          </a:prstGeom>
          <a:noFill/>
        </p:spPr>
        <p:txBody>
          <a:bodyPr wrap="none" rtlCol="0">
            <a:spAutoFit/>
          </a:bodyPr>
          <a:lstStyle/>
          <a:p>
            <a:r>
              <a:rPr lang="en-US" i="1" dirty="0" smtClean="0">
                <a:hlinkClick r:id="rId4"/>
              </a:rPr>
              <a:t>Summary </a:t>
            </a:r>
            <a:r>
              <a:rPr lang="en-US" i="1" dirty="0">
                <a:hlinkClick r:id="rId4"/>
              </a:rPr>
              <a:t>of </a:t>
            </a:r>
            <a:r>
              <a:rPr lang="en-US" i="1" dirty="0" smtClean="0">
                <a:hlinkClick r:id="rId4"/>
              </a:rPr>
              <a:t>symptoms </a:t>
            </a:r>
            <a:r>
              <a:rPr lang="en-US" i="1" dirty="0">
                <a:hlinkClick r:id="rId4"/>
              </a:rPr>
              <a:t>of </a:t>
            </a:r>
            <a:r>
              <a:rPr lang="en-US" i="1" dirty="0" smtClean="0">
                <a:hlinkClick r:id="rId4"/>
              </a:rPr>
              <a:t>hypothyroidism</a:t>
            </a:r>
            <a:endParaRPr lang="en-US" i="1" dirty="0"/>
          </a:p>
        </p:txBody>
      </p:sp>
    </p:spTree>
    <p:extLst>
      <p:ext uri="{BB962C8B-B14F-4D97-AF65-F5344CB8AC3E}">
        <p14:creationId xmlns:p14="http://schemas.microsoft.com/office/powerpoint/2010/main" val="17352714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497E8D"/>
                </a:solidFill>
                <a:latin typeface="Bahnschrift" panose="020B0502040204020203" pitchFamily="34" charset="0"/>
                <a:cs typeface="Calibri" panose="020F0502020204030204" pitchFamily="34" charset="0"/>
              </a:rPr>
              <a:t>Investigation &amp; Treatment</a:t>
            </a:r>
          </a:p>
        </p:txBody>
      </p:sp>
      <p:sp>
        <p:nvSpPr>
          <p:cNvPr id="3" name="Slide Number Placeholder 2"/>
          <p:cNvSpPr>
            <a:spLocks noGrp="1"/>
          </p:cNvSpPr>
          <p:nvPr>
            <p:ph type="sldNum" sz="quarter" idx="12"/>
          </p:nvPr>
        </p:nvSpPr>
        <p:spPr/>
        <p:txBody>
          <a:bodyPr/>
          <a:lstStyle/>
          <a:p>
            <a:fld id="{4929A69E-7D8F-4515-9605-0315ABD4F316}" type="slidenum">
              <a:rPr lang="en-US" smtClean="0"/>
              <a:t>23</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p:cNvSpPr>
            <a:spLocks noGrp="1"/>
          </p:cNvSpPr>
          <p:nvPr>
            <p:ph sz="quarter" idx="1"/>
          </p:nvPr>
        </p:nvSpPr>
        <p:spPr>
          <a:xfrm>
            <a:off x="609461" y="1219200"/>
            <a:ext cx="5412943" cy="4937760"/>
          </a:xfrm>
        </p:spPr>
        <p:txBody>
          <a:bodyPr>
            <a:normAutofit/>
          </a:bodyPr>
          <a:lstStyle/>
          <a:p>
            <a:pPr>
              <a:buClr>
                <a:srgbClr val="008080"/>
              </a:buClr>
            </a:pPr>
            <a:r>
              <a:rPr lang="en-US" sz="2000" dirty="0">
                <a:solidFill>
                  <a:srgbClr val="008080"/>
                </a:solidFill>
                <a:latin typeface="Gill Sans MT" panose="020B0502020104020203" pitchFamily="34" charset="0"/>
                <a:cs typeface="Calibri" panose="020F0502020204030204" pitchFamily="34" charset="0"/>
              </a:rPr>
              <a:t>Investigation: </a:t>
            </a:r>
          </a:p>
          <a:p>
            <a:pPr marL="0" indent="0">
              <a:buNone/>
            </a:pPr>
            <a:endParaRPr lang="en-US" sz="1600" dirty="0">
              <a:solidFill>
                <a:srgbClr val="008080"/>
              </a:solidFill>
              <a:latin typeface="Gill Sans MT" panose="020B0502020104020203" pitchFamily="34" charset="0"/>
              <a:cs typeface="Calibri" panose="020F0502020204030204" pitchFamily="34" charset="0"/>
            </a:endParaRPr>
          </a:p>
          <a:p>
            <a:pPr marL="0" indent="0">
              <a:buNone/>
            </a:pPr>
            <a:r>
              <a:rPr lang="en-US" sz="1800" dirty="0">
                <a:latin typeface="Gill Sans MT" panose="020B0502020104020203" pitchFamily="34" charset="0"/>
                <a:cs typeface="Calibri" panose="020F0502020204030204" pitchFamily="34" charset="0"/>
              </a:rPr>
              <a:t>The diagnosis of hyperthyroidism is based on the </a:t>
            </a:r>
            <a:r>
              <a:rPr lang="en-US" sz="1800" dirty="0">
                <a:solidFill>
                  <a:srgbClr val="FF0000"/>
                </a:solidFill>
                <a:latin typeface="Gill Sans MT" panose="020B0502020104020203" pitchFamily="34" charset="0"/>
                <a:cs typeface="Calibri" panose="020F0502020204030204" pitchFamily="34" charset="0"/>
              </a:rPr>
              <a:t>measurement </a:t>
            </a:r>
            <a:r>
              <a:rPr lang="en-US" sz="1800" dirty="0" smtClean="0">
                <a:solidFill>
                  <a:srgbClr val="FF0000"/>
                </a:solidFill>
                <a:latin typeface="Gill Sans MT" panose="020B0502020104020203" pitchFamily="34" charset="0"/>
                <a:cs typeface="Calibri" panose="020F0502020204030204" pitchFamily="34" charset="0"/>
              </a:rPr>
              <a:t>Serum T3,T4, </a:t>
            </a:r>
            <a:r>
              <a:rPr lang="en-US" sz="1800" dirty="0">
                <a:solidFill>
                  <a:srgbClr val="FF0000"/>
                </a:solidFill>
                <a:latin typeface="Gill Sans MT" panose="020B0502020104020203" pitchFamily="34" charset="0"/>
                <a:cs typeface="Calibri" panose="020F0502020204030204" pitchFamily="34" charset="0"/>
              </a:rPr>
              <a:t> </a:t>
            </a:r>
            <a:r>
              <a:rPr lang="en-US" sz="1800" dirty="0" smtClean="0">
                <a:solidFill>
                  <a:srgbClr val="FF0000"/>
                </a:solidFill>
                <a:latin typeface="Gill Sans MT" panose="020B0502020104020203" pitchFamily="34" charset="0"/>
                <a:cs typeface="Calibri" panose="020F0502020204030204" pitchFamily="34" charset="0"/>
              </a:rPr>
              <a:t>(low).</a:t>
            </a:r>
            <a:endParaRPr lang="en-US" sz="1800" dirty="0">
              <a:solidFill>
                <a:srgbClr val="FF0000"/>
              </a:solidFill>
              <a:latin typeface="Gill Sans MT" panose="020B0502020104020203" pitchFamily="34" charset="0"/>
              <a:cs typeface="Calibri" panose="020F0502020204030204" pitchFamily="34" charset="0"/>
            </a:endParaRPr>
          </a:p>
          <a:p>
            <a:endParaRPr lang="en-US" sz="1800" dirty="0">
              <a:solidFill>
                <a:srgbClr val="FF0000"/>
              </a:solidFill>
              <a:latin typeface="Gill Sans MT" panose="020B0502020104020203" pitchFamily="34" charset="0"/>
              <a:cs typeface="Calibri" panose="020F0502020204030204" pitchFamily="34" charset="0"/>
            </a:endParaRPr>
          </a:p>
          <a:p>
            <a:pPr marL="0" indent="0">
              <a:buNone/>
            </a:pPr>
            <a:r>
              <a:rPr lang="en-US" sz="1800" dirty="0" smtClean="0">
                <a:solidFill>
                  <a:srgbClr val="008080"/>
                </a:solidFill>
                <a:latin typeface="Gill Sans MT" panose="020B0502020104020203" pitchFamily="34" charset="0"/>
                <a:cs typeface="Calibri" panose="020F0502020204030204" pitchFamily="34" charset="0"/>
              </a:rPr>
              <a:t>A. TSH </a:t>
            </a:r>
            <a:r>
              <a:rPr lang="en-US" sz="1800" dirty="0">
                <a:solidFill>
                  <a:srgbClr val="008080"/>
                </a:solidFill>
                <a:latin typeface="Gill Sans MT" panose="020B0502020104020203" pitchFamily="34" charset="0"/>
                <a:cs typeface="Calibri" panose="020F0502020204030204" pitchFamily="34" charset="0"/>
              </a:rPr>
              <a:t>is elevated in </a:t>
            </a:r>
            <a:r>
              <a:rPr lang="en-US" sz="1800" dirty="0" smtClean="0">
                <a:solidFill>
                  <a:srgbClr val="008080"/>
                </a:solidFill>
                <a:latin typeface="Gill Sans MT" panose="020B0502020104020203" pitchFamily="34" charset="0"/>
                <a:cs typeface="Calibri" panose="020F0502020204030204" pitchFamily="34" charset="0"/>
              </a:rPr>
              <a:t>primary:</a:t>
            </a:r>
          </a:p>
          <a:p>
            <a:pPr>
              <a:buClr>
                <a:srgbClr val="008080"/>
              </a:buClr>
            </a:pPr>
            <a:r>
              <a:rPr lang="en-US" sz="1600" dirty="0" smtClean="0">
                <a:solidFill>
                  <a:srgbClr val="00B050"/>
                </a:solidFill>
                <a:latin typeface="Gill Sans MT" panose="020B0502020104020203" pitchFamily="34" charset="0"/>
                <a:cs typeface="Calibri" panose="020F0502020204030204" pitchFamily="34" charset="0"/>
              </a:rPr>
              <a:t>The disorder </a:t>
            </a:r>
            <a:r>
              <a:rPr lang="en-US" sz="1600" dirty="0">
                <a:solidFill>
                  <a:srgbClr val="00B050"/>
                </a:solidFill>
                <a:latin typeface="Gill Sans MT" panose="020B0502020104020203" pitchFamily="34" charset="0"/>
                <a:cs typeface="Calibri" panose="020F0502020204030204" pitchFamily="34" charset="0"/>
              </a:rPr>
              <a:t>is in the thyroid </a:t>
            </a:r>
            <a:r>
              <a:rPr lang="en-US" sz="1600" dirty="0" smtClean="0">
                <a:solidFill>
                  <a:srgbClr val="00B050"/>
                </a:solidFill>
                <a:latin typeface="Gill Sans MT" panose="020B0502020104020203" pitchFamily="34" charset="0"/>
                <a:cs typeface="Calibri" panose="020F0502020204030204" pitchFamily="34" charset="0"/>
              </a:rPr>
              <a:t>gland.</a:t>
            </a:r>
          </a:p>
          <a:p>
            <a:pPr>
              <a:buClr>
                <a:srgbClr val="008080"/>
              </a:buClr>
            </a:pPr>
            <a:r>
              <a:rPr lang="en-US" sz="1600" dirty="0" smtClean="0">
                <a:solidFill>
                  <a:srgbClr val="00B050"/>
                </a:solidFill>
                <a:latin typeface="Gill Sans MT" panose="020B0502020104020203" pitchFamily="34" charset="0"/>
                <a:cs typeface="Calibri" panose="020F0502020204030204" pitchFamily="34" charset="0"/>
              </a:rPr>
              <a:t>There </a:t>
            </a:r>
            <a:r>
              <a:rPr lang="en-US" sz="1600" dirty="0">
                <a:solidFill>
                  <a:srgbClr val="00B050"/>
                </a:solidFill>
                <a:latin typeface="Gill Sans MT" panose="020B0502020104020203" pitchFamily="34" charset="0"/>
                <a:cs typeface="Calibri" panose="020F0502020204030204" pitchFamily="34" charset="0"/>
              </a:rPr>
              <a:t>is low amount of T3 and T4 secreted, so the pituitary thinks that its not secreting enough </a:t>
            </a:r>
            <a:r>
              <a:rPr lang="en-US" sz="1600" dirty="0" smtClean="0">
                <a:solidFill>
                  <a:srgbClr val="00B050"/>
                </a:solidFill>
                <a:latin typeface="Gill Sans MT" panose="020B0502020104020203" pitchFamily="34" charset="0"/>
                <a:cs typeface="Calibri" panose="020F0502020204030204" pitchFamily="34" charset="0"/>
              </a:rPr>
              <a:t>TSH, so </a:t>
            </a:r>
            <a:r>
              <a:rPr lang="en-US" sz="1600" dirty="0">
                <a:solidFill>
                  <a:srgbClr val="00B050"/>
                </a:solidFill>
                <a:latin typeface="Gill Sans MT" panose="020B0502020104020203" pitchFamily="34" charset="0"/>
                <a:cs typeface="Calibri" panose="020F0502020204030204" pitchFamily="34" charset="0"/>
              </a:rPr>
              <a:t>it will increase the secretion of TSH.</a:t>
            </a:r>
          </a:p>
          <a:p>
            <a:endParaRPr lang="en-US" sz="1600" dirty="0">
              <a:solidFill>
                <a:srgbClr val="008080"/>
              </a:solidFill>
              <a:latin typeface="Gill Sans MT" panose="020B0502020104020203" pitchFamily="34" charset="0"/>
              <a:cs typeface="Calibri" panose="020F0502020204030204" pitchFamily="34" charset="0"/>
            </a:endParaRPr>
          </a:p>
          <a:p>
            <a:pPr marL="0" indent="0">
              <a:buNone/>
            </a:pPr>
            <a:r>
              <a:rPr lang="en-US" sz="1800" dirty="0" smtClean="0">
                <a:solidFill>
                  <a:srgbClr val="008080"/>
                </a:solidFill>
                <a:latin typeface="Gill Sans MT" panose="020B0502020104020203" pitchFamily="34" charset="0"/>
                <a:cs typeface="Calibri" panose="020F0502020204030204" pitchFamily="34" charset="0"/>
              </a:rPr>
              <a:t>B. TSH </a:t>
            </a:r>
            <a:r>
              <a:rPr lang="en-US" sz="1800" dirty="0">
                <a:solidFill>
                  <a:srgbClr val="008080"/>
                </a:solidFill>
                <a:latin typeface="Gill Sans MT" panose="020B0502020104020203" pitchFamily="34" charset="0"/>
                <a:cs typeface="Calibri" panose="020F0502020204030204" pitchFamily="34" charset="0"/>
              </a:rPr>
              <a:t>is low in secondary </a:t>
            </a:r>
            <a:r>
              <a:rPr lang="en-US" sz="1800" dirty="0" smtClean="0">
                <a:solidFill>
                  <a:srgbClr val="008080"/>
                </a:solidFill>
                <a:latin typeface="Gill Sans MT" panose="020B0502020104020203" pitchFamily="34" charset="0"/>
                <a:cs typeface="Calibri" panose="020F0502020204030204" pitchFamily="34" charset="0"/>
              </a:rPr>
              <a:t>hypothyroidism:</a:t>
            </a:r>
          </a:p>
          <a:p>
            <a:pPr>
              <a:buClr>
                <a:srgbClr val="008080"/>
              </a:buClr>
            </a:pPr>
            <a:r>
              <a:rPr lang="en-US" sz="1600" dirty="0" smtClean="0">
                <a:solidFill>
                  <a:srgbClr val="00B050"/>
                </a:solidFill>
                <a:latin typeface="Gill Sans MT" panose="020B0502020104020203" pitchFamily="34" charset="0"/>
                <a:cs typeface="Calibri" panose="020F0502020204030204" pitchFamily="34" charset="0"/>
              </a:rPr>
              <a:t>The disorder </a:t>
            </a:r>
            <a:r>
              <a:rPr lang="en-US" sz="1600" dirty="0">
                <a:solidFill>
                  <a:srgbClr val="00B050"/>
                </a:solidFill>
                <a:latin typeface="Gill Sans MT" panose="020B0502020104020203" pitchFamily="34" charset="0"/>
                <a:cs typeface="Calibri" panose="020F0502020204030204" pitchFamily="34" charset="0"/>
              </a:rPr>
              <a:t>is in the hypothalamus or anterior </a:t>
            </a:r>
            <a:r>
              <a:rPr lang="en-US" sz="1600" dirty="0" smtClean="0">
                <a:solidFill>
                  <a:srgbClr val="00B050"/>
                </a:solidFill>
                <a:latin typeface="Gill Sans MT" panose="020B0502020104020203" pitchFamily="34" charset="0"/>
                <a:cs typeface="Calibri" panose="020F0502020204030204" pitchFamily="34" charset="0"/>
              </a:rPr>
              <a:t>pituitary.</a:t>
            </a:r>
          </a:p>
          <a:p>
            <a:pPr>
              <a:buClr>
                <a:srgbClr val="008080"/>
              </a:buClr>
            </a:pPr>
            <a:r>
              <a:rPr lang="en-US" sz="1600" dirty="0" smtClean="0">
                <a:solidFill>
                  <a:srgbClr val="00B050"/>
                </a:solidFill>
                <a:latin typeface="Gill Sans MT" panose="020B0502020104020203" pitchFamily="34" charset="0"/>
                <a:cs typeface="Calibri" panose="020F0502020204030204" pitchFamily="34" charset="0"/>
              </a:rPr>
              <a:t>There will </a:t>
            </a:r>
            <a:r>
              <a:rPr lang="en-US" sz="1600" dirty="0">
                <a:solidFill>
                  <a:srgbClr val="00B050"/>
                </a:solidFill>
                <a:latin typeface="Gill Sans MT" panose="020B0502020104020203" pitchFamily="34" charset="0"/>
                <a:cs typeface="Calibri" panose="020F0502020204030204" pitchFamily="34" charset="0"/>
              </a:rPr>
              <a:t>be low </a:t>
            </a:r>
            <a:r>
              <a:rPr lang="en-US" sz="1600" dirty="0" smtClean="0">
                <a:solidFill>
                  <a:srgbClr val="00B050"/>
                </a:solidFill>
                <a:latin typeface="Gill Sans MT" panose="020B0502020104020203" pitchFamily="34" charset="0"/>
                <a:cs typeface="Calibri" panose="020F0502020204030204" pitchFamily="34" charset="0"/>
              </a:rPr>
              <a:t>TSH, so </a:t>
            </a:r>
            <a:r>
              <a:rPr lang="en-US" sz="1600" dirty="0">
                <a:solidFill>
                  <a:srgbClr val="00B050"/>
                </a:solidFill>
                <a:latin typeface="Gill Sans MT" panose="020B0502020104020203" pitchFamily="34" charset="0"/>
                <a:cs typeface="Calibri" panose="020F0502020204030204" pitchFamily="34" charset="0"/>
              </a:rPr>
              <a:t>there will be low T3 </a:t>
            </a:r>
            <a:r>
              <a:rPr lang="en-US" sz="1600" dirty="0" smtClean="0">
                <a:solidFill>
                  <a:srgbClr val="00B050"/>
                </a:solidFill>
                <a:latin typeface="Gill Sans MT" panose="020B0502020104020203" pitchFamily="34" charset="0"/>
                <a:cs typeface="Calibri" panose="020F0502020204030204" pitchFamily="34" charset="0"/>
              </a:rPr>
              <a:t>&amp; </a:t>
            </a:r>
            <a:r>
              <a:rPr lang="en-US" sz="1600" dirty="0">
                <a:solidFill>
                  <a:srgbClr val="00B050"/>
                </a:solidFill>
                <a:latin typeface="Gill Sans MT" panose="020B0502020104020203" pitchFamily="34" charset="0"/>
                <a:cs typeface="Calibri" panose="020F0502020204030204" pitchFamily="34" charset="0"/>
              </a:rPr>
              <a:t>T4 also.</a:t>
            </a:r>
          </a:p>
          <a:p>
            <a:pPr marL="0" indent="0">
              <a:buNone/>
            </a:pPr>
            <a:endParaRPr lang="en-US" sz="1600" dirty="0">
              <a:solidFill>
                <a:srgbClr val="008080"/>
              </a:solidFill>
              <a:latin typeface="Gill Sans MT" panose="020B0502020104020203" pitchFamily="34" charset="0"/>
              <a:cs typeface="Calibri" panose="020F0502020204030204" pitchFamily="34" charset="0"/>
            </a:endParaRPr>
          </a:p>
          <a:p>
            <a:pPr marL="0" indent="0">
              <a:lnSpc>
                <a:spcPct val="150000"/>
              </a:lnSpc>
              <a:buNone/>
            </a:pPr>
            <a:endParaRPr lang="en-US" sz="1600" dirty="0">
              <a:solidFill>
                <a:schemeClr val="bg1">
                  <a:lumMod val="50000"/>
                </a:schemeClr>
              </a:solidFill>
              <a:latin typeface="Gill Sans MT" panose="020B0502020104020203" pitchFamily="34" charset="0"/>
              <a:cs typeface="Calibri" panose="020F0502020204030204" pitchFamily="34" charset="0"/>
            </a:endParaRPr>
          </a:p>
          <a:p>
            <a:pPr marL="0" indent="0">
              <a:lnSpc>
                <a:spcPct val="150000"/>
              </a:lnSpc>
              <a:buNone/>
            </a:pPr>
            <a:endParaRPr lang="en-US" sz="1600" dirty="0">
              <a:solidFill>
                <a:schemeClr val="bg1">
                  <a:lumMod val="50000"/>
                </a:schemeClr>
              </a:solidFill>
              <a:latin typeface="Gill Sans MT" panose="020B0502020104020203" pitchFamily="34" charset="0"/>
              <a:cs typeface="Calibri" panose="020F0502020204030204" pitchFamily="34" charset="0"/>
            </a:endParaRPr>
          </a:p>
          <a:p>
            <a:pPr marL="0" indent="0">
              <a:lnSpc>
                <a:spcPct val="150000"/>
              </a:lnSpc>
              <a:buNone/>
            </a:pPr>
            <a:endParaRPr lang="en-US" sz="1600" dirty="0">
              <a:solidFill>
                <a:schemeClr val="bg1">
                  <a:lumMod val="50000"/>
                </a:schemeClr>
              </a:solidFill>
              <a:latin typeface="Gill Sans MT" panose="020B0502020104020203" pitchFamily="34" charset="0"/>
              <a:cs typeface="Calibri" panose="020F0502020204030204" pitchFamily="34" charset="0"/>
            </a:endParaRPr>
          </a:p>
          <a:p>
            <a:pPr marL="0" indent="0">
              <a:lnSpc>
                <a:spcPct val="150000"/>
              </a:lnSpc>
              <a:buNone/>
            </a:pPr>
            <a:endParaRPr lang="en-US" sz="1600" dirty="0">
              <a:solidFill>
                <a:schemeClr val="bg1">
                  <a:lumMod val="50000"/>
                </a:schemeClr>
              </a:solidFill>
              <a:latin typeface="Gill Sans MT" panose="020B0502020104020203" pitchFamily="34" charset="0"/>
              <a:cs typeface="Calibri" panose="020F0502020204030204" pitchFamily="34" charset="0"/>
            </a:endParaRPr>
          </a:p>
          <a:p>
            <a:pPr>
              <a:lnSpc>
                <a:spcPct val="150000"/>
              </a:lnSpc>
            </a:pPr>
            <a:endParaRPr lang="en-US" sz="1600" dirty="0">
              <a:solidFill>
                <a:schemeClr val="bg1">
                  <a:lumMod val="50000"/>
                </a:schemeClr>
              </a:solidFill>
              <a:latin typeface="Gill Sans MT" panose="020B0502020104020203" pitchFamily="34" charset="0"/>
              <a:cs typeface="Calibri" panose="020F0502020204030204" pitchFamily="34" charset="0"/>
            </a:endParaRPr>
          </a:p>
        </p:txBody>
      </p:sp>
      <p:cxnSp>
        <p:nvCxnSpPr>
          <p:cNvPr id="6" name="Straight Connector 5"/>
          <p:cNvCxnSpPr/>
          <p:nvPr/>
        </p:nvCxnSpPr>
        <p:spPr>
          <a:xfrm>
            <a:off x="6022404" y="1143000"/>
            <a:ext cx="0" cy="5213350"/>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sp>
        <p:nvSpPr>
          <p:cNvPr id="11" name="Content Placeholder 3"/>
          <p:cNvSpPr txBox="1">
            <a:spLocks/>
          </p:cNvSpPr>
          <p:nvPr/>
        </p:nvSpPr>
        <p:spPr>
          <a:xfrm>
            <a:off x="6094431" y="1237601"/>
            <a:ext cx="5484991"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20000"/>
              </a:lnSpc>
              <a:buClr>
                <a:srgbClr val="008080"/>
              </a:buClr>
            </a:pPr>
            <a:r>
              <a:rPr lang="en-US" sz="2000" dirty="0" smtClean="0">
                <a:solidFill>
                  <a:srgbClr val="008080"/>
                </a:solidFill>
                <a:latin typeface="Gill Sans MT" panose="020B0502020104020203" pitchFamily="34" charset="0"/>
                <a:cs typeface="Calibri" panose="020F0502020204030204" pitchFamily="34" charset="0"/>
              </a:rPr>
              <a:t>Treatment</a:t>
            </a:r>
            <a:r>
              <a:rPr lang="en-US" sz="1300" dirty="0">
                <a:solidFill>
                  <a:srgbClr val="008080"/>
                </a:solidFill>
                <a:latin typeface="Gill Sans MT" panose="020B0502020104020203" pitchFamily="34" charset="0"/>
                <a:cs typeface="Calibri" panose="020F0502020204030204" pitchFamily="34" charset="0"/>
              </a:rPr>
              <a:t>:</a:t>
            </a:r>
            <a:endParaRPr lang="en-US" sz="1300" dirty="0">
              <a:latin typeface="Gill Sans MT" panose="020B0502020104020203" pitchFamily="34" charset="0"/>
              <a:cs typeface="Calibri" panose="020F0502020204030204" pitchFamily="34" charset="0"/>
            </a:endParaRPr>
          </a:p>
          <a:p>
            <a:pPr marL="0" indent="0" defTabSz="914400">
              <a:lnSpc>
                <a:spcPct val="120000"/>
              </a:lnSpc>
              <a:buFont typeface="Wingdings 3"/>
              <a:buNone/>
            </a:pPr>
            <a:endParaRPr lang="en-US" sz="1300" dirty="0">
              <a:solidFill>
                <a:schemeClr val="bg1">
                  <a:lumMod val="50000"/>
                </a:schemeClr>
              </a:solidFill>
              <a:latin typeface="Gill Sans MT" panose="020B0502020104020203" pitchFamily="34" charset="0"/>
              <a:cs typeface="Calibri" panose="020F0502020204030204" pitchFamily="34" charset="0"/>
            </a:endParaRPr>
          </a:p>
          <a:p>
            <a:pPr marL="0" indent="0">
              <a:buNone/>
            </a:pPr>
            <a:r>
              <a:rPr lang="en-US" sz="1600" dirty="0" smtClean="0">
                <a:solidFill>
                  <a:srgbClr val="FF0000"/>
                </a:solidFill>
                <a:latin typeface="Gill Sans MT" panose="020B0502020104020203" pitchFamily="34" charset="0"/>
                <a:cs typeface="Calibri" panose="020F0502020204030204" pitchFamily="34" charset="0"/>
              </a:rPr>
              <a:t>L-thyroxine </a:t>
            </a:r>
            <a:r>
              <a:rPr lang="en-US" sz="1600" dirty="0">
                <a:solidFill>
                  <a:srgbClr val="00B050"/>
                </a:solidFill>
                <a:latin typeface="Gill Sans MT" panose="020B0502020104020203" pitchFamily="34" charset="0"/>
                <a:cs typeface="Calibri" panose="020F0502020204030204" pitchFamily="34" charset="0"/>
              </a:rPr>
              <a:t>(Hormone replacement </a:t>
            </a:r>
            <a:r>
              <a:rPr lang="en-US" sz="1600" dirty="0" smtClean="0">
                <a:solidFill>
                  <a:srgbClr val="00B050"/>
                </a:solidFill>
                <a:latin typeface="Gill Sans MT" panose="020B0502020104020203" pitchFamily="34" charset="0"/>
                <a:cs typeface="Calibri" panose="020F0502020204030204" pitchFamily="34" charset="0"/>
              </a:rPr>
              <a:t>therapy, MUST monitor &amp; </a:t>
            </a:r>
            <a:r>
              <a:rPr lang="en-US" sz="1600" dirty="0">
                <a:solidFill>
                  <a:srgbClr val="00B050"/>
                </a:solidFill>
                <a:latin typeface="Gill Sans MT" panose="020B0502020104020203" pitchFamily="34" charset="0"/>
                <a:cs typeface="Calibri" panose="020F0502020204030204" pitchFamily="34" charset="0"/>
              </a:rPr>
              <a:t>adjust dose</a:t>
            </a:r>
            <a:r>
              <a:rPr lang="en-US" sz="1600" dirty="0" smtClean="0">
                <a:solidFill>
                  <a:srgbClr val="00B050"/>
                </a:solidFill>
                <a:latin typeface="Gill Sans MT" panose="020B0502020104020203" pitchFamily="34" charset="0"/>
                <a:cs typeface="Calibri" panose="020F0502020204030204" pitchFamily="34" charset="0"/>
              </a:rPr>
              <a:t>).</a:t>
            </a:r>
          </a:p>
          <a:p>
            <a:pPr>
              <a:buFont typeface="Wingdings" panose="05000000000000000000" pitchFamily="2" charset="2"/>
              <a:buChar char="ü"/>
            </a:pPr>
            <a:endParaRPr lang="en-US" sz="1600" dirty="0">
              <a:solidFill>
                <a:srgbClr val="00B050"/>
              </a:solidFill>
              <a:latin typeface="Gill Sans MT" panose="020B0502020104020203" pitchFamily="34" charset="0"/>
              <a:cs typeface="Calibri" panose="020F0502020204030204" pitchFamily="34" charset="0"/>
            </a:endParaRPr>
          </a:p>
          <a:p>
            <a:pPr>
              <a:lnSpc>
                <a:spcPct val="150000"/>
              </a:lnSpc>
              <a:buClr>
                <a:srgbClr val="008080"/>
              </a:buClr>
              <a:buFont typeface="Wingdings" panose="05000000000000000000" pitchFamily="2" charset="2"/>
              <a:buChar char="ü"/>
            </a:pPr>
            <a:r>
              <a:rPr lang="en-US" sz="1600" dirty="0">
                <a:latin typeface="Gill Sans MT" panose="020B0502020104020203" pitchFamily="34" charset="0"/>
                <a:cs typeface="Calibri" panose="020F0502020204030204" pitchFamily="34" charset="0"/>
              </a:rPr>
              <a:t>Starting dose is </a:t>
            </a:r>
            <a:r>
              <a:rPr lang="en-US" sz="1600" dirty="0">
                <a:solidFill>
                  <a:srgbClr val="FFC000"/>
                </a:solidFill>
                <a:latin typeface="Gill Sans MT" panose="020B0502020104020203" pitchFamily="34" charset="0"/>
                <a:cs typeface="Calibri" panose="020F0502020204030204" pitchFamily="34" charset="0"/>
              </a:rPr>
              <a:t>25-50</a:t>
            </a:r>
            <a:r>
              <a:rPr lang="en-US" sz="1600" dirty="0">
                <a:latin typeface="Gill Sans MT" panose="020B0502020104020203" pitchFamily="34" charset="0"/>
                <a:cs typeface="Calibri" panose="020F0502020204030204" pitchFamily="34" charset="0"/>
              </a:rPr>
              <a:t> </a:t>
            </a:r>
            <a:r>
              <a:rPr lang="en-US" sz="1600" dirty="0" err="1">
                <a:latin typeface="Gill Sans MT" panose="020B0502020104020203" pitchFamily="34" charset="0"/>
                <a:cs typeface="Calibri" panose="020F0502020204030204" pitchFamily="34" charset="0"/>
              </a:rPr>
              <a:t>μg</a:t>
            </a:r>
            <a:r>
              <a:rPr lang="en-US" sz="1600" dirty="0" smtClean="0">
                <a:latin typeface="Gill Sans MT" panose="020B0502020104020203" pitchFamily="34" charset="0"/>
                <a:cs typeface="Calibri" panose="020F0502020204030204" pitchFamily="34" charset="0"/>
              </a:rPr>
              <a:t>.</a:t>
            </a:r>
          </a:p>
          <a:p>
            <a:pPr>
              <a:lnSpc>
                <a:spcPct val="150000"/>
              </a:lnSpc>
              <a:buClr>
                <a:srgbClr val="008080"/>
              </a:buClr>
              <a:buFont typeface="Wingdings" panose="05000000000000000000" pitchFamily="2" charset="2"/>
              <a:buChar char="ü"/>
            </a:pPr>
            <a:r>
              <a:rPr lang="en-US" sz="1600" dirty="0">
                <a:solidFill>
                  <a:srgbClr val="FF66CC"/>
                </a:solidFill>
              </a:rPr>
              <a:t>Increase to </a:t>
            </a:r>
            <a:r>
              <a:rPr lang="en-US" sz="1600" dirty="0">
                <a:solidFill>
                  <a:schemeClr val="accent4">
                    <a:lumMod val="75000"/>
                  </a:schemeClr>
                </a:solidFill>
              </a:rPr>
              <a:t>200</a:t>
            </a:r>
            <a:r>
              <a:rPr lang="en-US" sz="1600" dirty="0">
                <a:solidFill>
                  <a:srgbClr val="FF66CC"/>
                </a:solidFill>
              </a:rPr>
              <a:t> µg</a:t>
            </a:r>
            <a:r>
              <a:rPr lang="en-US" sz="1600" dirty="0" smtClean="0">
                <a:solidFill>
                  <a:srgbClr val="FF66CC"/>
                </a:solidFill>
              </a:rPr>
              <a:t>.</a:t>
            </a:r>
            <a:endParaRPr lang="en-US" sz="1600" dirty="0">
              <a:latin typeface="Gill Sans MT" panose="020B0502020104020203" pitchFamily="34" charset="0"/>
              <a:cs typeface="Calibri" panose="020F0502020204030204" pitchFamily="34" charset="0"/>
            </a:endParaRPr>
          </a:p>
          <a:p>
            <a:pPr>
              <a:lnSpc>
                <a:spcPct val="150000"/>
              </a:lnSpc>
              <a:buClr>
                <a:srgbClr val="008080"/>
              </a:buClr>
              <a:buFont typeface="Wingdings" panose="05000000000000000000" pitchFamily="2" charset="2"/>
              <a:buChar char="ü"/>
            </a:pPr>
            <a:r>
              <a:rPr lang="en-US" sz="1600" dirty="0">
                <a:latin typeface="Gill Sans MT" panose="020B0502020104020203" pitchFamily="34" charset="0"/>
                <a:cs typeface="Calibri" panose="020F0502020204030204" pitchFamily="34" charset="0"/>
              </a:rPr>
              <a:t>At </a:t>
            </a:r>
            <a:r>
              <a:rPr lang="en-US" sz="1600" dirty="0">
                <a:solidFill>
                  <a:srgbClr val="FFC000"/>
                </a:solidFill>
                <a:latin typeface="Gill Sans MT" panose="020B0502020104020203" pitchFamily="34" charset="0"/>
                <a:cs typeface="Calibri" panose="020F0502020204030204" pitchFamily="34" charset="0"/>
              </a:rPr>
              <a:t>2-4</a:t>
            </a:r>
            <a:r>
              <a:rPr lang="en-US" sz="1600" dirty="0">
                <a:latin typeface="Gill Sans MT" panose="020B0502020104020203" pitchFamily="34" charset="0"/>
                <a:cs typeface="Calibri" panose="020F0502020204030204" pitchFamily="34" charset="0"/>
              </a:rPr>
              <a:t> weeks period</a:t>
            </a:r>
            <a:r>
              <a:rPr lang="en-US" sz="1600" dirty="0" smtClean="0">
                <a:latin typeface="Gill Sans MT" panose="020B0502020104020203" pitchFamily="34" charset="0"/>
                <a:cs typeface="Calibri" panose="020F0502020204030204" pitchFamily="34" charset="0"/>
              </a:rPr>
              <a:t>.</a:t>
            </a:r>
            <a:endParaRPr lang="en-US" sz="1600" dirty="0">
              <a:latin typeface="Gill Sans MT" panose="020B0502020104020203" pitchFamily="34" charset="0"/>
              <a:cs typeface="Calibri" panose="020F0502020204030204" pitchFamily="34" charset="0"/>
            </a:endParaRPr>
          </a:p>
          <a:p>
            <a:pPr>
              <a:lnSpc>
                <a:spcPct val="150000"/>
              </a:lnSpc>
              <a:buClr>
                <a:srgbClr val="008080"/>
              </a:buClr>
              <a:buFont typeface="Wingdings" panose="05000000000000000000" pitchFamily="2" charset="2"/>
              <a:buChar char="ü"/>
            </a:pPr>
            <a:r>
              <a:rPr lang="en-US" sz="1600" dirty="0">
                <a:latin typeface="Gill Sans MT" panose="020B0502020104020203" pitchFamily="34" charset="0"/>
                <a:cs typeface="Calibri" panose="020F0502020204030204" pitchFamily="34" charset="0"/>
              </a:rPr>
              <a:t>The first response seen is the </a:t>
            </a:r>
            <a:r>
              <a:rPr lang="en-US" sz="1600" dirty="0">
                <a:solidFill>
                  <a:srgbClr val="FF0000"/>
                </a:solidFill>
                <a:latin typeface="Gill Sans MT" panose="020B0502020104020203" pitchFamily="34" charset="0"/>
                <a:cs typeface="Calibri" panose="020F0502020204030204" pitchFamily="34" charset="0"/>
              </a:rPr>
              <a:t>weight loss. </a:t>
            </a:r>
          </a:p>
          <a:p>
            <a:pPr marL="0" indent="0" defTabSz="914400">
              <a:lnSpc>
                <a:spcPct val="120000"/>
              </a:lnSpc>
              <a:buFont typeface="Wingdings 3"/>
              <a:buNone/>
            </a:pPr>
            <a:endParaRPr lang="en-US" sz="1600" dirty="0">
              <a:latin typeface="Gill Sans MT" panose="020B0502020104020203" pitchFamily="34" charset="0"/>
              <a:cs typeface="Calibri" panose="020F0502020204030204" pitchFamily="34" charset="0"/>
            </a:endParaRPr>
          </a:p>
          <a:p>
            <a:pPr marL="0" indent="0" defTabSz="914400">
              <a:lnSpc>
                <a:spcPct val="120000"/>
              </a:lnSpc>
              <a:buFont typeface="Wingdings 3"/>
              <a:buNone/>
            </a:pPr>
            <a:endParaRPr lang="en-US" sz="1300" dirty="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120000"/>
              </a:lnSpc>
              <a:buFont typeface="Wingdings 3"/>
              <a:buNone/>
            </a:pPr>
            <a:endParaRPr lang="en-US" sz="1300" dirty="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120000"/>
              </a:lnSpc>
              <a:buFont typeface="Wingdings 3"/>
              <a:buNone/>
            </a:pPr>
            <a:endParaRPr lang="en-US" sz="1300" dirty="0">
              <a:solidFill>
                <a:schemeClr val="bg1">
                  <a:lumMod val="50000"/>
                </a:schemeClr>
              </a:solidFill>
              <a:latin typeface="Gill Sans MT" panose="020B0502020104020203" pitchFamily="34" charset="0"/>
              <a:cs typeface="Calibri" panose="020F0502020204030204" pitchFamily="34" charset="0"/>
            </a:endParaRPr>
          </a:p>
          <a:p>
            <a:pPr defTabSz="914400">
              <a:lnSpc>
                <a:spcPct val="120000"/>
              </a:lnSpc>
            </a:pPr>
            <a:endParaRPr lang="en-US" sz="1300" dirty="0">
              <a:solidFill>
                <a:schemeClr val="bg1">
                  <a:lumMod val="50000"/>
                </a:schemeClr>
              </a:solidFill>
              <a:latin typeface="Gill Sans MT" panose="020B0502020104020203" pitchFamily="34" charset="0"/>
              <a:cs typeface="Calibri" panose="020F0502020204030204" pitchFamily="34" charset="0"/>
            </a:endParaRPr>
          </a:p>
        </p:txBody>
      </p:sp>
      <p:sp>
        <p:nvSpPr>
          <p:cNvPr id="8" name="Rectangle 7"/>
          <p:cNvSpPr/>
          <p:nvPr/>
        </p:nvSpPr>
        <p:spPr>
          <a:xfrm>
            <a:off x="9442827" y="11258"/>
            <a:ext cx="2745998"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The </a:t>
            </a:r>
            <a:r>
              <a:rPr lang="en-US" sz="2400" dirty="0" smtClean="0">
                <a:solidFill>
                  <a:srgbClr val="00B050"/>
                </a:solidFill>
                <a:latin typeface="Arabic Typesetting" panose="03020402040406030203" pitchFamily="66" charset="-78"/>
                <a:cs typeface="Arabic Typesetting" panose="03020402040406030203" pitchFamily="66" charset="-78"/>
              </a:rPr>
              <a:t>notes</a:t>
            </a:r>
            <a:r>
              <a:rPr lang="en-US" sz="2400" dirty="0" smtClean="0">
                <a:solidFill>
                  <a:srgbClr val="FF0000"/>
                </a:solidFill>
                <a:latin typeface="Arabic Typesetting" panose="03020402040406030203" pitchFamily="66" charset="-78"/>
                <a:cs typeface="Arabic Typesetting" panose="03020402040406030203" pitchFamily="66" charset="-78"/>
              </a:rPr>
              <a:t> here are imp</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7236001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24</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334109386"/>
              </p:ext>
            </p:extLst>
          </p:nvPr>
        </p:nvGraphicFramePr>
        <p:xfrm>
          <a:off x="603114" y="1305237"/>
          <a:ext cx="9076697" cy="4160520"/>
        </p:xfrm>
        <a:graphic>
          <a:graphicData uri="http://schemas.openxmlformats.org/drawingml/2006/table">
            <a:tbl>
              <a:tblPr firstRow="1" bandRow="1">
                <a:tableStyleId>{5DA37D80-6434-44D0-A028-1B22A696006F}</a:tableStyleId>
              </a:tblPr>
              <a:tblGrid>
                <a:gridCol w="1818890">
                  <a:extLst>
                    <a:ext uri="{9D8B030D-6E8A-4147-A177-3AD203B41FA5}">
                      <a16:colId xmlns:a16="http://schemas.microsoft.com/office/drawing/2014/main" xmlns="" val="2488661427"/>
                    </a:ext>
                  </a:extLst>
                </a:gridCol>
                <a:gridCol w="2520280">
                  <a:extLst>
                    <a:ext uri="{9D8B030D-6E8A-4147-A177-3AD203B41FA5}">
                      <a16:colId xmlns:a16="http://schemas.microsoft.com/office/drawing/2014/main" xmlns="" val="1164763168"/>
                    </a:ext>
                  </a:extLst>
                </a:gridCol>
                <a:gridCol w="3312368">
                  <a:extLst>
                    <a:ext uri="{9D8B030D-6E8A-4147-A177-3AD203B41FA5}">
                      <a16:colId xmlns:a16="http://schemas.microsoft.com/office/drawing/2014/main" xmlns="" val="3077231630"/>
                    </a:ext>
                  </a:extLst>
                </a:gridCol>
                <a:gridCol w="1425159">
                  <a:extLst>
                    <a:ext uri="{9D8B030D-6E8A-4147-A177-3AD203B41FA5}">
                      <a16:colId xmlns:a16="http://schemas.microsoft.com/office/drawing/2014/main" xmlns="" val="4128162029"/>
                    </a:ext>
                  </a:extLst>
                </a:gridCol>
              </a:tblGrid>
              <a:tr h="288032">
                <a:tc gridSpan="4">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600" b="0" kern="1200" dirty="0" smtClean="0">
                          <a:solidFill>
                            <a:srgbClr val="497E8D"/>
                          </a:solidFill>
                          <a:latin typeface="Calibri" panose="020F0502020204030204" pitchFamily="34" charset="0"/>
                          <a:ea typeface="+mn-ea"/>
                          <a:cs typeface="Calibri" panose="020F0502020204030204" pitchFamily="34" charset="0"/>
                        </a:rPr>
                        <a:t>Cretinism </a:t>
                      </a:r>
                      <a:r>
                        <a:rPr kumimoji="0" lang="ar-SA" sz="1600" b="0" kern="1200" dirty="0" err="1" smtClean="0">
                          <a:solidFill>
                            <a:srgbClr val="497E8D"/>
                          </a:solidFill>
                          <a:latin typeface="Calibri" panose="020F0502020204030204" pitchFamily="34" charset="0"/>
                          <a:ea typeface="+mn-ea"/>
                          <a:cs typeface="Calibri" panose="020F0502020204030204" pitchFamily="34" charset="0"/>
                        </a:rPr>
                        <a:t>التقزم</a:t>
                      </a:r>
                      <a:endParaRPr kumimoji="0" lang="en-US" sz="1600" b="0" kern="1200" dirty="0">
                        <a:solidFill>
                          <a:srgbClr val="497E8D"/>
                        </a:solidFill>
                        <a:latin typeface="Calibri" panose="020F0502020204030204" pitchFamily="34" charset="0"/>
                        <a:ea typeface="+mn-ea"/>
                        <a:cs typeface="Calibri" panose="020F0502020204030204" pitchFamily="34" charset="0"/>
                      </a:endParaRPr>
                    </a:p>
                  </a:txBody>
                  <a:tcP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a:solidFill>
                          <a:srgbClr val="497E8D"/>
                        </a:solidFill>
                        <a:latin typeface="Calibri" panose="020F0502020204030204" pitchFamily="34" charset="0"/>
                        <a:ea typeface="+mn-ea"/>
                        <a:cs typeface="Calibri" panose="020F0502020204030204" pitchFamily="34" charset="0"/>
                      </a:endParaRPr>
                    </a:p>
                  </a:txBody>
                  <a:tcPr>
                    <a:solidFill>
                      <a:schemeClr val="bg1">
                        <a:lumMod val="95000"/>
                      </a:schemeClr>
                    </a:solidFill>
                  </a:tcPr>
                </a:tc>
                <a:extLst>
                  <a:ext uri="{0D108BD9-81ED-4DB2-BD59-A6C34878D82A}">
                    <a16:rowId xmlns:a16="http://schemas.microsoft.com/office/drawing/2014/main" xmlns="" val="1961253835"/>
                  </a:ext>
                </a:extLst>
              </a:tr>
              <a:tr h="211571">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baseline="0" dirty="0" smtClean="0">
                          <a:solidFill>
                            <a:srgbClr val="008080"/>
                          </a:solidFill>
                          <a:latin typeface="+mn-lt"/>
                          <a:ea typeface="+mn-ea"/>
                          <a:cs typeface="+mn-cs"/>
                        </a:rPr>
                        <a:t>Definition </a:t>
                      </a:r>
                      <a:endParaRPr kumimoji="0" lang="en-US" sz="1400" b="0" i="0" u="none" strike="noStrike" kern="1200" baseline="0" dirty="0">
                        <a:solidFill>
                          <a:srgbClr val="008080"/>
                        </a:solidFill>
                        <a:latin typeface="+mn-lt"/>
                        <a:ea typeface="+mn-ea"/>
                        <a:cs typeface="+mn-cs"/>
                      </a:endParaRPr>
                    </a:p>
                  </a:txBody>
                  <a:tcPr>
                    <a:solidFill>
                      <a:srgbClr val="C1FFE0"/>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baseline="0" dirty="0" smtClean="0">
                          <a:solidFill>
                            <a:srgbClr val="008080"/>
                          </a:solidFill>
                          <a:latin typeface="+mn-lt"/>
                          <a:ea typeface="+mn-ea"/>
                          <a:cs typeface="+mn-cs"/>
                        </a:rPr>
                        <a:t>Causes</a:t>
                      </a:r>
                      <a:endParaRPr kumimoji="0" lang="en-US" sz="1400" b="0" i="0" u="none" strike="noStrike" kern="1200" baseline="0" dirty="0">
                        <a:solidFill>
                          <a:srgbClr val="008080"/>
                        </a:solidFill>
                        <a:latin typeface="+mn-lt"/>
                        <a:ea typeface="+mn-ea"/>
                        <a:cs typeface="+mn-cs"/>
                      </a:endParaRPr>
                    </a:p>
                  </a:txBody>
                  <a:tcPr>
                    <a:solidFill>
                      <a:srgbClr val="FFE7E7"/>
                    </a:solidFill>
                  </a:tcPr>
                </a:tc>
                <a:tc>
                  <a:txBody>
                    <a:bodyPr/>
                    <a:lstStyle/>
                    <a:p>
                      <a:pPr marL="0" indent="0" algn="ctr" eaLnBrk="1" hangingPunct="1">
                        <a:lnSpc>
                          <a:spcPct val="150000"/>
                        </a:lnSpc>
                        <a:buFont typeface="Wingdings" panose="05000000000000000000" pitchFamily="2" charset="2"/>
                        <a:buNone/>
                      </a:pPr>
                      <a:r>
                        <a:rPr kumimoji="0" lang="en-US" sz="1400" b="0" i="0" u="none" strike="noStrike" kern="1200" baseline="0" dirty="0" smtClean="0">
                          <a:solidFill>
                            <a:srgbClr val="008080"/>
                          </a:solidFill>
                          <a:latin typeface="+mn-lt"/>
                          <a:ea typeface="+mn-ea"/>
                          <a:cs typeface="+mn-cs"/>
                        </a:rPr>
                        <a:t>Symptoms</a:t>
                      </a:r>
                      <a:endParaRPr kumimoji="0" lang="en-US" sz="1400" b="0" i="0" u="none" strike="noStrike" kern="1200" baseline="0" dirty="0">
                        <a:solidFill>
                          <a:srgbClr val="008080"/>
                        </a:solidFill>
                        <a:latin typeface="+mn-lt"/>
                        <a:ea typeface="+mn-ea"/>
                        <a:cs typeface="+mn-cs"/>
                      </a:endParaRPr>
                    </a:p>
                  </a:txBody>
                  <a:tcPr>
                    <a:solidFill>
                      <a:srgbClr val="FCFEE6"/>
                    </a:solidFill>
                  </a:tcPr>
                </a:tc>
                <a:tc>
                  <a:txBody>
                    <a:bodyPr/>
                    <a:lstStyle/>
                    <a:p>
                      <a:pPr marL="0" indent="0" algn="ctr" eaLnBrk="1" hangingPunct="1">
                        <a:lnSpc>
                          <a:spcPct val="150000"/>
                        </a:lnSpc>
                        <a:buFont typeface="Wingdings" panose="05000000000000000000" pitchFamily="2" charset="2"/>
                        <a:buNone/>
                      </a:pPr>
                      <a:r>
                        <a:rPr kumimoji="0" lang="en-US" sz="1400" b="0" i="0" u="none" strike="noStrike" kern="1200" baseline="0" dirty="0" smtClean="0">
                          <a:solidFill>
                            <a:srgbClr val="008080"/>
                          </a:solidFill>
                          <a:latin typeface="+mn-lt"/>
                          <a:ea typeface="+mn-ea"/>
                          <a:cs typeface="+mn-cs"/>
                        </a:rPr>
                        <a:t>Treatment</a:t>
                      </a:r>
                      <a:endParaRPr kumimoji="0" lang="en-US" sz="1400" b="0" i="0" u="none" strike="noStrike" kern="1200" baseline="0" dirty="0">
                        <a:solidFill>
                          <a:srgbClr val="008080"/>
                        </a:solidFill>
                        <a:latin typeface="+mn-lt"/>
                        <a:ea typeface="+mn-ea"/>
                        <a:cs typeface="+mn-cs"/>
                      </a:endParaRPr>
                    </a:p>
                  </a:txBody>
                  <a:tcPr>
                    <a:solidFill>
                      <a:srgbClr val="B9FFFF"/>
                    </a:solidFill>
                  </a:tcPr>
                </a:tc>
                <a:extLst>
                  <a:ext uri="{0D108BD9-81ED-4DB2-BD59-A6C34878D82A}">
                    <a16:rowId xmlns:a16="http://schemas.microsoft.com/office/drawing/2014/main" xmlns="" val="459244839"/>
                  </a:ext>
                </a:extLst>
              </a:tr>
              <a:tr h="3127291">
                <a:tc>
                  <a:txBody>
                    <a:bodyPr/>
                    <a:lstStyle/>
                    <a:p>
                      <a:pPr defTabSz="914400">
                        <a:lnSpc>
                          <a:spcPct val="150000"/>
                        </a:lnSpc>
                        <a:buClr>
                          <a:srgbClr val="008080"/>
                        </a:buClr>
                      </a:pPr>
                      <a:r>
                        <a:rPr lang="en-US" sz="1400" dirty="0" smtClean="0">
                          <a:latin typeface="Gill Sans MT" panose="020B0502020104020203" pitchFamily="34" charset="0"/>
                          <a:cs typeface="Calibri" panose="020F0502020204030204" pitchFamily="34" charset="0"/>
                        </a:rPr>
                        <a:t>Extreme </a:t>
                      </a:r>
                      <a:r>
                        <a:rPr lang="en-US" sz="1400" dirty="0" err="1" smtClean="0">
                          <a:solidFill>
                            <a:srgbClr val="FF0000"/>
                          </a:solidFill>
                          <a:latin typeface="Gill Sans MT" panose="020B0502020104020203" pitchFamily="34" charset="0"/>
                          <a:cs typeface="Calibri" panose="020F0502020204030204" pitchFamily="34" charset="0"/>
                        </a:rPr>
                        <a:t>hypothyroidisim</a:t>
                      </a:r>
                      <a:r>
                        <a:rPr lang="en-US" sz="1400" dirty="0" smtClean="0">
                          <a:solidFill>
                            <a:srgbClr val="FF0000"/>
                          </a:solidFill>
                          <a:latin typeface="Gill Sans MT" panose="020B0502020104020203" pitchFamily="34" charset="0"/>
                          <a:cs typeface="Calibri" panose="020F0502020204030204" pitchFamily="34" charset="0"/>
                        </a:rPr>
                        <a:t> </a:t>
                      </a:r>
                      <a:r>
                        <a:rPr lang="en-US" sz="1400" dirty="0" smtClean="0">
                          <a:latin typeface="Gill Sans MT" panose="020B0502020104020203" pitchFamily="34" charset="0"/>
                          <a:cs typeface="Calibri" panose="020F0502020204030204" pitchFamily="34" charset="0"/>
                        </a:rPr>
                        <a:t>during infancy and childhood (failure of growth).</a:t>
                      </a:r>
                    </a:p>
                    <a:p>
                      <a:pPr defTabSz="914400">
                        <a:lnSpc>
                          <a:spcPct val="150000"/>
                        </a:lnSpc>
                        <a:buClr>
                          <a:srgbClr val="008080"/>
                        </a:buClr>
                      </a:pPr>
                      <a:endParaRPr lang="en-US" sz="1400" baseline="30000" dirty="0" smtClean="0">
                        <a:solidFill>
                          <a:srgbClr val="00B050"/>
                        </a:solidFill>
                        <a:latin typeface="Gill Sans MT" panose="020B0502020104020203" pitchFamily="34" charset="0"/>
                        <a:cs typeface="Calibri" panose="020F0502020204030204" pitchFamily="34" charset="0"/>
                      </a:endParaRPr>
                    </a:p>
                    <a:p>
                      <a:r>
                        <a:rPr kumimoji="0" lang="en-US" sz="1400" kern="1200" dirty="0" smtClean="0">
                          <a:solidFill>
                            <a:srgbClr val="00B050"/>
                          </a:solidFill>
                          <a:latin typeface="Gill Sans MT" panose="020B0502020104020203" pitchFamily="34" charset="0"/>
                          <a:ea typeface="+mn-ea"/>
                          <a:cs typeface="Calibri" panose="020F0502020204030204" pitchFamily="34" charset="0"/>
                        </a:rPr>
                        <a:t>(Inability to secrete the thyroid</a:t>
                      </a:r>
                      <a:r>
                        <a:rPr kumimoji="0" lang="en-US" sz="1400" kern="1200" baseline="0" dirty="0" smtClean="0">
                          <a:solidFill>
                            <a:srgbClr val="00B050"/>
                          </a:solidFill>
                          <a:latin typeface="Gill Sans MT" panose="020B0502020104020203" pitchFamily="34" charset="0"/>
                          <a:ea typeface="+mn-ea"/>
                          <a:cs typeface="Calibri" panose="020F0502020204030204" pitchFamily="34" charset="0"/>
                        </a:rPr>
                        <a:t> </a:t>
                      </a:r>
                      <a:r>
                        <a:rPr kumimoji="0" lang="en-US" sz="1400" kern="1200" dirty="0" smtClean="0">
                          <a:solidFill>
                            <a:srgbClr val="00B050"/>
                          </a:solidFill>
                          <a:latin typeface="Gill Sans MT" panose="020B0502020104020203" pitchFamily="34" charset="0"/>
                          <a:ea typeface="+mn-ea"/>
                          <a:cs typeface="Calibri" panose="020F0502020204030204" pitchFamily="34" charset="0"/>
                        </a:rPr>
                        <a:t>hormone.</a:t>
                      </a:r>
                      <a:r>
                        <a:rPr kumimoji="0" lang="en-US" sz="1400" kern="1200" baseline="0" dirty="0" smtClean="0">
                          <a:solidFill>
                            <a:srgbClr val="00B050"/>
                          </a:solidFill>
                          <a:latin typeface="Gill Sans MT" panose="020B0502020104020203" pitchFamily="34" charset="0"/>
                          <a:ea typeface="+mn-ea"/>
                          <a:cs typeface="Calibri" panose="020F0502020204030204" pitchFamily="34" charset="0"/>
                        </a:rPr>
                        <a:t> </a:t>
                      </a:r>
                      <a:r>
                        <a:rPr kumimoji="0" lang="en-US" sz="1400" kern="1200" dirty="0" smtClean="0">
                          <a:solidFill>
                            <a:srgbClr val="00B050"/>
                          </a:solidFill>
                          <a:latin typeface="Gill Sans MT" panose="020B0502020104020203" pitchFamily="34" charset="0"/>
                          <a:ea typeface="+mn-ea"/>
                          <a:cs typeface="Calibri" panose="020F0502020204030204" pitchFamily="34" charset="0"/>
                        </a:rPr>
                        <a:t>Thyroid hormone isn’t there).</a:t>
                      </a:r>
                      <a:endParaRPr kumimoji="0" lang="en-US" sz="1400" kern="1200" dirty="0">
                        <a:solidFill>
                          <a:srgbClr val="00B050"/>
                        </a:solidFill>
                        <a:latin typeface="Gill Sans MT" panose="020B0502020104020203" pitchFamily="34" charset="0"/>
                        <a:ea typeface="+mn-ea"/>
                        <a:cs typeface="Calibri" panose="020F0502020204030204" pitchFamily="34" charset="0"/>
                      </a:endParaRPr>
                    </a:p>
                  </a:txBody>
                  <a:tcPr>
                    <a:solidFill>
                      <a:schemeClr val="bg1"/>
                    </a:solidFill>
                  </a:tcPr>
                </a:tc>
                <a:tc>
                  <a:txBody>
                    <a:bodyPr/>
                    <a:lstStyle/>
                    <a:p>
                      <a:pPr marL="0" indent="0" defTabSz="914400">
                        <a:lnSpc>
                          <a:spcPct val="150000"/>
                        </a:lnSpc>
                        <a:buClr>
                          <a:srgbClr val="008080"/>
                        </a:buClr>
                        <a:buFont typeface="+mj-lt"/>
                        <a:buNone/>
                      </a:pPr>
                      <a:r>
                        <a:rPr lang="en-US" sz="1400" dirty="0" smtClean="0">
                          <a:latin typeface="Gill Sans MT" panose="020B0502020104020203" pitchFamily="34" charset="0"/>
                          <a:cs typeface="Calibri" panose="020F0502020204030204" pitchFamily="34" charset="0"/>
                        </a:rPr>
                        <a:t>1. Congenital lack of thyroid gland</a:t>
                      </a:r>
                      <a:r>
                        <a:rPr lang="en-US" sz="1400" baseline="0" dirty="0" smtClean="0">
                          <a:latin typeface="Gill Sans MT" panose="020B0502020104020203" pitchFamily="34" charset="0"/>
                          <a:cs typeface="Calibri" panose="020F0502020204030204" pitchFamily="34" charset="0"/>
                        </a:rPr>
                        <a:t>.</a:t>
                      </a:r>
                    </a:p>
                    <a:p>
                      <a:pPr marL="0" indent="0" defTabSz="914400">
                        <a:lnSpc>
                          <a:spcPct val="150000"/>
                        </a:lnSpc>
                        <a:buClr>
                          <a:srgbClr val="008080"/>
                        </a:buClr>
                        <a:buFont typeface="+mj-lt"/>
                        <a:buNone/>
                      </a:pPr>
                      <a:r>
                        <a:rPr lang="en-US" sz="1400" baseline="0" dirty="0" smtClean="0">
                          <a:solidFill>
                            <a:srgbClr val="FF0000"/>
                          </a:solidFill>
                          <a:latin typeface="Gill Sans MT" panose="020B0502020104020203" pitchFamily="34" charset="0"/>
                          <a:cs typeface="Calibri" panose="020F0502020204030204" pitchFamily="34" charset="0"/>
                        </a:rPr>
                        <a:t>    </a:t>
                      </a:r>
                      <a:r>
                        <a:rPr lang="en-US" sz="1400" dirty="0" smtClean="0">
                          <a:solidFill>
                            <a:srgbClr val="FF0000"/>
                          </a:solidFill>
                          <a:latin typeface="Gill Sans MT" panose="020B0502020104020203" pitchFamily="34" charset="0"/>
                          <a:cs typeface="Calibri" panose="020F0502020204030204" pitchFamily="34" charset="0"/>
                        </a:rPr>
                        <a:t>(Congenital Cretinism).</a:t>
                      </a:r>
                    </a:p>
                    <a:p>
                      <a:pPr marL="342900" indent="-342900" defTabSz="914400">
                        <a:lnSpc>
                          <a:spcPct val="150000"/>
                        </a:lnSpc>
                        <a:buClr>
                          <a:srgbClr val="008080"/>
                        </a:buClr>
                        <a:buFont typeface="+mj-lt"/>
                        <a:buAutoNum type="arabicPeriod"/>
                      </a:pPr>
                      <a:endParaRPr lang="en-US" sz="1400" dirty="0" smtClean="0">
                        <a:solidFill>
                          <a:srgbClr val="FF0000"/>
                        </a:solidFill>
                        <a:latin typeface="Gill Sans MT" panose="020B0502020104020203" pitchFamily="34" charset="0"/>
                        <a:cs typeface="Calibri" panose="020F0502020204030204" pitchFamily="34" charset="0"/>
                      </a:endParaRPr>
                    </a:p>
                    <a:p>
                      <a:pPr marL="0" indent="0" defTabSz="914400">
                        <a:lnSpc>
                          <a:spcPct val="150000"/>
                        </a:lnSpc>
                        <a:buClr>
                          <a:srgbClr val="008080"/>
                        </a:buClr>
                        <a:buFont typeface="+mj-lt"/>
                        <a:buNone/>
                      </a:pPr>
                      <a:r>
                        <a:rPr lang="en-US" sz="1400" dirty="0" smtClean="0">
                          <a:latin typeface="Gill Sans MT" panose="020B0502020104020203" pitchFamily="34" charset="0"/>
                          <a:cs typeface="Calibri" panose="020F0502020204030204" pitchFamily="34" charset="0"/>
                        </a:rPr>
                        <a:t>2. Genetic deficiency leading to failure in production of hormone.</a:t>
                      </a:r>
                    </a:p>
                    <a:p>
                      <a:pPr marL="342900" indent="-342900" defTabSz="914400">
                        <a:lnSpc>
                          <a:spcPct val="150000"/>
                        </a:lnSpc>
                        <a:buClr>
                          <a:srgbClr val="008080"/>
                        </a:buClr>
                        <a:buFont typeface="+mj-lt"/>
                        <a:buAutoNum type="arabicPeriod"/>
                      </a:pPr>
                      <a:endParaRPr lang="en-US" sz="1400" dirty="0" smtClean="0">
                        <a:latin typeface="Gill Sans MT" panose="020B0502020104020203" pitchFamily="34" charset="0"/>
                        <a:cs typeface="Calibri" panose="020F0502020204030204" pitchFamily="34" charset="0"/>
                      </a:endParaRPr>
                    </a:p>
                    <a:p>
                      <a:pPr marL="0" indent="0" defTabSz="914400">
                        <a:lnSpc>
                          <a:spcPct val="150000"/>
                        </a:lnSpc>
                        <a:buClr>
                          <a:srgbClr val="008080"/>
                        </a:buClr>
                        <a:buFont typeface="+mj-lt"/>
                        <a:buNone/>
                      </a:pPr>
                      <a:r>
                        <a:rPr lang="en-US" sz="1400" dirty="0" smtClean="0">
                          <a:latin typeface="Gill Sans MT" panose="020B0502020104020203" pitchFamily="34" charset="0"/>
                          <a:cs typeface="Calibri" panose="020F0502020204030204" pitchFamily="34" charset="0"/>
                        </a:rPr>
                        <a:t>3. Iodine lack in the diet.</a:t>
                      </a:r>
                      <a:endParaRPr lang="en-US" sz="1400" baseline="0" dirty="0" smtClean="0">
                        <a:latin typeface="Gill Sans MT" panose="020B0502020104020203" pitchFamily="34" charset="0"/>
                        <a:cs typeface="Calibri" panose="020F0502020204030204" pitchFamily="34" charset="0"/>
                      </a:endParaRPr>
                    </a:p>
                    <a:p>
                      <a:pPr marL="0" indent="0" algn="ctr" defTabSz="914400">
                        <a:lnSpc>
                          <a:spcPct val="150000"/>
                        </a:lnSpc>
                        <a:buClr>
                          <a:srgbClr val="008080"/>
                        </a:buClr>
                        <a:buFont typeface="+mj-lt"/>
                        <a:buNone/>
                      </a:pPr>
                      <a:r>
                        <a:rPr lang="en-US" sz="1400" dirty="0" smtClean="0">
                          <a:solidFill>
                            <a:srgbClr val="FF0000"/>
                          </a:solidFill>
                          <a:latin typeface="Gill Sans MT" panose="020B0502020104020203" pitchFamily="34" charset="0"/>
                          <a:cs typeface="Calibri" panose="020F0502020204030204" pitchFamily="34" charset="0"/>
                        </a:rPr>
                        <a:t>(Endemic Cretinism).</a:t>
                      </a:r>
                    </a:p>
                  </a:txBody>
                  <a:tcPr>
                    <a:solidFill>
                      <a:schemeClr val="bg1"/>
                    </a:solidFill>
                  </a:tcPr>
                </a:tc>
                <a:tc>
                  <a:txBody>
                    <a:bodyPr/>
                    <a:lstStyle/>
                    <a:p>
                      <a:pPr marL="342900" indent="-342900" defTabSz="914400">
                        <a:lnSpc>
                          <a:spcPct val="150000"/>
                        </a:lnSpc>
                        <a:buClr>
                          <a:srgbClr val="008080"/>
                        </a:buClr>
                        <a:buFont typeface="+mj-lt"/>
                        <a:buAutoNum type="arabicPeriod"/>
                      </a:pPr>
                      <a:r>
                        <a:rPr lang="en-US" sz="1400" dirty="0" smtClean="0">
                          <a:latin typeface="Gill Sans MT" panose="020B0502020104020203" pitchFamily="34" charset="0"/>
                          <a:cs typeface="Calibri" panose="020F0502020204030204" pitchFamily="34" charset="0"/>
                        </a:rPr>
                        <a:t>Infant appears normal at birth but abnormality appears within weeks.</a:t>
                      </a:r>
                    </a:p>
                    <a:p>
                      <a:pPr marL="342900" indent="-342900" defTabSz="914400">
                        <a:lnSpc>
                          <a:spcPct val="150000"/>
                        </a:lnSpc>
                        <a:buClr>
                          <a:srgbClr val="008080"/>
                        </a:buClr>
                        <a:buFont typeface="+mj-lt"/>
                        <a:buAutoNum type="arabicPeriod"/>
                      </a:pPr>
                      <a:endParaRPr lang="en-US" sz="500" dirty="0" smtClean="0">
                        <a:latin typeface="Gill Sans MT" panose="020B0502020104020203" pitchFamily="34" charset="0"/>
                        <a:cs typeface="Calibri" panose="020F0502020204030204" pitchFamily="34" charset="0"/>
                      </a:endParaRPr>
                    </a:p>
                    <a:p>
                      <a:pPr marL="342900" indent="-342900" defTabSz="914400">
                        <a:lnSpc>
                          <a:spcPct val="150000"/>
                        </a:lnSpc>
                        <a:buClr>
                          <a:srgbClr val="008080"/>
                        </a:buClr>
                        <a:buFont typeface="+mj-lt"/>
                        <a:buAutoNum type="arabicPeriod"/>
                      </a:pPr>
                      <a:r>
                        <a:rPr lang="en-US" sz="1400" dirty="0" smtClean="0">
                          <a:latin typeface="Gill Sans MT" panose="020B0502020104020203" pitchFamily="34" charset="0"/>
                          <a:cs typeface="Calibri" panose="020F0502020204030204" pitchFamily="34" charset="0"/>
                        </a:rPr>
                        <a:t>Protruding tongue</a:t>
                      </a:r>
                      <a:r>
                        <a:rPr lang="en-US" sz="1400" baseline="0" dirty="0" smtClean="0">
                          <a:latin typeface="Gill Sans MT" panose="020B0502020104020203" pitchFamily="34" charset="0"/>
                          <a:cs typeface="Calibri" panose="020F0502020204030204" pitchFamily="34" charset="0"/>
                        </a:rPr>
                        <a:t> </a:t>
                      </a:r>
                      <a:r>
                        <a:rPr lang="en-US" sz="1400" dirty="0" smtClean="0">
                          <a:solidFill>
                            <a:schemeClr val="bg1">
                              <a:lumMod val="50000"/>
                            </a:schemeClr>
                          </a:solidFill>
                          <a:latin typeface="Gill Sans MT" panose="020B0502020104020203" pitchFamily="34" charset="0"/>
                          <a:cs typeface="Calibri" panose="020F0502020204030204" pitchFamily="34" charset="0"/>
                        </a:rPr>
                        <a:t>(tongue sticks out).</a:t>
                      </a:r>
                    </a:p>
                    <a:p>
                      <a:pPr marL="342900" indent="-342900" defTabSz="914400">
                        <a:lnSpc>
                          <a:spcPct val="150000"/>
                        </a:lnSpc>
                        <a:buClr>
                          <a:srgbClr val="008080"/>
                        </a:buClr>
                        <a:buFont typeface="+mj-lt"/>
                        <a:buAutoNum type="arabicPeriod"/>
                      </a:pPr>
                      <a:endParaRPr lang="en-US" sz="500" dirty="0" smtClean="0">
                        <a:solidFill>
                          <a:schemeClr val="bg1">
                            <a:lumMod val="50000"/>
                          </a:schemeClr>
                        </a:solidFill>
                        <a:latin typeface="Gill Sans MT" panose="020B0502020104020203" pitchFamily="34" charset="0"/>
                        <a:cs typeface="Calibri" panose="020F0502020204030204" pitchFamily="34" charset="0"/>
                      </a:endParaRPr>
                    </a:p>
                    <a:p>
                      <a:pPr marL="342900" indent="-342900" defTabSz="914400">
                        <a:lnSpc>
                          <a:spcPct val="150000"/>
                        </a:lnSpc>
                        <a:buClr>
                          <a:srgbClr val="008080"/>
                        </a:buClr>
                        <a:buFont typeface="+mj-lt"/>
                        <a:buAutoNum type="arabicPeriod"/>
                      </a:pPr>
                      <a:r>
                        <a:rPr lang="en-US" sz="1400" dirty="0" smtClean="0">
                          <a:latin typeface="Gill Sans MT" panose="020B0502020104020203" pitchFamily="34" charset="0"/>
                          <a:cs typeface="Calibri" panose="020F0502020204030204" pitchFamily="34" charset="0"/>
                        </a:rPr>
                        <a:t>Dwarf with short limbs.</a:t>
                      </a:r>
                    </a:p>
                    <a:p>
                      <a:pPr marL="342900" indent="-342900" defTabSz="914400">
                        <a:lnSpc>
                          <a:spcPct val="150000"/>
                        </a:lnSpc>
                        <a:buClr>
                          <a:srgbClr val="008080"/>
                        </a:buClr>
                        <a:buFont typeface="+mj-lt"/>
                        <a:buAutoNum type="arabicPeriod"/>
                      </a:pPr>
                      <a:endParaRPr lang="en-US" sz="500" dirty="0" smtClean="0">
                        <a:latin typeface="Gill Sans MT" panose="020B0502020104020203" pitchFamily="34" charset="0"/>
                        <a:cs typeface="Calibri" panose="020F0502020204030204" pitchFamily="34" charset="0"/>
                      </a:endParaRPr>
                    </a:p>
                    <a:p>
                      <a:pPr marL="342900" indent="-342900" defTabSz="914400">
                        <a:lnSpc>
                          <a:spcPct val="150000"/>
                        </a:lnSpc>
                        <a:buClr>
                          <a:srgbClr val="008080"/>
                        </a:buClr>
                        <a:buFont typeface="+mj-lt"/>
                        <a:buAutoNum type="arabicPeriod"/>
                      </a:pPr>
                      <a:r>
                        <a:rPr lang="en-US" sz="1400" dirty="0" smtClean="0">
                          <a:latin typeface="Gill Sans MT" panose="020B0502020104020203" pitchFamily="34" charset="0"/>
                          <a:cs typeface="Calibri" panose="020F0502020204030204" pitchFamily="34" charset="0"/>
                        </a:rPr>
                        <a:t>Mental retardation.</a:t>
                      </a:r>
                    </a:p>
                    <a:p>
                      <a:pPr marL="342900" indent="-342900" defTabSz="914400">
                        <a:lnSpc>
                          <a:spcPct val="150000"/>
                        </a:lnSpc>
                        <a:buClr>
                          <a:srgbClr val="008080"/>
                        </a:buClr>
                        <a:buFont typeface="+mj-lt"/>
                        <a:buAutoNum type="arabicPeriod"/>
                      </a:pPr>
                      <a:endParaRPr lang="en-US" sz="500" dirty="0" smtClean="0">
                        <a:latin typeface="Gill Sans MT" panose="020B0502020104020203" pitchFamily="34" charset="0"/>
                        <a:cs typeface="Calibri" panose="020F0502020204030204" pitchFamily="34" charset="0"/>
                      </a:endParaRPr>
                    </a:p>
                    <a:p>
                      <a:pPr marL="342900" indent="-342900" defTabSz="914400">
                        <a:lnSpc>
                          <a:spcPct val="150000"/>
                        </a:lnSpc>
                        <a:buClr>
                          <a:srgbClr val="008080"/>
                        </a:buClr>
                        <a:buFont typeface="+mj-lt"/>
                        <a:buAutoNum type="arabicPeriod"/>
                      </a:pPr>
                      <a:r>
                        <a:rPr lang="en-US" sz="1400" dirty="0" smtClean="0">
                          <a:latin typeface="Gill Sans MT" panose="020B0502020104020203" pitchFamily="34" charset="0"/>
                          <a:cs typeface="Calibri" panose="020F0502020204030204" pitchFamily="34" charset="0"/>
                        </a:rPr>
                        <a:t>Often the infant is present with </a:t>
                      </a:r>
                      <a:r>
                        <a:rPr lang="en-US" sz="1400" dirty="0" smtClean="0">
                          <a:solidFill>
                            <a:srgbClr val="FF0000"/>
                          </a:solidFill>
                          <a:latin typeface="Gill Sans MT" panose="020B0502020104020203" pitchFamily="34" charset="0"/>
                          <a:cs typeface="Calibri" panose="020F0502020204030204" pitchFamily="34" charset="0"/>
                        </a:rPr>
                        <a:t>Umbilical Hernia</a:t>
                      </a:r>
                      <a:r>
                        <a:rPr lang="en-US" sz="1400" dirty="0" smtClean="0">
                          <a:latin typeface="Gill Sans MT" panose="020B0502020104020203" pitchFamily="34" charset="0"/>
                          <a:cs typeface="Calibri" panose="020F0502020204030204" pitchFamily="34" charset="0"/>
                        </a:rPr>
                        <a:t>.</a:t>
                      </a:r>
                    </a:p>
                    <a:p>
                      <a:pPr marL="342900" indent="-342900" defTabSz="914400">
                        <a:lnSpc>
                          <a:spcPct val="150000"/>
                        </a:lnSpc>
                        <a:buClr>
                          <a:srgbClr val="008080"/>
                        </a:buClr>
                        <a:buFont typeface="+mj-lt"/>
                        <a:buAutoNum type="arabicPeriod"/>
                      </a:pPr>
                      <a:endParaRPr lang="en-US" sz="500" dirty="0" smtClean="0">
                        <a:latin typeface="Gill Sans MT" panose="020B0502020104020203" pitchFamily="34" charset="0"/>
                        <a:cs typeface="Calibri" panose="020F0502020204030204" pitchFamily="34" charset="0"/>
                      </a:endParaRPr>
                    </a:p>
                    <a:p>
                      <a:pPr marL="342900" indent="-342900" defTabSz="914400">
                        <a:lnSpc>
                          <a:spcPct val="150000"/>
                        </a:lnSpc>
                        <a:buClr>
                          <a:srgbClr val="008080"/>
                        </a:buClr>
                        <a:buFont typeface="+mj-lt"/>
                        <a:buAutoNum type="arabicPeriod"/>
                      </a:pPr>
                      <a:r>
                        <a:rPr lang="en-US" sz="1400" dirty="0" smtClean="0">
                          <a:latin typeface="Gill Sans MT" panose="020B0502020104020203" pitchFamily="34" charset="0"/>
                          <a:cs typeface="Calibri" panose="020F0502020204030204" pitchFamily="34" charset="0"/>
                        </a:rPr>
                        <a:t>Delayed eruption of teeth.</a:t>
                      </a:r>
                      <a:endParaRPr lang="en-US" sz="1400" dirty="0">
                        <a:latin typeface="Gill Sans MT" panose="020B0502020104020203" pitchFamily="34" charset="0"/>
                        <a:cs typeface="Calibri" panose="020F0502020204030204" pitchFamily="34" charset="0"/>
                      </a:endParaRPr>
                    </a:p>
                  </a:txBody>
                  <a:tcPr>
                    <a:solidFill>
                      <a:schemeClr val="bg1"/>
                    </a:solidFill>
                  </a:tcPr>
                </a:tc>
                <a:tc>
                  <a:txBody>
                    <a:bodyPr/>
                    <a:lstStyle/>
                    <a:p>
                      <a:pPr>
                        <a:lnSpc>
                          <a:spcPct val="150000"/>
                        </a:lnSpc>
                      </a:pPr>
                      <a:r>
                        <a:rPr lang="en-US" sz="1400" dirty="0" smtClean="0">
                          <a:latin typeface="Gill Sans MT" panose="020B0502020104020203" pitchFamily="34" charset="0"/>
                          <a:cs typeface="Calibri" panose="020F0502020204030204" pitchFamily="34" charset="0"/>
                        </a:rPr>
                        <a:t>Changes are irreversible unless if treatment is given early.</a:t>
                      </a:r>
                      <a:endParaRPr lang="en-US" sz="1400" dirty="0"/>
                    </a:p>
                  </a:txBody>
                  <a:tcPr>
                    <a:solidFill>
                      <a:schemeClr val="bg1"/>
                    </a:solidFill>
                  </a:tcPr>
                </a:tc>
                <a:extLst>
                  <a:ext uri="{0D108BD9-81ED-4DB2-BD59-A6C34878D82A}">
                    <a16:rowId xmlns:a16="http://schemas.microsoft.com/office/drawing/2014/main" xmlns="" val="914437974"/>
                  </a:ext>
                </a:extLst>
              </a:tr>
            </a:tbl>
          </a:graphicData>
        </a:graphic>
      </p:graphicFrame>
      <p:sp>
        <p:nvSpPr>
          <p:cNvPr id="6" name="Title 1"/>
          <p:cNvSpPr>
            <a:spLocks noGrp="1"/>
          </p:cNvSpPr>
          <p:nvPr>
            <p:ph type="title"/>
          </p:nvPr>
        </p:nvSpPr>
        <p:spPr>
          <a:xfrm>
            <a:off x="609460" y="152400"/>
            <a:ext cx="10969943" cy="990600"/>
          </a:xfrm>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Cretinism</a:t>
            </a:r>
          </a:p>
        </p:txBody>
      </p:sp>
      <p:pic>
        <p:nvPicPr>
          <p:cNvPr id="7" name="Picture 6">
            <a:extLst>
              <a:ext uri="{FF2B5EF4-FFF2-40B4-BE49-F238E27FC236}">
                <a16:creationId xmlns:a16="http://schemas.microsoft.com/office/drawing/2014/main" xmlns="" id="{052ABDAC-696E-4F9F-88F4-3352AA134237}"/>
              </a:ext>
            </a:extLst>
          </p:cNvPr>
          <p:cNvPicPr>
            <a:picLocks noChangeAspect="1"/>
          </p:cNvPicPr>
          <p:nvPr/>
        </p:nvPicPr>
        <p:blipFill>
          <a:blip r:embed="rId2"/>
          <a:stretch>
            <a:fillRect/>
          </a:stretch>
        </p:blipFill>
        <p:spPr>
          <a:xfrm>
            <a:off x="9838828" y="1305237"/>
            <a:ext cx="1908180" cy="3131875"/>
          </a:xfrm>
          <a:prstGeom prst="rect">
            <a:avLst/>
          </a:prstGeom>
        </p:spPr>
      </p:pic>
      <p:sp>
        <p:nvSpPr>
          <p:cNvPr id="2" name="Oval 1"/>
          <p:cNvSpPr/>
          <p:nvPr/>
        </p:nvSpPr>
        <p:spPr>
          <a:xfrm>
            <a:off x="10903140" y="2996952"/>
            <a:ext cx="360040" cy="31559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A064BD9E-DEBD-4C6B-A738-DE0F154275B2}"/>
              </a:ext>
            </a:extLst>
          </p:cNvPr>
          <p:cNvPicPr>
            <a:picLocks noChangeAspect="1"/>
          </p:cNvPicPr>
          <p:nvPr/>
        </p:nvPicPr>
        <p:blipFill>
          <a:blip r:embed="rId3"/>
          <a:stretch>
            <a:fillRect/>
          </a:stretch>
        </p:blipFill>
        <p:spPr>
          <a:xfrm>
            <a:off x="9838828" y="4507450"/>
            <a:ext cx="1908180" cy="1695011"/>
          </a:xfrm>
          <a:prstGeom prst="rect">
            <a:avLst/>
          </a:prstGeom>
        </p:spPr>
      </p:pic>
      <p:sp>
        <p:nvSpPr>
          <p:cNvPr id="11" name="Rectangle 10"/>
          <p:cNvSpPr/>
          <p:nvPr/>
        </p:nvSpPr>
        <p:spPr>
          <a:xfrm>
            <a:off x="9910836" y="6048573"/>
            <a:ext cx="1560364" cy="307777"/>
          </a:xfrm>
          <a:prstGeom prst="rect">
            <a:avLst/>
          </a:prstGeom>
        </p:spPr>
        <p:txBody>
          <a:bodyPr wrap="none">
            <a:spAutoFit/>
          </a:bodyPr>
          <a:lstStyle/>
          <a:p>
            <a:r>
              <a:rPr lang="en-US" sz="1400" dirty="0">
                <a:latin typeface="Gill Sans MT" panose="020B0502020104020203" pitchFamily="34" charset="0"/>
                <a:cs typeface="Calibri" panose="020F0502020204030204" pitchFamily="34" charset="0"/>
              </a:rPr>
              <a:t>Protruding tongue </a:t>
            </a:r>
            <a:endParaRPr lang="en-US" sz="1400" dirty="0">
              <a:latin typeface="Gill Sans MT" panose="020B0502020104020203" pitchFamily="34" charset="0"/>
            </a:endParaRP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45831"/>
          <a:stretch/>
        </p:blipFill>
        <p:spPr>
          <a:xfrm>
            <a:off x="7740880" y="5482084"/>
            <a:ext cx="1938931" cy="787723"/>
          </a:xfrm>
          <a:prstGeom prst="rect">
            <a:avLst/>
          </a:prstGeom>
        </p:spPr>
      </p:pic>
      <p:sp>
        <p:nvSpPr>
          <p:cNvPr id="13" name="Rectangle 12"/>
          <p:cNvSpPr/>
          <p:nvPr/>
        </p:nvSpPr>
        <p:spPr>
          <a:xfrm>
            <a:off x="6382444" y="5722056"/>
            <a:ext cx="1399742" cy="307777"/>
          </a:xfrm>
          <a:prstGeom prst="rect">
            <a:avLst/>
          </a:prstGeom>
        </p:spPr>
        <p:txBody>
          <a:bodyPr wrap="none">
            <a:spAutoFit/>
          </a:bodyPr>
          <a:lstStyle/>
          <a:p>
            <a:r>
              <a:rPr lang="en-US" sz="1400" dirty="0">
                <a:latin typeface="Gill Sans MT" panose="020B0502020104020203" pitchFamily="34" charset="0"/>
                <a:cs typeface="Calibri" panose="020F0502020204030204" pitchFamily="34" charset="0"/>
              </a:rPr>
              <a:t>Umbilical Hernia</a:t>
            </a:r>
            <a:endParaRPr lang="en-US" sz="1400" dirty="0">
              <a:latin typeface="Gill Sans MT" panose="020B0502020104020203" pitchFamily="34" charset="0"/>
            </a:endParaRPr>
          </a:p>
        </p:txBody>
      </p:sp>
      <p:pic>
        <p:nvPicPr>
          <p:cNvPr id="14" name="Picture 13">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19421" y="476672"/>
            <a:ext cx="621792" cy="621792"/>
          </a:xfrm>
          <a:prstGeom prst="rect">
            <a:avLst/>
          </a:prstGeom>
        </p:spPr>
      </p:pic>
    </p:spTree>
    <p:extLst>
      <p:ext uri="{BB962C8B-B14F-4D97-AF65-F5344CB8AC3E}">
        <p14:creationId xmlns:p14="http://schemas.microsoft.com/office/powerpoint/2010/main" val="31925198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rgbClr val="008080"/>
                </a:solidFill>
                <a:latin typeface="Bahnschrift" panose="020B0502040204020203" pitchFamily="34" charset="0"/>
                <a:cs typeface="Calibri" panose="020F0502020204030204" pitchFamily="34" charset="0"/>
              </a:rPr>
              <a:t>Summary of steps in biosynthesis of thyroid hormones</a:t>
            </a:r>
            <a:r>
              <a:rPr lang="en-US" sz="2800" dirty="0" smtClean="0">
                <a:solidFill>
                  <a:srgbClr val="008080"/>
                </a:solidFill>
                <a:latin typeface="Bahnschrift" panose="020B0502040204020203" pitchFamily="34" charset="0"/>
                <a:cs typeface="Calibri" panose="020F0502020204030204" pitchFamily="34" charset="0"/>
              </a:rPr>
              <a:t> </a:t>
            </a:r>
            <a:r>
              <a:rPr lang="en-US" sz="2800" dirty="0" smtClean="0">
                <a:solidFill>
                  <a:schemeClr val="bg1">
                    <a:lumMod val="50000"/>
                  </a:schemeClr>
                </a:solidFill>
                <a:latin typeface="Bahnschrift" panose="020B0502040204020203" pitchFamily="34" charset="0"/>
                <a:cs typeface="Calibri" panose="020F0502020204030204" pitchFamily="34" charset="0"/>
              </a:rPr>
              <a:t>(From slides)</a:t>
            </a:r>
            <a:endParaRPr lang="en-US" sz="2800" dirty="0">
              <a:solidFill>
                <a:schemeClr val="bg1">
                  <a:lumMod val="50000"/>
                </a:schemeClr>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25</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0" y="1321783"/>
            <a:ext cx="6680697" cy="10245688"/>
            <a:chOff x="618115" y="1357077"/>
            <a:chExt cx="7132481" cy="5168267"/>
          </a:xfrm>
        </p:grpSpPr>
        <p:sp>
          <p:nvSpPr>
            <p:cNvPr id="16" name="Rectangle 15"/>
            <p:cNvSpPr/>
            <p:nvPr/>
          </p:nvSpPr>
          <p:spPr>
            <a:xfrm>
              <a:off x="618115" y="1357077"/>
              <a:ext cx="7132481" cy="5168267"/>
            </a:xfrm>
            <a:prstGeom prst="rect">
              <a:avLst/>
            </a:prstGeom>
            <a:ln>
              <a:noFill/>
            </a:ln>
          </p:spPr>
        </p:sp>
        <p:sp>
          <p:nvSpPr>
            <p:cNvPr id="17" name="Freeform 16"/>
            <p:cNvSpPr/>
            <p:nvPr/>
          </p:nvSpPr>
          <p:spPr>
            <a:xfrm>
              <a:off x="2963424" y="1816287"/>
              <a:ext cx="353509" cy="91440"/>
            </a:xfrm>
            <a:custGeom>
              <a:avLst/>
              <a:gdLst>
                <a:gd name="connsiteX0" fmla="*/ 0 w 353509"/>
                <a:gd name="connsiteY0" fmla="*/ 45720 h 91440"/>
                <a:gd name="connsiteX1" fmla="*/ 353509 w 353509"/>
                <a:gd name="connsiteY1" fmla="*/ 45720 h 91440"/>
              </a:gdLst>
              <a:ahLst/>
              <a:cxnLst>
                <a:cxn ang="0">
                  <a:pos x="connsiteX0" y="connsiteY0"/>
                </a:cxn>
                <a:cxn ang="0">
                  <a:pos x="connsiteX1" y="connsiteY1"/>
                </a:cxn>
              </a:cxnLst>
              <a:rect l="l" t="t" r="r" b="b"/>
              <a:pathLst>
                <a:path w="353509" h="91440">
                  <a:moveTo>
                    <a:pt x="0" y="45720"/>
                  </a:moveTo>
                  <a:lnTo>
                    <a:pt x="353509" y="45720"/>
                  </a:lnTo>
                </a:path>
              </a:pathLst>
            </a:custGeom>
            <a:noFill/>
            <a:ln>
              <a:solidFill>
                <a:srgbClr val="008080"/>
              </a:solidFill>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79852" tIns="43797" rIns="179852" bIns="43799" numCol="1" spcCol="1270" anchor="ctr" anchorCtr="0">
              <a:noAutofit/>
            </a:bodyPr>
            <a:lstStyle/>
            <a:p>
              <a:pPr lvl="0" algn="ctr" defTabSz="622300">
                <a:lnSpc>
                  <a:spcPct val="90000"/>
                </a:lnSpc>
                <a:spcBef>
                  <a:spcPct val="0"/>
                </a:spcBef>
                <a:spcAft>
                  <a:spcPct val="35000"/>
                </a:spcAft>
              </a:pPr>
              <a:endParaRPr lang="en-US" sz="1400" kern="1200">
                <a:solidFill>
                  <a:schemeClr val="tx1"/>
                </a:solidFill>
                <a:latin typeface="Gill Sans MT" panose="020B0502020104020203" pitchFamily="34" charset="0"/>
              </a:endParaRPr>
            </a:p>
          </p:txBody>
        </p:sp>
        <p:sp>
          <p:nvSpPr>
            <p:cNvPr id="18" name="Freeform 17"/>
            <p:cNvSpPr/>
            <p:nvPr/>
          </p:nvSpPr>
          <p:spPr>
            <a:xfrm>
              <a:off x="1295181" y="1360994"/>
              <a:ext cx="1670042" cy="1002025"/>
            </a:xfrm>
            <a:custGeom>
              <a:avLst/>
              <a:gdLst>
                <a:gd name="connsiteX0" fmla="*/ 0 w 1670042"/>
                <a:gd name="connsiteY0" fmla="*/ 0 h 1002025"/>
                <a:gd name="connsiteX1" fmla="*/ 1670042 w 1670042"/>
                <a:gd name="connsiteY1" fmla="*/ 0 h 1002025"/>
                <a:gd name="connsiteX2" fmla="*/ 1670042 w 1670042"/>
                <a:gd name="connsiteY2" fmla="*/ 1002025 h 1002025"/>
                <a:gd name="connsiteX3" fmla="*/ 0 w 1670042"/>
                <a:gd name="connsiteY3" fmla="*/ 1002025 h 1002025"/>
                <a:gd name="connsiteX4" fmla="*/ 0 w 1670042"/>
                <a:gd name="connsiteY4" fmla="*/ 0 h 100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042" h="1002025">
                  <a:moveTo>
                    <a:pt x="0" y="0"/>
                  </a:moveTo>
                  <a:lnTo>
                    <a:pt x="1670042" y="0"/>
                  </a:lnTo>
                  <a:lnTo>
                    <a:pt x="1670042" y="1002025"/>
                  </a:lnTo>
                  <a:lnTo>
                    <a:pt x="0" y="1002025"/>
                  </a:lnTo>
                  <a:lnTo>
                    <a:pt x="0" y="0"/>
                  </a:lnTo>
                  <a:close/>
                </a:path>
              </a:pathLst>
            </a:custGeom>
            <a:solidFill>
              <a:srgbClr val="FCFEE6"/>
            </a:solidFill>
            <a:ln>
              <a:solidFill>
                <a:srgbClr val="008080"/>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rgbClr val="008080"/>
                  </a:solidFill>
                  <a:latin typeface="Gill Sans MT" panose="020B0502020104020203" pitchFamily="34" charset="0"/>
                </a:rPr>
                <a:t>1. </a:t>
              </a:r>
              <a:r>
                <a:rPr lang="en-US" sz="1400" dirty="0">
                  <a:solidFill>
                    <a:srgbClr val="008080"/>
                  </a:solidFill>
                  <a:latin typeface="Gill Sans MT" panose="020B0502020104020203" pitchFamily="34" charset="0"/>
                  <a:cs typeface="Calibri" panose="020F0502020204030204" pitchFamily="34" charset="0"/>
                </a:rPr>
                <a:t>Iodide </a:t>
              </a:r>
              <a:r>
                <a:rPr lang="en-US" sz="1400" dirty="0" smtClean="0">
                  <a:solidFill>
                    <a:srgbClr val="008080"/>
                  </a:solidFill>
                  <a:latin typeface="Gill Sans MT" panose="020B0502020104020203" pitchFamily="34" charset="0"/>
                  <a:cs typeface="Calibri" panose="020F0502020204030204" pitchFamily="34" charset="0"/>
                </a:rPr>
                <a:t>pump.</a:t>
              </a:r>
              <a:endParaRPr lang="en-US" sz="1400" kern="1200" dirty="0">
                <a:solidFill>
                  <a:srgbClr val="008080"/>
                </a:solidFill>
                <a:latin typeface="Gill Sans MT" panose="020B0502020104020203" pitchFamily="34" charset="0"/>
              </a:endParaRPr>
            </a:p>
          </p:txBody>
        </p:sp>
        <p:sp>
          <p:nvSpPr>
            <p:cNvPr id="19" name="Freeform 18"/>
            <p:cNvSpPr/>
            <p:nvPr/>
          </p:nvSpPr>
          <p:spPr>
            <a:xfrm>
              <a:off x="5017576" y="1816287"/>
              <a:ext cx="353509" cy="91440"/>
            </a:xfrm>
            <a:custGeom>
              <a:avLst/>
              <a:gdLst>
                <a:gd name="connsiteX0" fmla="*/ 0 w 353509"/>
                <a:gd name="connsiteY0" fmla="*/ 45720 h 91440"/>
                <a:gd name="connsiteX1" fmla="*/ 353509 w 353509"/>
                <a:gd name="connsiteY1" fmla="*/ 45720 h 91440"/>
              </a:gdLst>
              <a:ahLst/>
              <a:cxnLst>
                <a:cxn ang="0">
                  <a:pos x="connsiteX0" y="connsiteY0"/>
                </a:cxn>
                <a:cxn ang="0">
                  <a:pos x="connsiteX1" y="connsiteY1"/>
                </a:cxn>
              </a:cxnLst>
              <a:rect l="l" t="t" r="r" b="b"/>
              <a:pathLst>
                <a:path w="353509" h="91440">
                  <a:moveTo>
                    <a:pt x="0" y="45720"/>
                  </a:moveTo>
                  <a:lnTo>
                    <a:pt x="353509" y="45720"/>
                  </a:lnTo>
                </a:path>
              </a:pathLst>
            </a:custGeom>
            <a:noFill/>
            <a:ln>
              <a:solidFill>
                <a:srgbClr val="008080"/>
              </a:solidFill>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79853" tIns="43797" rIns="179851" bIns="43799" numCol="1" spcCol="1270" anchor="ctr" anchorCtr="0">
              <a:noAutofit/>
            </a:bodyPr>
            <a:lstStyle/>
            <a:p>
              <a:pPr lvl="0" algn="ctr" defTabSz="622300">
                <a:lnSpc>
                  <a:spcPct val="90000"/>
                </a:lnSpc>
                <a:spcBef>
                  <a:spcPct val="0"/>
                </a:spcBef>
                <a:spcAft>
                  <a:spcPct val="35000"/>
                </a:spcAft>
              </a:pPr>
              <a:endParaRPr lang="en-US" sz="1400" kern="1200">
                <a:solidFill>
                  <a:schemeClr val="tx1"/>
                </a:solidFill>
                <a:latin typeface="Gill Sans MT" panose="020B0502020104020203" pitchFamily="34" charset="0"/>
              </a:endParaRPr>
            </a:p>
          </p:txBody>
        </p:sp>
        <p:sp>
          <p:nvSpPr>
            <p:cNvPr id="20" name="Freeform 19"/>
            <p:cNvSpPr/>
            <p:nvPr/>
          </p:nvSpPr>
          <p:spPr>
            <a:xfrm>
              <a:off x="3349334" y="1360994"/>
              <a:ext cx="1670042" cy="1002025"/>
            </a:xfrm>
            <a:custGeom>
              <a:avLst/>
              <a:gdLst>
                <a:gd name="connsiteX0" fmla="*/ 0 w 1670042"/>
                <a:gd name="connsiteY0" fmla="*/ 0 h 1002025"/>
                <a:gd name="connsiteX1" fmla="*/ 1670042 w 1670042"/>
                <a:gd name="connsiteY1" fmla="*/ 0 h 1002025"/>
                <a:gd name="connsiteX2" fmla="*/ 1670042 w 1670042"/>
                <a:gd name="connsiteY2" fmla="*/ 1002025 h 1002025"/>
                <a:gd name="connsiteX3" fmla="*/ 0 w 1670042"/>
                <a:gd name="connsiteY3" fmla="*/ 1002025 h 1002025"/>
                <a:gd name="connsiteX4" fmla="*/ 0 w 1670042"/>
                <a:gd name="connsiteY4" fmla="*/ 0 h 100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042" h="1002025">
                  <a:moveTo>
                    <a:pt x="0" y="0"/>
                  </a:moveTo>
                  <a:lnTo>
                    <a:pt x="1670042" y="0"/>
                  </a:lnTo>
                  <a:lnTo>
                    <a:pt x="1670042" y="1002025"/>
                  </a:lnTo>
                  <a:lnTo>
                    <a:pt x="0" y="1002025"/>
                  </a:lnTo>
                  <a:lnTo>
                    <a:pt x="0" y="0"/>
                  </a:lnTo>
                  <a:close/>
                </a:path>
              </a:pathLst>
            </a:custGeom>
            <a:solidFill>
              <a:schemeClr val="bg1">
                <a:lumMod val="95000"/>
              </a:schemeClr>
            </a:solidFill>
            <a:ln>
              <a:solidFill>
                <a:srgbClr val="008080"/>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rgbClr val="008080"/>
                  </a:solidFill>
                  <a:latin typeface="Gill Sans MT" panose="020B0502020104020203" pitchFamily="34" charset="0"/>
                </a:rPr>
                <a:t>2. </a:t>
              </a:r>
              <a:r>
                <a:rPr lang="es-ES" sz="1400" dirty="0" err="1">
                  <a:solidFill>
                    <a:srgbClr val="008080"/>
                  </a:solidFill>
                  <a:latin typeface="Gill Sans MT" panose="020B0502020104020203" pitchFamily="34" charset="0"/>
                  <a:cs typeface="Calibri" panose="020F0502020204030204" pitchFamily="34" charset="0"/>
                </a:rPr>
                <a:t>Thyroglobulin</a:t>
              </a:r>
              <a:r>
                <a:rPr lang="es-ES" sz="1400" dirty="0">
                  <a:solidFill>
                    <a:srgbClr val="008080"/>
                  </a:solidFill>
                  <a:latin typeface="Gill Sans MT" panose="020B0502020104020203" pitchFamily="34" charset="0"/>
                  <a:cs typeface="Calibri" panose="020F0502020204030204" pitchFamily="34" charset="0"/>
                </a:rPr>
                <a:t> </a:t>
              </a:r>
              <a:r>
                <a:rPr lang="es-ES" sz="1400" dirty="0" err="1" smtClean="0">
                  <a:solidFill>
                    <a:srgbClr val="008080"/>
                  </a:solidFill>
                  <a:latin typeface="Gill Sans MT" panose="020B0502020104020203" pitchFamily="34" charset="0"/>
                  <a:cs typeface="Calibri" panose="020F0502020204030204" pitchFamily="34" charset="0"/>
                </a:rPr>
                <a:t>synthesis</a:t>
              </a:r>
              <a:r>
                <a:rPr lang="es-ES" sz="1400" dirty="0" smtClean="0">
                  <a:solidFill>
                    <a:srgbClr val="008080"/>
                  </a:solidFill>
                  <a:latin typeface="Gill Sans MT" panose="020B0502020104020203" pitchFamily="34" charset="0"/>
                  <a:cs typeface="Calibri" panose="020F0502020204030204" pitchFamily="34" charset="0"/>
                </a:rPr>
                <a:t>.</a:t>
              </a:r>
              <a:endParaRPr lang="en-US" sz="1400" kern="1200" dirty="0">
                <a:solidFill>
                  <a:srgbClr val="008080"/>
                </a:solidFill>
                <a:latin typeface="Gill Sans MT" panose="020B0502020104020203" pitchFamily="34" charset="0"/>
              </a:endParaRPr>
            </a:p>
          </p:txBody>
        </p:sp>
        <p:sp>
          <p:nvSpPr>
            <p:cNvPr id="21" name="Freeform 20"/>
            <p:cNvSpPr/>
            <p:nvPr/>
          </p:nvSpPr>
          <p:spPr>
            <a:xfrm>
              <a:off x="2130202" y="2361220"/>
              <a:ext cx="4108305" cy="353509"/>
            </a:xfrm>
            <a:custGeom>
              <a:avLst/>
              <a:gdLst>
                <a:gd name="connsiteX0" fmla="*/ 4108305 w 4108305"/>
                <a:gd name="connsiteY0" fmla="*/ 0 h 353509"/>
                <a:gd name="connsiteX1" fmla="*/ 4108305 w 4108305"/>
                <a:gd name="connsiteY1" fmla="*/ 193854 h 353509"/>
                <a:gd name="connsiteX2" fmla="*/ 0 w 4108305"/>
                <a:gd name="connsiteY2" fmla="*/ 193854 h 353509"/>
                <a:gd name="connsiteX3" fmla="*/ 0 w 4108305"/>
                <a:gd name="connsiteY3" fmla="*/ 353509 h 353509"/>
              </a:gdLst>
              <a:ahLst/>
              <a:cxnLst>
                <a:cxn ang="0">
                  <a:pos x="connsiteX0" y="connsiteY0"/>
                </a:cxn>
                <a:cxn ang="0">
                  <a:pos x="connsiteX1" y="connsiteY1"/>
                </a:cxn>
                <a:cxn ang="0">
                  <a:pos x="connsiteX2" y="connsiteY2"/>
                </a:cxn>
                <a:cxn ang="0">
                  <a:pos x="connsiteX3" y="connsiteY3"/>
                </a:cxn>
              </a:cxnLst>
              <a:rect l="l" t="t" r="r" b="b"/>
              <a:pathLst>
                <a:path w="4108305" h="353509">
                  <a:moveTo>
                    <a:pt x="4108305" y="0"/>
                  </a:moveTo>
                  <a:lnTo>
                    <a:pt x="4108305" y="193854"/>
                  </a:lnTo>
                  <a:lnTo>
                    <a:pt x="0" y="193854"/>
                  </a:lnTo>
                  <a:lnTo>
                    <a:pt x="0" y="353509"/>
                  </a:lnTo>
                </a:path>
              </a:pathLst>
            </a:custGeom>
            <a:noFill/>
            <a:ln>
              <a:solidFill>
                <a:srgbClr val="008080"/>
              </a:solidFill>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963697" tIns="174832" rIns="1963697" bIns="174833" numCol="1" spcCol="1270" anchor="ctr" anchorCtr="0">
              <a:noAutofit/>
            </a:bodyPr>
            <a:lstStyle/>
            <a:p>
              <a:pPr lvl="0" algn="ctr" defTabSz="622300">
                <a:lnSpc>
                  <a:spcPct val="90000"/>
                </a:lnSpc>
                <a:spcBef>
                  <a:spcPct val="0"/>
                </a:spcBef>
                <a:spcAft>
                  <a:spcPct val="35000"/>
                </a:spcAft>
              </a:pPr>
              <a:endParaRPr lang="en-US" sz="1400" kern="1200">
                <a:solidFill>
                  <a:schemeClr val="tx1"/>
                </a:solidFill>
                <a:latin typeface="Gill Sans MT" panose="020B0502020104020203" pitchFamily="34" charset="0"/>
              </a:endParaRPr>
            </a:p>
          </p:txBody>
        </p:sp>
        <p:sp>
          <p:nvSpPr>
            <p:cNvPr id="22" name="Freeform 21"/>
            <p:cNvSpPr/>
            <p:nvPr/>
          </p:nvSpPr>
          <p:spPr>
            <a:xfrm>
              <a:off x="5403486" y="1360994"/>
              <a:ext cx="1670042" cy="1002025"/>
            </a:xfrm>
            <a:custGeom>
              <a:avLst/>
              <a:gdLst>
                <a:gd name="connsiteX0" fmla="*/ 0 w 1670042"/>
                <a:gd name="connsiteY0" fmla="*/ 0 h 1002025"/>
                <a:gd name="connsiteX1" fmla="*/ 1670042 w 1670042"/>
                <a:gd name="connsiteY1" fmla="*/ 0 h 1002025"/>
                <a:gd name="connsiteX2" fmla="*/ 1670042 w 1670042"/>
                <a:gd name="connsiteY2" fmla="*/ 1002025 h 1002025"/>
                <a:gd name="connsiteX3" fmla="*/ 0 w 1670042"/>
                <a:gd name="connsiteY3" fmla="*/ 1002025 h 1002025"/>
                <a:gd name="connsiteX4" fmla="*/ 0 w 1670042"/>
                <a:gd name="connsiteY4" fmla="*/ 0 h 100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042" h="1002025">
                  <a:moveTo>
                    <a:pt x="0" y="0"/>
                  </a:moveTo>
                  <a:lnTo>
                    <a:pt x="1670042" y="0"/>
                  </a:lnTo>
                  <a:lnTo>
                    <a:pt x="1670042" y="1002025"/>
                  </a:lnTo>
                  <a:lnTo>
                    <a:pt x="0" y="1002025"/>
                  </a:lnTo>
                  <a:lnTo>
                    <a:pt x="0" y="0"/>
                  </a:lnTo>
                  <a:close/>
                </a:path>
              </a:pathLst>
            </a:custGeom>
            <a:solidFill>
              <a:srgbClr val="FFE7E7"/>
            </a:solidFill>
            <a:ln>
              <a:solidFill>
                <a:srgbClr val="008080"/>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rgbClr val="008080"/>
                  </a:solidFill>
                  <a:latin typeface="Gill Sans MT" panose="020B0502020104020203" pitchFamily="34" charset="0"/>
                </a:rPr>
                <a:t>3. </a:t>
              </a:r>
              <a:r>
                <a:rPr lang="en-US" sz="1400" dirty="0">
                  <a:solidFill>
                    <a:srgbClr val="008080"/>
                  </a:solidFill>
                  <a:latin typeface="Gill Sans MT" panose="020B0502020104020203" pitchFamily="34" charset="0"/>
                  <a:cs typeface="Calibri" panose="020F0502020204030204" pitchFamily="34" charset="0"/>
                </a:rPr>
                <a:t>Oxidation of iodide to iodine. </a:t>
              </a:r>
              <a:endParaRPr lang="en-US" sz="1400" kern="1200" dirty="0">
                <a:solidFill>
                  <a:srgbClr val="008080"/>
                </a:solidFill>
                <a:latin typeface="Gill Sans MT" panose="020B0502020104020203" pitchFamily="34" charset="0"/>
              </a:endParaRPr>
            </a:p>
          </p:txBody>
        </p:sp>
        <p:sp>
          <p:nvSpPr>
            <p:cNvPr id="23" name="Freeform 22"/>
            <p:cNvSpPr/>
            <p:nvPr/>
          </p:nvSpPr>
          <p:spPr>
            <a:xfrm>
              <a:off x="2963424" y="3202422"/>
              <a:ext cx="353509" cy="91440"/>
            </a:xfrm>
            <a:custGeom>
              <a:avLst/>
              <a:gdLst>
                <a:gd name="connsiteX0" fmla="*/ 0 w 353509"/>
                <a:gd name="connsiteY0" fmla="*/ 45720 h 91440"/>
                <a:gd name="connsiteX1" fmla="*/ 353509 w 353509"/>
                <a:gd name="connsiteY1" fmla="*/ 45720 h 91440"/>
              </a:gdLst>
              <a:ahLst/>
              <a:cxnLst>
                <a:cxn ang="0">
                  <a:pos x="connsiteX0" y="connsiteY0"/>
                </a:cxn>
                <a:cxn ang="0">
                  <a:pos x="connsiteX1" y="connsiteY1"/>
                </a:cxn>
              </a:cxnLst>
              <a:rect l="l" t="t" r="r" b="b"/>
              <a:pathLst>
                <a:path w="353509" h="91440">
                  <a:moveTo>
                    <a:pt x="0" y="45720"/>
                  </a:moveTo>
                  <a:lnTo>
                    <a:pt x="353509" y="45720"/>
                  </a:lnTo>
                </a:path>
              </a:pathLst>
            </a:custGeom>
            <a:noFill/>
            <a:ln>
              <a:solidFill>
                <a:srgbClr val="008080"/>
              </a:solidFill>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79852" tIns="43798" rIns="179852" bIns="43798" numCol="1" spcCol="1270" anchor="ctr" anchorCtr="0">
              <a:noAutofit/>
            </a:bodyPr>
            <a:lstStyle/>
            <a:p>
              <a:pPr lvl="0" algn="ctr" defTabSz="622300">
                <a:lnSpc>
                  <a:spcPct val="90000"/>
                </a:lnSpc>
                <a:spcBef>
                  <a:spcPct val="0"/>
                </a:spcBef>
                <a:spcAft>
                  <a:spcPct val="35000"/>
                </a:spcAft>
              </a:pPr>
              <a:endParaRPr lang="en-US" sz="1400" kern="1200">
                <a:solidFill>
                  <a:schemeClr val="tx1"/>
                </a:solidFill>
                <a:latin typeface="Gill Sans MT" panose="020B0502020104020203" pitchFamily="34" charset="0"/>
              </a:endParaRPr>
            </a:p>
          </p:txBody>
        </p:sp>
        <p:sp>
          <p:nvSpPr>
            <p:cNvPr id="24" name="Freeform 23"/>
            <p:cNvSpPr/>
            <p:nvPr/>
          </p:nvSpPr>
          <p:spPr>
            <a:xfrm>
              <a:off x="1295181" y="2747129"/>
              <a:ext cx="1670042" cy="1002025"/>
            </a:xfrm>
            <a:custGeom>
              <a:avLst/>
              <a:gdLst>
                <a:gd name="connsiteX0" fmla="*/ 0 w 1670042"/>
                <a:gd name="connsiteY0" fmla="*/ 0 h 1002025"/>
                <a:gd name="connsiteX1" fmla="*/ 1670042 w 1670042"/>
                <a:gd name="connsiteY1" fmla="*/ 0 h 1002025"/>
                <a:gd name="connsiteX2" fmla="*/ 1670042 w 1670042"/>
                <a:gd name="connsiteY2" fmla="*/ 1002025 h 1002025"/>
                <a:gd name="connsiteX3" fmla="*/ 0 w 1670042"/>
                <a:gd name="connsiteY3" fmla="*/ 1002025 h 1002025"/>
                <a:gd name="connsiteX4" fmla="*/ 0 w 1670042"/>
                <a:gd name="connsiteY4" fmla="*/ 0 h 100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042" h="1002025">
                  <a:moveTo>
                    <a:pt x="0" y="0"/>
                  </a:moveTo>
                  <a:lnTo>
                    <a:pt x="1670042" y="0"/>
                  </a:lnTo>
                  <a:lnTo>
                    <a:pt x="1670042" y="1002025"/>
                  </a:lnTo>
                  <a:lnTo>
                    <a:pt x="0" y="1002025"/>
                  </a:lnTo>
                  <a:lnTo>
                    <a:pt x="0" y="0"/>
                  </a:lnTo>
                  <a:close/>
                </a:path>
              </a:pathLst>
            </a:custGeom>
            <a:solidFill>
              <a:srgbClr val="C1FFE0"/>
            </a:solidFill>
            <a:ln>
              <a:solidFill>
                <a:srgbClr val="008080"/>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rgbClr val="008080"/>
                  </a:solidFill>
                  <a:latin typeface="Gill Sans MT" panose="020B0502020104020203" pitchFamily="34" charset="0"/>
                </a:rPr>
                <a:t>4. </a:t>
              </a:r>
              <a:r>
                <a:rPr lang="en-US" sz="1400" dirty="0">
                  <a:solidFill>
                    <a:srgbClr val="008080"/>
                  </a:solidFill>
                  <a:latin typeface="Gill Sans MT" panose="020B0502020104020203" pitchFamily="34" charset="0"/>
                  <a:cs typeface="Calibri" panose="020F0502020204030204" pitchFamily="34" charset="0"/>
                </a:rPr>
                <a:t>Iodination </a:t>
              </a:r>
              <a:r>
                <a:rPr lang="en-US" sz="1400" dirty="0">
                  <a:solidFill>
                    <a:schemeClr val="tx1"/>
                  </a:solidFill>
                  <a:latin typeface="Gill Sans MT" panose="020B0502020104020203" pitchFamily="34" charset="0"/>
                  <a:cs typeface="Calibri" panose="020F0502020204030204" pitchFamily="34" charset="0"/>
                </a:rPr>
                <a:t>of tyrosine, to form mono-</a:t>
              </a:r>
              <a:r>
                <a:rPr lang="en-US" sz="1400" dirty="0" err="1">
                  <a:solidFill>
                    <a:schemeClr val="tx1"/>
                  </a:solidFill>
                  <a:latin typeface="Gill Sans MT" panose="020B0502020104020203" pitchFamily="34" charset="0"/>
                  <a:cs typeface="Calibri" panose="020F0502020204030204" pitchFamily="34" charset="0"/>
                </a:rPr>
                <a:t>iodotyrosine</a:t>
              </a:r>
              <a:r>
                <a:rPr lang="en-US" sz="1400" dirty="0">
                  <a:solidFill>
                    <a:schemeClr val="tx1"/>
                  </a:solidFill>
                  <a:latin typeface="Gill Sans MT" panose="020B0502020104020203" pitchFamily="34" charset="0"/>
                  <a:cs typeface="Calibri" panose="020F0502020204030204" pitchFamily="34" charset="0"/>
                </a:rPr>
                <a:t> (</a:t>
              </a:r>
              <a:r>
                <a:rPr lang="en-US" sz="1400" dirty="0" smtClean="0">
                  <a:solidFill>
                    <a:schemeClr val="tx1"/>
                  </a:solidFill>
                  <a:latin typeface="Gill Sans MT" panose="020B0502020104020203" pitchFamily="34" charset="0"/>
                  <a:cs typeface="Calibri" panose="020F0502020204030204" pitchFamily="34" charset="0"/>
                </a:rPr>
                <a:t>MIT) &amp; di-</a:t>
              </a:r>
              <a:r>
                <a:rPr lang="en-US" sz="1400" dirty="0" err="1" smtClean="0">
                  <a:solidFill>
                    <a:schemeClr val="tx1"/>
                  </a:solidFill>
                  <a:latin typeface="Gill Sans MT" panose="020B0502020104020203" pitchFamily="34" charset="0"/>
                  <a:cs typeface="Calibri" panose="020F0502020204030204" pitchFamily="34" charset="0"/>
                </a:rPr>
                <a:t>iodotyrosine</a:t>
              </a:r>
              <a:r>
                <a:rPr lang="en-US" sz="1400" dirty="0">
                  <a:solidFill>
                    <a:schemeClr val="tx1"/>
                  </a:solidFill>
                  <a:latin typeface="Gill Sans MT" panose="020B0502020104020203" pitchFamily="34" charset="0"/>
                  <a:cs typeface="Calibri" panose="020F0502020204030204" pitchFamily="34" charset="0"/>
                </a:rPr>
                <a:t>.</a:t>
              </a:r>
              <a:endParaRPr lang="en-US" sz="1400" kern="1200" dirty="0">
                <a:solidFill>
                  <a:schemeClr val="tx1"/>
                </a:solidFill>
                <a:latin typeface="Gill Sans MT" panose="020B0502020104020203" pitchFamily="34" charset="0"/>
              </a:endParaRPr>
            </a:p>
          </p:txBody>
        </p:sp>
        <p:sp>
          <p:nvSpPr>
            <p:cNvPr id="25" name="Freeform 24"/>
            <p:cNvSpPr/>
            <p:nvPr/>
          </p:nvSpPr>
          <p:spPr>
            <a:xfrm>
              <a:off x="5017576" y="3202422"/>
              <a:ext cx="353509" cy="91440"/>
            </a:xfrm>
            <a:custGeom>
              <a:avLst/>
              <a:gdLst>
                <a:gd name="connsiteX0" fmla="*/ 0 w 353509"/>
                <a:gd name="connsiteY0" fmla="*/ 45720 h 91440"/>
                <a:gd name="connsiteX1" fmla="*/ 353509 w 353509"/>
                <a:gd name="connsiteY1" fmla="*/ 45720 h 91440"/>
              </a:gdLst>
              <a:ahLst/>
              <a:cxnLst>
                <a:cxn ang="0">
                  <a:pos x="connsiteX0" y="connsiteY0"/>
                </a:cxn>
                <a:cxn ang="0">
                  <a:pos x="connsiteX1" y="connsiteY1"/>
                </a:cxn>
              </a:cxnLst>
              <a:rect l="l" t="t" r="r" b="b"/>
              <a:pathLst>
                <a:path w="353509" h="91440">
                  <a:moveTo>
                    <a:pt x="0" y="45720"/>
                  </a:moveTo>
                  <a:lnTo>
                    <a:pt x="353509" y="45720"/>
                  </a:lnTo>
                </a:path>
              </a:pathLst>
            </a:custGeom>
            <a:noFill/>
            <a:ln>
              <a:solidFill>
                <a:srgbClr val="008080"/>
              </a:solidFill>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79853" tIns="43798" rIns="179851" bIns="43798" numCol="1" spcCol="1270" anchor="ctr" anchorCtr="0">
              <a:noAutofit/>
            </a:bodyPr>
            <a:lstStyle/>
            <a:p>
              <a:pPr lvl="0" algn="ctr" defTabSz="622300">
                <a:lnSpc>
                  <a:spcPct val="90000"/>
                </a:lnSpc>
                <a:spcBef>
                  <a:spcPct val="0"/>
                </a:spcBef>
                <a:spcAft>
                  <a:spcPct val="35000"/>
                </a:spcAft>
              </a:pPr>
              <a:endParaRPr lang="en-US" sz="1400" kern="1200">
                <a:solidFill>
                  <a:schemeClr val="tx1"/>
                </a:solidFill>
                <a:latin typeface="Gill Sans MT" panose="020B0502020104020203" pitchFamily="34" charset="0"/>
              </a:endParaRPr>
            </a:p>
          </p:txBody>
        </p:sp>
        <p:sp>
          <p:nvSpPr>
            <p:cNvPr id="26" name="Freeform 25"/>
            <p:cNvSpPr/>
            <p:nvPr/>
          </p:nvSpPr>
          <p:spPr>
            <a:xfrm>
              <a:off x="3349334" y="2747129"/>
              <a:ext cx="1670042" cy="1002025"/>
            </a:xfrm>
            <a:custGeom>
              <a:avLst/>
              <a:gdLst>
                <a:gd name="connsiteX0" fmla="*/ 0 w 1670042"/>
                <a:gd name="connsiteY0" fmla="*/ 0 h 1002025"/>
                <a:gd name="connsiteX1" fmla="*/ 1670042 w 1670042"/>
                <a:gd name="connsiteY1" fmla="*/ 0 h 1002025"/>
                <a:gd name="connsiteX2" fmla="*/ 1670042 w 1670042"/>
                <a:gd name="connsiteY2" fmla="*/ 1002025 h 1002025"/>
                <a:gd name="connsiteX3" fmla="*/ 0 w 1670042"/>
                <a:gd name="connsiteY3" fmla="*/ 1002025 h 1002025"/>
                <a:gd name="connsiteX4" fmla="*/ 0 w 1670042"/>
                <a:gd name="connsiteY4" fmla="*/ 0 h 100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042" h="1002025">
                  <a:moveTo>
                    <a:pt x="0" y="0"/>
                  </a:moveTo>
                  <a:lnTo>
                    <a:pt x="1670042" y="0"/>
                  </a:lnTo>
                  <a:lnTo>
                    <a:pt x="1670042" y="1002025"/>
                  </a:lnTo>
                  <a:lnTo>
                    <a:pt x="0" y="1002025"/>
                  </a:lnTo>
                  <a:lnTo>
                    <a:pt x="0" y="0"/>
                  </a:lnTo>
                  <a:close/>
                </a:path>
              </a:pathLst>
            </a:custGeom>
            <a:solidFill>
              <a:srgbClr val="F7E8FC"/>
            </a:solidFill>
            <a:ln>
              <a:solidFill>
                <a:srgbClr val="008080"/>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rgbClr val="008080"/>
                  </a:solidFill>
                  <a:latin typeface="Gill Sans MT" panose="020B0502020104020203" pitchFamily="34" charset="0"/>
                </a:rPr>
                <a:t>5. </a:t>
              </a:r>
              <a:r>
                <a:rPr lang="en-US" sz="1400" kern="1200" dirty="0" smtClean="0">
                  <a:solidFill>
                    <a:srgbClr val="008080"/>
                  </a:solidFill>
                  <a:latin typeface="Gill Sans MT" panose="020B0502020104020203" pitchFamily="34" charset="0"/>
                  <a:cs typeface="Calibri" panose="020F0502020204030204" pitchFamily="34" charset="0"/>
                </a:rPr>
                <a:t>Coupling.</a:t>
              </a:r>
            </a:p>
            <a:p>
              <a:pPr lvl="0" algn="ctr" defTabSz="622300">
                <a:lnSpc>
                  <a:spcPct val="90000"/>
                </a:lnSpc>
                <a:spcBef>
                  <a:spcPct val="0"/>
                </a:spcBef>
                <a:spcAft>
                  <a:spcPct val="35000"/>
                </a:spcAft>
              </a:pPr>
              <a:r>
                <a:rPr lang="en-US" sz="1400" dirty="0">
                  <a:solidFill>
                    <a:schemeClr val="tx1"/>
                  </a:solidFill>
                  <a:latin typeface="Gill Sans MT" panose="020B0502020104020203" pitchFamily="34" charset="0"/>
                  <a:cs typeface="Calibri" panose="020F0502020204030204" pitchFamily="34" charset="0"/>
                </a:rPr>
                <a:t>MIT + DIT = Tri-iodothyronine, </a:t>
              </a:r>
              <a:r>
                <a:rPr lang="en-US" sz="1400" dirty="0" smtClean="0">
                  <a:solidFill>
                    <a:schemeClr val="tx1"/>
                  </a:solidFill>
                  <a:latin typeface="Gill Sans MT" panose="020B0502020104020203" pitchFamily="34" charset="0"/>
                  <a:cs typeface="Calibri" panose="020F0502020204030204" pitchFamily="34" charset="0"/>
                </a:rPr>
                <a:t>(T3</a:t>
              </a:r>
              <a:r>
                <a:rPr lang="en-US" sz="1400" dirty="0">
                  <a:solidFill>
                    <a:schemeClr val="tx1"/>
                  </a:solidFill>
                  <a:latin typeface="Gill Sans MT" panose="020B0502020104020203" pitchFamily="34" charset="0"/>
                  <a:cs typeface="Calibri" panose="020F0502020204030204" pitchFamily="34" charset="0"/>
                </a:rPr>
                <a:t>).</a:t>
              </a:r>
            </a:p>
            <a:p>
              <a:pPr lvl="0" algn="ctr" defTabSz="622300">
                <a:lnSpc>
                  <a:spcPct val="90000"/>
                </a:lnSpc>
                <a:spcBef>
                  <a:spcPct val="0"/>
                </a:spcBef>
                <a:spcAft>
                  <a:spcPct val="35000"/>
                </a:spcAft>
              </a:pPr>
              <a:r>
                <a:rPr lang="en-US" sz="1400" dirty="0">
                  <a:solidFill>
                    <a:schemeClr val="tx1"/>
                  </a:solidFill>
                  <a:latin typeface="Gill Sans MT" panose="020B0502020104020203" pitchFamily="34" charset="0"/>
                  <a:cs typeface="Calibri" panose="020F0502020204030204" pitchFamily="34" charset="0"/>
                </a:rPr>
                <a:t>DIT + DIT = Tetra-iodothyronine, (T4)/ Thyroxine. </a:t>
              </a:r>
            </a:p>
            <a:p>
              <a:pPr lvl="0" algn="ctr" defTabSz="622300">
                <a:lnSpc>
                  <a:spcPct val="90000"/>
                </a:lnSpc>
                <a:spcBef>
                  <a:spcPct val="0"/>
                </a:spcBef>
                <a:spcAft>
                  <a:spcPct val="35000"/>
                </a:spcAft>
              </a:pPr>
              <a:endParaRPr lang="en-US" sz="1400" kern="1200" dirty="0" smtClean="0">
                <a:solidFill>
                  <a:schemeClr val="tx1"/>
                </a:solidFill>
                <a:latin typeface="Gill Sans MT" panose="020B0502020104020203" pitchFamily="34" charset="0"/>
                <a:cs typeface="Calibri" panose="020F0502020204030204" pitchFamily="34" charset="0"/>
              </a:endParaRPr>
            </a:p>
          </p:txBody>
        </p:sp>
        <p:sp>
          <p:nvSpPr>
            <p:cNvPr id="28" name="Freeform 27"/>
            <p:cNvSpPr/>
            <p:nvPr/>
          </p:nvSpPr>
          <p:spPr>
            <a:xfrm>
              <a:off x="5403486" y="2747129"/>
              <a:ext cx="1670042" cy="1002025"/>
            </a:xfrm>
            <a:custGeom>
              <a:avLst/>
              <a:gdLst>
                <a:gd name="connsiteX0" fmla="*/ 0 w 1670042"/>
                <a:gd name="connsiteY0" fmla="*/ 0 h 1002025"/>
                <a:gd name="connsiteX1" fmla="*/ 1670042 w 1670042"/>
                <a:gd name="connsiteY1" fmla="*/ 0 h 1002025"/>
                <a:gd name="connsiteX2" fmla="*/ 1670042 w 1670042"/>
                <a:gd name="connsiteY2" fmla="*/ 1002025 h 1002025"/>
                <a:gd name="connsiteX3" fmla="*/ 0 w 1670042"/>
                <a:gd name="connsiteY3" fmla="*/ 1002025 h 1002025"/>
                <a:gd name="connsiteX4" fmla="*/ 0 w 1670042"/>
                <a:gd name="connsiteY4" fmla="*/ 0 h 100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042" h="1002025">
                  <a:moveTo>
                    <a:pt x="0" y="0"/>
                  </a:moveTo>
                  <a:lnTo>
                    <a:pt x="1670042" y="0"/>
                  </a:lnTo>
                  <a:lnTo>
                    <a:pt x="1670042" y="1002025"/>
                  </a:lnTo>
                  <a:lnTo>
                    <a:pt x="0" y="1002025"/>
                  </a:lnTo>
                  <a:lnTo>
                    <a:pt x="0" y="0"/>
                  </a:lnTo>
                  <a:close/>
                </a:path>
              </a:pathLst>
            </a:custGeom>
            <a:solidFill>
              <a:srgbClr val="E0F4E9"/>
            </a:solidFill>
            <a:ln>
              <a:solidFill>
                <a:srgbClr val="008080"/>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rgbClr val="008080"/>
                  </a:solidFill>
                  <a:latin typeface="Gill Sans MT" panose="020B0502020104020203" pitchFamily="34" charset="0"/>
                </a:rPr>
                <a:t>6. </a:t>
              </a:r>
              <a:r>
                <a:rPr lang="en-US" sz="1400" dirty="0">
                  <a:solidFill>
                    <a:srgbClr val="008080"/>
                  </a:solidFill>
                  <a:latin typeface="Gill Sans MT" panose="020B0502020104020203" pitchFamily="34" charset="0"/>
                  <a:cs typeface="Calibri" panose="020F0502020204030204" pitchFamily="34" charset="0"/>
                </a:rPr>
                <a:t>Release.</a:t>
              </a:r>
              <a:endParaRPr lang="en-US" sz="1400" kern="1200" dirty="0">
                <a:solidFill>
                  <a:srgbClr val="008080"/>
                </a:solidFill>
                <a:latin typeface="Gill Sans MT" panose="020B0502020104020203" pitchFamily="34" charset="0"/>
              </a:endParaRPr>
            </a:p>
          </p:txBody>
        </p:sp>
      </p:grpSp>
      <p:pic>
        <p:nvPicPr>
          <p:cNvPr id="3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51250"/>
          <a:stretch>
            <a:fillRect/>
          </a:stretch>
        </p:blipFill>
        <p:spPr>
          <a:xfrm>
            <a:off x="6278089" y="1729769"/>
            <a:ext cx="5306824" cy="3866103"/>
          </a:xfrm>
        </p:spPr>
      </p:pic>
    </p:spTree>
    <p:extLst>
      <p:ext uri="{BB962C8B-B14F-4D97-AF65-F5344CB8AC3E}">
        <p14:creationId xmlns:p14="http://schemas.microsoft.com/office/powerpoint/2010/main" val="33172371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26</a:t>
            </a:fld>
            <a:endParaRPr lang="en-US" dirty="0"/>
          </a:p>
        </p:txBody>
      </p:sp>
      <p:pic>
        <p:nvPicPr>
          <p:cNvPr id="4" name="Picture 3"/>
          <p:cNvPicPr>
            <a:picLocks noChangeAspect="1"/>
          </p:cNvPicPr>
          <p:nvPr/>
        </p:nvPicPr>
        <p:blipFill>
          <a:blip r:embed="rId2"/>
          <a:stretch>
            <a:fillRect/>
          </a:stretch>
        </p:blipFill>
        <p:spPr>
          <a:xfrm>
            <a:off x="-37536" y="-79849"/>
            <a:ext cx="12223539" cy="6937849"/>
          </a:xfrm>
          <a:prstGeom prst="rect">
            <a:avLst/>
          </a:prstGeom>
        </p:spPr>
      </p:pic>
    </p:spTree>
    <p:extLst>
      <p:ext uri="{BB962C8B-B14F-4D97-AF65-F5344CB8AC3E}">
        <p14:creationId xmlns:p14="http://schemas.microsoft.com/office/powerpoint/2010/main" val="11265468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27</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609460" y="152400"/>
            <a:ext cx="10969943" cy="990600"/>
          </a:xfrm>
        </p:spPr>
        <p:txBody>
          <a:bodyPr>
            <a:normAutofit/>
          </a:bodyPr>
          <a:lstStyle/>
          <a:p>
            <a:r>
              <a:rPr lang="en-US" sz="3200" dirty="0" smtClean="0">
                <a:solidFill>
                  <a:srgbClr val="008080"/>
                </a:solidFill>
                <a:latin typeface="Bahnschrift" panose="020B0502040204020203" pitchFamily="34" charset="0"/>
                <a:cs typeface="Calibri" panose="020F0502020204030204" pitchFamily="34" charset="0"/>
              </a:rPr>
              <a:t>Summary of hypo-hyperthyroidism  </a:t>
            </a:r>
            <a:endParaRPr lang="en-US" sz="3200" dirty="0">
              <a:solidFill>
                <a:srgbClr val="008080"/>
              </a:solidFill>
              <a:latin typeface="Bahnschrift" panose="020B0502040204020203" pitchFamily="34" charset="0"/>
              <a:cs typeface="Calibri" panose="020F0502020204030204" pitchFamily="34" charset="0"/>
            </a:endParaRPr>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10048" t="6565" r="7333" b="13294"/>
          <a:stretch/>
        </p:blipFill>
        <p:spPr>
          <a:xfrm>
            <a:off x="7894612" y="1268760"/>
            <a:ext cx="4104456" cy="4996075"/>
          </a:xfrm>
          <a:prstGeom prst="rect">
            <a:avLst/>
          </a:prstGeom>
        </p:spPr>
      </p:pic>
      <p:pic>
        <p:nvPicPr>
          <p:cNvPr id="7" name="Picture 6"/>
          <p:cNvPicPr>
            <a:picLocks noChangeAspect="1"/>
          </p:cNvPicPr>
          <p:nvPr/>
        </p:nvPicPr>
        <p:blipFill>
          <a:blip r:embed="rId3"/>
          <a:stretch>
            <a:fillRect/>
          </a:stretch>
        </p:blipFill>
        <p:spPr>
          <a:xfrm>
            <a:off x="189756" y="1517535"/>
            <a:ext cx="7560840" cy="4552557"/>
          </a:xfrm>
          <a:prstGeom prst="rect">
            <a:avLst/>
          </a:prstGeom>
        </p:spPr>
      </p:pic>
      <p:sp>
        <p:nvSpPr>
          <p:cNvPr id="8" name="TextBox 7"/>
          <p:cNvSpPr txBox="1"/>
          <p:nvPr/>
        </p:nvSpPr>
        <p:spPr>
          <a:xfrm>
            <a:off x="1269876" y="6356350"/>
            <a:ext cx="2335383" cy="461665"/>
          </a:xfrm>
          <a:prstGeom prst="rect">
            <a:avLst/>
          </a:prstGeom>
          <a:noFill/>
        </p:spPr>
        <p:txBody>
          <a:bodyPr wrap="none" rtlCol="0">
            <a:spAutoFit/>
          </a:bodyPr>
          <a:lstStyle/>
          <a:p>
            <a:r>
              <a:rPr lang="en-US" sz="2400" i="1" dirty="0" smtClean="0">
                <a:hlinkClick r:id="rId4"/>
              </a:rPr>
              <a:t>Another summary </a:t>
            </a:r>
            <a:endParaRPr lang="en-US" sz="2400" i="1" dirty="0"/>
          </a:p>
        </p:txBody>
      </p:sp>
    </p:spTree>
    <p:extLst>
      <p:ext uri="{BB962C8B-B14F-4D97-AF65-F5344CB8AC3E}">
        <p14:creationId xmlns:p14="http://schemas.microsoft.com/office/powerpoint/2010/main" val="1808618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7185" y="90565"/>
            <a:ext cx="6454453" cy="990600"/>
          </a:xfrm>
        </p:spPr>
        <p:txBody>
          <a:bodyPr>
            <a:normAutofit/>
          </a:bodyPr>
          <a:lstStyle/>
          <a:p>
            <a:pPr algn="ctr"/>
            <a:r>
              <a:rPr lang="en-US" dirty="0">
                <a:solidFill>
                  <a:srgbClr val="427380"/>
                </a:solidFill>
                <a:latin typeface="Calibri" panose="020F0502020204030204" pitchFamily="34" charset="0"/>
                <a:cs typeface="Calibri" panose="020F0502020204030204" pitchFamily="34" charset="0"/>
              </a:rPr>
              <a:t>Thank </a:t>
            </a:r>
            <a:r>
              <a:rPr lang="en-US" dirty="0" smtClean="0">
                <a:solidFill>
                  <a:srgbClr val="427380"/>
                </a:solidFill>
                <a:latin typeface="Calibri" panose="020F0502020204030204" pitchFamily="34" charset="0"/>
                <a:cs typeface="Calibri" panose="020F0502020204030204" pitchFamily="34" charset="0"/>
              </a:rPr>
              <a:t>you for checking our work! </a:t>
            </a:r>
            <a:endParaRPr lang="en-US" dirty="0">
              <a:solidFill>
                <a:srgbClr val="427380"/>
              </a:solidFill>
              <a:latin typeface="Calibri" panose="020F0502020204030204" pitchFamily="34" charset="0"/>
              <a:cs typeface="Calibri" panose="020F0502020204030204" pitchFamily="34" charset="0"/>
            </a:endParaRPr>
          </a:p>
        </p:txBody>
      </p:sp>
      <p:sp>
        <p:nvSpPr>
          <p:cNvPr id="6" name="Rectangle 5"/>
          <p:cNvSpPr/>
          <p:nvPr/>
        </p:nvSpPr>
        <p:spPr>
          <a:xfrm>
            <a:off x="812435" y="2777850"/>
            <a:ext cx="4624180" cy="461665"/>
          </a:xfrm>
          <a:prstGeom prst="rect">
            <a:avLst/>
          </a:prstGeom>
        </p:spPr>
        <p:txBody>
          <a:bodyPr wrap="square">
            <a:spAutoFit/>
          </a:bodyPr>
          <a:lstStyle/>
          <a:p>
            <a:pPr algn="ctr" defTabSz="914400">
              <a:spcBef>
                <a:spcPct val="20000"/>
              </a:spcBef>
            </a:pPr>
            <a:r>
              <a:rPr lang="ar-SA" sz="2400" dirty="0" smtClean="0">
                <a:solidFill>
                  <a:srgbClr val="008080"/>
                </a:solidFill>
                <a:latin typeface="Calibri" panose="020F0502020204030204" pitchFamily="34" charset="0"/>
                <a:ea typeface="+mj-ea"/>
                <a:cs typeface="Calibri" panose="020F0502020204030204" pitchFamily="34" charset="0"/>
              </a:rPr>
              <a:t>خالص الشكر لأعضاء الفريق الكِرام:</a:t>
            </a:r>
            <a:endParaRPr lang="en-US" sz="2400" dirty="0">
              <a:solidFill>
                <a:srgbClr val="008080"/>
              </a:solidFill>
              <a:latin typeface="Calibri" panose="020F0502020204030204" pitchFamily="34" charset="0"/>
              <a:ea typeface="+mj-ea"/>
              <a:cs typeface="Calibri" panose="020F0502020204030204" pitchFamily="34" charset="0"/>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28</a:t>
            </a:fld>
            <a:endParaRPr lang="en-US" dirty="0">
              <a:solidFill>
                <a:srgbClr val="464653"/>
              </a:solidFill>
            </a:endParaRPr>
          </a:p>
        </p:txBody>
      </p:sp>
      <p:sp>
        <p:nvSpPr>
          <p:cNvPr id="12" name="Rectangle 11"/>
          <p:cNvSpPr/>
          <p:nvPr/>
        </p:nvSpPr>
        <p:spPr>
          <a:xfrm>
            <a:off x="945839" y="1215709"/>
            <a:ext cx="10297144" cy="369332"/>
          </a:xfrm>
          <a:prstGeom prst="rect">
            <a:avLst/>
          </a:prstGeom>
        </p:spPr>
        <p:txBody>
          <a:bodyPr wrap="square">
            <a:spAutoFit/>
          </a:bodyPr>
          <a:lstStyle/>
          <a:p>
            <a:pPr algn="ctr" defTabSz="914400"/>
            <a:r>
              <a:rPr lang="ar-SA" sz="1800" dirty="0">
                <a:solidFill>
                  <a:srgbClr val="008080"/>
                </a:solidFill>
                <a:latin typeface="Calibri" panose="020F0502020204030204" pitchFamily="34" charset="0"/>
                <a:cs typeface="Calibri" panose="020F0502020204030204" pitchFamily="34" charset="0"/>
              </a:rPr>
              <a:t>اعمل لترسم بسمة، اعمل لتمسح دمعة، اعمل و أنت تعلم أن الله لا يضيع أجر من أحسن عملا.</a:t>
            </a:r>
            <a:endParaRPr lang="en-US" sz="1800" dirty="0">
              <a:solidFill>
                <a:srgbClr val="008080"/>
              </a:solidFill>
              <a:latin typeface="Calibri" panose="020F0502020204030204" pitchFamily="34" charset="0"/>
              <a:cs typeface="Calibri" panose="020F0502020204030204" pitchFamily="34" charset="0"/>
            </a:endParaRPr>
          </a:p>
        </p:txBody>
      </p:sp>
      <p:sp>
        <p:nvSpPr>
          <p:cNvPr id="17" name="Content Placeholder 2"/>
          <p:cNvSpPr txBox="1">
            <a:spLocks/>
          </p:cNvSpPr>
          <p:nvPr/>
        </p:nvSpPr>
        <p:spPr>
          <a:xfrm>
            <a:off x="1540350" y="1493292"/>
            <a:ext cx="3168351" cy="1216936"/>
          </a:xfrm>
          <a:prstGeom prst="rect">
            <a:avLst/>
          </a:prstGeom>
        </p:spPr>
        <p:txBody>
          <a:bodyPr wrap="square">
            <a:spAutoFit/>
          </a:bodyPr>
          <a:lstStyle>
            <a:defPPr>
              <a:defRPr lang="en-US"/>
            </a:defPPr>
            <a:lvl1pPr algn="r" defTabSz="914400">
              <a:spcBef>
                <a:spcPct val="20000"/>
              </a:spcBef>
              <a:defRPr sz="2400">
                <a:solidFill>
                  <a:srgbClr val="008080"/>
                </a:solidFill>
                <a:latin typeface="Calibri" panose="020F0502020204030204" pitchFamily="34" charset="0"/>
                <a:ea typeface="+mj-ea"/>
                <a:cs typeface="Calibri" panose="020F0502020204030204" pitchFamily="34" charset="0"/>
              </a:defRPr>
            </a:lvl1pPr>
          </a:lstStyle>
          <a:p>
            <a:pPr algn="ctr" rtl="1">
              <a:lnSpc>
                <a:spcPct val="150000"/>
              </a:lnSpc>
            </a:pPr>
            <a:r>
              <a:rPr lang="ar-SA" dirty="0"/>
              <a:t>قادة </a:t>
            </a:r>
            <a:r>
              <a:rPr lang="ar-SA" dirty="0" smtClean="0"/>
              <a:t>الفريق:</a:t>
            </a:r>
            <a:endParaRPr lang="ar-SA" dirty="0"/>
          </a:p>
          <a:p>
            <a:pPr algn="ctr" rtl="1">
              <a:lnSpc>
                <a:spcPct val="150000"/>
              </a:lnSpc>
            </a:pPr>
            <a:r>
              <a:rPr lang="en-US" dirty="0" smtClean="0">
                <a:solidFill>
                  <a:schemeClr val="tx1"/>
                </a:solidFill>
              </a:rPr>
              <a:t> </a:t>
            </a:r>
            <a:r>
              <a:rPr lang="ar-SA" dirty="0" smtClean="0">
                <a:solidFill>
                  <a:schemeClr val="tx1"/>
                </a:solidFill>
              </a:rPr>
              <a:t>ليــلـى مـذكور  &amp; مـحـمـد نـصـر</a:t>
            </a:r>
            <a:endParaRPr lang="en-US" dirty="0">
              <a:solidFill>
                <a:schemeClr val="tx1"/>
              </a:solidFill>
            </a:endParaRPr>
          </a:p>
        </p:txBody>
      </p:sp>
      <p:sp>
        <p:nvSpPr>
          <p:cNvPr id="25" name="TextBox 24"/>
          <p:cNvSpPr txBox="1"/>
          <p:nvPr/>
        </p:nvSpPr>
        <p:spPr>
          <a:xfrm>
            <a:off x="965723" y="6374312"/>
            <a:ext cx="7200800" cy="338554"/>
          </a:xfrm>
          <a:prstGeom prst="rect">
            <a:avLst/>
          </a:prstGeom>
          <a:noFill/>
        </p:spPr>
        <p:txBody>
          <a:bodyPr wrap="square" rtlCol="0">
            <a:spAutoFit/>
          </a:bodyPr>
          <a:lstStyle/>
          <a:p>
            <a:pPr algn="ctr" rtl="1"/>
            <a:r>
              <a:rPr lang="ar-SA" sz="1600" dirty="0" smtClean="0">
                <a:solidFill>
                  <a:srgbClr val="427380"/>
                </a:solidFill>
                <a:latin typeface="Calibri" panose="020F0502020204030204" pitchFamily="34" charset="0"/>
                <a:cs typeface="Calibri" panose="020F0502020204030204" pitchFamily="34" charset="0"/>
              </a:rPr>
              <a:t>اللهم اني استودعتك ما حفظت وما قرأت وما فهمت، فرده لي وقت حاجتي إليه إنّك على كل شيءٍ قدير.</a:t>
            </a:r>
            <a:endParaRPr lang="en-US" sz="1600" dirty="0">
              <a:solidFill>
                <a:srgbClr val="427380"/>
              </a:solidFill>
              <a:latin typeface="Calibri" panose="020F0502020204030204" pitchFamily="34" charset="0"/>
              <a:cs typeface="Calibri" panose="020F0502020204030204" pitchFamily="34" charset="0"/>
            </a:endParaRPr>
          </a:p>
        </p:txBody>
      </p:sp>
      <p:sp>
        <p:nvSpPr>
          <p:cNvPr id="28" name="Isosceles Triangle 27"/>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5950396" y="2080542"/>
            <a:ext cx="0" cy="4151486"/>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0663" y="3430676"/>
            <a:ext cx="855837" cy="855837"/>
          </a:xfrm>
          <a:prstGeom prst="rect">
            <a:avLst/>
          </a:prstGeom>
        </p:spPr>
      </p:pic>
      <p:sp>
        <p:nvSpPr>
          <p:cNvPr id="7" name="Rectangle 6"/>
          <p:cNvSpPr/>
          <p:nvPr/>
        </p:nvSpPr>
        <p:spPr>
          <a:xfrm>
            <a:off x="7030516" y="3469993"/>
            <a:ext cx="3960440" cy="792088"/>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fr-FR" sz="1100" dirty="0">
                <a:solidFill>
                  <a:schemeClr val="tx1"/>
                </a:solidFill>
                <a:latin typeface="Comic Sans MS" panose="030F0702030302020204" pitchFamily="66" charset="0"/>
              </a:rPr>
              <a:t>2017-2018 Dr. </a:t>
            </a:r>
            <a:r>
              <a:rPr lang="fr-FR" sz="1100" dirty="0" err="1">
                <a:solidFill>
                  <a:schemeClr val="tx1"/>
                </a:solidFill>
                <a:latin typeface="Comic Sans MS" panose="030F0702030302020204" pitchFamily="66" charset="0"/>
              </a:rPr>
              <a:t>Nervana</a:t>
            </a:r>
            <a:r>
              <a:rPr lang="fr-FR" sz="1100" dirty="0">
                <a:solidFill>
                  <a:schemeClr val="tx1"/>
                </a:solidFill>
                <a:latin typeface="Comic Sans MS" panose="030F0702030302020204" pitchFamily="66" charset="0"/>
              </a:rPr>
              <a:t> </a:t>
            </a:r>
            <a:r>
              <a:rPr lang="fr-FR" sz="1100" dirty="0" err="1" smtClean="0">
                <a:solidFill>
                  <a:schemeClr val="tx1"/>
                </a:solidFill>
                <a:latin typeface="Comic Sans MS" panose="030F0702030302020204" pitchFamily="66" charset="0"/>
              </a:rPr>
              <a:t>Bayumi</a:t>
            </a:r>
            <a:r>
              <a:rPr lang="en-US" sz="1100" dirty="0" smtClean="0">
                <a:solidFill>
                  <a:schemeClr val="tx1"/>
                </a:solidFill>
                <a:latin typeface="Comic Sans MS" panose="030F0702030302020204" pitchFamily="66" charset="0"/>
              </a:rPr>
              <a:t>’</a:t>
            </a:r>
            <a:r>
              <a:rPr lang="fr-FR" sz="1100" dirty="0" smtClean="0">
                <a:solidFill>
                  <a:schemeClr val="tx1"/>
                </a:solidFill>
                <a:latin typeface="Comic Sans MS" panose="030F0702030302020204" pitchFamily="66" charset="0"/>
              </a:rPr>
              <a:t>s </a:t>
            </a:r>
            <a:r>
              <a:rPr lang="fr-FR" sz="1100" dirty="0">
                <a:solidFill>
                  <a:schemeClr val="tx1"/>
                </a:solidFill>
                <a:latin typeface="Comic Sans MS" panose="030F0702030302020204" pitchFamily="66" charset="0"/>
              </a:rPr>
              <a:t>Lecture &amp; Notes.</a:t>
            </a:r>
          </a:p>
          <a:p>
            <a:pPr defTabSz="914400"/>
            <a:r>
              <a:rPr lang="fr-FR" sz="1100" dirty="0">
                <a:solidFill>
                  <a:schemeClr val="tx1"/>
                </a:solidFill>
                <a:latin typeface="Comic Sans MS" panose="030F0702030302020204" pitchFamily="66" charset="0"/>
              </a:rPr>
              <a:t>2017-2018 Prof. </a:t>
            </a:r>
            <a:r>
              <a:rPr lang="fr-FR" sz="1100" dirty="0" err="1">
                <a:solidFill>
                  <a:schemeClr val="tx1"/>
                </a:solidFill>
                <a:latin typeface="Comic Sans MS" panose="030F0702030302020204" pitchFamily="66" charset="0"/>
              </a:rPr>
              <a:t>Abdulmajeed</a:t>
            </a:r>
            <a:r>
              <a:rPr lang="fr-FR" sz="1100" dirty="0">
                <a:solidFill>
                  <a:schemeClr val="tx1"/>
                </a:solidFill>
                <a:latin typeface="Comic Sans MS" panose="030F0702030302020204" pitchFamily="66" charset="0"/>
              </a:rPr>
              <a:t> </a:t>
            </a:r>
            <a:r>
              <a:rPr lang="fr-FR" sz="1100" dirty="0" err="1">
                <a:solidFill>
                  <a:schemeClr val="tx1"/>
                </a:solidFill>
                <a:latin typeface="Comic Sans MS" panose="030F0702030302020204" pitchFamily="66" charset="0"/>
              </a:rPr>
              <a:t>Aldress’s</a:t>
            </a:r>
            <a:r>
              <a:rPr lang="fr-FR" sz="1100" dirty="0">
                <a:solidFill>
                  <a:schemeClr val="tx1"/>
                </a:solidFill>
                <a:latin typeface="Comic Sans MS" panose="030F0702030302020204" pitchFamily="66" charset="0"/>
              </a:rPr>
              <a:t> Lecture&amp; Notes. </a:t>
            </a:r>
          </a:p>
          <a:p>
            <a:pPr defTabSz="914400"/>
            <a:r>
              <a:rPr lang="en-US" sz="1100" dirty="0">
                <a:solidFill>
                  <a:schemeClr val="tx1"/>
                </a:solidFill>
                <a:latin typeface="Comic Sans MS" panose="030F0702030302020204" pitchFamily="66" charset="0"/>
              </a:rPr>
              <a:t>Guyton &amp; Hall of Medical Physiology 13th  Edition.</a:t>
            </a:r>
          </a:p>
          <a:p>
            <a:pPr defTabSz="914400"/>
            <a:r>
              <a:rPr lang="en-US" sz="1100" dirty="0">
                <a:solidFill>
                  <a:schemeClr val="tx1"/>
                </a:solidFill>
                <a:latin typeface="Comic Sans MS" panose="030F0702030302020204" pitchFamily="66" charset="0"/>
              </a:rPr>
              <a:t>Linda S. Costanzo 5th Edition.</a:t>
            </a:r>
          </a:p>
        </p:txBody>
      </p:sp>
      <p:pic>
        <p:nvPicPr>
          <p:cNvPr id="8" name="Picture 7">
            <a:hlinkClick r:id="rId4"/>
          </p:cNvPr>
          <p:cNvPicPr>
            <a:picLocks noChangeAspect="1"/>
          </p:cNvPicPr>
          <p:nvPr/>
        </p:nvPicPr>
        <p:blipFill rotWithShape="1">
          <a:blip r:embed="rId5">
            <a:extLst>
              <a:ext uri="{28A0092B-C50C-407E-A947-70E740481C1C}">
                <a14:useLocalDpi xmlns:a14="http://schemas.microsoft.com/office/drawing/2010/main" val="0"/>
              </a:ext>
            </a:extLst>
          </a:blip>
          <a:srcRect l="8091" t="7811" r="4178" b="4458"/>
          <a:stretch/>
        </p:blipFill>
        <p:spPr>
          <a:xfrm>
            <a:off x="7546074" y="1575000"/>
            <a:ext cx="859536" cy="859536"/>
          </a:xfrm>
          <a:prstGeom prst="rect">
            <a:avLst/>
          </a:prstGeom>
        </p:spPr>
      </p:pic>
      <p:sp>
        <p:nvSpPr>
          <p:cNvPr id="18" name="Rectangle 17"/>
          <p:cNvSpPr/>
          <p:nvPr/>
        </p:nvSpPr>
        <p:spPr>
          <a:xfrm>
            <a:off x="8487472" y="1714463"/>
            <a:ext cx="2499528" cy="580609"/>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100" dirty="0">
                <a:solidFill>
                  <a:schemeClr val="tx1"/>
                </a:solidFill>
                <a:latin typeface="Comic Sans MS" panose="030F0702030302020204" pitchFamily="66" charset="0"/>
              </a:rPr>
              <a:t>Please check our editing file to know if there are any additions, changes or corrections.</a:t>
            </a:r>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64172" y="2434536"/>
            <a:ext cx="859536" cy="859536"/>
          </a:xfrm>
          <a:prstGeom prst="rect">
            <a:avLst/>
          </a:prstGeom>
        </p:spPr>
      </p:pic>
      <p:sp>
        <p:nvSpPr>
          <p:cNvPr id="20" name="Rectangle 19"/>
          <p:cNvSpPr/>
          <p:nvPr/>
        </p:nvSpPr>
        <p:spPr>
          <a:xfrm>
            <a:off x="7819182" y="2641534"/>
            <a:ext cx="3171773" cy="580609"/>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dirty="0">
                <a:solidFill>
                  <a:schemeClr val="tx1"/>
                </a:solidFill>
                <a:latin typeface="Comic Sans MS" panose="030F0702030302020204" pitchFamily="66" charset="0"/>
              </a:rPr>
              <a:t>Examine yourself</a:t>
            </a:r>
          </a:p>
        </p:txBody>
      </p:sp>
      <p:pic>
        <p:nvPicPr>
          <p:cNvPr id="13" name="Picture 12">
            <a:hlinkClick r:id="rId8"/>
          </p:cNvPr>
          <p:cNvPicPr>
            <a:picLocks noChangeAspect="1"/>
          </p:cNvPicPr>
          <p:nvPr/>
        </p:nvPicPr>
        <p:blipFill rotWithShape="1">
          <a:blip r:embed="rId9" cstate="print">
            <a:extLst>
              <a:ext uri="{28A0092B-C50C-407E-A947-70E740481C1C}">
                <a14:useLocalDpi xmlns:a14="http://schemas.microsoft.com/office/drawing/2010/main" val="0"/>
              </a:ext>
            </a:extLst>
          </a:blip>
          <a:srcRect l="2960" t="2962" r="2960" b="2960"/>
          <a:stretch/>
        </p:blipFill>
        <p:spPr>
          <a:xfrm>
            <a:off x="6764172" y="4437112"/>
            <a:ext cx="859536" cy="859536"/>
          </a:xfrm>
          <a:prstGeom prst="rect">
            <a:avLst/>
          </a:prstGeom>
        </p:spPr>
      </p:pic>
      <p:sp>
        <p:nvSpPr>
          <p:cNvPr id="22" name="Rectangle 21"/>
          <p:cNvSpPr/>
          <p:nvPr/>
        </p:nvSpPr>
        <p:spPr>
          <a:xfrm>
            <a:off x="7760972" y="4564936"/>
            <a:ext cx="3229983" cy="569046"/>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dirty="0">
                <a:solidFill>
                  <a:schemeClr val="tx1"/>
                </a:solidFill>
                <a:latin typeface="Comic Sans MS" panose="030F0702030302020204" pitchFamily="66" charset="0"/>
              </a:rPr>
              <a:t>Helpful physiology bocks.</a:t>
            </a:r>
          </a:p>
        </p:txBody>
      </p:sp>
      <p:pic>
        <p:nvPicPr>
          <p:cNvPr id="16" name="Picture 1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46074" y="5394895"/>
            <a:ext cx="859536" cy="859536"/>
          </a:xfrm>
          <a:prstGeom prst="rect">
            <a:avLst/>
          </a:prstGeom>
        </p:spPr>
      </p:pic>
      <p:sp>
        <p:nvSpPr>
          <p:cNvPr id="26" name="Rectangle 25"/>
          <p:cNvSpPr/>
          <p:nvPr/>
        </p:nvSpPr>
        <p:spPr>
          <a:xfrm>
            <a:off x="8497830" y="5540140"/>
            <a:ext cx="2493126" cy="569046"/>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dirty="0" smtClean="0">
                <a:solidFill>
                  <a:schemeClr val="tx1"/>
                </a:solidFill>
                <a:latin typeface="Comic Sans MS" panose="030F0702030302020204" pitchFamily="66" charset="0"/>
              </a:rPr>
              <a:t>Give us your feedback </a:t>
            </a:r>
            <a:r>
              <a:rPr lang="en-US" sz="1200" dirty="0" smtClean="0">
                <a:solidFill>
                  <a:schemeClr val="tx1"/>
                </a:solidFill>
                <a:latin typeface="Comic Sans MS" panose="030F0702030302020204" pitchFamily="66" charset="0"/>
                <a:sym typeface="Wingdings" panose="05000000000000000000" pitchFamily="2" charset="2"/>
              </a:rPr>
              <a:t></a:t>
            </a:r>
            <a:endParaRPr lang="en-US" sz="1200" dirty="0">
              <a:solidFill>
                <a:schemeClr val="tx1"/>
              </a:solidFill>
              <a:latin typeface="Comic Sans MS" panose="030F0702030302020204" pitchFamily="66" charset="0"/>
            </a:endParaRPr>
          </a:p>
        </p:txBody>
      </p:sp>
      <p:sp>
        <p:nvSpPr>
          <p:cNvPr id="24" name="Rectangle 23"/>
          <p:cNvSpPr/>
          <p:nvPr/>
        </p:nvSpPr>
        <p:spPr>
          <a:xfrm>
            <a:off x="195524" y="3179681"/>
            <a:ext cx="1965375" cy="3180348"/>
          </a:xfrm>
          <a:prstGeom prst="rect">
            <a:avLst/>
          </a:prstGeom>
        </p:spPr>
        <p:txBody>
          <a:bodyPr wrap="square" lIns="101590" tIns="50795" rIns="101590" bIns="50795">
            <a:spAutoFit/>
          </a:bodyPr>
          <a:lstStyle/>
          <a:p>
            <a:pPr algn="ctr" fontAlgn="t">
              <a:lnSpc>
                <a:spcPct val="150000"/>
              </a:lnSpc>
              <a:spcBef>
                <a:spcPct val="20000"/>
              </a:spcBef>
            </a:pPr>
            <a:r>
              <a:rPr lang="ar-SA" dirty="0">
                <a:latin typeface="Calibri" panose="020F0502020204030204" pitchFamily="34" charset="0"/>
                <a:cs typeface="Calibri" panose="020F0502020204030204" pitchFamily="34" charset="0"/>
              </a:rPr>
              <a:t>أسيل </a:t>
            </a:r>
            <a:r>
              <a:rPr lang="ar-SA" dirty="0" err="1">
                <a:latin typeface="Calibri" panose="020F0502020204030204" pitchFamily="34" charset="0"/>
                <a:cs typeface="Calibri" panose="020F0502020204030204" pitchFamily="34" charset="0"/>
              </a:rPr>
              <a:t>بادخن</a:t>
            </a:r>
            <a:endParaRPr lang="ar-SA" dirty="0">
              <a:latin typeface="Calibri" panose="020F0502020204030204" pitchFamily="34" charset="0"/>
              <a:cs typeface="Calibri" panose="020F0502020204030204" pitchFamily="34" charset="0"/>
            </a:endParaRPr>
          </a:p>
          <a:p>
            <a:pPr algn="ctr" fontAlgn="t">
              <a:lnSpc>
                <a:spcPct val="150000"/>
              </a:lnSpc>
              <a:spcBef>
                <a:spcPct val="20000"/>
              </a:spcBef>
            </a:pPr>
            <a:r>
              <a:rPr lang="ar-SA" dirty="0">
                <a:latin typeface="Calibri" panose="020F0502020204030204" pitchFamily="34" charset="0"/>
                <a:cs typeface="Calibri" panose="020F0502020204030204" pitchFamily="34" charset="0"/>
              </a:rPr>
              <a:t>حنين </a:t>
            </a:r>
            <a:r>
              <a:rPr lang="ar-SA" dirty="0" err="1">
                <a:latin typeface="Calibri" panose="020F0502020204030204" pitchFamily="34" charset="0"/>
                <a:cs typeface="Calibri" panose="020F0502020204030204" pitchFamily="34" charset="0"/>
              </a:rPr>
              <a:t>باشيخ</a:t>
            </a:r>
            <a:endParaRPr lang="en-US" dirty="0">
              <a:latin typeface="Calibri" panose="020F0502020204030204" pitchFamily="34" charset="0"/>
              <a:cs typeface="Calibri" panose="020F0502020204030204" pitchFamily="34" charset="0"/>
            </a:endParaRPr>
          </a:p>
          <a:p>
            <a:pPr algn="ctr" fontAlgn="t">
              <a:lnSpc>
                <a:spcPct val="150000"/>
              </a:lnSpc>
              <a:spcBef>
                <a:spcPct val="20000"/>
              </a:spcBef>
            </a:pPr>
            <a:r>
              <a:rPr lang="ar-SA" dirty="0">
                <a:latin typeface="Calibri" panose="020F0502020204030204" pitchFamily="34" charset="0"/>
                <a:cs typeface="Calibri" panose="020F0502020204030204" pitchFamily="34" charset="0"/>
              </a:rPr>
              <a:t>دعاء عبدالفتاح</a:t>
            </a:r>
          </a:p>
          <a:p>
            <a:pPr algn="ctr" fontAlgn="t">
              <a:lnSpc>
                <a:spcPct val="150000"/>
              </a:lnSpc>
              <a:spcBef>
                <a:spcPct val="20000"/>
              </a:spcBef>
            </a:pPr>
            <a:r>
              <a:rPr lang="ar-SA" dirty="0">
                <a:latin typeface="Calibri" panose="020F0502020204030204" pitchFamily="34" charset="0"/>
                <a:cs typeface="Calibri" panose="020F0502020204030204" pitchFamily="34" charset="0"/>
              </a:rPr>
              <a:t>دعاء ماهر</a:t>
            </a:r>
          </a:p>
          <a:p>
            <a:pPr algn="ctr" fontAlgn="t">
              <a:lnSpc>
                <a:spcPct val="150000"/>
              </a:lnSpc>
              <a:spcBef>
                <a:spcPct val="20000"/>
              </a:spcBef>
            </a:pPr>
            <a:r>
              <a:rPr lang="ar-SA" dirty="0">
                <a:latin typeface="Calibri" panose="020F0502020204030204" pitchFamily="34" charset="0"/>
                <a:cs typeface="Calibri" panose="020F0502020204030204" pitchFamily="34" charset="0"/>
              </a:rPr>
              <a:t>زينة الكاف</a:t>
            </a:r>
          </a:p>
          <a:p>
            <a:pPr algn="ctr" fontAlgn="t">
              <a:lnSpc>
                <a:spcPct val="150000"/>
              </a:lnSpc>
              <a:spcBef>
                <a:spcPct val="20000"/>
              </a:spcBef>
            </a:pPr>
            <a:r>
              <a:rPr lang="ar-SA" dirty="0">
                <a:latin typeface="Calibri" panose="020F0502020204030204" pitchFamily="34" charset="0"/>
                <a:cs typeface="Calibri" panose="020F0502020204030204" pitchFamily="34" charset="0"/>
              </a:rPr>
              <a:t>نوف العماري</a:t>
            </a:r>
          </a:p>
        </p:txBody>
      </p:sp>
      <p:sp>
        <p:nvSpPr>
          <p:cNvPr id="27" name="Rectangle 26"/>
          <p:cNvSpPr/>
          <p:nvPr/>
        </p:nvSpPr>
        <p:spPr>
          <a:xfrm>
            <a:off x="1925905" y="3165398"/>
            <a:ext cx="2293588" cy="3180348"/>
          </a:xfrm>
          <a:prstGeom prst="rect">
            <a:avLst/>
          </a:prstGeom>
        </p:spPr>
        <p:txBody>
          <a:bodyPr wrap="square" lIns="101590" tIns="50795" rIns="101590" bIns="50795">
            <a:spAutoFit/>
          </a:bodyPr>
          <a:lstStyle/>
          <a:p>
            <a:pPr algn="ctr" fontAlgn="t">
              <a:lnSpc>
                <a:spcPct val="150000"/>
              </a:lnSpc>
              <a:spcBef>
                <a:spcPct val="20000"/>
              </a:spcBef>
            </a:pPr>
            <a:r>
              <a:rPr lang="ar-SA" dirty="0" smtClean="0">
                <a:latin typeface="Calibri" panose="020F0502020204030204" pitchFamily="34" charset="0"/>
                <a:cs typeface="Calibri" panose="020F0502020204030204" pitchFamily="34" charset="0"/>
              </a:rPr>
              <a:t>عبدالرحمن </a:t>
            </a:r>
            <a:r>
              <a:rPr lang="ar-SA" dirty="0">
                <a:latin typeface="Calibri" panose="020F0502020204030204" pitchFamily="34" charset="0"/>
                <a:cs typeface="Calibri" panose="020F0502020204030204" pitchFamily="34" charset="0"/>
              </a:rPr>
              <a:t>الراشد</a:t>
            </a:r>
          </a:p>
          <a:p>
            <a:pPr algn="ctr" fontAlgn="t">
              <a:lnSpc>
                <a:spcPct val="150000"/>
              </a:lnSpc>
              <a:spcBef>
                <a:spcPct val="20000"/>
              </a:spcBef>
            </a:pPr>
            <a:r>
              <a:rPr lang="ar-SA" dirty="0">
                <a:latin typeface="Calibri" panose="020F0502020204030204" pitchFamily="34" charset="0"/>
                <a:cs typeface="Calibri" panose="020F0502020204030204" pitchFamily="34" charset="0"/>
              </a:rPr>
              <a:t>عبدالعزيز العنقري</a:t>
            </a:r>
            <a:endParaRPr lang="en-US" dirty="0">
              <a:latin typeface="Calibri" panose="020F0502020204030204" pitchFamily="34" charset="0"/>
              <a:cs typeface="Calibri" panose="020F0502020204030204" pitchFamily="34" charset="0"/>
            </a:endParaRPr>
          </a:p>
          <a:p>
            <a:pPr algn="ctr" fontAlgn="t">
              <a:lnSpc>
                <a:spcPct val="150000"/>
              </a:lnSpc>
              <a:spcBef>
                <a:spcPct val="20000"/>
              </a:spcBef>
            </a:pPr>
            <a:r>
              <a:rPr lang="ar-SA" dirty="0">
                <a:latin typeface="Calibri" panose="020F0502020204030204" pitchFamily="34" charset="0"/>
                <a:cs typeface="Calibri" panose="020F0502020204030204" pitchFamily="34" charset="0"/>
              </a:rPr>
              <a:t>عبداللطيف العبداللطيف</a:t>
            </a:r>
          </a:p>
          <a:p>
            <a:pPr algn="ctr" fontAlgn="t">
              <a:lnSpc>
                <a:spcPct val="150000"/>
              </a:lnSpc>
              <a:spcBef>
                <a:spcPct val="20000"/>
              </a:spcBef>
            </a:pPr>
            <a:r>
              <a:rPr lang="ar-SA" dirty="0">
                <a:latin typeface="Calibri" panose="020F0502020204030204" pitchFamily="34" charset="0"/>
                <a:cs typeface="Calibri" panose="020F0502020204030204" pitchFamily="34" charset="0"/>
              </a:rPr>
              <a:t>فارس </a:t>
            </a:r>
            <a:r>
              <a:rPr lang="ar-SA" dirty="0" smtClean="0">
                <a:latin typeface="Calibri" panose="020F0502020204030204" pitchFamily="34" charset="0"/>
                <a:cs typeface="Calibri" panose="020F0502020204030204" pitchFamily="34" charset="0"/>
              </a:rPr>
              <a:t>الجعفر</a:t>
            </a:r>
          </a:p>
          <a:p>
            <a:pPr algn="ctr" fontAlgn="t">
              <a:lnSpc>
                <a:spcPct val="150000"/>
              </a:lnSpc>
              <a:spcBef>
                <a:spcPct val="20000"/>
              </a:spcBef>
            </a:pPr>
            <a:r>
              <a:rPr lang="ar-SA" dirty="0">
                <a:latin typeface="Calibri" panose="020F0502020204030204" pitchFamily="34" charset="0"/>
                <a:cs typeface="Calibri" panose="020F0502020204030204" pitchFamily="34" charset="0"/>
              </a:rPr>
              <a:t>قيس </a:t>
            </a:r>
            <a:r>
              <a:rPr lang="ar-SA" dirty="0" err="1" smtClean="0">
                <a:latin typeface="Calibri" panose="020F0502020204030204" pitchFamily="34" charset="0"/>
                <a:cs typeface="Calibri" panose="020F0502020204030204" pitchFamily="34" charset="0"/>
              </a:rPr>
              <a:t>المهيدب</a:t>
            </a:r>
            <a:endParaRPr lang="ar-SA" dirty="0" smtClean="0">
              <a:latin typeface="Calibri" panose="020F0502020204030204" pitchFamily="34" charset="0"/>
              <a:cs typeface="Calibri" panose="020F0502020204030204" pitchFamily="34" charset="0"/>
            </a:endParaRPr>
          </a:p>
          <a:p>
            <a:pPr algn="ctr" fontAlgn="t">
              <a:lnSpc>
                <a:spcPct val="150000"/>
              </a:lnSpc>
              <a:spcBef>
                <a:spcPct val="20000"/>
              </a:spcBef>
            </a:pPr>
            <a:r>
              <a:rPr lang="ar-SA" dirty="0">
                <a:latin typeface="Calibri" panose="020F0502020204030204" pitchFamily="34" charset="0"/>
                <a:cs typeface="Calibri" panose="020F0502020204030204" pitchFamily="34" charset="0"/>
              </a:rPr>
              <a:t>نواف </a:t>
            </a:r>
            <a:r>
              <a:rPr lang="ar-SA" dirty="0" smtClean="0">
                <a:latin typeface="Calibri" panose="020F0502020204030204" pitchFamily="34" charset="0"/>
                <a:cs typeface="Calibri" panose="020F0502020204030204" pitchFamily="34" charset="0"/>
              </a:rPr>
              <a:t>الخضيري</a:t>
            </a:r>
            <a:endParaRPr lang="en-US" dirty="0">
              <a:latin typeface="Calibri" panose="020F0502020204030204" pitchFamily="34" charset="0"/>
              <a:cs typeface="Calibri" panose="020F0502020204030204" pitchFamily="34" charset="0"/>
            </a:endParaRPr>
          </a:p>
        </p:txBody>
      </p:sp>
      <p:pic>
        <p:nvPicPr>
          <p:cNvPr id="29" name="Picture 28">
            <a:hlinkClick r:id="rId12"/>
          </p:cNvPr>
          <p:cNvPicPr>
            <a:picLocks noChangeAspect="1"/>
          </p:cNvPicPr>
          <p:nvPr/>
        </p:nvPicPr>
        <p:blipFill>
          <a:blip r:embed="rId13" cstate="print">
            <a:extLst>
              <a:ext uri="{BEBA8EAE-BF5A-486C-A8C5-ECC9F3942E4B}">
                <a14:imgProps xmlns:a14="http://schemas.microsoft.com/office/drawing/2010/main">
                  <a14:imgLayer r:embed="rId14">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426284" y="1246537"/>
            <a:ext cx="630936" cy="630936"/>
          </a:xfrm>
          <a:prstGeom prst="rect">
            <a:avLst/>
          </a:prstGeom>
        </p:spPr>
      </p:pic>
      <p:pic>
        <p:nvPicPr>
          <p:cNvPr id="30" name="Picture 29"/>
          <p:cNvPicPr>
            <a:picLocks noChangeAspect="1"/>
          </p:cNvPicPr>
          <p:nvPr/>
        </p:nvPicPr>
        <p:blipFill>
          <a:blip r:embed="rId15" cstate="print">
            <a:extLst>
              <a:ext uri="{BEBA8EAE-BF5A-486C-A8C5-ECC9F3942E4B}">
                <a14:imgProps xmlns:a14="http://schemas.microsoft.com/office/drawing/2010/main">
                  <a14:imgLayer r:embed="rId16">
                    <a14:imgEffect>
                      <a14:colorTemperature colorTemp="11200"/>
                    </a14:imgEffect>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17656" y="1211174"/>
            <a:ext cx="630936" cy="630936"/>
          </a:xfrm>
          <a:prstGeom prst="rect">
            <a:avLst/>
          </a:prstGeom>
        </p:spPr>
      </p:pic>
      <p:sp>
        <p:nvSpPr>
          <p:cNvPr id="32" name="Rectangle 31"/>
          <p:cNvSpPr/>
          <p:nvPr/>
        </p:nvSpPr>
        <p:spPr>
          <a:xfrm>
            <a:off x="4078727" y="3183360"/>
            <a:ext cx="1965375" cy="3180348"/>
          </a:xfrm>
          <a:prstGeom prst="rect">
            <a:avLst/>
          </a:prstGeom>
        </p:spPr>
        <p:txBody>
          <a:bodyPr wrap="square" lIns="101590" tIns="50795" rIns="101590" bIns="50795">
            <a:spAutoFit/>
          </a:bodyPr>
          <a:lstStyle/>
          <a:p>
            <a:pPr algn="ctr" fontAlgn="t">
              <a:lnSpc>
                <a:spcPct val="150000"/>
              </a:lnSpc>
              <a:spcBef>
                <a:spcPct val="20000"/>
              </a:spcBef>
            </a:pPr>
            <a:r>
              <a:rPr lang="ar-SA" dirty="0">
                <a:latin typeface="Calibri" panose="020F0502020204030204" pitchFamily="34" charset="0"/>
                <a:cs typeface="Calibri" panose="020F0502020204030204" pitchFamily="34" charset="0"/>
              </a:rPr>
              <a:t>باسل المفلح</a:t>
            </a:r>
          </a:p>
          <a:p>
            <a:pPr algn="ctr" fontAlgn="t">
              <a:lnSpc>
                <a:spcPct val="150000"/>
              </a:lnSpc>
              <a:spcBef>
                <a:spcPct val="20000"/>
              </a:spcBef>
            </a:pPr>
            <a:r>
              <a:rPr lang="ar-SA" dirty="0">
                <a:latin typeface="Calibri" panose="020F0502020204030204" pitchFamily="34" charset="0"/>
                <a:cs typeface="Calibri" panose="020F0502020204030204" pitchFamily="34" charset="0"/>
              </a:rPr>
              <a:t>حسان الشمري</a:t>
            </a:r>
          </a:p>
          <a:p>
            <a:pPr algn="ctr" fontAlgn="t">
              <a:lnSpc>
                <a:spcPct val="150000"/>
              </a:lnSpc>
              <a:spcBef>
                <a:spcPct val="20000"/>
              </a:spcBef>
            </a:pPr>
            <a:r>
              <a:rPr lang="ar-SA" dirty="0">
                <a:latin typeface="Calibri" panose="020F0502020204030204" pitchFamily="34" charset="0"/>
                <a:cs typeface="Calibri" panose="020F0502020204030204" pitchFamily="34" charset="0"/>
              </a:rPr>
              <a:t>حمد الخضيري</a:t>
            </a:r>
          </a:p>
          <a:p>
            <a:pPr algn="ctr" fontAlgn="t">
              <a:lnSpc>
                <a:spcPct val="150000"/>
              </a:lnSpc>
              <a:spcBef>
                <a:spcPct val="20000"/>
              </a:spcBef>
            </a:pPr>
            <a:r>
              <a:rPr lang="ar-SA" dirty="0">
                <a:latin typeface="Calibri" panose="020F0502020204030204" pitchFamily="34" charset="0"/>
                <a:cs typeface="Calibri" panose="020F0502020204030204" pitchFamily="34" charset="0"/>
              </a:rPr>
              <a:t>خالد القحطاني</a:t>
            </a:r>
          </a:p>
          <a:p>
            <a:pPr algn="ctr" fontAlgn="t">
              <a:lnSpc>
                <a:spcPct val="150000"/>
              </a:lnSpc>
              <a:spcBef>
                <a:spcPct val="20000"/>
              </a:spcBef>
            </a:pPr>
            <a:r>
              <a:rPr lang="ar-SA" dirty="0">
                <a:latin typeface="Calibri" panose="020F0502020204030204" pitchFamily="34" charset="0"/>
                <a:cs typeface="Calibri" panose="020F0502020204030204" pitchFamily="34" charset="0"/>
              </a:rPr>
              <a:t>طلال </a:t>
            </a:r>
            <a:r>
              <a:rPr lang="ar-SA" dirty="0" smtClean="0">
                <a:latin typeface="Calibri" panose="020F0502020204030204" pitchFamily="34" charset="0"/>
                <a:cs typeface="Calibri" panose="020F0502020204030204" pitchFamily="34" charset="0"/>
              </a:rPr>
              <a:t>الحقيل</a:t>
            </a:r>
            <a:endParaRPr lang="en-US" dirty="0" smtClean="0">
              <a:latin typeface="Calibri" panose="020F0502020204030204" pitchFamily="34" charset="0"/>
              <a:cs typeface="Calibri" panose="020F0502020204030204" pitchFamily="34" charset="0"/>
            </a:endParaRPr>
          </a:p>
          <a:p>
            <a:pPr algn="ctr" fontAlgn="t">
              <a:lnSpc>
                <a:spcPct val="150000"/>
              </a:lnSpc>
              <a:spcBef>
                <a:spcPct val="20000"/>
              </a:spcBef>
            </a:pPr>
            <a:r>
              <a:rPr lang="ar-SA" dirty="0">
                <a:latin typeface="Calibri" panose="020F0502020204030204" pitchFamily="34" charset="0"/>
                <a:cs typeface="Calibri" panose="020F0502020204030204" pitchFamily="34" charset="0"/>
              </a:rPr>
              <a:t>عبدالله </a:t>
            </a:r>
            <a:r>
              <a:rPr lang="ar-SA" dirty="0" smtClean="0">
                <a:latin typeface="Calibri" panose="020F0502020204030204" pitchFamily="34" charset="0"/>
                <a:cs typeface="Calibri" panose="020F0502020204030204" pitchFamily="34" charset="0"/>
              </a:rPr>
              <a:t>السعيد</a:t>
            </a:r>
            <a:endParaRPr lang="ar-S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1201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Thyroid Gland </a:t>
            </a:r>
          </a:p>
        </p:txBody>
      </p:sp>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p:cNvSpPr txBox="1">
            <a:spLocks/>
          </p:cNvSpPr>
          <p:nvPr/>
        </p:nvSpPr>
        <p:spPr>
          <a:xfrm>
            <a:off x="609461" y="1170942"/>
            <a:ext cx="6925109" cy="153797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pPr>
            <a:r>
              <a:rPr lang="en-US" sz="1600" dirty="0">
                <a:latin typeface="Gill Sans MT" panose="020B0502020104020203" pitchFamily="34" charset="0"/>
                <a:cs typeface="Calibri" panose="020F0502020204030204" pitchFamily="34" charset="0"/>
              </a:rPr>
              <a:t>It is located below the larynx on </a:t>
            </a:r>
            <a:r>
              <a:rPr lang="en-US" sz="1600" dirty="0" smtClean="0">
                <a:latin typeface="Gill Sans MT" panose="020B0502020104020203" pitchFamily="34" charset="0"/>
                <a:cs typeface="Calibri" panose="020F0502020204030204" pitchFamily="34" charset="0"/>
              </a:rPr>
              <a:t>either </a:t>
            </a:r>
            <a:r>
              <a:rPr lang="en-US" sz="1600" dirty="0">
                <a:latin typeface="Gill Sans MT" panose="020B0502020104020203" pitchFamily="34" charset="0"/>
                <a:cs typeface="Calibri" panose="020F0502020204030204" pitchFamily="34" charset="0"/>
              </a:rPr>
              <a:t>sides </a:t>
            </a:r>
            <a:r>
              <a:rPr lang="en-US" sz="1600" dirty="0" smtClean="0">
                <a:latin typeface="Gill Sans MT" panose="020B0502020104020203" pitchFamily="34" charset="0"/>
                <a:cs typeface="Calibri" panose="020F0502020204030204" pitchFamily="34" charset="0"/>
              </a:rPr>
              <a:t>&amp; </a:t>
            </a:r>
            <a:r>
              <a:rPr lang="en-US" sz="1600" dirty="0">
                <a:latin typeface="Gill Sans MT" panose="020B0502020104020203" pitchFamily="34" charset="0"/>
                <a:cs typeface="Calibri" panose="020F0502020204030204" pitchFamily="34" charset="0"/>
              </a:rPr>
              <a:t>anterior to the </a:t>
            </a:r>
            <a:r>
              <a:rPr lang="en-US" sz="1600" dirty="0" smtClean="0">
                <a:latin typeface="Gill Sans MT" panose="020B0502020104020203" pitchFamily="34" charset="0"/>
                <a:cs typeface="Calibri" panose="020F0502020204030204" pitchFamily="34" charset="0"/>
              </a:rPr>
              <a:t>trachea </a:t>
            </a:r>
            <a:r>
              <a:rPr lang="en-US" sz="1600" dirty="0" smtClean="0">
                <a:solidFill>
                  <a:srgbClr val="00B050"/>
                </a:solidFill>
                <a:latin typeface="Gill Sans MT" panose="020B0502020104020203" pitchFamily="34" charset="0"/>
                <a:cs typeface="Calibri" panose="020F0502020204030204" pitchFamily="34" charset="0"/>
              </a:rPr>
              <a:t>(</a:t>
            </a:r>
            <a:r>
              <a:rPr lang="en-US" sz="1600" dirty="0">
                <a:solidFill>
                  <a:srgbClr val="00B050"/>
                </a:solidFill>
              </a:rPr>
              <a:t>It is not attached to </a:t>
            </a:r>
            <a:r>
              <a:rPr lang="en-US" sz="1600" dirty="0" smtClean="0">
                <a:solidFill>
                  <a:srgbClr val="00B050"/>
                </a:solidFill>
              </a:rPr>
              <a:t>larynx, its only </a:t>
            </a:r>
            <a:r>
              <a:rPr lang="en-US" sz="1600" dirty="0">
                <a:solidFill>
                  <a:srgbClr val="00B050"/>
                </a:solidFill>
              </a:rPr>
              <a:t>lies above </a:t>
            </a:r>
            <a:r>
              <a:rPr lang="en-US" sz="1600" dirty="0" smtClean="0">
                <a:solidFill>
                  <a:srgbClr val="00B050"/>
                </a:solidFill>
              </a:rPr>
              <a:t>it)</a:t>
            </a:r>
            <a:endParaRPr lang="en-US" sz="1600" dirty="0">
              <a:solidFill>
                <a:srgbClr val="00B050"/>
              </a:solidFill>
              <a:latin typeface="Gill Sans MT" panose="020B0502020104020203" pitchFamily="34" charset="0"/>
              <a:cs typeface="Calibri" panose="020F0502020204030204" pitchFamily="34" charset="0"/>
            </a:endParaRPr>
          </a:p>
          <a:p>
            <a:pPr defTabSz="914400">
              <a:lnSpc>
                <a:spcPct val="150000"/>
              </a:lnSpc>
              <a:buClr>
                <a:srgbClr val="008080"/>
              </a:buClr>
            </a:pPr>
            <a:r>
              <a:rPr lang="en-US" sz="1600" dirty="0">
                <a:solidFill>
                  <a:srgbClr val="FF0000"/>
                </a:solidFill>
                <a:latin typeface="Gill Sans MT" panose="020B0502020104020203" pitchFamily="34" charset="0"/>
                <a:cs typeface="Calibri" panose="020F0502020204030204" pitchFamily="34" charset="0"/>
              </a:rPr>
              <a:t>The first recognized endocrine </a:t>
            </a:r>
            <a:r>
              <a:rPr lang="en-US" sz="1600" dirty="0" smtClean="0">
                <a:solidFill>
                  <a:srgbClr val="FF0000"/>
                </a:solidFill>
                <a:latin typeface="Gill Sans MT" panose="020B0502020104020203" pitchFamily="34" charset="0"/>
                <a:cs typeface="Calibri" panose="020F0502020204030204" pitchFamily="34" charset="0"/>
              </a:rPr>
              <a:t>gland, </a:t>
            </a:r>
            <a:r>
              <a:rPr lang="en-US" sz="1600" dirty="0" smtClean="0">
                <a:solidFill>
                  <a:srgbClr val="00B050"/>
                </a:solidFill>
                <a:latin typeface="Gill Sans MT" panose="020B0502020104020203" pitchFamily="34" charset="0"/>
                <a:cs typeface="Calibri" panose="020F0502020204030204" pitchFamily="34" charset="0"/>
              </a:rPr>
              <a:t>but the master one is pituitary gland.</a:t>
            </a:r>
          </a:p>
          <a:p>
            <a:pPr defTabSz="914400">
              <a:lnSpc>
                <a:spcPct val="150000"/>
              </a:lnSpc>
              <a:buClr>
                <a:srgbClr val="008080"/>
              </a:buClr>
            </a:pPr>
            <a:r>
              <a:rPr lang="en-US" sz="1600" dirty="0">
                <a:solidFill>
                  <a:srgbClr val="FFC000"/>
                </a:solidFill>
                <a:latin typeface="Gill Sans MT" panose="020B0502020104020203" pitchFamily="34" charset="0"/>
                <a:cs typeface="Calibri" panose="020F0502020204030204" pitchFamily="34" charset="0"/>
              </a:rPr>
              <a:t>20</a:t>
            </a:r>
            <a:r>
              <a:rPr lang="en-US" sz="1600" dirty="0">
                <a:solidFill>
                  <a:srgbClr val="FF66CC"/>
                </a:solidFill>
                <a:latin typeface="Gill Sans MT" panose="020B0502020104020203" pitchFamily="34" charset="0"/>
                <a:cs typeface="Calibri" panose="020F0502020204030204" pitchFamily="34" charset="0"/>
              </a:rPr>
              <a:t>g in adult</a:t>
            </a:r>
            <a:r>
              <a:rPr lang="en-US" sz="1600" dirty="0" smtClean="0">
                <a:solidFill>
                  <a:srgbClr val="FF66CC"/>
                </a:solidFill>
                <a:latin typeface="Gill Sans MT" panose="020B0502020104020203" pitchFamily="34" charset="0"/>
                <a:cs typeface="Calibri" panose="020F0502020204030204" pitchFamily="34" charset="0"/>
              </a:rPr>
              <a:t>.</a:t>
            </a:r>
            <a:endParaRPr lang="en-US" sz="1600" dirty="0">
              <a:solidFill>
                <a:srgbClr val="008080"/>
              </a:solidFill>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400" dirty="0" smtClean="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400" dirty="0" smtClean="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400" dirty="0" smtClean="0">
              <a:solidFill>
                <a:schemeClr val="bg1">
                  <a:lumMod val="50000"/>
                </a:schemeClr>
              </a:solidFill>
              <a:latin typeface="Gill Sans MT" panose="020B0502020104020203" pitchFamily="34" charset="0"/>
              <a:cs typeface="Calibri" panose="020F0502020204030204" pitchFamily="34" charset="0"/>
            </a:endParaRPr>
          </a:p>
          <a:p>
            <a:pPr defTabSz="914400">
              <a:lnSpc>
                <a:spcPct val="150000"/>
              </a:lnSpc>
            </a:pPr>
            <a:endParaRPr lang="en-US" sz="1400" dirty="0">
              <a:solidFill>
                <a:schemeClr val="bg1">
                  <a:lumMod val="50000"/>
                </a:schemeClr>
              </a:solidFill>
              <a:latin typeface="Gill Sans MT" panose="020B0502020104020203" pitchFamily="34" charset="0"/>
              <a:cs typeface="Calibri" panose="020F0502020204030204" pitchFamily="34" charset="0"/>
            </a:endParaRPr>
          </a:p>
        </p:txBody>
      </p:sp>
      <p:pic>
        <p:nvPicPr>
          <p:cNvPr id="7" name="Picture 8" descr="http://content.revolutionhealth.com/contentimages/images-image_popup-thyroid.jpg"/>
          <p:cNvPicPr>
            <a:picLocks noChangeAspect="1" noChangeArrowheads="1"/>
          </p:cNvPicPr>
          <p:nvPr/>
        </p:nvPicPr>
        <p:blipFill rotWithShape="1">
          <a:blip r:embed="rId2">
            <a:extLst>
              <a:ext uri="{28A0092B-C50C-407E-A947-70E740481C1C}">
                <a14:useLocalDpi xmlns:a14="http://schemas.microsoft.com/office/drawing/2010/main" val="0"/>
              </a:ext>
            </a:extLst>
          </a:blip>
          <a:srcRect l="9044" t="12078" b="15571"/>
          <a:stretch/>
        </p:blipFill>
        <p:spPr bwMode="auto">
          <a:xfrm>
            <a:off x="9619395" y="1440718"/>
            <a:ext cx="1952516"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ject 4"/>
          <p:cNvSpPr/>
          <p:nvPr/>
        </p:nvSpPr>
        <p:spPr>
          <a:xfrm>
            <a:off x="7894612" y="1184946"/>
            <a:ext cx="1682759" cy="1812006"/>
          </a:xfrm>
          <a:prstGeom prst="rect">
            <a:avLst/>
          </a:prstGeom>
          <a:blipFill>
            <a:blip r:embed="rId3" cstate="print"/>
            <a:srcRect/>
            <a:stretch>
              <a:fillRect t="-3024" b="-3856"/>
            </a:stretch>
          </a:blipFill>
        </p:spPr>
        <p:txBody>
          <a:bodyPr wrap="square" lIns="0" tIns="0" rIns="0" bIns="0" rtlCol="0"/>
          <a:lstStyle/>
          <a:p>
            <a:endParaRPr/>
          </a:p>
        </p:txBody>
      </p:sp>
      <p:graphicFrame>
        <p:nvGraphicFramePr>
          <p:cNvPr id="10" name="Table 9"/>
          <p:cNvGraphicFramePr>
            <a:graphicFrameLocks noGrp="1"/>
          </p:cNvGraphicFramePr>
          <p:nvPr>
            <p:extLst>
              <p:ext uri="{D42A27DB-BD31-4B8C-83A1-F6EECF244321}">
                <p14:modId xmlns:p14="http://schemas.microsoft.com/office/powerpoint/2010/main" val="508363176"/>
              </p:ext>
            </p:extLst>
          </p:nvPr>
        </p:nvGraphicFramePr>
        <p:xfrm>
          <a:off x="584641" y="3244220"/>
          <a:ext cx="7267946" cy="3083560"/>
        </p:xfrm>
        <a:graphic>
          <a:graphicData uri="http://schemas.openxmlformats.org/drawingml/2006/table">
            <a:tbl>
              <a:tblPr firstRow="1" bandRow="1">
                <a:tableStyleId>{5DA37D80-6434-44D0-A028-1B22A696006F}</a:tableStyleId>
              </a:tblPr>
              <a:tblGrid>
                <a:gridCol w="1142968">
                  <a:extLst>
                    <a:ext uri="{9D8B030D-6E8A-4147-A177-3AD203B41FA5}">
                      <a16:colId xmlns:a16="http://schemas.microsoft.com/office/drawing/2014/main" xmlns="" val="2314318807"/>
                    </a:ext>
                  </a:extLst>
                </a:gridCol>
                <a:gridCol w="1587030">
                  <a:extLst>
                    <a:ext uri="{9D8B030D-6E8A-4147-A177-3AD203B41FA5}">
                      <a16:colId xmlns:a16="http://schemas.microsoft.com/office/drawing/2014/main" xmlns="" val="1073054439"/>
                    </a:ext>
                  </a:extLst>
                </a:gridCol>
                <a:gridCol w="1813748">
                  <a:extLst>
                    <a:ext uri="{9D8B030D-6E8A-4147-A177-3AD203B41FA5}">
                      <a16:colId xmlns:a16="http://schemas.microsoft.com/office/drawing/2014/main" xmlns="" val="982659514"/>
                    </a:ext>
                  </a:extLst>
                </a:gridCol>
                <a:gridCol w="1325298">
                  <a:extLst>
                    <a:ext uri="{9D8B030D-6E8A-4147-A177-3AD203B41FA5}">
                      <a16:colId xmlns:a16="http://schemas.microsoft.com/office/drawing/2014/main" xmlns="" val="4027821236"/>
                    </a:ext>
                  </a:extLst>
                </a:gridCol>
                <a:gridCol w="1398902">
                  <a:extLst>
                    <a:ext uri="{9D8B030D-6E8A-4147-A177-3AD203B41FA5}">
                      <a16:colId xmlns:a16="http://schemas.microsoft.com/office/drawing/2014/main" xmlns="" val="289208966"/>
                    </a:ext>
                  </a:extLst>
                </a:gridCol>
              </a:tblGrid>
              <a:tr h="370840">
                <a:tc gridSpan="5">
                  <a:txBody>
                    <a:bodyPr/>
                    <a:lstStyle/>
                    <a:p>
                      <a:pPr algn="ctr" rtl="1"/>
                      <a:r>
                        <a:rPr kumimoji="0" lang="en-US" sz="1400" b="0" kern="1200" dirty="0" smtClean="0">
                          <a:solidFill>
                            <a:srgbClr val="497E8D"/>
                          </a:solidFill>
                          <a:latin typeface="Gill Sans MT" panose="020B0502020104020203" pitchFamily="34" charset="0"/>
                          <a:ea typeface="+mn-ea"/>
                          <a:cs typeface="Calibri" panose="020F0502020204030204" pitchFamily="34" charset="0"/>
                        </a:rPr>
                        <a:t>Thyroid gland hormones</a:t>
                      </a:r>
                      <a:endParaRPr kumimoji="0" lang="ar-SA" sz="1400" b="0" kern="1200" dirty="0" smtClean="0">
                        <a:solidFill>
                          <a:srgbClr val="497E8D"/>
                        </a:solidFill>
                        <a:latin typeface="Gill Sans MT" panose="020B0502020104020203" pitchFamily="34" charset="0"/>
                        <a:ea typeface="+mn-ea"/>
                        <a:cs typeface="Calibri" panose="020F0502020204030204" pitchFamily="34" charset="0"/>
                      </a:endParaRPr>
                    </a:p>
                    <a:p>
                      <a:pPr algn="ctr" rtl="1"/>
                      <a:r>
                        <a:rPr kumimoji="0" lang="ar-SA" sz="1400" b="0" kern="1200" dirty="0" smtClean="0">
                          <a:solidFill>
                            <a:srgbClr val="497E8D"/>
                          </a:solidFill>
                          <a:latin typeface="Gill Sans MT" panose="020B0502020104020203" pitchFamily="34" charset="0"/>
                          <a:ea typeface="+mn-ea"/>
                          <a:cs typeface="Calibri" panose="020F0502020204030204" pitchFamily="34" charset="0"/>
                        </a:rPr>
                        <a:t>الكمية</a:t>
                      </a:r>
                      <a:r>
                        <a:rPr kumimoji="0" lang="ar-SA" sz="1400" b="0" kern="1200" baseline="0" dirty="0" smtClean="0">
                          <a:solidFill>
                            <a:srgbClr val="497E8D"/>
                          </a:solidFill>
                          <a:latin typeface="Gill Sans MT" panose="020B0502020104020203" pitchFamily="34" charset="0"/>
                          <a:ea typeface="+mn-ea"/>
                          <a:cs typeface="Calibri" panose="020F0502020204030204" pitchFamily="34" charset="0"/>
                        </a:rPr>
                        <a:t> عكس ال</a:t>
                      </a:r>
                      <a:r>
                        <a:rPr kumimoji="0" lang="en-US" sz="1400" b="0" kern="1200" baseline="0" dirty="0" smtClean="0">
                          <a:solidFill>
                            <a:srgbClr val="497E8D"/>
                          </a:solidFill>
                          <a:latin typeface="Gill Sans MT" panose="020B0502020104020203" pitchFamily="34" charset="0"/>
                          <a:ea typeface="+mn-ea"/>
                          <a:cs typeface="Calibri" panose="020F0502020204030204" pitchFamily="34" charset="0"/>
                        </a:rPr>
                        <a:t>activity</a:t>
                      </a:r>
                      <a:r>
                        <a:rPr kumimoji="0" lang="ar-SA" sz="1400" b="0" kern="1200" baseline="0" dirty="0" smtClean="0">
                          <a:solidFill>
                            <a:srgbClr val="497E8D"/>
                          </a:solidFill>
                          <a:latin typeface="Gill Sans MT" panose="020B0502020104020203" pitchFamily="34" charset="0"/>
                          <a:ea typeface="+mn-ea"/>
                          <a:cs typeface="Calibri" panose="020F0502020204030204" pitchFamily="34" charset="0"/>
                        </a:rPr>
                        <a:t>، يعني كلما زادت الكمية قل نشاط الهرمون (أقلهم كمية أكثرهم نشاطا)</a:t>
                      </a:r>
                      <a:endParaRPr kumimoji="0" lang="en-US" sz="1400" b="0" kern="1200" dirty="0" smtClean="0">
                        <a:solidFill>
                          <a:srgbClr val="497E8D"/>
                        </a:solidFill>
                        <a:latin typeface="Gill Sans MT" panose="020B0502020104020203" pitchFamily="34" charset="0"/>
                        <a:ea typeface="+mn-ea"/>
                        <a:cs typeface="Calibri" panose="020F0502020204030204" pitchFamily="34" charset="0"/>
                      </a:endParaRPr>
                    </a:p>
                  </a:txBody>
                  <a:tcPr>
                    <a:solidFill>
                      <a:schemeClr val="bg1">
                        <a:lumMod val="95000"/>
                      </a:schemeClr>
                    </a:solidFill>
                  </a:tcPr>
                </a:tc>
                <a:tc hMerge="1">
                  <a:txBody>
                    <a:bodyPr/>
                    <a:lstStyle/>
                    <a:p>
                      <a:pPr algn="ctr"/>
                      <a:endParaRPr kumimoji="0" lang="en-US" sz="1600" b="0" kern="1200" dirty="0">
                        <a:solidFill>
                          <a:srgbClr val="008080"/>
                        </a:solidFill>
                        <a:latin typeface="Gill Sans MT" panose="020B0502020104020203" pitchFamily="34" charset="0"/>
                        <a:ea typeface="+mn-ea"/>
                        <a:cs typeface="Calibri" panose="020F0502020204030204" pitchFamily="34" charset="0"/>
                      </a:endParaRPr>
                    </a:p>
                  </a:txBody>
                  <a:tcPr>
                    <a:noFill/>
                  </a:tcPr>
                </a:tc>
                <a:tc hMerge="1">
                  <a:txBody>
                    <a:bodyPr/>
                    <a:lstStyle/>
                    <a:p>
                      <a:endParaRPr lang="en-US" dirty="0"/>
                    </a:p>
                  </a:txBody>
                  <a:tcPr>
                    <a:noFill/>
                  </a:tcPr>
                </a:tc>
                <a:tc hMerge="1">
                  <a:txBody>
                    <a:bodyPr/>
                    <a:lstStyle/>
                    <a:p>
                      <a:endParaRPr lang="en-US" dirty="0"/>
                    </a:p>
                  </a:txBody>
                  <a:tcPr>
                    <a:noFill/>
                  </a:tcPr>
                </a:tc>
                <a:tc hMerge="1">
                  <a:txBody>
                    <a:bodyPr/>
                    <a:lstStyle/>
                    <a:p>
                      <a:endParaRPr lang="en-US" dirty="0"/>
                    </a:p>
                  </a:txBody>
                  <a:tcPr>
                    <a:noFill/>
                  </a:tcPr>
                </a:tc>
                <a:extLst>
                  <a:ext uri="{0D108BD9-81ED-4DB2-BD59-A6C34878D82A}">
                    <a16:rowId xmlns:a16="http://schemas.microsoft.com/office/drawing/2014/main" xmlns="" val="4145482939"/>
                  </a:ext>
                </a:extLst>
              </a:tr>
              <a:tr h="1034772">
                <a:tc>
                  <a:txBody>
                    <a:bodyPr/>
                    <a:lstStyle/>
                    <a:p>
                      <a:pPr algn="ctr"/>
                      <a:endParaRPr kumimoji="0" lang="en-US" sz="1400" kern="1200" dirty="0" smtClean="0">
                        <a:solidFill>
                          <a:srgbClr val="008080"/>
                        </a:solidFill>
                        <a:latin typeface="Gill Sans MT" panose="020B0502020104020203" pitchFamily="34" charset="0"/>
                        <a:ea typeface="+mn-ea"/>
                        <a:cs typeface="Calibri" panose="020F0502020204030204" pitchFamily="34" charset="0"/>
                      </a:endParaRPr>
                    </a:p>
                    <a:p>
                      <a:pPr algn="ctr"/>
                      <a:r>
                        <a:rPr kumimoji="0" lang="en-US" sz="1400" kern="1200" dirty="0" smtClean="0">
                          <a:solidFill>
                            <a:srgbClr val="008080"/>
                          </a:solidFill>
                          <a:latin typeface="Gill Sans MT" panose="020B0502020104020203" pitchFamily="34" charset="0"/>
                          <a:ea typeface="+mn-ea"/>
                          <a:cs typeface="Calibri" panose="020F0502020204030204" pitchFamily="34" charset="0"/>
                        </a:rPr>
                        <a:t>Hormones </a:t>
                      </a:r>
                      <a:endParaRPr kumimoji="0" lang="en-US" sz="1400" kern="1200" dirty="0">
                        <a:solidFill>
                          <a:srgbClr val="008080"/>
                        </a:solidFill>
                        <a:latin typeface="Gill Sans MT" panose="020B0502020104020203" pitchFamily="34" charset="0"/>
                        <a:ea typeface="+mn-ea"/>
                        <a:cs typeface="Calibri" panose="020F0502020204030204" pitchFamily="34" charset="0"/>
                      </a:endParaRPr>
                    </a:p>
                  </a:txBody>
                  <a:tcPr>
                    <a:solidFill>
                      <a:srgbClr val="E0F4E9"/>
                    </a:solidFill>
                  </a:tcPr>
                </a:tc>
                <a:tc>
                  <a:txBody>
                    <a:bodyPr/>
                    <a:lstStyle/>
                    <a:p>
                      <a:pPr algn="ctr"/>
                      <a:r>
                        <a:rPr kumimoji="0" lang="en-US" sz="1400" kern="1200" dirty="0" smtClean="0">
                          <a:solidFill>
                            <a:schemeClr val="tx1"/>
                          </a:solidFill>
                          <a:latin typeface="Gill Sans MT" panose="020B0502020104020203" pitchFamily="34" charset="0"/>
                          <a:ea typeface="+mn-ea"/>
                          <a:cs typeface="Calibri" panose="020F0502020204030204" pitchFamily="34" charset="0"/>
                        </a:rPr>
                        <a:t>T</a:t>
                      </a:r>
                      <a:r>
                        <a:rPr kumimoji="0" lang="en-US" sz="1400" kern="1200" dirty="0" smtClean="0">
                          <a:solidFill>
                            <a:srgbClr val="FF0000"/>
                          </a:solidFill>
                          <a:latin typeface="Gill Sans MT" panose="020B0502020104020203" pitchFamily="34" charset="0"/>
                          <a:ea typeface="+mn-ea"/>
                          <a:cs typeface="Calibri" panose="020F0502020204030204" pitchFamily="34" charset="0"/>
                        </a:rPr>
                        <a:t>3</a:t>
                      </a:r>
                    </a:p>
                    <a:p>
                      <a:pPr algn="ctr"/>
                      <a:r>
                        <a:rPr kumimoji="0" lang="en-US" sz="1400" kern="1200" dirty="0" smtClean="0">
                          <a:solidFill>
                            <a:schemeClr val="tx1"/>
                          </a:solidFill>
                          <a:latin typeface="Gill Sans MT" panose="020B0502020104020203" pitchFamily="34" charset="0"/>
                          <a:ea typeface="+mn-ea"/>
                          <a:cs typeface="Calibri" panose="020F0502020204030204" pitchFamily="34" charset="0"/>
                        </a:rPr>
                        <a:t>(</a:t>
                      </a:r>
                      <a:r>
                        <a:rPr kumimoji="0" lang="en-US" sz="1400" kern="1200" dirty="0" smtClean="0">
                          <a:solidFill>
                            <a:srgbClr val="FF0000"/>
                          </a:solidFill>
                          <a:latin typeface="Gill Sans MT" panose="020B0502020104020203" pitchFamily="34" charset="0"/>
                          <a:ea typeface="+mn-ea"/>
                          <a:cs typeface="Calibri" panose="020F0502020204030204" pitchFamily="34" charset="0"/>
                        </a:rPr>
                        <a:t>Tri</a:t>
                      </a:r>
                      <a:r>
                        <a:rPr kumimoji="0" lang="en-US" sz="1400" kern="1200" dirty="0" smtClean="0">
                          <a:solidFill>
                            <a:srgbClr val="0070C0"/>
                          </a:solidFill>
                          <a:latin typeface="Gill Sans MT" panose="020B0502020104020203" pitchFamily="34" charset="0"/>
                          <a:ea typeface="+mn-ea"/>
                          <a:cs typeface="Calibri" panose="020F0502020204030204" pitchFamily="34" charset="0"/>
                        </a:rPr>
                        <a:t>iodo</a:t>
                      </a:r>
                      <a:r>
                        <a:rPr kumimoji="0" lang="en-US" sz="1400" kern="1200" dirty="0" smtClean="0">
                          <a:solidFill>
                            <a:schemeClr val="tx1"/>
                          </a:solidFill>
                          <a:latin typeface="Gill Sans MT" panose="020B0502020104020203" pitchFamily="34" charset="0"/>
                          <a:ea typeface="+mn-ea"/>
                          <a:cs typeface="Calibri" panose="020F0502020204030204" pitchFamily="34" charset="0"/>
                        </a:rPr>
                        <a:t>thyronine) </a:t>
                      </a:r>
                      <a:endParaRPr kumimoji="0" lang="en-US" sz="1400" kern="1200" dirty="0">
                        <a:solidFill>
                          <a:schemeClr val="tx1"/>
                        </a:solidFill>
                        <a:latin typeface="Gill Sans MT" panose="020B0502020104020203" pitchFamily="34" charset="0"/>
                        <a:ea typeface="+mn-ea"/>
                        <a:cs typeface="Calibri" panose="020F0502020204030204" pitchFamily="34" charset="0"/>
                      </a:endParaRPr>
                    </a:p>
                  </a:txBody>
                  <a:tcPr>
                    <a:noFill/>
                  </a:tcPr>
                </a:tc>
                <a:tc>
                  <a:txBody>
                    <a:bodyPr/>
                    <a:lstStyle/>
                    <a:p>
                      <a:pPr algn="ctr"/>
                      <a:r>
                        <a:rPr kumimoji="0" lang="en-US" sz="1400" kern="1200" dirty="0" smtClean="0">
                          <a:solidFill>
                            <a:schemeClr val="tx1"/>
                          </a:solidFill>
                          <a:latin typeface="Gill Sans MT" panose="020B0502020104020203" pitchFamily="34" charset="0"/>
                          <a:ea typeface="+mn-ea"/>
                          <a:cs typeface="Calibri" panose="020F0502020204030204" pitchFamily="34" charset="0"/>
                        </a:rPr>
                        <a:t>T</a:t>
                      </a:r>
                      <a:r>
                        <a:rPr kumimoji="0" lang="en-US" sz="1400" kern="1200" dirty="0" smtClean="0">
                          <a:solidFill>
                            <a:srgbClr val="FF0000"/>
                          </a:solidFill>
                          <a:latin typeface="Gill Sans MT" panose="020B0502020104020203" pitchFamily="34" charset="0"/>
                          <a:ea typeface="+mn-ea"/>
                          <a:cs typeface="Calibri" panose="020F0502020204030204" pitchFamily="34" charset="0"/>
                        </a:rPr>
                        <a:t>4</a:t>
                      </a:r>
                    </a:p>
                    <a:p>
                      <a:pPr algn="ctr"/>
                      <a:r>
                        <a:rPr kumimoji="0" lang="en-US" sz="1400" kern="1200" dirty="0" smtClean="0">
                          <a:solidFill>
                            <a:schemeClr val="tx1"/>
                          </a:solidFill>
                          <a:latin typeface="Gill Sans MT" panose="020B0502020104020203" pitchFamily="34" charset="0"/>
                          <a:ea typeface="+mn-ea"/>
                          <a:cs typeface="Calibri" panose="020F0502020204030204" pitchFamily="34" charset="0"/>
                        </a:rPr>
                        <a:t>Thyroxine</a:t>
                      </a:r>
                    </a:p>
                    <a:p>
                      <a:pPr algn="ctr"/>
                      <a:r>
                        <a:rPr kumimoji="0" lang="en-US" sz="1400" kern="1200" dirty="0" smtClean="0">
                          <a:solidFill>
                            <a:schemeClr val="tx1"/>
                          </a:solidFill>
                          <a:latin typeface="Gill Sans MT" panose="020B0502020104020203" pitchFamily="34" charset="0"/>
                          <a:ea typeface="+mn-ea"/>
                          <a:cs typeface="Calibri" panose="020F0502020204030204" pitchFamily="34" charset="0"/>
                        </a:rPr>
                        <a:t>(</a:t>
                      </a:r>
                      <a:r>
                        <a:rPr kumimoji="0" lang="en-US" sz="1400" kern="1200" dirty="0" err="1" smtClean="0">
                          <a:solidFill>
                            <a:srgbClr val="FF0000"/>
                          </a:solidFill>
                          <a:latin typeface="Gill Sans MT" panose="020B0502020104020203" pitchFamily="34" charset="0"/>
                          <a:ea typeface="+mn-ea"/>
                          <a:cs typeface="Calibri" panose="020F0502020204030204" pitchFamily="34" charset="0"/>
                        </a:rPr>
                        <a:t>Tetra</a:t>
                      </a:r>
                      <a:r>
                        <a:rPr kumimoji="0" lang="en-US" sz="1400" kern="1200" dirty="0" err="1" smtClean="0">
                          <a:solidFill>
                            <a:srgbClr val="0070C0"/>
                          </a:solidFill>
                          <a:latin typeface="Gill Sans MT" panose="020B0502020104020203" pitchFamily="34" charset="0"/>
                          <a:ea typeface="+mn-ea"/>
                          <a:cs typeface="Calibri" panose="020F0502020204030204" pitchFamily="34" charset="0"/>
                        </a:rPr>
                        <a:t>iodo</a:t>
                      </a:r>
                      <a:r>
                        <a:rPr kumimoji="0" lang="en-US" sz="1400" kern="1200" dirty="0" err="1" smtClean="0">
                          <a:solidFill>
                            <a:schemeClr val="tx1"/>
                          </a:solidFill>
                          <a:latin typeface="Gill Sans MT" panose="020B0502020104020203" pitchFamily="34" charset="0"/>
                          <a:ea typeface="+mn-ea"/>
                          <a:cs typeface="Calibri" panose="020F0502020204030204" pitchFamily="34" charset="0"/>
                        </a:rPr>
                        <a:t>thyronine</a:t>
                      </a:r>
                      <a:r>
                        <a:rPr kumimoji="0" lang="en-US" sz="1400" kern="1200" dirty="0" smtClean="0">
                          <a:solidFill>
                            <a:schemeClr val="tx1"/>
                          </a:solidFill>
                          <a:latin typeface="Gill Sans MT" panose="020B0502020104020203" pitchFamily="34" charset="0"/>
                          <a:ea typeface="+mn-ea"/>
                          <a:cs typeface="Calibri" panose="020F0502020204030204" pitchFamily="34" charset="0"/>
                        </a:rPr>
                        <a:t>) </a:t>
                      </a:r>
                      <a:endParaRPr kumimoji="0" lang="en-US" sz="1400" kern="1200" dirty="0">
                        <a:solidFill>
                          <a:schemeClr val="tx1"/>
                        </a:solidFill>
                        <a:latin typeface="Gill Sans MT" panose="020B0502020104020203" pitchFamily="34" charset="0"/>
                        <a:ea typeface="+mn-ea"/>
                        <a:cs typeface="Calibri" panose="020F0502020204030204" pitchFamily="34" charset="0"/>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tx1"/>
                          </a:solidFill>
                          <a:latin typeface="Gill Sans MT" panose="020B0502020104020203" pitchFamily="34" charset="0"/>
                          <a:ea typeface="+mn-ea"/>
                          <a:cs typeface="Calibri" panose="020F0502020204030204" pitchFamily="34" charset="0"/>
                        </a:rPr>
                        <a:t>Calcitonin</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it-IT" sz="1200" kern="1200" dirty="0" smtClean="0">
                          <a:solidFill>
                            <a:srgbClr val="00B050"/>
                          </a:solidFill>
                          <a:latin typeface="Gill Sans MT" panose="020B0502020104020203" pitchFamily="34" charset="0"/>
                          <a:ea typeface="+mn-ea"/>
                          <a:cs typeface="Calibri" panose="020F0502020204030204" pitchFamily="34" charset="0"/>
                        </a:rPr>
                        <a:t>Hormone important in Ca metabolism.</a:t>
                      </a:r>
                      <a:endParaRPr kumimoji="0" lang="en-US" sz="1200" kern="1200" dirty="0" smtClean="0">
                        <a:solidFill>
                          <a:schemeClr val="tx1"/>
                        </a:solidFill>
                        <a:latin typeface="Gill Sans MT" panose="020B0502020104020203" pitchFamily="34" charset="0"/>
                        <a:ea typeface="+mn-ea"/>
                        <a:cs typeface="Calibri" panose="020F0502020204030204" pitchFamily="34" charset="0"/>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tx1"/>
                          </a:solidFill>
                          <a:latin typeface="Gill Sans MT" panose="020B0502020104020203" pitchFamily="34" charset="0"/>
                          <a:ea typeface="+mn-ea"/>
                          <a:cs typeface="Calibri" panose="020F0502020204030204" pitchFamily="34" charset="0"/>
                        </a:rPr>
                        <a:t>Reverse T3</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chemeClr val="bg1">
                              <a:lumMod val="50000"/>
                            </a:schemeClr>
                          </a:solidFill>
                          <a:latin typeface="Gill Sans MT" panose="020B0502020104020203" pitchFamily="34" charset="0"/>
                          <a:ea typeface="+mn-ea"/>
                          <a:cs typeface="Calibri" panose="020F0502020204030204" pitchFamily="34" charset="0"/>
                        </a:rPr>
                        <a:t>(not important)</a:t>
                      </a:r>
                      <a:endParaRPr kumimoji="0" lang="en-US" sz="1200" kern="1200" dirty="0" smtClean="0">
                        <a:solidFill>
                          <a:schemeClr val="tx1"/>
                        </a:solidFill>
                        <a:latin typeface="Gill Sans MT" panose="020B0502020104020203" pitchFamily="34" charset="0"/>
                        <a:ea typeface="+mn-ea"/>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smtClean="0">
                          <a:solidFill>
                            <a:srgbClr val="00B050"/>
                          </a:solidFill>
                          <a:latin typeface="Gill Sans MT" panose="020B0502020104020203" pitchFamily="34" charset="0"/>
                          <a:ea typeface="+mn-ea"/>
                          <a:cs typeface="Calibri" panose="020F0502020204030204" pitchFamily="34" charset="0"/>
                        </a:rPr>
                        <a:t>Biologically</a:t>
                      </a:r>
                      <a:r>
                        <a:rPr kumimoji="0" lang="en-US" sz="1200" kern="1200" baseline="0" dirty="0" smtClean="0">
                          <a:solidFill>
                            <a:srgbClr val="00B050"/>
                          </a:solidFill>
                          <a:latin typeface="Gill Sans MT" panose="020B0502020104020203" pitchFamily="34" charset="0"/>
                          <a:ea typeface="+mn-ea"/>
                          <a:cs typeface="Calibri" panose="020F0502020204030204" pitchFamily="34" charset="0"/>
                        </a:rPr>
                        <a:t> </a:t>
                      </a:r>
                      <a:r>
                        <a:rPr kumimoji="0" lang="en-US" sz="1200" kern="1200" dirty="0" smtClean="0">
                          <a:solidFill>
                            <a:srgbClr val="00B050"/>
                          </a:solidFill>
                          <a:latin typeface="Gill Sans MT" panose="020B0502020104020203" pitchFamily="34" charset="0"/>
                          <a:ea typeface="+mn-ea"/>
                          <a:cs typeface="Calibri" panose="020F0502020204030204" pitchFamily="34" charset="0"/>
                        </a:rPr>
                        <a:t>inactive</a:t>
                      </a:r>
                      <a:r>
                        <a:rPr kumimoji="0" lang="en-US" sz="1200" kern="1200" baseline="0" dirty="0" smtClean="0">
                          <a:solidFill>
                            <a:srgbClr val="00B050"/>
                          </a:solidFill>
                          <a:latin typeface="Gill Sans MT" panose="020B0502020104020203" pitchFamily="34" charset="0"/>
                          <a:ea typeface="+mn-ea"/>
                          <a:cs typeface="Calibri" panose="020F0502020204030204" pitchFamily="34" charset="0"/>
                        </a:rPr>
                        <a:t>, but it appears in chemical reactions</a:t>
                      </a:r>
                    </a:p>
                  </a:txBody>
                  <a:tcPr>
                    <a:noFill/>
                  </a:tcPr>
                </a:tc>
                <a:extLst>
                  <a:ext uri="{0D108BD9-81ED-4DB2-BD59-A6C34878D82A}">
                    <a16:rowId xmlns:a16="http://schemas.microsoft.com/office/drawing/2014/main" xmlns="" val="2635211688"/>
                  </a:ext>
                </a:extLst>
              </a:tr>
              <a:tr h="370840">
                <a:tc>
                  <a:txBody>
                    <a:bodyPr/>
                    <a:lstStyle/>
                    <a:p>
                      <a:pPr algn="ctr"/>
                      <a:r>
                        <a:rPr kumimoji="0" lang="en-US" sz="1400" kern="1200" dirty="0" smtClean="0">
                          <a:solidFill>
                            <a:srgbClr val="008080"/>
                          </a:solidFill>
                          <a:latin typeface="Gill Sans MT" panose="020B0502020104020203" pitchFamily="34" charset="0"/>
                          <a:ea typeface="+mn-ea"/>
                          <a:cs typeface="Calibri" panose="020F0502020204030204" pitchFamily="34" charset="0"/>
                        </a:rPr>
                        <a:t>Amount </a:t>
                      </a:r>
                      <a:endParaRPr kumimoji="0" lang="en-US" sz="1400" kern="1200" dirty="0">
                        <a:solidFill>
                          <a:srgbClr val="008080"/>
                        </a:solidFill>
                        <a:latin typeface="Gill Sans MT" panose="020B0502020104020203" pitchFamily="34" charset="0"/>
                        <a:ea typeface="+mn-ea"/>
                        <a:cs typeface="Calibri" panose="020F0502020204030204" pitchFamily="34" charset="0"/>
                      </a:endParaRPr>
                    </a:p>
                  </a:txBody>
                  <a:tcPr>
                    <a:solidFill>
                      <a:srgbClr val="E0F4E9"/>
                    </a:solidFill>
                  </a:tcPr>
                </a:tc>
                <a:tc>
                  <a:txBody>
                    <a:bodyPr/>
                    <a:lstStyle/>
                    <a:p>
                      <a:pPr algn="ctr"/>
                      <a:r>
                        <a:rPr kumimoji="0" lang="en-US" sz="1400" kern="1200" dirty="0" smtClean="0">
                          <a:solidFill>
                            <a:srgbClr val="FFC000"/>
                          </a:solidFill>
                          <a:latin typeface="Gill Sans MT" panose="020B0502020104020203" pitchFamily="34" charset="0"/>
                          <a:ea typeface="+mn-ea"/>
                          <a:cs typeface="Calibri" panose="020F0502020204030204" pitchFamily="34" charset="0"/>
                        </a:rPr>
                        <a:t>10%</a:t>
                      </a:r>
                      <a:endParaRPr kumimoji="0" lang="en-US" sz="1400" kern="1200" dirty="0">
                        <a:solidFill>
                          <a:srgbClr val="FFC000"/>
                        </a:solidFill>
                        <a:latin typeface="Gill Sans MT" panose="020B0502020104020203" pitchFamily="34" charset="0"/>
                        <a:ea typeface="+mn-ea"/>
                        <a:cs typeface="Calibri" panose="020F0502020204030204" pitchFamily="34" charset="0"/>
                      </a:endParaRPr>
                    </a:p>
                  </a:txBody>
                  <a:tcPr>
                    <a:noFill/>
                  </a:tcPr>
                </a:tc>
                <a:tc>
                  <a:txBody>
                    <a:bodyPr/>
                    <a:lstStyle/>
                    <a:p>
                      <a:pPr algn="ctr"/>
                      <a:r>
                        <a:rPr kumimoji="0" lang="en-US" sz="1400" kern="1200" dirty="0" smtClean="0">
                          <a:solidFill>
                            <a:srgbClr val="FFC000"/>
                          </a:solidFill>
                          <a:latin typeface="Gill Sans MT" panose="020B0502020104020203" pitchFamily="34" charset="0"/>
                          <a:ea typeface="+mn-ea"/>
                          <a:cs typeface="Calibri" panose="020F0502020204030204" pitchFamily="34" charset="0"/>
                        </a:rPr>
                        <a:t>90%</a:t>
                      </a:r>
                      <a:endParaRPr kumimoji="0" lang="en-US" sz="1400" kern="1200" dirty="0">
                        <a:solidFill>
                          <a:srgbClr val="FFC000"/>
                        </a:solidFill>
                        <a:latin typeface="Gill Sans MT" panose="020B0502020104020203" pitchFamily="34" charset="0"/>
                        <a:ea typeface="+mn-ea"/>
                        <a:cs typeface="Calibri" panose="020F0502020204030204" pitchFamily="34" charset="0"/>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tx1"/>
                          </a:solidFill>
                          <a:latin typeface="Gill Sans MT" panose="020B0502020104020203" pitchFamily="34" charset="0"/>
                          <a:ea typeface="+mn-ea"/>
                          <a:cs typeface="Calibri" panose="020F0502020204030204" pitchFamily="34" charset="0"/>
                        </a:rPr>
                        <a:t>-</a:t>
                      </a:r>
                      <a:endParaRPr kumimoji="0" lang="en-US" sz="1400" kern="1200" dirty="0">
                        <a:solidFill>
                          <a:schemeClr val="tx1"/>
                        </a:solidFill>
                        <a:latin typeface="Gill Sans MT" panose="020B0502020104020203" pitchFamily="34" charset="0"/>
                        <a:ea typeface="+mn-ea"/>
                        <a:cs typeface="Calibri" panose="020F0502020204030204" pitchFamily="34" charset="0"/>
                      </a:endParaRPr>
                    </a:p>
                  </a:txBody>
                  <a:tcPr>
                    <a:noFill/>
                  </a:tcPr>
                </a:tc>
                <a:tc>
                  <a:txBody>
                    <a:bodyPr/>
                    <a:lstStyle/>
                    <a:p>
                      <a:pPr algn="ctr"/>
                      <a:r>
                        <a:rPr kumimoji="0" lang="en-US" sz="1400" kern="1200" dirty="0" smtClean="0">
                          <a:solidFill>
                            <a:schemeClr val="tx1"/>
                          </a:solidFill>
                          <a:latin typeface="Gill Sans MT" panose="020B0502020104020203" pitchFamily="34" charset="0"/>
                          <a:ea typeface="+mn-ea"/>
                          <a:cs typeface="Calibri" panose="020F0502020204030204" pitchFamily="34" charset="0"/>
                        </a:rPr>
                        <a:t>-</a:t>
                      </a:r>
                      <a:endParaRPr kumimoji="0" lang="en-US" sz="1400" kern="1200" dirty="0">
                        <a:solidFill>
                          <a:schemeClr val="tx1"/>
                        </a:solidFill>
                        <a:latin typeface="Gill Sans MT" panose="020B0502020104020203" pitchFamily="34" charset="0"/>
                        <a:ea typeface="+mn-ea"/>
                        <a:cs typeface="Calibri" panose="020F0502020204030204" pitchFamily="34" charset="0"/>
                      </a:endParaRPr>
                    </a:p>
                  </a:txBody>
                  <a:tcPr>
                    <a:noFill/>
                  </a:tcPr>
                </a:tc>
                <a:extLst>
                  <a:ext uri="{0D108BD9-81ED-4DB2-BD59-A6C34878D82A}">
                    <a16:rowId xmlns:a16="http://schemas.microsoft.com/office/drawing/2014/main" xmlns="" val="1715579326"/>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solidFill>
                          <a:srgbClr val="008080"/>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solidFill>
                          <a:srgbClr val="008080"/>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solidFill>
                          <a:srgbClr val="008080"/>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solidFill>
                          <a:srgbClr val="008080"/>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solidFill>
                          <a:srgbClr val="00808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8080"/>
                          </a:solidFill>
                        </a:rPr>
                        <a:t>Site of synthesis</a:t>
                      </a:r>
                    </a:p>
                  </a:txBody>
                  <a:tcPr>
                    <a:solidFill>
                      <a:srgbClr val="E0F4E9"/>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solidFill>
                          <a:srgbClr val="00B050"/>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solidFill>
                          <a:srgbClr val="00B050"/>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solidFill>
                          <a:srgbClr val="00B050"/>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solidFill>
                          <a:srgbClr val="00B050"/>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solidFill>
                          <a:srgbClr val="00B050"/>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solidFill>
                          <a:srgbClr val="00B05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B050"/>
                          </a:solidFill>
                        </a:rPr>
                        <a:t>Apical and basal membrane in follicular cells</a:t>
                      </a:r>
                    </a:p>
                  </a:txBody>
                  <a:tcPr>
                    <a:noFill/>
                  </a:tcPr>
                </a:tc>
                <a:tc hMerge="1">
                  <a:txBody>
                    <a:bodyPr/>
                    <a:lstStyle/>
                    <a:p>
                      <a:pPr algn="ctr"/>
                      <a:endParaRPr kumimoji="0" lang="en-US" sz="1600" kern="1200" dirty="0">
                        <a:solidFill>
                          <a:schemeClr val="tx1"/>
                        </a:solidFill>
                        <a:latin typeface="Gill Sans MT" panose="020B0502020104020203" pitchFamily="34" charset="0"/>
                        <a:ea typeface="+mn-ea"/>
                        <a:cs typeface="Calibri" panose="020F0502020204030204" pitchFamily="34" charset="0"/>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err="1" smtClean="0">
                          <a:solidFill>
                            <a:srgbClr val="00B050"/>
                          </a:solidFill>
                        </a:rPr>
                        <a:t>Parafollicular</a:t>
                      </a:r>
                      <a:r>
                        <a:rPr lang="en-US" sz="1400" dirty="0" smtClean="0">
                          <a:solidFill>
                            <a:srgbClr val="00B050"/>
                          </a:solidFill>
                        </a:rPr>
                        <a:t> cells</a:t>
                      </a:r>
                    </a:p>
                    <a:p>
                      <a:pPr algn="ctr"/>
                      <a:r>
                        <a:rPr kumimoji="0" lang="en-US" sz="1400" kern="1200" dirty="0" smtClean="0">
                          <a:solidFill>
                            <a:schemeClr val="tx1"/>
                          </a:solidFill>
                          <a:latin typeface="Gill Sans MT" panose="020B0502020104020203" pitchFamily="34" charset="0"/>
                          <a:ea typeface="+mn-ea"/>
                          <a:cs typeface="Calibri" panose="020F0502020204030204" pitchFamily="34" charset="0"/>
                        </a:rPr>
                        <a:t>C-cell</a:t>
                      </a:r>
                      <a:endParaRPr kumimoji="0" lang="en-US" sz="1400" kern="1200" dirty="0">
                        <a:solidFill>
                          <a:schemeClr val="tx1"/>
                        </a:solidFill>
                        <a:latin typeface="Gill Sans MT" panose="020B0502020104020203" pitchFamily="34" charset="0"/>
                        <a:ea typeface="+mn-ea"/>
                        <a:cs typeface="Calibri" panose="020F0502020204030204" pitchFamily="34" charset="0"/>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a:t>
                      </a:r>
                    </a:p>
                  </a:txBody>
                  <a:tcPr>
                    <a:noFill/>
                  </a:tcPr>
                </a:tc>
                <a:extLst>
                  <a:ext uri="{0D108BD9-81ED-4DB2-BD59-A6C34878D82A}">
                    <a16:rowId xmlns:a16="http://schemas.microsoft.com/office/drawing/2014/main" xmlns="" val="3545564288"/>
                  </a:ext>
                </a:extLst>
              </a:tr>
              <a:tr h="4047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8080"/>
                          </a:solidFill>
                        </a:rPr>
                        <a:t>Site of stores</a:t>
                      </a:r>
                    </a:p>
                  </a:txBody>
                  <a:tcPr>
                    <a:solidFill>
                      <a:srgbClr val="E0F4E9"/>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B050"/>
                          </a:solidFill>
                        </a:rPr>
                        <a:t>In colloid </a:t>
                      </a:r>
                    </a:p>
                  </a:txBody>
                  <a:tcPr>
                    <a:noFill/>
                  </a:tcPr>
                </a:tc>
                <a:tc hMerge="1">
                  <a:txBody>
                    <a:bodyPr/>
                    <a:lstStyle/>
                    <a:p>
                      <a:endParaRPr lang="en-US"/>
                    </a:p>
                  </a:txBody>
                  <a:tcPr/>
                </a:tc>
                <a:tc hMerge="1">
                  <a:txBody>
                    <a:bodyPr/>
                    <a:lstStyle/>
                    <a:p>
                      <a:pPr algn="ctr"/>
                      <a:endParaRPr kumimoji="0" lang="en-US" sz="1600" kern="1200" dirty="0">
                        <a:solidFill>
                          <a:schemeClr val="tx1"/>
                        </a:solidFill>
                        <a:latin typeface="Gill Sans MT" panose="020B0502020104020203" pitchFamily="34" charset="0"/>
                        <a:ea typeface="+mn-ea"/>
                        <a:cs typeface="Calibri" panose="020F0502020204030204" pitchFamily="34" charset="0"/>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tx1"/>
                          </a:solidFill>
                          <a:latin typeface="+mn-lt"/>
                          <a:ea typeface="+mn-ea"/>
                          <a:cs typeface="+mn-cs"/>
                        </a:rPr>
                        <a:t>-</a:t>
                      </a:r>
                    </a:p>
                  </a:txBody>
                  <a:tcPr>
                    <a:noFill/>
                  </a:tcPr>
                </a:tc>
                <a:extLst>
                  <a:ext uri="{0D108BD9-81ED-4DB2-BD59-A6C34878D82A}">
                    <a16:rowId xmlns:a16="http://schemas.microsoft.com/office/drawing/2014/main" xmlns="" val="477538672"/>
                  </a:ext>
                </a:extLst>
              </a:tr>
            </a:tbl>
          </a:graphicData>
        </a:graphic>
      </p:graphicFrame>
      <p:pic>
        <p:nvPicPr>
          <p:cNvPr id="13" name="Picture 2" descr="Picture"/>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b="17567"/>
          <a:stretch>
            <a:fillRect/>
          </a:stretch>
        </p:blipFill>
        <p:spPr>
          <a:xfrm>
            <a:off x="7894612" y="3429000"/>
            <a:ext cx="3684790" cy="2062664"/>
          </a:xfrm>
        </p:spPr>
      </p:pic>
      <p:sp>
        <p:nvSpPr>
          <p:cNvPr id="6" name="Rectangle 5"/>
          <p:cNvSpPr/>
          <p:nvPr/>
        </p:nvSpPr>
        <p:spPr>
          <a:xfrm>
            <a:off x="7894612" y="5491664"/>
            <a:ext cx="3655813" cy="836116"/>
          </a:xfrm>
          <a:prstGeom prst="rect">
            <a:avLst/>
          </a:prstGeom>
          <a:ln w="9525">
            <a:solidFill>
              <a:srgbClr val="00B050"/>
            </a:solidFill>
            <a:prstDash val="dashDot"/>
          </a:ln>
        </p:spPr>
        <p:txBody>
          <a:bodyPr vert="horz" wrap="square" lIns="101590" tIns="50795" rIns="101590" bIns="50795">
            <a:spAutoFit/>
          </a:bodyPr>
          <a:lstStyle/>
          <a:p>
            <a:pPr marL="285750" indent="-285750">
              <a:spcBef>
                <a:spcPts val="667"/>
              </a:spcBef>
              <a:buClr>
                <a:srgbClr val="00B050"/>
              </a:buClr>
              <a:buSzPct val="76000"/>
              <a:buFont typeface="Wingdings" panose="05000000000000000000" pitchFamily="2" charset="2"/>
              <a:buChar char="ü"/>
            </a:pPr>
            <a:r>
              <a:rPr lang="en-US" sz="1200" dirty="0" smtClean="0">
                <a:solidFill>
                  <a:srgbClr val="00B050"/>
                </a:solidFill>
                <a:latin typeface="Gill Sans MT" panose="020B0502020104020203" pitchFamily="34" charset="0"/>
                <a:cs typeface="Calibri" panose="020F0502020204030204" pitchFamily="34" charset="0"/>
              </a:rPr>
              <a:t>Thyroid gland is made of follicles.</a:t>
            </a:r>
          </a:p>
          <a:p>
            <a:pPr marL="285750" indent="-285750">
              <a:spcBef>
                <a:spcPts val="667"/>
              </a:spcBef>
              <a:buClr>
                <a:srgbClr val="00B050"/>
              </a:buClr>
              <a:buSzPct val="76000"/>
              <a:buFont typeface="Wingdings" panose="05000000000000000000" pitchFamily="2" charset="2"/>
              <a:buChar char="ü"/>
            </a:pPr>
            <a:r>
              <a:rPr lang="en-US" sz="1200" dirty="0" smtClean="0">
                <a:solidFill>
                  <a:srgbClr val="00B050"/>
                </a:solidFill>
                <a:latin typeface="Gill Sans MT" panose="020B0502020104020203" pitchFamily="34" charset="0"/>
                <a:cs typeface="Calibri" panose="020F0502020204030204" pitchFamily="34" charset="0"/>
              </a:rPr>
              <a:t>Follicles are lined by follicular cells.</a:t>
            </a:r>
          </a:p>
          <a:p>
            <a:pPr marL="285750" indent="-285750">
              <a:spcBef>
                <a:spcPts val="667"/>
              </a:spcBef>
              <a:buClr>
                <a:srgbClr val="00B050"/>
              </a:buClr>
              <a:buSzPct val="76000"/>
              <a:buFont typeface="Wingdings" panose="05000000000000000000" pitchFamily="2" charset="2"/>
              <a:buChar char="ü"/>
            </a:pPr>
            <a:r>
              <a:rPr lang="en-US" sz="1200" dirty="0" smtClean="0">
                <a:solidFill>
                  <a:srgbClr val="00B050"/>
                </a:solidFill>
                <a:latin typeface="Gill Sans MT" panose="020B0502020104020203" pitchFamily="34" charset="0"/>
                <a:cs typeface="Calibri" panose="020F0502020204030204" pitchFamily="34" charset="0"/>
              </a:rPr>
              <a:t>The surrounded pinkish material is colloid</a:t>
            </a:r>
            <a:endParaRPr lang="ar-SA" sz="1200" dirty="0">
              <a:solidFill>
                <a:srgbClr val="00B050"/>
              </a:solidFill>
              <a:latin typeface="Gill Sans MT" panose="020B0502020104020203" pitchFamily="34" charset="0"/>
              <a:cs typeface="Calibri" panose="020F0502020204030204" pitchFamily="34" charset="0"/>
            </a:endParaRPr>
          </a:p>
        </p:txBody>
      </p:sp>
      <p:sp>
        <p:nvSpPr>
          <p:cNvPr id="4" name="Rectangle 3"/>
          <p:cNvSpPr/>
          <p:nvPr/>
        </p:nvSpPr>
        <p:spPr>
          <a:xfrm>
            <a:off x="7852587" y="2999306"/>
            <a:ext cx="1724783" cy="318026"/>
          </a:xfrm>
          <a:prstGeom prst="rect">
            <a:avLst/>
          </a:prstGeom>
          <a:ln w="9525">
            <a:solidFill>
              <a:srgbClr val="00B050"/>
            </a:solidFill>
            <a:prstDash val="dashDot"/>
          </a:ln>
        </p:spPr>
        <p:txBody>
          <a:bodyPr vert="horz" wrap="square" lIns="101590" tIns="50795" rIns="101590" bIns="50795">
            <a:spAutoFit/>
          </a:bodyPr>
          <a:lstStyle/>
          <a:p>
            <a:pPr algn="ctr">
              <a:spcBef>
                <a:spcPts val="667"/>
              </a:spcBef>
              <a:buClr>
                <a:srgbClr val="00B050"/>
              </a:buClr>
              <a:buSzPct val="76000"/>
            </a:pPr>
            <a:r>
              <a:rPr lang="en-US" sz="1400" dirty="0">
                <a:solidFill>
                  <a:srgbClr val="00B050"/>
                </a:solidFill>
                <a:latin typeface="Gill Sans MT" panose="020B0502020104020203" pitchFamily="34" charset="0"/>
                <a:cs typeface="Calibri" panose="020F0502020204030204" pitchFamily="34" charset="0"/>
              </a:rPr>
              <a:t>Highly vascularized</a:t>
            </a:r>
          </a:p>
        </p:txBody>
      </p:sp>
    </p:spTree>
    <p:extLst>
      <p:ext uri="{BB962C8B-B14F-4D97-AF65-F5344CB8AC3E}">
        <p14:creationId xmlns:p14="http://schemas.microsoft.com/office/powerpoint/2010/main" val="2158130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Unique features of thyroid gland </a:t>
            </a:r>
          </a:p>
        </p:txBody>
      </p:sp>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p:cNvSpPr txBox="1">
            <a:spLocks/>
          </p:cNvSpPr>
          <p:nvPr/>
        </p:nvSpPr>
        <p:spPr>
          <a:xfrm>
            <a:off x="609461" y="1170942"/>
            <a:ext cx="6709087" cy="3074090"/>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a:lnSpc>
                <a:spcPct val="200000"/>
              </a:lnSpc>
              <a:spcBef>
                <a:spcPts val="0"/>
              </a:spcBef>
              <a:buClrTx/>
              <a:buSzPts val="1800"/>
              <a:buNone/>
            </a:pPr>
            <a:r>
              <a:rPr lang="en-US" sz="1600" dirty="0">
                <a:solidFill>
                  <a:srgbClr val="008080"/>
                </a:solidFill>
                <a:latin typeface="Gill Sans MT" panose="020B0502020104020203" pitchFamily="34" charset="0"/>
                <a:cs typeface="Calibri" panose="020F0502020204030204" pitchFamily="34" charset="0"/>
              </a:rPr>
              <a:t>1. Contains a large amount of iodine:</a:t>
            </a:r>
          </a:p>
          <a:p>
            <a:pPr marL="9144" fontAlgn="t">
              <a:lnSpc>
                <a:spcPct val="200000"/>
              </a:lnSpc>
              <a:spcBef>
                <a:spcPts val="0"/>
              </a:spcBef>
              <a:buClr>
                <a:srgbClr val="008080"/>
              </a:buClr>
            </a:pPr>
            <a:r>
              <a:rPr lang="en-US" sz="1600" dirty="0">
                <a:latin typeface="Gill Sans MT" panose="020B0502020104020203" pitchFamily="34" charset="0"/>
                <a:cs typeface="Calibri" panose="020F0502020204030204" pitchFamily="34" charset="0"/>
              </a:rPr>
              <a:t>supplied in </a:t>
            </a:r>
            <a:r>
              <a:rPr lang="en-US" sz="1600" dirty="0" smtClean="0">
                <a:latin typeface="Gill Sans MT" panose="020B0502020104020203" pitchFamily="34" charset="0"/>
                <a:cs typeface="Calibri" panose="020F0502020204030204" pitchFamily="34" charset="0"/>
              </a:rPr>
              <a:t>diet</a:t>
            </a:r>
            <a:r>
              <a:rPr lang="ar-SA" sz="1600" dirty="0" smtClean="0">
                <a:latin typeface="Gill Sans MT" panose="020B0502020104020203" pitchFamily="34" charset="0"/>
                <a:cs typeface="Calibri" panose="020F0502020204030204" pitchFamily="34" charset="0"/>
              </a:rPr>
              <a:t> </a:t>
            </a:r>
            <a:r>
              <a:rPr lang="ar-SA" sz="1400" dirty="0" smtClean="0">
                <a:solidFill>
                  <a:srgbClr val="00B050"/>
                </a:solidFill>
                <a:latin typeface="Gill Sans MT" panose="020B0502020104020203" pitchFamily="34" charset="0"/>
                <a:cs typeface="Calibri" panose="020F0502020204030204" pitchFamily="34" charset="0"/>
              </a:rPr>
              <a:t>موجود في ملح الطعام </a:t>
            </a:r>
            <a:endParaRPr lang="en-US" sz="1400" dirty="0">
              <a:solidFill>
                <a:srgbClr val="00B050"/>
              </a:solidFill>
              <a:latin typeface="Gill Sans MT" panose="020B0502020104020203" pitchFamily="34" charset="0"/>
              <a:cs typeface="Calibri" panose="020F0502020204030204" pitchFamily="34" charset="0"/>
            </a:endParaRPr>
          </a:p>
          <a:p>
            <a:pPr marL="9144" fontAlgn="t">
              <a:lnSpc>
                <a:spcPct val="200000"/>
              </a:lnSpc>
              <a:spcBef>
                <a:spcPts val="0"/>
              </a:spcBef>
              <a:buClr>
                <a:srgbClr val="008080"/>
              </a:buClr>
            </a:pPr>
            <a:r>
              <a:rPr lang="en-US" sz="1600" dirty="0">
                <a:solidFill>
                  <a:srgbClr val="FFC000"/>
                </a:solidFill>
                <a:latin typeface="Gill Sans MT" panose="020B0502020104020203" pitchFamily="34" charset="0"/>
                <a:cs typeface="Calibri" panose="020F0502020204030204" pitchFamily="34" charset="0"/>
              </a:rPr>
              <a:t>1</a:t>
            </a:r>
            <a:r>
              <a:rPr lang="en-US" sz="1600" dirty="0">
                <a:latin typeface="Gill Sans MT" panose="020B0502020104020203" pitchFamily="34" charset="0"/>
                <a:cs typeface="Calibri" panose="020F0502020204030204" pitchFamily="34" charset="0"/>
              </a:rPr>
              <a:t>mg/week</a:t>
            </a:r>
            <a:r>
              <a:rPr lang="en-US" sz="1600" dirty="0" smtClean="0">
                <a:latin typeface="Gill Sans MT" panose="020B0502020104020203" pitchFamily="34" charset="0"/>
                <a:cs typeface="Calibri" panose="020F0502020204030204" pitchFamily="34" charset="0"/>
              </a:rPr>
              <a:t>.</a:t>
            </a:r>
            <a:endParaRPr lang="en-US" sz="1600" dirty="0">
              <a:latin typeface="Gill Sans MT" panose="020B0502020104020203" pitchFamily="34" charset="0"/>
              <a:cs typeface="Calibri" panose="020F0502020204030204" pitchFamily="34" charset="0"/>
            </a:endParaRPr>
          </a:p>
          <a:p>
            <a:pPr marL="0" indent="0" fontAlgn="t">
              <a:lnSpc>
                <a:spcPct val="200000"/>
              </a:lnSpc>
              <a:spcBef>
                <a:spcPts val="0"/>
              </a:spcBef>
              <a:buNone/>
            </a:pPr>
            <a:r>
              <a:rPr lang="en-US" sz="1600" dirty="0">
                <a:solidFill>
                  <a:srgbClr val="008080"/>
                </a:solidFill>
                <a:latin typeface="Gill Sans MT" panose="020B0502020104020203" pitchFamily="34" charset="0"/>
                <a:cs typeface="Calibri" panose="020F0502020204030204" pitchFamily="34" charset="0"/>
              </a:rPr>
              <a:t>2. Synthesis is partially </a:t>
            </a:r>
            <a:r>
              <a:rPr lang="en-US" sz="1600" dirty="0" smtClean="0">
                <a:solidFill>
                  <a:srgbClr val="008080"/>
                </a:solidFill>
                <a:latin typeface="Gill Sans MT" panose="020B0502020104020203" pitchFamily="34" charset="0"/>
                <a:cs typeface="Calibri" panose="020F0502020204030204" pitchFamily="34" charset="0"/>
              </a:rPr>
              <a:t>intracellular &amp; partially extracellular </a:t>
            </a:r>
            <a:r>
              <a:rPr lang="en-US" sz="1400" dirty="0">
                <a:solidFill>
                  <a:srgbClr val="00B050"/>
                </a:solidFill>
                <a:sym typeface="Wingdings" pitchFamily="2" charset="2"/>
              </a:rPr>
              <a:t>(</a:t>
            </a:r>
            <a:r>
              <a:rPr lang="en-US" sz="1400" dirty="0" smtClean="0">
                <a:solidFill>
                  <a:srgbClr val="00B050"/>
                </a:solidFill>
                <a:sym typeface="Wingdings" pitchFamily="2" charset="2"/>
              </a:rPr>
              <a:t>One </a:t>
            </a:r>
            <a:r>
              <a:rPr lang="en-US" sz="1400" dirty="0">
                <a:solidFill>
                  <a:srgbClr val="00B050"/>
                </a:solidFill>
                <a:sym typeface="Wingdings" pitchFamily="2" charset="2"/>
              </a:rPr>
              <a:t>special thing in thyroid hormones is that part is synthesized inside the cells and some outside the </a:t>
            </a:r>
            <a:r>
              <a:rPr lang="en-US" sz="1400" dirty="0" smtClean="0">
                <a:solidFill>
                  <a:srgbClr val="00B050"/>
                </a:solidFill>
                <a:sym typeface="Wingdings" pitchFamily="2" charset="2"/>
              </a:rPr>
              <a:t>cells).</a:t>
            </a:r>
            <a:endParaRPr lang="en-US" sz="1600" dirty="0">
              <a:solidFill>
                <a:srgbClr val="008080"/>
              </a:solidFill>
              <a:latin typeface="Gill Sans MT" panose="020B0502020104020203" pitchFamily="34" charset="0"/>
              <a:cs typeface="Calibri" panose="020F0502020204030204" pitchFamily="34" charset="0"/>
            </a:endParaRPr>
          </a:p>
          <a:p>
            <a:pPr marL="0" indent="0" fontAlgn="t">
              <a:lnSpc>
                <a:spcPct val="200000"/>
              </a:lnSpc>
              <a:spcBef>
                <a:spcPts val="0"/>
              </a:spcBef>
              <a:buNone/>
            </a:pPr>
            <a:r>
              <a:rPr lang="en-US" sz="1600" dirty="0">
                <a:solidFill>
                  <a:srgbClr val="008080"/>
                </a:solidFill>
                <a:latin typeface="Gill Sans MT" panose="020B0502020104020203" pitchFamily="34" charset="0"/>
                <a:cs typeface="Calibri" panose="020F0502020204030204" pitchFamily="34" charset="0"/>
              </a:rPr>
              <a:t>3. T4 is the major </a:t>
            </a:r>
            <a:r>
              <a:rPr lang="en-US" sz="1600" dirty="0" smtClean="0">
                <a:solidFill>
                  <a:srgbClr val="008080"/>
                </a:solidFill>
                <a:latin typeface="Gill Sans MT" panose="020B0502020104020203" pitchFamily="34" charset="0"/>
                <a:cs typeface="Calibri" panose="020F0502020204030204" pitchFamily="34" charset="0"/>
              </a:rPr>
              <a:t>product </a:t>
            </a:r>
            <a:r>
              <a:rPr lang="en-US" sz="1400" dirty="0">
                <a:solidFill>
                  <a:srgbClr val="00B050"/>
                </a:solidFill>
              </a:rPr>
              <a:t>(</a:t>
            </a:r>
            <a:r>
              <a:rPr lang="en-US" sz="1400" dirty="0">
                <a:solidFill>
                  <a:srgbClr val="00B050"/>
                </a:solidFill>
                <a:sym typeface="Wingdings" pitchFamily="2" charset="2"/>
              </a:rPr>
              <a:t>But less </a:t>
            </a:r>
            <a:r>
              <a:rPr lang="en-US" sz="1400" u="sng" dirty="0">
                <a:solidFill>
                  <a:srgbClr val="00B050"/>
                </a:solidFill>
                <a:sym typeface="Wingdings" pitchFamily="2" charset="2"/>
              </a:rPr>
              <a:t>active</a:t>
            </a:r>
            <a:r>
              <a:rPr lang="en-US" sz="1400" dirty="0" smtClean="0">
                <a:solidFill>
                  <a:srgbClr val="00B050"/>
                </a:solidFill>
                <a:sym typeface="Wingdings" pitchFamily="2" charset="2"/>
              </a:rPr>
              <a:t>).</a:t>
            </a:r>
            <a:endParaRPr lang="en-US" sz="1600" dirty="0">
              <a:solidFill>
                <a:srgbClr val="008080"/>
              </a:solidFill>
              <a:latin typeface="Gill Sans MT" panose="020B0502020104020203" pitchFamily="34" charset="0"/>
              <a:cs typeface="Calibri" panose="020F0502020204030204" pitchFamily="34" charset="0"/>
            </a:endParaRPr>
          </a:p>
          <a:p>
            <a:pPr marL="0" indent="0" defTabSz="914400">
              <a:lnSpc>
                <a:spcPct val="200000"/>
              </a:lnSpc>
              <a:buFont typeface="Wingdings 3"/>
              <a:buNone/>
            </a:pPr>
            <a:endParaRPr lang="en-US" sz="1400" dirty="0" smtClean="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200000"/>
              </a:lnSpc>
              <a:buFont typeface="Wingdings 3"/>
              <a:buNone/>
            </a:pPr>
            <a:endParaRPr lang="en-US" sz="1400" dirty="0" smtClean="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200000"/>
              </a:lnSpc>
              <a:buFont typeface="Wingdings 3"/>
              <a:buNone/>
            </a:pPr>
            <a:endParaRPr lang="en-US" sz="1400" dirty="0" smtClean="0">
              <a:solidFill>
                <a:schemeClr val="bg1">
                  <a:lumMod val="50000"/>
                </a:schemeClr>
              </a:solidFill>
              <a:latin typeface="Gill Sans MT" panose="020B0502020104020203" pitchFamily="34" charset="0"/>
              <a:cs typeface="Calibri" panose="020F0502020204030204" pitchFamily="34" charset="0"/>
            </a:endParaRPr>
          </a:p>
          <a:p>
            <a:pPr defTabSz="914400">
              <a:lnSpc>
                <a:spcPct val="200000"/>
              </a:lnSpc>
            </a:pPr>
            <a:endParaRPr lang="en-US" sz="1400" dirty="0">
              <a:solidFill>
                <a:schemeClr val="bg1">
                  <a:lumMod val="50000"/>
                </a:schemeClr>
              </a:solidFill>
              <a:latin typeface="Gill Sans MT" panose="020B0502020104020203" pitchFamily="34" charset="0"/>
              <a:cs typeface="Calibri" panose="020F0502020204030204" pitchFamily="34" charset="0"/>
            </a:endParaRPr>
          </a:p>
        </p:txBody>
      </p:sp>
      <p:pic>
        <p:nvPicPr>
          <p:cNvPr id="12" name="Picture 2" descr="https://i1.wp.com/www.erexam.org/wp-content/uploads/2015/12/Iodine-Metabolis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548" y="1268760"/>
            <a:ext cx="4260855" cy="28913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74332" y="4365104"/>
            <a:ext cx="6205071" cy="1846649"/>
          </a:xfrm>
          <a:prstGeom prst="rect">
            <a:avLst/>
          </a:prstGeom>
          <a:ln w="9525">
            <a:solidFill>
              <a:srgbClr val="00B050"/>
            </a:solidFill>
            <a:prstDash val="dashDot"/>
          </a:ln>
        </p:spPr>
        <p:txBody>
          <a:bodyPr vert="horz" wrap="square" lIns="101590" tIns="50795" rIns="101590" bIns="50795">
            <a:spAutoFit/>
          </a:bodyPr>
          <a:lstStyle/>
          <a:p>
            <a:pPr marL="285750" indent="-285750">
              <a:spcBef>
                <a:spcPts val="667"/>
              </a:spcBef>
              <a:buClr>
                <a:srgbClr val="00B050"/>
              </a:buClr>
              <a:buSzPct val="76000"/>
              <a:buFont typeface="Wingdings" panose="05000000000000000000" pitchFamily="2" charset="2"/>
              <a:buChar char="ü"/>
            </a:pPr>
            <a:r>
              <a:rPr lang="en-US" sz="1500" dirty="0">
                <a:solidFill>
                  <a:srgbClr val="00B050"/>
                </a:solidFill>
                <a:latin typeface="Gill Sans MT" panose="020B0502020104020203" pitchFamily="34" charset="0"/>
                <a:cs typeface="Calibri" panose="020F0502020204030204" pitchFamily="34" charset="0"/>
              </a:rPr>
              <a:t>500Mg iodine is </a:t>
            </a:r>
            <a:r>
              <a:rPr lang="en-US" sz="1500" dirty="0" smtClean="0">
                <a:solidFill>
                  <a:srgbClr val="00B050"/>
                </a:solidFill>
                <a:latin typeface="Gill Sans MT" panose="020B0502020104020203" pitchFamily="34" charset="0"/>
                <a:cs typeface="Calibri" panose="020F0502020204030204" pitchFamily="34" charset="0"/>
              </a:rPr>
              <a:t>uptake </a:t>
            </a:r>
            <a:r>
              <a:rPr lang="en-US" sz="1500" dirty="0">
                <a:solidFill>
                  <a:srgbClr val="00B050"/>
                </a:solidFill>
                <a:latin typeface="Gill Sans MT" panose="020B0502020104020203" pitchFamily="34" charset="0"/>
                <a:cs typeface="Calibri" panose="020F0502020204030204" pitchFamily="34" charset="0"/>
              </a:rPr>
              <a:t>by diet enters the </a:t>
            </a:r>
            <a:r>
              <a:rPr lang="en-US" sz="1500" dirty="0" smtClean="0">
                <a:solidFill>
                  <a:srgbClr val="00B050"/>
                </a:solidFill>
                <a:latin typeface="Gill Sans MT" panose="020B0502020104020203" pitchFamily="34" charset="0"/>
                <a:cs typeface="Calibri" panose="020F0502020204030204" pitchFamily="34" charset="0"/>
              </a:rPr>
              <a:t>circulation.</a:t>
            </a:r>
            <a:endParaRPr lang="en-US" sz="1500" dirty="0">
              <a:solidFill>
                <a:srgbClr val="00B050"/>
              </a:solidFill>
              <a:latin typeface="Gill Sans MT" panose="020B0502020104020203" pitchFamily="34" charset="0"/>
              <a:cs typeface="Calibri" panose="020F0502020204030204" pitchFamily="34" charset="0"/>
            </a:endParaRPr>
          </a:p>
          <a:p>
            <a:pPr marL="285750" indent="-285750">
              <a:spcBef>
                <a:spcPts val="667"/>
              </a:spcBef>
              <a:buClr>
                <a:srgbClr val="00B050"/>
              </a:buClr>
              <a:buSzPct val="76000"/>
              <a:buFont typeface="Wingdings" panose="05000000000000000000" pitchFamily="2" charset="2"/>
              <a:buChar char="ü"/>
            </a:pPr>
            <a:r>
              <a:rPr lang="en-US" sz="1500" dirty="0" smtClean="0">
                <a:solidFill>
                  <a:srgbClr val="00B050"/>
                </a:solidFill>
                <a:latin typeface="Gill Sans MT" panose="020B0502020104020203" pitchFamily="34" charset="0"/>
                <a:cs typeface="Calibri" panose="020F0502020204030204" pitchFamily="34" charset="0"/>
              </a:rPr>
              <a:t>120Mg </a:t>
            </a:r>
            <a:r>
              <a:rPr lang="en-US" sz="1500" dirty="0">
                <a:solidFill>
                  <a:srgbClr val="00B050"/>
                </a:solidFill>
                <a:latin typeface="Gill Sans MT" panose="020B0502020104020203" pitchFamily="34" charset="0"/>
                <a:cs typeface="Calibri" panose="020F0502020204030204" pitchFamily="34" charset="0"/>
              </a:rPr>
              <a:t>(large amount) is taken up by thyroid gland for thyroid hormones synthesis (T3 ,T4).</a:t>
            </a:r>
          </a:p>
          <a:p>
            <a:pPr marL="285750" indent="-285750">
              <a:spcBef>
                <a:spcPts val="667"/>
              </a:spcBef>
              <a:buClr>
                <a:srgbClr val="00B050"/>
              </a:buClr>
              <a:buSzPct val="76000"/>
              <a:buFont typeface="Wingdings" panose="05000000000000000000" pitchFamily="2" charset="2"/>
              <a:buChar char="ü"/>
            </a:pPr>
            <a:r>
              <a:rPr lang="en-US" sz="1500" dirty="0" smtClean="0">
                <a:solidFill>
                  <a:srgbClr val="00B050"/>
                </a:solidFill>
                <a:latin typeface="Gill Sans MT" panose="020B0502020104020203" pitchFamily="34" charset="0"/>
                <a:cs typeface="Calibri" panose="020F0502020204030204" pitchFamily="34" charset="0"/>
              </a:rPr>
              <a:t>Some </a:t>
            </a:r>
            <a:r>
              <a:rPr lang="en-US" sz="1500" dirty="0">
                <a:solidFill>
                  <a:srgbClr val="00B050"/>
                </a:solidFill>
                <a:latin typeface="Gill Sans MT" panose="020B0502020104020203" pitchFamily="34" charset="0"/>
                <a:cs typeface="Calibri" panose="020F0502020204030204" pitchFamily="34" charset="0"/>
              </a:rPr>
              <a:t>is taken by liver and other </a:t>
            </a:r>
            <a:r>
              <a:rPr lang="en-US" sz="1500" dirty="0" smtClean="0">
                <a:solidFill>
                  <a:srgbClr val="00B050"/>
                </a:solidFill>
                <a:latin typeface="Gill Sans MT" panose="020B0502020104020203" pitchFamily="34" charset="0"/>
                <a:cs typeface="Calibri" panose="020F0502020204030204" pitchFamily="34" charset="0"/>
              </a:rPr>
              <a:t>tissues:</a:t>
            </a:r>
          </a:p>
          <a:p>
            <a:pPr marL="342900" indent="-342900">
              <a:spcBef>
                <a:spcPts val="667"/>
              </a:spcBef>
              <a:buClr>
                <a:srgbClr val="00B050"/>
              </a:buClr>
              <a:buSzPct val="76000"/>
              <a:buFont typeface="+mj-lt"/>
              <a:buAutoNum type="arabicPeriod"/>
            </a:pPr>
            <a:r>
              <a:rPr lang="en-US" sz="1500" dirty="0">
                <a:solidFill>
                  <a:srgbClr val="00B050"/>
                </a:solidFill>
                <a:latin typeface="Gill Sans MT" panose="020B0502020104020203" pitchFamily="34" charset="0"/>
              </a:rPr>
              <a:t>20% of the Iodide is taken by the thyroid </a:t>
            </a:r>
            <a:r>
              <a:rPr lang="en-US" sz="1500" dirty="0" smtClean="0">
                <a:solidFill>
                  <a:srgbClr val="00B050"/>
                </a:solidFill>
                <a:latin typeface="Gill Sans MT" panose="020B0502020104020203" pitchFamily="34" charset="0"/>
              </a:rPr>
              <a:t>gland.</a:t>
            </a:r>
          </a:p>
          <a:p>
            <a:pPr marL="342900" indent="-342900">
              <a:spcBef>
                <a:spcPts val="667"/>
              </a:spcBef>
              <a:buClr>
                <a:srgbClr val="00B050"/>
              </a:buClr>
              <a:buSzPct val="76000"/>
              <a:buFont typeface="+mj-lt"/>
              <a:buAutoNum type="arabicPeriod"/>
            </a:pPr>
            <a:r>
              <a:rPr lang="en-US" sz="1500" dirty="0" smtClean="0">
                <a:solidFill>
                  <a:srgbClr val="00B050"/>
                </a:solidFill>
                <a:latin typeface="Gill Sans MT" panose="020B0502020104020203" pitchFamily="34" charset="0"/>
              </a:rPr>
              <a:t>while </a:t>
            </a:r>
            <a:r>
              <a:rPr lang="en-US" sz="1500" dirty="0">
                <a:solidFill>
                  <a:srgbClr val="00B050"/>
                </a:solidFill>
                <a:latin typeface="Gill Sans MT" panose="020B0502020104020203" pitchFamily="34" charset="0"/>
              </a:rPr>
              <a:t>remaining 80% will be excreted in urine</a:t>
            </a:r>
            <a:r>
              <a:rPr lang="en-US" sz="1500" dirty="0" smtClean="0">
                <a:solidFill>
                  <a:srgbClr val="00B050"/>
                </a:solidFill>
                <a:latin typeface="Gill Sans MT" panose="020B0502020104020203" pitchFamily="34" charset="0"/>
              </a:rPr>
              <a:t>.</a:t>
            </a:r>
            <a:endParaRPr lang="ar-SA" sz="1500" dirty="0">
              <a:solidFill>
                <a:srgbClr val="00B050"/>
              </a:solidFill>
              <a:latin typeface="Gill Sans MT" panose="020B0502020104020203" pitchFamily="34" charset="0"/>
            </a:endParaRPr>
          </a:p>
        </p:txBody>
      </p:sp>
      <p:grpSp>
        <p:nvGrpSpPr>
          <p:cNvPr id="6" name="Group 5"/>
          <p:cNvGrpSpPr/>
          <p:nvPr/>
        </p:nvGrpSpPr>
        <p:grpSpPr>
          <a:xfrm>
            <a:off x="639977" y="4290557"/>
            <a:ext cx="4664573" cy="1916801"/>
            <a:chOff x="639977" y="4290557"/>
            <a:chExt cx="4664573" cy="1916801"/>
          </a:xfrm>
        </p:grpSpPr>
        <p:sp>
          <p:nvSpPr>
            <p:cNvPr id="9" name="Freeform 8"/>
            <p:cNvSpPr/>
            <p:nvPr/>
          </p:nvSpPr>
          <p:spPr>
            <a:xfrm>
              <a:off x="1004168" y="5248959"/>
              <a:ext cx="238910" cy="227620"/>
            </a:xfrm>
            <a:custGeom>
              <a:avLst/>
              <a:gdLst>
                <a:gd name="connsiteX0" fmla="*/ 0 w 238910"/>
                <a:gd name="connsiteY0" fmla="*/ 0 h 227620"/>
                <a:gd name="connsiteX1" fmla="*/ 119455 w 238910"/>
                <a:gd name="connsiteY1" fmla="*/ 0 h 227620"/>
                <a:gd name="connsiteX2" fmla="*/ 119455 w 238910"/>
                <a:gd name="connsiteY2" fmla="*/ 227620 h 227620"/>
                <a:gd name="connsiteX3" fmla="*/ 238910 w 238910"/>
                <a:gd name="connsiteY3" fmla="*/ 227620 h 227620"/>
              </a:gdLst>
              <a:ahLst/>
              <a:cxnLst>
                <a:cxn ang="0">
                  <a:pos x="connsiteX0" y="connsiteY0"/>
                </a:cxn>
                <a:cxn ang="0">
                  <a:pos x="connsiteX1" y="connsiteY1"/>
                </a:cxn>
                <a:cxn ang="0">
                  <a:pos x="connsiteX2" y="connsiteY2"/>
                </a:cxn>
                <a:cxn ang="0">
                  <a:pos x="connsiteX3" y="connsiteY3"/>
                </a:cxn>
              </a:cxnLst>
              <a:rect l="l" t="t" r="r" b="b"/>
              <a:pathLst>
                <a:path w="238910" h="227620">
                  <a:moveTo>
                    <a:pt x="0" y="0"/>
                  </a:moveTo>
                  <a:lnTo>
                    <a:pt x="119455" y="0"/>
                  </a:lnTo>
                  <a:lnTo>
                    <a:pt x="119455" y="227620"/>
                  </a:lnTo>
                  <a:lnTo>
                    <a:pt x="238910" y="227620"/>
                  </a:lnTo>
                </a:path>
              </a:pathLst>
            </a:custGeom>
            <a:noFill/>
            <a:ln>
              <a:solidFill>
                <a:srgbClr val="008080"/>
              </a:solidFill>
            </a:ln>
          </p:spPr>
          <p:style>
            <a:lnRef idx="2">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23905" tIns="105560" rIns="123906" bIns="105561" numCol="1" spcCol="1270" anchor="ctr" anchorCtr="0">
              <a:noAutofit/>
            </a:bodyPr>
            <a:lstStyle/>
            <a:p>
              <a:pPr lvl="0" algn="ctr" defTabSz="177800" rtl="1">
                <a:lnSpc>
                  <a:spcPct val="90000"/>
                </a:lnSpc>
                <a:spcBef>
                  <a:spcPct val="0"/>
                </a:spcBef>
                <a:spcAft>
                  <a:spcPct val="35000"/>
                </a:spcAft>
              </a:pPr>
              <a:endParaRPr lang="ar-SA" sz="400" kern="1200">
                <a:solidFill>
                  <a:srgbClr val="00B050"/>
                </a:solidFill>
              </a:endParaRPr>
            </a:p>
          </p:txBody>
        </p:sp>
        <p:sp>
          <p:nvSpPr>
            <p:cNvPr id="16" name="Freeform 15"/>
            <p:cNvSpPr/>
            <p:nvPr/>
          </p:nvSpPr>
          <p:spPr>
            <a:xfrm>
              <a:off x="2437629" y="5021338"/>
              <a:ext cx="238910" cy="227620"/>
            </a:xfrm>
            <a:custGeom>
              <a:avLst/>
              <a:gdLst>
                <a:gd name="connsiteX0" fmla="*/ 0 w 238910"/>
                <a:gd name="connsiteY0" fmla="*/ 0 h 227620"/>
                <a:gd name="connsiteX1" fmla="*/ 119455 w 238910"/>
                <a:gd name="connsiteY1" fmla="*/ 0 h 227620"/>
                <a:gd name="connsiteX2" fmla="*/ 119455 w 238910"/>
                <a:gd name="connsiteY2" fmla="*/ 227620 h 227620"/>
                <a:gd name="connsiteX3" fmla="*/ 238910 w 238910"/>
                <a:gd name="connsiteY3" fmla="*/ 227620 h 227620"/>
              </a:gdLst>
              <a:ahLst/>
              <a:cxnLst>
                <a:cxn ang="0">
                  <a:pos x="connsiteX0" y="connsiteY0"/>
                </a:cxn>
                <a:cxn ang="0">
                  <a:pos x="connsiteX1" y="connsiteY1"/>
                </a:cxn>
                <a:cxn ang="0">
                  <a:pos x="connsiteX2" y="connsiteY2"/>
                </a:cxn>
                <a:cxn ang="0">
                  <a:pos x="connsiteX3" y="connsiteY3"/>
                </a:cxn>
              </a:cxnLst>
              <a:rect l="l" t="t" r="r" b="b"/>
              <a:pathLst>
                <a:path w="238910" h="227620">
                  <a:moveTo>
                    <a:pt x="0" y="0"/>
                  </a:moveTo>
                  <a:lnTo>
                    <a:pt x="119455" y="0"/>
                  </a:lnTo>
                  <a:lnTo>
                    <a:pt x="119455" y="227620"/>
                  </a:lnTo>
                  <a:lnTo>
                    <a:pt x="238910" y="227620"/>
                  </a:lnTo>
                </a:path>
              </a:pathLst>
            </a:custGeom>
            <a:noFill/>
            <a:ln>
              <a:solidFill>
                <a:srgbClr val="008080"/>
              </a:solidFill>
            </a:ln>
          </p:spPr>
          <p:style>
            <a:lnRef idx="2">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23905" tIns="105561" rIns="123906" bIns="105560" numCol="1" spcCol="1270" anchor="ctr" anchorCtr="0">
              <a:noAutofit/>
            </a:bodyPr>
            <a:lstStyle/>
            <a:p>
              <a:pPr lvl="0" algn="ctr" defTabSz="177800" rtl="1">
                <a:lnSpc>
                  <a:spcPct val="90000"/>
                </a:lnSpc>
                <a:spcBef>
                  <a:spcPct val="0"/>
                </a:spcBef>
                <a:spcAft>
                  <a:spcPct val="35000"/>
                </a:spcAft>
              </a:pPr>
              <a:endParaRPr lang="ar-SA" sz="400" kern="1200">
                <a:solidFill>
                  <a:srgbClr val="00B050"/>
                </a:solidFill>
              </a:endParaRPr>
            </a:p>
          </p:txBody>
        </p:sp>
        <p:sp>
          <p:nvSpPr>
            <p:cNvPr id="17" name="Freeform 16"/>
            <p:cNvSpPr/>
            <p:nvPr/>
          </p:nvSpPr>
          <p:spPr>
            <a:xfrm>
              <a:off x="3871090" y="4793718"/>
              <a:ext cx="238910" cy="227620"/>
            </a:xfrm>
            <a:custGeom>
              <a:avLst/>
              <a:gdLst>
                <a:gd name="connsiteX0" fmla="*/ 0 w 238910"/>
                <a:gd name="connsiteY0" fmla="*/ 0 h 227620"/>
                <a:gd name="connsiteX1" fmla="*/ 119455 w 238910"/>
                <a:gd name="connsiteY1" fmla="*/ 0 h 227620"/>
                <a:gd name="connsiteX2" fmla="*/ 119455 w 238910"/>
                <a:gd name="connsiteY2" fmla="*/ 227620 h 227620"/>
                <a:gd name="connsiteX3" fmla="*/ 238910 w 238910"/>
                <a:gd name="connsiteY3" fmla="*/ 227620 h 227620"/>
              </a:gdLst>
              <a:ahLst/>
              <a:cxnLst>
                <a:cxn ang="0">
                  <a:pos x="connsiteX0" y="connsiteY0"/>
                </a:cxn>
                <a:cxn ang="0">
                  <a:pos x="connsiteX1" y="connsiteY1"/>
                </a:cxn>
                <a:cxn ang="0">
                  <a:pos x="connsiteX2" y="connsiteY2"/>
                </a:cxn>
                <a:cxn ang="0">
                  <a:pos x="connsiteX3" y="connsiteY3"/>
                </a:cxn>
              </a:cxnLst>
              <a:rect l="l" t="t" r="r" b="b"/>
              <a:pathLst>
                <a:path w="238910" h="227620">
                  <a:moveTo>
                    <a:pt x="0" y="0"/>
                  </a:moveTo>
                  <a:lnTo>
                    <a:pt x="119455" y="0"/>
                  </a:lnTo>
                  <a:lnTo>
                    <a:pt x="119455" y="227620"/>
                  </a:lnTo>
                  <a:lnTo>
                    <a:pt x="238910" y="227620"/>
                  </a:lnTo>
                </a:path>
              </a:pathLst>
            </a:custGeom>
            <a:noFill/>
            <a:ln>
              <a:solidFill>
                <a:srgbClr val="008080"/>
              </a:solidFill>
            </a:ln>
          </p:spPr>
          <p:style>
            <a:lnRef idx="2">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23905" tIns="105561" rIns="123906" bIns="105560" numCol="1" spcCol="1270" anchor="ctr" anchorCtr="0">
              <a:noAutofit/>
            </a:bodyPr>
            <a:lstStyle/>
            <a:p>
              <a:pPr lvl="0" algn="ctr" defTabSz="177800" rtl="1">
                <a:lnSpc>
                  <a:spcPct val="90000"/>
                </a:lnSpc>
                <a:spcBef>
                  <a:spcPct val="0"/>
                </a:spcBef>
                <a:spcAft>
                  <a:spcPct val="35000"/>
                </a:spcAft>
              </a:pPr>
              <a:endParaRPr lang="ar-SA" sz="400" kern="1200">
                <a:solidFill>
                  <a:srgbClr val="00B050"/>
                </a:solidFill>
              </a:endParaRPr>
            </a:p>
          </p:txBody>
        </p:sp>
        <p:sp>
          <p:nvSpPr>
            <p:cNvPr id="18" name="Freeform 17"/>
            <p:cNvSpPr/>
            <p:nvPr/>
          </p:nvSpPr>
          <p:spPr>
            <a:xfrm>
              <a:off x="3871090" y="4566098"/>
              <a:ext cx="238910" cy="227620"/>
            </a:xfrm>
            <a:custGeom>
              <a:avLst/>
              <a:gdLst>
                <a:gd name="connsiteX0" fmla="*/ 0 w 238910"/>
                <a:gd name="connsiteY0" fmla="*/ 227620 h 227620"/>
                <a:gd name="connsiteX1" fmla="*/ 119455 w 238910"/>
                <a:gd name="connsiteY1" fmla="*/ 227620 h 227620"/>
                <a:gd name="connsiteX2" fmla="*/ 119455 w 238910"/>
                <a:gd name="connsiteY2" fmla="*/ 0 h 227620"/>
                <a:gd name="connsiteX3" fmla="*/ 238910 w 238910"/>
                <a:gd name="connsiteY3" fmla="*/ 0 h 227620"/>
              </a:gdLst>
              <a:ahLst/>
              <a:cxnLst>
                <a:cxn ang="0">
                  <a:pos x="connsiteX0" y="connsiteY0"/>
                </a:cxn>
                <a:cxn ang="0">
                  <a:pos x="connsiteX1" y="connsiteY1"/>
                </a:cxn>
                <a:cxn ang="0">
                  <a:pos x="connsiteX2" y="connsiteY2"/>
                </a:cxn>
                <a:cxn ang="0">
                  <a:pos x="connsiteX3" y="connsiteY3"/>
                </a:cxn>
              </a:cxnLst>
              <a:rect l="l" t="t" r="r" b="b"/>
              <a:pathLst>
                <a:path w="238910" h="227620">
                  <a:moveTo>
                    <a:pt x="0" y="227620"/>
                  </a:moveTo>
                  <a:lnTo>
                    <a:pt x="119455" y="227620"/>
                  </a:lnTo>
                  <a:lnTo>
                    <a:pt x="119455" y="0"/>
                  </a:lnTo>
                  <a:lnTo>
                    <a:pt x="238910" y="0"/>
                  </a:lnTo>
                </a:path>
              </a:pathLst>
            </a:custGeom>
            <a:noFill/>
            <a:ln>
              <a:solidFill>
                <a:srgbClr val="008080"/>
              </a:solidFill>
            </a:ln>
          </p:spPr>
          <p:style>
            <a:lnRef idx="2">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23905" tIns="105560" rIns="123906" bIns="105561" numCol="1" spcCol="1270" anchor="ctr" anchorCtr="0">
              <a:noAutofit/>
            </a:bodyPr>
            <a:lstStyle/>
            <a:p>
              <a:pPr lvl="0" algn="ctr" defTabSz="177800" rtl="1">
                <a:lnSpc>
                  <a:spcPct val="90000"/>
                </a:lnSpc>
                <a:spcBef>
                  <a:spcPct val="0"/>
                </a:spcBef>
                <a:spcAft>
                  <a:spcPct val="35000"/>
                </a:spcAft>
              </a:pPr>
              <a:endParaRPr lang="ar-SA" sz="400" kern="1200">
                <a:solidFill>
                  <a:srgbClr val="00B050"/>
                </a:solidFill>
              </a:endParaRPr>
            </a:p>
          </p:txBody>
        </p:sp>
        <p:sp>
          <p:nvSpPr>
            <p:cNvPr id="19" name="Freeform 18"/>
            <p:cNvSpPr/>
            <p:nvPr/>
          </p:nvSpPr>
          <p:spPr>
            <a:xfrm>
              <a:off x="2437629" y="4793718"/>
              <a:ext cx="238910" cy="227620"/>
            </a:xfrm>
            <a:custGeom>
              <a:avLst/>
              <a:gdLst>
                <a:gd name="connsiteX0" fmla="*/ 0 w 238910"/>
                <a:gd name="connsiteY0" fmla="*/ 227620 h 227620"/>
                <a:gd name="connsiteX1" fmla="*/ 119455 w 238910"/>
                <a:gd name="connsiteY1" fmla="*/ 227620 h 227620"/>
                <a:gd name="connsiteX2" fmla="*/ 119455 w 238910"/>
                <a:gd name="connsiteY2" fmla="*/ 0 h 227620"/>
                <a:gd name="connsiteX3" fmla="*/ 238910 w 238910"/>
                <a:gd name="connsiteY3" fmla="*/ 0 h 227620"/>
              </a:gdLst>
              <a:ahLst/>
              <a:cxnLst>
                <a:cxn ang="0">
                  <a:pos x="connsiteX0" y="connsiteY0"/>
                </a:cxn>
                <a:cxn ang="0">
                  <a:pos x="connsiteX1" y="connsiteY1"/>
                </a:cxn>
                <a:cxn ang="0">
                  <a:pos x="connsiteX2" y="connsiteY2"/>
                </a:cxn>
                <a:cxn ang="0">
                  <a:pos x="connsiteX3" y="connsiteY3"/>
                </a:cxn>
              </a:cxnLst>
              <a:rect l="l" t="t" r="r" b="b"/>
              <a:pathLst>
                <a:path w="238910" h="227620">
                  <a:moveTo>
                    <a:pt x="0" y="227620"/>
                  </a:moveTo>
                  <a:lnTo>
                    <a:pt x="119455" y="227620"/>
                  </a:lnTo>
                  <a:lnTo>
                    <a:pt x="119455" y="0"/>
                  </a:lnTo>
                  <a:lnTo>
                    <a:pt x="238910" y="0"/>
                  </a:lnTo>
                </a:path>
              </a:pathLst>
            </a:custGeom>
            <a:noFill/>
            <a:ln>
              <a:solidFill>
                <a:srgbClr val="008080"/>
              </a:solidFill>
            </a:ln>
          </p:spPr>
          <p:style>
            <a:lnRef idx="2">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23905" tIns="105561" rIns="123906" bIns="105560" numCol="1" spcCol="1270" anchor="ctr" anchorCtr="0">
              <a:noAutofit/>
            </a:bodyPr>
            <a:lstStyle/>
            <a:p>
              <a:pPr lvl="0" algn="ctr" defTabSz="177800" rtl="1">
                <a:lnSpc>
                  <a:spcPct val="90000"/>
                </a:lnSpc>
                <a:spcBef>
                  <a:spcPct val="0"/>
                </a:spcBef>
                <a:spcAft>
                  <a:spcPct val="35000"/>
                </a:spcAft>
              </a:pPr>
              <a:endParaRPr lang="ar-SA" sz="400" kern="1200">
                <a:solidFill>
                  <a:srgbClr val="00B050"/>
                </a:solidFill>
              </a:endParaRPr>
            </a:p>
          </p:txBody>
        </p:sp>
        <p:sp>
          <p:nvSpPr>
            <p:cNvPr id="20" name="Freeform 19"/>
            <p:cNvSpPr/>
            <p:nvPr/>
          </p:nvSpPr>
          <p:spPr>
            <a:xfrm>
              <a:off x="1004168" y="5021338"/>
              <a:ext cx="238910" cy="227620"/>
            </a:xfrm>
            <a:custGeom>
              <a:avLst/>
              <a:gdLst>
                <a:gd name="connsiteX0" fmla="*/ 0 w 238910"/>
                <a:gd name="connsiteY0" fmla="*/ 227620 h 227620"/>
                <a:gd name="connsiteX1" fmla="*/ 119455 w 238910"/>
                <a:gd name="connsiteY1" fmla="*/ 227620 h 227620"/>
                <a:gd name="connsiteX2" fmla="*/ 119455 w 238910"/>
                <a:gd name="connsiteY2" fmla="*/ 0 h 227620"/>
                <a:gd name="connsiteX3" fmla="*/ 238910 w 238910"/>
                <a:gd name="connsiteY3" fmla="*/ 0 h 227620"/>
              </a:gdLst>
              <a:ahLst/>
              <a:cxnLst>
                <a:cxn ang="0">
                  <a:pos x="connsiteX0" y="connsiteY0"/>
                </a:cxn>
                <a:cxn ang="0">
                  <a:pos x="connsiteX1" y="connsiteY1"/>
                </a:cxn>
                <a:cxn ang="0">
                  <a:pos x="connsiteX2" y="connsiteY2"/>
                </a:cxn>
                <a:cxn ang="0">
                  <a:pos x="connsiteX3" y="connsiteY3"/>
                </a:cxn>
              </a:cxnLst>
              <a:rect l="l" t="t" r="r" b="b"/>
              <a:pathLst>
                <a:path w="238910" h="227620">
                  <a:moveTo>
                    <a:pt x="0" y="227620"/>
                  </a:moveTo>
                  <a:lnTo>
                    <a:pt x="119455" y="227620"/>
                  </a:lnTo>
                  <a:lnTo>
                    <a:pt x="119455" y="0"/>
                  </a:lnTo>
                  <a:lnTo>
                    <a:pt x="238910" y="0"/>
                  </a:lnTo>
                </a:path>
              </a:pathLst>
            </a:custGeom>
            <a:noFill/>
            <a:ln>
              <a:solidFill>
                <a:srgbClr val="008080"/>
              </a:solidFill>
            </a:ln>
          </p:spPr>
          <p:style>
            <a:lnRef idx="2">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23905" tIns="105561" rIns="123906" bIns="105560" numCol="1" spcCol="1270" anchor="ctr" anchorCtr="0">
              <a:noAutofit/>
            </a:bodyPr>
            <a:lstStyle/>
            <a:p>
              <a:pPr lvl="0" algn="ctr" defTabSz="177800" rtl="1">
                <a:lnSpc>
                  <a:spcPct val="90000"/>
                </a:lnSpc>
                <a:spcBef>
                  <a:spcPct val="0"/>
                </a:spcBef>
                <a:spcAft>
                  <a:spcPct val="35000"/>
                </a:spcAft>
              </a:pPr>
              <a:endParaRPr lang="ar-SA" sz="400" kern="1200">
                <a:solidFill>
                  <a:srgbClr val="00B050"/>
                </a:solidFill>
              </a:endParaRPr>
            </a:p>
          </p:txBody>
        </p:sp>
        <p:sp>
          <p:nvSpPr>
            <p:cNvPr id="21" name="Freeform 20"/>
            <p:cNvSpPr/>
            <p:nvPr/>
          </p:nvSpPr>
          <p:spPr>
            <a:xfrm rot="16200000">
              <a:off x="-136328" y="5066862"/>
              <a:ext cx="1916801" cy="364192"/>
            </a:xfrm>
            <a:custGeom>
              <a:avLst/>
              <a:gdLst>
                <a:gd name="connsiteX0" fmla="*/ 0 w 1916801"/>
                <a:gd name="connsiteY0" fmla="*/ 0 h 364192"/>
                <a:gd name="connsiteX1" fmla="*/ 1916801 w 1916801"/>
                <a:gd name="connsiteY1" fmla="*/ 0 h 364192"/>
                <a:gd name="connsiteX2" fmla="*/ 1916801 w 1916801"/>
                <a:gd name="connsiteY2" fmla="*/ 364192 h 364192"/>
                <a:gd name="connsiteX3" fmla="*/ 0 w 1916801"/>
                <a:gd name="connsiteY3" fmla="*/ 364192 h 364192"/>
                <a:gd name="connsiteX4" fmla="*/ 0 w 1916801"/>
                <a:gd name="connsiteY4" fmla="*/ 0 h 364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801" h="364192">
                  <a:moveTo>
                    <a:pt x="0" y="0"/>
                  </a:moveTo>
                  <a:lnTo>
                    <a:pt x="1916801" y="0"/>
                  </a:lnTo>
                  <a:lnTo>
                    <a:pt x="1916801" y="364192"/>
                  </a:lnTo>
                  <a:lnTo>
                    <a:pt x="0" y="364192"/>
                  </a:lnTo>
                  <a:lnTo>
                    <a:pt x="0" y="0"/>
                  </a:lnTo>
                  <a:close/>
                </a:path>
              </a:pathLst>
            </a:custGeom>
            <a:ln>
              <a:solidFill>
                <a:srgbClr val="00808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889" tIns="8890" rIns="8890" bIns="8889" numCol="1" spcCol="1270" anchor="ctr" anchorCtr="0">
              <a:noAutofit/>
            </a:bodyPr>
            <a:lstStyle/>
            <a:p>
              <a:pPr lvl="0" algn="ctr" defTabSz="622300" rtl="1">
                <a:lnSpc>
                  <a:spcPct val="90000"/>
                </a:lnSpc>
                <a:spcBef>
                  <a:spcPct val="0"/>
                </a:spcBef>
                <a:spcAft>
                  <a:spcPct val="35000"/>
                </a:spcAft>
              </a:pPr>
              <a:r>
                <a:rPr lang="en-US" sz="1400" kern="1200" dirty="0" smtClean="0">
                  <a:solidFill>
                    <a:srgbClr val="00B050"/>
                  </a:solidFill>
                </a:rPr>
                <a:t>Iodine in Extracellular fluid </a:t>
              </a:r>
              <a:endParaRPr lang="ar-SA" sz="1400" kern="1200" dirty="0">
                <a:solidFill>
                  <a:srgbClr val="00B050"/>
                </a:solidFill>
              </a:endParaRPr>
            </a:p>
          </p:txBody>
        </p:sp>
        <p:sp>
          <p:nvSpPr>
            <p:cNvPr id="22" name="Freeform 21"/>
            <p:cNvSpPr/>
            <p:nvPr/>
          </p:nvSpPr>
          <p:spPr>
            <a:xfrm>
              <a:off x="1243078" y="4839242"/>
              <a:ext cx="1194550" cy="364192"/>
            </a:xfrm>
            <a:custGeom>
              <a:avLst/>
              <a:gdLst>
                <a:gd name="connsiteX0" fmla="*/ 0 w 1194550"/>
                <a:gd name="connsiteY0" fmla="*/ 0 h 364192"/>
                <a:gd name="connsiteX1" fmla="*/ 1194550 w 1194550"/>
                <a:gd name="connsiteY1" fmla="*/ 0 h 364192"/>
                <a:gd name="connsiteX2" fmla="*/ 1194550 w 1194550"/>
                <a:gd name="connsiteY2" fmla="*/ 364192 h 364192"/>
                <a:gd name="connsiteX3" fmla="*/ 0 w 1194550"/>
                <a:gd name="connsiteY3" fmla="*/ 364192 h 364192"/>
                <a:gd name="connsiteX4" fmla="*/ 0 w 1194550"/>
                <a:gd name="connsiteY4" fmla="*/ 0 h 364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50" h="364192">
                  <a:moveTo>
                    <a:pt x="0" y="0"/>
                  </a:moveTo>
                  <a:lnTo>
                    <a:pt x="1194550" y="0"/>
                  </a:lnTo>
                  <a:lnTo>
                    <a:pt x="1194550" y="364192"/>
                  </a:lnTo>
                  <a:lnTo>
                    <a:pt x="0" y="364192"/>
                  </a:lnTo>
                  <a:lnTo>
                    <a:pt x="0" y="0"/>
                  </a:lnTo>
                  <a:close/>
                </a:path>
              </a:pathLst>
            </a:custGeom>
            <a:ln>
              <a:solidFill>
                <a:srgbClr val="00808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en-US" sz="1100" kern="1200" dirty="0" smtClean="0">
                  <a:solidFill>
                    <a:srgbClr val="00B050"/>
                  </a:solidFill>
                </a:rPr>
                <a:t>To thyroid</a:t>
              </a:r>
            </a:p>
            <a:p>
              <a:pPr lvl="0" algn="ctr" defTabSz="488950" rtl="1">
                <a:lnSpc>
                  <a:spcPct val="90000"/>
                </a:lnSpc>
                <a:spcBef>
                  <a:spcPct val="0"/>
                </a:spcBef>
                <a:spcAft>
                  <a:spcPct val="35000"/>
                </a:spcAft>
              </a:pPr>
              <a:r>
                <a:rPr lang="en-US" sz="1100" kern="1200" dirty="0" smtClean="0">
                  <a:solidFill>
                    <a:srgbClr val="00B050"/>
                  </a:solidFill>
                </a:rPr>
                <a:t>(T3,T4)</a:t>
              </a:r>
              <a:endParaRPr lang="ar-SA" sz="1100" kern="1200" dirty="0">
                <a:solidFill>
                  <a:srgbClr val="00B050"/>
                </a:solidFill>
              </a:endParaRPr>
            </a:p>
          </p:txBody>
        </p:sp>
        <p:sp>
          <p:nvSpPr>
            <p:cNvPr id="23" name="Freeform 22"/>
            <p:cNvSpPr/>
            <p:nvPr/>
          </p:nvSpPr>
          <p:spPr>
            <a:xfrm>
              <a:off x="2676539" y="4611622"/>
              <a:ext cx="1194550" cy="364192"/>
            </a:xfrm>
            <a:custGeom>
              <a:avLst/>
              <a:gdLst>
                <a:gd name="connsiteX0" fmla="*/ 0 w 1194550"/>
                <a:gd name="connsiteY0" fmla="*/ 0 h 364192"/>
                <a:gd name="connsiteX1" fmla="*/ 1194550 w 1194550"/>
                <a:gd name="connsiteY1" fmla="*/ 0 h 364192"/>
                <a:gd name="connsiteX2" fmla="*/ 1194550 w 1194550"/>
                <a:gd name="connsiteY2" fmla="*/ 364192 h 364192"/>
                <a:gd name="connsiteX3" fmla="*/ 0 w 1194550"/>
                <a:gd name="connsiteY3" fmla="*/ 364192 h 364192"/>
                <a:gd name="connsiteX4" fmla="*/ 0 w 1194550"/>
                <a:gd name="connsiteY4" fmla="*/ 0 h 364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50" h="364192">
                  <a:moveTo>
                    <a:pt x="0" y="0"/>
                  </a:moveTo>
                  <a:lnTo>
                    <a:pt x="1194550" y="0"/>
                  </a:lnTo>
                  <a:lnTo>
                    <a:pt x="1194550" y="364192"/>
                  </a:lnTo>
                  <a:lnTo>
                    <a:pt x="0" y="364192"/>
                  </a:lnTo>
                  <a:lnTo>
                    <a:pt x="0" y="0"/>
                  </a:lnTo>
                  <a:close/>
                </a:path>
              </a:pathLst>
            </a:custGeom>
            <a:ln>
              <a:solidFill>
                <a:srgbClr val="00808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en-US" sz="1100" kern="1200" dirty="0" smtClean="0">
                  <a:solidFill>
                    <a:srgbClr val="00B050"/>
                  </a:solidFill>
                </a:rPr>
                <a:t>Uptake by tissues</a:t>
              </a:r>
              <a:endParaRPr lang="ar-SA" sz="1100" kern="1200" dirty="0">
                <a:solidFill>
                  <a:srgbClr val="00B050"/>
                </a:solidFill>
              </a:endParaRPr>
            </a:p>
          </p:txBody>
        </p:sp>
        <p:sp>
          <p:nvSpPr>
            <p:cNvPr id="24" name="Freeform 23"/>
            <p:cNvSpPr/>
            <p:nvPr/>
          </p:nvSpPr>
          <p:spPr>
            <a:xfrm>
              <a:off x="4110000" y="4384002"/>
              <a:ext cx="1194550" cy="364192"/>
            </a:xfrm>
            <a:custGeom>
              <a:avLst/>
              <a:gdLst>
                <a:gd name="connsiteX0" fmla="*/ 0 w 1194550"/>
                <a:gd name="connsiteY0" fmla="*/ 0 h 364192"/>
                <a:gd name="connsiteX1" fmla="*/ 1194550 w 1194550"/>
                <a:gd name="connsiteY1" fmla="*/ 0 h 364192"/>
                <a:gd name="connsiteX2" fmla="*/ 1194550 w 1194550"/>
                <a:gd name="connsiteY2" fmla="*/ 364192 h 364192"/>
                <a:gd name="connsiteX3" fmla="*/ 0 w 1194550"/>
                <a:gd name="connsiteY3" fmla="*/ 364192 h 364192"/>
                <a:gd name="connsiteX4" fmla="*/ 0 w 1194550"/>
                <a:gd name="connsiteY4" fmla="*/ 0 h 364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50" h="364192">
                  <a:moveTo>
                    <a:pt x="0" y="0"/>
                  </a:moveTo>
                  <a:lnTo>
                    <a:pt x="1194550" y="0"/>
                  </a:lnTo>
                  <a:lnTo>
                    <a:pt x="1194550" y="364192"/>
                  </a:lnTo>
                  <a:lnTo>
                    <a:pt x="0" y="364192"/>
                  </a:lnTo>
                  <a:lnTo>
                    <a:pt x="0" y="0"/>
                  </a:lnTo>
                  <a:close/>
                </a:path>
              </a:pathLst>
            </a:custGeom>
            <a:ln>
              <a:solidFill>
                <a:srgbClr val="00808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en-US" sz="1100" kern="1200" dirty="0" smtClean="0">
                  <a:solidFill>
                    <a:srgbClr val="00B050"/>
                  </a:solidFill>
                </a:rPr>
                <a:t>Excreted in stool </a:t>
              </a:r>
              <a:endParaRPr lang="ar-SA" sz="1100" kern="1200" dirty="0">
                <a:solidFill>
                  <a:srgbClr val="00B050"/>
                </a:solidFill>
              </a:endParaRPr>
            </a:p>
          </p:txBody>
        </p:sp>
        <p:sp>
          <p:nvSpPr>
            <p:cNvPr id="25" name="Freeform 24"/>
            <p:cNvSpPr/>
            <p:nvPr/>
          </p:nvSpPr>
          <p:spPr>
            <a:xfrm>
              <a:off x="4110000" y="4839242"/>
              <a:ext cx="1194550" cy="364192"/>
            </a:xfrm>
            <a:custGeom>
              <a:avLst/>
              <a:gdLst>
                <a:gd name="connsiteX0" fmla="*/ 0 w 1194550"/>
                <a:gd name="connsiteY0" fmla="*/ 0 h 364192"/>
                <a:gd name="connsiteX1" fmla="*/ 1194550 w 1194550"/>
                <a:gd name="connsiteY1" fmla="*/ 0 h 364192"/>
                <a:gd name="connsiteX2" fmla="*/ 1194550 w 1194550"/>
                <a:gd name="connsiteY2" fmla="*/ 364192 h 364192"/>
                <a:gd name="connsiteX3" fmla="*/ 0 w 1194550"/>
                <a:gd name="connsiteY3" fmla="*/ 364192 h 364192"/>
                <a:gd name="connsiteX4" fmla="*/ 0 w 1194550"/>
                <a:gd name="connsiteY4" fmla="*/ 0 h 364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50" h="364192">
                  <a:moveTo>
                    <a:pt x="0" y="0"/>
                  </a:moveTo>
                  <a:lnTo>
                    <a:pt x="1194550" y="0"/>
                  </a:lnTo>
                  <a:lnTo>
                    <a:pt x="1194550" y="364192"/>
                  </a:lnTo>
                  <a:lnTo>
                    <a:pt x="0" y="364192"/>
                  </a:lnTo>
                  <a:lnTo>
                    <a:pt x="0" y="0"/>
                  </a:lnTo>
                  <a:close/>
                </a:path>
              </a:pathLst>
            </a:custGeom>
            <a:ln>
              <a:solidFill>
                <a:srgbClr val="00808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en-US" sz="1100" kern="1200" dirty="0" smtClean="0">
                  <a:solidFill>
                    <a:srgbClr val="00B050"/>
                  </a:solidFill>
                </a:rPr>
                <a:t>Function on the tissues</a:t>
              </a:r>
              <a:endParaRPr lang="ar-SA" sz="1100" kern="1200" dirty="0">
                <a:solidFill>
                  <a:srgbClr val="00B050"/>
                </a:solidFill>
              </a:endParaRPr>
            </a:p>
          </p:txBody>
        </p:sp>
        <p:sp>
          <p:nvSpPr>
            <p:cNvPr id="26" name="Freeform 25"/>
            <p:cNvSpPr/>
            <p:nvPr/>
          </p:nvSpPr>
          <p:spPr>
            <a:xfrm>
              <a:off x="2676539" y="5066862"/>
              <a:ext cx="1194550" cy="364192"/>
            </a:xfrm>
            <a:custGeom>
              <a:avLst/>
              <a:gdLst>
                <a:gd name="connsiteX0" fmla="*/ 0 w 1194550"/>
                <a:gd name="connsiteY0" fmla="*/ 0 h 364192"/>
                <a:gd name="connsiteX1" fmla="*/ 1194550 w 1194550"/>
                <a:gd name="connsiteY1" fmla="*/ 0 h 364192"/>
                <a:gd name="connsiteX2" fmla="*/ 1194550 w 1194550"/>
                <a:gd name="connsiteY2" fmla="*/ 364192 h 364192"/>
                <a:gd name="connsiteX3" fmla="*/ 0 w 1194550"/>
                <a:gd name="connsiteY3" fmla="*/ 364192 h 364192"/>
                <a:gd name="connsiteX4" fmla="*/ 0 w 1194550"/>
                <a:gd name="connsiteY4" fmla="*/ 0 h 364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50" h="364192">
                  <a:moveTo>
                    <a:pt x="0" y="0"/>
                  </a:moveTo>
                  <a:lnTo>
                    <a:pt x="1194550" y="0"/>
                  </a:lnTo>
                  <a:lnTo>
                    <a:pt x="1194550" y="364192"/>
                  </a:lnTo>
                  <a:lnTo>
                    <a:pt x="0" y="364192"/>
                  </a:lnTo>
                  <a:lnTo>
                    <a:pt x="0" y="0"/>
                  </a:lnTo>
                  <a:close/>
                </a:path>
              </a:pathLst>
            </a:custGeom>
            <a:ln>
              <a:solidFill>
                <a:srgbClr val="00808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en-US" sz="1100" kern="1200" dirty="0" smtClean="0">
                  <a:solidFill>
                    <a:srgbClr val="00B050"/>
                  </a:solidFill>
                </a:rPr>
                <a:t>Excreted in urine</a:t>
              </a:r>
              <a:endParaRPr lang="ar-SA" sz="1100" kern="1200" dirty="0">
                <a:solidFill>
                  <a:srgbClr val="00B050"/>
                </a:solidFill>
              </a:endParaRPr>
            </a:p>
          </p:txBody>
        </p:sp>
        <p:sp>
          <p:nvSpPr>
            <p:cNvPr id="27" name="Freeform 26"/>
            <p:cNvSpPr/>
            <p:nvPr/>
          </p:nvSpPr>
          <p:spPr>
            <a:xfrm>
              <a:off x="1243078" y="5294483"/>
              <a:ext cx="1194550" cy="364192"/>
            </a:xfrm>
            <a:custGeom>
              <a:avLst/>
              <a:gdLst>
                <a:gd name="connsiteX0" fmla="*/ 0 w 1194550"/>
                <a:gd name="connsiteY0" fmla="*/ 0 h 364192"/>
                <a:gd name="connsiteX1" fmla="*/ 1194550 w 1194550"/>
                <a:gd name="connsiteY1" fmla="*/ 0 h 364192"/>
                <a:gd name="connsiteX2" fmla="*/ 1194550 w 1194550"/>
                <a:gd name="connsiteY2" fmla="*/ 364192 h 364192"/>
                <a:gd name="connsiteX3" fmla="*/ 0 w 1194550"/>
                <a:gd name="connsiteY3" fmla="*/ 364192 h 364192"/>
                <a:gd name="connsiteX4" fmla="*/ 0 w 1194550"/>
                <a:gd name="connsiteY4" fmla="*/ 0 h 364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550" h="364192">
                  <a:moveTo>
                    <a:pt x="0" y="0"/>
                  </a:moveTo>
                  <a:lnTo>
                    <a:pt x="1194550" y="0"/>
                  </a:lnTo>
                  <a:lnTo>
                    <a:pt x="1194550" y="364192"/>
                  </a:lnTo>
                  <a:lnTo>
                    <a:pt x="0" y="364192"/>
                  </a:lnTo>
                  <a:lnTo>
                    <a:pt x="0" y="0"/>
                  </a:lnTo>
                  <a:close/>
                </a:path>
              </a:pathLst>
            </a:custGeom>
            <a:ln>
              <a:solidFill>
                <a:srgbClr val="00808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en-US" sz="1100" kern="1200" dirty="0" smtClean="0">
                  <a:solidFill>
                    <a:srgbClr val="00B050"/>
                  </a:solidFill>
                </a:rPr>
                <a:t>Excreted directly in urine </a:t>
              </a:r>
              <a:endParaRPr lang="ar-SA" sz="1100" kern="1200" dirty="0">
                <a:solidFill>
                  <a:srgbClr val="00B050"/>
                </a:solidFill>
              </a:endParaRPr>
            </a:p>
          </p:txBody>
        </p:sp>
      </p:grpSp>
      <p:sp>
        <p:nvSpPr>
          <p:cNvPr id="28" name="Rectangle 27"/>
          <p:cNvSpPr/>
          <p:nvPr/>
        </p:nvSpPr>
        <p:spPr>
          <a:xfrm>
            <a:off x="9442827" y="11258"/>
            <a:ext cx="2745998"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The </a:t>
            </a:r>
            <a:r>
              <a:rPr lang="en-US" sz="2400" dirty="0" smtClean="0">
                <a:solidFill>
                  <a:srgbClr val="00B050"/>
                </a:solidFill>
                <a:latin typeface="Arabic Typesetting" panose="03020402040406030203" pitchFamily="66" charset="-78"/>
                <a:cs typeface="Arabic Typesetting" panose="03020402040406030203" pitchFamily="66" charset="-78"/>
              </a:rPr>
              <a:t>notes</a:t>
            </a:r>
            <a:r>
              <a:rPr lang="en-US" sz="2400" dirty="0" smtClean="0">
                <a:solidFill>
                  <a:srgbClr val="FF0000"/>
                </a:solidFill>
                <a:latin typeface="Arabic Typesetting" panose="03020402040406030203" pitchFamily="66" charset="-78"/>
                <a:cs typeface="Arabic Typesetting" panose="03020402040406030203" pitchFamily="66" charset="-78"/>
              </a:rPr>
              <a:t> here are imp</a:t>
            </a:r>
            <a:endParaRPr lang="en-US" sz="2400" dirty="0">
              <a:solidFill>
                <a:srgbClr val="FF0000"/>
              </a:solidFill>
              <a:latin typeface="Arabic Typesetting" panose="03020402040406030203" pitchFamily="66" charset="-78"/>
              <a:cs typeface="Arabic Typesetting" panose="03020402040406030203" pitchFamily="66" charset="-78"/>
            </a:endParaRPr>
          </a:p>
        </p:txBody>
      </p:sp>
      <p:sp>
        <p:nvSpPr>
          <p:cNvPr id="29" name="Rectangle 28"/>
          <p:cNvSpPr/>
          <p:nvPr/>
        </p:nvSpPr>
        <p:spPr>
          <a:xfrm>
            <a:off x="9373422" y="1556792"/>
            <a:ext cx="2205981" cy="432048"/>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2"/>
                </a:solidFill>
                <a:latin typeface="Arabic Typesetting" panose="03020402040406030203" pitchFamily="66" charset="-78"/>
                <a:cs typeface="Arabic Typesetting" panose="03020402040406030203" pitchFamily="66" charset="-78"/>
              </a:rPr>
              <a:t>Pic is Only in Females’ Slides</a:t>
            </a:r>
            <a:endParaRPr lang="en-US" sz="1800" b="1" dirty="0">
              <a:solidFill>
                <a:schemeClr val="tx2"/>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607729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Steps in Biosynthesis of Thyroid Hormones</a:t>
            </a:r>
          </a:p>
        </p:txBody>
      </p:sp>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3"/>
          <p:cNvSpPr txBox="1">
            <a:spLocks/>
          </p:cNvSpPr>
          <p:nvPr/>
        </p:nvSpPr>
        <p:spPr>
          <a:xfrm>
            <a:off x="609460" y="1209400"/>
            <a:ext cx="11041912" cy="413792"/>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9144" fontAlgn="t">
              <a:spcBef>
                <a:spcPts val="0"/>
              </a:spcBef>
              <a:buClr>
                <a:srgbClr val="008080"/>
              </a:buClr>
            </a:pPr>
            <a:r>
              <a:rPr lang="en-US" sz="1600" dirty="0" smtClean="0">
                <a:solidFill>
                  <a:srgbClr val="008080"/>
                </a:solidFill>
                <a:latin typeface="Gill Sans MT" panose="020B0502020104020203" pitchFamily="34" charset="0"/>
                <a:cs typeface="Calibri" panose="020F0502020204030204" pitchFamily="34" charset="0"/>
              </a:rPr>
              <a:t>There </a:t>
            </a:r>
            <a:r>
              <a:rPr lang="en-US" sz="1600" dirty="0">
                <a:solidFill>
                  <a:srgbClr val="008080"/>
                </a:solidFill>
                <a:latin typeface="Gill Sans MT" panose="020B0502020104020203" pitchFamily="34" charset="0"/>
                <a:cs typeface="Calibri" panose="020F0502020204030204" pitchFamily="34" charset="0"/>
              </a:rPr>
              <a:t>are 10 steps in biosynthesis of thyroid hormones </a:t>
            </a:r>
            <a:r>
              <a:rPr lang="en-US" sz="1600" dirty="0">
                <a:solidFill>
                  <a:srgbClr val="FF66CC"/>
                </a:solidFill>
                <a:latin typeface="Gill Sans MT" panose="020B0502020104020203" pitchFamily="34" charset="0"/>
                <a:cs typeface="Calibri" panose="020F0502020204030204" pitchFamily="34" charset="0"/>
              </a:rPr>
              <a:t>done </a:t>
            </a:r>
            <a:r>
              <a:rPr lang="en-US" sz="1600" dirty="0" smtClean="0">
                <a:solidFill>
                  <a:srgbClr val="FF66CC"/>
                </a:solidFill>
                <a:latin typeface="Gill Sans MT" panose="020B0502020104020203" pitchFamily="34" charset="0"/>
                <a:cs typeface="Calibri" panose="020F0502020204030204" pitchFamily="34" charset="0"/>
              </a:rPr>
              <a:t>by </a:t>
            </a:r>
            <a:r>
              <a:rPr lang="en-US" sz="1600" dirty="0">
                <a:solidFill>
                  <a:srgbClr val="FF66CC"/>
                </a:solidFill>
                <a:latin typeface="Gill Sans MT" panose="020B0502020104020203" pitchFamily="34" charset="0"/>
                <a:cs typeface="Calibri" panose="020F0502020204030204" pitchFamily="34" charset="0"/>
              </a:rPr>
              <a:t>the follicular </a:t>
            </a:r>
            <a:r>
              <a:rPr lang="en-US" sz="1600" dirty="0" smtClean="0">
                <a:solidFill>
                  <a:srgbClr val="FF66CC"/>
                </a:solidFill>
                <a:latin typeface="Gill Sans MT" panose="020B0502020104020203" pitchFamily="34" charset="0"/>
                <a:cs typeface="Calibri" panose="020F0502020204030204" pitchFamily="34" charset="0"/>
              </a:rPr>
              <a:t>cells: </a:t>
            </a:r>
            <a:endParaRPr lang="en-US" sz="1600" dirty="0">
              <a:solidFill>
                <a:srgbClr val="FF66CC"/>
              </a:solidFill>
              <a:latin typeface="Gill Sans MT" panose="020B0502020104020203" pitchFamily="34" charset="0"/>
              <a:cs typeface="Calibri" panose="020F0502020204030204" pitchFamily="34" charset="0"/>
            </a:endParaRPr>
          </a:p>
        </p:txBody>
      </p:sp>
      <p:grpSp>
        <p:nvGrpSpPr>
          <p:cNvPr id="10" name="Group 9"/>
          <p:cNvGrpSpPr/>
          <p:nvPr/>
        </p:nvGrpSpPr>
        <p:grpSpPr>
          <a:xfrm>
            <a:off x="-170284" y="1623192"/>
            <a:ext cx="8931644" cy="4360054"/>
            <a:chOff x="618115" y="1357077"/>
            <a:chExt cx="7132481" cy="5168267"/>
          </a:xfrm>
        </p:grpSpPr>
        <p:sp>
          <p:nvSpPr>
            <p:cNvPr id="16" name="Rectangle 15"/>
            <p:cNvSpPr/>
            <p:nvPr/>
          </p:nvSpPr>
          <p:spPr>
            <a:xfrm>
              <a:off x="618115" y="1357077"/>
              <a:ext cx="7132481" cy="5168267"/>
            </a:xfrm>
            <a:prstGeom prst="rect">
              <a:avLst/>
            </a:prstGeom>
            <a:ln>
              <a:noFill/>
            </a:ln>
          </p:spPr>
        </p:sp>
        <p:sp>
          <p:nvSpPr>
            <p:cNvPr id="17" name="Freeform 16"/>
            <p:cNvSpPr/>
            <p:nvPr/>
          </p:nvSpPr>
          <p:spPr>
            <a:xfrm>
              <a:off x="2963424" y="1816287"/>
              <a:ext cx="353509" cy="91440"/>
            </a:xfrm>
            <a:custGeom>
              <a:avLst/>
              <a:gdLst>
                <a:gd name="connsiteX0" fmla="*/ 0 w 353509"/>
                <a:gd name="connsiteY0" fmla="*/ 45720 h 91440"/>
                <a:gd name="connsiteX1" fmla="*/ 353509 w 353509"/>
                <a:gd name="connsiteY1" fmla="*/ 45720 h 91440"/>
              </a:gdLst>
              <a:ahLst/>
              <a:cxnLst>
                <a:cxn ang="0">
                  <a:pos x="connsiteX0" y="connsiteY0"/>
                </a:cxn>
                <a:cxn ang="0">
                  <a:pos x="connsiteX1" y="connsiteY1"/>
                </a:cxn>
              </a:cxnLst>
              <a:rect l="l" t="t" r="r" b="b"/>
              <a:pathLst>
                <a:path w="353509" h="91440">
                  <a:moveTo>
                    <a:pt x="0" y="45720"/>
                  </a:moveTo>
                  <a:lnTo>
                    <a:pt x="353509" y="45720"/>
                  </a:lnTo>
                </a:path>
              </a:pathLst>
            </a:custGeom>
            <a:noFill/>
            <a:ln>
              <a:solidFill>
                <a:srgbClr val="008080"/>
              </a:solidFill>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79852" tIns="43797" rIns="179852" bIns="43799" numCol="1" spcCol="1270" anchor="ctr" anchorCtr="0">
              <a:noAutofit/>
            </a:bodyPr>
            <a:lstStyle/>
            <a:p>
              <a:pPr lvl="0" algn="ctr" defTabSz="622300">
                <a:lnSpc>
                  <a:spcPct val="90000"/>
                </a:lnSpc>
                <a:spcBef>
                  <a:spcPct val="0"/>
                </a:spcBef>
                <a:spcAft>
                  <a:spcPct val="35000"/>
                </a:spcAft>
              </a:pPr>
              <a:endParaRPr lang="en-US" sz="1400" kern="1200">
                <a:solidFill>
                  <a:schemeClr val="tx1"/>
                </a:solidFill>
                <a:latin typeface="Gill Sans MT" panose="020B0502020104020203" pitchFamily="34" charset="0"/>
              </a:endParaRPr>
            </a:p>
          </p:txBody>
        </p:sp>
        <p:sp>
          <p:nvSpPr>
            <p:cNvPr id="18" name="Freeform 17"/>
            <p:cNvSpPr/>
            <p:nvPr/>
          </p:nvSpPr>
          <p:spPr>
            <a:xfrm>
              <a:off x="1295181" y="1360994"/>
              <a:ext cx="1670042" cy="1002025"/>
            </a:xfrm>
            <a:custGeom>
              <a:avLst/>
              <a:gdLst>
                <a:gd name="connsiteX0" fmla="*/ 0 w 1670042"/>
                <a:gd name="connsiteY0" fmla="*/ 0 h 1002025"/>
                <a:gd name="connsiteX1" fmla="*/ 1670042 w 1670042"/>
                <a:gd name="connsiteY1" fmla="*/ 0 h 1002025"/>
                <a:gd name="connsiteX2" fmla="*/ 1670042 w 1670042"/>
                <a:gd name="connsiteY2" fmla="*/ 1002025 h 1002025"/>
                <a:gd name="connsiteX3" fmla="*/ 0 w 1670042"/>
                <a:gd name="connsiteY3" fmla="*/ 1002025 h 1002025"/>
                <a:gd name="connsiteX4" fmla="*/ 0 w 1670042"/>
                <a:gd name="connsiteY4" fmla="*/ 0 h 100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042" h="1002025">
                  <a:moveTo>
                    <a:pt x="0" y="0"/>
                  </a:moveTo>
                  <a:lnTo>
                    <a:pt x="1670042" y="0"/>
                  </a:lnTo>
                  <a:lnTo>
                    <a:pt x="1670042" y="1002025"/>
                  </a:lnTo>
                  <a:lnTo>
                    <a:pt x="0" y="1002025"/>
                  </a:lnTo>
                  <a:lnTo>
                    <a:pt x="0" y="0"/>
                  </a:lnTo>
                  <a:close/>
                </a:path>
              </a:pathLst>
            </a:custGeom>
            <a:solidFill>
              <a:srgbClr val="FCFEE6"/>
            </a:solidFill>
            <a:ln>
              <a:solidFill>
                <a:srgbClr val="008080"/>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Gill Sans MT" panose="020B0502020104020203" pitchFamily="34" charset="0"/>
                </a:rPr>
                <a:t>1. </a:t>
              </a:r>
              <a:r>
                <a:rPr lang="en-US" sz="1400" kern="1200" dirty="0" smtClean="0">
                  <a:solidFill>
                    <a:schemeClr val="tx1"/>
                  </a:solidFill>
                  <a:latin typeface="Gill Sans MT" panose="020B0502020104020203" pitchFamily="34" charset="0"/>
                  <a:cs typeface="Calibri" panose="020F0502020204030204" pitchFamily="34" charset="0"/>
                </a:rPr>
                <a:t>Thyroglobulin </a:t>
              </a:r>
              <a:r>
                <a:rPr lang="en-US" sz="1400" kern="1200" dirty="0" smtClean="0">
                  <a:solidFill>
                    <a:srgbClr val="FF0000"/>
                  </a:solidFill>
                  <a:latin typeface="Gill Sans MT" panose="020B0502020104020203" pitchFamily="34" charset="0"/>
                  <a:cs typeface="Calibri" panose="020F0502020204030204" pitchFamily="34" charset="0"/>
                </a:rPr>
                <a:t>formation</a:t>
              </a:r>
              <a:r>
                <a:rPr lang="en-US" sz="1400" kern="1200" dirty="0" smtClean="0">
                  <a:solidFill>
                    <a:schemeClr val="tx1"/>
                  </a:solidFill>
                  <a:latin typeface="Gill Sans MT" panose="020B0502020104020203" pitchFamily="34" charset="0"/>
                  <a:cs typeface="Calibri" panose="020F0502020204030204" pitchFamily="34" charset="0"/>
                </a:rPr>
                <a:t> &amp; </a:t>
              </a:r>
              <a:r>
                <a:rPr lang="en-US" sz="1400" kern="1200" dirty="0" smtClean="0">
                  <a:solidFill>
                    <a:srgbClr val="FF0000"/>
                  </a:solidFill>
                  <a:latin typeface="Gill Sans MT" panose="020B0502020104020203" pitchFamily="34" charset="0"/>
                  <a:cs typeface="Calibri" panose="020F0502020204030204" pitchFamily="34" charset="0"/>
                </a:rPr>
                <a:t>transport</a:t>
              </a:r>
              <a:r>
                <a:rPr lang="en-US" sz="1400" kern="1200" dirty="0" smtClean="0">
                  <a:solidFill>
                    <a:schemeClr val="tx1"/>
                  </a:solidFill>
                  <a:latin typeface="Gill Sans MT" panose="020B0502020104020203" pitchFamily="34" charset="0"/>
                  <a:cs typeface="Calibri" panose="020F0502020204030204" pitchFamily="34" charset="0"/>
                </a:rPr>
                <a:t>.</a:t>
              </a:r>
              <a:endParaRPr lang="en-US" sz="1400" kern="1200" dirty="0">
                <a:solidFill>
                  <a:schemeClr val="tx1"/>
                </a:solidFill>
                <a:latin typeface="Gill Sans MT" panose="020B0502020104020203" pitchFamily="34" charset="0"/>
              </a:endParaRPr>
            </a:p>
          </p:txBody>
        </p:sp>
        <p:sp>
          <p:nvSpPr>
            <p:cNvPr id="19" name="Freeform 18"/>
            <p:cNvSpPr/>
            <p:nvPr/>
          </p:nvSpPr>
          <p:spPr>
            <a:xfrm>
              <a:off x="5017576" y="1816287"/>
              <a:ext cx="353509" cy="91440"/>
            </a:xfrm>
            <a:custGeom>
              <a:avLst/>
              <a:gdLst>
                <a:gd name="connsiteX0" fmla="*/ 0 w 353509"/>
                <a:gd name="connsiteY0" fmla="*/ 45720 h 91440"/>
                <a:gd name="connsiteX1" fmla="*/ 353509 w 353509"/>
                <a:gd name="connsiteY1" fmla="*/ 45720 h 91440"/>
              </a:gdLst>
              <a:ahLst/>
              <a:cxnLst>
                <a:cxn ang="0">
                  <a:pos x="connsiteX0" y="connsiteY0"/>
                </a:cxn>
                <a:cxn ang="0">
                  <a:pos x="connsiteX1" y="connsiteY1"/>
                </a:cxn>
              </a:cxnLst>
              <a:rect l="l" t="t" r="r" b="b"/>
              <a:pathLst>
                <a:path w="353509" h="91440">
                  <a:moveTo>
                    <a:pt x="0" y="45720"/>
                  </a:moveTo>
                  <a:lnTo>
                    <a:pt x="353509" y="45720"/>
                  </a:lnTo>
                </a:path>
              </a:pathLst>
            </a:custGeom>
            <a:noFill/>
            <a:ln>
              <a:solidFill>
                <a:srgbClr val="008080"/>
              </a:solidFill>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79853" tIns="43797" rIns="179851" bIns="43799" numCol="1" spcCol="1270" anchor="ctr" anchorCtr="0">
              <a:noAutofit/>
            </a:bodyPr>
            <a:lstStyle/>
            <a:p>
              <a:pPr lvl="0" algn="ctr" defTabSz="622300">
                <a:lnSpc>
                  <a:spcPct val="90000"/>
                </a:lnSpc>
                <a:spcBef>
                  <a:spcPct val="0"/>
                </a:spcBef>
                <a:spcAft>
                  <a:spcPct val="35000"/>
                </a:spcAft>
              </a:pPr>
              <a:endParaRPr lang="en-US" sz="1400" kern="1200">
                <a:solidFill>
                  <a:schemeClr val="tx1"/>
                </a:solidFill>
                <a:latin typeface="Gill Sans MT" panose="020B0502020104020203" pitchFamily="34" charset="0"/>
              </a:endParaRPr>
            </a:p>
          </p:txBody>
        </p:sp>
        <p:sp>
          <p:nvSpPr>
            <p:cNvPr id="20" name="Freeform 19"/>
            <p:cNvSpPr/>
            <p:nvPr/>
          </p:nvSpPr>
          <p:spPr>
            <a:xfrm>
              <a:off x="3349334" y="1360994"/>
              <a:ext cx="1670042" cy="1002025"/>
            </a:xfrm>
            <a:custGeom>
              <a:avLst/>
              <a:gdLst>
                <a:gd name="connsiteX0" fmla="*/ 0 w 1670042"/>
                <a:gd name="connsiteY0" fmla="*/ 0 h 1002025"/>
                <a:gd name="connsiteX1" fmla="*/ 1670042 w 1670042"/>
                <a:gd name="connsiteY1" fmla="*/ 0 h 1002025"/>
                <a:gd name="connsiteX2" fmla="*/ 1670042 w 1670042"/>
                <a:gd name="connsiteY2" fmla="*/ 1002025 h 1002025"/>
                <a:gd name="connsiteX3" fmla="*/ 0 w 1670042"/>
                <a:gd name="connsiteY3" fmla="*/ 1002025 h 1002025"/>
                <a:gd name="connsiteX4" fmla="*/ 0 w 1670042"/>
                <a:gd name="connsiteY4" fmla="*/ 0 h 100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042" h="1002025">
                  <a:moveTo>
                    <a:pt x="0" y="0"/>
                  </a:moveTo>
                  <a:lnTo>
                    <a:pt x="1670042" y="0"/>
                  </a:lnTo>
                  <a:lnTo>
                    <a:pt x="1670042" y="1002025"/>
                  </a:lnTo>
                  <a:lnTo>
                    <a:pt x="0" y="1002025"/>
                  </a:lnTo>
                  <a:lnTo>
                    <a:pt x="0" y="0"/>
                  </a:lnTo>
                  <a:close/>
                </a:path>
              </a:pathLst>
            </a:custGeom>
            <a:solidFill>
              <a:schemeClr val="bg1">
                <a:lumMod val="95000"/>
              </a:schemeClr>
            </a:solidFill>
            <a:ln>
              <a:solidFill>
                <a:srgbClr val="008080"/>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Gill Sans MT" panose="020B0502020104020203" pitchFamily="34" charset="0"/>
                </a:rPr>
                <a:t>2. </a:t>
              </a:r>
              <a:r>
                <a:rPr lang="es-ES" sz="1400" kern="1200" dirty="0" err="1" smtClean="0">
                  <a:solidFill>
                    <a:schemeClr val="tx1"/>
                  </a:solidFill>
                  <a:latin typeface="Gill Sans MT" panose="020B0502020104020203" pitchFamily="34" charset="0"/>
                  <a:cs typeface="Calibri" panose="020F0502020204030204" pitchFamily="34" charset="0"/>
                </a:rPr>
                <a:t>Iodide</a:t>
              </a:r>
              <a:r>
                <a:rPr lang="es-ES" sz="1400" kern="1200" dirty="0" smtClean="0">
                  <a:solidFill>
                    <a:schemeClr val="tx1"/>
                  </a:solidFill>
                  <a:latin typeface="Gill Sans MT" panose="020B0502020104020203" pitchFamily="34" charset="0"/>
                  <a:cs typeface="Calibri" panose="020F0502020204030204" pitchFamily="34" charset="0"/>
                </a:rPr>
                <a:t> </a:t>
              </a:r>
              <a:r>
                <a:rPr lang="es-ES" sz="1400" kern="1200" dirty="0" err="1" smtClean="0">
                  <a:solidFill>
                    <a:srgbClr val="FF0000"/>
                  </a:solidFill>
                  <a:latin typeface="Gill Sans MT" panose="020B0502020104020203" pitchFamily="34" charset="0"/>
                  <a:cs typeface="Calibri" panose="020F0502020204030204" pitchFamily="34" charset="0"/>
                </a:rPr>
                <a:t>pump</a:t>
              </a:r>
              <a:r>
                <a:rPr lang="es-ES" sz="1400" kern="1200" dirty="0" smtClean="0">
                  <a:solidFill>
                    <a:schemeClr val="tx1"/>
                  </a:solidFill>
                  <a:latin typeface="Gill Sans MT" panose="020B0502020104020203" pitchFamily="34" charset="0"/>
                  <a:cs typeface="Calibri" panose="020F0502020204030204" pitchFamily="34" charset="0"/>
                </a:rPr>
                <a:t> </a:t>
              </a:r>
              <a:r>
                <a:rPr lang="es-ES" sz="1400" kern="1200" dirty="0" err="1" smtClean="0">
                  <a:solidFill>
                    <a:schemeClr val="tx1"/>
                  </a:solidFill>
                  <a:latin typeface="Gill Sans MT" panose="020B0502020104020203" pitchFamily="34" charset="0"/>
                  <a:cs typeface="Calibri" panose="020F0502020204030204" pitchFamily="34" charset="0"/>
                </a:rPr>
                <a:t>or</a:t>
              </a:r>
              <a:r>
                <a:rPr lang="es-ES" sz="1400" kern="1200" dirty="0" smtClean="0">
                  <a:solidFill>
                    <a:schemeClr val="tx1"/>
                  </a:solidFill>
                  <a:latin typeface="Gill Sans MT" panose="020B0502020104020203" pitchFamily="34" charset="0"/>
                  <a:cs typeface="Calibri" panose="020F0502020204030204" pitchFamily="34" charset="0"/>
                </a:rPr>
                <a:t> </a:t>
              </a:r>
              <a:r>
                <a:rPr lang="es-ES" sz="1400" kern="1200" dirty="0" err="1" smtClean="0">
                  <a:solidFill>
                    <a:schemeClr val="tx1"/>
                  </a:solidFill>
                  <a:latin typeface="Gill Sans MT" panose="020B0502020104020203" pitchFamily="34" charset="0"/>
                  <a:cs typeface="Calibri" panose="020F0502020204030204" pitchFamily="34" charset="0"/>
                </a:rPr>
                <a:t>iodide</a:t>
              </a:r>
              <a:r>
                <a:rPr lang="es-ES" sz="1400" kern="1200" dirty="0" smtClean="0">
                  <a:solidFill>
                    <a:schemeClr val="tx1"/>
                  </a:solidFill>
                  <a:latin typeface="Gill Sans MT" panose="020B0502020104020203" pitchFamily="34" charset="0"/>
                  <a:cs typeface="Calibri" panose="020F0502020204030204" pitchFamily="34" charset="0"/>
                </a:rPr>
                <a:t> </a:t>
              </a:r>
              <a:r>
                <a:rPr lang="es-ES" sz="1400" kern="1200" dirty="0" err="1" smtClean="0">
                  <a:solidFill>
                    <a:schemeClr val="tx1"/>
                  </a:solidFill>
                  <a:latin typeface="Gill Sans MT" panose="020B0502020104020203" pitchFamily="34" charset="0"/>
                  <a:cs typeface="Calibri" panose="020F0502020204030204" pitchFamily="34" charset="0"/>
                </a:rPr>
                <a:t>trap</a:t>
              </a:r>
              <a:r>
                <a:rPr lang="es-ES" sz="1400" kern="1200" dirty="0" smtClean="0">
                  <a:solidFill>
                    <a:schemeClr val="tx1"/>
                  </a:solidFill>
                  <a:latin typeface="Gill Sans MT" panose="020B0502020104020203" pitchFamily="34" charset="0"/>
                  <a:cs typeface="Calibri" panose="020F0502020204030204" pitchFamily="34" charset="0"/>
                </a:rPr>
                <a:t>.</a:t>
              </a:r>
              <a:endParaRPr lang="en-US" sz="1400" kern="1200" dirty="0">
                <a:solidFill>
                  <a:schemeClr val="tx1"/>
                </a:solidFill>
                <a:latin typeface="Gill Sans MT" panose="020B0502020104020203" pitchFamily="34" charset="0"/>
              </a:endParaRPr>
            </a:p>
          </p:txBody>
        </p:sp>
        <p:sp>
          <p:nvSpPr>
            <p:cNvPr id="21" name="Freeform 20"/>
            <p:cNvSpPr/>
            <p:nvPr/>
          </p:nvSpPr>
          <p:spPr>
            <a:xfrm>
              <a:off x="2130202" y="2361220"/>
              <a:ext cx="4108305" cy="353509"/>
            </a:xfrm>
            <a:custGeom>
              <a:avLst/>
              <a:gdLst>
                <a:gd name="connsiteX0" fmla="*/ 4108305 w 4108305"/>
                <a:gd name="connsiteY0" fmla="*/ 0 h 353509"/>
                <a:gd name="connsiteX1" fmla="*/ 4108305 w 4108305"/>
                <a:gd name="connsiteY1" fmla="*/ 193854 h 353509"/>
                <a:gd name="connsiteX2" fmla="*/ 0 w 4108305"/>
                <a:gd name="connsiteY2" fmla="*/ 193854 h 353509"/>
                <a:gd name="connsiteX3" fmla="*/ 0 w 4108305"/>
                <a:gd name="connsiteY3" fmla="*/ 353509 h 353509"/>
              </a:gdLst>
              <a:ahLst/>
              <a:cxnLst>
                <a:cxn ang="0">
                  <a:pos x="connsiteX0" y="connsiteY0"/>
                </a:cxn>
                <a:cxn ang="0">
                  <a:pos x="connsiteX1" y="connsiteY1"/>
                </a:cxn>
                <a:cxn ang="0">
                  <a:pos x="connsiteX2" y="connsiteY2"/>
                </a:cxn>
                <a:cxn ang="0">
                  <a:pos x="connsiteX3" y="connsiteY3"/>
                </a:cxn>
              </a:cxnLst>
              <a:rect l="l" t="t" r="r" b="b"/>
              <a:pathLst>
                <a:path w="4108305" h="353509">
                  <a:moveTo>
                    <a:pt x="4108305" y="0"/>
                  </a:moveTo>
                  <a:lnTo>
                    <a:pt x="4108305" y="193854"/>
                  </a:lnTo>
                  <a:lnTo>
                    <a:pt x="0" y="193854"/>
                  </a:lnTo>
                  <a:lnTo>
                    <a:pt x="0" y="353509"/>
                  </a:lnTo>
                </a:path>
              </a:pathLst>
            </a:custGeom>
            <a:noFill/>
            <a:ln>
              <a:solidFill>
                <a:srgbClr val="008080"/>
              </a:solidFill>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963697" tIns="174832" rIns="1963697" bIns="174833" numCol="1" spcCol="1270" anchor="ctr" anchorCtr="0">
              <a:noAutofit/>
            </a:bodyPr>
            <a:lstStyle/>
            <a:p>
              <a:pPr lvl="0" algn="ctr" defTabSz="622300">
                <a:lnSpc>
                  <a:spcPct val="90000"/>
                </a:lnSpc>
                <a:spcBef>
                  <a:spcPct val="0"/>
                </a:spcBef>
                <a:spcAft>
                  <a:spcPct val="35000"/>
                </a:spcAft>
              </a:pPr>
              <a:endParaRPr lang="en-US" sz="1400" kern="1200">
                <a:solidFill>
                  <a:schemeClr val="tx1"/>
                </a:solidFill>
                <a:latin typeface="Gill Sans MT" panose="020B0502020104020203" pitchFamily="34" charset="0"/>
              </a:endParaRPr>
            </a:p>
          </p:txBody>
        </p:sp>
        <p:sp>
          <p:nvSpPr>
            <p:cNvPr id="22" name="Freeform 21"/>
            <p:cNvSpPr/>
            <p:nvPr/>
          </p:nvSpPr>
          <p:spPr>
            <a:xfrm>
              <a:off x="5403486" y="1360994"/>
              <a:ext cx="1670042" cy="1002025"/>
            </a:xfrm>
            <a:custGeom>
              <a:avLst/>
              <a:gdLst>
                <a:gd name="connsiteX0" fmla="*/ 0 w 1670042"/>
                <a:gd name="connsiteY0" fmla="*/ 0 h 1002025"/>
                <a:gd name="connsiteX1" fmla="*/ 1670042 w 1670042"/>
                <a:gd name="connsiteY1" fmla="*/ 0 h 1002025"/>
                <a:gd name="connsiteX2" fmla="*/ 1670042 w 1670042"/>
                <a:gd name="connsiteY2" fmla="*/ 1002025 h 1002025"/>
                <a:gd name="connsiteX3" fmla="*/ 0 w 1670042"/>
                <a:gd name="connsiteY3" fmla="*/ 1002025 h 1002025"/>
                <a:gd name="connsiteX4" fmla="*/ 0 w 1670042"/>
                <a:gd name="connsiteY4" fmla="*/ 0 h 100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042" h="1002025">
                  <a:moveTo>
                    <a:pt x="0" y="0"/>
                  </a:moveTo>
                  <a:lnTo>
                    <a:pt x="1670042" y="0"/>
                  </a:lnTo>
                  <a:lnTo>
                    <a:pt x="1670042" y="1002025"/>
                  </a:lnTo>
                  <a:lnTo>
                    <a:pt x="0" y="1002025"/>
                  </a:lnTo>
                  <a:lnTo>
                    <a:pt x="0" y="0"/>
                  </a:lnTo>
                  <a:close/>
                </a:path>
              </a:pathLst>
            </a:custGeom>
            <a:solidFill>
              <a:srgbClr val="FFE7E7"/>
            </a:solidFill>
            <a:ln>
              <a:solidFill>
                <a:srgbClr val="008080"/>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Gill Sans MT" panose="020B0502020104020203" pitchFamily="34" charset="0"/>
                </a:rPr>
                <a:t>3. </a:t>
              </a:r>
              <a:r>
                <a:rPr lang="en-US" sz="1400" kern="1200" dirty="0" smtClean="0">
                  <a:solidFill>
                    <a:srgbClr val="FF0000"/>
                  </a:solidFill>
                  <a:latin typeface="Gill Sans MT" panose="020B0502020104020203" pitchFamily="34" charset="0"/>
                  <a:cs typeface="Calibri" panose="020F0502020204030204" pitchFamily="34" charset="0"/>
                </a:rPr>
                <a:t>Oxidation</a:t>
              </a:r>
              <a:r>
                <a:rPr lang="en-US" sz="1400" kern="1200" dirty="0" smtClean="0">
                  <a:solidFill>
                    <a:schemeClr val="tx1"/>
                  </a:solidFill>
                  <a:latin typeface="Gill Sans MT" panose="020B0502020104020203" pitchFamily="34" charset="0"/>
                  <a:cs typeface="Calibri" panose="020F0502020204030204" pitchFamily="34" charset="0"/>
                </a:rPr>
                <a:t> of iodide </a:t>
              </a:r>
              <a:r>
                <a:rPr lang="en-US" sz="1400" kern="1200" dirty="0" smtClean="0">
                  <a:solidFill>
                    <a:srgbClr val="FF0000"/>
                  </a:solidFill>
                  <a:latin typeface="Gill Sans MT" panose="020B0502020104020203" pitchFamily="34" charset="0"/>
                  <a:cs typeface="Calibri" panose="020F0502020204030204" pitchFamily="34" charset="0"/>
                </a:rPr>
                <a:t>to iodine</a:t>
              </a:r>
              <a:r>
                <a:rPr lang="en-US" sz="1400" dirty="0" smtClean="0">
                  <a:solidFill>
                    <a:srgbClr val="FF0000"/>
                  </a:solidFill>
                  <a:latin typeface="Gill Sans MT" panose="020B0502020104020203" pitchFamily="34" charset="0"/>
                </a:rPr>
                <a:t>.</a:t>
              </a:r>
              <a:endParaRPr lang="en-US" sz="1400" kern="1200" dirty="0">
                <a:solidFill>
                  <a:srgbClr val="FF0000"/>
                </a:solidFill>
                <a:latin typeface="Gill Sans MT" panose="020B0502020104020203" pitchFamily="34" charset="0"/>
              </a:endParaRPr>
            </a:p>
          </p:txBody>
        </p:sp>
        <p:sp>
          <p:nvSpPr>
            <p:cNvPr id="23" name="Freeform 22"/>
            <p:cNvSpPr/>
            <p:nvPr/>
          </p:nvSpPr>
          <p:spPr>
            <a:xfrm>
              <a:off x="2963424" y="3202422"/>
              <a:ext cx="353509" cy="91440"/>
            </a:xfrm>
            <a:custGeom>
              <a:avLst/>
              <a:gdLst>
                <a:gd name="connsiteX0" fmla="*/ 0 w 353509"/>
                <a:gd name="connsiteY0" fmla="*/ 45720 h 91440"/>
                <a:gd name="connsiteX1" fmla="*/ 353509 w 353509"/>
                <a:gd name="connsiteY1" fmla="*/ 45720 h 91440"/>
              </a:gdLst>
              <a:ahLst/>
              <a:cxnLst>
                <a:cxn ang="0">
                  <a:pos x="connsiteX0" y="connsiteY0"/>
                </a:cxn>
                <a:cxn ang="0">
                  <a:pos x="connsiteX1" y="connsiteY1"/>
                </a:cxn>
              </a:cxnLst>
              <a:rect l="l" t="t" r="r" b="b"/>
              <a:pathLst>
                <a:path w="353509" h="91440">
                  <a:moveTo>
                    <a:pt x="0" y="45720"/>
                  </a:moveTo>
                  <a:lnTo>
                    <a:pt x="353509" y="45720"/>
                  </a:lnTo>
                </a:path>
              </a:pathLst>
            </a:custGeom>
            <a:noFill/>
            <a:ln>
              <a:solidFill>
                <a:srgbClr val="008080"/>
              </a:solidFill>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79852" tIns="43798" rIns="179852" bIns="43798" numCol="1" spcCol="1270" anchor="ctr" anchorCtr="0">
              <a:noAutofit/>
            </a:bodyPr>
            <a:lstStyle/>
            <a:p>
              <a:pPr lvl="0" algn="ctr" defTabSz="622300">
                <a:lnSpc>
                  <a:spcPct val="90000"/>
                </a:lnSpc>
                <a:spcBef>
                  <a:spcPct val="0"/>
                </a:spcBef>
                <a:spcAft>
                  <a:spcPct val="35000"/>
                </a:spcAft>
              </a:pPr>
              <a:endParaRPr lang="en-US" sz="1400" kern="1200">
                <a:solidFill>
                  <a:schemeClr val="tx1"/>
                </a:solidFill>
                <a:latin typeface="Gill Sans MT" panose="020B0502020104020203" pitchFamily="34" charset="0"/>
              </a:endParaRPr>
            </a:p>
          </p:txBody>
        </p:sp>
        <p:sp>
          <p:nvSpPr>
            <p:cNvPr id="24" name="Freeform 23"/>
            <p:cNvSpPr/>
            <p:nvPr/>
          </p:nvSpPr>
          <p:spPr>
            <a:xfrm>
              <a:off x="1295181" y="2747129"/>
              <a:ext cx="1670042" cy="1002025"/>
            </a:xfrm>
            <a:custGeom>
              <a:avLst/>
              <a:gdLst>
                <a:gd name="connsiteX0" fmla="*/ 0 w 1670042"/>
                <a:gd name="connsiteY0" fmla="*/ 0 h 1002025"/>
                <a:gd name="connsiteX1" fmla="*/ 1670042 w 1670042"/>
                <a:gd name="connsiteY1" fmla="*/ 0 h 1002025"/>
                <a:gd name="connsiteX2" fmla="*/ 1670042 w 1670042"/>
                <a:gd name="connsiteY2" fmla="*/ 1002025 h 1002025"/>
                <a:gd name="connsiteX3" fmla="*/ 0 w 1670042"/>
                <a:gd name="connsiteY3" fmla="*/ 1002025 h 1002025"/>
                <a:gd name="connsiteX4" fmla="*/ 0 w 1670042"/>
                <a:gd name="connsiteY4" fmla="*/ 0 h 100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042" h="1002025">
                  <a:moveTo>
                    <a:pt x="0" y="0"/>
                  </a:moveTo>
                  <a:lnTo>
                    <a:pt x="1670042" y="0"/>
                  </a:lnTo>
                  <a:lnTo>
                    <a:pt x="1670042" y="1002025"/>
                  </a:lnTo>
                  <a:lnTo>
                    <a:pt x="0" y="1002025"/>
                  </a:lnTo>
                  <a:lnTo>
                    <a:pt x="0" y="0"/>
                  </a:lnTo>
                  <a:close/>
                </a:path>
              </a:pathLst>
            </a:custGeom>
            <a:solidFill>
              <a:srgbClr val="C1FFE0"/>
            </a:solidFill>
            <a:ln>
              <a:solidFill>
                <a:srgbClr val="008080"/>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Gill Sans MT" panose="020B0502020104020203" pitchFamily="34" charset="0"/>
                </a:rPr>
                <a:t>4. </a:t>
              </a:r>
              <a:r>
                <a:rPr lang="en-US" sz="1400" kern="1200" dirty="0" err="1" smtClean="0">
                  <a:solidFill>
                    <a:srgbClr val="FF0000"/>
                  </a:solidFill>
                  <a:latin typeface="Gill Sans MT" panose="020B0502020104020203" pitchFamily="34" charset="0"/>
                  <a:cs typeface="Calibri" panose="020F0502020204030204" pitchFamily="34" charset="0"/>
                </a:rPr>
                <a:t>Organification</a:t>
              </a:r>
              <a:r>
                <a:rPr lang="en-US" sz="1400" kern="1200" dirty="0" smtClean="0">
                  <a:solidFill>
                    <a:schemeClr val="tx1"/>
                  </a:solidFill>
                  <a:latin typeface="Gill Sans MT" panose="020B0502020104020203" pitchFamily="34" charset="0"/>
                  <a:cs typeface="Calibri" panose="020F0502020204030204" pitchFamily="34" charset="0"/>
                </a:rPr>
                <a:t> of thyroglobulin.</a:t>
              </a:r>
              <a:endParaRPr lang="en-US" sz="1400" kern="1200" dirty="0">
                <a:solidFill>
                  <a:schemeClr val="tx1"/>
                </a:solidFill>
                <a:latin typeface="Gill Sans MT" panose="020B0502020104020203" pitchFamily="34" charset="0"/>
              </a:endParaRPr>
            </a:p>
          </p:txBody>
        </p:sp>
        <p:sp>
          <p:nvSpPr>
            <p:cNvPr id="25" name="Freeform 24"/>
            <p:cNvSpPr/>
            <p:nvPr/>
          </p:nvSpPr>
          <p:spPr>
            <a:xfrm>
              <a:off x="5017576" y="3202422"/>
              <a:ext cx="353509" cy="91440"/>
            </a:xfrm>
            <a:custGeom>
              <a:avLst/>
              <a:gdLst>
                <a:gd name="connsiteX0" fmla="*/ 0 w 353509"/>
                <a:gd name="connsiteY0" fmla="*/ 45720 h 91440"/>
                <a:gd name="connsiteX1" fmla="*/ 353509 w 353509"/>
                <a:gd name="connsiteY1" fmla="*/ 45720 h 91440"/>
              </a:gdLst>
              <a:ahLst/>
              <a:cxnLst>
                <a:cxn ang="0">
                  <a:pos x="connsiteX0" y="connsiteY0"/>
                </a:cxn>
                <a:cxn ang="0">
                  <a:pos x="connsiteX1" y="connsiteY1"/>
                </a:cxn>
              </a:cxnLst>
              <a:rect l="l" t="t" r="r" b="b"/>
              <a:pathLst>
                <a:path w="353509" h="91440">
                  <a:moveTo>
                    <a:pt x="0" y="45720"/>
                  </a:moveTo>
                  <a:lnTo>
                    <a:pt x="353509" y="45720"/>
                  </a:lnTo>
                </a:path>
              </a:pathLst>
            </a:custGeom>
            <a:noFill/>
            <a:ln>
              <a:solidFill>
                <a:srgbClr val="008080"/>
              </a:solidFill>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79853" tIns="43798" rIns="179851" bIns="43798" numCol="1" spcCol="1270" anchor="ctr" anchorCtr="0">
              <a:noAutofit/>
            </a:bodyPr>
            <a:lstStyle/>
            <a:p>
              <a:pPr lvl="0" algn="ctr" defTabSz="622300">
                <a:lnSpc>
                  <a:spcPct val="90000"/>
                </a:lnSpc>
                <a:spcBef>
                  <a:spcPct val="0"/>
                </a:spcBef>
                <a:spcAft>
                  <a:spcPct val="35000"/>
                </a:spcAft>
              </a:pPr>
              <a:endParaRPr lang="en-US" sz="1400" kern="1200">
                <a:solidFill>
                  <a:schemeClr val="tx1"/>
                </a:solidFill>
                <a:latin typeface="Gill Sans MT" panose="020B0502020104020203" pitchFamily="34" charset="0"/>
              </a:endParaRPr>
            </a:p>
          </p:txBody>
        </p:sp>
        <p:sp>
          <p:nvSpPr>
            <p:cNvPr id="26" name="Freeform 25"/>
            <p:cNvSpPr/>
            <p:nvPr/>
          </p:nvSpPr>
          <p:spPr>
            <a:xfrm>
              <a:off x="3349334" y="2747129"/>
              <a:ext cx="1670042" cy="1002025"/>
            </a:xfrm>
            <a:custGeom>
              <a:avLst/>
              <a:gdLst>
                <a:gd name="connsiteX0" fmla="*/ 0 w 1670042"/>
                <a:gd name="connsiteY0" fmla="*/ 0 h 1002025"/>
                <a:gd name="connsiteX1" fmla="*/ 1670042 w 1670042"/>
                <a:gd name="connsiteY1" fmla="*/ 0 h 1002025"/>
                <a:gd name="connsiteX2" fmla="*/ 1670042 w 1670042"/>
                <a:gd name="connsiteY2" fmla="*/ 1002025 h 1002025"/>
                <a:gd name="connsiteX3" fmla="*/ 0 w 1670042"/>
                <a:gd name="connsiteY3" fmla="*/ 1002025 h 1002025"/>
                <a:gd name="connsiteX4" fmla="*/ 0 w 1670042"/>
                <a:gd name="connsiteY4" fmla="*/ 0 h 100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042" h="1002025">
                  <a:moveTo>
                    <a:pt x="0" y="0"/>
                  </a:moveTo>
                  <a:lnTo>
                    <a:pt x="1670042" y="0"/>
                  </a:lnTo>
                  <a:lnTo>
                    <a:pt x="1670042" y="1002025"/>
                  </a:lnTo>
                  <a:lnTo>
                    <a:pt x="0" y="1002025"/>
                  </a:lnTo>
                  <a:lnTo>
                    <a:pt x="0" y="0"/>
                  </a:lnTo>
                  <a:close/>
                </a:path>
              </a:pathLst>
            </a:custGeom>
            <a:solidFill>
              <a:srgbClr val="F7E8FC"/>
            </a:solidFill>
            <a:ln>
              <a:solidFill>
                <a:srgbClr val="008080"/>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Gill Sans MT" panose="020B0502020104020203" pitchFamily="34" charset="0"/>
                </a:rPr>
                <a:t>5. </a:t>
              </a:r>
              <a:r>
                <a:rPr lang="en-US" sz="1400" kern="1200" dirty="0" smtClean="0">
                  <a:solidFill>
                    <a:srgbClr val="FF0000"/>
                  </a:solidFill>
                  <a:latin typeface="Gill Sans MT" panose="020B0502020104020203" pitchFamily="34" charset="0"/>
                  <a:cs typeface="Calibri" panose="020F0502020204030204" pitchFamily="34" charset="0"/>
                </a:rPr>
                <a:t>Coupling</a:t>
              </a:r>
              <a:r>
                <a:rPr lang="en-US" sz="1400" kern="1200" dirty="0" smtClean="0">
                  <a:solidFill>
                    <a:schemeClr val="tx1"/>
                  </a:solidFill>
                  <a:latin typeface="Gill Sans MT" panose="020B0502020104020203" pitchFamily="34" charset="0"/>
                  <a:cs typeface="Calibri" panose="020F0502020204030204" pitchFamily="34" charset="0"/>
                </a:rPr>
                <a:t> reaction.</a:t>
              </a:r>
              <a:endParaRPr lang="en-US" sz="1400" kern="1200" dirty="0">
                <a:solidFill>
                  <a:schemeClr val="tx1"/>
                </a:solidFill>
                <a:latin typeface="Gill Sans MT" panose="020B0502020104020203" pitchFamily="34" charset="0"/>
              </a:endParaRPr>
            </a:p>
          </p:txBody>
        </p:sp>
        <p:sp>
          <p:nvSpPr>
            <p:cNvPr id="27" name="Freeform 26"/>
            <p:cNvSpPr/>
            <p:nvPr/>
          </p:nvSpPr>
          <p:spPr>
            <a:xfrm>
              <a:off x="2130202" y="3747355"/>
              <a:ext cx="4108305" cy="353509"/>
            </a:xfrm>
            <a:custGeom>
              <a:avLst/>
              <a:gdLst>
                <a:gd name="connsiteX0" fmla="*/ 4108305 w 4108305"/>
                <a:gd name="connsiteY0" fmla="*/ 0 h 353509"/>
                <a:gd name="connsiteX1" fmla="*/ 4108305 w 4108305"/>
                <a:gd name="connsiteY1" fmla="*/ 193854 h 353509"/>
                <a:gd name="connsiteX2" fmla="*/ 0 w 4108305"/>
                <a:gd name="connsiteY2" fmla="*/ 193854 h 353509"/>
                <a:gd name="connsiteX3" fmla="*/ 0 w 4108305"/>
                <a:gd name="connsiteY3" fmla="*/ 353509 h 353509"/>
              </a:gdLst>
              <a:ahLst/>
              <a:cxnLst>
                <a:cxn ang="0">
                  <a:pos x="connsiteX0" y="connsiteY0"/>
                </a:cxn>
                <a:cxn ang="0">
                  <a:pos x="connsiteX1" y="connsiteY1"/>
                </a:cxn>
                <a:cxn ang="0">
                  <a:pos x="connsiteX2" y="connsiteY2"/>
                </a:cxn>
                <a:cxn ang="0">
                  <a:pos x="connsiteX3" y="connsiteY3"/>
                </a:cxn>
              </a:cxnLst>
              <a:rect l="l" t="t" r="r" b="b"/>
              <a:pathLst>
                <a:path w="4108305" h="353509">
                  <a:moveTo>
                    <a:pt x="4108305" y="0"/>
                  </a:moveTo>
                  <a:lnTo>
                    <a:pt x="4108305" y="193854"/>
                  </a:lnTo>
                  <a:lnTo>
                    <a:pt x="0" y="193854"/>
                  </a:lnTo>
                  <a:lnTo>
                    <a:pt x="0" y="353509"/>
                  </a:lnTo>
                </a:path>
              </a:pathLst>
            </a:custGeom>
            <a:noFill/>
            <a:ln>
              <a:solidFill>
                <a:srgbClr val="008080"/>
              </a:solidFill>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963697" tIns="174833" rIns="1963697" bIns="174832" numCol="1" spcCol="1270" anchor="ctr" anchorCtr="0">
              <a:noAutofit/>
            </a:bodyPr>
            <a:lstStyle/>
            <a:p>
              <a:pPr lvl="0" algn="ctr" defTabSz="622300">
                <a:lnSpc>
                  <a:spcPct val="90000"/>
                </a:lnSpc>
                <a:spcBef>
                  <a:spcPct val="0"/>
                </a:spcBef>
                <a:spcAft>
                  <a:spcPct val="35000"/>
                </a:spcAft>
              </a:pPr>
              <a:endParaRPr lang="en-US" sz="1400" kern="1200">
                <a:solidFill>
                  <a:schemeClr val="tx1"/>
                </a:solidFill>
                <a:latin typeface="Gill Sans MT" panose="020B0502020104020203" pitchFamily="34" charset="0"/>
              </a:endParaRPr>
            </a:p>
          </p:txBody>
        </p:sp>
        <p:sp>
          <p:nvSpPr>
            <p:cNvPr id="28" name="Freeform 27"/>
            <p:cNvSpPr/>
            <p:nvPr/>
          </p:nvSpPr>
          <p:spPr>
            <a:xfrm>
              <a:off x="5403486" y="2747129"/>
              <a:ext cx="1670042" cy="1002025"/>
            </a:xfrm>
            <a:custGeom>
              <a:avLst/>
              <a:gdLst>
                <a:gd name="connsiteX0" fmla="*/ 0 w 1670042"/>
                <a:gd name="connsiteY0" fmla="*/ 0 h 1002025"/>
                <a:gd name="connsiteX1" fmla="*/ 1670042 w 1670042"/>
                <a:gd name="connsiteY1" fmla="*/ 0 h 1002025"/>
                <a:gd name="connsiteX2" fmla="*/ 1670042 w 1670042"/>
                <a:gd name="connsiteY2" fmla="*/ 1002025 h 1002025"/>
                <a:gd name="connsiteX3" fmla="*/ 0 w 1670042"/>
                <a:gd name="connsiteY3" fmla="*/ 1002025 h 1002025"/>
                <a:gd name="connsiteX4" fmla="*/ 0 w 1670042"/>
                <a:gd name="connsiteY4" fmla="*/ 0 h 100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042" h="1002025">
                  <a:moveTo>
                    <a:pt x="0" y="0"/>
                  </a:moveTo>
                  <a:lnTo>
                    <a:pt x="1670042" y="0"/>
                  </a:lnTo>
                  <a:lnTo>
                    <a:pt x="1670042" y="1002025"/>
                  </a:lnTo>
                  <a:lnTo>
                    <a:pt x="0" y="1002025"/>
                  </a:lnTo>
                  <a:lnTo>
                    <a:pt x="0" y="0"/>
                  </a:lnTo>
                  <a:close/>
                </a:path>
              </a:pathLst>
            </a:custGeom>
            <a:solidFill>
              <a:srgbClr val="E0F4E9"/>
            </a:solidFill>
            <a:ln>
              <a:solidFill>
                <a:srgbClr val="008080"/>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Gill Sans MT" panose="020B0502020104020203" pitchFamily="34" charset="0"/>
                </a:rPr>
                <a:t>6. </a:t>
              </a:r>
              <a:r>
                <a:rPr lang="en-US" sz="1400" kern="1200" dirty="0" smtClean="0">
                  <a:solidFill>
                    <a:srgbClr val="FF0000"/>
                  </a:solidFill>
                  <a:latin typeface="Gill Sans MT" panose="020B0502020104020203" pitchFamily="34" charset="0"/>
                  <a:cs typeface="Calibri" panose="020F0502020204030204" pitchFamily="34" charset="0"/>
                </a:rPr>
                <a:t>Endocytosis</a:t>
              </a:r>
              <a:r>
                <a:rPr lang="en-US" sz="1400" kern="1200" dirty="0" smtClean="0">
                  <a:solidFill>
                    <a:schemeClr val="tx1"/>
                  </a:solidFill>
                  <a:latin typeface="Gill Sans MT" panose="020B0502020104020203" pitchFamily="34" charset="0"/>
                  <a:cs typeface="Calibri" panose="020F0502020204030204" pitchFamily="34" charset="0"/>
                </a:rPr>
                <a:t> of thyroglobulin.</a:t>
              </a:r>
              <a:endParaRPr lang="en-US" sz="1400" kern="1200" dirty="0">
                <a:solidFill>
                  <a:schemeClr val="tx1"/>
                </a:solidFill>
                <a:latin typeface="Gill Sans MT" panose="020B0502020104020203" pitchFamily="34" charset="0"/>
              </a:endParaRPr>
            </a:p>
          </p:txBody>
        </p:sp>
        <p:sp>
          <p:nvSpPr>
            <p:cNvPr id="29" name="Freeform 28"/>
            <p:cNvSpPr/>
            <p:nvPr/>
          </p:nvSpPr>
          <p:spPr>
            <a:xfrm>
              <a:off x="2963424" y="4588558"/>
              <a:ext cx="353509" cy="91440"/>
            </a:xfrm>
            <a:custGeom>
              <a:avLst/>
              <a:gdLst>
                <a:gd name="connsiteX0" fmla="*/ 0 w 353509"/>
                <a:gd name="connsiteY0" fmla="*/ 45720 h 91440"/>
                <a:gd name="connsiteX1" fmla="*/ 353509 w 353509"/>
                <a:gd name="connsiteY1" fmla="*/ 45720 h 91440"/>
              </a:gdLst>
              <a:ahLst/>
              <a:cxnLst>
                <a:cxn ang="0">
                  <a:pos x="connsiteX0" y="connsiteY0"/>
                </a:cxn>
                <a:cxn ang="0">
                  <a:pos x="connsiteX1" y="connsiteY1"/>
                </a:cxn>
              </a:cxnLst>
              <a:rect l="l" t="t" r="r" b="b"/>
              <a:pathLst>
                <a:path w="353509" h="91440">
                  <a:moveTo>
                    <a:pt x="0" y="45720"/>
                  </a:moveTo>
                  <a:lnTo>
                    <a:pt x="353509" y="45720"/>
                  </a:lnTo>
                </a:path>
              </a:pathLst>
            </a:custGeom>
            <a:noFill/>
            <a:ln>
              <a:solidFill>
                <a:srgbClr val="008080"/>
              </a:solidFill>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79852" tIns="43797" rIns="179852" bIns="43799" numCol="1" spcCol="1270" anchor="ctr" anchorCtr="0">
              <a:noAutofit/>
            </a:bodyPr>
            <a:lstStyle/>
            <a:p>
              <a:pPr lvl="0" algn="ctr" defTabSz="622300">
                <a:lnSpc>
                  <a:spcPct val="90000"/>
                </a:lnSpc>
                <a:spcBef>
                  <a:spcPct val="0"/>
                </a:spcBef>
                <a:spcAft>
                  <a:spcPct val="35000"/>
                </a:spcAft>
              </a:pPr>
              <a:endParaRPr lang="en-US" sz="1400" kern="1200">
                <a:solidFill>
                  <a:schemeClr val="tx1"/>
                </a:solidFill>
                <a:latin typeface="Gill Sans MT" panose="020B0502020104020203" pitchFamily="34" charset="0"/>
              </a:endParaRPr>
            </a:p>
          </p:txBody>
        </p:sp>
        <p:sp>
          <p:nvSpPr>
            <p:cNvPr id="30" name="Freeform 29"/>
            <p:cNvSpPr/>
            <p:nvPr/>
          </p:nvSpPr>
          <p:spPr>
            <a:xfrm>
              <a:off x="1295181" y="4133265"/>
              <a:ext cx="1670042" cy="1002025"/>
            </a:xfrm>
            <a:custGeom>
              <a:avLst/>
              <a:gdLst>
                <a:gd name="connsiteX0" fmla="*/ 0 w 1670042"/>
                <a:gd name="connsiteY0" fmla="*/ 0 h 1002025"/>
                <a:gd name="connsiteX1" fmla="*/ 1670042 w 1670042"/>
                <a:gd name="connsiteY1" fmla="*/ 0 h 1002025"/>
                <a:gd name="connsiteX2" fmla="*/ 1670042 w 1670042"/>
                <a:gd name="connsiteY2" fmla="*/ 1002025 h 1002025"/>
                <a:gd name="connsiteX3" fmla="*/ 0 w 1670042"/>
                <a:gd name="connsiteY3" fmla="*/ 1002025 h 1002025"/>
                <a:gd name="connsiteX4" fmla="*/ 0 w 1670042"/>
                <a:gd name="connsiteY4" fmla="*/ 0 h 100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042" h="1002025">
                  <a:moveTo>
                    <a:pt x="0" y="0"/>
                  </a:moveTo>
                  <a:lnTo>
                    <a:pt x="1670042" y="0"/>
                  </a:lnTo>
                  <a:lnTo>
                    <a:pt x="1670042" y="1002025"/>
                  </a:lnTo>
                  <a:lnTo>
                    <a:pt x="0" y="1002025"/>
                  </a:lnTo>
                  <a:lnTo>
                    <a:pt x="0" y="0"/>
                  </a:lnTo>
                  <a:close/>
                </a:path>
              </a:pathLst>
            </a:custGeom>
            <a:solidFill>
              <a:srgbClr val="CCFFFF"/>
            </a:solidFill>
            <a:ln>
              <a:solidFill>
                <a:srgbClr val="008080"/>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Gill Sans MT" panose="020B0502020104020203" pitchFamily="34" charset="0"/>
                </a:rPr>
                <a:t>7. </a:t>
              </a:r>
              <a:r>
                <a:rPr lang="en-US" sz="1400" kern="1200" dirty="0" smtClean="0">
                  <a:solidFill>
                    <a:srgbClr val="FF0000"/>
                  </a:solidFill>
                  <a:latin typeface="Gill Sans MT" panose="020B0502020104020203" pitchFamily="34" charset="0"/>
                  <a:cs typeface="Calibri" panose="020F0502020204030204" pitchFamily="34" charset="0"/>
                </a:rPr>
                <a:t>Fusion</a:t>
              </a:r>
              <a:r>
                <a:rPr lang="en-US" sz="1400" kern="1200" dirty="0" smtClean="0">
                  <a:solidFill>
                    <a:schemeClr val="tx1"/>
                  </a:solidFill>
                  <a:latin typeface="Gill Sans MT" panose="020B0502020104020203" pitchFamily="34" charset="0"/>
                  <a:cs typeface="Calibri" panose="020F0502020204030204" pitchFamily="34" charset="0"/>
                </a:rPr>
                <a:t> of lysosomes immediately with the vesicles.</a:t>
              </a:r>
              <a:endParaRPr lang="en-US" sz="1400" kern="1200" dirty="0">
                <a:solidFill>
                  <a:schemeClr val="tx1"/>
                </a:solidFill>
                <a:latin typeface="Gill Sans MT" panose="020B0502020104020203" pitchFamily="34" charset="0"/>
              </a:endParaRPr>
            </a:p>
          </p:txBody>
        </p:sp>
        <p:sp>
          <p:nvSpPr>
            <p:cNvPr id="31" name="Freeform 30"/>
            <p:cNvSpPr/>
            <p:nvPr/>
          </p:nvSpPr>
          <p:spPr>
            <a:xfrm>
              <a:off x="5017576" y="4588558"/>
              <a:ext cx="353509" cy="91440"/>
            </a:xfrm>
            <a:custGeom>
              <a:avLst/>
              <a:gdLst>
                <a:gd name="connsiteX0" fmla="*/ 0 w 353509"/>
                <a:gd name="connsiteY0" fmla="*/ 45720 h 91440"/>
                <a:gd name="connsiteX1" fmla="*/ 353509 w 353509"/>
                <a:gd name="connsiteY1" fmla="*/ 45720 h 91440"/>
              </a:gdLst>
              <a:ahLst/>
              <a:cxnLst>
                <a:cxn ang="0">
                  <a:pos x="connsiteX0" y="connsiteY0"/>
                </a:cxn>
                <a:cxn ang="0">
                  <a:pos x="connsiteX1" y="connsiteY1"/>
                </a:cxn>
              </a:cxnLst>
              <a:rect l="l" t="t" r="r" b="b"/>
              <a:pathLst>
                <a:path w="353509" h="91440">
                  <a:moveTo>
                    <a:pt x="0" y="45720"/>
                  </a:moveTo>
                  <a:lnTo>
                    <a:pt x="353509" y="45720"/>
                  </a:lnTo>
                </a:path>
              </a:pathLst>
            </a:custGeom>
            <a:noFill/>
            <a:ln>
              <a:solidFill>
                <a:srgbClr val="008080"/>
              </a:solidFill>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79853" tIns="43797" rIns="179851" bIns="43799" numCol="1" spcCol="1270" anchor="ctr" anchorCtr="0">
              <a:noAutofit/>
            </a:bodyPr>
            <a:lstStyle/>
            <a:p>
              <a:pPr lvl="0" algn="ctr" defTabSz="622300">
                <a:lnSpc>
                  <a:spcPct val="90000"/>
                </a:lnSpc>
                <a:spcBef>
                  <a:spcPct val="0"/>
                </a:spcBef>
                <a:spcAft>
                  <a:spcPct val="35000"/>
                </a:spcAft>
              </a:pPr>
              <a:endParaRPr lang="en-US" sz="1400" kern="1200">
                <a:solidFill>
                  <a:schemeClr val="tx1"/>
                </a:solidFill>
                <a:latin typeface="Gill Sans MT" panose="020B0502020104020203" pitchFamily="34" charset="0"/>
              </a:endParaRPr>
            </a:p>
          </p:txBody>
        </p:sp>
        <p:sp>
          <p:nvSpPr>
            <p:cNvPr id="32" name="Freeform 31"/>
            <p:cNvSpPr/>
            <p:nvPr/>
          </p:nvSpPr>
          <p:spPr>
            <a:xfrm>
              <a:off x="3349334" y="4133265"/>
              <a:ext cx="1670042" cy="1002025"/>
            </a:xfrm>
            <a:custGeom>
              <a:avLst/>
              <a:gdLst>
                <a:gd name="connsiteX0" fmla="*/ 0 w 1670042"/>
                <a:gd name="connsiteY0" fmla="*/ 0 h 1002025"/>
                <a:gd name="connsiteX1" fmla="*/ 1670042 w 1670042"/>
                <a:gd name="connsiteY1" fmla="*/ 0 h 1002025"/>
                <a:gd name="connsiteX2" fmla="*/ 1670042 w 1670042"/>
                <a:gd name="connsiteY2" fmla="*/ 1002025 h 1002025"/>
                <a:gd name="connsiteX3" fmla="*/ 0 w 1670042"/>
                <a:gd name="connsiteY3" fmla="*/ 1002025 h 1002025"/>
                <a:gd name="connsiteX4" fmla="*/ 0 w 1670042"/>
                <a:gd name="connsiteY4" fmla="*/ 0 h 100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042" h="1002025">
                  <a:moveTo>
                    <a:pt x="0" y="0"/>
                  </a:moveTo>
                  <a:lnTo>
                    <a:pt x="1670042" y="0"/>
                  </a:lnTo>
                  <a:lnTo>
                    <a:pt x="1670042" y="1002025"/>
                  </a:lnTo>
                  <a:lnTo>
                    <a:pt x="0" y="1002025"/>
                  </a:lnTo>
                  <a:lnTo>
                    <a:pt x="0" y="0"/>
                  </a:lnTo>
                  <a:close/>
                </a:path>
              </a:pathLst>
            </a:custGeom>
            <a:solidFill>
              <a:schemeClr val="accent5">
                <a:lumMod val="20000"/>
                <a:lumOff val="80000"/>
              </a:schemeClr>
            </a:solidFill>
            <a:ln>
              <a:solidFill>
                <a:srgbClr val="008080"/>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Gill Sans MT" panose="020B0502020104020203" pitchFamily="34" charset="0"/>
                </a:rPr>
                <a:t>8. </a:t>
              </a:r>
              <a:r>
                <a:rPr lang="en-US" sz="1400" kern="1200" dirty="0" smtClean="0">
                  <a:solidFill>
                    <a:srgbClr val="FF0000"/>
                  </a:solidFill>
                  <a:latin typeface="Gill Sans MT" panose="020B0502020104020203" pitchFamily="34" charset="0"/>
                  <a:cs typeface="Calibri" panose="020F0502020204030204" pitchFamily="34" charset="0"/>
                </a:rPr>
                <a:t>Hydrolysis</a:t>
              </a:r>
              <a:r>
                <a:rPr lang="en-US" sz="1400" kern="1200" dirty="0" smtClean="0">
                  <a:solidFill>
                    <a:schemeClr val="tx1"/>
                  </a:solidFill>
                  <a:latin typeface="Gill Sans MT" panose="020B0502020104020203" pitchFamily="34" charset="0"/>
                  <a:cs typeface="Calibri" panose="020F0502020204030204" pitchFamily="34" charset="0"/>
                </a:rPr>
                <a:t> of the peptide bond to </a:t>
              </a:r>
              <a:r>
                <a:rPr lang="en-US" sz="1400" kern="1200" dirty="0" smtClean="0">
                  <a:solidFill>
                    <a:srgbClr val="FF0000"/>
                  </a:solidFill>
                  <a:latin typeface="Gill Sans MT" panose="020B0502020104020203" pitchFamily="34" charset="0"/>
                  <a:cs typeface="Calibri" panose="020F0502020204030204" pitchFamily="34" charset="0"/>
                </a:rPr>
                <a:t>release DIT + MIT+ T4 + T3 </a:t>
              </a:r>
              <a:r>
                <a:rPr lang="en-US" sz="1400" kern="1200" dirty="0" smtClean="0">
                  <a:solidFill>
                    <a:schemeClr val="tx1"/>
                  </a:solidFill>
                  <a:latin typeface="Gill Sans MT" panose="020B0502020104020203" pitchFamily="34" charset="0"/>
                  <a:cs typeface="Calibri" panose="020F0502020204030204" pitchFamily="34" charset="0"/>
                </a:rPr>
                <a:t>from the thyroglobulin.</a:t>
              </a:r>
              <a:endParaRPr lang="en-US" sz="1400" kern="1200" dirty="0">
                <a:solidFill>
                  <a:schemeClr val="tx1"/>
                </a:solidFill>
                <a:latin typeface="Gill Sans MT" panose="020B0502020104020203" pitchFamily="34" charset="0"/>
              </a:endParaRPr>
            </a:p>
          </p:txBody>
        </p:sp>
        <p:sp>
          <p:nvSpPr>
            <p:cNvPr id="33" name="Freeform 32"/>
            <p:cNvSpPr/>
            <p:nvPr/>
          </p:nvSpPr>
          <p:spPr>
            <a:xfrm>
              <a:off x="2130202" y="5133491"/>
              <a:ext cx="4108305" cy="353509"/>
            </a:xfrm>
            <a:custGeom>
              <a:avLst/>
              <a:gdLst>
                <a:gd name="connsiteX0" fmla="*/ 4108305 w 4108305"/>
                <a:gd name="connsiteY0" fmla="*/ 0 h 353509"/>
                <a:gd name="connsiteX1" fmla="*/ 4108305 w 4108305"/>
                <a:gd name="connsiteY1" fmla="*/ 193854 h 353509"/>
                <a:gd name="connsiteX2" fmla="*/ 0 w 4108305"/>
                <a:gd name="connsiteY2" fmla="*/ 193854 h 353509"/>
                <a:gd name="connsiteX3" fmla="*/ 0 w 4108305"/>
                <a:gd name="connsiteY3" fmla="*/ 353509 h 353509"/>
              </a:gdLst>
              <a:ahLst/>
              <a:cxnLst>
                <a:cxn ang="0">
                  <a:pos x="connsiteX0" y="connsiteY0"/>
                </a:cxn>
                <a:cxn ang="0">
                  <a:pos x="connsiteX1" y="connsiteY1"/>
                </a:cxn>
                <a:cxn ang="0">
                  <a:pos x="connsiteX2" y="connsiteY2"/>
                </a:cxn>
                <a:cxn ang="0">
                  <a:pos x="connsiteX3" y="connsiteY3"/>
                </a:cxn>
              </a:cxnLst>
              <a:rect l="l" t="t" r="r" b="b"/>
              <a:pathLst>
                <a:path w="4108305" h="353509">
                  <a:moveTo>
                    <a:pt x="4108305" y="0"/>
                  </a:moveTo>
                  <a:lnTo>
                    <a:pt x="4108305" y="193854"/>
                  </a:lnTo>
                  <a:lnTo>
                    <a:pt x="0" y="193854"/>
                  </a:lnTo>
                  <a:lnTo>
                    <a:pt x="0" y="353509"/>
                  </a:lnTo>
                </a:path>
              </a:pathLst>
            </a:custGeom>
            <a:noFill/>
            <a:ln>
              <a:solidFill>
                <a:srgbClr val="008080"/>
              </a:solidFill>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963697" tIns="174832" rIns="1963697" bIns="174833" numCol="1" spcCol="1270" anchor="ctr" anchorCtr="0">
              <a:noAutofit/>
            </a:bodyPr>
            <a:lstStyle/>
            <a:p>
              <a:pPr lvl="0" algn="ctr" defTabSz="622300">
                <a:lnSpc>
                  <a:spcPct val="90000"/>
                </a:lnSpc>
                <a:spcBef>
                  <a:spcPct val="0"/>
                </a:spcBef>
                <a:spcAft>
                  <a:spcPct val="35000"/>
                </a:spcAft>
              </a:pPr>
              <a:endParaRPr lang="en-US" sz="1400" kern="1200">
                <a:solidFill>
                  <a:schemeClr val="tx1"/>
                </a:solidFill>
                <a:latin typeface="Gill Sans MT" panose="020B0502020104020203" pitchFamily="34" charset="0"/>
              </a:endParaRPr>
            </a:p>
          </p:txBody>
        </p:sp>
        <p:sp>
          <p:nvSpPr>
            <p:cNvPr id="34" name="Freeform 33"/>
            <p:cNvSpPr/>
            <p:nvPr/>
          </p:nvSpPr>
          <p:spPr>
            <a:xfrm>
              <a:off x="5403486" y="4133265"/>
              <a:ext cx="1670042" cy="1002025"/>
            </a:xfrm>
            <a:custGeom>
              <a:avLst/>
              <a:gdLst>
                <a:gd name="connsiteX0" fmla="*/ 0 w 1670042"/>
                <a:gd name="connsiteY0" fmla="*/ 0 h 1002025"/>
                <a:gd name="connsiteX1" fmla="*/ 1670042 w 1670042"/>
                <a:gd name="connsiteY1" fmla="*/ 0 h 1002025"/>
                <a:gd name="connsiteX2" fmla="*/ 1670042 w 1670042"/>
                <a:gd name="connsiteY2" fmla="*/ 1002025 h 1002025"/>
                <a:gd name="connsiteX3" fmla="*/ 0 w 1670042"/>
                <a:gd name="connsiteY3" fmla="*/ 1002025 h 1002025"/>
                <a:gd name="connsiteX4" fmla="*/ 0 w 1670042"/>
                <a:gd name="connsiteY4" fmla="*/ 0 h 100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042" h="1002025">
                  <a:moveTo>
                    <a:pt x="0" y="0"/>
                  </a:moveTo>
                  <a:lnTo>
                    <a:pt x="1670042" y="0"/>
                  </a:lnTo>
                  <a:lnTo>
                    <a:pt x="1670042" y="1002025"/>
                  </a:lnTo>
                  <a:lnTo>
                    <a:pt x="0" y="1002025"/>
                  </a:lnTo>
                  <a:lnTo>
                    <a:pt x="0" y="0"/>
                  </a:lnTo>
                  <a:close/>
                </a:path>
              </a:pathLst>
            </a:custGeom>
            <a:solidFill>
              <a:srgbClr val="FFE885"/>
            </a:solidFill>
            <a:ln>
              <a:solidFill>
                <a:srgbClr val="008080"/>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Gill Sans MT" panose="020B0502020104020203" pitchFamily="34" charset="0"/>
                </a:rPr>
                <a:t>9. </a:t>
              </a:r>
              <a:r>
                <a:rPr lang="en-US" sz="1400" kern="1200" dirty="0" smtClean="0">
                  <a:solidFill>
                    <a:srgbClr val="FF0000"/>
                  </a:solidFill>
                  <a:latin typeface="Gill Sans MT" panose="020B0502020104020203" pitchFamily="34" charset="0"/>
                  <a:cs typeface="Calibri" panose="020F0502020204030204" pitchFamily="34" charset="0"/>
                </a:rPr>
                <a:t>Delivery</a:t>
              </a:r>
              <a:r>
                <a:rPr lang="en-US" sz="1400" kern="1200" dirty="0" smtClean="0">
                  <a:solidFill>
                    <a:schemeClr val="tx1"/>
                  </a:solidFill>
                  <a:latin typeface="Gill Sans MT" panose="020B0502020104020203" pitchFamily="34" charset="0"/>
                  <a:cs typeface="Calibri" panose="020F0502020204030204" pitchFamily="34" charset="0"/>
                </a:rPr>
                <a:t> of  T4 and T3 to the systemic circulation.</a:t>
              </a:r>
              <a:endParaRPr lang="en-US" sz="1400" kern="1200" dirty="0">
                <a:solidFill>
                  <a:schemeClr val="tx1"/>
                </a:solidFill>
                <a:latin typeface="Gill Sans MT" panose="020B0502020104020203" pitchFamily="34" charset="0"/>
              </a:endParaRPr>
            </a:p>
          </p:txBody>
        </p:sp>
        <p:sp>
          <p:nvSpPr>
            <p:cNvPr id="35" name="Freeform 34"/>
            <p:cNvSpPr/>
            <p:nvPr/>
          </p:nvSpPr>
          <p:spPr>
            <a:xfrm>
              <a:off x="1295181" y="5519400"/>
              <a:ext cx="1670042" cy="1002025"/>
            </a:xfrm>
            <a:custGeom>
              <a:avLst/>
              <a:gdLst>
                <a:gd name="connsiteX0" fmla="*/ 0 w 1670042"/>
                <a:gd name="connsiteY0" fmla="*/ 0 h 1002025"/>
                <a:gd name="connsiteX1" fmla="*/ 1670042 w 1670042"/>
                <a:gd name="connsiteY1" fmla="*/ 0 h 1002025"/>
                <a:gd name="connsiteX2" fmla="*/ 1670042 w 1670042"/>
                <a:gd name="connsiteY2" fmla="*/ 1002025 h 1002025"/>
                <a:gd name="connsiteX3" fmla="*/ 0 w 1670042"/>
                <a:gd name="connsiteY3" fmla="*/ 1002025 h 1002025"/>
                <a:gd name="connsiteX4" fmla="*/ 0 w 1670042"/>
                <a:gd name="connsiteY4" fmla="*/ 0 h 100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042" h="1002025">
                  <a:moveTo>
                    <a:pt x="0" y="0"/>
                  </a:moveTo>
                  <a:lnTo>
                    <a:pt x="1670042" y="0"/>
                  </a:lnTo>
                  <a:lnTo>
                    <a:pt x="1670042" y="1002025"/>
                  </a:lnTo>
                  <a:lnTo>
                    <a:pt x="0" y="1002025"/>
                  </a:lnTo>
                  <a:lnTo>
                    <a:pt x="0" y="0"/>
                  </a:lnTo>
                  <a:close/>
                </a:path>
              </a:pathLst>
            </a:custGeom>
            <a:solidFill>
              <a:schemeClr val="accent1">
                <a:lumMod val="20000"/>
                <a:lumOff val="80000"/>
              </a:schemeClr>
            </a:solidFill>
            <a:ln>
              <a:solidFill>
                <a:srgbClr val="008080"/>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Gill Sans MT" panose="020B0502020104020203" pitchFamily="34" charset="0"/>
                </a:rPr>
                <a:t>10. </a:t>
              </a:r>
              <a:r>
                <a:rPr lang="en-US" sz="1400" kern="1200" dirty="0" err="1" smtClean="0">
                  <a:solidFill>
                    <a:srgbClr val="FF0000"/>
                  </a:solidFill>
                  <a:latin typeface="Gill Sans MT" panose="020B0502020104020203" pitchFamily="34" charset="0"/>
                  <a:cs typeface="Calibri" panose="020F0502020204030204" pitchFamily="34" charset="0"/>
                </a:rPr>
                <a:t>Deiodination</a:t>
              </a:r>
              <a:r>
                <a:rPr lang="en-US" sz="1400" kern="1200" dirty="0" smtClean="0">
                  <a:solidFill>
                    <a:schemeClr val="tx1"/>
                  </a:solidFill>
                  <a:latin typeface="Gill Sans MT" panose="020B0502020104020203" pitchFamily="34" charset="0"/>
                  <a:cs typeface="Calibri" panose="020F0502020204030204" pitchFamily="34" charset="0"/>
                </a:rPr>
                <a:t> of DIT and MIT by</a:t>
              </a:r>
              <a:r>
                <a:rPr lang="en-US" sz="1400" kern="1200" dirty="0" smtClean="0">
                  <a:solidFill>
                    <a:srgbClr val="FF0000"/>
                  </a:solidFill>
                  <a:latin typeface="Gill Sans MT" panose="020B0502020104020203" pitchFamily="34" charset="0"/>
                  <a:cs typeface="Calibri" panose="020F0502020204030204" pitchFamily="34" charset="0"/>
                </a:rPr>
                <a:t> thyroid deiodinase. </a:t>
              </a:r>
            </a:p>
            <a:p>
              <a:pPr algn="ctr" defTabSz="622300">
                <a:lnSpc>
                  <a:spcPct val="90000"/>
                </a:lnSpc>
                <a:spcBef>
                  <a:spcPct val="0"/>
                </a:spcBef>
                <a:spcAft>
                  <a:spcPct val="35000"/>
                </a:spcAft>
              </a:pPr>
              <a:r>
                <a:rPr lang="en-US" sz="1400" dirty="0" smtClean="0">
                  <a:solidFill>
                    <a:schemeClr val="tx1"/>
                  </a:solidFill>
                  <a:latin typeface="Gill Sans MT" panose="020B0502020104020203" pitchFamily="34" charset="0"/>
                  <a:cs typeface="Calibri" panose="020F0502020204030204" pitchFamily="34" charset="0"/>
                </a:rPr>
                <a:t>(Recycling).</a:t>
              </a:r>
              <a:endParaRPr lang="en-US" sz="1400" dirty="0">
                <a:solidFill>
                  <a:schemeClr val="tx1"/>
                </a:solidFill>
                <a:latin typeface="Gill Sans MT" panose="020B0502020104020203" pitchFamily="34" charset="0"/>
                <a:cs typeface="Calibri" panose="020F0502020204030204" pitchFamily="34" charset="0"/>
              </a:endParaRPr>
            </a:p>
          </p:txBody>
        </p:sp>
      </p:grpSp>
      <p:sp>
        <p:nvSpPr>
          <p:cNvPr id="36" name="TextBox 35"/>
          <p:cNvSpPr txBox="1"/>
          <p:nvPr/>
        </p:nvSpPr>
        <p:spPr>
          <a:xfrm>
            <a:off x="9252587" y="5432986"/>
            <a:ext cx="1533497" cy="400110"/>
          </a:xfrm>
          <a:prstGeom prst="rect">
            <a:avLst/>
          </a:prstGeom>
          <a:noFill/>
        </p:spPr>
        <p:txBody>
          <a:bodyPr wrap="none" rtlCol="0">
            <a:spAutoFit/>
          </a:bodyPr>
          <a:lstStyle/>
          <a:p>
            <a:r>
              <a:rPr lang="en-US" i="1" dirty="0" smtClean="0">
                <a:hlinkClick r:id="rId2"/>
              </a:rPr>
              <a:t>Other picture </a:t>
            </a:r>
            <a:endParaRPr lang="en-US" i="1" dirty="0"/>
          </a:p>
        </p:txBody>
      </p:sp>
      <p:sp>
        <p:nvSpPr>
          <p:cNvPr id="37" name="Rectangle 36"/>
          <p:cNvSpPr/>
          <p:nvPr/>
        </p:nvSpPr>
        <p:spPr>
          <a:xfrm>
            <a:off x="2833036" y="5017433"/>
            <a:ext cx="5072653" cy="1328559"/>
          </a:xfrm>
          <a:prstGeom prst="rect">
            <a:avLst/>
          </a:prstGeom>
          <a:ln w="9525">
            <a:solidFill>
              <a:srgbClr val="00B050"/>
            </a:solidFill>
            <a:prstDash val="dashDot"/>
          </a:ln>
        </p:spPr>
        <p:txBody>
          <a:bodyPr vert="horz" wrap="square" lIns="101590" tIns="50795" rIns="101590" bIns="50795">
            <a:spAutoFit/>
          </a:bodyPr>
          <a:lstStyle/>
          <a:p>
            <a:pPr marL="285750" indent="-285750" defTabSz="914400">
              <a:buFont typeface="Wingdings" panose="05000000000000000000" pitchFamily="2" charset="2"/>
              <a:buChar char="ü"/>
            </a:pPr>
            <a:r>
              <a:rPr lang="en-US" sz="1200" dirty="0">
                <a:solidFill>
                  <a:srgbClr val="00B050"/>
                </a:solidFill>
                <a:latin typeface="Gill Sans MT" panose="020B0502020104020203" pitchFamily="34" charset="0"/>
                <a:cs typeface="Calibri" panose="020F0502020204030204" pitchFamily="34" charset="0"/>
              </a:rPr>
              <a:t>MIT= </a:t>
            </a:r>
            <a:r>
              <a:rPr lang="en-US" sz="1200" dirty="0" err="1">
                <a:solidFill>
                  <a:srgbClr val="00B050"/>
                </a:solidFill>
                <a:latin typeface="Gill Sans MT" panose="020B0502020104020203" pitchFamily="34" charset="0"/>
                <a:cs typeface="Calibri" panose="020F0502020204030204" pitchFamily="34" charset="0"/>
              </a:rPr>
              <a:t>Monoiodothyrosine</a:t>
            </a:r>
            <a:r>
              <a:rPr lang="en-US" sz="1200" dirty="0">
                <a:solidFill>
                  <a:srgbClr val="00B050"/>
                </a:solidFill>
                <a:latin typeface="Gill Sans MT" panose="020B0502020104020203" pitchFamily="34" charset="0"/>
                <a:cs typeface="Calibri" panose="020F0502020204030204" pitchFamily="34" charset="0"/>
              </a:rPr>
              <a:t>.</a:t>
            </a:r>
          </a:p>
          <a:p>
            <a:pPr marL="285750" indent="-285750" defTabSz="914400">
              <a:buFont typeface="Wingdings" panose="05000000000000000000" pitchFamily="2" charset="2"/>
              <a:buChar char="ü"/>
            </a:pPr>
            <a:r>
              <a:rPr lang="en-US" sz="1200" dirty="0">
                <a:solidFill>
                  <a:srgbClr val="00B050"/>
                </a:solidFill>
                <a:latin typeface="Gill Sans MT" panose="020B0502020104020203" pitchFamily="34" charset="0"/>
                <a:cs typeface="Calibri" panose="020F0502020204030204" pitchFamily="34" charset="0"/>
              </a:rPr>
              <a:t>DIT= </a:t>
            </a:r>
            <a:r>
              <a:rPr lang="en-US" sz="1200" dirty="0" err="1">
                <a:solidFill>
                  <a:srgbClr val="00B050"/>
                </a:solidFill>
                <a:latin typeface="Gill Sans MT" panose="020B0502020104020203" pitchFamily="34" charset="0"/>
                <a:cs typeface="Calibri" panose="020F0502020204030204" pitchFamily="34" charset="0"/>
              </a:rPr>
              <a:t>Diodothyroine</a:t>
            </a:r>
            <a:r>
              <a:rPr lang="en-US" sz="1200" dirty="0" smtClean="0">
                <a:solidFill>
                  <a:schemeClr val="tx1">
                    <a:lumMod val="95000"/>
                    <a:lumOff val="5000"/>
                  </a:schemeClr>
                </a:solidFill>
                <a:latin typeface="Calibri" panose="020F0502020204030204" pitchFamily="34" charset="0"/>
                <a:cs typeface="Calibri" panose="020F0502020204030204" pitchFamily="34" charset="0"/>
              </a:rPr>
              <a:t>.</a:t>
            </a:r>
            <a:endParaRPr lang="ar-SA" sz="1200" dirty="0" smtClean="0">
              <a:solidFill>
                <a:srgbClr val="00B050"/>
              </a:solidFill>
              <a:latin typeface="Gill Sans MT" panose="020B0502020104020203" pitchFamily="34" charset="0"/>
              <a:cs typeface="Calibri" panose="020F0502020204030204" pitchFamily="34" charset="0"/>
            </a:endParaRPr>
          </a:p>
          <a:p>
            <a:pPr marL="285750" indent="-285750">
              <a:spcBef>
                <a:spcPts val="667"/>
              </a:spcBef>
              <a:buClr>
                <a:srgbClr val="00B050"/>
              </a:buClr>
              <a:buSzPct val="76000"/>
              <a:buFont typeface="Wingdings" panose="05000000000000000000" pitchFamily="2" charset="2"/>
              <a:buChar char="ü"/>
            </a:pPr>
            <a:r>
              <a:rPr lang="en-US" sz="1100" dirty="0" smtClean="0">
                <a:solidFill>
                  <a:srgbClr val="00B050"/>
                </a:solidFill>
                <a:latin typeface="Gill Sans MT" panose="020B0502020104020203" pitchFamily="34" charset="0"/>
                <a:cs typeface="Calibri" panose="020F0502020204030204" pitchFamily="34" charset="0"/>
              </a:rPr>
              <a:t>When </a:t>
            </a:r>
            <a:r>
              <a:rPr lang="en-US" sz="1100" dirty="0">
                <a:solidFill>
                  <a:srgbClr val="00B050"/>
                </a:solidFill>
                <a:latin typeface="Gill Sans MT" panose="020B0502020104020203" pitchFamily="34" charset="0"/>
                <a:cs typeface="Calibri" panose="020F0502020204030204" pitchFamily="34" charset="0"/>
              </a:rPr>
              <a:t>T4 &amp; T3 are released we are left with TG attached to (DIT,MIT).</a:t>
            </a:r>
          </a:p>
          <a:p>
            <a:pPr marL="285750" indent="-285750">
              <a:spcBef>
                <a:spcPts val="667"/>
              </a:spcBef>
              <a:buClr>
                <a:srgbClr val="00B050"/>
              </a:buClr>
              <a:buSzPct val="76000"/>
              <a:buFont typeface="Wingdings" panose="05000000000000000000" pitchFamily="2" charset="2"/>
              <a:buChar char="ü"/>
            </a:pPr>
            <a:r>
              <a:rPr lang="en-US" sz="1100" dirty="0">
                <a:solidFill>
                  <a:srgbClr val="00B050"/>
                </a:solidFill>
                <a:latin typeface="Gill Sans MT" panose="020B0502020104020203" pitchFamily="34" charset="0"/>
                <a:cs typeface="Calibri" panose="020F0502020204030204" pitchFamily="34" charset="0"/>
              </a:rPr>
              <a:t>We need to have TG alone to start new hormonal synthesis, that's why (DIT,MIT) will be removed by the action of deiodinase to have TG to start synthesizing new thyroid hormones.</a:t>
            </a:r>
          </a:p>
        </p:txBody>
      </p:sp>
      <p:sp>
        <p:nvSpPr>
          <p:cNvPr id="38" name="Rectangle 37"/>
          <p:cNvSpPr/>
          <p:nvPr/>
        </p:nvSpPr>
        <p:spPr>
          <a:xfrm>
            <a:off x="9442827" y="11258"/>
            <a:ext cx="2745998"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smtClean="0">
                <a:solidFill>
                  <a:srgbClr val="FF0000"/>
                </a:solidFill>
                <a:latin typeface="Arabic Typesetting" panose="03020402040406030203" pitchFamily="66" charset="-78"/>
                <a:cs typeface="Arabic Typesetting" panose="03020402040406030203" pitchFamily="66" charset="-78"/>
              </a:rPr>
              <a:t>مشروحة </a:t>
            </a:r>
            <a:r>
              <a:rPr lang="ar-SA" sz="2400" dirty="0" err="1" smtClean="0">
                <a:solidFill>
                  <a:srgbClr val="FF0000"/>
                </a:solidFill>
                <a:latin typeface="Arabic Typesetting" panose="03020402040406030203" pitchFamily="66" charset="-78"/>
                <a:cs typeface="Arabic Typesetting" panose="03020402040406030203" pitchFamily="66" charset="-78"/>
              </a:rPr>
              <a:t>بالسلايدات</a:t>
            </a:r>
            <a:r>
              <a:rPr lang="ar-SA" sz="2400" dirty="0" smtClean="0">
                <a:solidFill>
                  <a:srgbClr val="FF0000"/>
                </a:solidFill>
                <a:latin typeface="Arabic Typesetting" panose="03020402040406030203" pitchFamily="66" charset="-78"/>
                <a:cs typeface="Arabic Typesetting" panose="03020402040406030203" pitchFamily="66" charset="-78"/>
              </a:rPr>
              <a:t> </a:t>
            </a:r>
            <a:r>
              <a:rPr lang="ar-SA" sz="2400" dirty="0" err="1" smtClean="0">
                <a:solidFill>
                  <a:srgbClr val="FF0000"/>
                </a:solidFill>
                <a:latin typeface="Arabic Typesetting" panose="03020402040406030203" pitchFamily="66" charset="-78"/>
                <a:cs typeface="Arabic Typesetting" panose="03020402040406030203" pitchFamily="66" charset="-78"/>
              </a:rPr>
              <a:t>الجاية</a:t>
            </a:r>
            <a:endParaRPr lang="en-US" sz="2400" dirty="0">
              <a:solidFill>
                <a:srgbClr val="FF0000"/>
              </a:solidFill>
              <a:latin typeface="Arabic Typesetting" panose="03020402040406030203" pitchFamily="66" charset="-78"/>
              <a:cs typeface="Arabic Typesetting" panose="03020402040406030203" pitchFamily="66" charset="-78"/>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836" t="1801" r="9785" b="12729"/>
          <a:stretch/>
        </p:blipFill>
        <p:spPr>
          <a:xfrm>
            <a:off x="7967596" y="1284142"/>
            <a:ext cx="4103480" cy="4021817"/>
          </a:xfrm>
          <a:prstGeom prst="rect">
            <a:avLst/>
          </a:prstGeom>
        </p:spPr>
      </p:pic>
      <p:sp>
        <p:nvSpPr>
          <p:cNvPr id="39" name="TextBox 38"/>
          <p:cNvSpPr txBox="1"/>
          <p:nvPr/>
        </p:nvSpPr>
        <p:spPr>
          <a:xfrm>
            <a:off x="9192474" y="5913375"/>
            <a:ext cx="1653722" cy="400110"/>
          </a:xfrm>
          <a:prstGeom prst="rect">
            <a:avLst/>
          </a:prstGeom>
          <a:noFill/>
        </p:spPr>
        <p:txBody>
          <a:bodyPr wrap="none" rtlCol="0">
            <a:spAutoFit/>
          </a:bodyPr>
          <a:lstStyle/>
          <a:p>
            <a:r>
              <a:rPr lang="en-US" i="1" dirty="0" smtClean="0">
                <a:hlinkClick r:id="rId4"/>
              </a:rPr>
              <a:t>Another Picture</a:t>
            </a:r>
            <a:endParaRPr lang="en-US" i="1" dirty="0"/>
          </a:p>
        </p:txBody>
      </p:sp>
    </p:spTree>
    <p:extLst>
      <p:ext uri="{BB962C8B-B14F-4D97-AF65-F5344CB8AC3E}">
        <p14:creationId xmlns:p14="http://schemas.microsoft.com/office/powerpoint/2010/main" val="604812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Cont.</a:t>
            </a:r>
          </a:p>
        </p:txBody>
      </p:sp>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461" y="1301402"/>
            <a:ext cx="3396719" cy="2631654"/>
          </a:xfrm>
          <a:prstGeom prst="rect">
            <a:avLst/>
          </a:prstGeom>
          <a:solidFill>
            <a:srgbClr val="FCFEE6"/>
          </a:solidFill>
          <a:ln>
            <a:solidFill>
              <a:srgbClr val="008080"/>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buClr>
                <a:srgbClr val="008080"/>
              </a:buClr>
            </a:pPr>
            <a:r>
              <a:rPr lang="en-US" sz="1600" dirty="0" smtClean="0">
                <a:solidFill>
                  <a:srgbClr val="008080"/>
                </a:solidFill>
                <a:latin typeface="Gill Sans MT" panose="020B0502020104020203" pitchFamily="34" charset="0"/>
                <a:cs typeface="Calibri" panose="020F0502020204030204" pitchFamily="34" charset="0"/>
              </a:rPr>
              <a:t>1. Thyroglobulin </a:t>
            </a:r>
            <a:r>
              <a:rPr lang="en-US" sz="1600" dirty="0">
                <a:solidFill>
                  <a:srgbClr val="008080"/>
                </a:solidFill>
                <a:latin typeface="Gill Sans MT" panose="020B0502020104020203" pitchFamily="34" charset="0"/>
                <a:cs typeface="Calibri" panose="020F0502020204030204" pitchFamily="34" charset="0"/>
              </a:rPr>
              <a:t>Formation </a:t>
            </a:r>
            <a:r>
              <a:rPr lang="en-US" sz="1600" dirty="0" smtClean="0">
                <a:solidFill>
                  <a:srgbClr val="008080"/>
                </a:solidFill>
                <a:latin typeface="Gill Sans MT" panose="020B0502020104020203" pitchFamily="34" charset="0"/>
                <a:cs typeface="Calibri" panose="020F0502020204030204" pitchFamily="34" charset="0"/>
              </a:rPr>
              <a:t>&amp; </a:t>
            </a:r>
            <a:r>
              <a:rPr lang="en-US" sz="1600" dirty="0">
                <a:solidFill>
                  <a:srgbClr val="008080"/>
                </a:solidFill>
                <a:latin typeface="Gill Sans MT" panose="020B0502020104020203" pitchFamily="34" charset="0"/>
                <a:cs typeface="Calibri" panose="020F0502020204030204" pitchFamily="34" charset="0"/>
              </a:rPr>
              <a:t>Transport:   </a:t>
            </a:r>
            <a:r>
              <a:rPr lang="en-US" sz="1600" b="1" dirty="0">
                <a:solidFill>
                  <a:srgbClr val="008080"/>
                </a:solidFill>
                <a:latin typeface="Gill Sans MT" panose="020B0502020104020203" pitchFamily="34" charset="0"/>
                <a:cs typeface="Calibri" panose="020F0502020204030204" pitchFamily="34" charset="0"/>
              </a:rPr>
              <a:t>              </a:t>
            </a:r>
          </a:p>
          <a:p>
            <a:pPr marL="285750" indent="-285750">
              <a:lnSpc>
                <a:spcPct val="150000"/>
              </a:lnSpc>
              <a:buFont typeface="Wingdings" panose="05000000000000000000" pitchFamily="2" charset="2"/>
              <a:buChar char="ü"/>
            </a:pPr>
            <a:r>
              <a:rPr lang="en-US" sz="1400" dirty="0">
                <a:solidFill>
                  <a:schemeClr val="tx1"/>
                </a:solidFill>
                <a:latin typeface="Gill Sans MT" panose="020B0502020104020203" pitchFamily="34" charset="0"/>
                <a:cs typeface="Calibri" panose="020F0502020204030204" pitchFamily="34" charset="0"/>
              </a:rPr>
              <a:t>Thyroglobulin is formed of </a:t>
            </a:r>
            <a:r>
              <a:rPr lang="en-US" sz="1400" dirty="0">
                <a:solidFill>
                  <a:schemeClr val="accent5">
                    <a:lumMod val="75000"/>
                  </a:schemeClr>
                </a:solidFill>
                <a:latin typeface="Gill Sans MT" panose="020B0502020104020203" pitchFamily="34" charset="0"/>
                <a:cs typeface="Calibri" panose="020F0502020204030204" pitchFamily="34" charset="0"/>
              </a:rPr>
              <a:t>140 </a:t>
            </a:r>
            <a:r>
              <a:rPr lang="en-US" sz="1400" dirty="0" smtClean="0">
                <a:latin typeface="Gill Sans MT" panose="020B0502020104020203" pitchFamily="34" charset="0"/>
                <a:cs typeface="Calibri" panose="020F0502020204030204" pitchFamily="34" charset="0"/>
              </a:rPr>
              <a:t>tyrosine </a:t>
            </a:r>
            <a:r>
              <a:rPr lang="en-US" sz="1400" dirty="0" smtClean="0">
                <a:solidFill>
                  <a:srgbClr val="00B050"/>
                </a:solidFill>
                <a:latin typeface="Gill Sans MT" panose="020B0502020104020203" pitchFamily="34" charset="0"/>
                <a:cs typeface="Calibri" panose="020F0502020204030204" pitchFamily="34" charset="0"/>
              </a:rPr>
              <a:t>(main amino acid) </a:t>
            </a:r>
            <a:r>
              <a:rPr lang="en-US" sz="1400" dirty="0" smtClean="0">
                <a:solidFill>
                  <a:srgbClr val="FF66CC"/>
                </a:solidFill>
                <a:latin typeface="Gill Sans MT" panose="020B0502020104020203" pitchFamily="34" charset="0"/>
                <a:cs typeface="Calibri" panose="020F0502020204030204" pitchFamily="34" charset="0"/>
              </a:rPr>
              <a:t>+ </a:t>
            </a:r>
            <a:r>
              <a:rPr lang="en-US" sz="1400" dirty="0" smtClean="0">
                <a:solidFill>
                  <a:srgbClr val="FF66CC"/>
                </a:solidFill>
              </a:rPr>
              <a:t>glycoprotein. </a:t>
            </a:r>
            <a:r>
              <a:rPr lang="en-US" sz="1400" dirty="0" smtClean="0">
                <a:solidFill>
                  <a:srgbClr val="00B050"/>
                </a:solidFill>
              </a:rPr>
              <a:t>(</a:t>
            </a:r>
            <a:r>
              <a:rPr lang="en-US" sz="1400" dirty="0" err="1" smtClean="0">
                <a:solidFill>
                  <a:srgbClr val="00B050"/>
                </a:solidFill>
              </a:rPr>
              <a:t>glycoprotien</a:t>
            </a:r>
            <a:r>
              <a:rPr lang="en-US" sz="1400" dirty="0" smtClean="0">
                <a:solidFill>
                  <a:srgbClr val="00B050"/>
                </a:solidFill>
              </a:rPr>
              <a:t> = </a:t>
            </a:r>
            <a:r>
              <a:rPr lang="en-US" sz="1400" dirty="0" err="1" smtClean="0">
                <a:solidFill>
                  <a:srgbClr val="00B050"/>
                </a:solidFill>
              </a:rPr>
              <a:t>protien</a:t>
            </a:r>
            <a:r>
              <a:rPr lang="en-US" sz="1400" dirty="0" smtClean="0">
                <a:solidFill>
                  <a:srgbClr val="00B050"/>
                </a:solidFill>
              </a:rPr>
              <a:t> </a:t>
            </a:r>
            <a:r>
              <a:rPr lang="en-US" sz="1400" dirty="0">
                <a:solidFill>
                  <a:srgbClr val="00B050"/>
                </a:solidFill>
              </a:rPr>
              <a:t>+</a:t>
            </a:r>
            <a:r>
              <a:rPr lang="en-US" sz="1400" dirty="0" err="1" smtClean="0">
                <a:solidFill>
                  <a:srgbClr val="00B050"/>
                </a:solidFill>
              </a:rPr>
              <a:t>caebohydrate</a:t>
            </a:r>
            <a:r>
              <a:rPr lang="en-US" sz="1400" dirty="0" smtClean="0">
                <a:solidFill>
                  <a:srgbClr val="00B050"/>
                </a:solidFill>
              </a:rPr>
              <a:t>)</a:t>
            </a:r>
            <a:endParaRPr lang="en-US" sz="1400" dirty="0">
              <a:solidFill>
                <a:srgbClr val="00B050"/>
              </a:solidFill>
              <a:latin typeface="Gill Sans MT" panose="020B0502020104020203" pitchFamily="34" charset="0"/>
              <a:cs typeface="Calibri" panose="020F0502020204030204" pitchFamily="34" charset="0"/>
            </a:endParaRPr>
          </a:p>
          <a:p>
            <a:pPr marL="285750" indent="-285750">
              <a:lnSpc>
                <a:spcPct val="150000"/>
              </a:lnSpc>
              <a:buFont typeface="Wingdings" panose="05000000000000000000" pitchFamily="2" charset="2"/>
              <a:buChar char="ü"/>
            </a:pPr>
            <a:r>
              <a:rPr lang="en-US" sz="1400" dirty="0">
                <a:solidFill>
                  <a:schemeClr val="bg1">
                    <a:lumMod val="50000"/>
                  </a:schemeClr>
                </a:solidFill>
                <a:latin typeface="Gill Sans MT" panose="020B0502020104020203" pitchFamily="34" charset="0"/>
                <a:cs typeface="Calibri" panose="020F0502020204030204" pitchFamily="34" charset="0"/>
              </a:rPr>
              <a:t>It is formed in </a:t>
            </a:r>
            <a:r>
              <a:rPr lang="en-US" sz="1400" dirty="0">
                <a:latin typeface="Gill Sans MT" panose="020B0502020104020203" pitchFamily="34" charset="0"/>
                <a:cs typeface="Calibri" panose="020F0502020204030204" pitchFamily="34" charset="0"/>
              </a:rPr>
              <a:t>Rough </a:t>
            </a:r>
            <a:r>
              <a:rPr lang="en-US" sz="1400" dirty="0" smtClean="0">
                <a:latin typeface="Gill Sans MT" panose="020B0502020104020203" pitchFamily="34" charset="0"/>
                <a:cs typeface="Calibri" panose="020F0502020204030204" pitchFamily="34" charset="0"/>
              </a:rPr>
              <a:t>endoplasmic reticulum &amp; </a:t>
            </a:r>
            <a:r>
              <a:rPr lang="en-US" sz="1400" dirty="0">
                <a:latin typeface="Gill Sans MT" panose="020B0502020104020203" pitchFamily="34" charset="0"/>
                <a:cs typeface="Calibri" panose="020F0502020204030204" pitchFamily="34" charset="0"/>
              </a:rPr>
              <a:t>Golgi apparatus.      </a:t>
            </a:r>
          </a:p>
        </p:txBody>
      </p:sp>
      <p:sp>
        <p:nvSpPr>
          <p:cNvPr id="36" name="Rectangle 35"/>
          <p:cNvSpPr/>
          <p:nvPr/>
        </p:nvSpPr>
        <p:spPr>
          <a:xfrm>
            <a:off x="4078190" y="1301402"/>
            <a:ext cx="7501213" cy="3207718"/>
          </a:xfrm>
          <a:prstGeom prst="rect">
            <a:avLst/>
          </a:prstGeom>
          <a:solidFill>
            <a:schemeClr val="bg1">
              <a:lumMod val="95000"/>
            </a:schemeClr>
          </a:solidFill>
          <a:ln>
            <a:solidFill>
              <a:srgbClr val="008080"/>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buClr>
                <a:srgbClr val="008080"/>
              </a:buClr>
            </a:pPr>
            <a:r>
              <a:rPr lang="es-ES" sz="1600" dirty="0" smtClean="0">
                <a:solidFill>
                  <a:srgbClr val="008080"/>
                </a:solidFill>
                <a:latin typeface="Gill Sans MT" panose="020B0502020104020203" pitchFamily="34" charset="0"/>
                <a:cs typeface="Calibri" panose="020F0502020204030204" pitchFamily="34" charset="0"/>
              </a:rPr>
              <a:t>2. Iodide </a:t>
            </a:r>
            <a:r>
              <a:rPr lang="es-ES" sz="1600" dirty="0" err="1">
                <a:solidFill>
                  <a:srgbClr val="008080"/>
                </a:solidFill>
                <a:latin typeface="Gill Sans MT" panose="020B0502020104020203" pitchFamily="34" charset="0"/>
                <a:cs typeface="Calibri" panose="020F0502020204030204" pitchFamily="34" charset="0"/>
              </a:rPr>
              <a:t>Pump</a:t>
            </a:r>
            <a:r>
              <a:rPr lang="es-ES" sz="1600" dirty="0">
                <a:solidFill>
                  <a:srgbClr val="008080"/>
                </a:solidFill>
                <a:latin typeface="Gill Sans MT" panose="020B0502020104020203" pitchFamily="34" charset="0"/>
                <a:cs typeface="Calibri" panose="020F0502020204030204" pitchFamily="34" charset="0"/>
              </a:rPr>
              <a:t> </a:t>
            </a:r>
            <a:r>
              <a:rPr lang="es-ES" sz="1600" dirty="0" err="1">
                <a:solidFill>
                  <a:srgbClr val="008080"/>
                </a:solidFill>
                <a:latin typeface="Gill Sans MT" panose="020B0502020104020203" pitchFamily="34" charset="0"/>
                <a:cs typeface="Calibri" panose="020F0502020204030204" pitchFamily="34" charset="0"/>
              </a:rPr>
              <a:t>Or</a:t>
            </a:r>
            <a:r>
              <a:rPr lang="es-ES" sz="1600" dirty="0">
                <a:solidFill>
                  <a:srgbClr val="008080"/>
                </a:solidFill>
                <a:latin typeface="Gill Sans MT" panose="020B0502020104020203" pitchFamily="34" charset="0"/>
                <a:cs typeface="Calibri" panose="020F0502020204030204" pitchFamily="34" charset="0"/>
              </a:rPr>
              <a:t> Iodide </a:t>
            </a:r>
            <a:r>
              <a:rPr lang="es-ES" sz="1600" dirty="0" err="1" smtClean="0">
                <a:solidFill>
                  <a:srgbClr val="008080"/>
                </a:solidFill>
                <a:latin typeface="Gill Sans MT" panose="020B0502020104020203" pitchFamily="34" charset="0"/>
                <a:cs typeface="Calibri" panose="020F0502020204030204" pitchFamily="34" charset="0"/>
              </a:rPr>
              <a:t>Trap</a:t>
            </a:r>
            <a:r>
              <a:rPr lang="es-ES" sz="1600" dirty="0" smtClean="0">
                <a:solidFill>
                  <a:srgbClr val="008080"/>
                </a:solidFill>
                <a:latin typeface="Gill Sans MT" panose="020B0502020104020203" pitchFamily="34" charset="0"/>
                <a:cs typeface="Calibri" panose="020F0502020204030204" pitchFamily="34" charset="0"/>
              </a:rPr>
              <a:t>:</a:t>
            </a:r>
            <a:endParaRPr lang="ar-SA" sz="1600" dirty="0" smtClean="0">
              <a:solidFill>
                <a:srgbClr val="008080"/>
              </a:solidFill>
              <a:latin typeface="Gill Sans MT" panose="020B0502020104020203" pitchFamily="34" charset="0"/>
              <a:cs typeface="Calibri" panose="020F0502020204030204" pitchFamily="34" charset="0"/>
            </a:endParaRPr>
          </a:p>
          <a:p>
            <a:pPr marL="285750" indent="-285750">
              <a:lnSpc>
                <a:spcPct val="150000"/>
              </a:lnSpc>
              <a:buClr>
                <a:srgbClr val="008080"/>
              </a:buClr>
              <a:buFont typeface="Wingdings" panose="05000000000000000000" pitchFamily="2" charset="2"/>
              <a:buChar char="ü"/>
            </a:pPr>
            <a:r>
              <a:rPr lang="en-US" sz="1300" dirty="0">
                <a:solidFill>
                  <a:srgbClr val="00B050"/>
                </a:solidFill>
                <a:latin typeface="Gill Sans MT" panose="020B0502020104020203" pitchFamily="34" charset="0"/>
                <a:cs typeface="Calibri" panose="020F0502020204030204" pitchFamily="34" charset="0"/>
              </a:rPr>
              <a:t>Iodide is very essential component for thyroid hormones, T4 contains 4 iodine </a:t>
            </a:r>
            <a:r>
              <a:rPr lang="en-US" sz="1300" dirty="0" smtClean="0">
                <a:solidFill>
                  <a:srgbClr val="00B050"/>
                </a:solidFill>
                <a:latin typeface="Gill Sans MT" panose="020B0502020104020203" pitchFamily="34" charset="0"/>
                <a:cs typeface="Calibri" panose="020F0502020204030204" pitchFamily="34" charset="0"/>
              </a:rPr>
              <a:t>&amp; T3 </a:t>
            </a:r>
            <a:r>
              <a:rPr lang="en-US" sz="1300" dirty="0">
                <a:solidFill>
                  <a:srgbClr val="00B050"/>
                </a:solidFill>
                <a:latin typeface="Gill Sans MT" panose="020B0502020104020203" pitchFamily="34" charset="0"/>
                <a:cs typeface="Calibri" panose="020F0502020204030204" pitchFamily="34" charset="0"/>
              </a:rPr>
              <a:t>contains 3.</a:t>
            </a:r>
            <a:endParaRPr lang="es-ES" sz="1300" dirty="0">
              <a:solidFill>
                <a:srgbClr val="00B050"/>
              </a:solidFill>
              <a:latin typeface="Gill Sans MT" panose="020B0502020104020203" pitchFamily="34" charset="0"/>
              <a:cs typeface="Calibri" panose="020F0502020204030204" pitchFamily="34" charset="0"/>
            </a:endParaRPr>
          </a:p>
          <a:p>
            <a:pPr marL="285750" indent="-285750">
              <a:lnSpc>
                <a:spcPct val="150000"/>
              </a:lnSpc>
              <a:buClr>
                <a:srgbClr val="008080"/>
              </a:buClr>
              <a:buFont typeface="Wingdings" panose="05000000000000000000" pitchFamily="2" charset="2"/>
              <a:buChar char="ü"/>
            </a:pPr>
            <a:r>
              <a:rPr lang="en-US" sz="1400" dirty="0">
                <a:latin typeface="Gill Sans MT" panose="020B0502020104020203" pitchFamily="34" charset="0"/>
                <a:cs typeface="Calibri" panose="020F0502020204030204" pitchFamily="34" charset="0"/>
              </a:rPr>
              <a:t>Active </a:t>
            </a:r>
            <a:r>
              <a:rPr lang="en-US" sz="1400" dirty="0" smtClean="0">
                <a:latin typeface="Gill Sans MT" panose="020B0502020104020203" pitchFamily="34" charset="0"/>
                <a:cs typeface="Calibri" panose="020F0502020204030204" pitchFamily="34" charset="0"/>
              </a:rPr>
              <a:t>transport</a:t>
            </a:r>
            <a:r>
              <a:rPr lang="en-US" sz="1400" dirty="0">
                <a:latin typeface="Gill Sans MT" panose="020B0502020104020203" pitchFamily="34" charset="0"/>
                <a:cs typeface="Calibri" panose="020F0502020204030204" pitchFamily="34" charset="0"/>
              </a:rPr>
              <a:t> </a:t>
            </a:r>
            <a:r>
              <a:rPr lang="en-US" sz="1400" dirty="0" smtClean="0">
                <a:solidFill>
                  <a:schemeClr val="bg1">
                    <a:lumMod val="50000"/>
                  </a:schemeClr>
                </a:solidFill>
                <a:latin typeface="Gill Sans MT" panose="020B0502020104020203" pitchFamily="34" charset="0"/>
                <a:cs typeface="Calibri" panose="020F0502020204030204" pitchFamily="34" charset="0"/>
              </a:rPr>
              <a:t>(Which is sodium iodide co-transporter).</a:t>
            </a:r>
            <a:endParaRPr lang="en-US" sz="1400" dirty="0">
              <a:solidFill>
                <a:schemeClr val="bg1">
                  <a:lumMod val="50000"/>
                </a:schemeClr>
              </a:solidFill>
              <a:latin typeface="Gill Sans MT" panose="020B0502020104020203" pitchFamily="34" charset="0"/>
              <a:cs typeface="Calibri" panose="020F0502020204030204" pitchFamily="34" charset="0"/>
            </a:endParaRPr>
          </a:p>
          <a:p>
            <a:pPr marL="285750" indent="-285750">
              <a:lnSpc>
                <a:spcPct val="150000"/>
              </a:lnSpc>
              <a:buClr>
                <a:srgbClr val="008080"/>
              </a:buClr>
              <a:buFont typeface="Wingdings" panose="05000000000000000000" pitchFamily="2" charset="2"/>
              <a:buChar char="ü"/>
            </a:pPr>
            <a:r>
              <a:rPr lang="en-US" sz="1400" dirty="0">
                <a:latin typeface="Gill Sans MT" panose="020B0502020104020203" pitchFamily="34" charset="0"/>
                <a:cs typeface="Calibri" panose="020F0502020204030204" pitchFamily="34" charset="0"/>
              </a:rPr>
              <a:t>Wolff-</a:t>
            </a:r>
            <a:r>
              <a:rPr lang="en-US" sz="1400" dirty="0" err="1">
                <a:latin typeface="Gill Sans MT" panose="020B0502020104020203" pitchFamily="34" charset="0"/>
                <a:cs typeface="Calibri" panose="020F0502020204030204" pitchFamily="34" charset="0"/>
              </a:rPr>
              <a:t>chaikoff</a:t>
            </a:r>
            <a:r>
              <a:rPr lang="en-US" sz="1400" dirty="0">
                <a:latin typeface="Gill Sans MT" panose="020B0502020104020203" pitchFamily="34" charset="0"/>
                <a:cs typeface="Calibri" panose="020F0502020204030204" pitchFamily="34" charset="0"/>
              </a:rPr>
              <a:t> </a:t>
            </a:r>
            <a:r>
              <a:rPr lang="en-US" sz="1400" dirty="0" smtClean="0">
                <a:latin typeface="Gill Sans MT" panose="020B0502020104020203" pitchFamily="34" charset="0"/>
                <a:cs typeface="Calibri" panose="020F0502020204030204" pitchFamily="34" charset="0"/>
              </a:rPr>
              <a:t>effect*.</a:t>
            </a:r>
          </a:p>
          <a:p>
            <a:pPr>
              <a:lnSpc>
                <a:spcPct val="150000"/>
              </a:lnSpc>
              <a:buClr>
                <a:srgbClr val="008080"/>
              </a:buClr>
            </a:pPr>
            <a:r>
              <a:rPr lang="en-GB" sz="1400" dirty="0">
                <a:solidFill>
                  <a:srgbClr val="FF66CC"/>
                </a:solidFill>
                <a:cs typeface="Arial" charset="0"/>
              </a:rPr>
              <a:t>(A reduction in thyroid hormone levels caused by administration of a large amount of iodine)</a:t>
            </a:r>
            <a:r>
              <a:rPr lang="en-US" sz="1400" dirty="0" smtClean="0">
                <a:solidFill>
                  <a:srgbClr val="FF66CC"/>
                </a:solidFill>
                <a:cs typeface="Arial" charset="0"/>
              </a:rPr>
              <a:t>.</a:t>
            </a:r>
            <a:endParaRPr lang="ar-SA" sz="1400" dirty="0" smtClean="0">
              <a:solidFill>
                <a:srgbClr val="FF66CC"/>
              </a:solidFill>
              <a:latin typeface="Gill Sans MT" panose="020B0502020104020203" pitchFamily="34" charset="0"/>
              <a:cs typeface="Calibri" panose="020F0502020204030204" pitchFamily="34" charset="0"/>
            </a:endParaRPr>
          </a:p>
          <a:p>
            <a:pPr algn="r" rtl="1">
              <a:lnSpc>
                <a:spcPct val="150000"/>
              </a:lnSpc>
              <a:buClr>
                <a:srgbClr val="008080"/>
              </a:buClr>
            </a:pPr>
            <a:r>
              <a:rPr lang="ar-SA" sz="1300" dirty="0" smtClean="0">
                <a:solidFill>
                  <a:srgbClr val="00B050"/>
                </a:solidFill>
                <a:latin typeface="Calibri" panose="020F0502020204030204" pitchFamily="34" charset="0"/>
                <a:cs typeface="Calibri" panose="020F0502020204030204" pitchFamily="34" charset="0"/>
              </a:rPr>
              <a:t>تطبيق لنظرية العرض والطلب: الحين </a:t>
            </a:r>
            <a:r>
              <a:rPr lang="ar-SA" sz="1300" dirty="0">
                <a:solidFill>
                  <a:srgbClr val="00B050"/>
                </a:solidFill>
                <a:latin typeface="Calibri" panose="020F0502020204030204" pitchFamily="34" charset="0"/>
                <a:cs typeface="Calibri" panose="020F0502020204030204" pitchFamily="34" charset="0"/>
              </a:rPr>
              <a:t>لما الناس تسمع عن سلعة </a:t>
            </a:r>
            <a:r>
              <a:rPr lang="ar-SA" sz="1300" dirty="0" smtClean="0">
                <a:solidFill>
                  <a:srgbClr val="00B050"/>
                </a:solidFill>
                <a:latin typeface="Calibri" panose="020F0502020204030204" pitchFamily="34" charset="0"/>
                <a:cs typeface="Calibri" panose="020F0502020204030204" pitchFamily="34" charset="0"/>
              </a:rPr>
              <a:t>بتخلص لأنهم </a:t>
            </a:r>
            <a:r>
              <a:rPr lang="ar-SA" sz="1300" dirty="0">
                <a:solidFill>
                  <a:srgbClr val="00B050"/>
                </a:solidFill>
                <a:latin typeface="Calibri" panose="020F0502020204030204" pitchFamily="34" charset="0"/>
                <a:cs typeface="Calibri" panose="020F0502020204030204" pitchFamily="34" charset="0"/>
              </a:rPr>
              <a:t>يراكضون عشان </a:t>
            </a:r>
            <a:r>
              <a:rPr lang="ar-SA" sz="1300" dirty="0" smtClean="0">
                <a:solidFill>
                  <a:srgbClr val="00B050"/>
                </a:solidFill>
                <a:latin typeface="Calibri" panose="020F0502020204030204" pitchFamily="34" charset="0"/>
                <a:cs typeface="Calibri" panose="020F0502020204030204" pitchFamily="34" charset="0"/>
              </a:rPr>
              <a:t>يشترونها٬ </a:t>
            </a:r>
            <a:r>
              <a:rPr lang="ar-SA" sz="1300" dirty="0">
                <a:solidFill>
                  <a:srgbClr val="00B050"/>
                </a:solidFill>
                <a:latin typeface="Calibri" panose="020F0502020204030204" pitchFamily="34" charset="0"/>
                <a:cs typeface="Calibri" panose="020F0502020204030204" pitchFamily="34" charset="0"/>
              </a:rPr>
              <a:t>نفس الشي لما يوصل اليود للدم يكون قليل، هذا </a:t>
            </a:r>
            <a:r>
              <a:rPr lang="ar-SA" sz="1300" dirty="0" err="1" smtClean="0">
                <a:solidFill>
                  <a:srgbClr val="00B050"/>
                </a:solidFill>
                <a:latin typeface="Calibri" panose="020F0502020204030204" pitchFamily="34" charset="0"/>
                <a:cs typeface="Calibri" panose="020F0502020204030204" pitchFamily="34" charset="0"/>
              </a:rPr>
              <a:t>بيأثر</a:t>
            </a:r>
            <a:r>
              <a:rPr lang="ar-SA" sz="1300" dirty="0" smtClean="0">
                <a:solidFill>
                  <a:srgbClr val="00B050"/>
                </a:solidFill>
                <a:latin typeface="Calibri" panose="020F0502020204030204" pitchFamily="34" charset="0"/>
                <a:cs typeface="Calibri" panose="020F0502020204030204" pitchFamily="34" charset="0"/>
              </a:rPr>
              <a:t> على </a:t>
            </a:r>
            <a:r>
              <a:rPr lang="ar-SA" sz="1300" dirty="0">
                <a:solidFill>
                  <a:srgbClr val="00B050"/>
                </a:solidFill>
                <a:latin typeface="Calibri" panose="020F0502020204030204" pitchFamily="34" charset="0"/>
                <a:cs typeface="Calibri" panose="020F0502020204030204" pitchFamily="34" charset="0"/>
              </a:rPr>
              <a:t>نشاط ال</a:t>
            </a:r>
            <a:r>
              <a:rPr lang="en-US" sz="1300" dirty="0">
                <a:solidFill>
                  <a:srgbClr val="00B050"/>
                </a:solidFill>
                <a:latin typeface="Calibri" panose="020F0502020204030204" pitchFamily="34" charset="0"/>
                <a:cs typeface="Calibri" panose="020F0502020204030204" pitchFamily="34" charset="0"/>
              </a:rPr>
              <a:t>Pump</a:t>
            </a:r>
            <a:r>
              <a:rPr lang="ar-SA" sz="1300" dirty="0">
                <a:solidFill>
                  <a:srgbClr val="00B050"/>
                </a:solidFill>
                <a:latin typeface="Calibri" panose="020F0502020204030204" pitchFamily="34" charset="0"/>
                <a:cs typeface="Calibri" panose="020F0502020204030204" pitchFamily="34" charset="0"/>
              </a:rPr>
              <a:t> يزيده ويأخذ كل اليود الموجود والعكس </a:t>
            </a:r>
            <a:r>
              <a:rPr lang="ar-SA" sz="1300" dirty="0" smtClean="0">
                <a:solidFill>
                  <a:srgbClr val="00B050"/>
                </a:solidFill>
                <a:latin typeface="Calibri" panose="020F0502020204030204" pitchFamily="34" charset="0"/>
                <a:cs typeface="Calibri" panose="020F0502020204030204" pitchFamily="34" charset="0"/>
              </a:rPr>
              <a:t>صحيح.</a:t>
            </a:r>
            <a:endParaRPr lang="en-US" sz="1300" dirty="0" smtClean="0">
              <a:solidFill>
                <a:srgbClr val="00B050"/>
              </a:solidFill>
              <a:latin typeface="Calibri" panose="020F0502020204030204" pitchFamily="34" charset="0"/>
              <a:cs typeface="Calibri" panose="020F0502020204030204" pitchFamily="34" charset="0"/>
            </a:endParaRPr>
          </a:p>
          <a:p>
            <a:pPr algn="r" rtl="1">
              <a:lnSpc>
                <a:spcPct val="150000"/>
              </a:lnSpc>
              <a:buClr>
                <a:srgbClr val="008080"/>
              </a:buClr>
            </a:pPr>
            <a:r>
              <a:rPr lang="ar-SA" sz="1300" dirty="0" smtClean="0">
                <a:solidFill>
                  <a:srgbClr val="00B050"/>
                </a:solidFill>
                <a:latin typeface="Calibri" panose="020F0502020204030204" pitchFamily="34" charset="0"/>
                <a:cs typeface="Calibri" panose="020F0502020204030204" pitchFamily="34" charset="0"/>
              </a:rPr>
              <a:t>في السابق كانوا يستخدمون هذه الطريقة للعلاج (</a:t>
            </a:r>
            <a:r>
              <a:rPr lang="en-US" sz="1300" dirty="0" err="1" smtClean="0">
                <a:solidFill>
                  <a:srgbClr val="00B050"/>
                </a:solidFill>
                <a:latin typeface="Calibri" panose="020F0502020204030204" pitchFamily="34" charset="0"/>
                <a:cs typeface="Calibri" panose="020F0502020204030204" pitchFamily="34" charset="0"/>
              </a:rPr>
              <a:t>Nagative</a:t>
            </a:r>
            <a:r>
              <a:rPr lang="en-US" sz="1300" dirty="0" smtClean="0">
                <a:solidFill>
                  <a:srgbClr val="00B050"/>
                </a:solidFill>
                <a:latin typeface="Calibri" panose="020F0502020204030204" pitchFamily="34" charset="0"/>
                <a:cs typeface="Calibri" panose="020F0502020204030204" pitchFamily="34" charset="0"/>
              </a:rPr>
              <a:t> feedback</a:t>
            </a:r>
            <a:r>
              <a:rPr lang="ar-SA" sz="1300" dirty="0" smtClean="0">
                <a:solidFill>
                  <a:srgbClr val="00B050"/>
                </a:solidFill>
                <a:latin typeface="Calibri" panose="020F0502020204030204" pitchFamily="34" charset="0"/>
                <a:cs typeface="Calibri" panose="020F0502020204030204" pitchFamily="34" charset="0"/>
              </a:rPr>
              <a:t>) (وداوِها </a:t>
            </a:r>
            <a:r>
              <a:rPr lang="ar-SA" sz="1300" dirty="0" err="1" smtClean="0">
                <a:solidFill>
                  <a:srgbClr val="00B050"/>
                </a:solidFill>
                <a:latin typeface="Calibri" panose="020F0502020204030204" pitchFamily="34" charset="0"/>
                <a:cs typeface="Calibri" panose="020F0502020204030204" pitchFamily="34" charset="0"/>
              </a:rPr>
              <a:t>باللتي</a:t>
            </a:r>
            <a:r>
              <a:rPr lang="ar-SA" sz="1300" dirty="0" smtClean="0">
                <a:solidFill>
                  <a:srgbClr val="00B050"/>
                </a:solidFill>
                <a:latin typeface="Calibri" panose="020F0502020204030204" pitchFamily="34" charset="0"/>
                <a:cs typeface="Calibri" panose="020F0502020204030204" pitchFamily="34" charset="0"/>
              </a:rPr>
              <a:t> كانت هي الداء)</a:t>
            </a:r>
            <a:endParaRPr lang="en-US" sz="1300" dirty="0" smtClean="0">
              <a:solidFill>
                <a:srgbClr val="00B050"/>
              </a:solidFill>
              <a:latin typeface="Gill Sans MT" panose="020B0502020104020203" pitchFamily="34" charset="0"/>
              <a:cs typeface="Calibri" panose="020F0502020204030204" pitchFamily="34" charset="0"/>
            </a:endParaRPr>
          </a:p>
          <a:p>
            <a:pPr marL="285750" indent="-285750">
              <a:lnSpc>
                <a:spcPct val="150000"/>
              </a:lnSpc>
              <a:buClr>
                <a:srgbClr val="008080"/>
              </a:buClr>
              <a:buFont typeface="Wingdings" panose="05000000000000000000" pitchFamily="2" charset="2"/>
              <a:buChar char="ü"/>
            </a:pPr>
            <a:r>
              <a:rPr lang="en-US" sz="1400" dirty="0" smtClean="0">
                <a:latin typeface="Gill Sans MT" panose="020B0502020104020203" pitchFamily="34" charset="0"/>
                <a:cs typeface="Calibri" panose="020F0502020204030204" pitchFamily="34" charset="0"/>
              </a:rPr>
              <a:t>Ratio </a:t>
            </a:r>
            <a:r>
              <a:rPr lang="en-US" sz="1400" dirty="0">
                <a:latin typeface="Gill Sans MT" panose="020B0502020104020203" pitchFamily="34" charset="0"/>
                <a:cs typeface="Calibri" panose="020F0502020204030204" pitchFamily="34" charset="0"/>
              </a:rPr>
              <a:t>of concentration from </a:t>
            </a:r>
            <a:r>
              <a:rPr lang="en-US" sz="1400" dirty="0">
                <a:solidFill>
                  <a:srgbClr val="FFC000"/>
                </a:solidFill>
                <a:latin typeface="Gill Sans MT" panose="020B0502020104020203" pitchFamily="34" charset="0"/>
                <a:cs typeface="Calibri" panose="020F0502020204030204" pitchFamily="34" charset="0"/>
              </a:rPr>
              <a:t>30-250</a:t>
            </a:r>
            <a:r>
              <a:rPr lang="en-US" sz="1400" dirty="0">
                <a:latin typeface="Gill Sans MT" panose="020B0502020104020203" pitchFamily="34" charset="0"/>
                <a:cs typeface="Calibri" panose="020F0502020204030204" pitchFamily="34" charset="0"/>
              </a:rPr>
              <a:t> </a:t>
            </a:r>
            <a:r>
              <a:rPr lang="en-US" sz="1400" dirty="0" smtClean="0">
                <a:latin typeface="Gill Sans MT" panose="020B0502020104020203" pitchFamily="34" charset="0"/>
                <a:cs typeface="Calibri" panose="020F0502020204030204" pitchFamily="34" charset="0"/>
              </a:rPr>
              <a:t>times</a:t>
            </a:r>
            <a:r>
              <a:rPr lang="en-US" sz="1400" dirty="0">
                <a:latin typeface="Gill Sans MT" panose="020B0502020104020203" pitchFamily="34" charset="0"/>
                <a:cs typeface="Calibri" panose="020F0502020204030204" pitchFamily="34" charset="0"/>
              </a:rPr>
              <a:t> </a:t>
            </a:r>
            <a:r>
              <a:rPr lang="en-US" sz="1400" dirty="0" smtClean="0">
                <a:solidFill>
                  <a:schemeClr val="bg1">
                    <a:lumMod val="50000"/>
                  </a:schemeClr>
                </a:solidFill>
                <a:latin typeface="Gill Sans MT" panose="020B0502020104020203" pitchFamily="34" charset="0"/>
                <a:cs typeface="Calibri" panose="020F0502020204030204" pitchFamily="34" charset="0"/>
              </a:rPr>
              <a:t>(in </a:t>
            </a:r>
            <a:r>
              <a:rPr lang="en-US" sz="1400" dirty="0">
                <a:solidFill>
                  <a:schemeClr val="bg1">
                    <a:lumMod val="50000"/>
                  </a:schemeClr>
                </a:solidFill>
                <a:latin typeface="Gill Sans MT" panose="020B0502020104020203" pitchFamily="34" charset="0"/>
                <a:cs typeface="Calibri" panose="020F0502020204030204" pitchFamily="34" charset="0"/>
              </a:rPr>
              <a:t>the gland compared to the </a:t>
            </a:r>
            <a:r>
              <a:rPr lang="en-US" sz="1400" dirty="0" smtClean="0">
                <a:solidFill>
                  <a:schemeClr val="bg1">
                    <a:lumMod val="50000"/>
                  </a:schemeClr>
                </a:solidFill>
                <a:latin typeface="Gill Sans MT" panose="020B0502020104020203" pitchFamily="34" charset="0"/>
                <a:cs typeface="Calibri" panose="020F0502020204030204" pitchFamily="34" charset="0"/>
              </a:rPr>
              <a:t>blood).</a:t>
            </a:r>
            <a:endParaRPr lang="en-US" sz="1400" dirty="0">
              <a:solidFill>
                <a:schemeClr val="bg1">
                  <a:lumMod val="50000"/>
                </a:schemeClr>
              </a:solidFill>
              <a:latin typeface="Gill Sans MT" panose="020B0502020104020203" pitchFamily="34" charset="0"/>
              <a:cs typeface="Calibri" panose="020F0502020204030204" pitchFamily="34" charset="0"/>
            </a:endParaRPr>
          </a:p>
          <a:p>
            <a:pPr marL="285750" indent="-285750">
              <a:lnSpc>
                <a:spcPct val="150000"/>
              </a:lnSpc>
              <a:buClr>
                <a:srgbClr val="008080"/>
              </a:buClr>
              <a:buFont typeface="Wingdings" panose="05000000000000000000" pitchFamily="2" charset="2"/>
              <a:buChar char="ü"/>
            </a:pPr>
            <a:r>
              <a:rPr lang="en-US" sz="1400" dirty="0">
                <a:latin typeface="Gill Sans MT" panose="020B0502020104020203" pitchFamily="34" charset="0"/>
                <a:cs typeface="Calibri" panose="020F0502020204030204" pitchFamily="34" charset="0"/>
              </a:rPr>
              <a:t>It is stimulated by </a:t>
            </a:r>
            <a:r>
              <a:rPr lang="en-US" sz="1400" dirty="0" smtClean="0">
                <a:latin typeface="Gill Sans MT" panose="020B0502020104020203" pitchFamily="34" charset="0"/>
                <a:cs typeface="Calibri" panose="020F0502020204030204" pitchFamily="34" charset="0"/>
              </a:rPr>
              <a:t>TSH </a:t>
            </a:r>
            <a:r>
              <a:rPr lang="en-US" sz="1400" dirty="0" smtClean="0">
                <a:solidFill>
                  <a:schemeClr val="bg1">
                    <a:lumMod val="50000"/>
                  </a:schemeClr>
                </a:solidFill>
                <a:latin typeface="Gill Sans MT" panose="020B0502020104020203" pitchFamily="34" charset="0"/>
                <a:cs typeface="Calibri" panose="020F0502020204030204" pitchFamily="34" charset="0"/>
              </a:rPr>
              <a:t>(The </a:t>
            </a:r>
            <a:r>
              <a:rPr lang="en-US" sz="1400" dirty="0">
                <a:solidFill>
                  <a:schemeClr val="bg1">
                    <a:lumMod val="50000"/>
                  </a:schemeClr>
                </a:solidFill>
                <a:latin typeface="Gill Sans MT" panose="020B0502020104020203" pitchFamily="34" charset="0"/>
                <a:cs typeface="Calibri" panose="020F0502020204030204" pitchFamily="34" charset="0"/>
              </a:rPr>
              <a:t>pump number </a:t>
            </a:r>
            <a:r>
              <a:rPr lang="en-US" sz="1400" dirty="0" smtClean="0">
                <a:solidFill>
                  <a:schemeClr val="bg1">
                    <a:lumMod val="50000"/>
                  </a:schemeClr>
                </a:solidFill>
                <a:latin typeface="Gill Sans MT" panose="020B0502020104020203" pitchFamily="34" charset="0"/>
                <a:cs typeface="Calibri" panose="020F0502020204030204" pitchFamily="34" charset="0"/>
              </a:rPr>
              <a:t>&amp; </a:t>
            </a:r>
            <a:r>
              <a:rPr lang="en-US" sz="1400" dirty="0">
                <a:solidFill>
                  <a:schemeClr val="bg1">
                    <a:lumMod val="50000"/>
                  </a:schemeClr>
                </a:solidFill>
                <a:latin typeface="Gill Sans MT" panose="020B0502020104020203" pitchFamily="34" charset="0"/>
                <a:cs typeface="Calibri" panose="020F0502020204030204" pitchFamily="34" charset="0"/>
              </a:rPr>
              <a:t>activity will be increased in response to </a:t>
            </a:r>
            <a:r>
              <a:rPr lang="en-US" sz="1400" dirty="0" smtClean="0">
                <a:solidFill>
                  <a:schemeClr val="bg1">
                    <a:lumMod val="50000"/>
                  </a:schemeClr>
                </a:solidFill>
                <a:latin typeface="Gill Sans MT" panose="020B0502020104020203" pitchFamily="34" charset="0"/>
                <a:cs typeface="Calibri" panose="020F0502020204030204" pitchFamily="34" charset="0"/>
              </a:rPr>
              <a:t>TSH).</a:t>
            </a:r>
            <a:endParaRPr lang="en-US" sz="1400" dirty="0">
              <a:solidFill>
                <a:schemeClr val="bg1">
                  <a:lumMod val="50000"/>
                </a:schemeClr>
              </a:solidFill>
              <a:latin typeface="Gill Sans MT" panose="020B0502020104020203" pitchFamily="34" charset="0"/>
              <a:cs typeface="Calibri" panose="020F0502020204030204" pitchFamily="34" charset="0"/>
            </a:endParaRPr>
          </a:p>
        </p:txBody>
      </p:sp>
      <p:sp>
        <p:nvSpPr>
          <p:cNvPr id="37" name="Rectangle 36"/>
          <p:cNvSpPr/>
          <p:nvPr/>
        </p:nvSpPr>
        <p:spPr>
          <a:xfrm>
            <a:off x="592122" y="4012728"/>
            <a:ext cx="3414057" cy="2174332"/>
          </a:xfrm>
          <a:prstGeom prst="rect">
            <a:avLst/>
          </a:prstGeom>
          <a:solidFill>
            <a:srgbClr val="FFE7E7"/>
          </a:solidFill>
          <a:ln>
            <a:solidFill>
              <a:srgbClr val="008080"/>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buClr>
                <a:srgbClr val="008080"/>
              </a:buClr>
            </a:pPr>
            <a:r>
              <a:rPr lang="en-US" sz="1600" dirty="0" smtClean="0">
                <a:solidFill>
                  <a:srgbClr val="008080"/>
                </a:solidFill>
                <a:latin typeface="Gill Sans MT" panose="020B0502020104020203" pitchFamily="34" charset="0"/>
                <a:cs typeface="Calibri" panose="020F0502020204030204" pitchFamily="34" charset="0"/>
              </a:rPr>
              <a:t>3. Oxidation </a:t>
            </a:r>
            <a:r>
              <a:rPr lang="en-US" sz="1600" dirty="0">
                <a:solidFill>
                  <a:srgbClr val="008080"/>
                </a:solidFill>
                <a:latin typeface="Gill Sans MT" panose="020B0502020104020203" pitchFamily="34" charset="0"/>
                <a:cs typeface="Calibri" panose="020F0502020204030204" pitchFamily="34" charset="0"/>
              </a:rPr>
              <a:t>Of Iodide To Iodine:</a:t>
            </a:r>
          </a:p>
          <a:p>
            <a:pPr marL="285750" indent="-285750">
              <a:lnSpc>
                <a:spcPct val="150000"/>
              </a:lnSpc>
              <a:buFont typeface="Wingdings" panose="05000000000000000000" pitchFamily="2" charset="2"/>
              <a:buChar char="ü"/>
            </a:pPr>
            <a:r>
              <a:rPr lang="en-US" sz="1400" dirty="0">
                <a:solidFill>
                  <a:srgbClr val="00B050"/>
                </a:solidFill>
                <a:latin typeface="Gill Sans MT" panose="020B0502020104020203" pitchFamily="34" charset="0"/>
                <a:cs typeface="Calibri" panose="020F0502020204030204" pitchFamily="34" charset="0"/>
              </a:rPr>
              <a:t>Catalyzed by </a:t>
            </a:r>
            <a:r>
              <a:rPr lang="en-US" sz="1400" b="1" dirty="0">
                <a:solidFill>
                  <a:srgbClr val="FF0000"/>
                </a:solidFill>
                <a:latin typeface="Gill Sans MT" panose="020B0502020104020203" pitchFamily="34" charset="0"/>
                <a:cs typeface="Calibri" panose="020F0502020204030204" pitchFamily="34" charset="0"/>
              </a:rPr>
              <a:t>Thyroid </a:t>
            </a:r>
            <a:r>
              <a:rPr lang="en-US" sz="1400" b="1" dirty="0" smtClean="0">
                <a:solidFill>
                  <a:srgbClr val="FF0000"/>
                </a:solidFill>
                <a:latin typeface="Gill Sans MT" panose="020B0502020104020203" pitchFamily="34" charset="0"/>
                <a:cs typeface="Calibri" panose="020F0502020204030204" pitchFamily="34" charset="0"/>
              </a:rPr>
              <a:t>Peroxidase </a:t>
            </a:r>
            <a:r>
              <a:rPr lang="en-US" sz="1300" dirty="0" smtClean="0">
                <a:solidFill>
                  <a:srgbClr val="00B050"/>
                </a:solidFill>
                <a:latin typeface="Gill Sans MT" panose="020B0502020104020203" pitchFamily="34" charset="0"/>
                <a:cs typeface="Calibri" panose="020F0502020204030204" pitchFamily="34" charset="0"/>
              </a:rPr>
              <a:t>(</a:t>
            </a:r>
            <a:r>
              <a:rPr lang="en-US" sz="1300" dirty="0">
                <a:solidFill>
                  <a:srgbClr val="00B050"/>
                </a:solidFill>
                <a:latin typeface="Gill Sans MT" panose="020B0502020104020203" pitchFamily="34" charset="0"/>
                <a:cs typeface="Calibri" panose="020F0502020204030204" pitchFamily="34" charset="0"/>
              </a:rPr>
              <a:t>Thyroid </a:t>
            </a:r>
            <a:r>
              <a:rPr lang="en-US" sz="1300" dirty="0" smtClean="0">
                <a:solidFill>
                  <a:srgbClr val="00B050"/>
                </a:solidFill>
                <a:latin typeface="Gill Sans MT" panose="020B0502020104020203" pitchFamily="34" charset="0"/>
                <a:cs typeface="Calibri" panose="020F0502020204030204" pitchFamily="34" charset="0"/>
              </a:rPr>
              <a:t>Peroxidase = </a:t>
            </a:r>
            <a:r>
              <a:rPr lang="en-US" sz="1300" dirty="0" smtClean="0">
                <a:solidFill>
                  <a:srgbClr val="00B050"/>
                </a:solidFill>
              </a:rPr>
              <a:t>converts iodide </a:t>
            </a:r>
            <a:r>
              <a:rPr lang="en-US" sz="1300" dirty="0">
                <a:solidFill>
                  <a:srgbClr val="00B050"/>
                </a:solidFill>
              </a:rPr>
              <a:t>to iodine (oxidation) so it can bind to </a:t>
            </a:r>
            <a:r>
              <a:rPr lang="en-US" sz="1300" dirty="0" smtClean="0">
                <a:solidFill>
                  <a:srgbClr val="00B050"/>
                </a:solidFill>
              </a:rPr>
              <a:t>thyroglobulin).</a:t>
            </a:r>
            <a:endParaRPr lang="en-US" sz="1300" dirty="0">
              <a:solidFill>
                <a:srgbClr val="00B050"/>
              </a:solidFill>
              <a:latin typeface="Gill Sans MT" panose="020B0502020104020203" pitchFamily="34" charset="0"/>
              <a:cs typeface="Calibri" panose="020F0502020204030204" pitchFamily="34" charset="0"/>
            </a:endParaRPr>
          </a:p>
          <a:p>
            <a:pPr marL="285750" indent="-285750">
              <a:lnSpc>
                <a:spcPct val="150000"/>
              </a:lnSpc>
              <a:buFont typeface="Wingdings" panose="05000000000000000000" pitchFamily="2" charset="2"/>
              <a:buChar char="ü"/>
            </a:pPr>
            <a:r>
              <a:rPr lang="en-US" sz="1400" dirty="0">
                <a:latin typeface="Gill Sans MT" panose="020B0502020104020203" pitchFamily="34" charset="0"/>
                <a:cs typeface="Calibri" panose="020F0502020204030204" pitchFamily="34" charset="0"/>
              </a:rPr>
              <a:t>It is located in </a:t>
            </a:r>
            <a:r>
              <a:rPr lang="en-US" sz="1600" b="1" dirty="0">
                <a:solidFill>
                  <a:srgbClr val="FF0000"/>
                </a:solidFill>
                <a:latin typeface="Gill Sans MT" panose="020B0502020104020203" pitchFamily="34" charset="0"/>
                <a:cs typeface="Calibri" panose="020F0502020204030204" pitchFamily="34" charset="0"/>
              </a:rPr>
              <a:t>or</a:t>
            </a:r>
            <a:r>
              <a:rPr lang="en-US" sz="1400" dirty="0">
                <a:latin typeface="Gill Sans MT" panose="020B0502020104020203" pitchFamily="34" charset="0"/>
                <a:cs typeface="Calibri" panose="020F0502020204030204" pitchFamily="34" charset="0"/>
              </a:rPr>
              <a:t> attached to the apical membrane.</a:t>
            </a:r>
          </a:p>
        </p:txBody>
      </p:sp>
      <p:sp>
        <p:nvSpPr>
          <p:cNvPr id="7" name="Rectangle 6"/>
          <p:cNvSpPr/>
          <p:nvPr/>
        </p:nvSpPr>
        <p:spPr>
          <a:xfrm>
            <a:off x="4078190" y="4743412"/>
            <a:ext cx="7501213" cy="1451669"/>
          </a:xfrm>
          <a:prstGeom prst="rect">
            <a:avLst/>
          </a:prstGeom>
          <a:ln w="9525">
            <a:solidFill>
              <a:schemeClr val="bg1">
                <a:lumMod val="50000"/>
              </a:schemeClr>
            </a:solidFill>
            <a:prstDash val="dashDot"/>
          </a:ln>
        </p:spPr>
        <p:txBody>
          <a:bodyPr vert="horz" wrap="square" lIns="101590" tIns="50795" rIns="101590" bIns="50795">
            <a:spAutoFit/>
          </a:bodyPr>
          <a:lstStyle/>
          <a:p>
            <a:pPr>
              <a:spcBef>
                <a:spcPts val="667"/>
              </a:spcBef>
              <a:buClr>
                <a:srgbClr val="00B050"/>
              </a:buClr>
              <a:buSzPct val="76000"/>
            </a:pPr>
            <a:r>
              <a:rPr lang="en-US" sz="1500" dirty="0" smtClean="0">
                <a:solidFill>
                  <a:schemeClr val="bg1">
                    <a:lumMod val="50000"/>
                  </a:schemeClr>
                </a:solidFill>
                <a:latin typeface="Gill Sans MT" panose="020B0502020104020203" pitchFamily="34" charset="0"/>
                <a:cs typeface="Calibri" panose="020F0502020204030204" pitchFamily="34" charset="0"/>
              </a:rPr>
              <a:t>Wolff-</a:t>
            </a:r>
            <a:r>
              <a:rPr lang="en-US" sz="1500" dirty="0" err="1" smtClean="0">
                <a:solidFill>
                  <a:schemeClr val="bg1">
                    <a:lumMod val="50000"/>
                  </a:schemeClr>
                </a:solidFill>
                <a:latin typeface="Gill Sans MT" panose="020B0502020104020203" pitchFamily="34" charset="0"/>
                <a:cs typeface="Calibri" panose="020F0502020204030204" pitchFamily="34" charset="0"/>
              </a:rPr>
              <a:t>chaikoff</a:t>
            </a:r>
            <a:r>
              <a:rPr lang="en-US" sz="1500" dirty="0" smtClean="0">
                <a:solidFill>
                  <a:schemeClr val="bg1">
                    <a:lumMod val="50000"/>
                  </a:schemeClr>
                </a:solidFill>
                <a:latin typeface="Gill Sans MT" panose="020B0502020104020203" pitchFamily="34" charset="0"/>
                <a:cs typeface="Calibri" panose="020F0502020204030204" pitchFamily="34" charset="0"/>
              </a:rPr>
              <a:t> </a:t>
            </a:r>
            <a:r>
              <a:rPr lang="en-US" sz="1500" dirty="0">
                <a:solidFill>
                  <a:schemeClr val="bg1">
                    <a:lumMod val="50000"/>
                  </a:schemeClr>
                </a:solidFill>
                <a:latin typeface="Gill Sans MT" panose="020B0502020104020203" pitchFamily="34" charset="0"/>
                <a:cs typeface="Calibri" panose="020F0502020204030204" pitchFamily="34" charset="0"/>
              </a:rPr>
              <a:t>effect: </a:t>
            </a:r>
            <a:r>
              <a:rPr lang="en-US" sz="1600" dirty="0" smtClean="0">
                <a:solidFill>
                  <a:srgbClr val="FF0000"/>
                </a:solidFill>
                <a:latin typeface="Gill Sans MT" panose="020B0502020104020203" pitchFamily="34" charset="0"/>
                <a:cs typeface="Calibri" panose="020F0502020204030204" pitchFamily="34" charset="0"/>
              </a:rPr>
              <a:t>Read it</a:t>
            </a:r>
          </a:p>
          <a:p>
            <a:pPr marL="285750" indent="-285750">
              <a:spcBef>
                <a:spcPts val="667"/>
              </a:spcBef>
              <a:buClr>
                <a:srgbClr val="00B050"/>
              </a:buClr>
              <a:buSzPct val="76000"/>
              <a:buFont typeface="Wingdings" panose="05000000000000000000" pitchFamily="2" charset="2"/>
              <a:buChar char="ü"/>
            </a:pPr>
            <a:r>
              <a:rPr lang="en-US" sz="1500" dirty="0" smtClean="0">
                <a:solidFill>
                  <a:schemeClr val="bg1">
                    <a:lumMod val="50000"/>
                  </a:schemeClr>
                </a:solidFill>
                <a:latin typeface="Gill Sans MT" panose="020B0502020104020203" pitchFamily="34" charset="0"/>
                <a:cs typeface="Calibri" panose="020F0502020204030204" pitchFamily="34" charset="0"/>
              </a:rPr>
              <a:t>when </a:t>
            </a:r>
            <a:r>
              <a:rPr lang="en-US" sz="1500" dirty="0">
                <a:solidFill>
                  <a:schemeClr val="bg1">
                    <a:lumMod val="50000"/>
                  </a:schemeClr>
                </a:solidFill>
                <a:latin typeface="Gill Sans MT" panose="020B0502020104020203" pitchFamily="34" charset="0"/>
                <a:cs typeface="Calibri" panose="020F0502020204030204" pitchFamily="34" charset="0"/>
              </a:rPr>
              <a:t>Iodide in blood is increased, the number </a:t>
            </a:r>
            <a:r>
              <a:rPr lang="en-US" sz="1500" dirty="0" smtClean="0">
                <a:solidFill>
                  <a:schemeClr val="bg1">
                    <a:lumMod val="50000"/>
                  </a:schemeClr>
                </a:solidFill>
                <a:latin typeface="Gill Sans MT" panose="020B0502020104020203" pitchFamily="34" charset="0"/>
                <a:cs typeface="Calibri" panose="020F0502020204030204" pitchFamily="34" charset="0"/>
              </a:rPr>
              <a:t>&amp; </a:t>
            </a:r>
            <a:r>
              <a:rPr lang="en-US" sz="1500" dirty="0">
                <a:solidFill>
                  <a:schemeClr val="bg1">
                    <a:lumMod val="50000"/>
                  </a:schemeClr>
                </a:solidFill>
                <a:latin typeface="Gill Sans MT" panose="020B0502020104020203" pitchFamily="34" charset="0"/>
                <a:cs typeface="Calibri" panose="020F0502020204030204" pitchFamily="34" charset="0"/>
              </a:rPr>
              <a:t>activity of Iodide pump will be decreased because there is abundant Iodide in blood. </a:t>
            </a:r>
            <a:endParaRPr lang="en-US" sz="1500" dirty="0" smtClean="0">
              <a:solidFill>
                <a:schemeClr val="bg1">
                  <a:lumMod val="50000"/>
                </a:schemeClr>
              </a:solidFill>
              <a:latin typeface="Gill Sans MT" panose="020B0502020104020203" pitchFamily="34" charset="0"/>
              <a:cs typeface="Calibri" panose="020F0502020204030204" pitchFamily="34" charset="0"/>
            </a:endParaRPr>
          </a:p>
          <a:p>
            <a:pPr marL="285750" indent="-285750">
              <a:spcBef>
                <a:spcPts val="667"/>
              </a:spcBef>
              <a:buClr>
                <a:srgbClr val="00B050"/>
              </a:buClr>
              <a:buSzPct val="76000"/>
              <a:buFont typeface="Wingdings" panose="05000000000000000000" pitchFamily="2" charset="2"/>
              <a:buChar char="ü"/>
            </a:pPr>
            <a:r>
              <a:rPr lang="en-US" sz="1500" dirty="0" smtClean="0">
                <a:solidFill>
                  <a:schemeClr val="bg1">
                    <a:lumMod val="50000"/>
                  </a:schemeClr>
                </a:solidFill>
                <a:latin typeface="Gill Sans MT" panose="020B0502020104020203" pitchFamily="34" charset="0"/>
                <a:cs typeface="Calibri" panose="020F0502020204030204" pitchFamily="34" charset="0"/>
              </a:rPr>
              <a:t>While </a:t>
            </a:r>
            <a:r>
              <a:rPr lang="en-US" sz="1500" dirty="0">
                <a:solidFill>
                  <a:schemeClr val="bg1">
                    <a:lumMod val="50000"/>
                  </a:schemeClr>
                </a:solidFill>
                <a:latin typeface="Gill Sans MT" panose="020B0502020104020203" pitchFamily="34" charset="0"/>
                <a:cs typeface="Calibri" panose="020F0502020204030204" pitchFamily="34" charset="0"/>
              </a:rPr>
              <a:t>when Iodide in blood is decreased, the number </a:t>
            </a:r>
            <a:r>
              <a:rPr lang="en-US" sz="1500" dirty="0" smtClean="0">
                <a:solidFill>
                  <a:schemeClr val="bg1">
                    <a:lumMod val="50000"/>
                  </a:schemeClr>
                </a:solidFill>
                <a:latin typeface="Gill Sans MT" panose="020B0502020104020203" pitchFamily="34" charset="0"/>
                <a:cs typeface="Calibri" panose="020F0502020204030204" pitchFamily="34" charset="0"/>
              </a:rPr>
              <a:t>&amp; </a:t>
            </a:r>
            <a:r>
              <a:rPr lang="en-US" sz="1500" dirty="0">
                <a:solidFill>
                  <a:schemeClr val="bg1">
                    <a:lumMod val="50000"/>
                  </a:schemeClr>
                </a:solidFill>
                <a:latin typeface="Gill Sans MT" panose="020B0502020104020203" pitchFamily="34" charset="0"/>
                <a:cs typeface="Calibri" panose="020F0502020204030204" pitchFamily="34" charset="0"/>
              </a:rPr>
              <a:t>the activity of this pump will be increased to uptake this small quantity of Iodide in blood. </a:t>
            </a:r>
          </a:p>
        </p:txBody>
      </p:sp>
      <p:sp>
        <p:nvSpPr>
          <p:cNvPr id="9" name="Rectangle 8"/>
          <p:cNvSpPr/>
          <p:nvPr/>
        </p:nvSpPr>
        <p:spPr>
          <a:xfrm>
            <a:off x="9442827" y="11258"/>
            <a:ext cx="2745998"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smtClean="0">
                <a:solidFill>
                  <a:srgbClr val="FF0000"/>
                </a:solidFill>
                <a:latin typeface="Arabic Typesetting" panose="03020402040406030203" pitchFamily="66" charset="-78"/>
                <a:cs typeface="Arabic Typesetting" panose="03020402040406030203" pitchFamily="66" charset="-78"/>
              </a:rPr>
              <a:t>الإنزيمات مهمة بارك الله فيكم </a:t>
            </a:r>
            <a:r>
              <a:rPr lang="ar-SA" sz="2400" dirty="0" smtClean="0">
                <a:solidFill>
                  <a:srgbClr val="FF0000"/>
                </a:solidFill>
                <a:latin typeface="Arabic Typesetting" panose="03020402040406030203" pitchFamily="66" charset="-78"/>
                <a:cs typeface="Arabic Typesetting" panose="03020402040406030203" pitchFamily="66" charset="-78"/>
                <a:sym typeface="Wingdings" panose="05000000000000000000" pitchFamily="2" charset="2"/>
              </a:rPr>
              <a:t></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044545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Cont.</a:t>
            </a:r>
          </a:p>
        </p:txBody>
      </p:sp>
      <p:sp>
        <p:nvSpPr>
          <p:cNvPr id="3" name="Slide Number Placeholder 2"/>
          <p:cNvSpPr>
            <a:spLocks noGrp="1"/>
          </p:cNvSpPr>
          <p:nvPr>
            <p:ph type="sldNum" sz="quarter" idx="12"/>
          </p:nvPr>
        </p:nvSpPr>
        <p:spPr/>
        <p:txBody>
          <a:bodyPr/>
          <a:lstStyle/>
          <a:p>
            <a:fld id="{4929A69E-7D8F-4515-9605-0315ABD4F316}" type="slidenum">
              <a:rPr lang="en-US" smtClean="0"/>
              <a:t>7</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662364" y="1241334"/>
            <a:ext cx="4320480" cy="2763729"/>
          </a:xfrm>
          <a:prstGeom prst="rect">
            <a:avLst/>
          </a:prstGeom>
          <a:solidFill>
            <a:srgbClr val="F7E8FC"/>
          </a:solidFill>
          <a:ln>
            <a:solidFill>
              <a:srgbClr val="008080"/>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buClr>
                <a:srgbClr val="008080"/>
              </a:buClr>
            </a:pPr>
            <a:r>
              <a:rPr lang="en-US" sz="1600" dirty="0">
                <a:solidFill>
                  <a:srgbClr val="008080"/>
                </a:solidFill>
                <a:latin typeface="Gill Sans MT" panose="020B0502020104020203" pitchFamily="34" charset="0"/>
                <a:cs typeface="Calibri" panose="020F0502020204030204" pitchFamily="34" charset="0"/>
              </a:rPr>
              <a:t>5. Coupling Reaction</a:t>
            </a:r>
            <a:r>
              <a:rPr lang="en-US" sz="1600" dirty="0" smtClean="0">
                <a:solidFill>
                  <a:srgbClr val="008080"/>
                </a:solidFill>
                <a:latin typeface="Gill Sans MT" panose="020B0502020104020203" pitchFamily="34" charset="0"/>
                <a:cs typeface="Calibri" panose="020F0502020204030204" pitchFamily="34" charset="0"/>
              </a:rPr>
              <a:t>:</a:t>
            </a:r>
            <a:endParaRPr lang="en-US" sz="1600" b="1" dirty="0">
              <a:solidFill>
                <a:srgbClr val="008080"/>
              </a:solidFill>
              <a:latin typeface="Gill Sans MT" panose="020B0502020104020203" pitchFamily="34" charset="0"/>
              <a:cs typeface="Calibri" panose="020F0502020204030204" pitchFamily="34" charset="0"/>
            </a:endParaRPr>
          </a:p>
          <a:p>
            <a:pPr marL="285750" indent="-285750">
              <a:lnSpc>
                <a:spcPct val="150000"/>
              </a:lnSpc>
              <a:buFont typeface="Wingdings" panose="05000000000000000000" pitchFamily="2" charset="2"/>
              <a:buChar char="ü"/>
            </a:pPr>
            <a:r>
              <a:rPr lang="en-US" sz="1400" dirty="0">
                <a:solidFill>
                  <a:srgbClr val="FF0000"/>
                </a:solidFill>
                <a:latin typeface="Gill Sans MT" panose="020B0502020104020203" pitchFamily="34" charset="0"/>
                <a:cs typeface="Calibri" panose="020F0502020204030204" pitchFamily="34" charset="0"/>
              </a:rPr>
              <a:t>DIT + DIT =  T4 (faster</a:t>
            </a:r>
            <a:r>
              <a:rPr lang="en-US" sz="1400" dirty="0" smtClean="0">
                <a:solidFill>
                  <a:srgbClr val="FF0000"/>
                </a:solidFill>
                <a:latin typeface="Gill Sans MT" panose="020B0502020104020203" pitchFamily="34" charset="0"/>
                <a:cs typeface="Calibri" panose="020F0502020204030204" pitchFamily="34" charset="0"/>
              </a:rPr>
              <a:t>), while </a:t>
            </a:r>
            <a:r>
              <a:rPr lang="en-US" sz="1400" dirty="0">
                <a:solidFill>
                  <a:srgbClr val="FF0000"/>
                </a:solidFill>
                <a:latin typeface="Gill Sans MT" panose="020B0502020104020203" pitchFamily="34" charset="0"/>
                <a:cs typeface="Calibri" panose="020F0502020204030204" pitchFamily="34" charset="0"/>
              </a:rPr>
              <a:t>DIT + MIT =  T3</a:t>
            </a:r>
          </a:p>
          <a:p>
            <a:pPr marL="285750" indent="-285750">
              <a:lnSpc>
                <a:spcPct val="150000"/>
              </a:lnSpc>
              <a:buFont typeface="Wingdings" panose="05000000000000000000" pitchFamily="2" charset="2"/>
              <a:buChar char="ü"/>
            </a:pPr>
            <a:r>
              <a:rPr lang="en-US" sz="1400" dirty="0">
                <a:latin typeface="Gill Sans MT" panose="020B0502020104020203" pitchFamily="34" charset="0"/>
                <a:cs typeface="Calibri" panose="020F0502020204030204" pitchFamily="34" charset="0"/>
              </a:rPr>
              <a:t>Catalyzed by </a:t>
            </a:r>
            <a:r>
              <a:rPr lang="en-US" sz="1400" b="1" dirty="0">
                <a:solidFill>
                  <a:srgbClr val="FF0000"/>
                </a:solidFill>
                <a:latin typeface="Gill Sans MT" panose="020B0502020104020203" pitchFamily="34" charset="0"/>
                <a:cs typeface="Calibri" panose="020F0502020204030204" pitchFamily="34" charset="0"/>
              </a:rPr>
              <a:t>thyroid peroxidase.</a:t>
            </a:r>
          </a:p>
          <a:p>
            <a:pPr marL="285750" indent="-285750">
              <a:lnSpc>
                <a:spcPct val="150000"/>
              </a:lnSpc>
              <a:buFont typeface="Wingdings" panose="05000000000000000000" pitchFamily="2" charset="2"/>
              <a:buChar char="ü"/>
            </a:pPr>
            <a:r>
              <a:rPr lang="en-US" sz="1400" dirty="0">
                <a:latin typeface="Gill Sans MT" panose="020B0502020104020203" pitchFamily="34" charset="0"/>
                <a:cs typeface="Calibri" panose="020F0502020204030204" pitchFamily="34" charset="0"/>
              </a:rPr>
              <a:t>It is stored </a:t>
            </a:r>
            <a:r>
              <a:rPr lang="en-US" sz="1400" dirty="0">
                <a:solidFill>
                  <a:schemeClr val="tx1"/>
                </a:solidFill>
                <a:latin typeface="Gill Sans MT" panose="020B0502020104020203" pitchFamily="34" charset="0"/>
                <a:cs typeface="Calibri" panose="020F0502020204030204" pitchFamily="34" charset="0"/>
              </a:rPr>
              <a:t>as </a:t>
            </a:r>
            <a:r>
              <a:rPr lang="en-US" sz="1400" dirty="0" smtClean="0">
                <a:solidFill>
                  <a:schemeClr val="tx1"/>
                </a:solidFill>
                <a:latin typeface="Gill Sans MT" panose="020B0502020104020203" pitchFamily="34" charset="0"/>
                <a:cs typeface="Calibri" panose="020F0502020204030204" pitchFamily="34" charset="0"/>
              </a:rPr>
              <a:t>colloid.</a:t>
            </a:r>
          </a:p>
          <a:p>
            <a:pPr algn="r" rtl="1">
              <a:lnSpc>
                <a:spcPct val="150000"/>
              </a:lnSpc>
            </a:pPr>
            <a:r>
              <a:rPr lang="ar-SA" sz="1300" dirty="0" smtClean="0">
                <a:solidFill>
                  <a:srgbClr val="00B050"/>
                </a:solidFill>
                <a:latin typeface="Calibri" panose="020F0502020204030204" pitchFamily="34" charset="0"/>
                <a:cs typeface="Calibri" panose="020F0502020204030204" pitchFamily="34" charset="0"/>
              </a:rPr>
              <a:t>عندنا </a:t>
            </a:r>
            <a:r>
              <a:rPr lang="en-US" sz="1300" dirty="0">
                <a:solidFill>
                  <a:srgbClr val="00B050"/>
                </a:solidFill>
                <a:latin typeface="Calibri" panose="020F0502020204030204" pitchFamily="34" charset="0"/>
                <a:cs typeface="Calibri" panose="020F0502020204030204" pitchFamily="34" charset="0"/>
              </a:rPr>
              <a:t>follicular cell </a:t>
            </a:r>
            <a:r>
              <a:rPr lang="ar-SA" sz="1300" dirty="0">
                <a:solidFill>
                  <a:srgbClr val="00B050"/>
                </a:solidFill>
                <a:latin typeface="Calibri" panose="020F0502020204030204" pitchFamily="34" charset="0"/>
                <a:cs typeface="Calibri" panose="020F0502020204030204" pitchFamily="34" charset="0"/>
              </a:rPr>
              <a:t> وفي النص الهرمون </a:t>
            </a:r>
            <a:r>
              <a:rPr lang="en-US" sz="1300" dirty="0">
                <a:solidFill>
                  <a:srgbClr val="00B050"/>
                </a:solidFill>
                <a:latin typeface="Calibri" panose="020F0502020204030204" pitchFamily="34" charset="0"/>
                <a:cs typeface="Calibri" panose="020F0502020204030204" pitchFamily="34" charset="0"/>
              </a:rPr>
              <a:t>as a colloid</a:t>
            </a:r>
            <a:r>
              <a:rPr lang="ar-SA" sz="1300" dirty="0">
                <a:solidFill>
                  <a:srgbClr val="00B050"/>
                </a:solidFill>
                <a:latin typeface="Calibri" panose="020F0502020204030204" pitchFamily="34" charset="0"/>
                <a:cs typeface="Calibri" panose="020F0502020204030204" pitchFamily="34" charset="0"/>
              </a:rPr>
              <a:t> واذا احتجته اسوي </a:t>
            </a:r>
            <a:r>
              <a:rPr lang="en-US" sz="1300" dirty="0">
                <a:solidFill>
                  <a:srgbClr val="00B050"/>
                </a:solidFill>
                <a:latin typeface="Calibri" panose="020F0502020204030204" pitchFamily="34" charset="0"/>
                <a:cs typeface="Calibri" panose="020F0502020204030204" pitchFamily="34" charset="0"/>
              </a:rPr>
              <a:t>endocytosis</a:t>
            </a:r>
            <a:r>
              <a:rPr lang="ar-SA" sz="1300" dirty="0">
                <a:solidFill>
                  <a:srgbClr val="00B050"/>
                </a:solidFill>
                <a:latin typeface="Calibri" panose="020F0502020204030204" pitchFamily="34" charset="0"/>
                <a:cs typeface="Calibri" panose="020F0502020204030204" pitchFamily="34" charset="0"/>
              </a:rPr>
              <a:t>، هل ينفع يطلع للدم؟ لا ، اكسره واطلع </a:t>
            </a:r>
            <a:r>
              <a:rPr lang="en-US" sz="1300" dirty="0">
                <a:solidFill>
                  <a:srgbClr val="00B050"/>
                </a:solidFill>
                <a:latin typeface="Calibri" panose="020F0502020204030204" pitchFamily="34" charset="0"/>
                <a:cs typeface="Calibri" panose="020F0502020204030204" pitchFamily="34" charset="0"/>
              </a:rPr>
              <a:t>t3 </a:t>
            </a:r>
            <a:r>
              <a:rPr lang="ar-SA" sz="1300" dirty="0">
                <a:solidFill>
                  <a:srgbClr val="00B050"/>
                </a:solidFill>
                <a:latin typeface="Calibri" panose="020F0502020204030204" pitchFamily="34" charset="0"/>
                <a:cs typeface="Calibri" panose="020F0502020204030204" pitchFamily="34" charset="0"/>
              </a:rPr>
              <a:t> و </a:t>
            </a:r>
            <a:r>
              <a:rPr lang="en-US" sz="1300" dirty="0" smtClean="0">
                <a:solidFill>
                  <a:srgbClr val="00B050"/>
                </a:solidFill>
                <a:latin typeface="Calibri" panose="020F0502020204030204" pitchFamily="34" charset="0"/>
                <a:cs typeface="Calibri" panose="020F0502020204030204" pitchFamily="34" charset="0"/>
              </a:rPr>
              <a:t>t4</a:t>
            </a:r>
            <a:r>
              <a:rPr lang="ar-SA" sz="1300" dirty="0" smtClean="0">
                <a:solidFill>
                  <a:srgbClr val="00B050"/>
                </a:solidFill>
                <a:latin typeface="Calibri" panose="020F0502020204030204" pitchFamily="34" charset="0"/>
                <a:cs typeface="Calibri" panose="020F0502020204030204" pitchFamily="34" charset="0"/>
              </a:rPr>
              <a:t>. </a:t>
            </a:r>
            <a:endParaRPr lang="en-US" sz="1300" dirty="0" smtClean="0">
              <a:solidFill>
                <a:srgbClr val="00B050"/>
              </a:solidFill>
              <a:latin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ü"/>
            </a:pPr>
            <a:r>
              <a:rPr lang="en-US" sz="1400" dirty="0" smtClean="0">
                <a:latin typeface="Gill Sans MT" panose="020B0502020104020203" pitchFamily="34" charset="0"/>
                <a:cs typeface="Calibri" panose="020F0502020204030204" pitchFamily="34" charset="0"/>
              </a:rPr>
              <a:t>Is sufficient for </a:t>
            </a:r>
            <a:r>
              <a:rPr lang="en-US" sz="1400" dirty="0" smtClean="0">
                <a:solidFill>
                  <a:schemeClr val="accent4">
                    <a:lumMod val="75000"/>
                  </a:schemeClr>
                </a:solidFill>
                <a:latin typeface="Gill Sans MT" panose="020B0502020104020203" pitchFamily="34" charset="0"/>
                <a:cs typeface="Calibri" panose="020F0502020204030204" pitchFamily="34" charset="0"/>
              </a:rPr>
              <a:t>2-3</a:t>
            </a:r>
            <a:r>
              <a:rPr lang="en-US" sz="1400" dirty="0" smtClean="0">
                <a:solidFill>
                  <a:schemeClr val="tx1"/>
                </a:solidFill>
                <a:latin typeface="Gill Sans MT" panose="020B0502020104020203" pitchFamily="34" charset="0"/>
                <a:cs typeface="Calibri" panose="020F0502020204030204" pitchFamily="34" charset="0"/>
              </a:rPr>
              <a:t> months </a:t>
            </a:r>
            <a:r>
              <a:rPr lang="en-US" sz="1400" dirty="0" smtClean="0">
                <a:solidFill>
                  <a:schemeClr val="bg1">
                    <a:lumMod val="50000"/>
                  </a:schemeClr>
                </a:solidFill>
                <a:latin typeface="Gill Sans MT" panose="020B0502020104020203" pitchFamily="34" charset="0"/>
                <a:cs typeface="Calibri" panose="020F0502020204030204" pitchFamily="34" charset="0"/>
              </a:rPr>
              <a:t>(That’s why hypo/ hyper </a:t>
            </a:r>
            <a:r>
              <a:rPr lang="en-US" sz="1400" dirty="0" err="1" smtClean="0">
                <a:solidFill>
                  <a:schemeClr val="bg1">
                    <a:lumMod val="50000"/>
                  </a:schemeClr>
                </a:solidFill>
                <a:latin typeface="Gill Sans MT" panose="020B0502020104020203" pitchFamily="34" charset="0"/>
                <a:cs typeface="Calibri" panose="020F0502020204030204" pitchFamily="34" charset="0"/>
              </a:rPr>
              <a:t>thyroidism</a:t>
            </a:r>
            <a:r>
              <a:rPr lang="en-US" sz="1400" dirty="0" smtClean="0">
                <a:solidFill>
                  <a:schemeClr val="bg1">
                    <a:lumMod val="50000"/>
                  </a:schemeClr>
                </a:solidFill>
                <a:latin typeface="Gill Sans MT" panose="020B0502020104020203" pitchFamily="34" charset="0"/>
                <a:cs typeface="Calibri" panose="020F0502020204030204" pitchFamily="34" charset="0"/>
              </a:rPr>
              <a:t> symptoms will appear late)</a:t>
            </a:r>
            <a:endParaRPr lang="en-US" sz="1400" dirty="0">
              <a:solidFill>
                <a:schemeClr val="bg1">
                  <a:lumMod val="50000"/>
                </a:schemeClr>
              </a:solidFill>
              <a:latin typeface="Gill Sans MT" panose="020B0502020104020203" pitchFamily="34" charset="0"/>
              <a:cs typeface="Calibri" panose="020F0502020204030204" pitchFamily="34" charset="0"/>
            </a:endParaRPr>
          </a:p>
        </p:txBody>
      </p:sp>
      <p:sp>
        <p:nvSpPr>
          <p:cNvPr id="36" name="Rectangle 35"/>
          <p:cNvSpPr/>
          <p:nvPr/>
        </p:nvSpPr>
        <p:spPr>
          <a:xfrm>
            <a:off x="10126860" y="1241333"/>
            <a:ext cx="1584175" cy="2763730"/>
          </a:xfrm>
          <a:prstGeom prst="rect">
            <a:avLst/>
          </a:prstGeom>
          <a:solidFill>
            <a:srgbClr val="E0F4E9"/>
          </a:solidFill>
          <a:ln>
            <a:solidFill>
              <a:srgbClr val="008080"/>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buClr>
                <a:srgbClr val="008080"/>
              </a:buClr>
            </a:pPr>
            <a:r>
              <a:rPr lang="en-US" sz="1600" dirty="0">
                <a:solidFill>
                  <a:srgbClr val="008080"/>
                </a:solidFill>
                <a:latin typeface="Gill Sans MT" panose="020B0502020104020203" pitchFamily="34" charset="0"/>
                <a:cs typeface="Calibri" panose="020F0502020204030204" pitchFamily="34" charset="0"/>
              </a:rPr>
              <a:t>6. Endocytosis of Thyroglobulin</a:t>
            </a:r>
            <a:r>
              <a:rPr lang="en-US" sz="1600" dirty="0" smtClean="0">
                <a:solidFill>
                  <a:srgbClr val="008080"/>
                </a:solidFill>
                <a:latin typeface="Gill Sans MT" panose="020B0502020104020203" pitchFamily="34" charset="0"/>
                <a:cs typeface="Calibri" panose="020F0502020204030204" pitchFamily="34" charset="0"/>
              </a:rPr>
              <a:t>. </a:t>
            </a:r>
          </a:p>
          <a:p>
            <a:pPr algn="ctr">
              <a:lnSpc>
                <a:spcPct val="150000"/>
              </a:lnSpc>
              <a:buClr>
                <a:srgbClr val="008080"/>
              </a:buClr>
            </a:pPr>
            <a:r>
              <a:rPr lang="en-US" sz="1400" dirty="0" smtClean="0">
                <a:solidFill>
                  <a:srgbClr val="00B050"/>
                </a:solidFill>
              </a:rPr>
              <a:t>After formation &amp; entering the colloid endocytosis of thyroglobulin starts.</a:t>
            </a:r>
            <a:br>
              <a:rPr lang="en-US" sz="1400" dirty="0" smtClean="0">
                <a:solidFill>
                  <a:srgbClr val="00B050"/>
                </a:solidFill>
              </a:rPr>
            </a:br>
            <a:endParaRPr lang="en-US" sz="1400" dirty="0">
              <a:solidFill>
                <a:srgbClr val="00B050"/>
              </a:solidFill>
            </a:endParaRPr>
          </a:p>
        </p:txBody>
      </p:sp>
      <p:sp>
        <p:nvSpPr>
          <p:cNvPr id="37" name="Rectangle 36"/>
          <p:cNvSpPr/>
          <p:nvPr/>
        </p:nvSpPr>
        <p:spPr>
          <a:xfrm>
            <a:off x="609460" y="4103396"/>
            <a:ext cx="2472960" cy="2127804"/>
          </a:xfrm>
          <a:prstGeom prst="rect">
            <a:avLst/>
          </a:prstGeom>
          <a:solidFill>
            <a:srgbClr val="CCFFFF"/>
          </a:solidFill>
          <a:ln>
            <a:solidFill>
              <a:srgbClr val="008080"/>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buClr>
                <a:srgbClr val="008080"/>
              </a:buClr>
            </a:pPr>
            <a:r>
              <a:rPr lang="en-US" sz="1600" dirty="0" smtClean="0">
                <a:solidFill>
                  <a:srgbClr val="008080"/>
                </a:solidFill>
                <a:latin typeface="Gill Sans MT" panose="020B0502020104020203" pitchFamily="34" charset="0"/>
                <a:cs typeface="Calibri" panose="020F0502020204030204" pitchFamily="34" charset="0"/>
              </a:rPr>
              <a:t>7. </a:t>
            </a:r>
            <a:r>
              <a:rPr lang="en-US" sz="1600" dirty="0">
                <a:solidFill>
                  <a:srgbClr val="008080"/>
                </a:solidFill>
                <a:latin typeface="Gill Sans MT" panose="020B0502020104020203" pitchFamily="34" charset="0"/>
                <a:cs typeface="Calibri" panose="020F0502020204030204" pitchFamily="34" charset="0"/>
              </a:rPr>
              <a:t>Fusion Of Lysosomes Immediately With The Vesicles</a:t>
            </a:r>
            <a:r>
              <a:rPr lang="en-US" sz="1600" dirty="0" smtClean="0">
                <a:solidFill>
                  <a:srgbClr val="008080"/>
                </a:solidFill>
                <a:latin typeface="Gill Sans MT" panose="020B0502020104020203" pitchFamily="34" charset="0"/>
                <a:cs typeface="Calibri" panose="020F0502020204030204" pitchFamily="34" charset="0"/>
              </a:rPr>
              <a:t>.</a:t>
            </a:r>
          </a:p>
          <a:p>
            <a:pPr>
              <a:lnSpc>
                <a:spcPct val="150000"/>
              </a:lnSpc>
              <a:buClr>
                <a:srgbClr val="008080"/>
              </a:buClr>
            </a:pPr>
            <a:r>
              <a:rPr lang="en-US" sz="1300" dirty="0">
                <a:solidFill>
                  <a:srgbClr val="00B050"/>
                </a:solidFill>
              </a:rPr>
              <a:t>If it enters follicular cells the lysosomes bind with vesicles and hydrolysis </a:t>
            </a:r>
            <a:r>
              <a:rPr lang="en-US" sz="1300" dirty="0" smtClean="0">
                <a:solidFill>
                  <a:srgbClr val="00B050"/>
                </a:solidFill>
              </a:rPr>
              <a:t>occurs.</a:t>
            </a:r>
            <a:endParaRPr lang="en-US" sz="1300" dirty="0">
              <a:solidFill>
                <a:srgbClr val="00B050"/>
              </a:solidFill>
            </a:endParaRPr>
          </a:p>
        </p:txBody>
      </p:sp>
      <p:sp>
        <p:nvSpPr>
          <p:cNvPr id="38" name="Rectangle 37"/>
          <p:cNvSpPr/>
          <p:nvPr/>
        </p:nvSpPr>
        <p:spPr>
          <a:xfrm>
            <a:off x="3214092" y="4103396"/>
            <a:ext cx="2604632" cy="2132462"/>
          </a:xfrm>
          <a:prstGeom prst="rect">
            <a:avLst/>
          </a:prstGeom>
          <a:solidFill>
            <a:schemeClr val="accent5">
              <a:lumMod val="20000"/>
              <a:lumOff val="80000"/>
            </a:schemeClr>
          </a:solidFill>
          <a:ln>
            <a:solidFill>
              <a:srgbClr val="008080"/>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buClr>
                <a:srgbClr val="008080"/>
              </a:buClr>
            </a:pPr>
            <a:r>
              <a:rPr lang="en-US" sz="1600" dirty="0" smtClean="0">
                <a:solidFill>
                  <a:srgbClr val="008080"/>
                </a:solidFill>
                <a:latin typeface="Gill Sans MT" panose="020B0502020104020203" pitchFamily="34" charset="0"/>
                <a:cs typeface="Calibri" panose="020F0502020204030204" pitchFamily="34" charset="0"/>
              </a:rPr>
              <a:t>8. Hydrolysis </a:t>
            </a:r>
            <a:r>
              <a:rPr lang="en-US" sz="1600" dirty="0" smtClean="0">
                <a:solidFill>
                  <a:srgbClr val="00B050"/>
                </a:solidFill>
                <a:latin typeface="Gill Sans MT" panose="020B0502020104020203" pitchFamily="34" charset="0"/>
                <a:cs typeface="Calibri" panose="020F0502020204030204" pitchFamily="34" charset="0"/>
              </a:rPr>
              <a:t>(</a:t>
            </a:r>
            <a:r>
              <a:rPr lang="en-US" sz="1600" dirty="0" smtClean="0">
                <a:solidFill>
                  <a:srgbClr val="00B050"/>
                </a:solidFill>
              </a:rPr>
              <a:t>proteolysis)</a:t>
            </a:r>
            <a:r>
              <a:rPr lang="en-US" sz="1600" dirty="0" smtClean="0">
                <a:solidFill>
                  <a:srgbClr val="00B050"/>
                </a:solidFill>
                <a:latin typeface="Gill Sans MT" panose="020B0502020104020203" pitchFamily="34" charset="0"/>
                <a:cs typeface="Calibri" panose="020F0502020204030204" pitchFamily="34" charset="0"/>
              </a:rPr>
              <a:t> </a:t>
            </a:r>
            <a:r>
              <a:rPr lang="en-US" sz="1600" dirty="0">
                <a:solidFill>
                  <a:srgbClr val="008080"/>
                </a:solidFill>
                <a:latin typeface="Gill Sans MT" panose="020B0502020104020203" pitchFamily="34" charset="0"/>
                <a:cs typeface="Calibri" panose="020F0502020204030204" pitchFamily="34" charset="0"/>
              </a:rPr>
              <a:t>Of The Peptide Bond To </a:t>
            </a:r>
            <a:r>
              <a:rPr lang="en-US" sz="1600" dirty="0">
                <a:solidFill>
                  <a:srgbClr val="FF0000"/>
                </a:solidFill>
                <a:latin typeface="Gill Sans MT" panose="020B0502020104020203" pitchFamily="34" charset="0"/>
                <a:cs typeface="Calibri" panose="020F0502020204030204" pitchFamily="34" charset="0"/>
              </a:rPr>
              <a:t>Release DIT + MIT+ T4 + T3</a:t>
            </a:r>
            <a:r>
              <a:rPr lang="en-US" sz="1600" dirty="0">
                <a:solidFill>
                  <a:srgbClr val="008080"/>
                </a:solidFill>
                <a:latin typeface="Gill Sans MT" panose="020B0502020104020203" pitchFamily="34" charset="0"/>
                <a:cs typeface="Calibri" panose="020F0502020204030204" pitchFamily="34" charset="0"/>
              </a:rPr>
              <a:t> From The Thyroglobulin</a:t>
            </a:r>
            <a:r>
              <a:rPr lang="en-US" sz="1600" dirty="0" smtClean="0">
                <a:solidFill>
                  <a:srgbClr val="008080"/>
                </a:solidFill>
                <a:latin typeface="Gill Sans MT" panose="020B0502020104020203" pitchFamily="34" charset="0"/>
                <a:cs typeface="Calibri" panose="020F0502020204030204" pitchFamily="34" charset="0"/>
              </a:rPr>
              <a:t>.</a:t>
            </a:r>
            <a:endParaRPr lang="ar-SA" sz="1600" dirty="0" smtClean="0">
              <a:solidFill>
                <a:srgbClr val="008080"/>
              </a:solidFill>
              <a:latin typeface="Gill Sans MT" panose="020B0502020104020203" pitchFamily="34" charset="0"/>
              <a:cs typeface="Calibri" panose="020F0502020204030204" pitchFamily="34" charset="0"/>
            </a:endParaRPr>
          </a:p>
          <a:p>
            <a:pPr marL="285750" indent="-285750" defTabSz="914400">
              <a:buFont typeface="Wingdings" panose="05000000000000000000" pitchFamily="2" charset="2"/>
              <a:buChar char="ü"/>
            </a:pPr>
            <a:r>
              <a:rPr lang="en-US" sz="1600" dirty="0" smtClean="0">
                <a:solidFill>
                  <a:srgbClr val="00B050"/>
                </a:solidFill>
                <a:latin typeface="Gill Sans MT" panose="020B0502020104020203" pitchFamily="34" charset="0"/>
                <a:cs typeface="Calibri" panose="020F0502020204030204" pitchFamily="34" charset="0"/>
              </a:rPr>
              <a:t>MIT=</a:t>
            </a:r>
            <a:r>
              <a:rPr lang="en-US" sz="1600" dirty="0" err="1" smtClean="0">
                <a:solidFill>
                  <a:srgbClr val="00B050"/>
                </a:solidFill>
                <a:latin typeface="Gill Sans MT" panose="020B0502020104020203" pitchFamily="34" charset="0"/>
                <a:cs typeface="Calibri" panose="020F0502020204030204" pitchFamily="34" charset="0"/>
              </a:rPr>
              <a:t>Monoiodothyrosine</a:t>
            </a:r>
            <a:r>
              <a:rPr lang="en-US" sz="1600" dirty="0">
                <a:solidFill>
                  <a:srgbClr val="00B050"/>
                </a:solidFill>
                <a:latin typeface="Gill Sans MT" panose="020B0502020104020203" pitchFamily="34" charset="0"/>
                <a:cs typeface="Calibri" panose="020F0502020204030204" pitchFamily="34" charset="0"/>
              </a:rPr>
              <a:t>.</a:t>
            </a:r>
          </a:p>
          <a:p>
            <a:pPr marL="285750" indent="-285750" defTabSz="914400">
              <a:buFont typeface="Wingdings" panose="05000000000000000000" pitchFamily="2" charset="2"/>
              <a:buChar char="ü"/>
            </a:pPr>
            <a:r>
              <a:rPr lang="en-US" sz="1600" dirty="0">
                <a:solidFill>
                  <a:srgbClr val="00B050"/>
                </a:solidFill>
                <a:latin typeface="Gill Sans MT" panose="020B0502020104020203" pitchFamily="34" charset="0"/>
                <a:cs typeface="Calibri" panose="020F0502020204030204" pitchFamily="34" charset="0"/>
              </a:rPr>
              <a:t>DIT= </a:t>
            </a:r>
            <a:r>
              <a:rPr lang="en-US" sz="1600" dirty="0" err="1">
                <a:solidFill>
                  <a:srgbClr val="00B050"/>
                </a:solidFill>
                <a:latin typeface="Gill Sans MT" panose="020B0502020104020203" pitchFamily="34" charset="0"/>
                <a:cs typeface="Calibri" panose="020F0502020204030204" pitchFamily="34" charset="0"/>
              </a:rPr>
              <a:t>Diodothyroine</a:t>
            </a:r>
            <a:r>
              <a:rPr lang="en-US" sz="1600" dirty="0" smtClean="0">
                <a:solidFill>
                  <a:schemeClr val="tx1">
                    <a:lumMod val="95000"/>
                    <a:lumOff val="5000"/>
                  </a:schemeClr>
                </a:solidFill>
                <a:latin typeface="Calibri" panose="020F0502020204030204" pitchFamily="34" charset="0"/>
                <a:cs typeface="Calibri" panose="020F0502020204030204" pitchFamily="34" charset="0"/>
              </a:rPr>
              <a:t>.</a:t>
            </a:r>
            <a:endParaRPr lang="en-US" sz="1600" dirty="0">
              <a:latin typeface="Gill Sans MT" panose="020B0502020104020203" pitchFamily="34" charset="0"/>
              <a:cs typeface="Calibri" panose="020F0502020204030204" pitchFamily="34" charset="0"/>
            </a:endParaRPr>
          </a:p>
        </p:txBody>
      </p:sp>
      <p:sp>
        <p:nvSpPr>
          <p:cNvPr id="11" name="Rectangle 10"/>
          <p:cNvSpPr/>
          <p:nvPr/>
        </p:nvSpPr>
        <p:spPr>
          <a:xfrm>
            <a:off x="5950396" y="4103396"/>
            <a:ext cx="2304256" cy="2132462"/>
          </a:xfrm>
          <a:prstGeom prst="rect">
            <a:avLst/>
          </a:prstGeom>
          <a:solidFill>
            <a:srgbClr val="FFE885"/>
          </a:solidFill>
          <a:ln>
            <a:solidFill>
              <a:srgbClr val="008080"/>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buClr>
                <a:srgbClr val="008080"/>
              </a:buClr>
            </a:pPr>
            <a:r>
              <a:rPr lang="en-US" sz="1600" dirty="0" smtClean="0">
                <a:solidFill>
                  <a:srgbClr val="008080"/>
                </a:solidFill>
                <a:latin typeface="Gill Sans MT" panose="020B0502020104020203" pitchFamily="34" charset="0"/>
                <a:cs typeface="Calibri" panose="020F0502020204030204" pitchFamily="34" charset="0"/>
              </a:rPr>
              <a:t>9. </a:t>
            </a:r>
            <a:r>
              <a:rPr lang="en-US" sz="1600" dirty="0">
                <a:solidFill>
                  <a:srgbClr val="008080"/>
                </a:solidFill>
                <a:latin typeface="Gill Sans MT" panose="020B0502020104020203" pitchFamily="34" charset="0"/>
                <a:cs typeface="Calibri" panose="020F0502020204030204" pitchFamily="34" charset="0"/>
              </a:rPr>
              <a:t>Delivery Of  T4 and T3 to The Systemic Circulation</a:t>
            </a:r>
            <a:r>
              <a:rPr lang="en-US" sz="1600" dirty="0" smtClean="0">
                <a:solidFill>
                  <a:srgbClr val="008080"/>
                </a:solidFill>
                <a:latin typeface="Gill Sans MT" panose="020B0502020104020203" pitchFamily="34" charset="0"/>
                <a:cs typeface="Calibri" panose="020F0502020204030204" pitchFamily="34" charset="0"/>
              </a:rPr>
              <a:t>.</a:t>
            </a:r>
          </a:p>
          <a:p>
            <a:pPr>
              <a:lnSpc>
                <a:spcPct val="150000"/>
              </a:lnSpc>
              <a:buClr>
                <a:srgbClr val="008080"/>
              </a:buClr>
            </a:pPr>
            <a:r>
              <a:rPr lang="fr-FR" sz="1600" dirty="0">
                <a:solidFill>
                  <a:srgbClr val="00B050"/>
                </a:solidFill>
              </a:rPr>
              <a:t>By concentration gradient </a:t>
            </a:r>
            <a:r>
              <a:rPr lang="fr-FR" sz="1600" dirty="0" smtClean="0">
                <a:solidFill>
                  <a:srgbClr val="00B050"/>
                </a:solidFill>
                <a:sym typeface="Wingdings" pitchFamily="2" charset="2"/>
              </a:rPr>
              <a:t> </a:t>
            </a:r>
            <a:r>
              <a:rPr lang="fr-FR" sz="1600" dirty="0" err="1" smtClean="0">
                <a:solidFill>
                  <a:srgbClr val="00B050"/>
                </a:solidFill>
              </a:rPr>
              <a:t>target</a:t>
            </a:r>
            <a:r>
              <a:rPr lang="fr-FR" sz="1600" dirty="0" smtClean="0">
                <a:solidFill>
                  <a:srgbClr val="00B050"/>
                </a:solidFill>
              </a:rPr>
              <a:t> </a:t>
            </a:r>
            <a:r>
              <a:rPr lang="fr-FR" sz="1600" dirty="0" err="1">
                <a:solidFill>
                  <a:srgbClr val="00B050"/>
                </a:solidFill>
              </a:rPr>
              <a:t>cells</a:t>
            </a:r>
            <a:r>
              <a:rPr lang="fr-FR" sz="1600" dirty="0">
                <a:solidFill>
                  <a:srgbClr val="00B050"/>
                </a:solidFill>
              </a:rPr>
              <a:t> </a:t>
            </a:r>
            <a:r>
              <a:rPr lang="fr-FR" sz="1600" dirty="0" smtClean="0">
                <a:solidFill>
                  <a:srgbClr val="00B050"/>
                </a:solidFill>
                <a:sym typeface="Wingdings" pitchFamily="2" charset="2"/>
              </a:rPr>
              <a:t> </a:t>
            </a:r>
            <a:r>
              <a:rPr lang="fr-FR" sz="1600" dirty="0" smtClean="0">
                <a:solidFill>
                  <a:srgbClr val="00B050"/>
                </a:solidFill>
              </a:rPr>
              <a:t>action.</a:t>
            </a:r>
            <a:endParaRPr lang="en-US" sz="1600" dirty="0">
              <a:solidFill>
                <a:srgbClr val="00B050"/>
              </a:solidFill>
            </a:endParaRPr>
          </a:p>
        </p:txBody>
      </p:sp>
      <p:sp>
        <p:nvSpPr>
          <p:cNvPr id="12" name="Rectangle 11"/>
          <p:cNvSpPr/>
          <p:nvPr/>
        </p:nvSpPr>
        <p:spPr>
          <a:xfrm>
            <a:off x="8386324" y="4103396"/>
            <a:ext cx="3324712" cy="2132461"/>
          </a:xfrm>
          <a:prstGeom prst="rect">
            <a:avLst/>
          </a:prstGeom>
          <a:solidFill>
            <a:schemeClr val="accent2">
              <a:lumMod val="20000"/>
              <a:lumOff val="80000"/>
            </a:schemeClr>
          </a:solidFill>
          <a:ln>
            <a:solidFill>
              <a:srgbClr val="008080"/>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200000"/>
              </a:lnSpc>
              <a:buClr>
                <a:srgbClr val="008080"/>
              </a:buClr>
            </a:pPr>
            <a:r>
              <a:rPr lang="en-US" sz="1600" dirty="0" smtClean="0">
                <a:solidFill>
                  <a:srgbClr val="008080"/>
                </a:solidFill>
                <a:latin typeface="Gill Sans MT" panose="020B0502020104020203" pitchFamily="34" charset="0"/>
                <a:cs typeface="Calibri" panose="020F0502020204030204" pitchFamily="34" charset="0"/>
              </a:rPr>
              <a:t>10. </a:t>
            </a:r>
            <a:r>
              <a:rPr lang="en-US" sz="1600" dirty="0" err="1">
                <a:solidFill>
                  <a:srgbClr val="008080"/>
                </a:solidFill>
                <a:latin typeface="Gill Sans MT" panose="020B0502020104020203" pitchFamily="34" charset="0"/>
                <a:cs typeface="Calibri" panose="020F0502020204030204" pitchFamily="34" charset="0"/>
              </a:rPr>
              <a:t>Deiodination</a:t>
            </a:r>
            <a:r>
              <a:rPr lang="en-US" sz="1600" dirty="0">
                <a:solidFill>
                  <a:srgbClr val="008080"/>
                </a:solidFill>
                <a:latin typeface="Gill Sans MT" panose="020B0502020104020203" pitchFamily="34" charset="0"/>
                <a:cs typeface="Calibri" panose="020F0502020204030204" pitchFamily="34" charset="0"/>
              </a:rPr>
              <a:t> of DIT And MIT By </a:t>
            </a:r>
            <a:r>
              <a:rPr lang="en-US" sz="1400" b="1" dirty="0">
                <a:solidFill>
                  <a:srgbClr val="FF0000"/>
                </a:solidFill>
                <a:latin typeface="Gill Sans MT" panose="020B0502020104020203" pitchFamily="34" charset="0"/>
                <a:cs typeface="Calibri" panose="020F0502020204030204" pitchFamily="34" charset="0"/>
              </a:rPr>
              <a:t>Thyroid </a:t>
            </a:r>
            <a:r>
              <a:rPr lang="en-US" sz="1400" b="1" dirty="0" smtClean="0">
                <a:solidFill>
                  <a:srgbClr val="FF0000"/>
                </a:solidFill>
                <a:latin typeface="Gill Sans MT" panose="020B0502020104020203" pitchFamily="34" charset="0"/>
                <a:cs typeface="Calibri" panose="020F0502020204030204" pitchFamily="34" charset="0"/>
              </a:rPr>
              <a:t>Deiodinase</a:t>
            </a:r>
            <a:r>
              <a:rPr lang="en-US" sz="1400" b="1" dirty="0">
                <a:solidFill>
                  <a:srgbClr val="FF0000"/>
                </a:solidFill>
                <a:latin typeface="Gill Sans MT" panose="020B0502020104020203" pitchFamily="34" charset="0"/>
                <a:cs typeface="Calibri" panose="020F0502020204030204" pitchFamily="34" charset="0"/>
              </a:rPr>
              <a:t> </a:t>
            </a:r>
            <a:r>
              <a:rPr lang="en-US" sz="1400" dirty="0">
                <a:solidFill>
                  <a:srgbClr val="FF66CC"/>
                </a:solidFill>
                <a:latin typeface="Gill Sans MT" panose="020B0502020104020203" pitchFamily="34" charset="0"/>
                <a:cs typeface="Calibri" panose="020F0502020204030204" pitchFamily="34" charset="0"/>
              </a:rPr>
              <a:t>(recycling).</a:t>
            </a:r>
          </a:p>
          <a:p>
            <a:pPr>
              <a:lnSpc>
                <a:spcPct val="150000"/>
              </a:lnSpc>
              <a:buClr>
                <a:srgbClr val="008080"/>
              </a:buClr>
            </a:pPr>
            <a:r>
              <a:rPr lang="en-US" sz="1400" dirty="0" smtClean="0">
                <a:solidFill>
                  <a:schemeClr val="bg1">
                    <a:lumMod val="50000"/>
                  </a:schemeClr>
                </a:solidFill>
                <a:latin typeface="Gill Sans MT" panose="020B0502020104020203" pitchFamily="34" charset="0"/>
                <a:cs typeface="Calibri" panose="020F0502020204030204" pitchFamily="34" charset="0"/>
              </a:rPr>
              <a:t>(</a:t>
            </a:r>
            <a:r>
              <a:rPr lang="en-US" sz="1400" dirty="0" err="1" smtClean="0">
                <a:solidFill>
                  <a:schemeClr val="bg1">
                    <a:lumMod val="50000"/>
                  </a:schemeClr>
                </a:solidFill>
                <a:latin typeface="Gill Sans MT" panose="020B0502020104020203" pitchFamily="34" charset="0"/>
                <a:cs typeface="Calibri" panose="020F0502020204030204" pitchFamily="34" charset="0"/>
              </a:rPr>
              <a:t>Deiodination</a:t>
            </a:r>
            <a:r>
              <a:rPr lang="en-US" sz="1400" dirty="0" smtClean="0">
                <a:solidFill>
                  <a:schemeClr val="bg1">
                    <a:lumMod val="50000"/>
                  </a:schemeClr>
                </a:solidFill>
                <a:latin typeface="Gill Sans MT" panose="020B0502020104020203" pitchFamily="34" charset="0"/>
                <a:cs typeface="Calibri" panose="020F0502020204030204" pitchFamily="34" charset="0"/>
              </a:rPr>
              <a:t> </a:t>
            </a:r>
            <a:r>
              <a:rPr lang="en-US" sz="1400" dirty="0">
                <a:solidFill>
                  <a:schemeClr val="bg1">
                    <a:lumMod val="50000"/>
                  </a:schemeClr>
                </a:solidFill>
                <a:latin typeface="Gill Sans MT" panose="020B0502020104020203" pitchFamily="34" charset="0"/>
                <a:cs typeface="Calibri" panose="020F0502020204030204" pitchFamily="34" charset="0"/>
              </a:rPr>
              <a:t>is a process of separating the Iodine and  Tyrosine in DIT &amp; MIT to use Tyrosine again in synthesis of Thyroglobulin </a:t>
            </a:r>
            <a:r>
              <a:rPr lang="en-US" sz="1400" dirty="0" smtClean="0">
                <a:solidFill>
                  <a:schemeClr val="bg1">
                    <a:lumMod val="50000"/>
                  </a:schemeClr>
                </a:solidFill>
                <a:latin typeface="Gill Sans MT" panose="020B0502020104020203" pitchFamily="34" charset="0"/>
                <a:cs typeface="Calibri" panose="020F0502020204030204" pitchFamily="34" charset="0"/>
              </a:rPr>
              <a:t>&amp; </a:t>
            </a:r>
            <a:r>
              <a:rPr lang="en-US" sz="1400" dirty="0">
                <a:solidFill>
                  <a:schemeClr val="bg1">
                    <a:lumMod val="50000"/>
                  </a:schemeClr>
                </a:solidFill>
                <a:latin typeface="Gill Sans MT" panose="020B0502020104020203" pitchFamily="34" charset="0"/>
                <a:cs typeface="Calibri" panose="020F0502020204030204" pitchFamily="34" charset="0"/>
              </a:rPr>
              <a:t>also to reuse the </a:t>
            </a:r>
            <a:r>
              <a:rPr lang="en-US" sz="1400" dirty="0" smtClean="0">
                <a:solidFill>
                  <a:schemeClr val="bg1">
                    <a:lumMod val="50000"/>
                  </a:schemeClr>
                </a:solidFill>
                <a:latin typeface="Gill Sans MT" panose="020B0502020104020203" pitchFamily="34" charset="0"/>
                <a:cs typeface="Calibri" panose="020F0502020204030204" pitchFamily="34" charset="0"/>
              </a:rPr>
              <a:t>Iodine). </a:t>
            </a:r>
            <a:endParaRPr lang="en-US" sz="1400" dirty="0">
              <a:solidFill>
                <a:schemeClr val="bg1">
                  <a:lumMod val="50000"/>
                </a:schemeClr>
              </a:solidFill>
              <a:latin typeface="Gill Sans MT" panose="020B0502020104020203" pitchFamily="34" charset="0"/>
              <a:cs typeface="Calibri" panose="020F0502020204030204" pitchFamily="34" charset="0"/>
            </a:endParaRPr>
          </a:p>
        </p:txBody>
      </p:sp>
      <p:sp>
        <p:nvSpPr>
          <p:cNvPr id="14" name="Rectangle 13"/>
          <p:cNvSpPr/>
          <p:nvPr/>
        </p:nvSpPr>
        <p:spPr>
          <a:xfrm>
            <a:off x="609460" y="1242379"/>
            <a:ext cx="4908888" cy="2762684"/>
          </a:xfrm>
          <a:prstGeom prst="rect">
            <a:avLst/>
          </a:prstGeom>
          <a:solidFill>
            <a:srgbClr val="C1FFE0"/>
          </a:solidFill>
          <a:ln>
            <a:solidFill>
              <a:srgbClr val="008080"/>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buClr>
                <a:srgbClr val="008080"/>
              </a:buClr>
            </a:pPr>
            <a:r>
              <a:rPr lang="en-US" sz="1600" dirty="0" smtClean="0">
                <a:solidFill>
                  <a:srgbClr val="008080"/>
                </a:solidFill>
                <a:latin typeface="Gill Sans MT" panose="020B0502020104020203" pitchFamily="34" charset="0"/>
                <a:cs typeface="Calibri" panose="020F0502020204030204" pitchFamily="34" charset="0"/>
              </a:rPr>
              <a:t>4. Organification </a:t>
            </a:r>
            <a:r>
              <a:rPr lang="en-US" sz="1600" dirty="0">
                <a:solidFill>
                  <a:srgbClr val="008080"/>
                </a:solidFill>
                <a:latin typeface="Gill Sans MT" panose="020B0502020104020203" pitchFamily="34" charset="0"/>
                <a:cs typeface="Calibri" panose="020F0502020204030204" pitchFamily="34" charset="0"/>
              </a:rPr>
              <a:t>Of Thyroglobulin: </a:t>
            </a:r>
          </a:p>
          <a:p>
            <a:pPr marL="285750" indent="-285750">
              <a:lnSpc>
                <a:spcPct val="150000"/>
              </a:lnSpc>
              <a:buFont typeface="Wingdings" panose="05000000000000000000" pitchFamily="2" charset="2"/>
              <a:buChar char="ü"/>
            </a:pPr>
            <a:r>
              <a:rPr lang="en-US" sz="1400" dirty="0">
                <a:latin typeface="Gill Sans MT" panose="020B0502020104020203" pitchFamily="34" charset="0"/>
                <a:cs typeface="Calibri" panose="020F0502020204030204" pitchFamily="34" charset="0"/>
              </a:rPr>
              <a:t>Binding of iodine with Thyroglobulin.</a:t>
            </a:r>
          </a:p>
          <a:p>
            <a:pPr marL="285750" indent="-285750">
              <a:lnSpc>
                <a:spcPct val="150000"/>
              </a:lnSpc>
              <a:buFont typeface="Wingdings" panose="05000000000000000000" pitchFamily="2" charset="2"/>
              <a:buChar char="ü"/>
            </a:pPr>
            <a:r>
              <a:rPr lang="en-US" sz="1400" dirty="0">
                <a:latin typeface="Gill Sans MT" panose="020B0502020104020203" pitchFamily="34" charset="0"/>
                <a:cs typeface="Calibri" panose="020F0502020204030204" pitchFamily="34" charset="0"/>
              </a:rPr>
              <a:t>Catalyzed by </a:t>
            </a:r>
            <a:r>
              <a:rPr lang="en-US" sz="1400" dirty="0">
                <a:solidFill>
                  <a:srgbClr val="FF0000"/>
                </a:solidFill>
                <a:latin typeface="Gill Sans MT" panose="020B0502020104020203" pitchFamily="34" charset="0"/>
                <a:cs typeface="Calibri" panose="020F0502020204030204" pitchFamily="34" charset="0"/>
              </a:rPr>
              <a:t>thyroid peroxidase </a:t>
            </a:r>
            <a:r>
              <a:rPr lang="en-US" sz="1400" dirty="0" smtClean="0">
                <a:solidFill>
                  <a:schemeClr val="tx1"/>
                </a:solidFill>
                <a:latin typeface="Gill Sans MT" panose="020B0502020104020203" pitchFamily="34" charset="0"/>
                <a:cs typeface="Calibri" panose="020F0502020204030204" pitchFamily="34" charset="0"/>
              </a:rPr>
              <a:t>to </a:t>
            </a:r>
            <a:r>
              <a:rPr lang="en-US" sz="1400" dirty="0">
                <a:solidFill>
                  <a:schemeClr val="tx1"/>
                </a:solidFill>
                <a:latin typeface="Gill Sans MT" panose="020B0502020104020203" pitchFamily="34" charset="0"/>
                <a:cs typeface="Calibri" panose="020F0502020204030204" pitchFamily="34" charset="0"/>
              </a:rPr>
              <a:t>formation of </a:t>
            </a:r>
            <a:r>
              <a:rPr lang="en-US" sz="1400" dirty="0">
                <a:latin typeface="Gill Sans MT" panose="020B0502020104020203" pitchFamily="34" charset="0"/>
                <a:cs typeface="Calibri" panose="020F0502020204030204" pitchFamily="34" charset="0"/>
              </a:rPr>
              <a:t>MIT </a:t>
            </a:r>
            <a:r>
              <a:rPr lang="en-US" sz="1400" dirty="0" smtClean="0">
                <a:latin typeface="Gill Sans MT" panose="020B0502020104020203" pitchFamily="34" charset="0"/>
                <a:cs typeface="Calibri" panose="020F0502020204030204" pitchFamily="34" charset="0"/>
              </a:rPr>
              <a:t>&amp; DIT</a:t>
            </a:r>
            <a:r>
              <a:rPr lang="en-US" sz="1400" dirty="0">
                <a:latin typeface="Gill Sans MT" panose="020B0502020104020203" pitchFamily="34" charset="0"/>
                <a:cs typeface="Calibri" panose="020F0502020204030204" pitchFamily="34" charset="0"/>
              </a:rPr>
              <a:t>. </a:t>
            </a:r>
            <a:endParaRPr lang="en-US" sz="1400" dirty="0" smtClean="0">
              <a:latin typeface="Gill Sans MT" panose="020B0502020104020203" pitchFamily="34" charset="0"/>
              <a:cs typeface="Calibri" panose="020F0502020204030204" pitchFamily="34" charset="0"/>
            </a:endParaRPr>
          </a:p>
          <a:p>
            <a:pPr marL="285750" indent="-285750">
              <a:lnSpc>
                <a:spcPct val="150000"/>
              </a:lnSpc>
              <a:buFont typeface="Wingdings" panose="05000000000000000000" pitchFamily="2" charset="2"/>
              <a:buChar char="ü"/>
            </a:pPr>
            <a:r>
              <a:rPr lang="en-US" sz="1400" dirty="0">
                <a:solidFill>
                  <a:schemeClr val="tx1"/>
                </a:solidFill>
                <a:latin typeface="Gill Sans MT" panose="020B0502020104020203" pitchFamily="34" charset="0"/>
                <a:cs typeface="Calibri" panose="020F0502020204030204" pitchFamily="34" charset="0"/>
              </a:rPr>
              <a:t>Remain attached to </a:t>
            </a:r>
            <a:r>
              <a:rPr lang="en-US" sz="1400" dirty="0" err="1">
                <a:solidFill>
                  <a:schemeClr val="tx1"/>
                </a:solidFill>
                <a:latin typeface="Gill Sans MT" panose="020B0502020104020203" pitchFamily="34" charset="0"/>
                <a:cs typeface="Calibri" panose="020F0502020204030204" pitchFamily="34" charset="0"/>
              </a:rPr>
              <a:t>thyroglobulinuntil</a:t>
            </a:r>
            <a:r>
              <a:rPr lang="en-US" sz="1400" dirty="0">
                <a:solidFill>
                  <a:schemeClr val="tx1"/>
                </a:solidFill>
                <a:latin typeface="Gill Sans MT" panose="020B0502020104020203" pitchFamily="34" charset="0"/>
                <a:cs typeface="Calibri" panose="020F0502020204030204" pitchFamily="34" charset="0"/>
              </a:rPr>
              <a:t> the gland stimulated to secret</a:t>
            </a:r>
            <a:r>
              <a:rPr lang="en-US" sz="1400" dirty="0" smtClean="0">
                <a:solidFill>
                  <a:schemeClr val="tx1"/>
                </a:solidFill>
                <a:latin typeface="Gill Sans MT" panose="020B0502020104020203" pitchFamily="34" charset="0"/>
                <a:cs typeface="Calibri" panose="020F0502020204030204" pitchFamily="34" charset="0"/>
              </a:rPr>
              <a:t>.</a:t>
            </a:r>
            <a:endParaRPr lang="en-US" sz="1400" dirty="0" smtClean="0">
              <a:latin typeface="Gill Sans MT" panose="020B0502020104020203" pitchFamily="34" charset="0"/>
              <a:cs typeface="Calibri" panose="020F0502020204030204" pitchFamily="34" charset="0"/>
            </a:endParaRPr>
          </a:p>
          <a:p>
            <a:pPr marL="285750" indent="-285750" defTabSz="914400">
              <a:buFont typeface="Wingdings" panose="05000000000000000000" pitchFamily="2" charset="2"/>
              <a:buChar char="ü"/>
            </a:pPr>
            <a:r>
              <a:rPr lang="en-US" sz="1400" dirty="0" smtClean="0">
                <a:solidFill>
                  <a:srgbClr val="00B050"/>
                </a:solidFill>
                <a:latin typeface="Gill Sans MT" panose="020B0502020104020203" pitchFamily="34" charset="0"/>
                <a:cs typeface="Calibri" panose="020F0502020204030204" pitchFamily="34" charset="0"/>
              </a:rPr>
              <a:t>MIT</a:t>
            </a:r>
            <a:r>
              <a:rPr lang="en-US" sz="1400" dirty="0">
                <a:solidFill>
                  <a:srgbClr val="00B050"/>
                </a:solidFill>
                <a:latin typeface="Gill Sans MT" panose="020B0502020104020203" pitchFamily="34" charset="0"/>
                <a:cs typeface="Calibri" panose="020F0502020204030204" pitchFamily="34" charset="0"/>
              </a:rPr>
              <a:t>= </a:t>
            </a:r>
            <a:r>
              <a:rPr lang="en-US" sz="1400" dirty="0" err="1" smtClean="0">
                <a:solidFill>
                  <a:srgbClr val="00B050"/>
                </a:solidFill>
                <a:latin typeface="Gill Sans MT" panose="020B0502020104020203" pitchFamily="34" charset="0"/>
                <a:cs typeface="Calibri" panose="020F0502020204030204" pitchFamily="34" charset="0"/>
              </a:rPr>
              <a:t>Monoiodothyrosine</a:t>
            </a:r>
            <a:r>
              <a:rPr lang="en-US" sz="1400" dirty="0" smtClean="0">
                <a:solidFill>
                  <a:srgbClr val="00B050"/>
                </a:solidFill>
                <a:latin typeface="Gill Sans MT" panose="020B0502020104020203" pitchFamily="34" charset="0"/>
                <a:cs typeface="Calibri" panose="020F0502020204030204" pitchFamily="34" charset="0"/>
              </a:rPr>
              <a:t> &amp; DIT</a:t>
            </a:r>
            <a:r>
              <a:rPr lang="en-US" sz="1400" dirty="0">
                <a:solidFill>
                  <a:srgbClr val="00B050"/>
                </a:solidFill>
                <a:latin typeface="Gill Sans MT" panose="020B0502020104020203" pitchFamily="34" charset="0"/>
                <a:cs typeface="Calibri" panose="020F0502020204030204" pitchFamily="34" charset="0"/>
              </a:rPr>
              <a:t>= </a:t>
            </a:r>
            <a:r>
              <a:rPr lang="en-US" sz="1400" dirty="0" err="1">
                <a:solidFill>
                  <a:srgbClr val="00B050"/>
                </a:solidFill>
                <a:latin typeface="Gill Sans MT" panose="020B0502020104020203" pitchFamily="34" charset="0"/>
                <a:cs typeface="Calibri" panose="020F0502020204030204" pitchFamily="34" charset="0"/>
              </a:rPr>
              <a:t>Diodothyroine</a:t>
            </a:r>
            <a:r>
              <a:rPr lang="en-US" sz="1400" dirty="0" smtClean="0">
                <a:solidFill>
                  <a:schemeClr val="tx1">
                    <a:lumMod val="95000"/>
                    <a:lumOff val="5000"/>
                  </a:schemeClr>
                </a:solidFill>
                <a:latin typeface="Calibri" panose="020F0502020204030204" pitchFamily="34" charset="0"/>
                <a:cs typeface="Calibri" panose="020F0502020204030204" pitchFamily="34" charset="0"/>
              </a:rPr>
              <a:t>.</a:t>
            </a:r>
            <a:endParaRPr lang="en-US" sz="1400" dirty="0" smtClean="0">
              <a:latin typeface="Gill Sans MT" panose="020B0502020104020203" pitchFamily="34" charset="0"/>
              <a:cs typeface="Calibri" panose="020F0502020204030204" pitchFamily="34" charset="0"/>
            </a:endParaRPr>
          </a:p>
          <a:p>
            <a:pPr marL="285750" indent="-285750">
              <a:buFont typeface="Wingdings" panose="05000000000000000000" pitchFamily="2" charset="2"/>
              <a:buChar char="ü"/>
            </a:pPr>
            <a:r>
              <a:rPr lang="en-US" sz="1400" dirty="0">
                <a:solidFill>
                  <a:schemeClr val="bg1">
                    <a:lumMod val="50000"/>
                  </a:schemeClr>
                </a:solidFill>
                <a:latin typeface="Gill Sans MT" panose="020B0502020104020203" pitchFamily="34" charset="0"/>
                <a:cs typeface="Calibri" panose="020F0502020204030204" pitchFamily="34" charset="0"/>
              </a:rPr>
              <a:t>1 Tyrosine of Thyroglobulin + 1 Iodine =  MIT.</a:t>
            </a:r>
          </a:p>
          <a:p>
            <a:pPr marL="285750" indent="-285750">
              <a:buFont typeface="Wingdings" panose="05000000000000000000" pitchFamily="2" charset="2"/>
              <a:buChar char="ü"/>
            </a:pPr>
            <a:r>
              <a:rPr lang="en-US" sz="1400" dirty="0">
                <a:solidFill>
                  <a:schemeClr val="bg1">
                    <a:lumMod val="50000"/>
                  </a:schemeClr>
                </a:solidFill>
                <a:latin typeface="Gill Sans MT" panose="020B0502020104020203" pitchFamily="34" charset="0"/>
                <a:cs typeface="Calibri" panose="020F0502020204030204" pitchFamily="34" charset="0"/>
              </a:rPr>
              <a:t>1 Tyrosine of Thyroglobulin + 2 Iodine = DIT</a:t>
            </a:r>
            <a:r>
              <a:rPr lang="en-US" sz="1400" dirty="0" smtClean="0">
                <a:solidFill>
                  <a:schemeClr val="bg1">
                    <a:lumMod val="50000"/>
                  </a:schemeClr>
                </a:solidFill>
                <a:latin typeface="Gill Sans MT" panose="020B0502020104020203" pitchFamily="34" charset="0"/>
                <a:cs typeface="Calibri" panose="020F0502020204030204" pitchFamily="34" charset="0"/>
              </a:rPr>
              <a:t>.</a:t>
            </a:r>
          </a:p>
          <a:p>
            <a:pPr marL="285750" indent="-285750">
              <a:buFont typeface="Wingdings" panose="05000000000000000000" pitchFamily="2" charset="2"/>
              <a:buChar char="ü"/>
            </a:pPr>
            <a:r>
              <a:rPr lang="en-US" sz="1400" dirty="0">
                <a:solidFill>
                  <a:srgbClr val="00B050"/>
                </a:solidFill>
                <a:latin typeface="Gill Sans MT" panose="020B0502020104020203" pitchFamily="34" charset="0"/>
                <a:cs typeface="Calibri" panose="020F0502020204030204" pitchFamily="34" charset="0"/>
              </a:rPr>
              <a:t>Thyroglobulin is formed from tyrosine, this </a:t>
            </a:r>
            <a:r>
              <a:rPr lang="en-US" sz="1400" dirty="0" err="1">
                <a:solidFill>
                  <a:srgbClr val="00B050"/>
                </a:solidFill>
                <a:latin typeface="Gill Sans MT" panose="020B0502020104020203" pitchFamily="34" charset="0"/>
                <a:cs typeface="Calibri" panose="020F0502020204030204" pitchFamily="34" charset="0"/>
              </a:rPr>
              <a:t>thyrosin</a:t>
            </a:r>
            <a:r>
              <a:rPr lang="en-US" sz="1400" dirty="0">
                <a:solidFill>
                  <a:srgbClr val="00B050"/>
                </a:solidFill>
                <a:latin typeface="Gill Sans MT" panose="020B0502020104020203" pitchFamily="34" charset="0"/>
                <a:cs typeface="Calibri" panose="020F0502020204030204" pitchFamily="34" charset="0"/>
              </a:rPr>
              <a:t> can attach to one iodine (MIT) or 2 iodine (DIT</a:t>
            </a:r>
            <a:r>
              <a:rPr lang="en-US" sz="1400" dirty="0" smtClean="0">
                <a:solidFill>
                  <a:srgbClr val="00B050"/>
                </a:solidFill>
                <a:latin typeface="Gill Sans MT" panose="020B0502020104020203" pitchFamily="34" charset="0"/>
                <a:cs typeface="Calibri" panose="020F0502020204030204" pitchFamily="34" charset="0"/>
              </a:rPr>
              <a:t>).</a:t>
            </a:r>
          </a:p>
        </p:txBody>
      </p:sp>
      <p:sp>
        <p:nvSpPr>
          <p:cNvPr id="13" name="Rectangle 12"/>
          <p:cNvSpPr/>
          <p:nvPr/>
        </p:nvSpPr>
        <p:spPr>
          <a:xfrm>
            <a:off x="9442827" y="11258"/>
            <a:ext cx="2745998"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smtClean="0">
                <a:solidFill>
                  <a:srgbClr val="FF0000"/>
                </a:solidFill>
                <a:latin typeface="Arabic Typesetting" panose="03020402040406030203" pitchFamily="66" charset="-78"/>
                <a:cs typeface="Arabic Typesetting" panose="03020402040406030203" pitchFamily="66" charset="-78"/>
              </a:rPr>
              <a:t>الإنزيمات مهمة بارك الله فيكم </a:t>
            </a:r>
            <a:r>
              <a:rPr lang="ar-SA" sz="2400" dirty="0" smtClean="0">
                <a:solidFill>
                  <a:srgbClr val="FF0000"/>
                </a:solidFill>
                <a:latin typeface="Arabic Typesetting" panose="03020402040406030203" pitchFamily="66" charset="-78"/>
                <a:cs typeface="Arabic Typesetting" panose="03020402040406030203" pitchFamily="66" charset="-78"/>
                <a:sym typeface="Wingdings" panose="05000000000000000000" pitchFamily="2" charset="2"/>
              </a:rPr>
              <a:t></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897744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Thyroid Hormones in The Circulation</a:t>
            </a:r>
          </a:p>
        </p:txBody>
      </p:sp>
      <p:sp>
        <p:nvSpPr>
          <p:cNvPr id="3" name="Slide Number Placeholder 2"/>
          <p:cNvSpPr>
            <a:spLocks noGrp="1"/>
          </p:cNvSpPr>
          <p:nvPr>
            <p:ph type="sldNum" sz="quarter" idx="12"/>
          </p:nvPr>
        </p:nvSpPr>
        <p:spPr/>
        <p:txBody>
          <a:bodyPr/>
          <a:lstStyle/>
          <a:p>
            <a:fld id="{4929A69E-7D8F-4515-9605-0315ABD4F316}" type="slidenum">
              <a:rPr lang="en-US" smtClean="0"/>
              <a:t>8</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p:cNvSpPr txBox="1">
            <a:spLocks/>
          </p:cNvSpPr>
          <p:nvPr/>
        </p:nvSpPr>
        <p:spPr>
          <a:xfrm>
            <a:off x="597008" y="1099657"/>
            <a:ext cx="11041912" cy="1542253"/>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lnSpc>
                <a:spcPct val="150000"/>
              </a:lnSpc>
              <a:buClr>
                <a:srgbClr val="008080"/>
              </a:buClr>
              <a:buNone/>
            </a:pPr>
            <a:r>
              <a:rPr lang="en-US" sz="1500" dirty="0" smtClean="0">
                <a:solidFill>
                  <a:srgbClr val="008080"/>
                </a:solidFill>
                <a:latin typeface="Gill Sans MT" panose="020B0502020104020203" pitchFamily="34" charset="0"/>
                <a:cs typeface="Calibri" panose="020F0502020204030204" pitchFamily="34" charset="0"/>
              </a:rPr>
              <a:t>1. Unbound (</a:t>
            </a:r>
            <a:r>
              <a:rPr lang="en-US" sz="1500" dirty="0" smtClean="0">
                <a:solidFill>
                  <a:srgbClr val="FF66CC"/>
                </a:solidFill>
                <a:latin typeface="Gill Sans MT" panose="020B0502020104020203" pitchFamily="34" charset="0"/>
                <a:cs typeface="Calibri" panose="020F0502020204030204" pitchFamily="34" charset="0"/>
              </a:rPr>
              <a:t>free</a:t>
            </a:r>
            <a:r>
              <a:rPr lang="en-US" sz="1500" dirty="0" smtClean="0">
                <a:solidFill>
                  <a:srgbClr val="008080"/>
                </a:solidFill>
                <a:latin typeface="Gill Sans MT" panose="020B0502020104020203" pitchFamily="34" charset="0"/>
                <a:cs typeface="Calibri" panose="020F0502020204030204" pitchFamily="34" charset="0"/>
              </a:rPr>
              <a:t>): </a:t>
            </a:r>
            <a:r>
              <a:rPr lang="en-US" sz="1500" dirty="0">
                <a:solidFill>
                  <a:schemeClr val="bg1">
                    <a:lumMod val="50000"/>
                  </a:schemeClr>
                </a:solidFill>
                <a:latin typeface="Gill Sans MT" panose="020B0502020104020203" pitchFamily="34" charset="0"/>
                <a:cs typeface="Calibri" panose="020F0502020204030204" pitchFamily="34" charset="0"/>
              </a:rPr>
              <a:t>Found in </a:t>
            </a:r>
            <a:r>
              <a:rPr lang="en-US" sz="1500" dirty="0">
                <a:latin typeface="Gill Sans MT" panose="020B0502020104020203" pitchFamily="34" charset="0"/>
                <a:cs typeface="Calibri" panose="020F0502020204030204" pitchFamily="34" charset="0"/>
              </a:rPr>
              <a:t>small </a:t>
            </a:r>
            <a:r>
              <a:rPr lang="en-US" sz="1500" dirty="0" smtClean="0">
                <a:latin typeface="Gill Sans MT" panose="020B0502020104020203" pitchFamily="34" charset="0"/>
                <a:cs typeface="Calibri" panose="020F0502020204030204" pitchFamily="34" charset="0"/>
              </a:rPr>
              <a:t>amounts.</a:t>
            </a:r>
          </a:p>
          <a:p>
            <a:pPr>
              <a:buClr>
                <a:srgbClr val="008080"/>
              </a:buClr>
              <a:defRPr/>
            </a:pPr>
            <a:r>
              <a:rPr lang="en-US" sz="1500" dirty="0">
                <a:solidFill>
                  <a:srgbClr val="FFC000"/>
                </a:solidFill>
              </a:rPr>
              <a:t>0.03% </a:t>
            </a:r>
            <a:r>
              <a:rPr lang="en-US" sz="1500" dirty="0">
                <a:solidFill>
                  <a:srgbClr val="FF66CC"/>
                </a:solidFill>
              </a:rPr>
              <a:t>of </a:t>
            </a:r>
            <a:r>
              <a:rPr lang="en-US" sz="1500" dirty="0" smtClean="0">
                <a:solidFill>
                  <a:srgbClr val="FF66CC"/>
                </a:solidFill>
              </a:rPr>
              <a:t>T4.</a:t>
            </a:r>
          </a:p>
          <a:p>
            <a:pPr>
              <a:buClr>
                <a:srgbClr val="008080"/>
              </a:buClr>
              <a:defRPr/>
            </a:pPr>
            <a:r>
              <a:rPr lang="en-US" sz="1500" dirty="0" smtClean="0">
                <a:solidFill>
                  <a:srgbClr val="FFC000"/>
                </a:solidFill>
              </a:rPr>
              <a:t>0.3</a:t>
            </a:r>
            <a:r>
              <a:rPr lang="en-US" sz="1500" dirty="0">
                <a:solidFill>
                  <a:srgbClr val="FFC000"/>
                </a:solidFill>
              </a:rPr>
              <a:t>% </a:t>
            </a:r>
            <a:r>
              <a:rPr lang="en-US" sz="1500" dirty="0">
                <a:solidFill>
                  <a:srgbClr val="FF66CC"/>
                </a:solidFill>
              </a:rPr>
              <a:t>of </a:t>
            </a:r>
            <a:r>
              <a:rPr lang="en-US" sz="1500" dirty="0" smtClean="0">
                <a:solidFill>
                  <a:srgbClr val="FF66CC"/>
                </a:solidFill>
              </a:rPr>
              <a:t>T3</a:t>
            </a:r>
            <a:r>
              <a:rPr lang="ar-SA" sz="1500" dirty="0">
                <a:solidFill>
                  <a:srgbClr val="FF66CC"/>
                </a:solidFill>
              </a:rPr>
              <a:t> </a:t>
            </a:r>
            <a:r>
              <a:rPr lang="en-US" sz="1500" dirty="0" smtClean="0">
                <a:solidFill>
                  <a:srgbClr val="00B050"/>
                </a:solidFill>
              </a:rPr>
              <a:t>(more</a:t>
            </a:r>
            <a:r>
              <a:rPr lang="en-US" sz="1500" dirty="0">
                <a:solidFill>
                  <a:srgbClr val="00B050"/>
                </a:solidFill>
              </a:rPr>
              <a:t>, </a:t>
            </a:r>
            <a:r>
              <a:rPr lang="en-US" sz="1500" dirty="0" smtClean="0">
                <a:solidFill>
                  <a:srgbClr val="00B050"/>
                </a:solidFill>
              </a:rPr>
              <a:t>because </a:t>
            </a:r>
            <a:r>
              <a:rPr lang="en-US" sz="1500" dirty="0">
                <a:solidFill>
                  <a:srgbClr val="00B050"/>
                </a:solidFill>
              </a:rPr>
              <a:t>it’s the needed </a:t>
            </a:r>
            <a:r>
              <a:rPr lang="en-US" sz="1500" dirty="0" smtClean="0">
                <a:solidFill>
                  <a:srgbClr val="00B050"/>
                </a:solidFill>
              </a:rPr>
              <a:t>form, Free </a:t>
            </a:r>
            <a:r>
              <a:rPr lang="en-US" sz="1500" dirty="0">
                <a:solidFill>
                  <a:srgbClr val="00B050"/>
                </a:solidFill>
              </a:rPr>
              <a:t>hormone it’s the only type that triggers negative Feedback and it is the active </a:t>
            </a:r>
            <a:r>
              <a:rPr lang="en-US" sz="1500" dirty="0" smtClean="0">
                <a:solidFill>
                  <a:srgbClr val="00B050"/>
                </a:solidFill>
              </a:rPr>
              <a:t>form).</a:t>
            </a:r>
            <a:endParaRPr lang="en-US" sz="1500" dirty="0">
              <a:solidFill>
                <a:srgbClr val="00B050"/>
              </a:solidFill>
              <a:latin typeface="Gill Sans MT" panose="020B0502020104020203" pitchFamily="34" charset="0"/>
              <a:cs typeface="Calibri" panose="020F0502020204030204" pitchFamily="34" charset="0"/>
            </a:endParaRPr>
          </a:p>
          <a:p>
            <a:pPr marL="0" indent="0" defTabSz="914400">
              <a:lnSpc>
                <a:spcPct val="150000"/>
              </a:lnSpc>
              <a:buClr>
                <a:srgbClr val="008080"/>
              </a:buClr>
              <a:buNone/>
            </a:pPr>
            <a:r>
              <a:rPr lang="en-US" sz="1500" dirty="0" smtClean="0">
                <a:solidFill>
                  <a:srgbClr val="008080"/>
                </a:solidFill>
                <a:latin typeface="Gill Sans MT" panose="020B0502020104020203" pitchFamily="34" charset="0"/>
                <a:cs typeface="Calibri" panose="020F0502020204030204" pitchFamily="34" charset="0"/>
              </a:rPr>
              <a:t>2. Bound: </a:t>
            </a:r>
            <a:r>
              <a:rPr lang="en-US" sz="1500" dirty="0" smtClean="0">
                <a:solidFill>
                  <a:srgbClr val="FFC000"/>
                </a:solidFill>
                <a:latin typeface="Gill Sans MT" panose="020B0502020104020203" pitchFamily="34" charset="0"/>
                <a:cs typeface="Calibri" panose="020F0502020204030204" pitchFamily="34" charset="0"/>
              </a:rPr>
              <a:t>70-80</a:t>
            </a:r>
            <a:r>
              <a:rPr lang="en-US" sz="1500" dirty="0">
                <a:solidFill>
                  <a:srgbClr val="FFC000"/>
                </a:solidFill>
                <a:latin typeface="Gill Sans MT" panose="020B0502020104020203" pitchFamily="34" charset="0"/>
                <a:cs typeface="Calibri" panose="020F0502020204030204" pitchFamily="34" charset="0"/>
              </a:rPr>
              <a:t>% </a:t>
            </a:r>
            <a:r>
              <a:rPr lang="en-US" sz="1500" dirty="0">
                <a:latin typeface="Gill Sans MT" panose="020B0502020104020203" pitchFamily="34" charset="0"/>
                <a:cs typeface="Calibri" panose="020F0502020204030204" pitchFamily="34" charset="0"/>
              </a:rPr>
              <a:t>is bound to thyroxine-binding globulin (TBG) which is </a:t>
            </a:r>
            <a:r>
              <a:rPr lang="en-US" sz="1500" dirty="0">
                <a:solidFill>
                  <a:srgbClr val="FF0000"/>
                </a:solidFill>
                <a:latin typeface="Gill Sans MT" panose="020B0502020104020203" pitchFamily="34" charset="0"/>
                <a:cs typeface="Calibri" panose="020F0502020204030204" pitchFamily="34" charset="0"/>
              </a:rPr>
              <a:t>synthesized in the </a:t>
            </a:r>
            <a:r>
              <a:rPr lang="en-US" sz="1500" dirty="0" smtClean="0">
                <a:solidFill>
                  <a:srgbClr val="FF0000"/>
                </a:solidFill>
                <a:latin typeface="Gill Sans MT" panose="020B0502020104020203" pitchFamily="34" charset="0"/>
                <a:cs typeface="Calibri" panose="020F0502020204030204" pitchFamily="34" charset="0"/>
              </a:rPr>
              <a:t>liver</a:t>
            </a:r>
            <a:r>
              <a:rPr lang="en-US" sz="1500" dirty="0" smtClean="0">
                <a:latin typeface="Gill Sans MT" panose="020B0502020104020203" pitchFamily="34" charset="0"/>
                <a:cs typeface="Calibri" panose="020F0502020204030204" pitchFamily="34" charset="0"/>
              </a:rPr>
              <a:t>, the </a:t>
            </a:r>
            <a:r>
              <a:rPr lang="en-US" sz="1500" dirty="0">
                <a:latin typeface="Gill Sans MT" panose="020B0502020104020203" pitchFamily="34" charset="0"/>
                <a:cs typeface="Calibri" panose="020F0502020204030204" pitchFamily="34" charset="0"/>
              </a:rPr>
              <a:t>reminder is bound to albumin</a:t>
            </a:r>
            <a:r>
              <a:rPr lang="en-US" sz="1500" dirty="0" smtClean="0">
                <a:latin typeface="Gill Sans MT" panose="020B0502020104020203" pitchFamily="34" charset="0"/>
                <a:cs typeface="Calibri" panose="020F0502020204030204" pitchFamily="34" charset="0"/>
              </a:rPr>
              <a:t>.</a:t>
            </a:r>
            <a:endParaRPr lang="en-US" sz="1500" dirty="0">
              <a:solidFill>
                <a:srgbClr val="008080"/>
              </a:solidFill>
              <a:latin typeface="Gill Sans MT" panose="020B0502020104020203" pitchFamily="34" charset="0"/>
              <a:cs typeface="Calibri" panose="020F0502020204030204" pitchFamily="34" charset="0"/>
            </a:endParaRPr>
          </a:p>
          <a:p>
            <a:pPr marL="0" indent="0" defTabSz="914400">
              <a:lnSpc>
                <a:spcPct val="150000"/>
              </a:lnSpc>
              <a:buNone/>
            </a:pPr>
            <a:endParaRPr lang="en-US" sz="1500" dirty="0">
              <a:solidFill>
                <a:srgbClr val="008080"/>
              </a:solidFill>
              <a:latin typeface="Gill Sans MT" panose="020B0502020104020203" pitchFamily="34" charset="0"/>
              <a:cs typeface="Calibri" panose="020F0502020204030204" pitchFamily="34" charset="0"/>
            </a:endParaRPr>
          </a:p>
          <a:p>
            <a:pPr marL="0" indent="0" defTabSz="914400">
              <a:lnSpc>
                <a:spcPct val="150000"/>
              </a:lnSpc>
              <a:buNone/>
            </a:pPr>
            <a:endParaRPr lang="en-US" sz="1500" dirty="0">
              <a:solidFill>
                <a:srgbClr val="008080"/>
              </a:solidFill>
              <a:latin typeface="Gill Sans MT" panose="020B0502020104020203" pitchFamily="34" charset="0"/>
              <a:cs typeface="Calibri" panose="020F0502020204030204" pitchFamily="34" charset="0"/>
            </a:endParaRPr>
          </a:p>
          <a:p>
            <a:pPr marL="0" indent="0" defTabSz="914400">
              <a:lnSpc>
                <a:spcPct val="150000"/>
              </a:lnSpc>
              <a:buNone/>
            </a:pPr>
            <a:endParaRPr lang="en-US" sz="1500" dirty="0">
              <a:solidFill>
                <a:srgbClr val="008080"/>
              </a:solidFill>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500" dirty="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500" dirty="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500" dirty="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500" dirty="0">
              <a:solidFill>
                <a:schemeClr val="bg1">
                  <a:lumMod val="50000"/>
                </a:schemeClr>
              </a:solidFill>
              <a:latin typeface="Gill Sans MT" panose="020B0502020104020203" pitchFamily="34" charset="0"/>
              <a:cs typeface="Calibri" panose="020F0502020204030204" pitchFamily="34" charset="0"/>
            </a:endParaRPr>
          </a:p>
          <a:p>
            <a:pPr defTabSz="914400">
              <a:lnSpc>
                <a:spcPct val="150000"/>
              </a:lnSpc>
            </a:pPr>
            <a:endParaRPr lang="en-US" sz="1500" dirty="0">
              <a:solidFill>
                <a:schemeClr val="bg1">
                  <a:lumMod val="50000"/>
                </a:schemeClr>
              </a:solidFill>
              <a:latin typeface="Gill Sans MT" panose="020B0502020104020203" pitchFamily="34" charset="0"/>
              <a:cs typeface="Calibri" panose="020F0502020204030204" pitchFamily="34" charset="0"/>
            </a:endParaRPr>
          </a:p>
        </p:txBody>
      </p:sp>
      <p:sp>
        <p:nvSpPr>
          <p:cNvPr id="21" name="Content Placeholder 3"/>
          <p:cNvSpPr txBox="1">
            <a:spLocks/>
          </p:cNvSpPr>
          <p:nvPr/>
        </p:nvSpPr>
        <p:spPr>
          <a:xfrm>
            <a:off x="600533" y="3146089"/>
            <a:ext cx="4332824" cy="413792"/>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9144" fontAlgn="t">
              <a:spcBef>
                <a:spcPts val="0"/>
              </a:spcBef>
              <a:buClr>
                <a:srgbClr val="008080"/>
              </a:buClr>
            </a:pPr>
            <a:r>
              <a:rPr lang="en-US" sz="1600" dirty="0">
                <a:solidFill>
                  <a:srgbClr val="008080"/>
                </a:solidFill>
                <a:latin typeface="Gill Sans MT" panose="020B0502020104020203" pitchFamily="34" charset="0"/>
                <a:cs typeface="Calibri" panose="020F0502020204030204" pitchFamily="34" charset="0"/>
              </a:rPr>
              <a:t> Effect of Liver </a:t>
            </a:r>
            <a:r>
              <a:rPr lang="en-US" sz="1600" dirty="0" smtClean="0">
                <a:solidFill>
                  <a:srgbClr val="008080"/>
                </a:solidFill>
                <a:latin typeface="Gill Sans MT" panose="020B0502020104020203" pitchFamily="34" charset="0"/>
                <a:cs typeface="Calibri" panose="020F0502020204030204" pitchFamily="34" charset="0"/>
              </a:rPr>
              <a:t>diseases (Hepatic failure) </a:t>
            </a:r>
            <a:r>
              <a:rPr lang="en-US" sz="1600" dirty="0">
                <a:solidFill>
                  <a:srgbClr val="008080"/>
                </a:solidFill>
                <a:latin typeface="Gill Sans MT" panose="020B0502020104020203" pitchFamily="34" charset="0"/>
                <a:cs typeface="Calibri" panose="020F0502020204030204" pitchFamily="34" charset="0"/>
              </a:rPr>
              <a:t>on thyroid hormones:</a:t>
            </a:r>
            <a:endParaRPr lang="en-US" sz="1400" dirty="0" smtClean="0">
              <a:solidFill>
                <a:schemeClr val="bg1">
                  <a:lumMod val="50000"/>
                </a:schemeClr>
              </a:solidFill>
              <a:latin typeface="Gill Sans MT" panose="020B0502020104020203" pitchFamily="34" charset="0"/>
              <a:cs typeface="Calibri" panose="020F0502020204030204" pitchFamily="34" charset="0"/>
            </a:endParaRPr>
          </a:p>
        </p:txBody>
      </p:sp>
      <p:sp>
        <p:nvSpPr>
          <p:cNvPr id="22" name="Content Placeholder 3"/>
          <p:cNvSpPr txBox="1">
            <a:spLocks/>
          </p:cNvSpPr>
          <p:nvPr/>
        </p:nvSpPr>
        <p:spPr>
          <a:xfrm>
            <a:off x="6169945" y="3146089"/>
            <a:ext cx="4392487" cy="413792"/>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9144" fontAlgn="t">
              <a:spcBef>
                <a:spcPts val="0"/>
              </a:spcBef>
              <a:buClr>
                <a:srgbClr val="008080"/>
              </a:buClr>
            </a:pPr>
            <a:r>
              <a:rPr lang="en-US" sz="1600" dirty="0">
                <a:solidFill>
                  <a:srgbClr val="008080"/>
                </a:solidFill>
                <a:latin typeface="Gill Sans MT" panose="020B0502020104020203" pitchFamily="34" charset="0"/>
                <a:cs typeface="Calibri" panose="020F0502020204030204" pitchFamily="34" charset="0"/>
              </a:rPr>
              <a:t>Effect of pregnancy on thyroid hormones:</a:t>
            </a:r>
          </a:p>
        </p:txBody>
      </p:sp>
      <p:cxnSp>
        <p:nvCxnSpPr>
          <p:cNvPr id="31" name="Straight Connector 30"/>
          <p:cNvCxnSpPr/>
          <p:nvPr/>
        </p:nvCxnSpPr>
        <p:spPr>
          <a:xfrm>
            <a:off x="6022404" y="3356992"/>
            <a:ext cx="0" cy="2664296"/>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xmlns="" id="{238908D0-F73D-495C-B471-8BD829441069}"/>
              </a:ext>
            </a:extLst>
          </p:cNvPr>
          <p:cNvGrpSpPr/>
          <p:nvPr/>
        </p:nvGrpSpPr>
        <p:grpSpPr>
          <a:xfrm>
            <a:off x="1260949" y="3933056"/>
            <a:ext cx="3838873" cy="1919115"/>
            <a:chOff x="3657550" y="3070077"/>
            <a:chExt cx="4695506" cy="2977486"/>
          </a:xfrm>
        </p:grpSpPr>
        <p:sp>
          <p:nvSpPr>
            <p:cNvPr id="33" name="Freeform 13">
              <a:extLst>
                <a:ext uri="{FF2B5EF4-FFF2-40B4-BE49-F238E27FC236}">
                  <a16:creationId xmlns:a16="http://schemas.microsoft.com/office/drawing/2014/main" xmlns="" id="{33A6A043-1C49-4FBB-B6E7-ACD3EF1AD364}"/>
                </a:ext>
              </a:extLst>
            </p:cNvPr>
            <p:cNvSpPr/>
            <p:nvPr/>
          </p:nvSpPr>
          <p:spPr>
            <a:xfrm>
              <a:off x="5780222" y="3651441"/>
              <a:ext cx="450162" cy="91440"/>
            </a:xfrm>
            <a:custGeom>
              <a:avLst/>
              <a:gdLst>
                <a:gd name="connsiteX0" fmla="*/ 0 w 450162"/>
                <a:gd name="connsiteY0" fmla="*/ 45720 h 91440"/>
                <a:gd name="connsiteX1" fmla="*/ 450162 w 450162"/>
                <a:gd name="connsiteY1" fmla="*/ 45720 h 91440"/>
              </a:gdLst>
              <a:ahLst/>
              <a:cxnLst>
                <a:cxn ang="0">
                  <a:pos x="connsiteX0" y="connsiteY0"/>
                </a:cxn>
                <a:cxn ang="0">
                  <a:pos x="connsiteX1" y="connsiteY1"/>
                </a:cxn>
              </a:cxnLst>
              <a:rect l="l" t="t" r="r" b="b"/>
              <a:pathLst>
                <a:path w="450162" h="91440">
                  <a:moveTo>
                    <a:pt x="0" y="45720"/>
                  </a:moveTo>
                  <a:lnTo>
                    <a:pt x="450162" y="45720"/>
                  </a:lnTo>
                </a:path>
              </a:pathLst>
            </a:custGeom>
            <a:noFill/>
            <a:ln>
              <a:solidFill>
                <a:srgbClr val="008080"/>
              </a:solidFill>
              <a:tailEnd type="arrow"/>
            </a:ln>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txBody>
            <a:bodyPr spcFirstLastPara="0" vert="horz" wrap="square" lIns="225762" tIns="43317" rIns="225762" bIns="43316" numCol="1" spcCol="1270" anchor="ctr" anchorCtr="0">
              <a:noAutofit/>
            </a:bodyPr>
            <a:lstStyle/>
            <a:p>
              <a:pPr lvl="0" algn="ctr" defTabSz="711200">
                <a:lnSpc>
                  <a:spcPct val="90000"/>
                </a:lnSpc>
                <a:spcBef>
                  <a:spcPct val="0"/>
                </a:spcBef>
                <a:spcAft>
                  <a:spcPct val="35000"/>
                </a:spcAft>
              </a:pPr>
              <a:endParaRPr lang="en-US" sz="1600" kern="1200"/>
            </a:p>
          </p:txBody>
        </p:sp>
        <p:sp>
          <p:nvSpPr>
            <p:cNvPr id="34" name="Freeform 14">
              <a:extLst>
                <a:ext uri="{FF2B5EF4-FFF2-40B4-BE49-F238E27FC236}">
                  <a16:creationId xmlns:a16="http://schemas.microsoft.com/office/drawing/2014/main" xmlns="" id="{4C2FACCF-19B6-48EB-BCAF-0B72E7E8703E}"/>
                </a:ext>
              </a:extLst>
            </p:cNvPr>
            <p:cNvSpPr/>
            <p:nvPr/>
          </p:nvSpPr>
          <p:spPr>
            <a:xfrm>
              <a:off x="3691751" y="3070080"/>
              <a:ext cx="2090271" cy="1254162"/>
            </a:xfrm>
            <a:custGeom>
              <a:avLst/>
              <a:gdLst>
                <a:gd name="connsiteX0" fmla="*/ 0 w 2090271"/>
                <a:gd name="connsiteY0" fmla="*/ 0 h 1254162"/>
                <a:gd name="connsiteX1" fmla="*/ 2090271 w 2090271"/>
                <a:gd name="connsiteY1" fmla="*/ 0 h 1254162"/>
                <a:gd name="connsiteX2" fmla="*/ 2090271 w 2090271"/>
                <a:gd name="connsiteY2" fmla="*/ 1254162 h 1254162"/>
                <a:gd name="connsiteX3" fmla="*/ 0 w 2090271"/>
                <a:gd name="connsiteY3" fmla="*/ 1254162 h 1254162"/>
                <a:gd name="connsiteX4" fmla="*/ 0 w 2090271"/>
                <a:gd name="connsiteY4" fmla="*/ 0 h 1254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271" h="1254162">
                  <a:moveTo>
                    <a:pt x="0" y="0"/>
                  </a:moveTo>
                  <a:lnTo>
                    <a:pt x="2090271" y="0"/>
                  </a:lnTo>
                  <a:lnTo>
                    <a:pt x="2090271" y="1254162"/>
                  </a:lnTo>
                  <a:lnTo>
                    <a:pt x="0" y="1254162"/>
                  </a:lnTo>
                  <a:lnTo>
                    <a:pt x="0" y="0"/>
                  </a:lnTo>
                  <a:close/>
                </a:path>
              </a:pathLst>
            </a:custGeom>
            <a:solidFill>
              <a:schemeClr val="accent4">
                <a:lumMod val="20000"/>
                <a:lumOff val="80000"/>
              </a:schemeClr>
            </a:solidFill>
            <a:ln>
              <a:solidFill>
                <a:srgbClr val="497E8D"/>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Decrease TBG</a:t>
              </a:r>
            </a:p>
          </p:txBody>
        </p:sp>
        <p:sp>
          <p:nvSpPr>
            <p:cNvPr id="35" name="Freeform 15">
              <a:extLst>
                <a:ext uri="{FF2B5EF4-FFF2-40B4-BE49-F238E27FC236}">
                  <a16:creationId xmlns:a16="http://schemas.microsoft.com/office/drawing/2014/main" xmlns="" id="{33F31780-B11B-4684-ABF2-D1FF9A5316B0}"/>
                </a:ext>
              </a:extLst>
            </p:cNvPr>
            <p:cNvSpPr/>
            <p:nvPr/>
          </p:nvSpPr>
          <p:spPr>
            <a:xfrm>
              <a:off x="4736887" y="4322443"/>
              <a:ext cx="2571033" cy="450162"/>
            </a:xfrm>
            <a:custGeom>
              <a:avLst/>
              <a:gdLst>
                <a:gd name="connsiteX0" fmla="*/ 2571033 w 2571033"/>
                <a:gd name="connsiteY0" fmla="*/ 0 h 450162"/>
                <a:gd name="connsiteX1" fmla="*/ 2571033 w 2571033"/>
                <a:gd name="connsiteY1" fmla="*/ 242181 h 450162"/>
                <a:gd name="connsiteX2" fmla="*/ 0 w 2571033"/>
                <a:gd name="connsiteY2" fmla="*/ 242181 h 450162"/>
                <a:gd name="connsiteX3" fmla="*/ 0 w 2571033"/>
                <a:gd name="connsiteY3" fmla="*/ 450162 h 450162"/>
              </a:gdLst>
              <a:ahLst/>
              <a:cxnLst>
                <a:cxn ang="0">
                  <a:pos x="connsiteX0" y="connsiteY0"/>
                </a:cxn>
                <a:cxn ang="0">
                  <a:pos x="connsiteX1" y="connsiteY1"/>
                </a:cxn>
                <a:cxn ang="0">
                  <a:pos x="connsiteX2" y="connsiteY2"/>
                </a:cxn>
                <a:cxn ang="0">
                  <a:pos x="connsiteX3" y="connsiteY3"/>
                </a:cxn>
              </a:cxnLst>
              <a:rect l="l" t="t" r="r" b="b"/>
              <a:pathLst>
                <a:path w="2571033" h="450162">
                  <a:moveTo>
                    <a:pt x="2571033" y="0"/>
                  </a:moveTo>
                  <a:lnTo>
                    <a:pt x="2571033" y="242181"/>
                  </a:lnTo>
                  <a:lnTo>
                    <a:pt x="0" y="242181"/>
                  </a:lnTo>
                  <a:lnTo>
                    <a:pt x="0" y="450162"/>
                  </a:lnTo>
                </a:path>
              </a:pathLst>
            </a:custGeom>
            <a:noFill/>
            <a:ln>
              <a:solidFill>
                <a:srgbClr val="008080"/>
              </a:solidFill>
              <a:tailEnd type="arrow"/>
            </a:ln>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txBody>
            <a:bodyPr spcFirstLastPara="0" vert="horz" wrap="square" lIns="1232827" tIns="222677" rIns="1232827" bIns="222678" numCol="1" spcCol="1270" anchor="ctr" anchorCtr="0">
              <a:noAutofit/>
            </a:bodyPr>
            <a:lstStyle/>
            <a:p>
              <a:pPr lvl="0" algn="ctr" defTabSz="711200">
                <a:lnSpc>
                  <a:spcPct val="90000"/>
                </a:lnSpc>
                <a:spcBef>
                  <a:spcPct val="0"/>
                </a:spcBef>
                <a:spcAft>
                  <a:spcPct val="35000"/>
                </a:spcAft>
              </a:pPr>
              <a:endParaRPr lang="en-US" sz="1600" kern="1200"/>
            </a:p>
          </p:txBody>
        </p:sp>
        <p:sp>
          <p:nvSpPr>
            <p:cNvPr id="36" name="Freeform 16">
              <a:extLst>
                <a:ext uri="{FF2B5EF4-FFF2-40B4-BE49-F238E27FC236}">
                  <a16:creationId xmlns:a16="http://schemas.microsoft.com/office/drawing/2014/main" xmlns="" id="{FD5B8E9C-B452-49DE-9EA7-4E2E72B74BDA}"/>
                </a:ext>
              </a:extLst>
            </p:cNvPr>
            <p:cNvSpPr/>
            <p:nvPr/>
          </p:nvSpPr>
          <p:spPr>
            <a:xfrm>
              <a:off x="6262786" y="3070077"/>
              <a:ext cx="2090270" cy="1321231"/>
            </a:xfrm>
            <a:custGeom>
              <a:avLst/>
              <a:gdLst>
                <a:gd name="connsiteX0" fmla="*/ 0 w 2090271"/>
                <a:gd name="connsiteY0" fmla="*/ 0 h 1254162"/>
                <a:gd name="connsiteX1" fmla="*/ 2090271 w 2090271"/>
                <a:gd name="connsiteY1" fmla="*/ 0 h 1254162"/>
                <a:gd name="connsiteX2" fmla="*/ 2090271 w 2090271"/>
                <a:gd name="connsiteY2" fmla="*/ 1254162 h 1254162"/>
                <a:gd name="connsiteX3" fmla="*/ 0 w 2090271"/>
                <a:gd name="connsiteY3" fmla="*/ 1254162 h 1254162"/>
                <a:gd name="connsiteX4" fmla="*/ 0 w 2090271"/>
                <a:gd name="connsiteY4" fmla="*/ 0 h 1254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271" h="1254162">
                  <a:moveTo>
                    <a:pt x="0" y="0"/>
                  </a:moveTo>
                  <a:lnTo>
                    <a:pt x="2090271" y="0"/>
                  </a:lnTo>
                  <a:lnTo>
                    <a:pt x="2090271" y="1254162"/>
                  </a:lnTo>
                  <a:lnTo>
                    <a:pt x="0" y="1254162"/>
                  </a:lnTo>
                  <a:lnTo>
                    <a:pt x="0" y="0"/>
                  </a:lnTo>
                  <a:close/>
                </a:path>
              </a:pathLst>
            </a:custGeom>
            <a:solidFill>
              <a:schemeClr val="bg1">
                <a:lumMod val="95000"/>
              </a:schemeClr>
            </a:solidFill>
            <a:ln>
              <a:solidFill>
                <a:srgbClr val="497E8D"/>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Increase of Free levels of T3 </a:t>
              </a:r>
              <a:r>
                <a:rPr lang="en-US" sz="1600" kern="1200" dirty="0" smtClean="0"/>
                <a:t>&amp; </a:t>
              </a:r>
              <a:r>
                <a:rPr lang="en-US" sz="1600" kern="1200" dirty="0"/>
                <a:t>T4 </a:t>
              </a:r>
              <a:r>
                <a:rPr lang="en-US" sz="1600" kern="1200" dirty="0">
                  <a:solidFill>
                    <a:srgbClr val="00B050"/>
                  </a:solidFill>
                </a:rPr>
                <a:t>in the blood</a:t>
              </a:r>
            </a:p>
          </p:txBody>
        </p:sp>
        <p:sp>
          <p:nvSpPr>
            <p:cNvPr id="37" name="Freeform 18">
              <a:extLst>
                <a:ext uri="{FF2B5EF4-FFF2-40B4-BE49-F238E27FC236}">
                  <a16:creationId xmlns:a16="http://schemas.microsoft.com/office/drawing/2014/main" xmlns="" id="{88A8E003-43D8-4459-8FAA-2554B44DDF47}"/>
                </a:ext>
              </a:extLst>
            </p:cNvPr>
            <p:cNvSpPr/>
            <p:nvPr/>
          </p:nvSpPr>
          <p:spPr>
            <a:xfrm>
              <a:off x="3657550" y="4793401"/>
              <a:ext cx="2090272" cy="1254162"/>
            </a:xfrm>
            <a:custGeom>
              <a:avLst/>
              <a:gdLst>
                <a:gd name="connsiteX0" fmla="*/ 0 w 2090271"/>
                <a:gd name="connsiteY0" fmla="*/ 0 h 1254162"/>
                <a:gd name="connsiteX1" fmla="*/ 2090271 w 2090271"/>
                <a:gd name="connsiteY1" fmla="*/ 0 h 1254162"/>
                <a:gd name="connsiteX2" fmla="*/ 2090271 w 2090271"/>
                <a:gd name="connsiteY2" fmla="*/ 1254162 h 1254162"/>
                <a:gd name="connsiteX3" fmla="*/ 0 w 2090271"/>
                <a:gd name="connsiteY3" fmla="*/ 1254162 h 1254162"/>
                <a:gd name="connsiteX4" fmla="*/ 0 w 2090271"/>
                <a:gd name="connsiteY4" fmla="*/ 0 h 1254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271" h="1254162">
                  <a:moveTo>
                    <a:pt x="0" y="0"/>
                  </a:moveTo>
                  <a:lnTo>
                    <a:pt x="2090271" y="0"/>
                  </a:lnTo>
                  <a:lnTo>
                    <a:pt x="2090271" y="1254162"/>
                  </a:lnTo>
                  <a:lnTo>
                    <a:pt x="0" y="1254162"/>
                  </a:lnTo>
                  <a:lnTo>
                    <a:pt x="0" y="0"/>
                  </a:lnTo>
                  <a:close/>
                </a:path>
              </a:pathLst>
            </a:custGeom>
            <a:solidFill>
              <a:srgbClr val="FFE7E7"/>
            </a:solidFill>
            <a:ln>
              <a:solidFill>
                <a:srgbClr val="497E8D"/>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a:solidFill>
                    <a:srgbClr val="FF0000"/>
                  </a:solidFill>
                </a:rPr>
                <a:t>Inhibition</a:t>
              </a:r>
              <a:r>
                <a:rPr lang="en-US" sz="1600" kern="1200" dirty="0"/>
                <a:t> of thyroid </a:t>
              </a:r>
              <a:r>
                <a:rPr lang="en-US" sz="1600" kern="1200" dirty="0" smtClean="0"/>
                <a:t>secretion.</a:t>
              </a:r>
              <a:endParaRPr lang="en-US" sz="1600" kern="1200" dirty="0"/>
            </a:p>
          </p:txBody>
        </p:sp>
      </p:grpSp>
      <p:grpSp>
        <p:nvGrpSpPr>
          <p:cNvPr id="38" name="Group 37">
            <a:extLst>
              <a:ext uri="{FF2B5EF4-FFF2-40B4-BE49-F238E27FC236}">
                <a16:creationId xmlns:a16="http://schemas.microsoft.com/office/drawing/2014/main" xmlns="" id="{CA901A1D-86B6-404B-A4C4-F7DEF439FDAC}"/>
              </a:ext>
            </a:extLst>
          </p:cNvPr>
          <p:cNvGrpSpPr/>
          <p:nvPr/>
        </p:nvGrpSpPr>
        <p:grpSpPr>
          <a:xfrm>
            <a:off x="6340251" y="3793460"/>
            <a:ext cx="3888432" cy="1982369"/>
            <a:chOff x="3691751" y="3070080"/>
            <a:chExt cx="4661305" cy="2989087"/>
          </a:xfrm>
        </p:grpSpPr>
        <p:sp>
          <p:nvSpPr>
            <p:cNvPr id="39" name="Freeform 13">
              <a:extLst>
                <a:ext uri="{FF2B5EF4-FFF2-40B4-BE49-F238E27FC236}">
                  <a16:creationId xmlns:a16="http://schemas.microsoft.com/office/drawing/2014/main" xmlns="" id="{CB59F879-0200-4786-BCE3-53E9576D7054}"/>
                </a:ext>
              </a:extLst>
            </p:cNvPr>
            <p:cNvSpPr/>
            <p:nvPr/>
          </p:nvSpPr>
          <p:spPr>
            <a:xfrm>
              <a:off x="5780222" y="3651441"/>
              <a:ext cx="450162" cy="91440"/>
            </a:xfrm>
            <a:custGeom>
              <a:avLst/>
              <a:gdLst>
                <a:gd name="connsiteX0" fmla="*/ 0 w 450162"/>
                <a:gd name="connsiteY0" fmla="*/ 45720 h 91440"/>
                <a:gd name="connsiteX1" fmla="*/ 450162 w 450162"/>
                <a:gd name="connsiteY1" fmla="*/ 45720 h 91440"/>
              </a:gdLst>
              <a:ahLst/>
              <a:cxnLst>
                <a:cxn ang="0">
                  <a:pos x="connsiteX0" y="connsiteY0"/>
                </a:cxn>
                <a:cxn ang="0">
                  <a:pos x="connsiteX1" y="connsiteY1"/>
                </a:cxn>
              </a:cxnLst>
              <a:rect l="l" t="t" r="r" b="b"/>
              <a:pathLst>
                <a:path w="450162" h="91440">
                  <a:moveTo>
                    <a:pt x="0" y="45720"/>
                  </a:moveTo>
                  <a:lnTo>
                    <a:pt x="450162" y="45720"/>
                  </a:lnTo>
                </a:path>
              </a:pathLst>
            </a:custGeom>
            <a:noFill/>
            <a:ln>
              <a:solidFill>
                <a:srgbClr val="497E8D"/>
              </a:solidFill>
              <a:tailEnd type="arrow"/>
            </a:ln>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txBody>
            <a:bodyPr spcFirstLastPara="0" vert="horz" wrap="square" lIns="225762" tIns="43317" rIns="225762" bIns="43316" numCol="1" spcCol="1270" anchor="ctr" anchorCtr="0">
              <a:noAutofit/>
            </a:bodyPr>
            <a:lstStyle/>
            <a:p>
              <a:pPr lvl="0" algn="ctr" defTabSz="711200">
                <a:lnSpc>
                  <a:spcPct val="90000"/>
                </a:lnSpc>
                <a:spcBef>
                  <a:spcPct val="0"/>
                </a:spcBef>
                <a:spcAft>
                  <a:spcPct val="35000"/>
                </a:spcAft>
              </a:pPr>
              <a:endParaRPr lang="en-US" sz="1600" kern="1200"/>
            </a:p>
          </p:txBody>
        </p:sp>
        <p:sp>
          <p:nvSpPr>
            <p:cNvPr id="40" name="Freeform 14">
              <a:extLst>
                <a:ext uri="{FF2B5EF4-FFF2-40B4-BE49-F238E27FC236}">
                  <a16:creationId xmlns:a16="http://schemas.microsoft.com/office/drawing/2014/main" xmlns="" id="{7CF2D357-BC47-48F5-B6B1-4B89306CC432}"/>
                </a:ext>
              </a:extLst>
            </p:cNvPr>
            <p:cNvSpPr/>
            <p:nvPr/>
          </p:nvSpPr>
          <p:spPr>
            <a:xfrm>
              <a:off x="3691751" y="3070080"/>
              <a:ext cx="2090271" cy="1254162"/>
            </a:xfrm>
            <a:custGeom>
              <a:avLst/>
              <a:gdLst>
                <a:gd name="connsiteX0" fmla="*/ 0 w 2090271"/>
                <a:gd name="connsiteY0" fmla="*/ 0 h 1254162"/>
                <a:gd name="connsiteX1" fmla="*/ 2090271 w 2090271"/>
                <a:gd name="connsiteY1" fmla="*/ 0 h 1254162"/>
                <a:gd name="connsiteX2" fmla="*/ 2090271 w 2090271"/>
                <a:gd name="connsiteY2" fmla="*/ 1254162 h 1254162"/>
                <a:gd name="connsiteX3" fmla="*/ 0 w 2090271"/>
                <a:gd name="connsiteY3" fmla="*/ 1254162 h 1254162"/>
                <a:gd name="connsiteX4" fmla="*/ 0 w 2090271"/>
                <a:gd name="connsiteY4" fmla="*/ 0 h 1254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271" h="1254162">
                  <a:moveTo>
                    <a:pt x="0" y="0"/>
                  </a:moveTo>
                  <a:lnTo>
                    <a:pt x="2090271" y="0"/>
                  </a:lnTo>
                  <a:lnTo>
                    <a:pt x="2090271" y="1254162"/>
                  </a:lnTo>
                  <a:lnTo>
                    <a:pt x="0" y="1254162"/>
                  </a:lnTo>
                  <a:lnTo>
                    <a:pt x="0" y="0"/>
                  </a:lnTo>
                  <a:close/>
                </a:path>
              </a:pathLst>
            </a:custGeom>
            <a:solidFill>
              <a:schemeClr val="accent4">
                <a:lumMod val="20000"/>
                <a:lumOff val="80000"/>
              </a:schemeClr>
            </a:solidFill>
            <a:ln>
              <a:solidFill>
                <a:srgbClr val="497E8D"/>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Increase in estrogen levels</a:t>
              </a:r>
            </a:p>
          </p:txBody>
        </p:sp>
        <p:sp>
          <p:nvSpPr>
            <p:cNvPr id="41" name="Freeform 15">
              <a:extLst>
                <a:ext uri="{FF2B5EF4-FFF2-40B4-BE49-F238E27FC236}">
                  <a16:creationId xmlns:a16="http://schemas.microsoft.com/office/drawing/2014/main" xmlns="" id="{F7E37A4E-DD11-4381-BAE6-A77017DD55D7}"/>
                </a:ext>
              </a:extLst>
            </p:cNvPr>
            <p:cNvSpPr/>
            <p:nvPr/>
          </p:nvSpPr>
          <p:spPr>
            <a:xfrm>
              <a:off x="4736887" y="4322443"/>
              <a:ext cx="2571033" cy="450162"/>
            </a:xfrm>
            <a:custGeom>
              <a:avLst/>
              <a:gdLst>
                <a:gd name="connsiteX0" fmla="*/ 2571033 w 2571033"/>
                <a:gd name="connsiteY0" fmla="*/ 0 h 450162"/>
                <a:gd name="connsiteX1" fmla="*/ 2571033 w 2571033"/>
                <a:gd name="connsiteY1" fmla="*/ 242181 h 450162"/>
                <a:gd name="connsiteX2" fmla="*/ 0 w 2571033"/>
                <a:gd name="connsiteY2" fmla="*/ 242181 h 450162"/>
                <a:gd name="connsiteX3" fmla="*/ 0 w 2571033"/>
                <a:gd name="connsiteY3" fmla="*/ 450162 h 450162"/>
              </a:gdLst>
              <a:ahLst/>
              <a:cxnLst>
                <a:cxn ang="0">
                  <a:pos x="connsiteX0" y="connsiteY0"/>
                </a:cxn>
                <a:cxn ang="0">
                  <a:pos x="connsiteX1" y="connsiteY1"/>
                </a:cxn>
                <a:cxn ang="0">
                  <a:pos x="connsiteX2" y="connsiteY2"/>
                </a:cxn>
                <a:cxn ang="0">
                  <a:pos x="connsiteX3" y="connsiteY3"/>
                </a:cxn>
              </a:cxnLst>
              <a:rect l="l" t="t" r="r" b="b"/>
              <a:pathLst>
                <a:path w="2571033" h="450162">
                  <a:moveTo>
                    <a:pt x="2571033" y="0"/>
                  </a:moveTo>
                  <a:lnTo>
                    <a:pt x="2571033" y="242181"/>
                  </a:lnTo>
                  <a:lnTo>
                    <a:pt x="0" y="242181"/>
                  </a:lnTo>
                  <a:lnTo>
                    <a:pt x="0" y="450162"/>
                  </a:lnTo>
                </a:path>
              </a:pathLst>
            </a:custGeom>
            <a:noFill/>
            <a:ln>
              <a:solidFill>
                <a:srgbClr val="497E8D"/>
              </a:solidFill>
              <a:tailEnd type="arrow"/>
            </a:ln>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txBody>
            <a:bodyPr spcFirstLastPara="0" vert="horz" wrap="square" lIns="1232827" tIns="222677" rIns="1232827" bIns="222678" numCol="1" spcCol="1270" anchor="ctr" anchorCtr="0">
              <a:noAutofit/>
            </a:bodyPr>
            <a:lstStyle/>
            <a:p>
              <a:pPr lvl="0" algn="ctr" defTabSz="711200">
                <a:lnSpc>
                  <a:spcPct val="90000"/>
                </a:lnSpc>
                <a:spcBef>
                  <a:spcPct val="0"/>
                </a:spcBef>
                <a:spcAft>
                  <a:spcPct val="35000"/>
                </a:spcAft>
              </a:pPr>
              <a:endParaRPr lang="en-US" sz="1600" kern="1200"/>
            </a:p>
          </p:txBody>
        </p:sp>
        <p:sp>
          <p:nvSpPr>
            <p:cNvPr id="42" name="Freeform 16">
              <a:extLst>
                <a:ext uri="{FF2B5EF4-FFF2-40B4-BE49-F238E27FC236}">
                  <a16:creationId xmlns:a16="http://schemas.microsoft.com/office/drawing/2014/main" xmlns="" id="{CD94132C-B4CF-42CA-8B24-FEBCE1559EEA}"/>
                </a:ext>
              </a:extLst>
            </p:cNvPr>
            <p:cNvSpPr/>
            <p:nvPr/>
          </p:nvSpPr>
          <p:spPr>
            <a:xfrm>
              <a:off x="6262785" y="3070080"/>
              <a:ext cx="2090271" cy="1254162"/>
            </a:xfrm>
            <a:custGeom>
              <a:avLst/>
              <a:gdLst>
                <a:gd name="connsiteX0" fmla="*/ 0 w 2090271"/>
                <a:gd name="connsiteY0" fmla="*/ 0 h 1254162"/>
                <a:gd name="connsiteX1" fmla="*/ 2090271 w 2090271"/>
                <a:gd name="connsiteY1" fmla="*/ 0 h 1254162"/>
                <a:gd name="connsiteX2" fmla="*/ 2090271 w 2090271"/>
                <a:gd name="connsiteY2" fmla="*/ 1254162 h 1254162"/>
                <a:gd name="connsiteX3" fmla="*/ 0 w 2090271"/>
                <a:gd name="connsiteY3" fmla="*/ 1254162 h 1254162"/>
                <a:gd name="connsiteX4" fmla="*/ 0 w 2090271"/>
                <a:gd name="connsiteY4" fmla="*/ 0 h 1254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271" h="1254162">
                  <a:moveTo>
                    <a:pt x="0" y="0"/>
                  </a:moveTo>
                  <a:lnTo>
                    <a:pt x="2090271" y="0"/>
                  </a:lnTo>
                  <a:lnTo>
                    <a:pt x="2090271" y="1254162"/>
                  </a:lnTo>
                  <a:lnTo>
                    <a:pt x="0" y="1254162"/>
                  </a:lnTo>
                  <a:lnTo>
                    <a:pt x="0" y="0"/>
                  </a:lnTo>
                  <a:close/>
                </a:path>
              </a:pathLst>
            </a:custGeom>
            <a:solidFill>
              <a:schemeClr val="bg1">
                <a:lumMod val="95000"/>
              </a:schemeClr>
            </a:solidFill>
            <a:ln>
              <a:solidFill>
                <a:srgbClr val="497E8D"/>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Increase in TBG</a:t>
              </a:r>
            </a:p>
          </p:txBody>
        </p:sp>
        <p:sp>
          <p:nvSpPr>
            <p:cNvPr id="43" name="Freeform 17">
              <a:extLst>
                <a:ext uri="{FF2B5EF4-FFF2-40B4-BE49-F238E27FC236}">
                  <a16:creationId xmlns:a16="http://schemas.microsoft.com/office/drawing/2014/main" xmlns="" id="{FACB6202-1D80-48B5-AEB2-B6DB4AA9FB20}"/>
                </a:ext>
              </a:extLst>
            </p:cNvPr>
            <p:cNvSpPr/>
            <p:nvPr/>
          </p:nvSpPr>
          <p:spPr>
            <a:xfrm>
              <a:off x="5780222" y="5386367"/>
              <a:ext cx="450162" cy="91440"/>
            </a:xfrm>
            <a:custGeom>
              <a:avLst/>
              <a:gdLst>
                <a:gd name="connsiteX0" fmla="*/ 0 w 450162"/>
                <a:gd name="connsiteY0" fmla="*/ 45720 h 91440"/>
                <a:gd name="connsiteX1" fmla="*/ 450162 w 450162"/>
                <a:gd name="connsiteY1" fmla="*/ 45720 h 91440"/>
              </a:gdLst>
              <a:ahLst/>
              <a:cxnLst>
                <a:cxn ang="0">
                  <a:pos x="connsiteX0" y="connsiteY0"/>
                </a:cxn>
                <a:cxn ang="0">
                  <a:pos x="connsiteX1" y="connsiteY1"/>
                </a:cxn>
              </a:cxnLst>
              <a:rect l="l" t="t" r="r" b="b"/>
              <a:pathLst>
                <a:path w="450162" h="91440">
                  <a:moveTo>
                    <a:pt x="0" y="45720"/>
                  </a:moveTo>
                  <a:lnTo>
                    <a:pt x="450162" y="45720"/>
                  </a:lnTo>
                </a:path>
              </a:pathLst>
            </a:custGeom>
            <a:noFill/>
            <a:ln>
              <a:solidFill>
                <a:srgbClr val="497E8D"/>
              </a:solidFill>
              <a:tailEnd type="arrow"/>
            </a:ln>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txBody>
            <a:bodyPr spcFirstLastPara="0" vert="horz" wrap="square" lIns="225762" tIns="43316" rIns="225762" bIns="43317" numCol="1" spcCol="1270" anchor="ctr" anchorCtr="0">
              <a:noAutofit/>
            </a:bodyPr>
            <a:lstStyle/>
            <a:p>
              <a:pPr lvl="0" algn="ctr" defTabSz="711200">
                <a:lnSpc>
                  <a:spcPct val="90000"/>
                </a:lnSpc>
                <a:spcBef>
                  <a:spcPct val="0"/>
                </a:spcBef>
                <a:spcAft>
                  <a:spcPct val="35000"/>
                </a:spcAft>
              </a:pPr>
              <a:endParaRPr lang="en-US" sz="1600" kern="1200"/>
            </a:p>
          </p:txBody>
        </p:sp>
        <p:sp>
          <p:nvSpPr>
            <p:cNvPr id="44" name="Freeform 18">
              <a:extLst>
                <a:ext uri="{FF2B5EF4-FFF2-40B4-BE49-F238E27FC236}">
                  <a16:creationId xmlns:a16="http://schemas.microsoft.com/office/drawing/2014/main" xmlns="" id="{BD63D4E6-EB8D-4AE5-8B58-F5444A78B5B8}"/>
                </a:ext>
              </a:extLst>
            </p:cNvPr>
            <p:cNvSpPr/>
            <p:nvPr/>
          </p:nvSpPr>
          <p:spPr>
            <a:xfrm>
              <a:off x="3691751" y="4805005"/>
              <a:ext cx="2090270" cy="1254162"/>
            </a:xfrm>
            <a:custGeom>
              <a:avLst/>
              <a:gdLst>
                <a:gd name="connsiteX0" fmla="*/ 0 w 2090271"/>
                <a:gd name="connsiteY0" fmla="*/ 0 h 1254162"/>
                <a:gd name="connsiteX1" fmla="*/ 2090271 w 2090271"/>
                <a:gd name="connsiteY1" fmla="*/ 0 h 1254162"/>
                <a:gd name="connsiteX2" fmla="*/ 2090271 w 2090271"/>
                <a:gd name="connsiteY2" fmla="*/ 1254162 h 1254162"/>
                <a:gd name="connsiteX3" fmla="*/ 0 w 2090271"/>
                <a:gd name="connsiteY3" fmla="*/ 1254162 h 1254162"/>
                <a:gd name="connsiteX4" fmla="*/ 0 w 2090271"/>
                <a:gd name="connsiteY4" fmla="*/ 0 h 1254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271" h="1254162">
                  <a:moveTo>
                    <a:pt x="0" y="0"/>
                  </a:moveTo>
                  <a:lnTo>
                    <a:pt x="2090271" y="0"/>
                  </a:lnTo>
                  <a:lnTo>
                    <a:pt x="2090271" y="1254162"/>
                  </a:lnTo>
                  <a:lnTo>
                    <a:pt x="0" y="1254162"/>
                  </a:lnTo>
                  <a:lnTo>
                    <a:pt x="0" y="0"/>
                  </a:lnTo>
                  <a:close/>
                </a:path>
              </a:pathLst>
            </a:custGeom>
            <a:solidFill>
              <a:srgbClr val="FFE7E7"/>
            </a:solidFill>
            <a:ln>
              <a:solidFill>
                <a:srgbClr val="497E8D"/>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Decrease in free levels of T3 </a:t>
              </a:r>
              <a:r>
                <a:rPr lang="en-US" sz="1600" kern="1200" dirty="0" smtClean="0"/>
                <a:t>&amp; </a:t>
              </a:r>
              <a:r>
                <a:rPr lang="en-US" sz="1600" kern="1200" dirty="0"/>
                <a:t>T4 </a:t>
              </a:r>
              <a:r>
                <a:rPr lang="en-US" sz="1600" kern="1200" dirty="0">
                  <a:solidFill>
                    <a:srgbClr val="00B050"/>
                  </a:solidFill>
                </a:rPr>
                <a:t>in the blood</a:t>
              </a:r>
            </a:p>
          </p:txBody>
        </p:sp>
        <p:sp>
          <p:nvSpPr>
            <p:cNvPr id="45" name="Freeform 19">
              <a:extLst>
                <a:ext uri="{FF2B5EF4-FFF2-40B4-BE49-F238E27FC236}">
                  <a16:creationId xmlns:a16="http://schemas.microsoft.com/office/drawing/2014/main" xmlns="" id="{558301B2-F5E4-45BD-9483-1B0FF981056F}"/>
                </a:ext>
              </a:extLst>
            </p:cNvPr>
            <p:cNvSpPr/>
            <p:nvPr/>
          </p:nvSpPr>
          <p:spPr>
            <a:xfrm>
              <a:off x="6262785" y="4805005"/>
              <a:ext cx="2090271" cy="1254162"/>
            </a:xfrm>
            <a:custGeom>
              <a:avLst/>
              <a:gdLst>
                <a:gd name="connsiteX0" fmla="*/ 0 w 2090271"/>
                <a:gd name="connsiteY0" fmla="*/ 0 h 1254162"/>
                <a:gd name="connsiteX1" fmla="*/ 2090271 w 2090271"/>
                <a:gd name="connsiteY1" fmla="*/ 0 h 1254162"/>
                <a:gd name="connsiteX2" fmla="*/ 2090271 w 2090271"/>
                <a:gd name="connsiteY2" fmla="*/ 1254162 h 1254162"/>
                <a:gd name="connsiteX3" fmla="*/ 0 w 2090271"/>
                <a:gd name="connsiteY3" fmla="*/ 1254162 h 1254162"/>
                <a:gd name="connsiteX4" fmla="*/ 0 w 2090271"/>
                <a:gd name="connsiteY4" fmla="*/ 0 h 1254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271" h="1254162">
                  <a:moveTo>
                    <a:pt x="0" y="0"/>
                  </a:moveTo>
                  <a:lnTo>
                    <a:pt x="2090271" y="0"/>
                  </a:lnTo>
                  <a:lnTo>
                    <a:pt x="2090271" y="1254162"/>
                  </a:lnTo>
                  <a:lnTo>
                    <a:pt x="0" y="1254162"/>
                  </a:lnTo>
                  <a:lnTo>
                    <a:pt x="0" y="0"/>
                  </a:lnTo>
                  <a:close/>
                </a:path>
              </a:pathLst>
            </a:custGeom>
            <a:solidFill>
              <a:srgbClr val="C1FFE0"/>
            </a:solidFill>
            <a:ln>
              <a:solidFill>
                <a:srgbClr val="497E8D"/>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a:solidFill>
                    <a:srgbClr val="FF0000"/>
                  </a:solidFill>
                </a:rPr>
                <a:t>Stimulation</a:t>
              </a:r>
              <a:r>
                <a:rPr lang="en-US" sz="1600" kern="1200" dirty="0"/>
                <a:t> of thyroid secretion.</a:t>
              </a:r>
            </a:p>
          </p:txBody>
        </p:sp>
      </p:grpSp>
      <p:sp>
        <p:nvSpPr>
          <p:cNvPr id="46" name="TextBox 45"/>
          <p:cNvSpPr txBox="1"/>
          <p:nvPr/>
        </p:nvSpPr>
        <p:spPr>
          <a:xfrm>
            <a:off x="5734372" y="1223041"/>
            <a:ext cx="4247784" cy="654015"/>
          </a:xfrm>
          <a:prstGeom prst="rect">
            <a:avLst/>
          </a:prstGeom>
          <a:ln w="9525">
            <a:solidFill>
              <a:srgbClr val="00B050"/>
            </a:solidFill>
            <a:prstDash val="dashDot"/>
          </a:ln>
        </p:spPr>
        <p:txBody>
          <a:bodyPr vert="horz" wrap="square" lIns="101590" tIns="50795" rIns="101590" bIns="50795">
            <a:spAutoFit/>
          </a:bodyPr>
          <a:lstStyle>
            <a:defPPr>
              <a:defRPr lang="en-US"/>
            </a:defPPr>
            <a:lvl1pPr marL="285750" indent="-285750">
              <a:spcBef>
                <a:spcPts val="667"/>
              </a:spcBef>
              <a:buClr>
                <a:srgbClr val="00B050"/>
              </a:buClr>
              <a:buSzPct val="76000"/>
              <a:buFont typeface="Wingdings" panose="05000000000000000000" pitchFamily="2" charset="2"/>
              <a:buChar char="ü"/>
              <a:defRPr sz="1500">
                <a:solidFill>
                  <a:srgbClr val="00B050"/>
                </a:solidFill>
                <a:latin typeface="Gill Sans MT" panose="020B0502020104020203" pitchFamily="34" charset="0"/>
                <a:cs typeface="Calibri" panose="020F0502020204030204" pitchFamily="34" charset="0"/>
              </a:defRPr>
            </a:lvl1pPr>
          </a:lstStyle>
          <a:p>
            <a:r>
              <a:rPr lang="en-US" dirty="0"/>
              <a:t>Bound hormones inactive </a:t>
            </a:r>
            <a:r>
              <a:rPr lang="en-US" dirty="0" smtClean="0">
                <a:sym typeface="Wingdings" pitchFamily="2" charset="2"/>
              </a:rPr>
              <a:t> </a:t>
            </a:r>
            <a:r>
              <a:rPr lang="en-US" dirty="0" smtClean="0"/>
              <a:t>type </a:t>
            </a:r>
            <a:r>
              <a:rPr lang="en-US" dirty="0"/>
              <a:t>of </a:t>
            </a:r>
            <a:r>
              <a:rPr lang="en-US" dirty="0" smtClean="0"/>
              <a:t>storage.</a:t>
            </a:r>
            <a:endParaRPr lang="en-US" dirty="0"/>
          </a:p>
          <a:p>
            <a:r>
              <a:rPr lang="en-US" dirty="0" smtClean="0"/>
              <a:t>Unbound </a:t>
            </a:r>
            <a:r>
              <a:rPr lang="en-US" dirty="0"/>
              <a:t>hormones </a:t>
            </a:r>
            <a:r>
              <a:rPr lang="en-US" dirty="0" smtClean="0"/>
              <a:t>active </a:t>
            </a:r>
            <a:r>
              <a:rPr lang="en-US" dirty="0" smtClean="0">
                <a:sym typeface="Wingdings" pitchFamily="2" charset="2"/>
              </a:rPr>
              <a:t> </a:t>
            </a:r>
            <a:r>
              <a:rPr lang="en-US" dirty="0" smtClean="0"/>
              <a:t>less amount.</a:t>
            </a:r>
            <a:endParaRPr lang="en-US" dirty="0"/>
          </a:p>
        </p:txBody>
      </p:sp>
      <p:sp>
        <p:nvSpPr>
          <p:cNvPr id="20" name="Rectangle 19"/>
          <p:cNvSpPr/>
          <p:nvPr/>
        </p:nvSpPr>
        <p:spPr>
          <a:xfrm>
            <a:off x="6117964" y="5927964"/>
            <a:ext cx="4110719" cy="318026"/>
          </a:xfrm>
          <a:prstGeom prst="rect">
            <a:avLst/>
          </a:prstGeom>
          <a:ln w="9525">
            <a:solidFill>
              <a:srgbClr val="00B050"/>
            </a:solidFill>
            <a:prstDash val="dashDot"/>
          </a:ln>
        </p:spPr>
        <p:txBody>
          <a:bodyPr vert="horz" wrap="square" lIns="101590" tIns="50795" rIns="101590" bIns="50795">
            <a:spAutoFit/>
          </a:bodyPr>
          <a:lstStyle/>
          <a:p>
            <a:pPr>
              <a:spcBef>
                <a:spcPts val="667"/>
              </a:spcBef>
              <a:buClr>
                <a:srgbClr val="00B050"/>
              </a:buClr>
              <a:buSzPct val="76000"/>
            </a:pPr>
            <a:r>
              <a:rPr lang="en-US" sz="1400" dirty="0" smtClean="0">
                <a:solidFill>
                  <a:srgbClr val="00B050"/>
                </a:solidFill>
                <a:latin typeface="Gill Sans MT" panose="020B0502020104020203" pitchFamily="34" charset="0"/>
                <a:cs typeface="Calibri" panose="020F0502020204030204" pitchFamily="34" charset="0"/>
              </a:rPr>
              <a:t>pregnant </a:t>
            </a:r>
            <a:r>
              <a:rPr lang="en-US" sz="1400" dirty="0">
                <a:solidFill>
                  <a:srgbClr val="00B050"/>
                </a:solidFill>
                <a:latin typeface="Gill Sans MT" panose="020B0502020104020203" pitchFamily="34" charset="0"/>
                <a:cs typeface="Calibri" panose="020F0502020204030204" pitchFamily="34" charset="0"/>
              </a:rPr>
              <a:t>women feels hot </a:t>
            </a:r>
            <a:r>
              <a:rPr lang="en-US" sz="1400" dirty="0" smtClean="0">
                <a:solidFill>
                  <a:srgbClr val="00B050"/>
                </a:solidFill>
                <a:latin typeface="Gill Sans MT" panose="020B0502020104020203" pitchFamily="34" charset="0"/>
                <a:cs typeface="Calibri" panose="020F0502020204030204" pitchFamily="34" charset="0"/>
                <a:sym typeface="Wingdings" pitchFamily="2" charset="2"/>
              </a:rPr>
              <a:t>due to increase </a:t>
            </a:r>
            <a:r>
              <a:rPr lang="en-US" sz="1400" dirty="0" smtClean="0">
                <a:solidFill>
                  <a:srgbClr val="00B050"/>
                </a:solidFill>
                <a:latin typeface="Gill Sans MT" panose="020B0502020104020203" pitchFamily="34" charset="0"/>
                <a:cs typeface="Calibri" panose="020F0502020204030204" pitchFamily="34" charset="0"/>
              </a:rPr>
              <a:t>T3 &amp; T4.</a:t>
            </a:r>
            <a:endParaRPr lang="en-US" sz="1400" dirty="0">
              <a:solidFill>
                <a:srgbClr val="00B050"/>
              </a:solidFill>
              <a:latin typeface="Gill Sans MT" panose="020B0502020104020203" pitchFamily="34" charset="0"/>
              <a:cs typeface="Calibri" panose="020F0502020204030204" pitchFamily="34" charset="0"/>
            </a:endParaRPr>
          </a:p>
        </p:txBody>
      </p:sp>
      <p:sp>
        <p:nvSpPr>
          <p:cNvPr id="47" name="Rectangle 46"/>
          <p:cNvSpPr/>
          <p:nvPr/>
        </p:nvSpPr>
        <p:spPr>
          <a:xfrm>
            <a:off x="10290855" y="3793460"/>
            <a:ext cx="1780222" cy="2131343"/>
          </a:xfrm>
          <a:prstGeom prst="rect">
            <a:avLst/>
          </a:prstGeom>
          <a:ln w="9525">
            <a:solidFill>
              <a:srgbClr val="00B050"/>
            </a:solidFill>
            <a:prstDash val="dashDot"/>
          </a:ln>
        </p:spPr>
        <p:txBody>
          <a:bodyPr vert="horz" wrap="square" lIns="101590" tIns="50795" rIns="101590" bIns="50795">
            <a:spAutoFit/>
          </a:bodyPr>
          <a:lstStyle/>
          <a:p>
            <a:pPr>
              <a:spcBef>
                <a:spcPts val="667"/>
              </a:spcBef>
              <a:buClr>
                <a:srgbClr val="00B050"/>
              </a:buClr>
              <a:buSzPct val="76000"/>
            </a:pPr>
            <a:r>
              <a:rPr lang="en-US" sz="1400" dirty="0">
                <a:solidFill>
                  <a:srgbClr val="00B050"/>
                </a:solidFill>
                <a:latin typeface="Gill Sans MT" panose="020B0502020104020203" pitchFamily="34" charset="0"/>
                <a:cs typeface="Calibri" panose="020F0502020204030204" pitchFamily="34" charset="0"/>
              </a:rPr>
              <a:t>Does it mean every pregnant have hyperthyroidism? </a:t>
            </a:r>
            <a:endParaRPr lang="en-US" sz="1400" dirty="0" smtClean="0">
              <a:solidFill>
                <a:srgbClr val="00B050"/>
              </a:solidFill>
              <a:latin typeface="Gill Sans MT" panose="020B0502020104020203" pitchFamily="34" charset="0"/>
              <a:cs typeface="Calibri" panose="020F0502020204030204" pitchFamily="34" charset="0"/>
            </a:endParaRPr>
          </a:p>
          <a:p>
            <a:pPr>
              <a:spcBef>
                <a:spcPts val="667"/>
              </a:spcBef>
              <a:buClr>
                <a:srgbClr val="00B050"/>
              </a:buClr>
              <a:buSzPct val="76000"/>
            </a:pPr>
            <a:r>
              <a:rPr lang="en-US" sz="1400" dirty="0" smtClean="0">
                <a:solidFill>
                  <a:srgbClr val="00B050"/>
                </a:solidFill>
                <a:latin typeface="Gill Sans MT" panose="020B0502020104020203" pitchFamily="34" charset="0"/>
                <a:cs typeface="Calibri" panose="020F0502020204030204" pitchFamily="34" charset="0"/>
              </a:rPr>
              <a:t>No </a:t>
            </a:r>
            <a:r>
              <a:rPr lang="en-US" sz="1400" dirty="0">
                <a:solidFill>
                  <a:srgbClr val="00B050"/>
                </a:solidFill>
                <a:latin typeface="Gill Sans MT" panose="020B0502020104020203" pitchFamily="34" charset="0"/>
                <a:cs typeface="Calibri" panose="020F0502020204030204" pitchFamily="34" charset="0"/>
              </a:rPr>
              <a:t>but it means that her thyroid </a:t>
            </a:r>
            <a:r>
              <a:rPr lang="en-US" sz="1400" dirty="0" smtClean="0">
                <a:solidFill>
                  <a:srgbClr val="00B050"/>
                </a:solidFill>
                <a:latin typeface="Gill Sans MT" panose="020B0502020104020203" pitchFamily="34" charset="0"/>
                <a:cs typeface="Calibri" panose="020F0502020204030204" pitchFamily="34" charset="0"/>
              </a:rPr>
              <a:t>hormone </a:t>
            </a:r>
            <a:r>
              <a:rPr lang="en-US" sz="1400" dirty="0">
                <a:solidFill>
                  <a:srgbClr val="00B050"/>
                </a:solidFill>
                <a:latin typeface="Gill Sans MT" panose="020B0502020104020203" pitchFamily="34" charset="0"/>
                <a:cs typeface="Calibri" panose="020F0502020204030204" pitchFamily="34" charset="0"/>
              </a:rPr>
              <a:t>level will be physiologically increased into the upper normal </a:t>
            </a:r>
            <a:r>
              <a:rPr lang="en-US" sz="1400" dirty="0" smtClean="0">
                <a:solidFill>
                  <a:srgbClr val="00B050"/>
                </a:solidFill>
                <a:latin typeface="Gill Sans MT" panose="020B0502020104020203" pitchFamily="34" charset="0"/>
                <a:cs typeface="Calibri" panose="020F0502020204030204" pitchFamily="34" charset="0"/>
              </a:rPr>
              <a:t>limit.</a:t>
            </a:r>
            <a:endParaRPr lang="en-US" sz="1400" dirty="0">
              <a:solidFill>
                <a:srgbClr val="00B050"/>
              </a:solidFill>
              <a:latin typeface="Gill Sans MT" panose="020B0502020104020203" pitchFamily="34" charset="0"/>
              <a:cs typeface="Calibri" panose="020F0502020204030204" pitchFamily="34" charset="0"/>
            </a:endParaRPr>
          </a:p>
        </p:txBody>
      </p:sp>
      <p:sp>
        <p:nvSpPr>
          <p:cNvPr id="26" name="Rectangle 25"/>
          <p:cNvSpPr/>
          <p:nvPr/>
        </p:nvSpPr>
        <p:spPr>
          <a:xfrm>
            <a:off x="9442827" y="11258"/>
            <a:ext cx="2745998" cy="46541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The </a:t>
            </a:r>
            <a:r>
              <a:rPr lang="en-US" sz="2400" dirty="0" smtClean="0">
                <a:solidFill>
                  <a:srgbClr val="00B050"/>
                </a:solidFill>
                <a:latin typeface="Arabic Typesetting" panose="03020402040406030203" pitchFamily="66" charset="-78"/>
                <a:cs typeface="Arabic Typesetting" panose="03020402040406030203" pitchFamily="66" charset="-78"/>
              </a:rPr>
              <a:t>notes</a:t>
            </a:r>
            <a:r>
              <a:rPr lang="en-US" sz="2400" dirty="0" smtClean="0">
                <a:solidFill>
                  <a:srgbClr val="FF0000"/>
                </a:solidFill>
                <a:latin typeface="Arabic Typesetting" panose="03020402040406030203" pitchFamily="66" charset="-78"/>
                <a:cs typeface="Arabic Typesetting" panose="03020402040406030203" pitchFamily="66" charset="-78"/>
              </a:rPr>
              <a:t> here are imp</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212491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8080"/>
                </a:solidFill>
                <a:latin typeface="Bahnschrift" panose="020B0502040204020203" pitchFamily="34" charset="0"/>
                <a:cs typeface="Calibri" panose="020F0502020204030204" pitchFamily="34" charset="0"/>
              </a:rPr>
              <a:t>Release of T4 &amp; T3 Into The Tissues</a:t>
            </a:r>
          </a:p>
        </p:txBody>
      </p:sp>
      <p:sp>
        <p:nvSpPr>
          <p:cNvPr id="3" name="Slide Number Placeholder 2"/>
          <p:cNvSpPr>
            <a:spLocks noGrp="1"/>
          </p:cNvSpPr>
          <p:nvPr>
            <p:ph type="sldNum" sz="quarter" idx="12"/>
          </p:nvPr>
        </p:nvSpPr>
        <p:spPr/>
        <p:txBody>
          <a:bodyPr/>
          <a:lstStyle/>
          <a:p>
            <a:fld id="{4929A69E-7D8F-4515-9605-0315ABD4F316}" type="slidenum">
              <a:rPr lang="en-US" smtClean="0"/>
              <a:t>9</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p:cNvSpPr txBox="1">
            <a:spLocks/>
          </p:cNvSpPr>
          <p:nvPr/>
        </p:nvSpPr>
        <p:spPr>
          <a:xfrm>
            <a:off x="609461" y="1170942"/>
            <a:ext cx="7429167" cy="2834122"/>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lnSpc>
                <a:spcPct val="150000"/>
              </a:lnSpc>
              <a:buClr>
                <a:srgbClr val="008080"/>
              </a:buClr>
              <a:buNone/>
            </a:pPr>
            <a:r>
              <a:rPr lang="en-US" sz="1400" dirty="0" smtClean="0">
                <a:latin typeface="Gill Sans MT" panose="020B0502020104020203" pitchFamily="34" charset="0"/>
                <a:cs typeface="Calibri" panose="020F0502020204030204" pitchFamily="34" charset="0"/>
              </a:rPr>
              <a:t>1. The </a:t>
            </a:r>
            <a:r>
              <a:rPr lang="en-US" sz="1400" dirty="0">
                <a:latin typeface="Gill Sans MT" panose="020B0502020104020203" pitchFamily="34" charset="0"/>
                <a:cs typeface="Calibri" panose="020F0502020204030204" pitchFamily="34" charset="0"/>
              </a:rPr>
              <a:t>release is </a:t>
            </a:r>
            <a:r>
              <a:rPr lang="en-US" sz="1400" dirty="0">
                <a:solidFill>
                  <a:srgbClr val="FF0000"/>
                </a:solidFill>
                <a:latin typeface="Gill Sans MT" panose="020B0502020104020203" pitchFamily="34" charset="0"/>
                <a:cs typeface="Calibri" panose="020F0502020204030204" pitchFamily="34" charset="0"/>
              </a:rPr>
              <a:t>slow</a:t>
            </a:r>
            <a:r>
              <a:rPr lang="en-US" sz="1400" dirty="0">
                <a:latin typeface="Gill Sans MT" panose="020B0502020104020203" pitchFamily="34" charset="0"/>
                <a:cs typeface="Calibri" panose="020F0502020204030204" pitchFamily="34" charset="0"/>
              </a:rPr>
              <a:t> </a:t>
            </a:r>
            <a:r>
              <a:rPr lang="en-US" sz="1400" dirty="0">
                <a:solidFill>
                  <a:srgbClr val="FF0000"/>
                </a:solidFill>
                <a:latin typeface="Gill Sans MT" panose="020B0502020104020203" pitchFamily="34" charset="0"/>
                <a:cs typeface="Calibri" panose="020F0502020204030204" pitchFamily="34" charset="0"/>
              </a:rPr>
              <a:t>because of the high affinity if the plasma binding proteins. </a:t>
            </a:r>
            <a:endParaRPr lang="en-US" sz="1400" dirty="0" smtClean="0">
              <a:solidFill>
                <a:srgbClr val="FF0000"/>
              </a:solidFill>
              <a:latin typeface="Gill Sans MT" panose="020B0502020104020203" pitchFamily="34" charset="0"/>
              <a:cs typeface="Calibri" panose="020F0502020204030204" pitchFamily="34" charset="0"/>
            </a:endParaRPr>
          </a:p>
          <a:p>
            <a:pPr>
              <a:lnSpc>
                <a:spcPct val="150000"/>
              </a:lnSpc>
              <a:buClr>
                <a:srgbClr val="008080"/>
              </a:buClr>
              <a:defRPr/>
            </a:pPr>
            <a:r>
              <a:rPr lang="en-US" sz="1400" dirty="0">
                <a:solidFill>
                  <a:srgbClr val="FFC000"/>
                </a:solidFill>
              </a:rPr>
              <a:t>½</a:t>
            </a:r>
            <a:r>
              <a:rPr lang="en-US" sz="1400" dirty="0"/>
              <a:t> of T4 in the blood is released every </a:t>
            </a:r>
            <a:r>
              <a:rPr lang="en-US" sz="1400" dirty="0">
                <a:solidFill>
                  <a:srgbClr val="FFC000"/>
                </a:solidFill>
              </a:rPr>
              <a:t>6</a:t>
            </a:r>
            <a:r>
              <a:rPr lang="en-US" sz="1400" dirty="0"/>
              <a:t> </a:t>
            </a:r>
            <a:r>
              <a:rPr lang="en-US" sz="1400" dirty="0" smtClean="0"/>
              <a:t>days</a:t>
            </a:r>
            <a:r>
              <a:rPr lang="en-US" sz="1400" dirty="0"/>
              <a:t> </a:t>
            </a:r>
            <a:r>
              <a:rPr lang="en-US" sz="1400" dirty="0" smtClean="0"/>
              <a:t>&amp; </a:t>
            </a:r>
            <a:r>
              <a:rPr lang="en-US" sz="1400" dirty="0" smtClean="0">
                <a:solidFill>
                  <a:srgbClr val="FFC000"/>
                </a:solidFill>
              </a:rPr>
              <a:t>½</a:t>
            </a:r>
            <a:r>
              <a:rPr lang="en-US" sz="1400" dirty="0" smtClean="0"/>
              <a:t>  </a:t>
            </a:r>
            <a:r>
              <a:rPr lang="en-US" sz="1400" dirty="0"/>
              <a:t>of T3 in the blood is released every </a:t>
            </a:r>
            <a:r>
              <a:rPr lang="en-US" sz="1400" dirty="0">
                <a:solidFill>
                  <a:srgbClr val="FFC000"/>
                </a:solidFill>
              </a:rPr>
              <a:t>one</a:t>
            </a:r>
            <a:r>
              <a:rPr lang="en-US" sz="1400" dirty="0"/>
              <a:t> </a:t>
            </a:r>
            <a:r>
              <a:rPr lang="en-US" sz="1400" dirty="0" smtClean="0"/>
              <a:t>day.</a:t>
            </a:r>
            <a:endParaRPr lang="en-US" sz="1400" dirty="0">
              <a:latin typeface="Gill Sans MT" panose="020B0502020104020203" pitchFamily="34" charset="0"/>
              <a:cs typeface="Calibri" panose="020F0502020204030204" pitchFamily="34" charset="0"/>
            </a:endParaRPr>
          </a:p>
          <a:p>
            <a:pPr marL="0" indent="0" defTabSz="914400">
              <a:lnSpc>
                <a:spcPct val="150000"/>
              </a:lnSpc>
              <a:buClr>
                <a:srgbClr val="008080"/>
              </a:buClr>
              <a:buNone/>
            </a:pPr>
            <a:r>
              <a:rPr lang="en-US" sz="1400" dirty="0">
                <a:solidFill>
                  <a:srgbClr val="FF66CC"/>
                </a:solidFill>
                <a:latin typeface="Gill Sans MT" panose="020B0502020104020203" pitchFamily="34" charset="0"/>
                <a:cs typeface="Calibri" panose="020F0502020204030204" pitchFamily="34" charset="0"/>
              </a:rPr>
              <a:t>2. T4 &amp; T3 readily diffuse through the cell </a:t>
            </a:r>
            <a:r>
              <a:rPr lang="en-US" sz="1400" dirty="0" smtClean="0">
                <a:solidFill>
                  <a:srgbClr val="FF66CC"/>
                </a:solidFill>
                <a:latin typeface="Gill Sans MT" panose="020B0502020104020203" pitchFamily="34" charset="0"/>
                <a:cs typeface="Calibri" panose="020F0502020204030204" pitchFamily="34" charset="0"/>
              </a:rPr>
              <a:t>membrane.</a:t>
            </a:r>
            <a:endParaRPr lang="en-US" sz="1400" dirty="0">
              <a:solidFill>
                <a:srgbClr val="FF66CC"/>
              </a:solidFill>
              <a:latin typeface="Gill Sans MT" panose="020B0502020104020203" pitchFamily="34" charset="0"/>
              <a:cs typeface="Calibri" panose="020F0502020204030204" pitchFamily="34" charset="0"/>
            </a:endParaRPr>
          </a:p>
          <a:p>
            <a:pPr marL="0" indent="0" defTabSz="914400">
              <a:lnSpc>
                <a:spcPct val="150000"/>
              </a:lnSpc>
              <a:buClr>
                <a:srgbClr val="008080"/>
              </a:buClr>
              <a:buNone/>
            </a:pPr>
            <a:r>
              <a:rPr lang="en-US" sz="1400" dirty="0">
                <a:solidFill>
                  <a:srgbClr val="FF0000"/>
                </a:solidFill>
                <a:latin typeface="Gill Sans MT" panose="020B0502020104020203" pitchFamily="34" charset="0"/>
                <a:cs typeface="Calibri" panose="020F0502020204030204" pitchFamily="34" charset="0"/>
              </a:rPr>
              <a:t>3</a:t>
            </a:r>
            <a:r>
              <a:rPr lang="en-US" sz="1400" dirty="0" smtClean="0">
                <a:solidFill>
                  <a:srgbClr val="FF0000"/>
                </a:solidFill>
                <a:latin typeface="Gill Sans MT" panose="020B0502020104020203" pitchFamily="34" charset="0"/>
                <a:cs typeface="Calibri" panose="020F0502020204030204" pitchFamily="34" charset="0"/>
              </a:rPr>
              <a:t>. It </a:t>
            </a:r>
            <a:r>
              <a:rPr lang="en-US" sz="1400" dirty="0">
                <a:solidFill>
                  <a:srgbClr val="FF0000"/>
                </a:solidFill>
                <a:latin typeface="Gill Sans MT" panose="020B0502020104020203" pitchFamily="34" charset="0"/>
                <a:cs typeface="Calibri" panose="020F0502020204030204" pitchFamily="34" charset="0"/>
              </a:rPr>
              <a:t>is stored in the targeted </a:t>
            </a:r>
            <a:r>
              <a:rPr lang="en-US" sz="1400" dirty="0" smtClean="0">
                <a:solidFill>
                  <a:srgbClr val="FF0000"/>
                </a:solidFill>
                <a:latin typeface="Gill Sans MT" panose="020B0502020104020203" pitchFamily="34" charset="0"/>
                <a:cs typeface="Calibri" panose="020F0502020204030204" pitchFamily="34" charset="0"/>
              </a:rPr>
              <a:t>tissues </a:t>
            </a:r>
            <a:r>
              <a:rPr lang="en-US" sz="1400" dirty="0" smtClean="0">
                <a:solidFill>
                  <a:srgbClr val="FF66CC"/>
                </a:solidFill>
                <a:latin typeface="Gill Sans MT" panose="020B0502020104020203" pitchFamily="34" charset="0"/>
                <a:cs typeface="Calibri" panose="020F0502020204030204" pitchFamily="34" charset="0"/>
              </a:rPr>
              <a:t>(days </a:t>
            </a:r>
            <a:r>
              <a:rPr lang="en-US" sz="1400" dirty="0">
                <a:solidFill>
                  <a:srgbClr val="FF66CC"/>
                </a:solidFill>
                <a:latin typeface="Gill Sans MT" panose="020B0502020104020203" pitchFamily="34" charset="0"/>
                <a:cs typeface="Calibri" panose="020F0502020204030204" pitchFamily="34" charset="0"/>
              </a:rPr>
              <a:t>to weeks</a:t>
            </a:r>
            <a:r>
              <a:rPr lang="en-US" sz="1400" dirty="0" smtClean="0">
                <a:solidFill>
                  <a:srgbClr val="FF66CC"/>
                </a:solidFill>
                <a:latin typeface="Gill Sans MT" panose="020B0502020104020203" pitchFamily="34" charset="0"/>
                <a:cs typeface="Calibri" panose="020F0502020204030204" pitchFamily="34" charset="0"/>
              </a:rPr>
              <a:t>).</a:t>
            </a:r>
          </a:p>
          <a:p>
            <a:pPr marL="0" indent="0" defTabSz="914400">
              <a:lnSpc>
                <a:spcPct val="150000"/>
              </a:lnSpc>
              <a:buClr>
                <a:srgbClr val="008080"/>
              </a:buClr>
              <a:buNone/>
            </a:pPr>
            <a:r>
              <a:rPr lang="en-US" sz="1400" dirty="0" smtClean="0">
                <a:solidFill>
                  <a:srgbClr val="FF66CC"/>
                </a:solidFill>
                <a:latin typeface="Gill Sans MT" panose="020B0502020104020203" pitchFamily="34" charset="0"/>
                <a:cs typeface="Calibri" panose="020F0502020204030204" pitchFamily="34" charset="0"/>
              </a:rPr>
              <a:t>4. </a:t>
            </a:r>
            <a:r>
              <a:rPr lang="en-US" sz="1400" dirty="0">
                <a:solidFill>
                  <a:srgbClr val="FF66CC"/>
                </a:solidFill>
                <a:latin typeface="Gill Sans MT" panose="020B0502020104020203" pitchFamily="34" charset="0"/>
                <a:cs typeface="Calibri" panose="020F0502020204030204" pitchFamily="34" charset="0"/>
              </a:rPr>
              <a:t>Most of T4 </a:t>
            </a:r>
            <a:r>
              <a:rPr lang="en-US" sz="1400" dirty="0" smtClean="0">
                <a:solidFill>
                  <a:srgbClr val="FF66CC"/>
                </a:solidFill>
                <a:latin typeface="Gill Sans MT" panose="020B0502020104020203" pitchFamily="34" charset="0"/>
                <a:cs typeface="Calibri" panose="020F0502020204030204" pitchFamily="34" charset="0"/>
              </a:rPr>
              <a:t>is </a:t>
            </a:r>
            <a:r>
              <a:rPr lang="en-US" sz="1400" dirty="0">
                <a:solidFill>
                  <a:srgbClr val="FF66CC"/>
                </a:solidFill>
                <a:latin typeface="Gill Sans MT" panose="020B0502020104020203" pitchFamily="34" charset="0"/>
                <a:cs typeface="Calibri" panose="020F0502020204030204" pitchFamily="34" charset="0"/>
              </a:rPr>
              <a:t>deionized to T3 </a:t>
            </a:r>
            <a:r>
              <a:rPr lang="en-US" sz="1400" dirty="0">
                <a:solidFill>
                  <a:srgbClr val="FF0000"/>
                </a:solidFill>
                <a:latin typeface="Gill Sans MT" panose="020B0502020104020203" pitchFamily="34" charset="0"/>
                <a:cs typeface="Calibri" panose="020F0502020204030204" pitchFamily="34" charset="0"/>
              </a:rPr>
              <a:t>by </a:t>
            </a:r>
            <a:r>
              <a:rPr lang="en-US" sz="1400" b="1" dirty="0" smtClean="0">
                <a:solidFill>
                  <a:srgbClr val="FF0000"/>
                </a:solidFill>
                <a:latin typeface="Gill Sans MT" panose="020B0502020104020203" pitchFamily="34" charset="0"/>
                <a:cs typeface="Calibri" panose="020F0502020204030204" pitchFamily="34" charset="0"/>
              </a:rPr>
              <a:t>5-</a:t>
            </a:r>
            <a:r>
              <a:rPr lang="en-US" sz="1400" dirty="0" smtClean="0">
                <a:solidFill>
                  <a:srgbClr val="FF0000"/>
                </a:solidFill>
                <a:latin typeface="Gill Sans MT" panose="020B0502020104020203" pitchFamily="34" charset="0"/>
                <a:cs typeface="Calibri" panose="020F0502020204030204" pitchFamily="34" charset="0"/>
              </a:rPr>
              <a:t> </a:t>
            </a:r>
            <a:r>
              <a:rPr lang="en-US" sz="1400" b="1" dirty="0" smtClean="0">
                <a:solidFill>
                  <a:srgbClr val="FF0000"/>
                </a:solidFill>
                <a:latin typeface="Gill Sans MT" panose="020B0502020104020203" pitchFamily="34" charset="0"/>
                <a:cs typeface="Calibri" panose="020F0502020204030204" pitchFamily="34" charset="0"/>
              </a:rPr>
              <a:t>iodinase enzyme </a:t>
            </a:r>
            <a:r>
              <a:rPr lang="en-US" sz="1400" b="1" dirty="0" smtClean="0">
                <a:latin typeface="Gill Sans MT" panose="020B0502020104020203" pitchFamily="34" charset="0"/>
                <a:cs typeface="Calibri" panose="020F0502020204030204" pitchFamily="34" charset="0"/>
              </a:rPr>
              <a:t>(</a:t>
            </a:r>
            <a:r>
              <a:rPr lang="en-US" sz="1400" dirty="0" smtClean="0"/>
              <a:t>Before binding to the nuclear receptors </a:t>
            </a:r>
            <a:r>
              <a:rPr lang="en-US" sz="1400" dirty="0" smtClean="0">
                <a:solidFill>
                  <a:srgbClr val="FFC000"/>
                </a:solidFill>
              </a:rPr>
              <a:t>90% </a:t>
            </a:r>
            <a:r>
              <a:rPr lang="en-US" sz="1400" dirty="0" smtClean="0"/>
              <a:t>of T4 is converted to T3)</a:t>
            </a:r>
            <a:endParaRPr lang="en-US" sz="1400" b="1" dirty="0" smtClean="0">
              <a:latin typeface="Gill Sans MT" panose="020B0502020104020203" pitchFamily="34" charset="0"/>
              <a:cs typeface="Calibri" panose="020F0502020204030204" pitchFamily="34" charset="0"/>
            </a:endParaRPr>
          </a:p>
          <a:p>
            <a:pPr marL="0" indent="0" defTabSz="914400">
              <a:lnSpc>
                <a:spcPct val="150000"/>
              </a:lnSpc>
              <a:buClr>
                <a:srgbClr val="008080"/>
              </a:buClr>
              <a:buNone/>
            </a:pPr>
            <a:r>
              <a:rPr lang="en-US" sz="1400" dirty="0" smtClean="0">
                <a:solidFill>
                  <a:srgbClr val="FF66CC"/>
                </a:solidFill>
                <a:latin typeface="Gill Sans MT" panose="020B0502020104020203" pitchFamily="34" charset="0"/>
                <a:cs typeface="Calibri" panose="020F0502020204030204" pitchFamily="34" charset="0"/>
              </a:rPr>
              <a:t>5</a:t>
            </a:r>
            <a:r>
              <a:rPr lang="en-US" sz="1400" dirty="0">
                <a:solidFill>
                  <a:srgbClr val="FF66CC"/>
                </a:solidFill>
                <a:latin typeface="Gill Sans MT" panose="020B0502020104020203" pitchFamily="34" charset="0"/>
                <a:cs typeface="Calibri" panose="020F0502020204030204" pitchFamily="34" charset="0"/>
              </a:rPr>
              <a:t>. In the nucleus, T3 mainly binds to “thyroid hormone receptor”  </a:t>
            </a:r>
            <a:r>
              <a:rPr lang="en-US" sz="1400" dirty="0" smtClean="0">
                <a:solidFill>
                  <a:srgbClr val="FF66CC"/>
                </a:solidFill>
                <a:latin typeface="Gill Sans MT" panose="020B0502020104020203" pitchFamily="34" charset="0"/>
                <a:cs typeface="Calibri" panose="020F0502020204030204" pitchFamily="34" charset="0"/>
              </a:rPr>
              <a:t>&amp; </a:t>
            </a:r>
            <a:r>
              <a:rPr lang="en-US" sz="1400" dirty="0">
                <a:solidFill>
                  <a:srgbClr val="FF66CC"/>
                </a:solidFill>
                <a:latin typeface="Gill Sans MT" panose="020B0502020104020203" pitchFamily="34" charset="0"/>
                <a:cs typeface="Calibri" panose="020F0502020204030204" pitchFamily="34" charset="0"/>
              </a:rPr>
              <a:t>influence transcription of genes</a:t>
            </a:r>
            <a:r>
              <a:rPr lang="en-US" sz="1400" dirty="0" smtClean="0">
                <a:solidFill>
                  <a:srgbClr val="FF66CC"/>
                </a:solidFill>
                <a:latin typeface="Gill Sans MT" panose="020B0502020104020203" pitchFamily="34" charset="0"/>
                <a:cs typeface="Calibri" panose="020F0502020204030204" pitchFamily="34" charset="0"/>
              </a:rPr>
              <a:t>.</a:t>
            </a:r>
            <a:endParaRPr lang="en-US" sz="400" dirty="0">
              <a:solidFill>
                <a:srgbClr val="FF66CC"/>
              </a:solidFill>
              <a:latin typeface="Gill Sans MT" panose="020B0502020104020203" pitchFamily="34" charset="0"/>
              <a:cs typeface="Calibri" panose="020F0502020204030204" pitchFamily="34" charset="0"/>
            </a:endParaRPr>
          </a:p>
          <a:p>
            <a:pPr marL="0" indent="0" defTabSz="914400">
              <a:lnSpc>
                <a:spcPct val="150000"/>
              </a:lnSpc>
              <a:buClr>
                <a:srgbClr val="008080"/>
              </a:buClr>
              <a:buNone/>
            </a:pPr>
            <a:endParaRPr lang="en-US" sz="1400" dirty="0">
              <a:solidFill>
                <a:srgbClr val="FF66CC"/>
              </a:solidFill>
              <a:latin typeface="Gill Sans MT" panose="020B0502020104020203" pitchFamily="34" charset="0"/>
              <a:cs typeface="Calibri" panose="020F0502020204030204" pitchFamily="34" charset="0"/>
            </a:endParaRPr>
          </a:p>
          <a:p>
            <a:pPr marL="0" indent="0" defTabSz="914400">
              <a:lnSpc>
                <a:spcPct val="150000"/>
              </a:lnSpc>
              <a:buClr>
                <a:srgbClr val="008080"/>
              </a:buClr>
              <a:buNone/>
            </a:pPr>
            <a:endParaRPr lang="en-US" sz="1400" dirty="0">
              <a:solidFill>
                <a:srgbClr val="FF0000"/>
              </a:solidFill>
              <a:latin typeface="Gill Sans MT" panose="020B0502020104020203" pitchFamily="34" charset="0"/>
              <a:cs typeface="Calibri" panose="020F0502020204030204" pitchFamily="34" charset="0"/>
            </a:endParaRPr>
          </a:p>
          <a:p>
            <a:pPr marL="0" indent="0" defTabSz="914400">
              <a:lnSpc>
                <a:spcPct val="150000"/>
              </a:lnSpc>
              <a:buClr>
                <a:srgbClr val="008080"/>
              </a:buClr>
              <a:buNone/>
            </a:pPr>
            <a:endParaRPr lang="en-US" sz="1400" dirty="0">
              <a:solidFill>
                <a:srgbClr val="008080"/>
              </a:solidFill>
              <a:latin typeface="Gill Sans MT" panose="020B0502020104020203" pitchFamily="34" charset="0"/>
              <a:cs typeface="Calibri" panose="020F0502020204030204" pitchFamily="34" charset="0"/>
            </a:endParaRPr>
          </a:p>
          <a:p>
            <a:pPr marL="0" indent="0" defTabSz="914400">
              <a:lnSpc>
                <a:spcPct val="150000"/>
              </a:lnSpc>
              <a:buNone/>
            </a:pPr>
            <a:endParaRPr lang="en-US" sz="1400" dirty="0">
              <a:solidFill>
                <a:srgbClr val="008080"/>
              </a:solidFill>
              <a:latin typeface="Gill Sans MT" panose="020B0502020104020203" pitchFamily="34" charset="0"/>
              <a:cs typeface="Calibri" panose="020F0502020204030204" pitchFamily="34" charset="0"/>
            </a:endParaRPr>
          </a:p>
          <a:p>
            <a:pPr marL="0" indent="0" defTabSz="914400">
              <a:lnSpc>
                <a:spcPct val="150000"/>
              </a:lnSpc>
              <a:buNone/>
            </a:pPr>
            <a:endParaRPr lang="en-US" sz="1400" dirty="0">
              <a:solidFill>
                <a:srgbClr val="008080"/>
              </a:solidFill>
              <a:latin typeface="Gill Sans MT" panose="020B0502020104020203" pitchFamily="34" charset="0"/>
              <a:cs typeface="Calibri" panose="020F0502020204030204" pitchFamily="34" charset="0"/>
            </a:endParaRPr>
          </a:p>
          <a:p>
            <a:pPr marL="0" indent="0" defTabSz="914400">
              <a:lnSpc>
                <a:spcPct val="150000"/>
              </a:lnSpc>
              <a:buNone/>
            </a:pPr>
            <a:endParaRPr lang="en-US" sz="1400" dirty="0">
              <a:solidFill>
                <a:srgbClr val="008080"/>
              </a:solidFill>
              <a:latin typeface="Gill Sans MT" panose="020B0502020104020203" pitchFamily="34" charset="0"/>
              <a:cs typeface="Calibri" panose="020F0502020204030204" pitchFamily="34" charset="0"/>
            </a:endParaRPr>
          </a:p>
          <a:p>
            <a:pPr marL="0" indent="0" defTabSz="914400">
              <a:lnSpc>
                <a:spcPct val="150000"/>
              </a:lnSpc>
              <a:buNone/>
            </a:pPr>
            <a:endParaRPr lang="en-US" sz="1400" dirty="0">
              <a:solidFill>
                <a:srgbClr val="008080"/>
              </a:solidFill>
              <a:latin typeface="Gill Sans MT" panose="020B0502020104020203" pitchFamily="34" charset="0"/>
              <a:cs typeface="Calibri" panose="020F0502020204030204" pitchFamily="34" charset="0"/>
            </a:endParaRPr>
          </a:p>
          <a:p>
            <a:pPr marL="0" indent="0" defTabSz="914400">
              <a:lnSpc>
                <a:spcPct val="150000"/>
              </a:lnSpc>
              <a:buNone/>
            </a:pPr>
            <a:endParaRPr lang="en-US" sz="1400" dirty="0">
              <a:solidFill>
                <a:srgbClr val="008080"/>
              </a:solidFill>
              <a:latin typeface="Gill Sans MT" panose="020B0502020104020203" pitchFamily="34" charset="0"/>
              <a:cs typeface="Calibri" panose="020F0502020204030204" pitchFamily="34" charset="0"/>
            </a:endParaRPr>
          </a:p>
          <a:p>
            <a:pPr marL="0" indent="0" defTabSz="914400">
              <a:lnSpc>
                <a:spcPct val="150000"/>
              </a:lnSpc>
              <a:buNone/>
            </a:pPr>
            <a:endParaRPr lang="en-US" sz="1400" dirty="0">
              <a:solidFill>
                <a:srgbClr val="008080"/>
              </a:solidFill>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400" dirty="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400" dirty="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400" dirty="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150000"/>
              </a:lnSpc>
              <a:buFont typeface="Wingdings 3"/>
              <a:buNone/>
            </a:pPr>
            <a:endParaRPr lang="en-US" sz="1400" dirty="0">
              <a:solidFill>
                <a:schemeClr val="bg1">
                  <a:lumMod val="50000"/>
                </a:schemeClr>
              </a:solidFill>
              <a:latin typeface="Gill Sans MT" panose="020B0502020104020203" pitchFamily="34" charset="0"/>
              <a:cs typeface="Calibri" panose="020F0502020204030204" pitchFamily="34" charset="0"/>
            </a:endParaRPr>
          </a:p>
          <a:p>
            <a:pPr defTabSz="914400">
              <a:lnSpc>
                <a:spcPct val="150000"/>
              </a:lnSpc>
            </a:pPr>
            <a:endParaRPr lang="en-US" sz="1400" dirty="0">
              <a:solidFill>
                <a:schemeClr val="bg1">
                  <a:lumMod val="50000"/>
                </a:schemeClr>
              </a:solidFill>
              <a:latin typeface="Gill Sans MT" panose="020B0502020104020203" pitchFamily="34" charset="0"/>
              <a:cs typeface="Calibri" panose="020F0502020204030204" pitchFamily="34" charset="0"/>
            </a:endParaRPr>
          </a:p>
        </p:txBody>
      </p:sp>
      <p:pic>
        <p:nvPicPr>
          <p:cNvPr id="7" name="Picture 3" descr="showimage[3].jpg"/>
          <p:cNvPicPr>
            <a:picLocks noChangeAspect="1"/>
          </p:cNvPicPr>
          <p:nvPr/>
        </p:nvPicPr>
        <p:blipFill>
          <a:blip r:embed="rId2">
            <a:extLst>
              <a:ext uri="{28A0092B-C50C-407E-A947-70E740481C1C}">
                <a14:useLocalDpi xmlns:a14="http://schemas.microsoft.com/office/drawing/2010/main" val="0"/>
              </a:ext>
            </a:extLst>
          </a:blip>
          <a:srcRect b="21111"/>
          <a:stretch>
            <a:fillRect/>
          </a:stretch>
        </p:blipFill>
        <p:spPr bwMode="auto">
          <a:xfrm>
            <a:off x="8037141" y="1412776"/>
            <a:ext cx="3540563"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618115" y="5138936"/>
            <a:ext cx="10959589" cy="1088523"/>
            <a:chOff x="-250830" y="4894970"/>
            <a:chExt cx="11828534" cy="1976458"/>
          </a:xfrm>
        </p:grpSpPr>
        <p:sp>
          <p:nvSpPr>
            <p:cNvPr id="6" name="Rectangle 5"/>
            <p:cNvSpPr/>
            <p:nvPr/>
          </p:nvSpPr>
          <p:spPr>
            <a:xfrm>
              <a:off x="-250830" y="4894970"/>
              <a:ext cx="11828534" cy="1976458"/>
            </a:xfrm>
            <a:prstGeom prst="rect">
              <a:avLst/>
            </a:prstGeom>
            <a:noFill/>
          </p:spPr>
        </p:sp>
        <p:sp>
          <p:nvSpPr>
            <p:cNvPr id="23" name="Freeform 22"/>
            <p:cNvSpPr/>
            <p:nvPr/>
          </p:nvSpPr>
          <p:spPr>
            <a:xfrm>
              <a:off x="2270795" y="5837479"/>
              <a:ext cx="549246" cy="91440"/>
            </a:xfrm>
            <a:custGeom>
              <a:avLst/>
              <a:gdLst>
                <a:gd name="connsiteX0" fmla="*/ 0 w 549246"/>
                <a:gd name="connsiteY0" fmla="*/ 45720 h 91440"/>
                <a:gd name="connsiteX1" fmla="*/ 549246 w 549246"/>
                <a:gd name="connsiteY1" fmla="*/ 45720 h 91440"/>
              </a:gdLst>
              <a:ahLst/>
              <a:cxnLst>
                <a:cxn ang="0">
                  <a:pos x="connsiteX0" y="connsiteY0"/>
                </a:cxn>
                <a:cxn ang="0">
                  <a:pos x="connsiteX1" y="connsiteY1"/>
                </a:cxn>
              </a:cxnLst>
              <a:rect l="l" t="t" r="r" b="b"/>
              <a:pathLst>
                <a:path w="549246" h="91440">
                  <a:moveTo>
                    <a:pt x="0" y="45720"/>
                  </a:moveTo>
                  <a:lnTo>
                    <a:pt x="549246" y="45720"/>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72827" tIns="42820" rIns="272827" bIns="42822" numCol="1" spcCol="1270" anchor="ctr" anchorCtr="0">
              <a:noAutofit/>
            </a:bodyPr>
            <a:lstStyle/>
            <a:p>
              <a:pPr lvl="0" algn="ctr" defTabSz="622300">
                <a:lnSpc>
                  <a:spcPct val="90000"/>
                </a:lnSpc>
                <a:spcBef>
                  <a:spcPct val="0"/>
                </a:spcBef>
                <a:spcAft>
                  <a:spcPct val="35000"/>
                </a:spcAft>
              </a:pPr>
              <a:endParaRPr lang="en-US" sz="1400" b="0" kern="1200">
                <a:latin typeface="Gill Sans MT" panose="020B0502020104020203" pitchFamily="34" charset="0"/>
              </a:endParaRPr>
            </a:p>
          </p:txBody>
        </p:sp>
        <p:sp>
          <p:nvSpPr>
            <p:cNvPr id="24" name="Freeform 23"/>
            <p:cNvSpPr/>
            <p:nvPr/>
          </p:nvSpPr>
          <p:spPr>
            <a:xfrm>
              <a:off x="-248477" y="5126877"/>
              <a:ext cx="2521071" cy="1512643"/>
            </a:xfrm>
            <a:custGeom>
              <a:avLst/>
              <a:gdLst>
                <a:gd name="connsiteX0" fmla="*/ 0 w 2521071"/>
                <a:gd name="connsiteY0" fmla="*/ 0 h 1512643"/>
                <a:gd name="connsiteX1" fmla="*/ 2521071 w 2521071"/>
                <a:gd name="connsiteY1" fmla="*/ 0 h 1512643"/>
                <a:gd name="connsiteX2" fmla="*/ 2521071 w 2521071"/>
                <a:gd name="connsiteY2" fmla="*/ 1512643 h 1512643"/>
                <a:gd name="connsiteX3" fmla="*/ 0 w 2521071"/>
                <a:gd name="connsiteY3" fmla="*/ 1512643 h 1512643"/>
                <a:gd name="connsiteX4" fmla="*/ 0 w 2521071"/>
                <a:gd name="connsiteY4" fmla="*/ 0 h 1512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071" h="1512643">
                  <a:moveTo>
                    <a:pt x="0" y="0"/>
                  </a:moveTo>
                  <a:lnTo>
                    <a:pt x="2521071" y="0"/>
                  </a:lnTo>
                  <a:lnTo>
                    <a:pt x="2521071" y="1512643"/>
                  </a:lnTo>
                  <a:lnTo>
                    <a:pt x="0" y="1512643"/>
                  </a:lnTo>
                  <a:lnTo>
                    <a:pt x="0" y="0"/>
                  </a:lnTo>
                  <a:close/>
                </a:path>
              </a:pathLst>
            </a:custGeom>
            <a:solidFill>
              <a:srgbClr val="FCFEE6"/>
            </a:solid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0" kern="1200" dirty="0" smtClean="0">
                  <a:latin typeface="Gill Sans MT" panose="020B0502020104020203" pitchFamily="34" charset="0"/>
                </a:rPr>
                <a:t>T3 binds to the nuclear receptor forming a T3-receptor complex</a:t>
              </a:r>
              <a:endParaRPr lang="en-US" sz="1400" b="0" kern="1200" dirty="0">
                <a:latin typeface="Gill Sans MT" panose="020B0502020104020203" pitchFamily="34" charset="0"/>
              </a:endParaRPr>
            </a:p>
          </p:txBody>
        </p:sp>
        <p:sp>
          <p:nvSpPr>
            <p:cNvPr id="25" name="Freeform 24"/>
            <p:cNvSpPr/>
            <p:nvPr/>
          </p:nvSpPr>
          <p:spPr>
            <a:xfrm>
              <a:off x="5371713" y="5837479"/>
              <a:ext cx="549246" cy="91440"/>
            </a:xfrm>
            <a:custGeom>
              <a:avLst/>
              <a:gdLst>
                <a:gd name="connsiteX0" fmla="*/ 0 w 549246"/>
                <a:gd name="connsiteY0" fmla="*/ 45720 h 91440"/>
                <a:gd name="connsiteX1" fmla="*/ 549246 w 549246"/>
                <a:gd name="connsiteY1" fmla="*/ 45720 h 91440"/>
              </a:gdLst>
              <a:ahLst/>
              <a:cxnLst>
                <a:cxn ang="0">
                  <a:pos x="connsiteX0" y="connsiteY0"/>
                </a:cxn>
                <a:cxn ang="0">
                  <a:pos x="connsiteX1" y="connsiteY1"/>
                </a:cxn>
              </a:cxnLst>
              <a:rect l="l" t="t" r="r" b="b"/>
              <a:pathLst>
                <a:path w="549246" h="91440">
                  <a:moveTo>
                    <a:pt x="0" y="45720"/>
                  </a:moveTo>
                  <a:lnTo>
                    <a:pt x="549246" y="45720"/>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72827" tIns="42820" rIns="272827" bIns="42822" numCol="1" spcCol="1270" anchor="ctr" anchorCtr="0">
              <a:noAutofit/>
            </a:bodyPr>
            <a:lstStyle/>
            <a:p>
              <a:pPr lvl="0" algn="ctr" defTabSz="622300">
                <a:lnSpc>
                  <a:spcPct val="90000"/>
                </a:lnSpc>
                <a:spcBef>
                  <a:spcPct val="0"/>
                </a:spcBef>
                <a:spcAft>
                  <a:spcPct val="35000"/>
                </a:spcAft>
              </a:pPr>
              <a:endParaRPr lang="en-US" sz="1400" b="0" kern="1200">
                <a:latin typeface="Gill Sans MT" panose="020B0502020104020203" pitchFamily="34" charset="0"/>
              </a:endParaRPr>
            </a:p>
          </p:txBody>
        </p:sp>
        <p:sp>
          <p:nvSpPr>
            <p:cNvPr id="26" name="Freeform 25"/>
            <p:cNvSpPr/>
            <p:nvPr/>
          </p:nvSpPr>
          <p:spPr>
            <a:xfrm>
              <a:off x="2852441" y="5126877"/>
              <a:ext cx="2521071" cy="1512643"/>
            </a:xfrm>
            <a:custGeom>
              <a:avLst/>
              <a:gdLst>
                <a:gd name="connsiteX0" fmla="*/ 0 w 2521071"/>
                <a:gd name="connsiteY0" fmla="*/ 0 h 1512643"/>
                <a:gd name="connsiteX1" fmla="*/ 2521071 w 2521071"/>
                <a:gd name="connsiteY1" fmla="*/ 0 h 1512643"/>
                <a:gd name="connsiteX2" fmla="*/ 2521071 w 2521071"/>
                <a:gd name="connsiteY2" fmla="*/ 1512643 h 1512643"/>
                <a:gd name="connsiteX3" fmla="*/ 0 w 2521071"/>
                <a:gd name="connsiteY3" fmla="*/ 1512643 h 1512643"/>
                <a:gd name="connsiteX4" fmla="*/ 0 w 2521071"/>
                <a:gd name="connsiteY4" fmla="*/ 0 h 1512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071" h="1512643">
                  <a:moveTo>
                    <a:pt x="0" y="0"/>
                  </a:moveTo>
                  <a:lnTo>
                    <a:pt x="2521071" y="0"/>
                  </a:lnTo>
                  <a:lnTo>
                    <a:pt x="2521071" y="1512643"/>
                  </a:lnTo>
                  <a:lnTo>
                    <a:pt x="0" y="1512643"/>
                  </a:lnTo>
                  <a:lnTo>
                    <a:pt x="0" y="0"/>
                  </a:lnTo>
                  <a:close/>
                </a:path>
              </a:pathLst>
            </a:custGeom>
            <a:solidFill>
              <a:schemeClr val="bg1">
                <a:lumMod val="95000"/>
              </a:schemeClr>
            </a:solidFill>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0" kern="1200" dirty="0" smtClean="0">
                  <a:latin typeface="Gill Sans MT" panose="020B0502020104020203" pitchFamily="34" charset="0"/>
                </a:rPr>
                <a:t>Activation of thyroid regulating element on the DNA</a:t>
              </a:r>
              <a:endParaRPr lang="en-US" sz="1400" b="0" kern="1200" dirty="0">
                <a:latin typeface="Gill Sans MT" panose="020B0502020104020203" pitchFamily="34" charset="0"/>
              </a:endParaRPr>
            </a:p>
          </p:txBody>
        </p:sp>
        <p:sp>
          <p:nvSpPr>
            <p:cNvPr id="27" name="Freeform 26"/>
            <p:cNvSpPr/>
            <p:nvPr/>
          </p:nvSpPr>
          <p:spPr>
            <a:xfrm>
              <a:off x="8472632" y="5837479"/>
              <a:ext cx="549246" cy="91440"/>
            </a:xfrm>
            <a:custGeom>
              <a:avLst/>
              <a:gdLst>
                <a:gd name="connsiteX0" fmla="*/ 0 w 549246"/>
                <a:gd name="connsiteY0" fmla="*/ 45720 h 91440"/>
                <a:gd name="connsiteX1" fmla="*/ 549246 w 549246"/>
                <a:gd name="connsiteY1" fmla="*/ 45720 h 91440"/>
              </a:gdLst>
              <a:ahLst/>
              <a:cxnLst>
                <a:cxn ang="0">
                  <a:pos x="connsiteX0" y="connsiteY0"/>
                </a:cxn>
                <a:cxn ang="0">
                  <a:pos x="connsiteX1" y="connsiteY1"/>
                </a:cxn>
              </a:cxnLst>
              <a:rect l="l" t="t" r="r" b="b"/>
              <a:pathLst>
                <a:path w="549246" h="91440">
                  <a:moveTo>
                    <a:pt x="0" y="45720"/>
                  </a:moveTo>
                  <a:lnTo>
                    <a:pt x="549246" y="45720"/>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72827" tIns="42820" rIns="272827" bIns="42822" numCol="1" spcCol="1270" anchor="ctr" anchorCtr="0">
              <a:noAutofit/>
            </a:bodyPr>
            <a:lstStyle/>
            <a:p>
              <a:pPr lvl="0" algn="ctr" defTabSz="622300">
                <a:lnSpc>
                  <a:spcPct val="90000"/>
                </a:lnSpc>
                <a:spcBef>
                  <a:spcPct val="0"/>
                </a:spcBef>
                <a:spcAft>
                  <a:spcPct val="35000"/>
                </a:spcAft>
              </a:pPr>
              <a:endParaRPr lang="en-US" sz="1400" b="0" kern="1200">
                <a:latin typeface="Gill Sans MT" panose="020B0502020104020203" pitchFamily="34" charset="0"/>
              </a:endParaRPr>
            </a:p>
          </p:txBody>
        </p:sp>
        <p:sp>
          <p:nvSpPr>
            <p:cNvPr id="28" name="Freeform 27"/>
            <p:cNvSpPr/>
            <p:nvPr/>
          </p:nvSpPr>
          <p:spPr>
            <a:xfrm>
              <a:off x="5953360" y="5126877"/>
              <a:ext cx="2521071" cy="1512643"/>
            </a:xfrm>
            <a:custGeom>
              <a:avLst/>
              <a:gdLst>
                <a:gd name="connsiteX0" fmla="*/ 0 w 2521071"/>
                <a:gd name="connsiteY0" fmla="*/ 0 h 1512643"/>
                <a:gd name="connsiteX1" fmla="*/ 2521071 w 2521071"/>
                <a:gd name="connsiteY1" fmla="*/ 0 h 1512643"/>
                <a:gd name="connsiteX2" fmla="*/ 2521071 w 2521071"/>
                <a:gd name="connsiteY2" fmla="*/ 1512643 h 1512643"/>
                <a:gd name="connsiteX3" fmla="*/ 0 w 2521071"/>
                <a:gd name="connsiteY3" fmla="*/ 1512643 h 1512643"/>
                <a:gd name="connsiteX4" fmla="*/ 0 w 2521071"/>
                <a:gd name="connsiteY4" fmla="*/ 0 h 1512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071" h="1512643">
                  <a:moveTo>
                    <a:pt x="0" y="0"/>
                  </a:moveTo>
                  <a:lnTo>
                    <a:pt x="2521071" y="0"/>
                  </a:lnTo>
                  <a:lnTo>
                    <a:pt x="2521071" y="1512643"/>
                  </a:lnTo>
                  <a:lnTo>
                    <a:pt x="0" y="1512643"/>
                  </a:lnTo>
                  <a:lnTo>
                    <a:pt x="0" y="0"/>
                  </a:lnTo>
                  <a:close/>
                </a:path>
              </a:pathLst>
            </a:custGeom>
            <a:solidFill>
              <a:srgbClr val="FFE7E7"/>
            </a:solidFill>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0" kern="1200" dirty="0" smtClean="0">
                  <a:latin typeface="Gill Sans MT" panose="020B0502020104020203" pitchFamily="34" charset="0"/>
                </a:rPr>
                <a:t>DNA transcription </a:t>
              </a:r>
              <a:r>
                <a:rPr lang="en-US" sz="1400" b="0" kern="1200" dirty="0" smtClean="0">
                  <a:latin typeface="Gill Sans MT" panose="020B0502020104020203" pitchFamily="34" charset="0"/>
                  <a:sym typeface="Wingdings" panose="05000000000000000000" pitchFamily="2" charset="2"/>
                </a:rPr>
                <a:t> </a:t>
              </a:r>
              <a:r>
                <a:rPr lang="en-US" sz="1400" b="0" kern="1200" dirty="0" smtClean="0">
                  <a:latin typeface="Gill Sans MT" panose="020B0502020104020203" pitchFamily="34" charset="0"/>
                </a:rPr>
                <a:t>formation of mRNA</a:t>
              </a:r>
              <a:endParaRPr lang="en-US" sz="1400" b="0" kern="1200" dirty="0">
                <a:latin typeface="Gill Sans MT" panose="020B0502020104020203" pitchFamily="34" charset="0"/>
              </a:endParaRPr>
            </a:p>
          </p:txBody>
        </p:sp>
        <p:sp>
          <p:nvSpPr>
            <p:cNvPr id="29" name="Freeform 28"/>
            <p:cNvSpPr/>
            <p:nvPr/>
          </p:nvSpPr>
          <p:spPr>
            <a:xfrm>
              <a:off x="9054278" y="5126877"/>
              <a:ext cx="2521071" cy="1512643"/>
            </a:xfrm>
            <a:custGeom>
              <a:avLst/>
              <a:gdLst>
                <a:gd name="connsiteX0" fmla="*/ 0 w 2521071"/>
                <a:gd name="connsiteY0" fmla="*/ 0 h 1512643"/>
                <a:gd name="connsiteX1" fmla="*/ 2521071 w 2521071"/>
                <a:gd name="connsiteY1" fmla="*/ 0 h 1512643"/>
                <a:gd name="connsiteX2" fmla="*/ 2521071 w 2521071"/>
                <a:gd name="connsiteY2" fmla="*/ 1512643 h 1512643"/>
                <a:gd name="connsiteX3" fmla="*/ 0 w 2521071"/>
                <a:gd name="connsiteY3" fmla="*/ 1512643 h 1512643"/>
                <a:gd name="connsiteX4" fmla="*/ 0 w 2521071"/>
                <a:gd name="connsiteY4" fmla="*/ 0 h 1512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071" h="1512643">
                  <a:moveTo>
                    <a:pt x="0" y="0"/>
                  </a:moveTo>
                  <a:lnTo>
                    <a:pt x="2521071" y="0"/>
                  </a:lnTo>
                  <a:lnTo>
                    <a:pt x="2521071" y="1512643"/>
                  </a:lnTo>
                  <a:lnTo>
                    <a:pt x="0" y="1512643"/>
                  </a:lnTo>
                  <a:lnTo>
                    <a:pt x="0" y="0"/>
                  </a:lnTo>
                  <a:close/>
                </a:path>
              </a:pathLst>
            </a:custGeom>
            <a:solidFill>
              <a:srgbClr val="C1FFE0"/>
            </a:solidFill>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dirty="0">
                  <a:latin typeface="Gill Sans MT" panose="020B0502020104020203" pitchFamily="34" charset="0"/>
                </a:rPr>
                <a:t>T</a:t>
              </a:r>
              <a:r>
                <a:rPr lang="en-US" sz="1400" b="0" kern="1200" dirty="0" smtClean="0">
                  <a:latin typeface="Gill Sans MT" panose="020B0502020104020203" pitchFamily="34" charset="0"/>
                </a:rPr>
                <a:t>ranslation of mRNA </a:t>
              </a:r>
              <a:r>
                <a:rPr lang="en-US" sz="1400" b="0" kern="1200" dirty="0" smtClean="0">
                  <a:latin typeface="Gill Sans MT" panose="020B0502020104020203" pitchFamily="34" charset="0"/>
                  <a:sym typeface="Wingdings" panose="05000000000000000000" pitchFamily="2" charset="2"/>
                </a:rPr>
                <a:t> </a:t>
              </a:r>
              <a:r>
                <a:rPr lang="en-US" sz="1400" b="0" kern="1200" dirty="0" smtClean="0">
                  <a:latin typeface="Gill Sans MT" panose="020B0502020104020203" pitchFamily="34" charset="0"/>
                </a:rPr>
                <a:t>specific </a:t>
              </a:r>
              <a:r>
                <a:rPr lang="en-US" sz="1400" b="0" kern="1200" dirty="0" smtClean="0">
                  <a:solidFill>
                    <a:srgbClr val="FF0000"/>
                  </a:solidFill>
                  <a:latin typeface="Gill Sans MT" panose="020B0502020104020203" pitchFamily="34" charset="0"/>
                  <a:cs typeface="Calibri" panose="020F0502020204030204" pitchFamily="34" charset="0"/>
                </a:rPr>
                <a:t>protein synthesis</a:t>
              </a:r>
              <a:r>
                <a:rPr lang="en-US" sz="1400" b="0" kern="1200" dirty="0" smtClean="0">
                  <a:latin typeface="Gill Sans MT" panose="020B0502020104020203" pitchFamily="34" charset="0"/>
                </a:rPr>
                <a:t> (target tissue specific).</a:t>
              </a:r>
              <a:endParaRPr lang="en-US" sz="1400" b="0" kern="1200" dirty="0">
                <a:latin typeface="Gill Sans MT" panose="020B0502020104020203" pitchFamily="34" charset="0"/>
              </a:endParaRPr>
            </a:p>
          </p:txBody>
        </p:sp>
      </p:grpSp>
      <p:sp>
        <p:nvSpPr>
          <p:cNvPr id="30" name="TextBox 29"/>
          <p:cNvSpPr txBox="1"/>
          <p:nvPr/>
        </p:nvSpPr>
        <p:spPr>
          <a:xfrm>
            <a:off x="609460" y="4102010"/>
            <a:ext cx="7213144" cy="841246"/>
          </a:xfrm>
          <a:prstGeom prst="rect">
            <a:avLst/>
          </a:prstGeom>
          <a:ln w="9525">
            <a:solidFill>
              <a:srgbClr val="00B050"/>
            </a:solidFill>
            <a:prstDash val="dashDot"/>
          </a:ln>
        </p:spPr>
        <p:txBody>
          <a:bodyPr vert="horz" wrap="square" lIns="101590" tIns="50795" rIns="101590" bIns="50795">
            <a:spAutoFit/>
          </a:bodyPr>
          <a:lstStyle>
            <a:defPPr>
              <a:defRPr lang="en-US"/>
            </a:defPPr>
            <a:lvl1pPr>
              <a:spcBef>
                <a:spcPts val="667"/>
              </a:spcBef>
              <a:buClr>
                <a:srgbClr val="00B050"/>
              </a:buClr>
              <a:buSzPct val="76000"/>
              <a:defRPr sz="1500">
                <a:solidFill>
                  <a:srgbClr val="00B050"/>
                </a:solidFill>
                <a:latin typeface="Gill Sans MT" panose="020B0502020104020203" pitchFamily="34" charset="0"/>
                <a:cs typeface="Calibri" panose="020F0502020204030204" pitchFamily="34" charset="0"/>
              </a:defRPr>
            </a:lvl1pPr>
          </a:lstStyle>
          <a:p>
            <a:r>
              <a:rPr lang="en-US" sz="1200" dirty="0" smtClean="0"/>
              <a:t>T3 ,T4 can easily inter cell membrane </a:t>
            </a:r>
            <a:r>
              <a:rPr lang="en-US" sz="1200" dirty="0" smtClean="0">
                <a:sym typeface="Wingdings" panose="05000000000000000000" pitchFamily="2" charset="2"/>
              </a:rPr>
              <a:t> </a:t>
            </a:r>
            <a:r>
              <a:rPr lang="en-US" sz="1200" dirty="0" smtClean="0"/>
              <a:t>to cytoplasm </a:t>
            </a:r>
            <a:r>
              <a:rPr lang="en-US" sz="1200" dirty="0" smtClean="0">
                <a:sym typeface="Wingdings" panose="05000000000000000000" pitchFamily="2" charset="2"/>
              </a:rPr>
              <a:t> </a:t>
            </a:r>
            <a:r>
              <a:rPr lang="en-US" sz="1200" dirty="0"/>
              <a:t>iodinase </a:t>
            </a:r>
            <a:r>
              <a:rPr lang="en-US" sz="1200" dirty="0" smtClean="0"/>
              <a:t>converts T3 to T4 </a:t>
            </a:r>
            <a:r>
              <a:rPr lang="en-US" sz="1200" dirty="0" smtClean="0">
                <a:sym typeface="Wingdings" panose="05000000000000000000" pitchFamily="2" charset="2"/>
              </a:rPr>
              <a:t> </a:t>
            </a:r>
            <a:r>
              <a:rPr lang="en-US" sz="1200" dirty="0" smtClean="0"/>
              <a:t>T3 enters the nuclear membrane </a:t>
            </a:r>
            <a:r>
              <a:rPr lang="en-US" sz="1200" dirty="0" smtClean="0">
                <a:sym typeface="Wingdings" panose="05000000000000000000" pitchFamily="2" charset="2"/>
              </a:rPr>
              <a:t> </a:t>
            </a:r>
            <a:r>
              <a:rPr lang="en-US" sz="1200" dirty="0" smtClean="0"/>
              <a:t>nucleus </a:t>
            </a:r>
            <a:r>
              <a:rPr lang="en-US" sz="1200" dirty="0" smtClean="0">
                <a:sym typeface="Wingdings" panose="05000000000000000000" pitchFamily="2" charset="2"/>
              </a:rPr>
              <a:t> </a:t>
            </a:r>
            <a:r>
              <a:rPr lang="en-US" sz="1200" dirty="0" smtClean="0"/>
              <a:t>bound to thyroid hormone receptor </a:t>
            </a:r>
            <a:r>
              <a:rPr lang="en-US" sz="1200" dirty="0" smtClean="0">
                <a:sym typeface="Wingdings" panose="05000000000000000000" pitchFamily="2" charset="2"/>
              </a:rPr>
              <a:t> </a:t>
            </a:r>
            <a:r>
              <a:rPr lang="en-US" sz="1200" dirty="0" smtClean="0"/>
              <a:t>manipulated DNA synthesis and mRNA </a:t>
            </a:r>
            <a:r>
              <a:rPr lang="en-US" sz="1200" dirty="0" smtClean="0">
                <a:sym typeface="Wingdings" panose="05000000000000000000" pitchFamily="2" charset="2"/>
              </a:rPr>
              <a:t> </a:t>
            </a:r>
            <a:r>
              <a:rPr lang="en-US" sz="1200" dirty="0" smtClean="0"/>
              <a:t>gives protein that has affect on target cells.</a:t>
            </a:r>
            <a:r>
              <a:rPr lang="en-US" sz="1200" dirty="0"/>
              <a:t> </a:t>
            </a:r>
            <a:r>
              <a:rPr lang="en-US" sz="1200" dirty="0" smtClean="0"/>
              <a:t>it enters the Cell membrane , Nuclear membrane &amp; stimulates the synthesis of certain proteins.</a:t>
            </a:r>
            <a:endParaRPr lang="en-US" sz="1200" dirty="0"/>
          </a:p>
        </p:txBody>
      </p:sp>
      <p:sp>
        <p:nvSpPr>
          <p:cNvPr id="17" name="Rectangle 16"/>
          <p:cNvSpPr/>
          <p:nvPr/>
        </p:nvSpPr>
        <p:spPr>
          <a:xfrm>
            <a:off x="9046740" y="11258"/>
            <a:ext cx="3142085" cy="465414"/>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The Enzyme here is important</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5379797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Feathered</Template>
  <TotalTime>10780</TotalTime>
  <Words>4459</Words>
  <Application>Microsoft Macintosh PowerPoint</Application>
  <PresentationFormat>Custom</PresentationFormat>
  <Paragraphs>810</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Arabic Typesetting</vt:lpstr>
      <vt:lpstr>Arial</vt:lpstr>
      <vt:lpstr>Bahnschrift</vt:lpstr>
      <vt:lpstr>Bookman Old Style</vt:lpstr>
      <vt:lpstr>Calibri</vt:lpstr>
      <vt:lpstr>Cambria Math</vt:lpstr>
      <vt:lpstr>Comic Sans MS</vt:lpstr>
      <vt:lpstr>Gill Sans MT</vt:lpstr>
      <vt:lpstr>Times New Roman</vt:lpstr>
      <vt:lpstr>Wingdings</vt:lpstr>
      <vt:lpstr>Wingdings 3</vt:lpstr>
      <vt:lpstr>Origin</vt:lpstr>
      <vt:lpstr>PowerPoint Presentation</vt:lpstr>
      <vt:lpstr>PowerPoint Presentation</vt:lpstr>
      <vt:lpstr>Thyroid Gland </vt:lpstr>
      <vt:lpstr>Unique features of thyroid gland </vt:lpstr>
      <vt:lpstr>Steps in Biosynthesis of Thyroid Hormones</vt:lpstr>
      <vt:lpstr>Cont.</vt:lpstr>
      <vt:lpstr>Cont.</vt:lpstr>
      <vt:lpstr>Thyroid Hormones in The Circulation</vt:lpstr>
      <vt:lpstr>Release of T4 &amp; T3 Into The Tissues</vt:lpstr>
      <vt:lpstr>Action of thyroid hormones</vt:lpstr>
      <vt:lpstr>Cont.</vt:lpstr>
      <vt:lpstr>Cont.</vt:lpstr>
      <vt:lpstr>Regulation of Hormones secretion</vt:lpstr>
      <vt:lpstr> Action of  TSH</vt:lpstr>
      <vt:lpstr>Factors  affecting thyroid  hormones  secretion</vt:lpstr>
      <vt:lpstr>Hyperthyroidism</vt:lpstr>
      <vt:lpstr>Diagnosis  (Signs and symptoms ) </vt:lpstr>
      <vt:lpstr>Cont.</vt:lpstr>
      <vt:lpstr>Investigation &amp; Treatment</vt:lpstr>
      <vt:lpstr>Hypothyroidism</vt:lpstr>
      <vt:lpstr>Causes</vt:lpstr>
      <vt:lpstr>Diagnosis</vt:lpstr>
      <vt:lpstr>Investigation &amp; Treatment</vt:lpstr>
      <vt:lpstr>Cretinism</vt:lpstr>
      <vt:lpstr>Summary of steps in biosynthesis of thyroid hormones (From slides)</vt:lpstr>
      <vt:lpstr>PowerPoint Presentation</vt:lpstr>
      <vt:lpstr>Summary of hypo-hyperthyroidism  </vt:lpstr>
      <vt:lpstr>Thank you for checking our work! </vt:lpstr>
    </vt:vector>
  </TitlesOfParts>
  <Company>Hewlett-Packard</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Lelo HM</dc:creator>
  <cp:lastModifiedBy>شوق</cp:lastModifiedBy>
  <cp:revision>1140</cp:revision>
  <dcterms:created xsi:type="dcterms:W3CDTF">2016-09-07T16:15:34Z</dcterms:created>
  <dcterms:modified xsi:type="dcterms:W3CDTF">2018-02-04T19:46:00Z</dcterms:modified>
</cp:coreProperties>
</file>