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8.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17"/>
  </p:notesMasterIdLst>
  <p:sldIdLst>
    <p:sldId id="626" r:id="rId2"/>
    <p:sldId id="627" r:id="rId3"/>
    <p:sldId id="609" r:id="rId4"/>
    <p:sldId id="619" r:id="rId5"/>
    <p:sldId id="611" r:id="rId6"/>
    <p:sldId id="620" r:id="rId7"/>
    <p:sldId id="617" r:id="rId8"/>
    <p:sldId id="625" r:id="rId9"/>
    <p:sldId id="621" r:id="rId10"/>
    <p:sldId id="622" r:id="rId11"/>
    <p:sldId id="610" r:id="rId12"/>
    <p:sldId id="624" r:id="rId13"/>
    <p:sldId id="623" r:id="rId14"/>
    <p:sldId id="629" r:id="rId15"/>
    <p:sldId id="628" r:id="rId16"/>
  </p:sldIdLst>
  <p:sldSz cx="12188825" cy="6858000"/>
  <p:notesSz cx="6858000" cy="9144000"/>
  <p:defaultTextStyle>
    <a:defPPr>
      <a:defRPr lang="en-US"/>
    </a:defPPr>
    <a:lvl1pPr marL="0" algn="l" defTabSz="1015898" rtl="0" eaLnBrk="1" latinLnBrk="0" hangingPunct="1">
      <a:defRPr sz="2000" kern="1200">
        <a:solidFill>
          <a:schemeClr val="tx1"/>
        </a:solidFill>
        <a:latin typeface="+mn-lt"/>
        <a:ea typeface="+mn-ea"/>
        <a:cs typeface="+mn-cs"/>
      </a:defRPr>
    </a:lvl1pPr>
    <a:lvl2pPr marL="507949" algn="l" defTabSz="1015898" rtl="0" eaLnBrk="1" latinLnBrk="0" hangingPunct="1">
      <a:defRPr sz="2000" kern="1200">
        <a:solidFill>
          <a:schemeClr val="tx1"/>
        </a:solidFill>
        <a:latin typeface="+mn-lt"/>
        <a:ea typeface="+mn-ea"/>
        <a:cs typeface="+mn-cs"/>
      </a:defRPr>
    </a:lvl2pPr>
    <a:lvl3pPr marL="1015898" algn="l" defTabSz="1015898" rtl="0" eaLnBrk="1" latinLnBrk="0" hangingPunct="1">
      <a:defRPr sz="2000" kern="1200">
        <a:solidFill>
          <a:schemeClr val="tx1"/>
        </a:solidFill>
        <a:latin typeface="+mn-lt"/>
        <a:ea typeface="+mn-ea"/>
        <a:cs typeface="+mn-cs"/>
      </a:defRPr>
    </a:lvl3pPr>
    <a:lvl4pPr marL="1523848" algn="l" defTabSz="1015898" rtl="0" eaLnBrk="1" latinLnBrk="0" hangingPunct="1">
      <a:defRPr sz="2000" kern="1200">
        <a:solidFill>
          <a:schemeClr val="tx1"/>
        </a:solidFill>
        <a:latin typeface="+mn-lt"/>
        <a:ea typeface="+mn-ea"/>
        <a:cs typeface="+mn-cs"/>
      </a:defRPr>
    </a:lvl4pPr>
    <a:lvl5pPr marL="2031797" algn="l" defTabSz="1015898" rtl="0" eaLnBrk="1" latinLnBrk="0" hangingPunct="1">
      <a:defRPr sz="2000" kern="1200">
        <a:solidFill>
          <a:schemeClr val="tx1"/>
        </a:solidFill>
        <a:latin typeface="+mn-lt"/>
        <a:ea typeface="+mn-ea"/>
        <a:cs typeface="+mn-cs"/>
      </a:defRPr>
    </a:lvl5pPr>
    <a:lvl6pPr marL="2539746" algn="l" defTabSz="1015898" rtl="0" eaLnBrk="1" latinLnBrk="0" hangingPunct="1">
      <a:defRPr sz="2000" kern="1200">
        <a:solidFill>
          <a:schemeClr val="tx1"/>
        </a:solidFill>
        <a:latin typeface="+mn-lt"/>
        <a:ea typeface="+mn-ea"/>
        <a:cs typeface="+mn-cs"/>
      </a:defRPr>
    </a:lvl6pPr>
    <a:lvl7pPr marL="3047695" algn="l" defTabSz="1015898" rtl="0" eaLnBrk="1" latinLnBrk="0" hangingPunct="1">
      <a:defRPr sz="2000" kern="1200">
        <a:solidFill>
          <a:schemeClr val="tx1"/>
        </a:solidFill>
        <a:latin typeface="+mn-lt"/>
        <a:ea typeface="+mn-ea"/>
        <a:cs typeface="+mn-cs"/>
      </a:defRPr>
    </a:lvl7pPr>
    <a:lvl8pPr marL="3555644" algn="l" defTabSz="1015898" rtl="0" eaLnBrk="1" latinLnBrk="0" hangingPunct="1">
      <a:defRPr sz="2000" kern="1200">
        <a:solidFill>
          <a:schemeClr val="tx1"/>
        </a:solidFill>
        <a:latin typeface="+mn-lt"/>
        <a:ea typeface="+mn-ea"/>
        <a:cs typeface="+mn-cs"/>
      </a:defRPr>
    </a:lvl8pPr>
    <a:lvl9pPr marL="4063594" algn="l" defTabSz="1015898"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pos="383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EC60C2"/>
    <a:srgbClr val="F0FEF7"/>
    <a:srgbClr val="DAFEF3"/>
    <a:srgbClr val="FBEFF4"/>
    <a:srgbClr val="FFFFFB"/>
    <a:srgbClr val="FAFDE3"/>
    <a:srgbClr val="FDF5F8"/>
    <a:srgbClr val="F9E7EF"/>
    <a:srgbClr val="0074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29" autoAdjust="0"/>
    <p:restoredTop sz="93979" autoAdjust="0"/>
  </p:normalViewPr>
  <p:slideViewPr>
    <p:cSldViewPr>
      <p:cViewPr varScale="1">
        <p:scale>
          <a:sx n="93" d="100"/>
          <a:sy n="93" d="100"/>
        </p:scale>
        <p:origin x="888" y="200"/>
      </p:cViewPr>
      <p:guideLst>
        <p:guide orient="horz" pos="2160"/>
        <p:guide pos="2880"/>
        <p:guide pos="3839"/>
      </p:guideLst>
    </p:cSldViewPr>
  </p:slideViewPr>
  <p:notesTextViewPr>
    <p:cViewPr>
      <p:scale>
        <a:sx n="1" d="1"/>
        <a:sy n="1" d="1"/>
      </p:scale>
      <p:origin x="0" y="0"/>
    </p:cViewPr>
  </p:notesTextViewPr>
  <p:sorterViewPr>
    <p:cViewPr>
      <p:scale>
        <a:sx n="100" d="100"/>
        <a:sy n="100" d="100"/>
      </p:scale>
      <p:origin x="0" y="6"/>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4A95C3-525D-4F91-BA2A-BE8EDE06AC10}" type="datetimeFigureOut">
              <a:rPr lang="en-US" smtClean="0"/>
              <a:t>2/22/18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205093-C804-447C-A940-865EF0339665}" type="slidenum">
              <a:rPr lang="en-US" smtClean="0"/>
              <a:t>‹#›</a:t>
            </a:fld>
            <a:endParaRPr lang="en-US" dirty="0"/>
          </a:p>
        </p:txBody>
      </p:sp>
    </p:spTree>
    <p:extLst>
      <p:ext uri="{BB962C8B-B14F-4D97-AF65-F5344CB8AC3E}">
        <p14:creationId xmlns:p14="http://schemas.microsoft.com/office/powerpoint/2010/main" val="695063854"/>
      </p:ext>
    </p:extLst>
  </p:cSld>
  <p:clrMap bg1="lt1" tx1="dk1" bg2="lt2" tx2="dk2" accent1="accent1" accent2="accent2" accent3="accent3" accent4="accent4" accent5="accent5" accent6="accent6" hlink="hlink" folHlink="folHlink"/>
  <p:notesStyle>
    <a:lvl1pPr marL="0" algn="l" defTabSz="1015898" rtl="0" eaLnBrk="1" latinLnBrk="0" hangingPunct="1">
      <a:defRPr sz="1300" kern="1200">
        <a:solidFill>
          <a:schemeClr val="tx1"/>
        </a:solidFill>
        <a:latin typeface="+mn-lt"/>
        <a:ea typeface="+mn-ea"/>
        <a:cs typeface="+mn-cs"/>
      </a:defRPr>
    </a:lvl1pPr>
    <a:lvl2pPr marL="507949" algn="l" defTabSz="1015898" rtl="0" eaLnBrk="1" latinLnBrk="0" hangingPunct="1">
      <a:defRPr sz="1300" kern="1200">
        <a:solidFill>
          <a:schemeClr val="tx1"/>
        </a:solidFill>
        <a:latin typeface="+mn-lt"/>
        <a:ea typeface="+mn-ea"/>
        <a:cs typeface="+mn-cs"/>
      </a:defRPr>
    </a:lvl2pPr>
    <a:lvl3pPr marL="1015898" algn="l" defTabSz="1015898" rtl="0" eaLnBrk="1" latinLnBrk="0" hangingPunct="1">
      <a:defRPr sz="1300" kern="1200">
        <a:solidFill>
          <a:schemeClr val="tx1"/>
        </a:solidFill>
        <a:latin typeface="+mn-lt"/>
        <a:ea typeface="+mn-ea"/>
        <a:cs typeface="+mn-cs"/>
      </a:defRPr>
    </a:lvl3pPr>
    <a:lvl4pPr marL="1523848" algn="l" defTabSz="1015898" rtl="0" eaLnBrk="1" latinLnBrk="0" hangingPunct="1">
      <a:defRPr sz="1300" kern="1200">
        <a:solidFill>
          <a:schemeClr val="tx1"/>
        </a:solidFill>
        <a:latin typeface="+mn-lt"/>
        <a:ea typeface="+mn-ea"/>
        <a:cs typeface="+mn-cs"/>
      </a:defRPr>
    </a:lvl4pPr>
    <a:lvl5pPr marL="2031797" algn="l" defTabSz="1015898" rtl="0" eaLnBrk="1" latinLnBrk="0" hangingPunct="1">
      <a:defRPr sz="1300" kern="1200">
        <a:solidFill>
          <a:schemeClr val="tx1"/>
        </a:solidFill>
        <a:latin typeface="+mn-lt"/>
        <a:ea typeface="+mn-ea"/>
        <a:cs typeface="+mn-cs"/>
      </a:defRPr>
    </a:lvl5pPr>
    <a:lvl6pPr marL="2539746" algn="l" defTabSz="1015898" rtl="0" eaLnBrk="1" latinLnBrk="0" hangingPunct="1">
      <a:defRPr sz="1300" kern="1200">
        <a:solidFill>
          <a:schemeClr val="tx1"/>
        </a:solidFill>
        <a:latin typeface="+mn-lt"/>
        <a:ea typeface="+mn-ea"/>
        <a:cs typeface="+mn-cs"/>
      </a:defRPr>
    </a:lvl6pPr>
    <a:lvl7pPr marL="3047695" algn="l" defTabSz="1015898" rtl="0" eaLnBrk="1" latinLnBrk="0" hangingPunct="1">
      <a:defRPr sz="1300" kern="1200">
        <a:solidFill>
          <a:schemeClr val="tx1"/>
        </a:solidFill>
        <a:latin typeface="+mn-lt"/>
        <a:ea typeface="+mn-ea"/>
        <a:cs typeface="+mn-cs"/>
      </a:defRPr>
    </a:lvl7pPr>
    <a:lvl8pPr marL="3555644" algn="l" defTabSz="1015898" rtl="0" eaLnBrk="1" latinLnBrk="0" hangingPunct="1">
      <a:defRPr sz="1300" kern="1200">
        <a:solidFill>
          <a:schemeClr val="tx1"/>
        </a:solidFill>
        <a:latin typeface="+mn-lt"/>
        <a:ea typeface="+mn-ea"/>
        <a:cs typeface="+mn-cs"/>
      </a:defRPr>
    </a:lvl8pPr>
    <a:lvl9pPr marL="4063594" algn="l" defTabSz="101589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205093-C804-447C-A940-865EF0339665}"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706354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177" y="3886200"/>
            <a:ext cx="9141618" cy="990600"/>
          </a:xfrm>
        </p:spPr>
        <p:txBody>
          <a:bodyPr anchor="t" anchorCtr="0"/>
          <a:lstStyle>
            <a:lvl1pPr algn="r">
              <a:defRPr sz="36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625177" y="5124453"/>
            <a:ext cx="9141618" cy="533400"/>
          </a:xfrm>
        </p:spPr>
        <p:txBody>
          <a:bodyPr/>
          <a:lstStyle>
            <a:lvl1pPr marL="0" indent="0" algn="r">
              <a:buNone/>
              <a:defRPr sz="2200">
                <a:solidFill>
                  <a:schemeClr val="tx2"/>
                </a:solidFill>
                <a:latin typeface="+mj-lt"/>
                <a:ea typeface="+mj-ea"/>
                <a:cs typeface="+mj-cs"/>
              </a:defRPr>
            </a:lvl1pPr>
            <a:lvl2pPr marL="507949" indent="0" algn="ctr">
              <a:buNone/>
            </a:lvl2pPr>
            <a:lvl3pPr marL="1015898" indent="0" algn="ctr">
              <a:buNone/>
            </a:lvl3pPr>
            <a:lvl4pPr marL="1523848" indent="0" algn="ctr">
              <a:buNone/>
            </a:lvl4pPr>
            <a:lvl5pPr marL="2031797" indent="0" algn="ctr">
              <a:buNone/>
            </a:lvl5pPr>
            <a:lvl6pPr marL="2539746" indent="0" algn="ctr">
              <a:buNone/>
            </a:lvl6pPr>
            <a:lvl7pPr marL="3047695" indent="0" algn="ctr">
              <a:buNone/>
            </a:lvl7pPr>
            <a:lvl8pPr marL="3555644" indent="0" algn="ctr">
              <a:buNone/>
            </a:lvl8pPr>
            <a:lvl9pPr marL="4063594" indent="0" algn="ctr">
              <a:buNone/>
            </a:lvl9pPr>
          </a:lstStyle>
          <a:p>
            <a:r>
              <a:rPr kumimoji="0" lang="en-US"/>
              <a:t>Click to edit Master subtitle style</a:t>
            </a:r>
          </a:p>
        </p:txBody>
      </p:sp>
      <p:sp>
        <p:nvSpPr>
          <p:cNvPr id="28" name="Date Placeholder 27"/>
          <p:cNvSpPr>
            <a:spLocks noGrp="1"/>
          </p:cNvSpPr>
          <p:nvPr>
            <p:ph type="dt" sz="half" idx="10"/>
          </p:nvPr>
        </p:nvSpPr>
        <p:spPr>
          <a:xfrm>
            <a:off x="8532195" y="6355080"/>
            <a:ext cx="3047207" cy="365760"/>
          </a:xfrm>
        </p:spPr>
        <p:txBody>
          <a:bodyPr/>
          <a:lstStyle>
            <a:lvl1pPr>
              <a:defRPr sz="1600"/>
            </a:lvl1pPr>
          </a:lstStyle>
          <a:p>
            <a:fld id="{25377462-29DF-4DF7-9A87-A3B2331BF22E}" type="datetime1">
              <a:rPr lang="en-US" smtClean="0"/>
              <a:t>2/22/18</a:t>
            </a:fld>
            <a:endParaRPr lang="en-US" dirty="0"/>
          </a:p>
        </p:txBody>
      </p:sp>
      <p:sp>
        <p:nvSpPr>
          <p:cNvPr id="17" name="Footer Placeholder 16"/>
          <p:cNvSpPr>
            <a:spLocks noGrp="1"/>
          </p:cNvSpPr>
          <p:nvPr>
            <p:ph type="ftr" sz="quarter" idx="11"/>
          </p:nvPr>
        </p:nvSpPr>
        <p:spPr>
          <a:xfrm>
            <a:off x="3863860" y="6355080"/>
            <a:ext cx="4631754" cy="365760"/>
          </a:xfrm>
        </p:spPr>
        <p:txBody>
          <a:bodyPr/>
          <a:lstStyle/>
          <a:p>
            <a:endParaRPr lang="en-US" dirty="0"/>
          </a:p>
        </p:txBody>
      </p:sp>
      <p:sp>
        <p:nvSpPr>
          <p:cNvPr id="29" name="Slide Number Placeholder 28"/>
          <p:cNvSpPr>
            <a:spLocks noGrp="1"/>
          </p:cNvSpPr>
          <p:nvPr>
            <p:ph type="sldNum" sz="quarter" idx="12"/>
          </p:nvPr>
        </p:nvSpPr>
        <p:spPr>
          <a:xfrm>
            <a:off x="1621132" y="6355080"/>
            <a:ext cx="1625177" cy="365760"/>
          </a:xfrm>
        </p:spPr>
        <p:txBody>
          <a:bodyPr/>
          <a:lstStyle/>
          <a:p>
            <a:fld id="{4929A69E-7D8F-4515-9605-0315ABD4F316}" type="slidenum">
              <a:rPr lang="en-US" smtClean="0"/>
              <a:t>‹#›</a:t>
            </a:fld>
            <a:endParaRPr lang="en-US" dirty="0"/>
          </a:p>
        </p:txBody>
      </p:sp>
      <p:sp>
        <p:nvSpPr>
          <p:cNvPr id="21" name="Rectangle 20"/>
          <p:cNvSpPr/>
          <p:nvPr/>
        </p:nvSpPr>
        <p:spPr>
          <a:xfrm>
            <a:off x="1206186" y="3648075"/>
            <a:ext cx="975106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
        <p:nvSpPr>
          <p:cNvPr id="33" name="Rectangle 32"/>
          <p:cNvSpPr/>
          <p:nvPr/>
        </p:nvSpPr>
        <p:spPr>
          <a:xfrm>
            <a:off x="1218883" y="5048250"/>
            <a:ext cx="975106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
        <p:nvSpPr>
          <p:cNvPr id="22" name="Rectangle 21"/>
          <p:cNvSpPr/>
          <p:nvPr/>
        </p:nvSpPr>
        <p:spPr>
          <a:xfrm>
            <a:off x="1206204" y="3648075"/>
            <a:ext cx="304721"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
        <p:nvSpPr>
          <p:cNvPr id="32" name="Rectangle 31"/>
          <p:cNvSpPr/>
          <p:nvPr/>
        </p:nvSpPr>
        <p:spPr>
          <a:xfrm>
            <a:off x="1218882" y="5048250"/>
            <a:ext cx="304721"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A8ADFE-DE17-4FB7-87B4-7EE3AFCF0ADE}" type="datetime1">
              <a:rPr lang="en-US" smtClean="0"/>
              <a:t>2/22/18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29A69E-7D8F-4515-9605-0315ABD4F31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81"/>
            <a:ext cx="2742486"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441" y="274681"/>
            <a:ext cx="802431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34710EC-7F9A-4B9E-957B-CE4878AA0D23}" type="datetime1">
              <a:rPr lang="en-US" smtClean="0"/>
              <a:t>2/22/18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29A69E-7D8F-4515-9605-0315ABD4F316}" type="slidenum">
              <a:rPr lang="en-US" smtClean="0"/>
              <a:t>‹#›</a:t>
            </a:fld>
            <a:endParaRPr lang="en-US" dirty="0"/>
          </a:p>
        </p:txBody>
      </p:sp>
      <p:sp>
        <p:nvSpPr>
          <p:cNvPr id="7" name="Straight Connector 6"/>
          <p:cNvSpPr>
            <a:spLocks noChangeShapeType="1"/>
          </p:cNvSpPr>
          <p:nvPr/>
        </p:nvSpPr>
        <p:spPr bwMode="auto">
          <a:xfrm>
            <a:off x="609460" y="6353175"/>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
        <p:nvSpPr>
          <p:cNvPr id="8" name="Isosceles Triangle 7"/>
          <p:cNvSpPr>
            <a:spLocks noChangeAspect="1"/>
          </p:cNvSpPr>
          <p:nvPr/>
        </p:nvSpPr>
        <p:spPr>
          <a:xfrm rot="5400000">
            <a:off x="590454" y="6447449"/>
            <a:ext cx="190849" cy="16037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
        <p:nvSpPr>
          <p:cNvPr id="9" name="Straight Connector 8"/>
          <p:cNvSpPr>
            <a:spLocks noChangeShapeType="1"/>
          </p:cNvSpPr>
          <p:nvPr/>
        </p:nvSpPr>
        <p:spPr bwMode="auto">
          <a:xfrm rot="5400000">
            <a:off x="5812560"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F41DE694-A001-456E-8D89-C5FF30063482}" type="datetime1">
              <a:rPr lang="en-US" smtClean="0"/>
              <a:t>2/22/18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29A69E-7D8F-4515-9605-0315ABD4F316}" type="slidenum">
              <a:rPr lang="en-US" smtClean="0"/>
              <a:t>‹#›</a:t>
            </a:fld>
            <a:endParaRPr lang="en-US" dirty="0"/>
          </a:p>
        </p:txBody>
      </p:sp>
      <p:sp>
        <p:nvSpPr>
          <p:cNvPr id="8" name="Content Placeholder 7"/>
          <p:cNvSpPr>
            <a:spLocks noGrp="1"/>
          </p:cNvSpPr>
          <p:nvPr>
            <p:ph sz="quarter" idx="1"/>
          </p:nvPr>
        </p:nvSpPr>
        <p:spPr>
          <a:xfrm>
            <a:off x="609460" y="1219200"/>
            <a:ext cx="10969943"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177" y="2971803"/>
            <a:ext cx="9141618" cy="1066800"/>
          </a:xfrm>
        </p:spPr>
        <p:txBody>
          <a:bodyPr anchor="t" anchorCtr="0"/>
          <a:lstStyle>
            <a:lvl1pPr algn="r">
              <a:buNone/>
              <a:defRPr sz="3600" b="0" cap="none" baseline="0"/>
            </a:lvl1pPr>
          </a:lstStyle>
          <a:p>
            <a:r>
              <a:rPr kumimoji="0" lang="en-US"/>
              <a:t>Click to edit Master title style</a:t>
            </a:r>
          </a:p>
        </p:txBody>
      </p:sp>
      <p:sp>
        <p:nvSpPr>
          <p:cNvPr id="3" name="Text Placeholder 2"/>
          <p:cNvSpPr>
            <a:spLocks noGrp="1"/>
          </p:cNvSpPr>
          <p:nvPr>
            <p:ph type="body" idx="1"/>
          </p:nvPr>
        </p:nvSpPr>
        <p:spPr>
          <a:xfrm>
            <a:off x="1726753" y="4267200"/>
            <a:ext cx="9040045" cy="1143000"/>
          </a:xfrm>
        </p:spPr>
        <p:txBody>
          <a:bodyPr anchor="t" anchorCtr="0"/>
          <a:lstStyle>
            <a:lvl1pPr marL="0" indent="0" algn="r">
              <a:buNone/>
              <a:defRPr sz="2200">
                <a:solidFill>
                  <a:schemeClr val="tx1">
                    <a:tint val="75000"/>
                  </a:schemeClr>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8532195" y="6355080"/>
            <a:ext cx="3047207" cy="365760"/>
          </a:xfrm>
        </p:spPr>
        <p:txBody>
          <a:bodyPr/>
          <a:lstStyle/>
          <a:p>
            <a:fld id="{2AC42BDF-45E4-45D1-AC1B-B0D7EAFB28DA}" type="datetime1">
              <a:rPr lang="en-US" smtClean="0"/>
              <a:t>2/22/18</a:t>
            </a:fld>
            <a:endParaRPr lang="en-US" dirty="0"/>
          </a:p>
        </p:txBody>
      </p:sp>
      <p:sp>
        <p:nvSpPr>
          <p:cNvPr id="5" name="Footer Placeholder 4"/>
          <p:cNvSpPr>
            <a:spLocks noGrp="1"/>
          </p:cNvSpPr>
          <p:nvPr>
            <p:ph type="ftr" sz="quarter" idx="11"/>
          </p:nvPr>
        </p:nvSpPr>
        <p:spPr>
          <a:xfrm>
            <a:off x="3863860" y="6355080"/>
            <a:ext cx="4631754" cy="365760"/>
          </a:xfrm>
        </p:spPr>
        <p:txBody>
          <a:bodyPr/>
          <a:lstStyle/>
          <a:p>
            <a:endParaRPr lang="en-US" dirty="0"/>
          </a:p>
        </p:txBody>
      </p:sp>
      <p:sp>
        <p:nvSpPr>
          <p:cNvPr id="6" name="Slide Number Placeholder 5"/>
          <p:cNvSpPr>
            <a:spLocks noGrp="1"/>
          </p:cNvSpPr>
          <p:nvPr>
            <p:ph type="sldNum" sz="quarter" idx="12"/>
          </p:nvPr>
        </p:nvSpPr>
        <p:spPr>
          <a:xfrm>
            <a:off x="1426095" y="6355080"/>
            <a:ext cx="2027408" cy="365760"/>
          </a:xfrm>
        </p:spPr>
        <p:txBody>
          <a:bodyPr/>
          <a:lstStyle/>
          <a:p>
            <a:fld id="{4929A69E-7D8F-4515-9605-0315ABD4F316}" type="slidenum">
              <a:rPr lang="en-US" smtClean="0"/>
              <a:t>‹#›</a:t>
            </a:fld>
            <a:endParaRPr lang="en-US" dirty="0"/>
          </a:p>
        </p:txBody>
      </p:sp>
      <p:sp>
        <p:nvSpPr>
          <p:cNvPr id="7" name="Rectangle 6"/>
          <p:cNvSpPr/>
          <p:nvPr/>
        </p:nvSpPr>
        <p:spPr>
          <a:xfrm>
            <a:off x="1218883" y="2819400"/>
            <a:ext cx="975106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
        <p:nvSpPr>
          <p:cNvPr id="8" name="Rectangle 7"/>
          <p:cNvSpPr/>
          <p:nvPr/>
        </p:nvSpPr>
        <p:spPr>
          <a:xfrm>
            <a:off x="1218882" y="2819400"/>
            <a:ext cx="304721"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60" y="228600"/>
            <a:ext cx="10969943"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F069102-33A0-49ED-8A43-9F25AFF7CBAC}" type="datetime1">
              <a:rPr lang="en-US" smtClean="0"/>
              <a:t>2/22/18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29A69E-7D8F-4515-9605-0315ABD4F316}" type="slidenum">
              <a:rPr lang="en-US" smtClean="0"/>
              <a:t>‹#›</a:t>
            </a:fld>
            <a:endParaRPr lang="en-US" dirty="0"/>
          </a:p>
        </p:txBody>
      </p:sp>
      <p:sp>
        <p:nvSpPr>
          <p:cNvPr id="9" name="Content Placeholder 8"/>
          <p:cNvSpPr>
            <a:spLocks noGrp="1"/>
          </p:cNvSpPr>
          <p:nvPr>
            <p:ph sz="quarter" idx="1"/>
          </p:nvPr>
        </p:nvSpPr>
        <p:spPr>
          <a:xfrm>
            <a:off x="609442" y="1219200"/>
            <a:ext cx="5387461"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174658" y="1216155"/>
            <a:ext cx="5387461"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60" y="228600"/>
            <a:ext cx="10969943"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460" y="1285875"/>
            <a:ext cx="5385514" cy="685800"/>
          </a:xfrm>
          <a:noFill/>
          <a:ln>
            <a:noFill/>
          </a:ln>
        </p:spPr>
        <p:txBody>
          <a:bodyPr lIns="101590" anchor="b" anchorCtr="0">
            <a:noAutofit/>
          </a:bodyPr>
          <a:lstStyle>
            <a:lvl1pPr marL="0" indent="0">
              <a:buNone/>
              <a:defRPr sz="2700" b="1">
                <a:solidFill>
                  <a:schemeClr val="accent2"/>
                </a:solidFill>
              </a:defRPr>
            </a:lvl1pPr>
            <a:lvl2pPr>
              <a:buNone/>
              <a:defRPr sz="2200" b="1"/>
            </a:lvl2pPr>
            <a:lvl3pPr>
              <a:buNone/>
              <a:defRPr sz="2000" b="1"/>
            </a:lvl3pPr>
            <a:lvl4pPr>
              <a:buNone/>
              <a:defRPr sz="1800" b="1"/>
            </a:lvl4pPr>
            <a:lvl5pPr>
              <a:buNone/>
              <a:defRPr sz="18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5990" y="1295400"/>
            <a:ext cx="5387630" cy="685800"/>
          </a:xfrm>
          <a:noFill/>
          <a:ln>
            <a:noFill/>
          </a:ln>
        </p:spPr>
        <p:txBody>
          <a:bodyPr lIns="101590" anchor="b" anchorCtr="0"/>
          <a:lstStyle>
            <a:lvl1pPr marL="0" indent="0">
              <a:buNone/>
              <a:defRPr sz="2700" b="1">
                <a:solidFill>
                  <a:schemeClr val="accent2"/>
                </a:solidFill>
              </a:defRPr>
            </a:lvl1pPr>
            <a:lvl2pPr>
              <a:buNone/>
              <a:defRPr sz="2200" b="1"/>
            </a:lvl2pPr>
            <a:lvl3pPr>
              <a:buNone/>
              <a:defRPr sz="2000" b="1"/>
            </a:lvl3pPr>
            <a:lvl4pPr>
              <a:buNone/>
              <a:defRPr sz="1800" b="1"/>
            </a:lvl4pPr>
            <a:lvl5pPr>
              <a:buNone/>
              <a:defRPr sz="18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A952F38D-77B9-4A13-B402-596108990702}" type="datetime1">
              <a:rPr lang="en-US" smtClean="0"/>
              <a:t>2/22/18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29A69E-7D8F-4515-9605-0315ABD4F316}" type="slidenum">
              <a:rPr lang="en-US" smtClean="0"/>
              <a:t>‹#›</a:t>
            </a:fld>
            <a:endParaRPr lang="en-US" dirty="0"/>
          </a:p>
        </p:txBody>
      </p:sp>
      <p:sp>
        <p:nvSpPr>
          <p:cNvPr id="11" name="Content Placeholder 10"/>
          <p:cNvSpPr>
            <a:spLocks noGrp="1"/>
          </p:cNvSpPr>
          <p:nvPr>
            <p:ph sz="quarter" idx="2"/>
          </p:nvPr>
        </p:nvSpPr>
        <p:spPr>
          <a:xfrm>
            <a:off x="609462" y="2133600"/>
            <a:ext cx="5383397"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196004" y="2133600"/>
            <a:ext cx="5383397"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460" y="228600"/>
            <a:ext cx="10969943"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517C583-C7CA-46EB-9433-76E3128A28D2}" type="datetime1">
              <a:rPr lang="en-US" smtClean="0"/>
              <a:t>2/22/18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29A69E-7D8F-4515-9605-0315ABD4F316}" type="slidenum">
              <a:rPr lang="en-US" smtClean="0"/>
              <a:t>‹#›</a:t>
            </a:fld>
            <a:endParaRPr lang="en-US" dirty="0"/>
          </a:p>
        </p:txBody>
      </p:sp>
      <p:sp>
        <p:nvSpPr>
          <p:cNvPr id="6" name="Isosceles Triangle 5"/>
          <p:cNvSpPr>
            <a:spLocks noChangeAspect="1"/>
          </p:cNvSpPr>
          <p:nvPr/>
        </p:nvSpPr>
        <p:spPr>
          <a:xfrm rot="5400000">
            <a:off x="590454" y="6447449"/>
            <a:ext cx="190849" cy="16037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54F8B-541A-4291-A5F8-6DA28722854A}" type="datetime1">
              <a:rPr lang="en-US" smtClean="0"/>
              <a:t>2/22/18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29A69E-7D8F-4515-9605-0315ABD4F316}" type="slidenum">
              <a:rPr lang="en-US" smtClean="0"/>
              <a:t>‹#›</a:t>
            </a:fld>
            <a:endParaRPr lang="en-US" dirty="0"/>
          </a:p>
        </p:txBody>
      </p:sp>
      <p:sp>
        <p:nvSpPr>
          <p:cNvPr id="5" name="Straight Connector 4"/>
          <p:cNvSpPr>
            <a:spLocks noChangeShapeType="1"/>
          </p:cNvSpPr>
          <p:nvPr/>
        </p:nvSpPr>
        <p:spPr bwMode="auto">
          <a:xfrm>
            <a:off x="609460" y="6353175"/>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
        <p:nvSpPr>
          <p:cNvPr id="6" name="Isosceles Triangle 5"/>
          <p:cNvSpPr>
            <a:spLocks noChangeAspect="1"/>
          </p:cNvSpPr>
          <p:nvPr/>
        </p:nvSpPr>
        <p:spPr>
          <a:xfrm rot="5400000">
            <a:off x="590454" y="6447449"/>
            <a:ext cx="190849" cy="16037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0625" y="304800"/>
            <a:ext cx="3351927" cy="838200"/>
          </a:xfrm>
        </p:spPr>
        <p:txBody>
          <a:bodyPr anchor="b" anchorCtr="0">
            <a:noAutofit/>
          </a:bodyPr>
          <a:lstStyle>
            <a:lvl1pPr algn="l">
              <a:buNone/>
              <a:defRPr sz="22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8430625" y="1219213"/>
            <a:ext cx="3351927" cy="4843463"/>
          </a:xfrm>
        </p:spPr>
        <p:txBody>
          <a:bodyPr/>
          <a:lstStyle>
            <a:lvl1pPr marL="0" indent="0">
              <a:lnSpc>
                <a:spcPts val="2444"/>
              </a:lnSpc>
              <a:spcAft>
                <a:spcPts val="1111"/>
              </a:spcAft>
              <a:buNone/>
              <a:defRPr sz="1800">
                <a:solidFill>
                  <a:schemeClr val="tx2"/>
                </a:solidFill>
              </a:defRPr>
            </a:lvl1pPr>
            <a:lvl2pPr>
              <a:buNone/>
              <a:defRPr sz="1300"/>
            </a:lvl2pPr>
            <a:lvl3pPr>
              <a:buNone/>
              <a:defRPr sz="1100"/>
            </a:lvl3pPr>
            <a:lvl4pPr>
              <a:buNone/>
              <a:defRPr sz="1000"/>
            </a:lvl4pPr>
            <a:lvl5pPr>
              <a:buNone/>
              <a:defRPr sz="10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682AABB-FF5E-4A96-8D96-CD378F4FF3A0}" type="datetime1">
              <a:rPr lang="en-US" smtClean="0"/>
              <a:t>2/22/18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29A69E-7D8F-4515-9605-0315ABD4F316}" type="slidenum">
              <a:rPr lang="en-US" smtClean="0"/>
              <a:t>‹#›</a:t>
            </a:fld>
            <a:endParaRPr lang="en-US" dirty="0"/>
          </a:p>
        </p:txBody>
      </p:sp>
      <p:sp>
        <p:nvSpPr>
          <p:cNvPr id="8" name="Straight Connector 7"/>
          <p:cNvSpPr>
            <a:spLocks noChangeShapeType="1"/>
          </p:cNvSpPr>
          <p:nvPr/>
        </p:nvSpPr>
        <p:spPr bwMode="auto">
          <a:xfrm>
            <a:off x="609460" y="6353175"/>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
        <p:nvSpPr>
          <p:cNvPr id="10" name="Straight Connector 9"/>
          <p:cNvSpPr>
            <a:spLocks noChangeShapeType="1"/>
          </p:cNvSpPr>
          <p:nvPr/>
        </p:nvSpPr>
        <p:spPr bwMode="auto">
          <a:xfrm rot="5400000">
            <a:off x="5217889"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
        <p:nvSpPr>
          <p:cNvPr id="9" name="Isosceles Triangle 8"/>
          <p:cNvSpPr>
            <a:spLocks noChangeAspect="1"/>
          </p:cNvSpPr>
          <p:nvPr/>
        </p:nvSpPr>
        <p:spPr>
          <a:xfrm rot="5400000">
            <a:off x="590454" y="6447449"/>
            <a:ext cx="190849" cy="16037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
        <p:nvSpPr>
          <p:cNvPr id="12" name="Content Placeholder 11"/>
          <p:cNvSpPr>
            <a:spLocks noGrp="1"/>
          </p:cNvSpPr>
          <p:nvPr>
            <p:ph sz="quarter" idx="1"/>
          </p:nvPr>
        </p:nvSpPr>
        <p:spPr>
          <a:xfrm>
            <a:off x="406294" y="304803"/>
            <a:ext cx="7618016"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460" y="500856"/>
            <a:ext cx="10969943" cy="674688"/>
          </a:xfrm>
          <a:ln>
            <a:solidFill>
              <a:schemeClr val="accent1"/>
            </a:solidFill>
          </a:ln>
        </p:spPr>
        <p:txBody>
          <a:bodyPr lIns="304770" anchor="ctr"/>
          <a:lstStyle>
            <a:lvl1pPr algn="r">
              <a:buNone/>
              <a:defRPr sz="22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609460" y="1905000"/>
            <a:ext cx="10969943" cy="4270248"/>
          </a:xfrm>
          <a:solidFill>
            <a:schemeClr val="tx1">
              <a:shade val="50000"/>
            </a:schemeClr>
          </a:solidFill>
          <a:ln>
            <a:noFill/>
          </a:ln>
          <a:effectLst/>
        </p:spPr>
        <p:txBody>
          <a:bodyPr/>
          <a:lstStyle>
            <a:lvl1pPr marL="0" indent="0">
              <a:spcBef>
                <a:spcPts val="667"/>
              </a:spcBef>
              <a:buNone/>
              <a:defRPr sz="3600"/>
            </a:lvl1pPr>
          </a:lstStyle>
          <a:p>
            <a:r>
              <a:rPr kumimoji="0" lang="en-US" dirty="0"/>
              <a:t>Click icon to add picture</a:t>
            </a:r>
          </a:p>
        </p:txBody>
      </p:sp>
      <p:sp>
        <p:nvSpPr>
          <p:cNvPr id="4" name="Text Placeholder 3"/>
          <p:cNvSpPr>
            <a:spLocks noGrp="1"/>
          </p:cNvSpPr>
          <p:nvPr>
            <p:ph type="body" sz="half" idx="2"/>
          </p:nvPr>
        </p:nvSpPr>
        <p:spPr>
          <a:xfrm>
            <a:off x="609460" y="1219200"/>
            <a:ext cx="10969943" cy="533400"/>
          </a:xfrm>
        </p:spPr>
        <p:txBody>
          <a:bodyPr anchor="ctr" anchorCtr="0"/>
          <a:lstStyle>
            <a:lvl1pPr marL="0" indent="0" algn="l">
              <a:buFontTx/>
              <a:buNone/>
              <a:defRPr sz="1600"/>
            </a:lvl1pPr>
            <a:lvl2pPr>
              <a:defRPr sz="1300"/>
            </a:lvl2pPr>
            <a:lvl3pPr>
              <a:defRPr sz="1100"/>
            </a:lvl3pPr>
            <a:lvl4pPr>
              <a:defRPr sz="1000"/>
            </a:lvl4pPr>
            <a:lvl5pPr>
              <a:defRPr sz="10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10A1784-87A0-4E6F-923B-E12637B1DF1F}" type="datetime1">
              <a:rPr lang="en-US" smtClean="0"/>
              <a:t>2/22/18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29A69E-7D8F-4515-9605-0315ABD4F316}" type="slidenum">
              <a:rPr lang="en-US" smtClean="0"/>
              <a:t>‹#›</a:t>
            </a:fld>
            <a:endParaRPr lang="en-US" dirty="0"/>
          </a:p>
        </p:txBody>
      </p:sp>
      <p:sp>
        <p:nvSpPr>
          <p:cNvPr id="8" name="Straight Connector 7"/>
          <p:cNvSpPr>
            <a:spLocks noChangeShapeType="1"/>
          </p:cNvSpPr>
          <p:nvPr/>
        </p:nvSpPr>
        <p:spPr bwMode="auto">
          <a:xfrm>
            <a:off x="609460" y="6353175"/>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
        <p:nvSpPr>
          <p:cNvPr id="9" name="Isosceles Triangle 8"/>
          <p:cNvSpPr>
            <a:spLocks noChangeAspect="1"/>
          </p:cNvSpPr>
          <p:nvPr/>
        </p:nvSpPr>
        <p:spPr>
          <a:xfrm rot="5400000">
            <a:off x="590454" y="6447449"/>
            <a:ext cx="190849" cy="16037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
        <p:nvSpPr>
          <p:cNvPr id="10" name="Rectangle 9"/>
          <p:cNvSpPr/>
          <p:nvPr/>
        </p:nvSpPr>
        <p:spPr>
          <a:xfrm>
            <a:off x="609460" y="500856"/>
            <a:ext cx="243777"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460" y="152400"/>
            <a:ext cx="10969943" cy="990600"/>
          </a:xfrm>
          <a:prstGeom prst="rect">
            <a:avLst/>
          </a:prstGeom>
        </p:spPr>
        <p:txBody>
          <a:bodyPr vert="horz" lIns="101590" tIns="50795" rIns="101590" bIns="50795" anchor="b" anchorCtr="0">
            <a:normAutofit/>
          </a:bodyPr>
          <a:lstStyle/>
          <a:p>
            <a:r>
              <a:rPr kumimoji="0" lang="en-US"/>
              <a:t>Click to edit Master title style</a:t>
            </a:r>
          </a:p>
        </p:txBody>
      </p:sp>
      <p:sp>
        <p:nvSpPr>
          <p:cNvPr id="13" name="Text Placeholder 12"/>
          <p:cNvSpPr>
            <a:spLocks noGrp="1"/>
          </p:cNvSpPr>
          <p:nvPr>
            <p:ph type="body" idx="1"/>
          </p:nvPr>
        </p:nvSpPr>
        <p:spPr>
          <a:xfrm>
            <a:off x="609460" y="1219200"/>
            <a:ext cx="10969943" cy="4910328"/>
          </a:xfrm>
          <a:prstGeom prst="rect">
            <a:avLst/>
          </a:prstGeom>
        </p:spPr>
        <p:txBody>
          <a:bodyPr vert="horz" lIns="101590" tIns="50795" rIns="101590" bIns="50795">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532195" y="6356350"/>
            <a:ext cx="3051269" cy="365760"/>
          </a:xfrm>
          <a:prstGeom prst="rect">
            <a:avLst/>
          </a:prstGeom>
        </p:spPr>
        <p:txBody>
          <a:bodyPr vert="horz" lIns="101590" tIns="50795" rIns="101590" bIns="50795"/>
          <a:lstStyle>
            <a:lvl1pPr algn="l" eaLnBrk="1" latinLnBrk="0" hangingPunct="1">
              <a:defRPr kumimoji="0" sz="1600">
                <a:solidFill>
                  <a:schemeClr val="tx2"/>
                </a:solidFill>
              </a:defRPr>
            </a:lvl1pPr>
          </a:lstStyle>
          <a:p>
            <a:fld id="{7AC1D868-7307-4A5E-BC59-8E455FBD5CAD}" type="datetime1">
              <a:rPr lang="en-US" smtClean="0"/>
              <a:t>2/22/18</a:t>
            </a:fld>
            <a:endParaRPr lang="en-US" dirty="0"/>
          </a:p>
        </p:txBody>
      </p:sp>
      <p:sp>
        <p:nvSpPr>
          <p:cNvPr id="3" name="Footer Placeholder 2"/>
          <p:cNvSpPr>
            <a:spLocks noGrp="1"/>
          </p:cNvSpPr>
          <p:nvPr>
            <p:ph type="ftr" sz="quarter" idx="3"/>
          </p:nvPr>
        </p:nvSpPr>
        <p:spPr>
          <a:xfrm>
            <a:off x="3863876" y="6356350"/>
            <a:ext cx="4672382" cy="365760"/>
          </a:xfrm>
          <a:prstGeom prst="rect">
            <a:avLst/>
          </a:prstGeom>
        </p:spPr>
        <p:txBody>
          <a:bodyPr vert="horz" lIns="101590" tIns="50795" rIns="101590" bIns="50795"/>
          <a:lstStyle>
            <a:lvl1pPr algn="r" eaLnBrk="1" latinLnBrk="0" hangingPunct="1">
              <a:defRPr kumimoji="0" sz="1600">
                <a:solidFill>
                  <a:schemeClr val="tx2"/>
                </a:solidFill>
              </a:defRPr>
            </a:lvl1pPr>
          </a:lstStyle>
          <a:p>
            <a:endParaRPr lang="en-US" dirty="0"/>
          </a:p>
        </p:txBody>
      </p:sp>
      <p:sp>
        <p:nvSpPr>
          <p:cNvPr id="23" name="Slide Number Placeholder 22"/>
          <p:cNvSpPr>
            <a:spLocks noGrp="1"/>
          </p:cNvSpPr>
          <p:nvPr>
            <p:ph type="sldNum" sz="quarter" idx="4"/>
          </p:nvPr>
        </p:nvSpPr>
        <p:spPr>
          <a:xfrm>
            <a:off x="816669" y="6356350"/>
            <a:ext cx="2640913" cy="365760"/>
          </a:xfrm>
          <a:prstGeom prst="rect">
            <a:avLst/>
          </a:prstGeom>
        </p:spPr>
        <p:txBody>
          <a:bodyPr vert="horz" lIns="101590" tIns="50795" rIns="101590" bIns="50795"/>
          <a:lstStyle>
            <a:lvl1pPr algn="l" eaLnBrk="1" latinLnBrk="0" hangingPunct="1">
              <a:defRPr kumimoji="0" sz="1600">
                <a:solidFill>
                  <a:schemeClr val="tx2"/>
                </a:solidFill>
              </a:defRPr>
            </a:lvl1pPr>
          </a:lstStyle>
          <a:p>
            <a:fld id="{4929A69E-7D8F-4515-9605-0315ABD4F316}" type="slidenum">
              <a:rPr lang="en-US" smtClean="0"/>
              <a:t>‹#›</a:t>
            </a:fld>
            <a:endParaRPr lang="en-US" dirty="0"/>
          </a:p>
        </p:txBody>
      </p:sp>
      <p:sp>
        <p:nvSpPr>
          <p:cNvPr id="28" name="Straight Connector 27"/>
          <p:cNvSpPr>
            <a:spLocks noChangeShapeType="1"/>
          </p:cNvSpPr>
          <p:nvPr/>
        </p:nvSpPr>
        <p:spPr bwMode="auto">
          <a:xfrm>
            <a:off x="609460" y="6353175"/>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
        <p:nvSpPr>
          <p:cNvPr id="29" name="Straight Connector 28"/>
          <p:cNvSpPr>
            <a:spLocks noChangeShapeType="1"/>
          </p:cNvSpPr>
          <p:nvPr/>
        </p:nvSpPr>
        <p:spPr bwMode="auto">
          <a:xfrm>
            <a:off x="609460" y="1143000"/>
            <a:ext cx="10969943" cy="0"/>
          </a:xfrm>
          <a:prstGeom prst="line">
            <a:avLst/>
          </a:prstGeom>
          <a:noFill/>
          <a:ln w="9525" cap="flat" cmpd="sng" algn="ctr">
            <a:solidFill>
              <a:schemeClr val="accent2"/>
            </a:solidFill>
            <a:prstDash val="dash"/>
            <a:round/>
            <a:headEnd type="none" w="med" len="med"/>
            <a:tailEnd type="none" w="med" len="med"/>
          </a:ln>
          <a:effectLst/>
        </p:spPr>
        <p:txBody>
          <a:bodyPr vert="horz" wrap="square" lIns="101590" tIns="50795" rIns="101590" bIns="50795" anchor="t" compatLnSpc="1"/>
          <a:lstStyle/>
          <a:p>
            <a:endParaRPr kumimoji="0" lang="en-US" dirty="0"/>
          </a:p>
        </p:txBody>
      </p:sp>
      <p:sp>
        <p:nvSpPr>
          <p:cNvPr id="10" name="Isosceles Triangle 9"/>
          <p:cNvSpPr>
            <a:spLocks noChangeAspect="1"/>
          </p:cNvSpPr>
          <p:nvPr/>
        </p:nvSpPr>
        <p:spPr>
          <a:xfrm rot="5400000">
            <a:off x="590454" y="6447449"/>
            <a:ext cx="190849" cy="160376"/>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1590" tIns="50795" rIns="101590" bIns="50795"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rtl="0" eaLnBrk="1" latinLnBrk="0" hangingPunct="1">
        <a:spcBef>
          <a:spcPct val="0"/>
        </a:spcBef>
        <a:buNone/>
        <a:defRPr kumimoji="0" sz="3600" kern="1200">
          <a:solidFill>
            <a:schemeClr val="tx2"/>
          </a:solidFill>
          <a:latin typeface="+mj-lt"/>
          <a:ea typeface="+mj-ea"/>
          <a:cs typeface="+mj-cs"/>
        </a:defRPr>
      </a:lvl1pPr>
    </p:titleStyle>
    <p:body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7949" algn="l" rtl="0" eaLnBrk="1" latinLnBrk="0" hangingPunct="1">
        <a:defRPr kumimoji="0" kern="1200">
          <a:solidFill>
            <a:schemeClr val="tx1"/>
          </a:solidFill>
          <a:latin typeface="+mn-lt"/>
          <a:ea typeface="+mn-ea"/>
          <a:cs typeface="+mn-cs"/>
        </a:defRPr>
      </a:lvl2pPr>
      <a:lvl3pPr marL="1015898" algn="l" rtl="0" eaLnBrk="1" latinLnBrk="0" hangingPunct="1">
        <a:defRPr kumimoji="0" kern="1200">
          <a:solidFill>
            <a:schemeClr val="tx1"/>
          </a:solidFill>
          <a:latin typeface="+mn-lt"/>
          <a:ea typeface="+mn-ea"/>
          <a:cs typeface="+mn-cs"/>
        </a:defRPr>
      </a:lvl3pPr>
      <a:lvl4pPr marL="1523848" algn="l" rtl="0" eaLnBrk="1" latinLnBrk="0" hangingPunct="1">
        <a:defRPr kumimoji="0" kern="1200">
          <a:solidFill>
            <a:schemeClr val="tx1"/>
          </a:solidFill>
          <a:latin typeface="+mn-lt"/>
          <a:ea typeface="+mn-ea"/>
          <a:cs typeface="+mn-cs"/>
        </a:defRPr>
      </a:lvl4pPr>
      <a:lvl5pPr marL="2031797" algn="l" rtl="0" eaLnBrk="1" latinLnBrk="0" hangingPunct="1">
        <a:defRPr kumimoji="0" kern="1200">
          <a:solidFill>
            <a:schemeClr val="tx1"/>
          </a:solidFill>
          <a:latin typeface="+mn-lt"/>
          <a:ea typeface="+mn-ea"/>
          <a:cs typeface="+mn-cs"/>
        </a:defRPr>
      </a:lvl5pPr>
      <a:lvl6pPr marL="2539746" algn="l" rtl="0" eaLnBrk="1" latinLnBrk="0" hangingPunct="1">
        <a:defRPr kumimoji="0" kern="1200">
          <a:solidFill>
            <a:schemeClr val="tx1"/>
          </a:solidFill>
          <a:latin typeface="+mn-lt"/>
          <a:ea typeface="+mn-ea"/>
          <a:cs typeface="+mn-cs"/>
        </a:defRPr>
      </a:lvl6pPr>
      <a:lvl7pPr marL="3047695" algn="l" rtl="0" eaLnBrk="1" latinLnBrk="0" hangingPunct="1">
        <a:defRPr kumimoji="0" kern="1200">
          <a:solidFill>
            <a:schemeClr val="tx1"/>
          </a:solidFill>
          <a:latin typeface="+mn-lt"/>
          <a:ea typeface="+mn-ea"/>
          <a:cs typeface="+mn-cs"/>
        </a:defRPr>
      </a:lvl7pPr>
      <a:lvl8pPr marL="3555644" algn="l" rtl="0" eaLnBrk="1" latinLnBrk="0" hangingPunct="1">
        <a:defRPr kumimoji="0" kern="1200">
          <a:solidFill>
            <a:schemeClr val="tx1"/>
          </a:solidFill>
          <a:latin typeface="+mn-lt"/>
          <a:ea typeface="+mn-ea"/>
          <a:cs typeface="+mn-cs"/>
        </a:defRPr>
      </a:lvl8pPr>
      <a:lvl9pPr marL="4063594"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6.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s://www.youtube.com/watch?v=suw-lGmiEkQ" TargetMode="External"/><Relationship Id="rId1" Type="http://schemas.openxmlformats.org/officeDocument/2006/relationships/slideLayout" Target="../slideLayouts/slideLayout2.xml"/><Relationship Id="rId2" Type="http://schemas.openxmlformats.org/officeDocument/2006/relationships/hyperlink" Target="https://www.youtube.com/watch?v=p3i8McF4cp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5ClZOC6-pSc" TargetMode="External"/><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1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dFCW_wkwoOU" TargetMode="External"/><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5.xml.rels><?xml version="1.0" encoding="UTF-8" standalone="yes"?>
<Relationships xmlns="http://schemas.openxmlformats.org/package/2006/relationships"><Relationship Id="rId11" Type="http://schemas.openxmlformats.org/officeDocument/2006/relationships/image" Target="../media/image18.jpg"/><Relationship Id="rId12" Type="http://schemas.openxmlformats.org/officeDocument/2006/relationships/hyperlink" Target="https://mail.google.com/mail/u/2/#inbox" TargetMode="External"/><Relationship Id="rId13" Type="http://schemas.openxmlformats.org/officeDocument/2006/relationships/image" Target="../media/image19.png"/><Relationship Id="rId14" Type="http://schemas.microsoft.com/office/2007/relationships/hdphoto" Target="../media/hdphoto1.wdp"/><Relationship Id="rId15" Type="http://schemas.openxmlformats.org/officeDocument/2006/relationships/image" Target="../media/image20.png"/><Relationship Id="rId16" Type="http://schemas.microsoft.com/office/2007/relationships/hdphoto" Target="../media/hdphoto2.wdp"/><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4.png"/><Relationship Id="rId4" Type="http://schemas.openxmlformats.org/officeDocument/2006/relationships/hyperlink" Target="https://docs.google.com/presentation/d/10DChL7-FX9meMaPu55vRBHSA5K39eDojw_yy2mMXzRE/edit#slide=id.g26a28280c2_0_0" TargetMode="External"/><Relationship Id="rId5" Type="http://schemas.openxmlformats.org/officeDocument/2006/relationships/image" Target="../media/image15.png"/><Relationship Id="rId6" Type="http://schemas.openxmlformats.org/officeDocument/2006/relationships/hyperlink" Target="https://www.surveymonkey.com/r/Q2BGSJK" TargetMode="External"/><Relationship Id="rId7" Type="http://schemas.openxmlformats.org/officeDocument/2006/relationships/image" Target="../media/image16.png"/><Relationship Id="rId8" Type="http://schemas.openxmlformats.org/officeDocument/2006/relationships/hyperlink" Target="https://drive.google.com/open?id=0B-7mWPKMvk76SVNRSEpDdzlSck0" TargetMode="External"/><Relationship Id="rId9" Type="http://schemas.openxmlformats.org/officeDocument/2006/relationships/image" Target="../media/image17.png"/><Relationship Id="rId10" Type="http://schemas.openxmlformats.org/officeDocument/2006/relationships/hyperlink" Target="https://docs.google.com/forms/d/1u1JBrQF2OHrdd-GO9svz5ydywmjOUc5AXtFmphInV9c/edit#respons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s://www.youtube.com/watch?v=6a3DptpfLmc" TargetMode="External"/><Relationship Id="rId5" Type="http://schemas.openxmlformats.org/officeDocument/2006/relationships/hyperlink" Target="https://www.youtube.com/watch?v=LIdAVjWwIFo" TargetMode="External"/><Relationship Id="rId1" Type="http://schemas.openxmlformats.org/officeDocument/2006/relationships/slideLayout" Target="../slideLayouts/slideLayout2.xml"/><Relationship Id="rId2" Type="http://schemas.openxmlformats.org/officeDocument/2006/relationships/hyperlink" Target="https://www.youtube.com/watch?v=630hhyQ-jE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Qb9wk41wv7o" TargetMode="Externa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hyperlink" Target="https://www.youtube.com/watch?v=6_Khrzr0x_A" TargetMode="External"/><Relationship Id="rId1" Type="http://schemas.openxmlformats.org/officeDocument/2006/relationships/slideLayout" Target="../slideLayouts/slideLayout2.xml"/><Relationship Id="rId2" Type="http://schemas.openxmlformats.org/officeDocument/2006/relationships/hyperlink" Target="https://www.youtube.com/watch?v=KWZrSYo7x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image" Target="../media/image10.jpg"/><Relationship Id="rId5" Type="http://schemas.openxmlformats.org/officeDocument/2006/relationships/hyperlink" Target="https://www.youtube.com/watch?v=2tV4J2DxjNM" TargetMode="External"/><Relationship Id="rId6" Type="http://schemas.openxmlformats.org/officeDocument/2006/relationships/image" Target="../media/image7.png"/><Relationship Id="rId7" Type="http://schemas.openxmlformats.org/officeDocument/2006/relationships/hyperlink" Target="https://www.youtube.com/watch?v=SBuquydjZDc" TargetMode="External"/><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630hhyQ-jE0&amp;t=30s" TargetMode="External"/><Relationship Id="rId3"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929A69E-7D8F-4515-9605-0315ABD4F316}" type="slidenum">
              <a:rPr lang="en-US" smtClean="0"/>
              <a:t>1</a:t>
            </a:fld>
            <a:endParaRPr lang="en-US" dirty="0"/>
          </a:p>
        </p:txBody>
      </p:sp>
      <p:sp>
        <p:nvSpPr>
          <p:cNvPr id="4" name="Rectangle 3"/>
          <p:cNvSpPr/>
          <p:nvPr/>
        </p:nvSpPr>
        <p:spPr>
          <a:xfrm>
            <a:off x="45740" y="116632"/>
            <a:ext cx="12025336" cy="36724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Users\user\AppData\Local\Microsoft\Windows\INetCache\IE\K75KFYI6\IMG_703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3069" y="365237"/>
            <a:ext cx="1655322" cy="165575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a:stretch>
            <a:fillRect/>
          </a:stretch>
        </p:blipFill>
        <p:spPr>
          <a:xfrm>
            <a:off x="3646140" y="116632"/>
            <a:ext cx="5110632" cy="5180937"/>
          </a:xfrm>
          <a:prstGeom prst="rect">
            <a:avLst/>
          </a:prstGeom>
        </p:spPr>
      </p:pic>
      <p:sp>
        <p:nvSpPr>
          <p:cNvPr id="7" name="Flowchart: Internal Storage 6"/>
          <p:cNvSpPr/>
          <p:nvPr/>
        </p:nvSpPr>
        <p:spPr>
          <a:xfrm>
            <a:off x="618115" y="4797152"/>
            <a:ext cx="2019913" cy="1470383"/>
          </a:xfrm>
          <a:prstGeom prst="flowChartInternalStorag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399" indent="-171399" defTabSz="914089">
              <a:buFont typeface="Wingdings" panose="05000000000000000000" pitchFamily="2" charset="2"/>
              <a:buChar char="§"/>
            </a:pPr>
            <a:r>
              <a:rPr lang="en-US" sz="1200" b="1" dirty="0">
                <a:solidFill>
                  <a:srgbClr val="008080"/>
                </a:solidFill>
                <a:latin typeface="Calibri" panose="020F0502020204030204" pitchFamily="34" charset="0"/>
                <a:cs typeface="Calibri" panose="020F0502020204030204" pitchFamily="34" charset="0"/>
              </a:rPr>
              <a:t>Te</a:t>
            </a:r>
            <a:r>
              <a:rPr lang="en-US" sz="1200" b="1" dirty="0">
                <a:solidFill>
                  <a:schemeClr val="tx1"/>
                </a:solidFill>
                <a:latin typeface="Calibri" panose="020F0502020204030204" pitchFamily="34" charset="0"/>
                <a:cs typeface="Calibri" panose="020F0502020204030204" pitchFamily="34" charset="0"/>
              </a:rPr>
              <a:t>xt</a:t>
            </a:r>
          </a:p>
          <a:p>
            <a:pPr marL="171399" indent="-171399" defTabSz="914089">
              <a:buFont typeface="Wingdings" panose="05000000000000000000" pitchFamily="2" charset="2"/>
              <a:buChar char="§"/>
            </a:pPr>
            <a:r>
              <a:rPr lang="en-US" sz="1200" b="1" dirty="0">
                <a:solidFill>
                  <a:srgbClr val="FF66CC"/>
                </a:solidFill>
                <a:latin typeface="Calibri" panose="020F0502020204030204" pitchFamily="34" charset="0"/>
                <a:cs typeface="Calibri" panose="020F0502020204030204" pitchFamily="34" charset="0"/>
              </a:rPr>
              <a:t>Only in Females’ slide</a:t>
            </a:r>
          </a:p>
          <a:p>
            <a:pPr marL="171399" indent="-171399" defTabSz="914089">
              <a:buFont typeface="Wingdings" panose="05000000000000000000" pitchFamily="2" charset="2"/>
              <a:buChar char="§"/>
            </a:pPr>
            <a:r>
              <a:rPr lang="en-US" sz="1200" b="1" dirty="0">
                <a:solidFill>
                  <a:schemeClr val="accent5">
                    <a:lumMod val="75000"/>
                  </a:schemeClr>
                </a:solidFill>
                <a:latin typeface="Calibri" panose="020F0502020204030204" pitchFamily="34" charset="0"/>
                <a:cs typeface="Calibri" panose="020F0502020204030204" pitchFamily="34" charset="0"/>
              </a:rPr>
              <a:t>Only in Males’ slides</a:t>
            </a:r>
            <a:endParaRPr lang="en-US" sz="1200" b="1" dirty="0">
              <a:solidFill>
                <a:srgbClr val="FF0000"/>
              </a:solidFill>
              <a:latin typeface="Calibri" panose="020F0502020204030204" pitchFamily="34" charset="0"/>
              <a:cs typeface="Calibri" panose="020F0502020204030204" pitchFamily="34" charset="0"/>
            </a:endParaRPr>
          </a:p>
          <a:p>
            <a:pPr marL="171399" indent="-171399" defTabSz="914089">
              <a:buFont typeface="Wingdings" panose="05000000000000000000" pitchFamily="2" charset="2"/>
              <a:buChar char="§"/>
            </a:pPr>
            <a:r>
              <a:rPr lang="en-US" sz="1200" b="1" dirty="0">
                <a:solidFill>
                  <a:srgbClr val="FF0000"/>
                </a:solidFill>
                <a:latin typeface="Calibri" panose="020F0502020204030204" pitchFamily="34" charset="0"/>
                <a:cs typeface="Calibri" panose="020F0502020204030204" pitchFamily="34" charset="0"/>
              </a:rPr>
              <a:t>Important</a:t>
            </a:r>
            <a:endParaRPr lang="en-US" sz="1200" b="1" dirty="0">
              <a:solidFill>
                <a:srgbClr val="DDE9EC">
                  <a:lumMod val="50000"/>
                </a:srgbClr>
              </a:solidFill>
              <a:latin typeface="Calibri" panose="020F0502020204030204" pitchFamily="34" charset="0"/>
              <a:cs typeface="Calibri" panose="020F0502020204030204" pitchFamily="34" charset="0"/>
            </a:endParaRPr>
          </a:p>
          <a:p>
            <a:pPr marL="171399" indent="-171399" defTabSz="914089">
              <a:buFont typeface="Wingdings" panose="05000000000000000000" pitchFamily="2" charset="2"/>
              <a:buChar char="§"/>
            </a:pPr>
            <a:r>
              <a:rPr lang="en-US" sz="1200" b="1" dirty="0">
                <a:solidFill>
                  <a:srgbClr val="FADA7A">
                    <a:lumMod val="75000"/>
                  </a:srgbClr>
                </a:solidFill>
                <a:latin typeface="Calibri" panose="020F0502020204030204" pitchFamily="34" charset="0"/>
                <a:cs typeface="Calibri" panose="020F0502020204030204" pitchFamily="34" charset="0"/>
              </a:rPr>
              <a:t>Numbers</a:t>
            </a:r>
          </a:p>
          <a:p>
            <a:pPr marL="171399" indent="-171399" defTabSz="914089">
              <a:buFont typeface="Wingdings" panose="05000000000000000000" pitchFamily="2" charset="2"/>
              <a:buChar char="§"/>
            </a:pPr>
            <a:r>
              <a:rPr lang="en-US" sz="1200" b="1" dirty="0">
                <a:solidFill>
                  <a:srgbClr val="00B050"/>
                </a:solidFill>
                <a:latin typeface="Calibri" panose="020F0502020204030204" pitchFamily="34" charset="0"/>
                <a:cs typeface="Calibri" panose="020F0502020204030204" pitchFamily="34" charset="0"/>
              </a:rPr>
              <a:t>Doctor notes</a:t>
            </a:r>
          </a:p>
          <a:p>
            <a:pPr marL="171399" indent="-171399" defTabSz="914089">
              <a:buFont typeface="Wingdings" panose="05000000000000000000" pitchFamily="2" charset="2"/>
              <a:buChar char="§"/>
            </a:pPr>
            <a:r>
              <a:rPr lang="en-US" sz="1200" b="1" dirty="0">
                <a:solidFill>
                  <a:schemeClr val="bg1">
                    <a:lumMod val="50000"/>
                  </a:schemeClr>
                </a:solidFill>
                <a:latin typeface="Calibri" panose="020F0502020204030204" pitchFamily="34" charset="0"/>
                <a:cs typeface="Calibri" panose="020F0502020204030204" pitchFamily="34" charset="0"/>
              </a:rPr>
              <a:t>Extra Notes</a:t>
            </a:r>
          </a:p>
        </p:txBody>
      </p:sp>
      <p:pic>
        <p:nvPicPr>
          <p:cNvPr id="8" name="Picture 7"/>
          <p:cNvPicPr>
            <a:picLocks noChangeAspect="1"/>
          </p:cNvPicPr>
          <p:nvPr/>
        </p:nvPicPr>
        <p:blipFill>
          <a:blip r:embed="rId4"/>
          <a:stretch>
            <a:fillRect/>
          </a:stretch>
        </p:blipFill>
        <p:spPr>
          <a:xfrm>
            <a:off x="9736113" y="4746951"/>
            <a:ext cx="1734818" cy="1520584"/>
          </a:xfrm>
          <a:prstGeom prst="rect">
            <a:avLst/>
          </a:prstGeom>
        </p:spPr>
      </p:pic>
      <p:pic>
        <p:nvPicPr>
          <p:cNvPr id="9" name="Picture 8"/>
          <p:cNvPicPr>
            <a:picLocks noChangeAspect="1"/>
          </p:cNvPicPr>
          <p:nvPr/>
        </p:nvPicPr>
        <p:blipFill rotWithShape="1">
          <a:blip r:embed="rId5">
            <a:extLst>
              <a:ext uri="{28A0092B-C50C-407E-A947-70E740481C1C}">
                <a14:useLocalDpi xmlns:a14="http://schemas.microsoft.com/office/drawing/2010/main" val="0"/>
              </a:ext>
            </a:extLst>
          </a:blip>
          <a:srcRect l="13110" t="21869" r="12602" b="9349"/>
          <a:stretch/>
        </p:blipFill>
        <p:spPr>
          <a:xfrm>
            <a:off x="10253219" y="545041"/>
            <a:ext cx="1224136" cy="1296144"/>
          </a:xfrm>
          <a:prstGeom prst="rect">
            <a:avLst/>
          </a:prstGeom>
        </p:spPr>
      </p:pic>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8496" y="1973631"/>
            <a:ext cx="1564468" cy="1386649"/>
          </a:xfrm>
          <a:prstGeom prst="rect">
            <a:avLst/>
          </a:prstGeom>
        </p:spPr>
      </p:pic>
      <p:sp>
        <p:nvSpPr>
          <p:cNvPr id="11" name="Isosceles Triangle 10"/>
          <p:cNvSpPr/>
          <p:nvPr/>
        </p:nvSpPr>
        <p:spPr>
          <a:xfrm rot="5400000">
            <a:off x="615605" y="6447138"/>
            <a:ext cx="152726" cy="147705"/>
          </a:xfrm>
          <a:prstGeom prst="triangle">
            <a:avLst/>
          </a:prstGeom>
          <a:solidFill>
            <a:srgbClr val="427380"/>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142084" y="5445224"/>
            <a:ext cx="6011699" cy="822311"/>
          </a:xfrm>
          <a:prstGeom prst="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400" dirty="0" smtClean="0">
                <a:solidFill>
                  <a:srgbClr val="FF0000"/>
                </a:solidFill>
                <a:latin typeface="Arabic Typesetting" panose="03020402040406030203" pitchFamily="66" charset="-78"/>
                <a:cs typeface="Arabic Typesetting" panose="03020402040406030203" pitchFamily="66" charset="-78"/>
              </a:rPr>
              <a:t>كل محتويات المحاضرة سواء كانت عند البنات فقط أو الأولاد فقط، هي ضمن </a:t>
            </a:r>
            <a:r>
              <a:rPr lang="ar-SA" sz="2400" dirty="0" err="1" smtClean="0">
                <a:solidFill>
                  <a:srgbClr val="FF0000"/>
                </a:solidFill>
                <a:latin typeface="Arabic Typesetting" panose="03020402040406030203" pitchFamily="66" charset="-78"/>
                <a:cs typeface="Arabic Typesetting" panose="03020402040406030203" pitchFamily="66" charset="-78"/>
              </a:rPr>
              <a:t>الأوبجكتف</a:t>
            </a:r>
            <a:r>
              <a:rPr lang="ar-SA" sz="2400" dirty="0" smtClean="0">
                <a:solidFill>
                  <a:srgbClr val="FF0000"/>
                </a:solidFill>
                <a:latin typeface="Arabic Typesetting" panose="03020402040406030203" pitchFamily="66" charset="-78"/>
                <a:cs typeface="Arabic Typesetting" panose="03020402040406030203" pitchFamily="66" charset="-78"/>
              </a:rPr>
              <a:t>.</a:t>
            </a:r>
          </a:p>
          <a:p>
            <a:pPr algn="ctr"/>
            <a:r>
              <a:rPr lang="ar-SA" sz="2400" dirty="0" smtClean="0">
                <a:solidFill>
                  <a:srgbClr val="FF0000"/>
                </a:solidFill>
                <a:latin typeface="Arabic Typesetting" panose="03020402040406030203" pitchFamily="66" charset="-78"/>
                <a:cs typeface="Arabic Typesetting" panose="03020402040406030203" pitchFamily="66" charset="-78"/>
              </a:rPr>
              <a:t>حاولوا تدرسون كل المحاضرة، المحاضرة جداً سهلة وبسيطة </a:t>
            </a:r>
            <a:r>
              <a:rPr lang="ar-SA" sz="2400" dirty="0" smtClean="0">
                <a:solidFill>
                  <a:srgbClr val="FF0000"/>
                </a:solidFill>
                <a:latin typeface="Arabic Typesetting" panose="03020402040406030203" pitchFamily="66" charset="-78"/>
                <a:cs typeface="Arabic Typesetting" panose="03020402040406030203" pitchFamily="66" charset="-78"/>
                <a:sym typeface="Wingdings" panose="05000000000000000000" pitchFamily="2" charset="2"/>
              </a:rPr>
              <a:t></a:t>
            </a:r>
            <a:endParaRPr lang="en-US" sz="2400" dirty="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266638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929A69E-7D8F-4515-9605-0315ABD4F316}" type="slidenum">
              <a:rPr lang="en-US" smtClean="0"/>
              <a:t>10</a:t>
            </a:fld>
            <a:endParaRPr lang="en-US" dirty="0"/>
          </a:p>
        </p:txBody>
      </p:sp>
      <p:sp>
        <p:nvSpPr>
          <p:cNvPr id="6" name="Isosceles Triangle 5"/>
          <p:cNvSpPr/>
          <p:nvPr/>
        </p:nvSpPr>
        <p:spPr>
          <a:xfrm rot="5400000">
            <a:off x="615605" y="6447138"/>
            <a:ext cx="152726" cy="147705"/>
          </a:xfrm>
          <a:prstGeom prst="triangle">
            <a:avLst/>
          </a:prstGeom>
          <a:solidFill>
            <a:srgbClr val="427380"/>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3"/>
          <p:cNvSpPr txBox="1">
            <a:spLocks/>
          </p:cNvSpPr>
          <p:nvPr/>
        </p:nvSpPr>
        <p:spPr>
          <a:xfrm>
            <a:off x="609461" y="1196752"/>
            <a:ext cx="10969942" cy="4970396"/>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defTabSz="914400">
              <a:lnSpc>
                <a:spcPct val="150000"/>
              </a:lnSpc>
              <a:buClr>
                <a:srgbClr val="008080"/>
              </a:buClr>
            </a:pPr>
            <a:r>
              <a:rPr lang="en-US" sz="1600" dirty="0">
                <a:cs typeface="Calibri" panose="020F0502020204030204" pitchFamily="34" charset="0"/>
              </a:rPr>
              <a:t>D</a:t>
            </a:r>
            <a:r>
              <a:rPr lang="en-US" sz="1600" dirty="0" smtClean="0">
                <a:cs typeface="Calibri" panose="020F0502020204030204" pitchFamily="34" charset="0"/>
              </a:rPr>
              <a:t>ue </a:t>
            </a:r>
            <a:r>
              <a:rPr lang="en-US" sz="1600" dirty="0">
                <a:cs typeface="Calibri" panose="020F0502020204030204" pitchFamily="34" charset="0"/>
              </a:rPr>
              <a:t>to ↓ </a:t>
            </a:r>
            <a:r>
              <a:rPr lang="en-US" sz="1600" dirty="0" smtClean="0">
                <a:cs typeface="Calibri" panose="020F0502020204030204" pitchFamily="34" charset="0"/>
              </a:rPr>
              <a:t>Ca</a:t>
            </a:r>
            <a:r>
              <a:rPr lang="en-US" sz="1600" baseline="30000" dirty="0" smtClean="0">
                <a:cs typeface="Calibri" panose="020F0502020204030204" pitchFamily="34" charset="0"/>
              </a:rPr>
              <a:t>+2</a:t>
            </a:r>
            <a:r>
              <a:rPr lang="en-US" sz="1600" dirty="0" smtClean="0">
                <a:cs typeface="Calibri" panose="020F0502020204030204" pitchFamily="34" charset="0"/>
              </a:rPr>
              <a:t> </a:t>
            </a:r>
            <a:r>
              <a:rPr lang="en-US" sz="1600" dirty="0">
                <a:cs typeface="Calibri" panose="020F0502020204030204" pitchFamily="34" charset="0"/>
              </a:rPr>
              <a:t>in </a:t>
            </a:r>
            <a:r>
              <a:rPr lang="en-US" sz="1600" dirty="0" smtClean="0">
                <a:cs typeface="Calibri" panose="020F0502020204030204" pitchFamily="34" charset="0"/>
              </a:rPr>
              <a:t>ECF.</a:t>
            </a:r>
          </a:p>
          <a:p>
            <a:pPr defTabSz="914400">
              <a:lnSpc>
                <a:spcPct val="150000"/>
              </a:lnSpc>
              <a:buClr>
                <a:srgbClr val="008080"/>
              </a:buClr>
            </a:pPr>
            <a:r>
              <a:rPr lang="en-US" sz="1600" dirty="0">
                <a:solidFill>
                  <a:srgbClr val="008080"/>
                </a:solidFill>
                <a:cs typeface="Calibri" panose="020F0502020204030204" pitchFamily="34" charset="0"/>
              </a:rPr>
              <a:t>Causes:</a:t>
            </a:r>
          </a:p>
          <a:p>
            <a:pPr lvl="1" defTabSz="914400">
              <a:lnSpc>
                <a:spcPct val="150000"/>
              </a:lnSpc>
              <a:buClr>
                <a:srgbClr val="008080"/>
              </a:buClr>
              <a:buFont typeface="Arial" charset="0"/>
              <a:buChar char="•"/>
            </a:pPr>
            <a:r>
              <a:rPr lang="en-US" sz="1600" dirty="0">
                <a:solidFill>
                  <a:schemeClr val="tx1"/>
                </a:solidFill>
                <a:cs typeface="Calibri" panose="020F0502020204030204" pitchFamily="34" charset="0"/>
              </a:rPr>
              <a:t>Low calcium </a:t>
            </a:r>
            <a:r>
              <a:rPr lang="en-US" sz="1600" dirty="0" smtClean="0">
                <a:solidFill>
                  <a:schemeClr val="tx1"/>
                </a:solidFill>
                <a:cs typeface="Calibri" panose="020F0502020204030204" pitchFamily="34" charset="0"/>
              </a:rPr>
              <a:t>diet.</a:t>
            </a:r>
            <a:endParaRPr lang="en-US" sz="1600" dirty="0">
              <a:solidFill>
                <a:schemeClr val="tx1"/>
              </a:solidFill>
              <a:cs typeface="Calibri" panose="020F0502020204030204" pitchFamily="34" charset="0"/>
            </a:endParaRPr>
          </a:p>
          <a:p>
            <a:pPr lvl="1" defTabSz="914400">
              <a:lnSpc>
                <a:spcPct val="150000"/>
              </a:lnSpc>
              <a:buClr>
                <a:srgbClr val="008080"/>
              </a:buClr>
              <a:buFont typeface="Arial" charset="0"/>
              <a:buChar char="•"/>
            </a:pPr>
            <a:r>
              <a:rPr lang="en-US" sz="1600" dirty="0" smtClean="0">
                <a:solidFill>
                  <a:schemeClr val="tx1"/>
                </a:solidFill>
                <a:cs typeface="Calibri" panose="020F0502020204030204" pitchFamily="34" charset="0"/>
              </a:rPr>
              <a:t>Pregnancy.</a:t>
            </a:r>
            <a:endParaRPr lang="en-US" sz="1600" dirty="0">
              <a:solidFill>
                <a:schemeClr val="tx1"/>
              </a:solidFill>
              <a:cs typeface="Calibri" panose="020F0502020204030204" pitchFamily="34" charset="0"/>
            </a:endParaRPr>
          </a:p>
          <a:p>
            <a:pPr lvl="1" defTabSz="914400">
              <a:lnSpc>
                <a:spcPct val="150000"/>
              </a:lnSpc>
              <a:buClr>
                <a:srgbClr val="008080"/>
              </a:buClr>
              <a:buFont typeface="Arial" charset="0"/>
              <a:buChar char="•"/>
            </a:pPr>
            <a:r>
              <a:rPr lang="en-US" sz="1600" dirty="0" smtClean="0">
                <a:solidFill>
                  <a:schemeClr val="tx1"/>
                </a:solidFill>
                <a:cs typeface="Calibri" panose="020F0502020204030204" pitchFamily="34" charset="0"/>
              </a:rPr>
              <a:t>Lactation.</a:t>
            </a:r>
            <a:endParaRPr lang="en-US" sz="1600" dirty="0">
              <a:solidFill>
                <a:schemeClr val="tx1"/>
              </a:solidFill>
              <a:cs typeface="Calibri" panose="020F0502020204030204" pitchFamily="34" charset="0"/>
            </a:endParaRPr>
          </a:p>
          <a:p>
            <a:pPr lvl="1" defTabSz="914400">
              <a:lnSpc>
                <a:spcPct val="150000"/>
              </a:lnSpc>
              <a:buClr>
                <a:srgbClr val="008080"/>
              </a:buClr>
              <a:buFont typeface="Arial" charset="0"/>
              <a:buChar char="•"/>
            </a:pPr>
            <a:r>
              <a:rPr lang="en-US" sz="1600" dirty="0" smtClean="0">
                <a:solidFill>
                  <a:schemeClr val="tx1"/>
                </a:solidFill>
                <a:cs typeface="Calibri" panose="020F0502020204030204" pitchFamily="34" charset="0"/>
              </a:rPr>
              <a:t>Rickets or </a:t>
            </a:r>
            <a:r>
              <a:rPr lang="en-US" sz="1600" dirty="0" err="1" smtClean="0">
                <a:solidFill>
                  <a:schemeClr val="tx1"/>
                </a:solidFill>
                <a:cs typeface="Calibri" panose="020F0502020204030204" pitchFamily="34" charset="0"/>
              </a:rPr>
              <a:t>Osteomalcia</a:t>
            </a:r>
            <a:r>
              <a:rPr lang="en-US" sz="1600" dirty="0" smtClean="0">
                <a:solidFill>
                  <a:schemeClr val="tx1"/>
                </a:solidFill>
                <a:cs typeface="Calibri" panose="020F0502020204030204" pitchFamily="34" charset="0"/>
              </a:rPr>
              <a:t>.</a:t>
            </a:r>
            <a:endParaRPr lang="en-US" sz="1600" dirty="0">
              <a:solidFill>
                <a:schemeClr val="tx1"/>
              </a:solidFill>
              <a:cs typeface="Calibri" panose="020F0502020204030204" pitchFamily="34" charset="0"/>
            </a:endParaRPr>
          </a:p>
          <a:p>
            <a:pPr lvl="1" defTabSz="914400">
              <a:lnSpc>
                <a:spcPct val="150000"/>
              </a:lnSpc>
              <a:buClr>
                <a:srgbClr val="008080"/>
              </a:buClr>
              <a:buFont typeface="Arial" charset="0"/>
              <a:buChar char="•"/>
            </a:pPr>
            <a:r>
              <a:rPr lang="en-US" sz="1600" dirty="0">
                <a:solidFill>
                  <a:srgbClr val="FF0000"/>
                </a:solidFill>
                <a:cs typeface="Calibri" panose="020F0502020204030204" pitchFamily="34" charset="0"/>
              </a:rPr>
              <a:t>Chronic renal </a:t>
            </a:r>
            <a:r>
              <a:rPr lang="en-US" sz="1600" dirty="0" smtClean="0">
                <a:solidFill>
                  <a:srgbClr val="FF0000"/>
                </a:solidFill>
                <a:cs typeface="Calibri" panose="020F0502020204030204" pitchFamily="34" charset="0"/>
              </a:rPr>
              <a:t>failure </a:t>
            </a:r>
            <a:r>
              <a:rPr lang="en-US" sz="1600" dirty="0" smtClean="0">
                <a:solidFill>
                  <a:srgbClr val="FF0000"/>
                </a:solidFill>
                <a:cs typeface="Calibri" panose="020F0502020204030204" pitchFamily="34" charset="0"/>
                <a:sym typeface="Wingdings" panose="05000000000000000000" pitchFamily="2" charset="2"/>
              </a:rPr>
              <a:t> </a:t>
            </a:r>
            <a:r>
              <a:rPr lang="en-US" sz="1600" dirty="0" smtClean="0">
                <a:solidFill>
                  <a:srgbClr val="FF0000"/>
                </a:solidFill>
                <a:cs typeface="Calibri" panose="020F0502020204030204" pitchFamily="34" charset="0"/>
              </a:rPr>
              <a:t>↓ </a:t>
            </a:r>
            <a:r>
              <a:rPr lang="en-US" sz="1600" dirty="0">
                <a:solidFill>
                  <a:srgbClr val="FF0000"/>
                </a:solidFill>
                <a:cs typeface="Calibri" panose="020F0502020204030204" pitchFamily="34" charset="0"/>
              </a:rPr>
              <a:t>1,25(OH) – </a:t>
            </a:r>
            <a:r>
              <a:rPr lang="en-US" sz="1600" dirty="0" smtClean="0">
                <a:solidFill>
                  <a:srgbClr val="FF0000"/>
                </a:solidFill>
                <a:cs typeface="Calibri" panose="020F0502020204030204" pitchFamily="34" charset="0"/>
              </a:rPr>
              <a:t>D3 synthesis</a:t>
            </a:r>
            <a:endParaRPr lang="en-US" sz="1600" dirty="0">
              <a:solidFill>
                <a:srgbClr val="FF0000"/>
              </a:solidFill>
              <a:cs typeface="Calibri" panose="020F0502020204030204" pitchFamily="34" charset="0"/>
            </a:endParaRPr>
          </a:p>
          <a:p>
            <a:pPr defTabSz="914400">
              <a:lnSpc>
                <a:spcPct val="150000"/>
              </a:lnSpc>
              <a:buClr>
                <a:srgbClr val="008080"/>
              </a:buClr>
            </a:pPr>
            <a:endParaRPr lang="en-US" sz="1400" dirty="0">
              <a:cs typeface="Calibri" panose="020F0502020204030204" pitchFamily="34" charset="0"/>
            </a:endParaRPr>
          </a:p>
        </p:txBody>
      </p:sp>
      <p:sp>
        <p:nvSpPr>
          <p:cNvPr id="12" name="Title 1"/>
          <p:cNvSpPr>
            <a:spLocks noGrp="1"/>
          </p:cNvSpPr>
          <p:nvPr>
            <p:ph type="title"/>
          </p:nvPr>
        </p:nvSpPr>
        <p:spPr>
          <a:xfrm>
            <a:off x="609460" y="152400"/>
            <a:ext cx="10969943" cy="990600"/>
          </a:xfrm>
        </p:spPr>
        <p:txBody>
          <a:bodyPr vert="horz" lIns="101590" tIns="50795" rIns="101590" bIns="50795" anchor="b" anchorCtr="0">
            <a:normAutofit/>
          </a:bodyPr>
          <a:lstStyle/>
          <a:p>
            <a:r>
              <a:rPr lang="en-US" sz="3200" dirty="0" smtClean="0">
                <a:solidFill>
                  <a:srgbClr val="008080"/>
                </a:solidFill>
                <a:latin typeface="Bahnschrift" panose="020B0502040204020203" pitchFamily="34" charset="0"/>
                <a:cs typeface="Calibri" panose="020F0502020204030204" pitchFamily="34" charset="0"/>
              </a:rPr>
              <a:t>Secondary </a:t>
            </a:r>
            <a:r>
              <a:rPr lang="en-US" sz="3200" dirty="0">
                <a:solidFill>
                  <a:srgbClr val="008080"/>
                </a:solidFill>
                <a:latin typeface="Bahnschrift" panose="020B0502040204020203" pitchFamily="34" charset="0"/>
                <a:cs typeface="Calibri" panose="020F0502020204030204" pitchFamily="34" charset="0"/>
              </a:rPr>
              <a:t>Hyperparathyroidism</a:t>
            </a:r>
          </a:p>
        </p:txBody>
      </p:sp>
      <p:sp>
        <p:nvSpPr>
          <p:cNvPr id="14" name="Rectangle 13"/>
          <p:cNvSpPr/>
          <p:nvPr/>
        </p:nvSpPr>
        <p:spPr>
          <a:xfrm>
            <a:off x="10126860" y="6405"/>
            <a:ext cx="2061965" cy="346348"/>
          </a:xfrm>
          <a:prstGeom prst="rect">
            <a:avLst/>
          </a:prstGeom>
          <a:noFill/>
          <a:ln>
            <a:solidFill>
              <a:srgbClr val="E4CBE7"/>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cs typeface="Arabic Typesetting" panose="03020402040406030203" pitchFamily="66" charset="-78"/>
              </a:rPr>
              <a:t>Only in Females’ Slides</a:t>
            </a:r>
          </a:p>
        </p:txBody>
      </p:sp>
    </p:spTree>
    <p:extLst>
      <p:ext uri="{BB962C8B-B14F-4D97-AF65-F5344CB8AC3E}">
        <p14:creationId xmlns:p14="http://schemas.microsoft.com/office/powerpoint/2010/main" val="4073023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01590" tIns="50795" rIns="101590" bIns="50795" anchor="b" anchorCtr="0">
            <a:normAutofit/>
          </a:bodyPr>
          <a:lstStyle/>
          <a:p>
            <a:r>
              <a:rPr lang="en-US" sz="3200" dirty="0">
                <a:solidFill>
                  <a:srgbClr val="008080"/>
                </a:solidFill>
                <a:latin typeface="Bahnschrift" panose="020B0502040204020203" pitchFamily="34" charset="0"/>
                <a:cs typeface="Calibri" panose="020F0502020204030204" pitchFamily="34" charset="0"/>
              </a:rPr>
              <a:t>Hypoparathyroidism </a:t>
            </a:r>
            <a:r>
              <a:rPr lang="en-US" sz="2800" dirty="0">
                <a:solidFill>
                  <a:srgbClr val="008080"/>
                </a:solidFill>
                <a:latin typeface="Bahnschrift" panose="020B0502040204020203" pitchFamily="34" charset="0"/>
                <a:cs typeface="Calibri" panose="020F0502020204030204" pitchFamily="34" charset="0"/>
              </a:rPr>
              <a:t>(Rare)</a:t>
            </a:r>
            <a:endParaRPr lang="en-US" sz="3200" dirty="0">
              <a:solidFill>
                <a:srgbClr val="008080"/>
              </a:solidFill>
              <a:latin typeface="Bahnschrift" panose="020B0502040204020203"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4929A69E-7D8F-4515-9605-0315ABD4F316}" type="slidenum">
              <a:rPr lang="en-US" smtClean="0"/>
              <a:t>11</a:t>
            </a:fld>
            <a:endParaRPr lang="en-US" dirty="0"/>
          </a:p>
        </p:txBody>
      </p:sp>
      <p:sp>
        <p:nvSpPr>
          <p:cNvPr id="6" name="Isosceles Triangle 5"/>
          <p:cNvSpPr/>
          <p:nvPr/>
        </p:nvSpPr>
        <p:spPr>
          <a:xfrm rot="5400000">
            <a:off x="615605" y="6447138"/>
            <a:ext cx="152726" cy="147705"/>
          </a:xfrm>
          <a:prstGeom prst="triangle">
            <a:avLst/>
          </a:prstGeom>
          <a:solidFill>
            <a:srgbClr val="427380"/>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3"/>
          <p:cNvSpPr txBox="1">
            <a:spLocks/>
          </p:cNvSpPr>
          <p:nvPr/>
        </p:nvSpPr>
        <p:spPr>
          <a:xfrm>
            <a:off x="618115" y="1170942"/>
            <a:ext cx="4900233" cy="5024148"/>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defTabSz="914400">
              <a:lnSpc>
                <a:spcPct val="150000"/>
              </a:lnSpc>
              <a:buClr>
                <a:srgbClr val="008080"/>
              </a:buClr>
            </a:pPr>
            <a:r>
              <a:rPr lang="en-US" sz="1600" dirty="0" smtClean="0">
                <a:solidFill>
                  <a:srgbClr val="008080"/>
                </a:solidFill>
                <a:cs typeface="Calibri" panose="020F0502020204030204" pitchFamily="34" charset="0"/>
              </a:rPr>
              <a:t>Cause:</a:t>
            </a:r>
          </a:p>
          <a:p>
            <a:pPr lvl="1" defTabSz="914400">
              <a:lnSpc>
                <a:spcPct val="150000"/>
              </a:lnSpc>
              <a:buClr>
                <a:srgbClr val="008080"/>
              </a:buClr>
              <a:buFont typeface="Arial" charset="0"/>
              <a:buChar char="•"/>
            </a:pPr>
            <a:r>
              <a:rPr lang="en-US" sz="1400" dirty="0" smtClean="0">
                <a:solidFill>
                  <a:schemeClr val="tx1"/>
                </a:solidFill>
                <a:cs typeface="Calibri" panose="020F0502020204030204" pitchFamily="34" charset="0"/>
              </a:rPr>
              <a:t>Injury </a:t>
            </a:r>
            <a:r>
              <a:rPr lang="en-US" sz="1400" dirty="0">
                <a:solidFill>
                  <a:schemeClr val="tx1"/>
                </a:solidFill>
                <a:cs typeface="Calibri" panose="020F0502020204030204" pitchFamily="34" charset="0"/>
              </a:rPr>
              <a:t>to the parathyroid glands (surgery).</a:t>
            </a:r>
          </a:p>
          <a:p>
            <a:pPr lvl="1" defTabSz="914400">
              <a:lnSpc>
                <a:spcPct val="150000"/>
              </a:lnSpc>
              <a:buClr>
                <a:srgbClr val="008080"/>
              </a:buClr>
              <a:buFont typeface="Arial" charset="0"/>
              <a:buChar char="•"/>
            </a:pPr>
            <a:r>
              <a:rPr lang="en-US" sz="1400" dirty="0" smtClean="0">
                <a:solidFill>
                  <a:schemeClr val="tx1"/>
                </a:solidFill>
                <a:cs typeface="Calibri" panose="020F0502020204030204" pitchFamily="34" charset="0"/>
              </a:rPr>
              <a:t>Autoimmune.</a:t>
            </a:r>
          </a:p>
          <a:p>
            <a:pPr defTabSz="914400">
              <a:lnSpc>
                <a:spcPct val="150000"/>
              </a:lnSpc>
              <a:buClr>
                <a:srgbClr val="008080"/>
              </a:buClr>
            </a:pPr>
            <a:r>
              <a:rPr lang="en-US" sz="1600" dirty="0" smtClean="0">
                <a:solidFill>
                  <a:srgbClr val="008080"/>
                </a:solidFill>
                <a:cs typeface="Calibri" panose="020F0502020204030204" pitchFamily="34" charset="0"/>
              </a:rPr>
              <a:t>Symptoms</a:t>
            </a:r>
            <a:r>
              <a:rPr lang="en-US" sz="1600" dirty="0">
                <a:solidFill>
                  <a:srgbClr val="008080"/>
                </a:solidFill>
                <a:cs typeface="Calibri" panose="020F0502020204030204" pitchFamily="34" charset="0"/>
              </a:rPr>
              <a:t>: </a:t>
            </a:r>
            <a:r>
              <a:rPr lang="en-US" sz="1600" dirty="0">
                <a:solidFill>
                  <a:srgbClr val="EC60C2"/>
                </a:solidFill>
                <a:cs typeface="Calibri" panose="020F0502020204030204" pitchFamily="34" charset="0"/>
              </a:rPr>
              <a:t>(due to </a:t>
            </a:r>
            <a:r>
              <a:rPr lang="en-US" sz="1600" dirty="0" smtClean="0">
                <a:solidFill>
                  <a:srgbClr val="EC60C2"/>
                </a:solidFill>
                <a:cs typeface="Calibri" panose="020F0502020204030204" pitchFamily="34" charset="0"/>
              </a:rPr>
              <a:t>hypocalcaemia)</a:t>
            </a:r>
            <a:endParaRPr lang="en-US" sz="1600" dirty="0">
              <a:solidFill>
                <a:srgbClr val="EC60C2"/>
              </a:solidFill>
              <a:cs typeface="Calibri" panose="020F0502020204030204" pitchFamily="34" charset="0"/>
            </a:endParaRPr>
          </a:p>
          <a:p>
            <a:pPr lvl="1" defTabSz="914400">
              <a:lnSpc>
                <a:spcPct val="150000"/>
              </a:lnSpc>
              <a:buClr>
                <a:srgbClr val="008080"/>
              </a:buClr>
              <a:buFont typeface="Arial" charset="0"/>
              <a:buChar char="•"/>
            </a:pPr>
            <a:r>
              <a:rPr lang="en-US" sz="1400" dirty="0">
                <a:solidFill>
                  <a:schemeClr val="tx1"/>
                </a:solidFill>
                <a:cs typeface="Calibri" panose="020F0502020204030204" pitchFamily="34" charset="0"/>
              </a:rPr>
              <a:t>Tingling in the lips, fingers, and toes </a:t>
            </a:r>
            <a:r>
              <a:rPr lang="en-US" sz="1400" dirty="0">
                <a:solidFill>
                  <a:srgbClr val="00B050"/>
                </a:solidFill>
                <a:cs typeface="Calibri" panose="020F0502020204030204" pitchFamily="34" charset="0"/>
              </a:rPr>
              <a:t>(Due to neural </a:t>
            </a:r>
            <a:r>
              <a:rPr lang="en-US" sz="1400" dirty="0" err="1" smtClean="0">
                <a:solidFill>
                  <a:srgbClr val="00B050"/>
                </a:solidFill>
                <a:cs typeface="Calibri" panose="020F0502020204030204" pitchFamily="34" charset="0"/>
              </a:rPr>
              <a:t>hyperexcitability</a:t>
            </a:r>
            <a:r>
              <a:rPr lang="en-US" sz="1400" dirty="0" smtClean="0">
                <a:solidFill>
                  <a:srgbClr val="00B050"/>
                </a:solidFill>
                <a:cs typeface="Calibri" panose="020F0502020204030204" pitchFamily="34" charset="0"/>
              </a:rPr>
              <a:t>).</a:t>
            </a:r>
            <a:endParaRPr lang="en-US" sz="1400" dirty="0">
              <a:solidFill>
                <a:srgbClr val="00B050"/>
              </a:solidFill>
              <a:cs typeface="Calibri" panose="020F0502020204030204" pitchFamily="34" charset="0"/>
            </a:endParaRPr>
          </a:p>
          <a:p>
            <a:pPr lvl="1" defTabSz="914400">
              <a:lnSpc>
                <a:spcPct val="150000"/>
              </a:lnSpc>
              <a:buClr>
                <a:srgbClr val="008080"/>
              </a:buClr>
              <a:buFont typeface="Arial" charset="0"/>
              <a:buChar char="•"/>
            </a:pPr>
            <a:r>
              <a:rPr lang="en-US" sz="1400" dirty="0">
                <a:solidFill>
                  <a:schemeClr val="tx1"/>
                </a:solidFill>
                <a:cs typeface="Calibri" panose="020F0502020204030204" pitchFamily="34" charset="0"/>
              </a:rPr>
              <a:t>Dry hair, brittle nails, and dry, coarse </a:t>
            </a:r>
            <a:r>
              <a:rPr lang="en-US" sz="1400" dirty="0" smtClean="0">
                <a:solidFill>
                  <a:schemeClr val="tx1"/>
                </a:solidFill>
                <a:cs typeface="Calibri" panose="020F0502020204030204" pitchFamily="34" charset="0"/>
              </a:rPr>
              <a:t>skin.</a:t>
            </a:r>
            <a:endParaRPr lang="en-US" sz="1400" dirty="0">
              <a:solidFill>
                <a:schemeClr val="tx1"/>
              </a:solidFill>
              <a:cs typeface="Calibri" panose="020F0502020204030204" pitchFamily="34" charset="0"/>
            </a:endParaRPr>
          </a:p>
          <a:p>
            <a:pPr lvl="1" defTabSz="914400">
              <a:lnSpc>
                <a:spcPct val="150000"/>
              </a:lnSpc>
              <a:buClr>
                <a:srgbClr val="008080"/>
              </a:buClr>
              <a:buFont typeface="Arial" charset="0"/>
              <a:buChar char="•"/>
            </a:pPr>
            <a:r>
              <a:rPr lang="en-US" sz="1400" dirty="0">
                <a:solidFill>
                  <a:schemeClr val="tx1"/>
                </a:solidFill>
                <a:cs typeface="Calibri" panose="020F0502020204030204" pitchFamily="34" charset="0"/>
              </a:rPr>
              <a:t>Muscle cramps and pain in the face, hands, legs, and </a:t>
            </a:r>
            <a:r>
              <a:rPr lang="en-US" sz="1400" dirty="0" smtClean="0">
                <a:solidFill>
                  <a:schemeClr val="tx1"/>
                </a:solidFill>
                <a:cs typeface="Calibri" panose="020F0502020204030204" pitchFamily="34" charset="0"/>
              </a:rPr>
              <a:t>feet.</a:t>
            </a:r>
            <a:endParaRPr lang="en-US" sz="1400" dirty="0">
              <a:solidFill>
                <a:schemeClr val="tx1"/>
              </a:solidFill>
              <a:cs typeface="Calibri" panose="020F0502020204030204" pitchFamily="34" charset="0"/>
            </a:endParaRPr>
          </a:p>
          <a:p>
            <a:pPr lvl="1" defTabSz="914400">
              <a:lnSpc>
                <a:spcPct val="150000"/>
              </a:lnSpc>
              <a:buClr>
                <a:srgbClr val="008080"/>
              </a:buClr>
              <a:buFont typeface="Arial" charset="0"/>
              <a:buChar char="•"/>
            </a:pPr>
            <a:r>
              <a:rPr lang="en-US" sz="1400" dirty="0">
                <a:solidFill>
                  <a:schemeClr val="tx1"/>
                </a:solidFill>
                <a:cs typeface="Calibri" panose="020F0502020204030204" pitchFamily="34" charset="0"/>
              </a:rPr>
              <a:t>Cataracts on the eyes </a:t>
            </a:r>
            <a:r>
              <a:rPr lang="en-US" sz="1400" dirty="0">
                <a:solidFill>
                  <a:srgbClr val="00B050"/>
                </a:solidFill>
                <a:cs typeface="Calibri" panose="020F0502020204030204" pitchFamily="34" charset="0"/>
              </a:rPr>
              <a:t>(​No one knows </a:t>
            </a:r>
            <a:r>
              <a:rPr lang="en-US" sz="1400" dirty="0" smtClean="0">
                <a:solidFill>
                  <a:srgbClr val="00B050"/>
                </a:solidFill>
                <a:cs typeface="Calibri" panose="020F0502020204030204" pitchFamily="34" charset="0"/>
              </a:rPr>
              <a:t>why).</a:t>
            </a:r>
            <a:endParaRPr lang="en-US" sz="1400" dirty="0">
              <a:solidFill>
                <a:srgbClr val="00B050"/>
              </a:solidFill>
              <a:cs typeface="Calibri" panose="020F0502020204030204" pitchFamily="34" charset="0"/>
            </a:endParaRPr>
          </a:p>
          <a:p>
            <a:pPr lvl="1" defTabSz="914400">
              <a:lnSpc>
                <a:spcPct val="150000"/>
              </a:lnSpc>
              <a:buClr>
                <a:srgbClr val="008080"/>
              </a:buClr>
              <a:buFont typeface="Arial" charset="0"/>
              <a:buChar char="•"/>
            </a:pPr>
            <a:r>
              <a:rPr lang="en-US" sz="1400" dirty="0" smtClean="0">
                <a:solidFill>
                  <a:schemeClr val="tx1"/>
                </a:solidFill>
                <a:cs typeface="Calibri" panose="020F0502020204030204" pitchFamily="34" charset="0"/>
              </a:rPr>
              <a:t>Malformations of the teeth, including weakened tooth enamel.</a:t>
            </a:r>
          </a:p>
          <a:p>
            <a:pPr lvl="1" defTabSz="914400">
              <a:lnSpc>
                <a:spcPct val="150000"/>
              </a:lnSpc>
              <a:buClr>
                <a:srgbClr val="008080"/>
              </a:buClr>
              <a:buFont typeface="Arial" charset="0"/>
              <a:buChar char="•"/>
            </a:pPr>
            <a:r>
              <a:rPr lang="en-US" sz="1400" dirty="0" smtClean="0">
                <a:solidFill>
                  <a:schemeClr val="tx1"/>
                </a:solidFill>
                <a:cs typeface="Calibri" panose="020F0502020204030204" pitchFamily="34" charset="0"/>
              </a:rPr>
              <a:t>Loss </a:t>
            </a:r>
            <a:r>
              <a:rPr lang="en-US" sz="1400" dirty="0">
                <a:solidFill>
                  <a:schemeClr val="tx1"/>
                </a:solidFill>
                <a:cs typeface="Calibri" panose="020F0502020204030204" pitchFamily="34" charset="0"/>
              </a:rPr>
              <a:t>of </a:t>
            </a:r>
            <a:r>
              <a:rPr lang="en-US" sz="1400" dirty="0" smtClean="0">
                <a:solidFill>
                  <a:schemeClr val="tx1"/>
                </a:solidFill>
                <a:cs typeface="Calibri" panose="020F0502020204030204" pitchFamily="34" charset="0"/>
              </a:rPr>
              <a:t>memory.</a:t>
            </a:r>
            <a:endParaRPr lang="en-US" sz="1400" dirty="0">
              <a:solidFill>
                <a:schemeClr val="tx1"/>
              </a:solidFill>
              <a:cs typeface="Calibri" panose="020F0502020204030204" pitchFamily="34" charset="0"/>
            </a:endParaRPr>
          </a:p>
          <a:p>
            <a:pPr lvl="1" defTabSz="914400">
              <a:lnSpc>
                <a:spcPct val="150000"/>
              </a:lnSpc>
              <a:buClr>
                <a:srgbClr val="008080"/>
              </a:buClr>
              <a:buFont typeface="Arial" charset="0"/>
              <a:buChar char="•"/>
            </a:pPr>
            <a:r>
              <a:rPr lang="en-US" sz="1400" dirty="0" smtClean="0">
                <a:solidFill>
                  <a:schemeClr val="tx1"/>
                </a:solidFill>
                <a:cs typeface="Calibri" panose="020F0502020204030204" pitchFamily="34" charset="0"/>
              </a:rPr>
              <a:t>Headaches.</a:t>
            </a:r>
            <a:endParaRPr lang="en-US" sz="1400" dirty="0">
              <a:solidFill>
                <a:schemeClr val="tx1"/>
              </a:solidFill>
              <a:cs typeface="Calibri" panose="020F0502020204030204" pitchFamily="34" charset="0"/>
            </a:endParaRPr>
          </a:p>
        </p:txBody>
      </p:sp>
      <p:cxnSp>
        <p:nvCxnSpPr>
          <p:cNvPr id="16" name="Straight Connector 15"/>
          <p:cNvCxnSpPr/>
          <p:nvPr/>
        </p:nvCxnSpPr>
        <p:spPr>
          <a:xfrm>
            <a:off x="5518348" y="1143000"/>
            <a:ext cx="0" cy="5213350"/>
          </a:xfrm>
          <a:prstGeom prst="line">
            <a:avLst/>
          </a:prstGeom>
          <a:ln>
            <a:solidFill>
              <a:srgbClr val="497E8D"/>
            </a:solidFill>
            <a:prstDash val="dashDot"/>
          </a:ln>
        </p:spPr>
        <p:style>
          <a:lnRef idx="1">
            <a:schemeClr val="accent1"/>
          </a:lnRef>
          <a:fillRef idx="0">
            <a:schemeClr val="accent1"/>
          </a:fillRef>
          <a:effectRef idx="0">
            <a:schemeClr val="accent1"/>
          </a:effectRef>
          <a:fontRef idx="minor">
            <a:schemeClr val="tx1"/>
          </a:fontRef>
        </p:style>
      </p:cxnSp>
      <p:sp>
        <p:nvSpPr>
          <p:cNvPr id="8" name="Content Placeholder 3"/>
          <p:cNvSpPr txBox="1">
            <a:spLocks/>
          </p:cNvSpPr>
          <p:nvPr/>
        </p:nvSpPr>
        <p:spPr>
          <a:xfrm>
            <a:off x="5518348" y="1143000"/>
            <a:ext cx="6061055" cy="5024148"/>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defTabSz="914400">
              <a:lnSpc>
                <a:spcPct val="150000"/>
              </a:lnSpc>
              <a:buClr>
                <a:srgbClr val="008080"/>
              </a:buClr>
            </a:pPr>
            <a:r>
              <a:rPr lang="en-US" sz="1600" dirty="0">
                <a:solidFill>
                  <a:srgbClr val="008080"/>
                </a:solidFill>
                <a:cs typeface="Calibri" panose="020F0502020204030204" pitchFamily="34" charset="0"/>
              </a:rPr>
              <a:t>Signs:</a:t>
            </a:r>
          </a:p>
          <a:p>
            <a:pPr lvl="1" defTabSz="914400">
              <a:buClr>
                <a:srgbClr val="008080"/>
              </a:buClr>
              <a:buFont typeface="Arial" charset="0"/>
              <a:buChar char="•"/>
            </a:pPr>
            <a:r>
              <a:rPr lang="en-US" sz="1400" dirty="0">
                <a:solidFill>
                  <a:srgbClr val="FF0000"/>
                </a:solidFill>
                <a:cs typeface="Calibri" panose="020F0502020204030204" pitchFamily="34" charset="0"/>
              </a:rPr>
              <a:t>Positive </a:t>
            </a:r>
            <a:r>
              <a:rPr lang="en-US" sz="1400" dirty="0" err="1">
                <a:solidFill>
                  <a:srgbClr val="FF0000"/>
                </a:solidFill>
                <a:cs typeface="Calibri" panose="020F0502020204030204" pitchFamily="34" charset="0"/>
              </a:rPr>
              <a:t>Chvostek’s</a:t>
            </a:r>
            <a:r>
              <a:rPr lang="en-US" sz="1400" dirty="0">
                <a:solidFill>
                  <a:srgbClr val="FF0000"/>
                </a:solidFill>
                <a:cs typeface="Calibri" panose="020F0502020204030204" pitchFamily="34" charset="0"/>
              </a:rPr>
              <a:t> </a:t>
            </a:r>
            <a:r>
              <a:rPr lang="en-US" sz="1400" dirty="0" smtClean="0">
                <a:solidFill>
                  <a:srgbClr val="FF0000"/>
                </a:solidFill>
                <a:cs typeface="Calibri" panose="020F0502020204030204" pitchFamily="34" charset="0"/>
              </a:rPr>
              <a:t>sign (</a:t>
            </a:r>
            <a:r>
              <a:rPr lang="en-US" sz="1400" dirty="0">
                <a:solidFill>
                  <a:srgbClr val="FF0000"/>
                </a:solidFill>
                <a:cs typeface="Calibri" panose="020F0502020204030204" pitchFamily="34" charset="0"/>
              </a:rPr>
              <a:t>facial muscle twitch</a:t>
            </a:r>
            <a:r>
              <a:rPr lang="en-US" sz="1400" dirty="0" smtClean="0">
                <a:solidFill>
                  <a:srgbClr val="FF0000"/>
                </a:solidFill>
                <a:cs typeface="Calibri" panose="020F0502020204030204" pitchFamily="34" charset="0"/>
              </a:rPr>
              <a:t>).</a:t>
            </a:r>
            <a:endParaRPr lang="en-US" sz="1400" dirty="0">
              <a:solidFill>
                <a:srgbClr val="FF0000"/>
              </a:solidFill>
              <a:cs typeface="Calibri" panose="020F0502020204030204" pitchFamily="34" charset="0"/>
            </a:endParaRPr>
          </a:p>
          <a:p>
            <a:pPr lvl="1" defTabSz="914400">
              <a:buClr>
                <a:srgbClr val="008080"/>
              </a:buClr>
              <a:buFont typeface="Arial" charset="0"/>
              <a:buChar char="•"/>
            </a:pPr>
            <a:r>
              <a:rPr lang="en-US" sz="1400" dirty="0">
                <a:solidFill>
                  <a:srgbClr val="FF0000"/>
                </a:solidFill>
                <a:cs typeface="Calibri" panose="020F0502020204030204" pitchFamily="34" charset="0"/>
              </a:rPr>
              <a:t>Positive Trousseau’s </a:t>
            </a:r>
            <a:r>
              <a:rPr lang="en-US" sz="1400" dirty="0" smtClean="0">
                <a:solidFill>
                  <a:srgbClr val="FF0000"/>
                </a:solidFill>
                <a:cs typeface="Calibri" panose="020F0502020204030204" pitchFamily="34" charset="0"/>
              </a:rPr>
              <a:t>sign (</a:t>
            </a:r>
            <a:r>
              <a:rPr lang="en-US" sz="1400" dirty="0">
                <a:solidFill>
                  <a:srgbClr val="FF0000"/>
                </a:solidFill>
                <a:cs typeface="Calibri" panose="020F0502020204030204" pitchFamily="34" charset="0"/>
              </a:rPr>
              <a:t>carpal spasm) </a:t>
            </a:r>
            <a:r>
              <a:rPr lang="en-US" sz="1400" dirty="0" smtClean="0">
                <a:solidFill>
                  <a:srgbClr val="EC60C2"/>
                </a:solidFill>
                <a:cs typeface="Calibri" panose="020F0502020204030204" pitchFamily="34" charset="0"/>
              </a:rPr>
              <a:t>metacarpophalangeal </a:t>
            </a:r>
            <a:r>
              <a:rPr lang="en-US" sz="1400" dirty="0">
                <a:solidFill>
                  <a:srgbClr val="EC60C2"/>
                </a:solidFill>
                <a:cs typeface="Calibri" panose="020F0502020204030204" pitchFamily="34" charset="0"/>
              </a:rPr>
              <a:t>and wrist joints are  flexed, fingers are </a:t>
            </a:r>
            <a:r>
              <a:rPr lang="en-US" sz="1400" dirty="0" smtClean="0">
                <a:solidFill>
                  <a:srgbClr val="EC60C2"/>
                </a:solidFill>
                <a:cs typeface="Calibri" panose="020F0502020204030204" pitchFamily="34" charset="0"/>
              </a:rPr>
              <a:t>adducted. </a:t>
            </a:r>
            <a:endParaRPr lang="en-US" sz="1400" dirty="0">
              <a:solidFill>
                <a:srgbClr val="EC60C2"/>
              </a:solidFill>
              <a:cs typeface="Calibri" panose="020F0502020204030204" pitchFamily="34" charset="0"/>
            </a:endParaRPr>
          </a:p>
          <a:p>
            <a:pPr lvl="1" defTabSz="914400">
              <a:buClr>
                <a:srgbClr val="008080"/>
              </a:buClr>
              <a:buFont typeface="Arial" charset="0"/>
              <a:buChar char="•"/>
            </a:pPr>
            <a:r>
              <a:rPr lang="en-US" sz="1400" dirty="0">
                <a:solidFill>
                  <a:srgbClr val="FF0000"/>
                </a:solidFill>
                <a:cs typeface="Calibri" panose="020F0502020204030204" pitchFamily="34" charset="0"/>
              </a:rPr>
              <a:t>Delayed cardiac repolarization with prolongation  of the QT </a:t>
            </a:r>
            <a:r>
              <a:rPr lang="en-US" sz="1400" dirty="0" smtClean="0">
                <a:solidFill>
                  <a:srgbClr val="FF0000"/>
                </a:solidFill>
                <a:cs typeface="Calibri" panose="020F0502020204030204" pitchFamily="34" charset="0"/>
              </a:rPr>
              <a:t>interval.</a:t>
            </a:r>
            <a:endParaRPr lang="en-US" sz="1400" dirty="0">
              <a:solidFill>
                <a:srgbClr val="FF0000"/>
              </a:solidFill>
              <a:cs typeface="Calibri" panose="020F0502020204030204" pitchFamily="34" charset="0"/>
            </a:endParaRPr>
          </a:p>
          <a:p>
            <a:pPr lvl="1" defTabSz="914400">
              <a:buClr>
                <a:srgbClr val="008080"/>
              </a:buClr>
              <a:buFont typeface="Arial" charset="0"/>
              <a:buChar char="•"/>
            </a:pPr>
            <a:r>
              <a:rPr lang="en-US" sz="1400" dirty="0" smtClean="0">
                <a:solidFill>
                  <a:schemeClr val="tx1"/>
                </a:solidFill>
                <a:cs typeface="Calibri" panose="020F0502020204030204" pitchFamily="34" charset="0"/>
              </a:rPr>
              <a:t>Paresthesia.</a:t>
            </a:r>
            <a:endParaRPr lang="en-US" sz="1400" dirty="0">
              <a:solidFill>
                <a:schemeClr val="tx1"/>
              </a:solidFill>
              <a:cs typeface="Calibri" panose="020F0502020204030204" pitchFamily="34" charset="0"/>
            </a:endParaRPr>
          </a:p>
          <a:p>
            <a:pPr lvl="1" defTabSz="914400">
              <a:buClr>
                <a:srgbClr val="008080"/>
              </a:buClr>
              <a:buFont typeface="Arial" charset="0"/>
              <a:buChar char="•"/>
            </a:pPr>
            <a:r>
              <a:rPr lang="en-US" sz="1400" dirty="0">
                <a:solidFill>
                  <a:schemeClr val="tx1"/>
                </a:solidFill>
                <a:cs typeface="Calibri" panose="020F0502020204030204" pitchFamily="34" charset="0"/>
              </a:rPr>
              <a:t>Tetany: can be overt or </a:t>
            </a:r>
            <a:r>
              <a:rPr lang="en-US" sz="1400" dirty="0" smtClean="0">
                <a:solidFill>
                  <a:schemeClr val="tx1"/>
                </a:solidFill>
                <a:cs typeface="Calibri" panose="020F0502020204030204" pitchFamily="34" charset="0"/>
              </a:rPr>
              <a:t>latent.</a:t>
            </a:r>
            <a:endParaRPr lang="en-US" sz="1400" dirty="0">
              <a:solidFill>
                <a:schemeClr val="tx1"/>
              </a:solidFill>
              <a:cs typeface="Calibri" panose="020F0502020204030204" pitchFamily="34" charset="0"/>
            </a:endParaRPr>
          </a:p>
          <a:p>
            <a:pPr defTabSz="914400">
              <a:lnSpc>
                <a:spcPct val="150000"/>
              </a:lnSpc>
              <a:buClr>
                <a:srgbClr val="008080"/>
              </a:buClr>
            </a:pPr>
            <a:r>
              <a:rPr lang="en-US" sz="1600" dirty="0">
                <a:solidFill>
                  <a:srgbClr val="008080"/>
                </a:solidFill>
                <a:cs typeface="Calibri" panose="020F0502020204030204" pitchFamily="34" charset="0"/>
              </a:rPr>
              <a:t>Treatment: </a:t>
            </a:r>
            <a:endParaRPr lang="en-US" sz="1600" dirty="0" smtClean="0">
              <a:solidFill>
                <a:srgbClr val="008080"/>
              </a:solidFill>
              <a:cs typeface="Calibri" panose="020F0502020204030204" pitchFamily="34" charset="0"/>
            </a:endParaRPr>
          </a:p>
          <a:p>
            <a:pPr marL="0" indent="0" defTabSz="914400">
              <a:buClr>
                <a:srgbClr val="008080"/>
              </a:buClr>
              <a:buNone/>
            </a:pPr>
            <a:r>
              <a:rPr lang="en-US" sz="1400" dirty="0">
                <a:solidFill>
                  <a:schemeClr val="tx1"/>
                </a:solidFill>
                <a:cs typeface="Calibri" panose="020F0502020204030204" pitchFamily="34" charset="0"/>
              </a:rPr>
              <a:t>Calcium carbonate and vitamin D </a:t>
            </a:r>
            <a:r>
              <a:rPr lang="en-US" sz="1400" dirty="0">
                <a:cs typeface="Calibri" panose="020F0502020204030204" pitchFamily="34" charset="0"/>
              </a:rPr>
              <a:t>supplements </a:t>
            </a:r>
            <a:r>
              <a:rPr lang="en-US" sz="1300" dirty="0">
                <a:solidFill>
                  <a:srgbClr val="00B050"/>
                </a:solidFill>
                <a:cs typeface="Calibri" panose="020F0502020204030204" pitchFamily="34" charset="0"/>
              </a:rPr>
              <a:t>(We can’t treat the patient with parathyroid hormone since its effect is transient and very </a:t>
            </a:r>
            <a:r>
              <a:rPr lang="en-US" sz="1300" dirty="0" smtClean="0">
                <a:solidFill>
                  <a:srgbClr val="00B050"/>
                </a:solidFill>
                <a:cs typeface="Calibri" panose="020F0502020204030204" pitchFamily="34" charset="0"/>
              </a:rPr>
              <a:t>expensive)</a:t>
            </a:r>
            <a:endParaRPr lang="en-US" sz="1300" dirty="0">
              <a:solidFill>
                <a:srgbClr val="00B050"/>
              </a:solidFill>
              <a:cs typeface="Calibri" panose="020F0502020204030204" pitchFamily="34" charset="0"/>
            </a:endParaRPr>
          </a:p>
        </p:txBody>
      </p:sp>
      <p:sp>
        <p:nvSpPr>
          <p:cNvPr id="10" name="Rectangle 9"/>
          <p:cNvSpPr/>
          <p:nvPr/>
        </p:nvSpPr>
        <p:spPr>
          <a:xfrm>
            <a:off x="5590356" y="4252748"/>
            <a:ext cx="5989047" cy="2041574"/>
          </a:xfrm>
          <a:prstGeom prst="rect">
            <a:avLst/>
          </a:prstGeom>
          <a:ln>
            <a:solidFill>
              <a:srgbClr val="00B050"/>
            </a:solidFill>
            <a:prstDash val="dashDot"/>
          </a:ln>
        </p:spPr>
        <p:txBody>
          <a:bodyPr vert="horz" wrap="square" lIns="101590" tIns="50795" rIns="101590" bIns="50795">
            <a:spAutoFit/>
          </a:bodyPr>
          <a:lstStyle/>
          <a:p>
            <a:pPr algn="l">
              <a:lnSpc>
                <a:spcPct val="150000"/>
              </a:lnSpc>
            </a:pPr>
            <a:r>
              <a:rPr lang="en-US" sz="1200" dirty="0">
                <a:solidFill>
                  <a:srgbClr val="FF0000"/>
                </a:solidFill>
                <a:cs typeface="Calibri" panose="020F0502020204030204" pitchFamily="34" charset="0"/>
              </a:rPr>
              <a:t>Case:</a:t>
            </a:r>
          </a:p>
          <a:p>
            <a:pPr algn="l">
              <a:lnSpc>
                <a:spcPct val="150000"/>
              </a:lnSpc>
            </a:pPr>
            <a:r>
              <a:rPr lang="en-US" sz="1200" dirty="0">
                <a:solidFill>
                  <a:srgbClr val="00B050"/>
                </a:solidFill>
                <a:cs typeface="Calibri" panose="020F0502020204030204" pitchFamily="34" charset="0"/>
              </a:rPr>
              <a:t>27 years old man present to his physician 3 weeks after his thyroid surgically removed because of thyroid cancer, he noticed after discharge that he has involuntary painful muscular cramps, numbness around his mouth, head and feet, his parents said that he was irritable for the the last 2 weeks and he is on levothyroxine medication</a:t>
            </a:r>
            <a:r>
              <a:rPr lang="en-US" sz="1200" dirty="0" smtClean="0">
                <a:solidFill>
                  <a:srgbClr val="00B050"/>
                </a:solidFill>
                <a:cs typeface="Calibri" panose="020F0502020204030204" pitchFamily="34" charset="0"/>
              </a:rPr>
              <a:t>.</a:t>
            </a:r>
            <a:endParaRPr lang="en-US" sz="1200" dirty="0">
              <a:solidFill>
                <a:srgbClr val="00B050"/>
              </a:solidFill>
              <a:cs typeface="Calibri" panose="020F0502020204030204" pitchFamily="34" charset="0"/>
            </a:endParaRPr>
          </a:p>
          <a:p>
            <a:pPr algn="l">
              <a:lnSpc>
                <a:spcPct val="150000"/>
              </a:lnSpc>
            </a:pPr>
            <a:r>
              <a:rPr lang="en-US" sz="1200" dirty="0">
                <a:solidFill>
                  <a:srgbClr val="FF0000"/>
                </a:solidFill>
                <a:cs typeface="Calibri" panose="020F0502020204030204" pitchFamily="34" charset="0"/>
              </a:rPr>
              <a:t>Diagnosis:</a:t>
            </a:r>
          </a:p>
          <a:p>
            <a:pPr algn="l">
              <a:lnSpc>
                <a:spcPct val="150000"/>
              </a:lnSpc>
            </a:pPr>
            <a:r>
              <a:rPr lang="en-US" sz="1200" dirty="0">
                <a:solidFill>
                  <a:srgbClr val="00B050"/>
                </a:solidFill>
                <a:cs typeface="Calibri" panose="020F0502020204030204" pitchFamily="34" charset="0"/>
              </a:rPr>
              <a:t>Hypoparathyroidism due to injury of the gland during the surgery</a:t>
            </a:r>
          </a:p>
        </p:txBody>
      </p:sp>
      <p:pic>
        <p:nvPicPr>
          <p:cNvPr id="12" name="Picture 11">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53678" y="503415"/>
            <a:ext cx="620291" cy="620291"/>
          </a:xfrm>
          <a:prstGeom prst="rect">
            <a:avLst/>
          </a:prstGeom>
        </p:spPr>
      </p:pic>
      <p:pic>
        <p:nvPicPr>
          <p:cNvPr id="13" name="Picture 12">
            <a:hlinkClick r:id="rId4"/>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6860" y="503415"/>
            <a:ext cx="620291" cy="620291"/>
          </a:xfrm>
          <a:prstGeom prst="rect">
            <a:avLst/>
          </a:prstGeom>
        </p:spPr>
      </p:pic>
      <p:sp>
        <p:nvSpPr>
          <p:cNvPr id="15" name="Rectangle 14"/>
          <p:cNvSpPr/>
          <p:nvPr/>
        </p:nvSpPr>
        <p:spPr>
          <a:xfrm>
            <a:off x="10198867" y="11258"/>
            <a:ext cx="1989957" cy="465413"/>
          </a:xfrm>
          <a:prstGeom prst="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Arabic Typesetting" panose="03020402040406030203" pitchFamily="66" charset="-78"/>
                <a:cs typeface="Arabic Typesetting" panose="03020402040406030203" pitchFamily="66" charset="-78"/>
              </a:rPr>
              <a:t>Important </a:t>
            </a:r>
            <a:endParaRPr lang="en-US" sz="2400" dirty="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854807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929A69E-7D8F-4515-9605-0315ABD4F316}" type="slidenum">
              <a:rPr lang="en-US" smtClean="0"/>
              <a:t>12</a:t>
            </a:fld>
            <a:endParaRPr lang="en-US" dirty="0"/>
          </a:p>
        </p:txBody>
      </p:sp>
      <p:sp>
        <p:nvSpPr>
          <p:cNvPr id="6" name="Isosceles Triangle 5"/>
          <p:cNvSpPr/>
          <p:nvPr/>
        </p:nvSpPr>
        <p:spPr>
          <a:xfrm rot="5400000">
            <a:off x="615605" y="6447138"/>
            <a:ext cx="152726" cy="147705"/>
          </a:xfrm>
          <a:prstGeom prst="triangle">
            <a:avLst/>
          </a:prstGeom>
          <a:solidFill>
            <a:srgbClr val="427380"/>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3"/>
          <p:cNvSpPr txBox="1">
            <a:spLocks/>
          </p:cNvSpPr>
          <p:nvPr/>
        </p:nvSpPr>
        <p:spPr>
          <a:xfrm>
            <a:off x="609461" y="1196752"/>
            <a:ext cx="10969942" cy="4970396"/>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marL="0" indent="0" defTabSz="914400">
              <a:lnSpc>
                <a:spcPct val="150000"/>
              </a:lnSpc>
              <a:buClr>
                <a:srgbClr val="008080"/>
              </a:buClr>
              <a:buNone/>
            </a:pPr>
            <a:r>
              <a:rPr lang="en-US" sz="1800" dirty="0" smtClean="0">
                <a:solidFill>
                  <a:srgbClr val="007471"/>
                </a:solidFill>
                <a:cs typeface="Calibri" panose="020F0502020204030204" pitchFamily="34" charset="0"/>
              </a:rPr>
              <a:t>1. Rickets: (in children)</a:t>
            </a:r>
          </a:p>
          <a:p>
            <a:pPr>
              <a:buClr>
                <a:srgbClr val="008080"/>
              </a:buClr>
            </a:pPr>
            <a:r>
              <a:rPr lang="en-US" sz="1600" dirty="0">
                <a:solidFill>
                  <a:srgbClr val="008080"/>
                </a:solidFill>
                <a:latin typeface="Gill Sans MT" panose="020B0502020104020203" pitchFamily="34" charset="0"/>
                <a:cs typeface="Calibri" panose="020F0502020204030204" pitchFamily="34" charset="0"/>
              </a:rPr>
              <a:t>Cause: </a:t>
            </a:r>
            <a:r>
              <a:rPr lang="en-US" sz="1300" dirty="0">
                <a:latin typeface="Gill Sans MT" panose="020B0502020104020203" pitchFamily="34" charset="0"/>
                <a:cs typeface="Calibri" panose="020F0502020204030204" pitchFamily="34" charset="0"/>
              </a:rPr>
              <a:t>lack of vitamin D leading to calcium/phosphate deficiency in </a:t>
            </a:r>
            <a:r>
              <a:rPr lang="en-US" sz="1300" dirty="0" smtClean="0">
                <a:latin typeface="Gill Sans MT" panose="020B0502020104020203" pitchFamily="34" charset="0"/>
                <a:cs typeface="Calibri" panose="020F0502020204030204" pitchFamily="34" charset="0"/>
              </a:rPr>
              <a:t>ECF, </a:t>
            </a:r>
            <a:r>
              <a:rPr lang="en-US" sz="1300" dirty="0">
                <a:latin typeface="Gill Sans MT" panose="020B0502020104020203" pitchFamily="34" charset="0"/>
                <a:cs typeface="Calibri" panose="020F0502020204030204" pitchFamily="34" charset="0"/>
              </a:rPr>
              <a:t>so there is </a:t>
            </a:r>
            <a:r>
              <a:rPr lang="en-US" sz="1300" dirty="0" smtClean="0">
                <a:latin typeface="Gill Sans MT" panose="020B0502020104020203" pitchFamily="34" charset="0"/>
                <a:cs typeface="Calibri" panose="020F0502020204030204" pitchFamily="34" charset="0"/>
              </a:rPr>
              <a:t>normal </a:t>
            </a:r>
            <a:r>
              <a:rPr lang="en-US" sz="1300" dirty="0">
                <a:latin typeface="Gill Sans MT" panose="020B0502020104020203" pitchFamily="34" charset="0"/>
                <a:cs typeface="Calibri" panose="020F0502020204030204" pitchFamily="34" charset="0"/>
              </a:rPr>
              <a:t>formation of the </a:t>
            </a:r>
            <a:endParaRPr lang="en-US" sz="1300" dirty="0" smtClean="0">
              <a:latin typeface="Gill Sans MT" panose="020B0502020104020203" pitchFamily="34" charset="0"/>
              <a:cs typeface="Calibri" panose="020F0502020204030204" pitchFamily="34" charset="0"/>
            </a:endParaRPr>
          </a:p>
          <a:p>
            <a:pPr marL="0" indent="0">
              <a:buClr>
                <a:srgbClr val="008080"/>
              </a:buClr>
              <a:buNone/>
            </a:pPr>
            <a:r>
              <a:rPr lang="en-US" sz="1300" dirty="0">
                <a:latin typeface="Gill Sans MT" panose="020B0502020104020203" pitchFamily="34" charset="0"/>
                <a:cs typeface="Calibri" panose="020F0502020204030204" pitchFamily="34" charset="0"/>
              </a:rPr>
              <a:t> </a:t>
            </a:r>
            <a:r>
              <a:rPr lang="en-US" sz="1300" dirty="0" smtClean="0">
                <a:latin typeface="Gill Sans MT" panose="020B0502020104020203" pitchFamily="34" charset="0"/>
                <a:cs typeface="Calibri" panose="020F0502020204030204" pitchFamily="34" charset="0"/>
              </a:rPr>
              <a:t>     collagen </a:t>
            </a:r>
            <a:r>
              <a:rPr lang="en-US" sz="1300" dirty="0">
                <a:latin typeface="Gill Sans MT" panose="020B0502020104020203" pitchFamily="34" charset="0"/>
                <a:cs typeface="Calibri" panose="020F0502020204030204" pitchFamily="34" charset="0"/>
              </a:rPr>
              <a:t>matrix but Incomplete mineralization (poor </a:t>
            </a:r>
            <a:r>
              <a:rPr lang="en-US" sz="1300" dirty="0" smtClean="0">
                <a:latin typeface="Gill Sans MT" panose="020B0502020104020203" pitchFamily="34" charset="0"/>
                <a:cs typeface="Calibri" panose="020F0502020204030204" pitchFamily="34" charset="0"/>
              </a:rPr>
              <a:t>calcification) </a:t>
            </a:r>
            <a:r>
              <a:rPr lang="en-US" sz="1300" dirty="0">
                <a:latin typeface="Gill Sans MT" panose="020B0502020104020203" pitchFamily="34" charset="0"/>
                <a:cs typeface="Calibri" panose="020F0502020204030204" pitchFamily="34" charset="0"/>
                <a:sym typeface="Wingdings" panose="05000000000000000000" pitchFamily="2" charset="2"/>
              </a:rPr>
              <a:t> Soft Bones </a:t>
            </a:r>
            <a:r>
              <a:rPr lang="en-US" sz="1300" dirty="0" smtClean="0">
                <a:latin typeface="Gill Sans MT" panose="020B0502020104020203" pitchFamily="34" charset="0"/>
                <a:cs typeface="Calibri" panose="020F0502020204030204" pitchFamily="34" charset="0"/>
                <a:sym typeface="Wingdings" panose="05000000000000000000" pitchFamily="2" charset="2"/>
              </a:rPr>
              <a:t>(Clinically: </a:t>
            </a:r>
            <a:r>
              <a:rPr lang="en-US" sz="1300" dirty="0">
                <a:latin typeface="Gill Sans MT" panose="020B0502020104020203" pitchFamily="34" charset="0"/>
                <a:cs typeface="Calibri" panose="020F0502020204030204" pitchFamily="34" charset="0"/>
                <a:sym typeface="Wingdings" panose="05000000000000000000" pitchFamily="2" charset="2"/>
              </a:rPr>
              <a:t>Bone </a:t>
            </a:r>
            <a:r>
              <a:rPr lang="en-US" sz="1300" dirty="0" smtClean="0">
                <a:latin typeface="Gill Sans MT" panose="020B0502020104020203" pitchFamily="34" charset="0"/>
                <a:cs typeface="Calibri" panose="020F0502020204030204" pitchFamily="34" charset="0"/>
                <a:sym typeface="Wingdings" panose="05000000000000000000" pitchFamily="2" charset="2"/>
              </a:rPr>
              <a:t>Deformity).</a:t>
            </a:r>
          </a:p>
          <a:p>
            <a:pPr marL="0" indent="0">
              <a:buClr>
                <a:srgbClr val="008080"/>
              </a:buClr>
              <a:buNone/>
            </a:pPr>
            <a:r>
              <a:rPr lang="en-US" sz="1300" dirty="0">
                <a:solidFill>
                  <a:srgbClr val="00B050"/>
                </a:solidFill>
                <a:latin typeface="Gill Sans MT" panose="020B0502020104020203" pitchFamily="34" charset="0"/>
                <a:cs typeface="Calibri" panose="020F0502020204030204" pitchFamily="34" charset="0"/>
                <a:sym typeface="Wingdings" panose="05000000000000000000" pitchFamily="2" charset="2"/>
              </a:rPr>
              <a:t>(Either due to low </a:t>
            </a:r>
            <a:r>
              <a:rPr lang="en-US" sz="1300" dirty="0" err="1">
                <a:solidFill>
                  <a:srgbClr val="00B050"/>
                </a:solidFill>
                <a:latin typeface="Gill Sans MT" panose="020B0502020104020203" pitchFamily="34" charset="0"/>
                <a:cs typeface="Calibri" panose="020F0502020204030204" pitchFamily="34" charset="0"/>
                <a:sym typeface="Wingdings" panose="05000000000000000000" pitchFamily="2" charset="2"/>
              </a:rPr>
              <a:t>VitD</a:t>
            </a:r>
            <a:r>
              <a:rPr lang="en-US" sz="1300" dirty="0">
                <a:solidFill>
                  <a:srgbClr val="00B050"/>
                </a:solidFill>
                <a:latin typeface="Gill Sans MT" panose="020B0502020104020203" pitchFamily="34" charset="0"/>
                <a:cs typeface="Calibri" panose="020F0502020204030204" pitchFamily="34" charset="0"/>
                <a:sym typeface="Wingdings" panose="05000000000000000000" pitchFamily="2" charset="2"/>
              </a:rPr>
              <a:t>. intake or insufficient sun exposure → ↓calcium &amp; ↓ phosphate in ECF → no bones calcification </a:t>
            </a:r>
            <a:endParaRPr lang="en-US" sz="1300" dirty="0" smtClean="0">
              <a:solidFill>
                <a:srgbClr val="00B050"/>
              </a:solidFill>
              <a:latin typeface="Gill Sans MT" panose="020B0502020104020203" pitchFamily="34" charset="0"/>
              <a:cs typeface="Calibri" panose="020F0502020204030204" pitchFamily="34" charset="0"/>
              <a:sym typeface="Wingdings" panose="05000000000000000000" pitchFamily="2" charset="2"/>
            </a:endParaRPr>
          </a:p>
          <a:p>
            <a:pPr marL="0" indent="0">
              <a:buClr>
                <a:srgbClr val="008080"/>
              </a:buClr>
              <a:buNone/>
            </a:pPr>
            <a:r>
              <a:rPr lang="en-US" sz="1300" dirty="0" smtClean="0">
                <a:solidFill>
                  <a:srgbClr val="00B050"/>
                </a:solidFill>
                <a:latin typeface="Gill Sans MT" panose="020B0502020104020203" pitchFamily="34" charset="0"/>
                <a:cs typeface="Calibri" panose="020F0502020204030204" pitchFamily="34" charset="0"/>
                <a:sym typeface="Wingdings" panose="05000000000000000000" pitchFamily="2" charset="2"/>
              </a:rPr>
              <a:t>→ </a:t>
            </a:r>
            <a:r>
              <a:rPr lang="en-US" sz="1300" dirty="0">
                <a:solidFill>
                  <a:srgbClr val="00B050"/>
                </a:solidFill>
                <a:latin typeface="Gill Sans MT" panose="020B0502020104020203" pitchFamily="34" charset="0"/>
                <a:cs typeface="Calibri" panose="020F0502020204030204" pitchFamily="34" charset="0"/>
                <a:sym typeface="Wingdings" panose="05000000000000000000" pitchFamily="2" charset="2"/>
              </a:rPr>
              <a:t>soft weak bones →  the weight of the body will cause the bones to </a:t>
            </a:r>
            <a:r>
              <a:rPr lang="en-US" sz="1300" dirty="0" smtClean="0">
                <a:solidFill>
                  <a:srgbClr val="00B050"/>
                </a:solidFill>
                <a:latin typeface="Gill Sans MT" panose="020B0502020104020203" pitchFamily="34" charset="0"/>
                <a:cs typeface="Calibri" panose="020F0502020204030204" pitchFamily="34" charset="0"/>
                <a:sym typeface="Wingdings" panose="05000000000000000000" pitchFamily="2" charset="2"/>
              </a:rPr>
              <a:t>bend</a:t>
            </a:r>
            <a:r>
              <a:rPr lang="en-US" sz="1300" dirty="0">
                <a:solidFill>
                  <a:srgbClr val="00B050"/>
                </a:solidFill>
                <a:latin typeface="Gill Sans MT" panose="020B0502020104020203" pitchFamily="34" charset="0"/>
                <a:cs typeface="Calibri" panose="020F0502020204030204" pitchFamily="34" charset="0"/>
                <a:sym typeface="Wingdings" panose="05000000000000000000" pitchFamily="2" charset="2"/>
              </a:rPr>
              <a:t>)</a:t>
            </a:r>
            <a:endParaRPr lang="en-US" sz="1300" dirty="0" smtClean="0">
              <a:solidFill>
                <a:srgbClr val="00B050"/>
              </a:solidFill>
              <a:latin typeface="Gill Sans MT" panose="020B0502020104020203" pitchFamily="34" charset="0"/>
              <a:cs typeface="Calibri" panose="020F0502020204030204" pitchFamily="34" charset="0"/>
            </a:endParaRPr>
          </a:p>
          <a:p>
            <a:pPr>
              <a:buClr>
                <a:srgbClr val="008080"/>
              </a:buClr>
            </a:pPr>
            <a:r>
              <a:rPr lang="en-US" sz="1600" dirty="0" smtClean="0">
                <a:solidFill>
                  <a:srgbClr val="008080"/>
                </a:solidFill>
                <a:latin typeface="Gill Sans MT" panose="020B0502020104020203" pitchFamily="34" charset="0"/>
                <a:cs typeface="Calibri" panose="020F0502020204030204" pitchFamily="34" charset="0"/>
              </a:rPr>
              <a:t>Season: </a:t>
            </a:r>
            <a:r>
              <a:rPr lang="en-US" sz="1400" dirty="0" smtClean="0">
                <a:solidFill>
                  <a:srgbClr val="EC60C2"/>
                </a:solidFill>
                <a:latin typeface="Gill Sans MT" panose="020B0502020104020203" pitchFamily="34" charset="0"/>
                <a:cs typeface="Calibri" panose="020F0502020204030204" pitchFamily="34" charset="0"/>
              </a:rPr>
              <a:t>Occur </a:t>
            </a:r>
            <a:r>
              <a:rPr lang="en-US" sz="1400" dirty="0">
                <a:solidFill>
                  <a:srgbClr val="EC60C2"/>
                </a:solidFill>
                <a:latin typeface="Gill Sans MT" panose="020B0502020104020203" pitchFamily="34" charset="0"/>
                <a:cs typeface="Calibri" panose="020F0502020204030204" pitchFamily="34" charset="0"/>
              </a:rPr>
              <a:t>in the </a:t>
            </a:r>
            <a:r>
              <a:rPr lang="en-US" sz="1400" dirty="0" smtClean="0">
                <a:solidFill>
                  <a:srgbClr val="EC60C2"/>
                </a:solidFill>
                <a:latin typeface="Gill Sans MT" panose="020B0502020104020203" pitchFamily="34" charset="0"/>
                <a:cs typeface="Calibri" panose="020F0502020204030204" pitchFamily="34" charset="0"/>
              </a:rPr>
              <a:t>spring. Why</a:t>
            </a:r>
            <a:r>
              <a:rPr lang="en-US" sz="1400" dirty="0">
                <a:solidFill>
                  <a:srgbClr val="EC60C2"/>
                </a:solidFill>
                <a:latin typeface="Gill Sans MT" panose="020B0502020104020203" pitchFamily="34" charset="0"/>
                <a:cs typeface="Calibri" panose="020F0502020204030204" pitchFamily="34" charset="0"/>
              </a:rPr>
              <a:t>? </a:t>
            </a:r>
            <a:r>
              <a:rPr lang="en-US" sz="1300" dirty="0">
                <a:solidFill>
                  <a:srgbClr val="00B050"/>
                </a:solidFill>
                <a:latin typeface="Gill Sans MT" panose="020B0502020104020203" pitchFamily="34" charset="0"/>
                <a:cs typeface="Calibri" panose="020F0502020204030204" pitchFamily="34" charset="0"/>
              </a:rPr>
              <a:t>due to depletion of </a:t>
            </a:r>
            <a:r>
              <a:rPr lang="en-US" sz="1300" dirty="0" smtClean="0">
                <a:solidFill>
                  <a:srgbClr val="00B050"/>
                </a:solidFill>
                <a:latin typeface="Gill Sans MT" panose="020B0502020104020203" pitchFamily="34" charset="0"/>
                <a:cs typeface="Calibri" panose="020F0502020204030204" pitchFamily="34" charset="0"/>
              </a:rPr>
              <a:t> </a:t>
            </a:r>
            <a:r>
              <a:rPr lang="en-US" sz="1300" dirty="0" err="1" smtClean="0">
                <a:solidFill>
                  <a:srgbClr val="00B050"/>
                </a:solidFill>
                <a:latin typeface="Gill Sans MT" panose="020B0502020104020203" pitchFamily="34" charset="0"/>
                <a:cs typeface="Calibri" panose="020F0502020204030204" pitchFamily="34" charset="0"/>
              </a:rPr>
              <a:t>VitD</a:t>
            </a:r>
            <a:r>
              <a:rPr lang="en-US" sz="1300" dirty="0" smtClean="0">
                <a:solidFill>
                  <a:srgbClr val="00B050"/>
                </a:solidFill>
                <a:latin typeface="Gill Sans MT" panose="020B0502020104020203" pitchFamily="34" charset="0"/>
                <a:cs typeface="Calibri" panose="020F0502020204030204" pitchFamily="34" charset="0"/>
              </a:rPr>
              <a:t> </a:t>
            </a:r>
            <a:r>
              <a:rPr lang="en-US" sz="1300" dirty="0">
                <a:solidFill>
                  <a:srgbClr val="00B050"/>
                </a:solidFill>
                <a:latin typeface="Gill Sans MT" panose="020B0502020104020203" pitchFamily="34" charset="0"/>
                <a:cs typeface="Calibri" panose="020F0502020204030204" pitchFamily="34" charset="0"/>
              </a:rPr>
              <a:t>stores during the winter so symptoms appear in </a:t>
            </a:r>
            <a:r>
              <a:rPr lang="en-US" sz="1300" dirty="0" smtClean="0">
                <a:solidFill>
                  <a:srgbClr val="00B050"/>
                </a:solidFill>
                <a:latin typeface="Gill Sans MT" panose="020B0502020104020203" pitchFamily="34" charset="0"/>
                <a:cs typeface="Calibri" panose="020F0502020204030204" pitchFamily="34" charset="0"/>
              </a:rPr>
              <a:t>spring</a:t>
            </a:r>
            <a:r>
              <a:rPr lang="en-US" sz="1400" dirty="0" smtClean="0">
                <a:solidFill>
                  <a:srgbClr val="00B050"/>
                </a:solidFill>
                <a:latin typeface="Gill Sans MT" panose="020B0502020104020203" pitchFamily="34" charset="0"/>
                <a:cs typeface="Calibri" panose="020F0502020204030204" pitchFamily="34" charset="0"/>
              </a:rPr>
              <a:t>.</a:t>
            </a:r>
            <a:endParaRPr lang="ar-SA" sz="1400" dirty="0" smtClean="0">
              <a:solidFill>
                <a:srgbClr val="00B050"/>
              </a:solidFill>
              <a:latin typeface="Gill Sans MT" panose="020B0502020104020203" pitchFamily="34" charset="0"/>
              <a:cs typeface="Calibri" panose="020F0502020204030204" pitchFamily="34" charset="0"/>
            </a:endParaRPr>
          </a:p>
          <a:p>
            <a:pPr marL="0" indent="0" algn="r" rtl="1">
              <a:buClr>
                <a:srgbClr val="008080"/>
              </a:buClr>
              <a:buNone/>
            </a:pPr>
            <a:r>
              <a:rPr lang="ar-SA" sz="1270" dirty="0" smtClean="0">
                <a:solidFill>
                  <a:srgbClr val="00B050"/>
                </a:solidFill>
                <a:latin typeface="Gill Sans MT" panose="020B0502020104020203" pitchFamily="34" charset="0"/>
                <a:cs typeface="Calibri" panose="020F0502020204030204" pitchFamily="34" charset="0"/>
              </a:rPr>
              <a:t>ليه يبين بالربيع </a:t>
            </a:r>
            <a:r>
              <a:rPr lang="ar-SA" sz="1270" dirty="0" err="1" smtClean="0">
                <a:solidFill>
                  <a:srgbClr val="00B050"/>
                </a:solidFill>
                <a:latin typeface="Gill Sans MT" panose="020B0502020104020203" pitchFamily="34" charset="0"/>
                <a:cs typeface="Calibri" panose="020F0502020204030204" pitchFamily="34" charset="0"/>
              </a:rPr>
              <a:t>مو</a:t>
            </a:r>
            <a:r>
              <a:rPr lang="ar-SA" sz="1270" dirty="0" smtClean="0">
                <a:solidFill>
                  <a:srgbClr val="00B050"/>
                </a:solidFill>
                <a:latin typeface="Gill Sans MT" panose="020B0502020104020203" pitchFamily="34" charset="0"/>
                <a:cs typeface="Calibri" panose="020F0502020204030204" pitchFamily="34" charset="0"/>
              </a:rPr>
              <a:t> الشتاء ؟ لأن بالصيف كان يتعرض للشمس فصار عنده فيتامين دال، ولما </a:t>
            </a:r>
            <a:r>
              <a:rPr lang="ar-SA" sz="1270" dirty="0" err="1" smtClean="0">
                <a:solidFill>
                  <a:srgbClr val="00B050"/>
                </a:solidFill>
                <a:latin typeface="Gill Sans MT" panose="020B0502020104020203" pitchFamily="34" charset="0"/>
                <a:cs typeface="Calibri" panose="020F0502020204030204" pitchFamily="34" charset="0"/>
              </a:rPr>
              <a:t>جا</a:t>
            </a:r>
            <a:r>
              <a:rPr lang="ar-SA" sz="1270" dirty="0" smtClean="0">
                <a:solidFill>
                  <a:srgbClr val="00B050"/>
                </a:solidFill>
                <a:latin typeface="Gill Sans MT" panose="020B0502020104020203" pitchFamily="34" charset="0"/>
                <a:cs typeface="Calibri" panose="020F0502020204030204" pitchFamily="34" charset="0"/>
              </a:rPr>
              <a:t> الشتاء صار </a:t>
            </a:r>
            <a:r>
              <a:rPr lang="ar-SA" sz="1270" dirty="0" err="1" smtClean="0">
                <a:solidFill>
                  <a:srgbClr val="00B050"/>
                </a:solidFill>
                <a:latin typeface="Gill Sans MT" panose="020B0502020104020203" pitchFamily="34" charset="0"/>
                <a:cs typeface="Calibri" panose="020F0502020204030204" pitchFamily="34" charset="0"/>
              </a:rPr>
              <a:t>مافي</a:t>
            </a:r>
            <a:r>
              <a:rPr lang="ar-SA" sz="1270" dirty="0" smtClean="0">
                <a:solidFill>
                  <a:srgbClr val="00B050"/>
                </a:solidFill>
                <a:latin typeface="Gill Sans MT" panose="020B0502020104020203" pitchFamily="34" charset="0"/>
                <a:cs typeface="Calibri" panose="020F0502020204030204" pitchFamily="34" charset="0"/>
              </a:rPr>
              <a:t> شمس، بس كان لسا عنده مخزون، بس لما </a:t>
            </a:r>
            <a:r>
              <a:rPr lang="ar-SA" sz="1270" dirty="0" err="1" smtClean="0">
                <a:solidFill>
                  <a:srgbClr val="00B050"/>
                </a:solidFill>
                <a:latin typeface="Gill Sans MT" panose="020B0502020104020203" pitchFamily="34" charset="0"/>
                <a:cs typeface="Calibri" panose="020F0502020204030204" pitchFamily="34" charset="0"/>
              </a:rPr>
              <a:t>جا</a:t>
            </a:r>
            <a:r>
              <a:rPr lang="ar-SA" sz="1270" dirty="0" smtClean="0">
                <a:solidFill>
                  <a:srgbClr val="00B050"/>
                </a:solidFill>
                <a:latin typeface="Gill Sans MT" panose="020B0502020104020203" pitchFamily="34" charset="0"/>
                <a:cs typeface="Calibri" panose="020F0502020204030204" pitchFamily="34" charset="0"/>
              </a:rPr>
              <a:t> الربيع خلص المخزون وبدأت تطلع عنده الأعراض.</a:t>
            </a:r>
            <a:endParaRPr lang="en-US" sz="1270" dirty="0">
              <a:solidFill>
                <a:srgbClr val="00B050"/>
              </a:solidFill>
              <a:latin typeface="Gill Sans MT" panose="020B0502020104020203" pitchFamily="34" charset="0"/>
              <a:cs typeface="Calibri" panose="020F0502020204030204" pitchFamily="34" charset="0"/>
            </a:endParaRPr>
          </a:p>
          <a:p>
            <a:pPr defTabSz="914400">
              <a:lnSpc>
                <a:spcPct val="150000"/>
              </a:lnSpc>
              <a:buClr>
                <a:srgbClr val="008080"/>
              </a:buClr>
            </a:pPr>
            <a:r>
              <a:rPr lang="en-US" sz="1600" dirty="0" smtClean="0">
                <a:solidFill>
                  <a:srgbClr val="007471"/>
                </a:solidFill>
                <a:cs typeface="Calibri" panose="020F0502020204030204" pitchFamily="34" charset="0"/>
              </a:rPr>
              <a:t> </a:t>
            </a:r>
            <a:r>
              <a:rPr lang="en-US" sz="1600" dirty="0">
                <a:solidFill>
                  <a:srgbClr val="008080"/>
                </a:solidFill>
                <a:latin typeface="Gill Sans MT" panose="020B0502020104020203" pitchFamily="34" charset="0"/>
                <a:cs typeface="Calibri" panose="020F0502020204030204" pitchFamily="34" charset="0"/>
              </a:rPr>
              <a:t>Features</a:t>
            </a:r>
            <a:r>
              <a:rPr lang="en-US" sz="1600" dirty="0" smtClean="0">
                <a:solidFill>
                  <a:srgbClr val="008080"/>
                </a:solidFill>
                <a:latin typeface="Gill Sans MT" panose="020B0502020104020203" pitchFamily="34" charset="0"/>
                <a:cs typeface="Calibri" panose="020F0502020204030204" pitchFamily="34" charset="0"/>
              </a:rPr>
              <a:t>:</a:t>
            </a:r>
          </a:p>
          <a:p>
            <a:pPr marL="850849" lvl="1" indent="-342900">
              <a:buClr>
                <a:srgbClr val="008080"/>
              </a:buClr>
              <a:buFont typeface="+mj-lt"/>
              <a:buAutoNum type="arabicPeriod"/>
            </a:pPr>
            <a:r>
              <a:rPr lang="en-US" sz="1300" dirty="0">
                <a:solidFill>
                  <a:srgbClr val="EC60C2"/>
                </a:solidFill>
                <a:latin typeface="Gill Sans MT" panose="020B0502020104020203" pitchFamily="34" charset="0"/>
                <a:cs typeface="Calibri" panose="020F0502020204030204" pitchFamily="34" charset="0"/>
              </a:rPr>
              <a:t>Low plasma </a:t>
            </a:r>
            <a:r>
              <a:rPr lang="en-US" sz="1300" dirty="0" smtClean="0">
                <a:solidFill>
                  <a:srgbClr val="EC60C2"/>
                </a:solidFill>
                <a:latin typeface="Gill Sans MT" panose="020B0502020104020203" pitchFamily="34" charset="0"/>
                <a:cs typeface="Calibri" panose="020F0502020204030204" pitchFamily="34" charset="0"/>
              </a:rPr>
              <a:t>calcium &amp; phosphate.</a:t>
            </a:r>
            <a:endParaRPr lang="en-US" sz="1300" dirty="0">
              <a:solidFill>
                <a:srgbClr val="EC60C2"/>
              </a:solidFill>
              <a:latin typeface="Gill Sans MT" panose="020B0502020104020203" pitchFamily="34" charset="0"/>
              <a:cs typeface="Calibri" panose="020F0502020204030204" pitchFamily="34" charset="0"/>
            </a:endParaRPr>
          </a:p>
          <a:p>
            <a:pPr marL="850849" lvl="1" indent="-342900">
              <a:buClr>
                <a:srgbClr val="008080"/>
              </a:buClr>
              <a:buFont typeface="+mj-lt"/>
              <a:buAutoNum type="arabicPeriod"/>
            </a:pPr>
            <a:r>
              <a:rPr lang="en-US" sz="1300" dirty="0">
                <a:solidFill>
                  <a:srgbClr val="EC60C2"/>
                </a:solidFill>
                <a:latin typeface="Gill Sans MT" panose="020B0502020104020203" pitchFamily="34" charset="0"/>
                <a:cs typeface="Calibri" panose="020F0502020204030204" pitchFamily="34" charset="0"/>
              </a:rPr>
              <a:t>Weak bones</a:t>
            </a:r>
          </a:p>
          <a:p>
            <a:pPr marL="850849" lvl="1" indent="-342900">
              <a:buClr>
                <a:srgbClr val="008080"/>
              </a:buClr>
              <a:buFont typeface="+mj-lt"/>
              <a:buAutoNum type="arabicPeriod"/>
            </a:pPr>
            <a:r>
              <a:rPr lang="en-US" sz="1300" dirty="0" smtClean="0">
                <a:solidFill>
                  <a:srgbClr val="EC60C2"/>
                </a:solidFill>
                <a:latin typeface="Gill Sans MT" panose="020B0502020104020203" pitchFamily="34" charset="0"/>
                <a:cs typeface="Calibri" panose="020F0502020204030204" pitchFamily="34" charset="0"/>
              </a:rPr>
              <a:t>Tetany</a:t>
            </a:r>
            <a:r>
              <a:rPr lang="ar-SA" sz="1300" dirty="0" smtClean="0">
                <a:solidFill>
                  <a:srgbClr val="EC60C2"/>
                </a:solidFill>
                <a:latin typeface="Gill Sans MT" panose="020B0502020104020203" pitchFamily="34" charset="0"/>
                <a:cs typeface="Calibri" panose="020F0502020204030204" pitchFamily="34" charset="0"/>
              </a:rPr>
              <a:t> </a:t>
            </a:r>
          </a:p>
          <a:p>
            <a:pPr marL="507949" lvl="1" indent="0">
              <a:buClr>
                <a:srgbClr val="008080"/>
              </a:buClr>
              <a:buNone/>
            </a:pPr>
            <a:endParaRPr lang="ar-SA" sz="1400" dirty="0" smtClean="0">
              <a:solidFill>
                <a:srgbClr val="EC60C2"/>
              </a:solidFill>
              <a:latin typeface="Gill Sans MT" panose="020B0502020104020203" pitchFamily="34" charset="0"/>
              <a:cs typeface="Calibri" panose="020F0502020204030204" pitchFamily="34" charset="0"/>
            </a:endParaRPr>
          </a:p>
          <a:p>
            <a:pPr marL="507949" lvl="1" indent="0">
              <a:buClr>
                <a:srgbClr val="008080"/>
              </a:buClr>
              <a:buNone/>
            </a:pPr>
            <a:endParaRPr lang="ar-SA" sz="100" dirty="0">
              <a:solidFill>
                <a:srgbClr val="EC60C2"/>
              </a:solidFill>
              <a:latin typeface="Gill Sans MT" panose="020B0502020104020203" pitchFamily="34" charset="0"/>
              <a:cs typeface="Calibri" panose="020F0502020204030204" pitchFamily="34" charset="0"/>
            </a:endParaRPr>
          </a:p>
          <a:p>
            <a:pPr marL="507949" lvl="1" indent="0">
              <a:buClr>
                <a:srgbClr val="008080"/>
              </a:buClr>
              <a:buNone/>
            </a:pPr>
            <a:endParaRPr lang="ar-SA" sz="100" dirty="0" smtClean="0">
              <a:solidFill>
                <a:srgbClr val="EC60C2"/>
              </a:solidFill>
              <a:latin typeface="Gill Sans MT" panose="020B0502020104020203" pitchFamily="34" charset="0"/>
              <a:cs typeface="Calibri" panose="020F0502020204030204" pitchFamily="34" charset="0"/>
            </a:endParaRPr>
          </a:p>
          <a:p>
            <a:pPr marL="507949" lvl="1" indent="0">
              <a:buClr>
                <a:srgbClr val="008080"/>
              </a:buClr>
              <a:buNone/>
            </a:pPr>
            <a:endParaRPr lang="en-US" sz="100" dirty="0" smtClean="0">
              <a:solidFill>
                <a:srgbClr val="EC60C2"/>
              </a:solidFill>
              <a:latin typeface="Gill Sans MT" panose="020B0502020104020203" pitchFamily="34" charset="0"/>
              <a:cs typeface="Calibri" panose="020F0502020204030204" pitchFamily="34" charset="0"/>
            </a:endParaRPr>
          </a:p>
          <a:p>
            <a:pPr defTabSz="914400">
              <a:lnSpc>
                <a:spcPct val="150000"/>
              </a:lnSpc>
              <a:buClr>
                <a:srgbClr val="008080"/>
              </a:buClr>
            </a:pPr>
            <a:r>
              <a:rPr lang="en-US" sz="1600" dirty="0" smtClean="0">
                <a:solidFill>
                  <a:srgbClr val="008080"/>
                </a:solidFill>
                <a:latin typeface="Gill Sans MT" panose="020B0502020104020203" pitchFamily="34" charset="0"/>
                <a:cs typeface="Calibri" panose="020F0502020204030204" pitchFamily="34" charset="0"/>
              </a:rPr>
              <a:t>Treatment </a:t>
            </a:r>
            <a:r>
              <a:rPr lang="en-US" sz="1600" dirty="0">
                <a:solidFill>
                  <a:srgbClr val="008080"/>
                </a:solidFill>
                <a:latin typeface="Gill Sans MT" panose="020B0502020104020203" pitchFamily="34" charset="0"/>
                <a:cs typeface="Calibri" panose="020F0502020204030204" pitchFamily="34" charset="0"/>
              </a:rPr>
              <a:t>of Rickets:</a:t>
            </a:r>
          </a:p>
          <a:p>
            <a:pPr marL="850849" lvl="1" indent="-342900">
              <a:buClr>
                <a:srgbClr val="008080"/>
              </a:buClr>
              <a:buFont typeface="+mj-lt"/>
              <a:buAutoNum type="arabicPeriod"/>
            </a:pPr>
            <a:r>
              <a:rPr lang="en-US" sz="1300" dirty="0" smtClean="0">
                <a:solidFill>
                  <a:srgbClr val="EC60C2"/>
                </a:solidFill>
                <a:latin typeface="Gill Sans MT" panose="020B0502020104020203" pitchFamily="34" charset="0"/>
                <a:cs typeface="Calibri" panose="020F0502020204030204" pitchFamily="34" charset="0"/>
              </a:rPr>
              <a:t>Supplying adequate calcium and phosphate in the diet.</a:t>
            </a:r>
          </a:p>
          <a:p>
            <a:pPr marL="850849" lvl="1" indent="-342900">
              <a:buClr>
                <a:srgbClr val="008080"/>
              </a:buClr>
              <a:buFont typeface="+mj-lt"/>
              <a:buAutoNum type="arabicPeriod"/>
            </a:pPr>
            <a:r>
              <a:rPr lang="en-US" sz="1300" dirty="0" smtClean="0">
                <a:solidFill>
                  <a:srgbClr val="EC60C2"/>
                </a:solidFill>
                <a:latin typeface="Gill Sans MT" panose="020B0502020104020203" pitchFamily="34" charset="0"/>
                <a:cs typeface="Calibri" panose="020F0502020204030204" pitchFamily="34" charset="0"/>
              </a:rPr>
              <a:t>Administering large amounts of vitamin D.</a:t>
            </a:r>
          </a:p>
          <a:p>
            <a:pPr marL="0" indent="0" defTabSz="914400">
              <a:lnSpc>
                <a:spcPct val="150000"/>
              </a:lnSpc>
              <a:buClr>
                <a:srgbClr val="008080"/>
              </a:buClr>
              <a:buNone/>
            </a:pPr>
            <a:endParaRPr lang="en-US" sz="1800" dirty="0">
              <a:solidFill>
                <a:srgbClr val="008080"/>
              </a:solidFill>
              <a:latin typeface="Gill Sans MT" panose="020B0502020104020203" pitchFamily="34" charset="0"/>
              <a:cs typeface="Calibri" panose="020F0502020204030204" pitchFamily="34" charset="0"/>
            </a:endParaRPr>
          </a:p>
          <a:p>
            <a:pPr defTabSz="914400">
              <a:lnSpc>
                <a:spcPct val="150000"/>
              </a:lnSpc>
              <a:buClr>
                <a:srgbClr val="008080"/>
              </a:buClr>
            </a:pPr>
            <a:endParaRPr lang="en-US" sz="1800" dirty="0">
              <a:solidFill>
                <a:srgbClr val="007471"/>
              </a:solidFill>
              <a:cs typeface="Calibri" panose="020F0502020204030204" pitchFamily="34" charset="0"/>
            </a:endParaRPr>
          </a:p>
        </p:txBody>
      </p:sp>
      <p:sp>
        <p:nvSpPr>
          <p:cNvPr id="12" name="Title 1"/>
          <p:cNvSpPr>
            <a:spLocks noGrp="1"/>
          </p:cNvSpPr>
          <p:nvPr>
            <p:ph type="title"/>
          </p:nvPr>
        </p:nvSpPr>
        <p:spPr>
          <a:xfrm>
            <a:off x="609460" y="152400"/>
            <a:ext cx="10969943" cy="990600"/>
          </a:xfrm>
        </p:spPr>
        <p:txBody>
          <a:bodyPr vert="horz" lIns="101590" tIns="50795" rIns="101590" bIns="50795" anchor="b" anchorCtr="0">
            <a:normAutofit/>
          </a:bodyPr>
          <a:lstStyle/>
          <a:p>
            <a:r>
              <a:rPr lang="en-US" sz="3200" dirty="0">
                <a:solidFill>
                  <a:srgbClr val="008080"/>
                </a:solidFill>
                <a:latin typeface="Bahnschrift" panose="020B0502040204020203" pitchFamily="34" charset="0"/>
                <a:cs typeface="Calibri" panose="020F0502020204030204" pitchFamily="34" charset="0"/>
              </a:rPr>
              <a:t>Vitamin D deficiency </a:t>
            </a:r>
            <a:r>
              <a:rPr lang="en-US" sz="3200" dirty="0" smtClean="0">
                <a:solidFill>
                  <a:srgbClr val="008080"/>
                </a:solidFill>
                <a:latin typeface="Bahnschrift" panose="020B0502040204020203" pitchFamily="34" charset="0"/>
                <a:cs typeface="Calibri" panose="020F0502020204030204" pitchFamily="34" charset="0"/>
              </a:rPr>
              <a:t> Diseases </a:t>
            </a:r>
            <a:endParaRPr lang="en-US" sz="3200" dirty="0">
              <a:solidFill>
                <a:srgbClr val="008080"/>
              </a:solidFill>
              <a:latin typeface="Bahnschrift" panose="020B0502040204020203" pitchFamily="34" charset="0"/>
              <a:cs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57554878"/>
              </p:ext>
            </p:extLst>
          </p:nvPr>
        </p:nvGraphicFramePr>
        <p:xfrm>
          <a:off x="5584468" y="3681950"/>
          <a:ext cx="5989047" cy="2586355"/>
        </p:xfrm>
        <a:graphic>
          <a:graphicData uri="http://schemas.openxmlformats.org/drawingml/2006/table">
            <a:tbl>
              <a:tblPr firstRow="1" bandRow="1">
                <a:tableStyleId>{5DA37D80-6434-44D0-A028-1B22A696006F}</a:tableStyleId>
              </a:tblPr>
              <a:tblGrid>
                <a:gridCol w="2239722">
                  <a:extLst>
                    <a:ext uri="{9D8B030D-6E8A-4147-A177-3AD203B41FA5}">
                      <a16:colId xmlns:a16="http://schemas.microsoft.com/office/drawing/2014/main" xmlns="" val="410670598"/>
                    </a:ext>
                  </a:extLst>
                </a:gridCol>
                <a:gridCol w="3749325">
                  <a:extLst>
                    <a:ext uri="{9D8B030D-6E8A-4147-A177-3AD203B41FA5}">
                      <a16:colId xmlns:a16="http://schemas.microsoft.com/office/drawing/2014/main" xmlns="" val="511729823"/>
                    </a:ext>
                  </a:extLst>
                </a:gridCol>
              </a:tblGrid>
              <a:tr h="128413">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kern="1200" dirty="0" smtClean="0">
                          <a:solidFill>
                            <a:srgbClr val="497E8D"/>
                          </a:solidFill>
                          <a:latin typeface="+mn-lt"/>
                          <a:ea typeface="+mn-ea"/>
                          <a:cs typeface="+mn-cs"/>
                        </a:rPr>
                        <a:t>Tetany in Rickets </a:t>
                      </a:r>
                      <a:r>
                        <a:rPr kumimoji="0" lang="en-US" sz="1800" b="0" kern="1200" dirty="0" smtClean="0">
                          <a:solidFill>
                            <a:schemeClr val="bg1">
                              <a:lumMod val="50000"/>
                            </a:schemeClr>
                          </a:solidFill>
                          <a:latin typeface="+mn-lt"/>
                          <a:ea typeface="+mn-ea"/>
                          <a:cs typeface="+mn-cs"/>
                        </a:rPr>
                        <a:t>(only in females’ slides)</a:t>
                      </a:r>
                    </a:p>
                  </a:txBody>
                  <a:tcPr>
                    <a:solidFill>
                      <a:srgbClr val="DAFEF3"/>
                    </a:solidFill>
                  </a:tcPr>
                </a:tc>
                <a:tc hMerge="1">
                  <a:txBody>
                    <a:bodyPr/>
                    <a:lstStyle/>
                    <a:p>
                      <a:endParaRPr lang="en-US" dirty="0"/>
                    </a:p>
                  </a:txBody>
                  <a:tcPr>
                    <a:noFill/>
                  </a:tcPr>
                </a:tc>
                <a:extLst>
                  <a:ext uri="{0D108BD9-81ED-4DB2-BD59-A6C34878D82A}">
                    <a16:rowId xmlns:a16="http://schemas.microsoft.com/office/drawing/2014/main" xmlns="" val="1829298719"/>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300" b="0" dirty="0" smtClean="0">
                        <a:solidFill>
                          <a:srgbClr val="008080"/>
                        </a:solidFill>
                        <a:latin typeface="+mn-l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300" b="0" dirty="0" smtClean="0">
                        <a:solidFill>
                          <a:srgbClr val="008080"/>
                        </a:solidFill>
                        <a:latin typeface="+mn-lt"/>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300" b="0" dirty="0" smtClean="0">
                        <a:solidFill>
                          <a:srgbClr val="008080"/>
                        </a:solidFill>
                        <a:latin typeface="+mn-lt"/>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300" b="0" dirty="0" smtClean="0">
                          <a:solidFill>
                            <a:srgbClr val="008080"/>
                          </a:solidFill>
                          <a:latin typeface="+mn-lt"/>
                        </a:rPr>
                        <a:t>Early stages</a:t>
                      </a:r>
                    </a:p>
                  </a:txBody>
                  <a:tcPr>
                    <a:solidFill>
                      <a:srgbClr val="F0FEF7"/>
                    </a:solidFill>
                  </a:tcPr>
                </a:tc>
                <a:tc>
                  <a:txBody>
                    <a:bodyPr/>
                    <a:lstStyle/>
                    <a:p>
                      <a:pPr marL="285750" indent="-285750" algn="l">
                        <a:lnSpc>
                          <a:spcPct val="150000"/>
                        </a:lnSpc>
                        <a:buClr>
                          <a:srgbClr val="008080"/>
                        </a:buClr>
                        <a:buFont typeface="Wingdings" panose="05000000000000000000" pitchFamily="2" charset="2"/>
                        <a:buChar char="ü"/>
                      </a:pPr>
                      <a:r>
                        <a:rPr lang="en-US" sz="1300" b="0" dirty="0" smtClean="0">
                          <a:latin typeface="+mn-lt"/>
                        </a:rPr>
                        <a:t>No tetany</a:t>
                      </a:r>
                      <a:r>
                        <a:rPr lang="en-US" sz="1300" b="0" baseline="0" dirty="0" smtClean="0">
                          <a:latin typeface="+mn-lt"/>
                        </a:rPr>
                        <a:t>.</a:t>
                      </a:r>
                    </a:p>
                    <a:p>
                      <a:pPr marL="285750" indent="-285750" algn="l">
                        <a:lnSpc>
                          <a:spcPct val="150000"/>
                        </a:lnSpc>
                        <a:buClr>
                          <a:srgbClr val="008080"/>
                        </a:buClr>
                        <a:buFont typeface="Wingdings" panose="05000000000000000000" pitchFamily="2" charset="2"/>
                        <a:buChar char="ü"/>
                      </a:pPr>
                      <a:r>
                        <a:rPr lang="en-US" sz="1300" b="0" dirty="0" smtClean="0">
                          <a:latin typeface="+mn-lt"/>
                        </a:rPr>
                        <a:t>PTH stimulate </a:t>
                      </a:r>
                      <a:r>
                        <a:rPr lang="en-US" sz="1300" b="0" dirty="0" err="1" smtClean="0">
                          <a:latin typeface="+mn-lt"/>
                        </a:rPr>
                        <a:t>osteoclastic</a:t>
                      </a:r>
                      <a:r>
                        <a:rPr lang="en-US" sz="1300" b="0" dirty="0" smtClean="0">
                          <a:latin typeface="+mn-lt"/>
                        </a:rPr>
                        <a:t> absorption</a:t>
                      </a:r>
                      <a:r>
                        <a:rPr lang="en-US" sz="1300" b="0" baseline="0" dirty="0" smtClean="0">
                          <a:latin typeface="+mn-lt"/>
                        </a:rPr>
                        <a:t> </a:t>
                      </a:r>
                      <a:r>
                        <a:rPr lang="en-US" sz="1300" b="0" dirty="0" smtClean="0">
                          <a:latin typeface="+mn-lt"/>
                        </a:rPr>
                        <a:t>of bone.</a:t>
                      </a:r>
                    </a:p>
                    <a:p>
                      <a:pPr marL="285750" indent="-285750" algn="l">
                        <a:lnSpc>
                          <a:spcPct val="150000"/>
                        </a:lnSpc>
                        <a:buClr>
                          <a:srgbClr val="008080"/>
                        </a:buClr>
                        <a:buFont typeface="Wingdings" panose="05000000000000000000" pitchFamily="2" charset="2"/>
                        <a:buChar char="ü"/>
                      </a:pPr>
                      <a:r>
                        <a:rPr lang="en-US" sz="1300" b="0" dirty="0" smtClean="0">
                          <a:latin typeface="+mn-lt"/>
                        </a:rPr>
                        <a:t>ECF Calcium  level is normal.</a:t>
                      </a:r>
                    </a:p>
                  </a:txBody>
                  <a:tcPr>
                    <a:noFill/>
                  </a:tcPr>
                </a:tc>
                <a:extLst>
                  <a:ext uri="{0D108BD9-81ED-4DB2-BD59-A6C34878D82A}">
                    <a16:rowId xmlns:a16="http://schemas.microsoft.com/office/drawing/2014/main" xmlns="" val="1760109907"/>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b="0" dirty="0" smtClean="0">
                          <a:solidFill>
                            <a:srgbClr val="008080"/>
                          </a:solidFill>
                          <a:latin typeface="+mn-lt"/>
                        </a:rPr>
                        <a:t>When the bones finally  become exhausted of calcium</a:t>
                      </a:r>
                    </a:p>
                  </a:txBody>
                  <a:tcPr>
                    <a:solidFill>
                      <a:srgbClr val="F0FEF7"/>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sz="1300" b="0" dirty="0" smtClean="0">
                          <a:latin typeface="+mn-lt"/>
                        </a:rPr>
                        <a:t>Calcium</a:t>
                      </a:r>
                      <a:r>
                        <a:rPr lang="en-US" sz="1300" b="0" baseline="0" dirty="0" smtClean="0">
                          <a:latin typeface="+mn-lt"/>
                        </a:rPr>
                        <a:t> </a:t>
                      </a:r>
                      <a:r>
                        <a:rPr lang="en-US" sz="1300" b="0" dirty="0" smtClean="0">
                          <a:latin typeface="+mn-lt"/>
                        </a:rPr>
                        <a:t>level  falls rapidly</a:t>
                      </a:r>
                    </a:p>
                    <a:p>
                      <a:pPr marL="285750" indent="-285750">
                        <a:lnSpc>
                          <a:spcPct val="150000"/>
                        </a:lnSpc>
                        <a:buFont typeface="Wingdings" panose="05000000000000000000" pitchFamily="2" charset="2"/>
                        <a:buChar char="ü"/>
                      </a:pPr>
                      <a:endParaRPr lang="en-US" sz="1300" dirty="0"/>
                    </a:p>
                  </a:txBody>
                  <a:tcPr>
                    <a:solidFill>
                      <a:schemeClr val="bg1"/>
                    </a:solidFill>
                  </a:tcPr>
                </a:tc>
                <a:extLst>
                  <a:ext uri="{0D108BD9-81ED-4DB2-BD59-A6C34878D82A}">
                    <a16:rowId xmlns:a16="http://schemas.microsoft.com/office/drawing/2014/main" xmlns="" val="2264365137"/>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300" b="0" dirty="0" smtClean="0">
                          <a:solidFill>
                            <a:srgbClr val="008080"/>
                          </a:solidFill>
                          <a:latin typeface="+mn-lt"/>
                        </a:rPr>
                        <a:t>Blood</a:t>
                      </a:r>
                      <a:r>
                        <a:rPr lang="en-US" sz="1300" b="0" baseline="0" dirty="0" smtClean="0">
                          <a:solidFill>
                            <a:srgbClr val="008080"/>
                          </a:solidFill>
                          <a:latin typeface="+mn-lt"/>
                        </a:rPr>
                        <a:t> </a:t>
                      </a:r>
                      <a:r>
                        <a:rPr lang="en-US" sz="1300" b="0" dirty="0" smtClean="0">
                          <a:solidFill>
                            <a:srgbClr val="008080"/>
                          </a:solidFill>
                          <a:latin typeface="+mn-lt"/>
                        </a:rPr>
                        <a:t>level of calcium falls below </a:t>
                      </a:r>
                      <a:r>
                        <a:rPr lang="en-US" sz="1300" b="0" dirty="0" smtClean="0">
                          <a:solidFill>
                            <a:schemeClr val="accent4">
                              <a:lumMod val="75000"/>
                            </a:schemeClr>
                          </a:solidFill>
                          <a:latin typeface="+mn-lt"/>
                        </a:rPr>
                        <a:t>7</a:t>
                      </a:r>
                      <a:r>
                        <a:rPr lang="en-US" sz="1300" b="0" dirty="0" smtClean="0">
                          <a:solidFill>
                            <a:srgbClr val="008080"/>
                          </a:solidFill>
                          <a:latin typeface="+mn-lt"/>
                        </a:rPr>
                        <a:t> mg/dl</a:t>
                      </a:r>
                    </a:p>
                  </a:txBody>
                  <a:tcPr>
                    <a:solidFill>
                      <a:srgbClr val="F0FEF7"/>
                    </a:solidFill>
                  </a:tcPr>
                </a:tc>
                <a:tc>
                  <a:txBody>
                    <a:bodyPr/>
                    <a:lstStyle/>
                    <a:p>
                      <a:pPr marL="285750" indent="-285750" algn="l">
                        <a:lnSpc>
                          <a:spcPct val="150000"/>
                        </a:lnSpc>
                        <a:buClr>
                          <a:srgbClr val="008080"/>
                        </a:buClr>
                        <a:buFont typeface="Wingdings" panose="05000000000000000000" pitchFamily="2" charset="2"/>
                        <a:buChar char="ü"/>
                      </a:pPr>
                      <a:r>
                        <a:rPr lang="en-US" sz="1300" b="0" dirty="0" smtClean="0">
                          <a:latin typeface="+mn-lt"/>
                        </a:rPr>
                        <a:t>Signs of tetany:</a:t>
                      </a:r>
                      <a:r>
                        <a:rPr lang="en-US" sz="1300" b="0" baseline="0" dirty="0" smtClean="0">
                          <a:latin typeface="+mn-lt"/>
                        </a:rPr>
                        <a:t> </a:t>
                      </a:r>
                      <a:r>
                        <a:rPr lang="en-US" sz="1300" b="0" dirty="0" smtClean="0">
                          <a:latin typeface="+mn-lt"/>
                        </a:rPr>
                        <a:t>positive </a:t>
                      </a:r>
                      <a:r>
                        <a:rPr lang="en-US" sz="1300" b="0" dirty="0" err="1" smtClean="0">
                          <a:latin typeface="+mn-lt"/>
                        </a:rPr>
                        <a:t>Chvostek's</a:t>
                      </a:r>
                      <a:r>
                        <a:rPr lang="en-US" sz="1300" b="0" dirty="0" smtClean="0">
                          <a:latin typeface="+mn-lt"/>
                        </a:rPr>
                        <a:t> sign.</a:t>
                      </a:r>
                    </a:p>
                    <a:p>
                      <a:pPr marL="285750" indent="-285750" algn="l">
                        <a:lnSpc>
                          <a:spcPct val="150000"/>
                        </a:lnSpc>
                        <a:buClr>
                          <a:srgbClr val="008080"/>
                        </a:buClr>
                        <a:buFont typeface="Wingdings" panose="05000000000000000000" pitchFamily="2" charset="2"/>
                        <a:buChar char="ü"/>
                      </a:pPr>
                      <a:r>
                        <a:rPr lang="en-US" sz="1300" b="0" dirty="0" smtClean="0">
                          <a:latin typeface="+mn-lt"/>
                        </a:rPr>
                        <a:t>Death:</a:t>
                      </a:r>
                      <a:r>
                        <a:rPr lang="en-US" sz="1300" b="0" baseline="0" dirty="0" smtClean="0">
                          <a:latin typeface="+mn-lt"/>
                        </a:rPr>
                        <a:t> </a:t>
                      </a:r>
                      <a:r>
                        <a:rPr lang="en-US" sz="1300" b="0" dirty="0" smtClean="0">
                          <a:latin typeface="+mn-lt"/>
                        </a:rPr>
                        <a:t>tetanic respiratory spasm.</a:t>
                      </a:r>
                    </a:p>
                  </a:txBody>
                  <a:tcPr>
                    <a:noFill/>
                  </a:tcPr>
                </a:tc>
                <a:extLst>
                  <a:ext uri="{0D108BD9-81ED-4DB2-BD59-A6C34878D82A}">
                    <a16:rowId xmlns:a16="http://schemas.microsoft.com/office/drawing/2014/main" xmlns="" val="252457837"/>
                  </a:ext>
                </a:extLst>
              </a:tr>
            </a:tbl>
          </a:graphicData>
        </a:graphic>
      </p:graphicFrame>
      <p:sp>
        <p:nvSpPr>
          <p:cNvPr id="8" name="object 3"/>
          <p:cNvSpPr/>
          <p:nvPr/>
        </p:nvSpPr>
        <p:spPr>
          <a:xfrm>
            <a:off x="9478788" y="1196752"/>
            <a:ext cx="2074371" cy="1960474"/>
          </a:xfrm>
          <a:prstGeom prst="rect">
            <a:avLst/>
          </a:prstGeom>
          <a:blipFill>
            <a:blip r:embed="rId2" cstate="print"/>
            <a:stretch>
              <a:fillRect/>
            </a:stretch>
          </a:blipFill>
        </p:spPr>
        <p:txBody>
          <a:bodyPr wrap="square" lIns="0" tIns="0" rIns="0" bIns="0" rtlCol="0"/>
          <a:lstStyle/>
          <a:p>
            <a:endParaRPr/>
          </a:p>
        </p:txBody>
      </p:sp>
      <p:sp>
        <p:nvSpPr>
          <p:cNvPr id="9" name="Rectangle 8"/>
          <p:cNvSpPr/>
          <p:nvPr/>
        </p:nvSpPr>
        <p:spPr>
          <a:xfrm>
            <a:off x="603573" y="4725144"/>
            <a:ext cx="5482629" cy="830997"/>
          </a:xfrm>
          <a:prstGeom prst="rect">
            <a:avLst/>
          </a:prstGeom>
        </p:spPr>
        <p:txBody>
          <a:bodyPr wrap="square">
            <a:spAutoFit/>
          </a:bodyPr>
          <a:lstStyle/>
          <a:p>
            <a:pPr lvl="1" algn="r" rtl="1">
              <a:buClr>
                <a:srgbClr val="008080"/>
              </a:buClr>
            </a:pPr>
            <a:r>
              <a:rPr lang="ar-SA" sz="1200" dirty="0">
                <a:solidFill>
                  <a:srgbClr val="00B050"/>
                </a:solidFill>
                <a:latin typeface="Gill Sans MT" panose="020B0502020104020203" pitchFamily="34" charset="0"/>
                <a:cs typeface="Calibri" panose="020F0502020204030204" pitchFamily="34" charset="0"/>
              </a:rPr>
              <a:t> </a:t>
            </a:r>
            <a:r>
              <a:rPr lang="ar-SA" sz="1200" dirty="0" err="1">
                <a:solidFill>
                  <a:srgbClr val="00B050"/>
                </a:solidFill>
                <a:latin typeface="Gill Sans MT" panose="020B0502020104020203" pitchFamily="34" charset="0"/>
                <a:cs typeface="Calibri" panose="020F0502020204030204" pitchFamily="34" charset="0"/>
              </a:rPr>
              <a:t>ﻟﻮ</a:t>
            </a:r>
            <a:r>
              <a:rPr lang="ar-SA" sz="1200" dirty="0">
                <a:solidFill>
                  <a:srgbClr val="00B050"/>
                </a:solidFill>
                <a:latin typeface="Gill Sans MT" panose="020B0502020104020203" pitchFamily="34" charset="0"/>
                <a:cs typeface="Calibri" panose="020F0502020204030204" pitchFamily="34" charset="0"/>
              </a:rPr>
              <a:t> </a:t>
            </a:r>
            <a:r>
              <a:rPr lang="ar-SA" sz="1200" dirty="0" err="1">
                <a:solidFill>
                  <a:srgbClr val="00B050"/>
                </a:solidFill>
                <a:latin typeface="Gill Sans MT" panose="020B0502020104020203" pitchFamily="34" charset="0"/>
                <a:cs typeface="Calibri" panose="020F0502020204030204" pitchFamily="34" charset="0"/>
              </a:rPr>
              <a:t>ﺻﺮﺗوا</a:t>
            </a:r>
            <a:r>
              <a:rPr lang="ar-SA" sz="1200" dirty="0">
                <a:solidFill>
                  <a:srgbClr val="00B050"/>
                </a:solidFill>
                <a:latin typeface="Gill Sans MT" panose="020B0502020104020203" pitchFamily="34" charset="0"/>
                <a:cs typeface="Calibri" panose="020F0502020204030204" pitchFamily="34" charset="0"/>
              </a:rPr>
              <a:t> </a:t>
            </a:r>
            <a:r>
              <a:rPr lang="ar-SA" sz="1200" dirty="0" err="1">
                <a:solidFill>
                  <a:srgbClr val="00B050"/>
                </a:solidFill>
                <a:latin typeface="Gill Sans MT" panose="020B0502020104020203" pitchFamily="34" charset="0"/>
                <a:cs typeface="Calibri" panose="020F0502020204030204" pitchFamily="34" charset="0"/>
              </a:rPr>
              <a:t>دﻛاترة</a:t>
            </a:r>
            <a:r>
              <a:rPr lang="ar-SA" sz="1200" dirty="0">
                <a:solidFill>
                  <a:srgbClr val="00B050"/>
                </a:solidFill>
                <a:latin typeface="Gill Sans MT" panose="020B0502020104020203" pitchFamily="34" charset="0"/>
                <a:cs typeface="Calibri" panose="020F0502020204030204" pitchFamily="34" charset="0"/>
              </a:rPr>
              <a:t> </a:t>
            </a:r>
            <a:r>
              <a:rPr lang="ar-SA" sz="1200" dirty="0" err="1">
                <a:solidFill>
                  <a:srgbClr val="00B050"/>
                </a:solidFill>
                <a:latin typeface="Gill Sans MT" panose="020B0502020104020203" pitchFamily="34" charset="0"/>
                <a:cs typeface="Calibri" panose="020F0502020204030204" pitchFamily="34" charset="0"/>
              </a:rPr>
              <a:t>اﻃﻔﺎل</a:t>
            </a:r>
            <a:r>
              <a:rPr lang="ar-SA" sz="1200" dirty="0">
                <a:solidFill>
                  <a:srgbClr val="00B050"/>
                </a:solidFill>
                <a:latin typeface="Gill Sans MT" panose="020B0502020104020203" pitchFamily="34" charset="0"/>
                <a:cs typeface="Calibri" panose="020F0502020204030204" pitchFamily="34" charset="0"/>
              </a:rPr>
              <a:t> </a:t>
            </a:r>
            <a:r>
              <a:rPr lang="ar-SA" sz="1200" dirty="0" err="1">
                <a:solidFill>
                  <a:srgbClr val="00B050"/>
                </a:solidFill>
                <a:latin typeface="Gill Sans MT" panose="020B0502020104020203" pitchFamily="34" charset="0"/>
                <a:cs typeface="Calibri" panose="020F0502020204030204" pitchFamily="34" charset="0"/>
              </a:rPr>
              <a:t>وﺟﺎكم</a:t>
            </a:r>
            <a:r>
              <a:rPr lang="ar-SA" sz="1200" dirty="0">
                <a:solidFill>
                  <a:srgbClr val="00B050"/>
                </a:solidFill>
                <a:latin typeface="Gill Sans MT" panose="020B0502020104020203" pitchFamily="34" charset="0"/>
                <a:cs typeface="Calibri" panose="020F0502020204030204" pitchFamily="34" charset="0"/>
              </a:rPr>
              <a:t> </a:t>
            </a:r>
            <a:r>
              <a:rPr lang="ar-SA" sz="1200" dirty="0" err="1">
                <a:solidFill>
                  <a:srgbClr val="00B050"/>
                </a:solidFill>
                <a:latin typeface="Gill Sans MT" panose="020B0502020104020203" pitchFamily="34" charset="0"/>
                <a:cs typeface="Calibri" panose="020F0502020204030204" pitchFamily="34" charset="0"/>
              </a:rPr>
              <a:t>ﻣﺮﯾﺾ</a:t>
            </a:r>
            <a:r>
              <a:rPr lang="ar-SA" sz="1200" dirty="0">
                <a:solidFill>
                  <a:srgbClr val="00B050"/>
                </a:solidFill>
                <a:latin typeface="Gill Sans MT" panose="020B0502020104020203" pitchFamily="34" charset="0"/>
                <a:cs typeface="Calibri" panose="020F0502020204030204" pitchFamily="34" charset="0"/>
              </a:rPr>
              <a:t> </a:t>
            </a:r>
            <a:r>
              <a:rPr lang="ar-SA" sz="1200" dirty="0" err="1">
                <a:solidFill>
                  <a:srgbClr val="00B050"/>
                </a:solidFill>
                <a:latin typeface="Gill Sans MT" panose="020B0502020104020203" pitchFamily="34" charset="0"/>
                <a:cs typeface="Calibri" panose="020F0502020204030204" pitchFamily="34" charset="0"/>
              </a:rPr>
              <a:t>وﺷﻜﯿﺘوا</a:t>
            </a:r>
            <a:r>
              <a:rPr lang="ar-SA" sz="1200" dirty="0">
                <a:solidFill>
                  <a:srgbClr val="00B050"/>
                </a:solidFill>
                <a:latin typeface="Gill Sans MT" panose="020B0502020104020203" pitchFamily="34" charset="0"/>
                <a:cs typeface="Calibri" panose="020F0502020204030204" pitchFamily="34" charset="0"/>
              </a:rPr>
              <a:t> ان عنده </a:t>
            </a:r>
            <a:r>
              <a:rPr lang="en-US" sz="1200" dirty="0">
                <a:solidFill>
                  <a:srgbClr val="00B050"/>
                </a:solidFill>
                <a:latin typeface="Gill Sans MT" panose="020B0502020104020203" pitchFamily="34" charset="0"/>
                <a:cs typeface="Calibri" panose="020F0502020204030204" pitchFamily="34" charset="0"/>
              </a:rPr>
              <a:t>Rickets</a:t>
            </a:r>
            <a:r>
              <a:rPr lang="ar-SA" sz="1200" dirty="0">
                <a:solidFill>
                  <a:srgbClr val="00B050"/>
                </a:solidFill>
                <a:latin typeface="Gill Sans MT" panose="020B0502020104020203" pitchFamily="34" charset="0"/>
                <a:cs typeface="Calibri" panose="020F0502020204030204" pitchFamily="34" charset="0"/>
              </a:rPr>
              <a:t> </a:t>
            </a:r>
            <a:r>
              <a:rPr lang="ar-SA" sz="1200" dirty="0" err="1">
                <a:solidFill>
                  <a:srgbClr val="00B050"/>
                </a:solidFill>
                <a:latin typeface="Gill Sans MT" panose="020B0502020104020203" pitchFamily="34" charset="0"/>
                <a:cs typeface="Calibri" panose="020F0502020204030204" pitchFamily="34" charset="0"/>
              </a:rPr>
              <a:t>وﺳﺄﻟﺘوه</a:t>
            </a:r>
            <a:r>
              <a:rPr lang="ar-SA" sz="1200" dirty="0">
                <a:solidFill>
                  <a:srgbClr val="00B050"/>
                </a:solidFill>
                <a:latin typeface="Gill Sans MT" panose="020B0502020104020203" pitchFamily="34" charset="0"/>
                <a:cs typeface="Calibri" panose="020F0502020204030204" pitchFamily="34" charset="0"/>
              </a:rPr>
              <a:t> </a:t>
            </a:r>
            <a:r>
              <a:rPr lang="ar-SA" sz="1200" dirty="0" err="1">
                <a:solidFill>
                  <a:srgbClr val="00B050"/>
                </a:solidFill>
                <a:latin typeface="Gill Sans MT" panose="020B0502020104020203" pitchFamily="34" charset="0"/>
                <a:cs typeface="Calibri" panose="020F0502020204030204" pitchFamily="34" charset="0"/>
              </a:rPr>
              <a:t>ﻋﻨﺪك</a:t>
            </a:r>
            <a:r>
              <a:rPr lang="ar-SA" sz="1200" dirty="0">
                <a:solidFill>
                  <a:srgbClr val="00B050"/>
                </a:solidFill>
                <a:latin typeface="Gill Sans MT" panose="020B0502020104020203" pitchFamily="34" charset="0"/>
                <a:cs typeface="Calibri" panose="020F0502020204030204" pitchFamily="34" charset="0"/>
              </a:rPr>
              <a:t> </a:t>
            </a:r>
            <a:r>
              <a:rPr lang="ar-SA" sz="1200" dirty="0" err="1">
                <a:solidFill>
                  <a:srgbClr val="00B050"/>
                </a:solidFill>
                <a:latin typeface="Gill Sans MT" panose="020B0502020104020203" pitchFamily="34" charset="0"/>
                <a:cs typeface="Calibri" panose="020F0502020204030204" pitchFamily="34" charset="0"/>
              </a:rPr>
              <a:t>ﺗﯿﺘﺎﻧﻲ</a:t>
            </a:r>
            <a:r>
              <a:rPr lang="ar-SA" sz="1200" dirty="0">
                <a:solidFill>
                  <a:srgbClr val="00B050"/>
                </a:solidFill>
                <a:latin typeface="Gill Sans MT" panose="020B0502020104020203" pitchFamily="34" charset="0"/>
                <a:cs typeface="Calibri" panose="020F0502020204030204" pitchFamily="34" charset="0"/>
              </a:rPr>
              <a:t> وقالكم ﻻ، وش تسوون؟ تقولون </a:t>
            </a:r>
            <a:r>
              <a:rPr lang="ar-SA" sz="1200" dirty="0" err="1">
                <a:solidFill>
                  <a:srgbClr val="00B050"/>
                </a:solidFill>
                <a:latin typeface="Gill Sans MT" panose="020B0502020104020203" pitchFamily="34" charset="0"/>
                <a:cs typeface="Calibri" panose="020F0502020204030204" pitchFamily="34" charset="0"/>
              </a:rPr>
              <a:t>ﻟﻪ</a:t>
            </a:r>
            <a:r>
              <a:rPr lang="ar-SA" sz="1200" dirty="0">
                <a:solidFill>
                  <a:srgbClr val="00B050"/>
                </a:solidFill>
                <a:latin typeface="Gill Sans MT" panose="020B0502020104020203" pitchFamily="34" charset="0"/>
                <a:cs typeface="Calibri" panose="020F0502020204030204" pitchFamily="34" charset="0"/>
              </a:rPr>
              <a:t> </a:t>
            </a:r>
            <a:r>
              <a:rPr lang="ar-SA" sz="1200" dirty="0" err="1">
                <a:solidFill>
                  <a:srgbClr val="00B050"/>
                </a:solidFill>
                <a:latin typeface="Gill Sans MT" panose="020B0502020104020203" pitchFamily="34" charset="0"/>
                <a:cs typeface="Calibri" panose="020F0502020204030204" pitchFamily="34" charset="0"/>
              </a:rPr>
              <a:t>ارﺟﻊ</a:t>
            </a:r>
            <a:r>
              <a:rPr lang="ar-SA" sz="1200" dirty="0">
                <a:solidFill>
                  <a:srgbClr val="00B050"/>
                </a:solidFill>
                <a:latin typeface="Gill Sans MT" panose="020B0502020104020203" pitchFamily="34" charset="0"/>
                <a:cs typeface="Calibri" panose="020F0502020204030204" pitchFamily="34" charset="0"/>
              </a:rPr>
              <a:t> </a:t>
            </a:r>
            <a:r>
              <a:rPr lang="ar-SA" sz="1200" dirty="0" err="1">
                <a:solidFill>
                  <a:srgbClr val="00B050"/>
                </a:solidFill>
                <a:latin typeface="Gill Sans MT" panose="020B0502020104020203" pitchFamily="34" charset="0"/>
                <a:cs typeface="Calibri" panose="020F0502020204030204" pitchFamily="34" charset="0"/>
              </a:rPr>
              <a:t>اﻟﺒﯿﺖ</a:t>
            </a:r>
            <a:r>
              <a:rPr lang="ar-SA" sz="1200" dirty="0">
                <a:solidFill>
                  <a:srgbClr val="00B050"/>
                </a:solidFill>
                <a:latin typeface="Gill Sans MT" panose="020B0502020104020203" pitchFamily="34" charset="0"/>
                <a:cs typeface="Calibri" panose="020F0502020204030204" pitchFamily="34" charset="0"/>
              </a:rPr>
              <a:t> </a:t>
            </a:r>
            <a:r>
              <a:rPr lang="ar-SA" sz="1200" dirty="0" err="1">
                <a:solidFill>
                  <a:srgbClr val="00B050"/>
                </a:solidFill>
                <a:latin typeface="Gill Sans MT" panose="020B0502020104020203" pitchFamily="34" charset="0"/>
                <a:cs typeface="Calibri" panose="020F0502020204030204" pitchFamily="34" charset="0"/>
              </a:rPr>
              <a:t>ﻣﺎﻓﯿﻚ</a:t>
            </a:r>
            <a:r>
              <a:rPr lang="ar-SA" sz="1200" dirty="0">
                <a:solidFill>
                  <a:srgbClr val="00B050"/>
                </a:solidFill>
                <a:latin typeface="Gill Sans MT" panose="020B0502020104020203" pitchFamily="34" charset="0"/>
                <a:cs typeface="Calibri" panose="020F0502020204030204" pitchFamily="34" charset="0"/>
              </a:rPr>
              <a:t> </a:t>
            </a:r>
            <a:r>
              <a:rPr lang="ar-SA" sz="1200" dirty="0" err="1">
                <a:solidFill>
                  <a:srgbClr val="00B050"/>
                </a:solidFill>
                <a:latin typeface="Gill Sans MT" panose="020B0502020104020203" pitchFamily="34" charset="0"/>
                <a:cs typeface="Calibri" panose="020F0502020204030204" pitchFamily="34" charset="0"/>
              </a:rPr>
              <a:t>ﺷﻲء</a:t>
            </a:r>
            <a:r>
              <a:rPr lang="ar-SA" sz="1200" dirty="0">
                <a:solidFill>
                  <a:srgbClr val="00B050"/>
                </a:solidFill>
                <a:latin typeface="Gill Sans MT" panose="020B0502020104020203" pitchFamily="34" charset="0"/>
                <a:cs typeface="Calibri" panose="020F0502020204030204" pitchFamily="34" charset="0"/>
              </a:rPr>
              <a:t>؟ لا طبعا لأن الدكتور الشاطر </a:t>
            </a:r>
            <a:r>
              <a:rPr lang="ar-SA" sz="1200" dirty="0" err="1">
                <a:solidFill>
                  <a:srgbClr val="00B050"/>
                </a:solidFill>
                <a:latin typeface="Gill Sans MT" panose="020B0502020104020203" pitchFamily="34" charset="0"/>
                <a:cs typeface="Calibri" panose="020F0502020204030204" pitchFamily="34" charset="0"/>
              </a:rPr>
              <a:t>بيتذكر</a:t>
            </a:r>
            <a:r>
              <a:rPr lang="ar-SA" sz="1200" dirty="0">
                <a:solidFill>
                  <a:srgbClr val="00B050"/>
                </a:solidFill>
                <a:latin typeface="Gill Sans MT" panose="020B0502020104020203" pitchFamily="34" charset="0"/>
                <a:cs typeface="Calibri" panose="020F0502020204030204" pitchFamily="34" charset="0"/>
              </a:rPr>
              <a:t> الفيسيولوجي، ويتذكر أن </a:t>
            </a:r>
            <a:r>
              <a:rPr lang="en-US" sz="1200" dirty="0">
                <a:solidFill>
                  <a:srgbClr val="00B050"/>
                </a:solidFill>
                <a:latin typeface="Gill Sans MT" panose="020B0502020104020203" pitchFamily="34" charset="0"/>
                <a:cs typeface="Calibri" panose="020F0502020204030204" pitchFamily="34" charset="0"/>
              </a:rPr>
              <a:t>PTH</a:t>
            </a:r>
            <a:r>
              <a:rPr lang="ar-SA" sz="1200" dirty="0">
                <a:solidFill>
                  <a:srgbClr val="00B050"/>
                </a:solidFill>
                <a:latin typeface="Gill Sans MT" panose="020B0502020104020203" pitchFamily="34" charset="0"/>
                <a:cs typeface="Calibri" panose="020F0502020204030204" pitchFamily="34" charset="0"/>
              </a:rPr>
              <a:t> قاعد يشتغل </a:t>
            </a:r>
            <a:r>
              <a:rPr lang="en-US" sz="1200" dirty="0">
                <a:solidFill>
                  <a:srgbClr val="00B050"/>
                </a:solidFill>
                <a:latin typeface="Gill Sans MT" panose="020B0502020104020203" pitchFamily="34" charset="0"/>
                <a:cs typeface="Calibri" panose="020F0502020204030204" pitchFamily="34" charset="0"/>
              </a:rPr>
              <a:t>as compensatory mechanism</a:t>
            </a:r>
            <a:r>
              <a:rPr lang="ar-SA" sz="1200" dirty="0">
                <a:solidFill>
                  <a:srgbClr val="00B050"/>
                </a:solidFill>
                <a:latin typeface="Gill Sans MT" panose="020B0502020104020203" pitchFamily="34" charset="0"/>
                <a:cs typeface="Calibri" panose="020F0502020204030204" pitchFamily="34" charset="0"/>
              </a:rPr>
              <a:t>، فـ </a:t>
            </a:r>
            <a:r>
              <a:rPr lang="ar-SA" sz="1200" dirty="0" err="1">
                <a:solidFill>
                  <a:srgbClr val="00B050"/>
                </a:solidFill>
                <a:latin typeface="Gill Sans MT" panose="020B0502020104020203" pitchFamily="34" charset="0"/>
                <a:cs typeface="Calibri" panose="020F0502020204030204" pitchFamily="34" charset="0"/>
              </a:rPr>
              <a:t>إنخفاض</a:t>
            </a:r>
            <a:r>
              <a:rPr lang="ar-SA" sz="1200" dirty="0">
                <a:solidFill>
                  <a:srgbClr val="00B050"/>
                </a:solidFill>
                <a:latin typeface="Gill Sans MT" panose="020B0502020104020203" pitchFamily="34" charset="0"/>
                <a:cs typeface="Calibri" panose="020F0502020204030204" pitchFamily="34" charset="0"/>
              </a:rPr>
              <a:t> مستوى الكالسيوم راح يتعوض، لكن العظام لسا ضعيفة.</a:t>
            </a:r>
            <a:endParaRPr lang="en-US" sz="1200" dirty="0">
              <a:solidFill>
                <a:srgbClr val="00B050"/>
              </a:solidFill>
              <a:latin typeface="Gill Sans MT" panose="020B0502020104020203" pitchFamily="34" charset="0"/>
              <a:cs typeface="Calibri" panose="020F0502020204030204" pitchFamily="34" charset="0"/>
            </a:endParaRPr>
          </a:p>
        </p:txBody>
      </p:sp>
      <p:pic>
        <p:nvPicPr>
          <p:cNvPr id="13" name="Picture 12">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53678" y="503415"/>
            <a:ext cx="620291" cy="620291"/>
          </a:xfrm>
          <a:prstGeom prst="rect">
            <a:avLst/>
          </a:prstGeom>
        </p:spPr>
      </p:pic>
      <p:sp>
        <p:nvSpPr>
          <p:cNvPr id="14" name="Rectangle 13"/>
          <p:cNvSpPr/>
          <p:nvPr/>
        </p:nvSpPr>
        <p:spPr>
          <a:xfrm>
            <a:off x="10198867" y="11258"/>
            <a:ext cx="1989957" cy="465413"/>
          </a:xfrm>
          <a:prstGeom prst="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Arabic Typesetting" panose="03020402040406030203" pitchFamily="66" charset="-78"/>
                <a:cs typeface="Arabic Typesetting" panose="03020402040406030203" pitchFamily="66" charset="-78"/>
              </a:rPr>
              <a:t>Important </a:t>
            </a:r>
            <a:endParaRPr lang="en-US" sz="2400" dirty="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13474789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01590" tIns="50795" rIns="101590" bIns="50795" anchor="b" anchorCtr="0">
            <a:normAutofit/>
          </a:bodyPr>
          <a:lstStyle/>
          <a:p>
            <a:r>
              <a:rPr lang="en-US" sz="3200" dirty="0" smtClean="0">
                <a:solidFill>
                  <a:srgbClr val="008080"/>
                </a:solidFill>
                <a:latin typeface="Bahnschrift" panose="020B0502040204020203" pitchFamily="34" charset="0"/>
                <a:cs typeface="Calibri" panose="020F0502020204030204" pitchFamily="34" charset="0"/>
              </a:rPr>
              <a:t>Cont.</a:t>
            </a:r>
            <a:endParaRPr lang="en-US" sz="3200" dirty="0">
              <a:solidFill>
                <a:srgbClr val="008080"/>
              </a:solidFill>
              <a:latin typeface="Bahnschrift" panose="020B0502040204020203"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4929A69E-7D8F-4515-9605-0315ABD4F316}" type="slidenum">
              <a:rPr lang="en-US" smtClean="0"/>
              <a:t>13</a:t>
            </a:fld>
            <a:endParaRPr lang="en-US" dirty="0"/>
          </a:p>
        </p:txBody>
      </p:sp>
      <p:sp>
        <p:nvSpPr>
          <p:cNvPr id="6" name="Isosceles Triangle 5"/>
          <p:cNvSpPr/>
          <p:nvPr/>
        </p:nvSpPr>
        <p:spPr>
          <a:xfrm rot="5400000">
            <a:off x="615605" y="6447138"/>
            <a:ext cx="152726" cy="147705"/>
          </a:xfrm>
          <a:prstGeom prst="triangle">
            <a:avLst/>
          </a:prstGeom>
          <a:solidFill>
            <a:srgbClr val="427380"/>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3"/>
          <p:cNvSpPr txBox="1">
            <a:spLocks/>
          </p:cNvSpPr>
          <p:nvPr/>
        </p:nvSpPr>
        <p:spPr>
          <a:xfrm>
            <a:off x="618115" y="1170942"/>
            <a:ext cx="4756217" cy="5024148"/>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marL="0" indent="0" defTabSz="914400">
              <a:lnSpc>
                <a:spcPct val="150000"/>
              </a:lnSpc>
              <a:buClr>
                <a:srgbClr val="008080"/>
              </a:buClr>
              <a:buNone/>
            </a:pPr>
            <a:r>
              <a:rPr lang="en-US" sz="1800" dirty="0" smtClean="0">
                <a:solidFill>
                  <a:srgbClr val="007471"/>
                </a:solidFill>
                <a:cs typeface="Calibri" panose="020F0502020204030204" pitchFamily="34" charset="0"/>
              </a:rPr>
              <a:t>2. Osteomalacia: </a:t>
            </a:r>
            <a:r>
              <a:rPr lang="en-US" sz="1600" dirty="0" smtClean="0">
                <a:solidFill>
                  <a:schemeClr val="bg1">
                    <a:lumMod val="50000"/>
                  </a:schemeClr>
                </a:solidFill>
                <a:cs typeface="Calibri" panose="020F0502020204030204" pitchFamily="34" charset="0"/>
              </a:rPr>
              <a:t>(Rickets in adult)</a:t>
            </a:r>
          </a:p>
          <a:p>
            <a:pPr>
              <a:lnSpc>
                <a:spcPct val="150000"/>
              </a:lnSpc>
              <a:buClr>
                <a:srgbClr val="008080"/>
              </a:buClr>
            </a:pPr>
            <a:r>
              <a:rPr lang="en-US" sz="1300" dirty="0">
                <a:latin typeface="Gill Sans MT" panose="020B0502020104020203" pitchFamily="34" charset="0"/>
                <a:cs typeface="Calibri" panose="020F0502020204030204" pitchFamily="34" charset="0"/>
              </a:rPr>
              <a:t>Demineralization (poor calcification) of preexisting bones which leads to more susceptibility to </a:t>
            </a:r>
            <a:r>
              <a:rPr lang="en-US" sz="1300" dirty="0" smtClean="0">
                <a:latin typeface="Gill Sans MT" panose="020B0502020104020203" pitchFamily="34" charset="0"/>
                <a:cs typeface="Calibri" panose="020F0502020204030204" pitchFamily="34" charset="0"/>
              </a:rPr>
              <a:t>Fracture.</a:t>
            </a:r>
            <a:endParaRPr lang="en-US" sz="1300" dirty="0">
              <a:latin typeface="Gill Sans MT" panose="020B0502020104020203" pitchFamily="34" charset="0"/>
              <a:cs typeface="Calibri" panose="020F0502020204030204" pitchFamily="34" charset="0"/>
            </a:endParaRPr>
          </a:p>
          <a:p>
            <a:pPr>
              <a:lnSpc>
                <a:spcPct val="150000"/>
              </a:lnSpc>
              <a:buClr>
                <a:srgbClr val="008080"/>
              </a:buClr>
            </a:pPr>
            <a:r>
              <a:rPr lang="en-US" sz="1300" dirty="0" smtClean="0">
                <a:solidFill>
                  <a:srgbClr val="EC60C2"/>
                </a:solidFill>
                <a:latin typeface="Gill Sans MT" panose="020B0502020104020203" pitchFamily="34" charset="0"/>
                <a:cs typeface="Calibri" panose="020F0502020204030204" pitchFamily="34" charset="0"/>
              </a:rPr>
              <a:t>Serious </a:t>
            </a:r>
            <a:r>
              <a:rPr lang="en-US" sz="1300" dirty="0">
                <a:solidFill>
                  <a:srgbClr val="EC60C2"/>
                </a:solidFill>
                <a:latin typeface="Gill Sans MT" panose="020B0502020104020203" pitchFamily="34" charset="0"/>
                <a:cs typeface="Calibri" panose="020F0502020204030204" pitchFamily="34" charset="0"/>
              </a:rPr>
              <a:t>deficiencies of both vitamin D and </a:t>
            </a:r>
            <a:r>
              <a:rPr lang="en-US" sz="1300" dirty="0" smtClean="0">
                <a:solidFill>
                  <a:srgbClr val="EC60C2"/>
                </a:solidFill>
                <a:latin typeface="Gill Sans MT" panose="020B0502020104020203" pitchFamily="34" charset="0"/>
                <a:cs typeface="Calibri" panose="020F0502020204030204" pitchFamily="34" charset="0"/>
              </a:rPr>
              <a:t>calcium occasionally </a:t>
            </a:r>
            <a:r>
              <a:rPr lang="en-US" sz="1300" dirty="0">
                <a:solidFill>
                  <a:srgbClr val="EC60C2"/>
                </a:solidFill>
                <a:latin typeface="Gill Sans MT" panose="020B0502020104020203" pitchFamily="34" charset="0"/>
                <a:cs typeface="Calibri" panose="020F0502020204030204" pitchFamily="34" charset="0"/>
              </a:rPr>
              <a:t>occur as a result of steatorrhea (failure to absorb fat) </a:t>
            </a:r>
            <a:r>
              <a:rPr lang="en-US" sz="1300" dirty="0">
                <a:solidFill>
                  <a:srgbClr val="00B050"/>
                </a:solidFill>
                <a:latin typeface="Gill Sans MT" panose="020B0502020104020203" pitchFamily="34" charset="0"/>
                <a:cs typeface="Calibri" panose="020F0502020204030204" pitchFamily="34" charset="0"/>
              </a:rPr>
              <a:t>(Since </a:t>
            </a:r>
            <a:r>
              <a:rPr lang="en-US" sz="1300" dirty="0" err="1">
                <a:solidFill>
                  <a:srgbClr val="00B050"/>
                </a:solidFill>
                <a:latin typeface="Gill Sans MT" panose="020B0502020104020203" pitchFamily="34" charset="0"/>
                <a:cs typeface="Calibri" panose="020F0502020204030204" pitchFamily="34" charset="0"/>
              </a:rPr>
              <a:t>vitD</a:t>
            </a:r>
            <a:r>
              <a:rPr lang="en-US" sz="1300" dirty="0">
                <a:solidFill>
                  <a:srgbClr val="00B050"/>
                </a:solidFill>
                <a:latin typeface="Gill Sans MT" panose="020B0502020104020203" pitchFamily="34" charset="0"/>
                <a:cs typeface="Calibri" panose="020F0502020204030204" pitchFamily="34" charset="0"/>
              </a:rPr>
              <a:t> is fat soluble it can be deficient in cases of </a:t>
            </a:r>
            <a:r>
              <a:rPr lang="en-US" sz="1300" dirty="0" smtClean="0">
                <a:solidFill>
                  <a:srgbClr val="00B050"/>
                </a:solidFill>
                <a:latin typeface="Gill Sans MT" panose="020B0502020104020203" pitchFamily="34" charset="0"/>
                <a:cs typeface="Calibri" panose="020F0502020204030204" pitchFamily="34" charset="0"/>
              </a:rPr>
              <a:t>steatorrhea).</a:t>
            </a:r>
            <a:endParaRPr lang="en-US" sz="1300" dirty="0">
              <a:solidFill>
                <a:srgbClr val="00B050"/>
              </a:solidFill>
              <a:latin typeface="Gill Sans MT" panose="020B0502020104020203" pitchFamily="34" charset="0"/>
              <a:cs typeface="Calibri" panose="020F0502020204030204" pitchFamily="34" charset="0"/>
            </a:endParaRPr>
          </a:p>
          <a:p>
            <a:pPr>
              <a:lnSpc>
                <a:spcPct val="150000"/>
              </a:lnSpc>
              <a:buClr>
                <a:srgbClr val="008080"/>
              </a:buClr>
            </a:pPr>
            <a:r>
              <a:rPr lang="en-US" sz="1300" dirty="0">
                <a:solidFill>
                  <a:srgbClr val="EC60C2"/>
                </a:solidFill>
                <a:latin typeface="Gill Sans MT" panose="020B0502020104020203" pitchFamily="34" charset="0"/>
                <a:cs typeface="Calibri" panose="020F0502020204030204" pitchFamily="34" charset="0"/>
              </a:rPr>
              <a:t>Poor absorption of vitamin D and </a:t>
            </a:r>
            <a:r>
              <a:rPr lang="en-US" sz="1300" dirty="0" smtClean="0">
                <a:solidFill>
                  <a:srgbClr val="EC60C2"/>
                </a:solidFill>
                <a:latin typeface="Gill Sans MT" panose="020B0502020104020203" pitchFamily="34" charset="0"/>
                <a:cs typeface="Calibri" panose="020F0502020204030204" pitchFamily="34" charset="0"/>
              </a:rPr>
              <a:t>calcium.</a:t>
            </a:r>
            <a:endParaRPr lang="en-US" sz="1300" dirty="0">
              <a:solidFill>
                <a:srgbClr val="EC60C2"/>
              </a:solidFill>
              <a:latin typeface="Gill Sans MT" panose="020B0502020104020203" pitchFamily="34" charset="0"/>
              <a:cs typeface="Calibri" panose="020F0502020204030204" pitchFamily="34" charset="0"/>
            </a:endParaRPr>
          </a:p>
          <a:p>
            <a:pPr>
              <a:lnSpc>
                <a:spcPct val="150000"/>
              </a:lnSpc>
              <a:buClr>
                <a:srgbClr val="008080"/>
              </a:buClr>
            </a:pPr>
            <a:r>
              <a:rPr lang="en-US" sz="1300" dirty="0">
                <a:solidFill>
                  <a:srgbClr val="EC60C2"/>
                </a:solidFill>
                <a:latin typeface="Gill Sans MT" panose="020B0502020104020203" pitchFamily="34" charset="0"/>
                <a:cs typeface="Calibri" panose="020F0502020204030204" pitchFamily="34" charset="0"/>
              </a:rPr>
              <a:t>Almost never proceeds to the stage of tetany but often is a cause of severe bone disability.</a:t>
            </a:r>
          </a:p>
          <a:p>
            <a:pPr defTabSz="914400">
              <a:lnSpc>
                <a:spcPct val="150000"/>
              </a:lnSpc>
              <a:buClr>
                <a:srgbClr val="008080"/>
              </a:buClr>
            </a:pPr>
            <a:r>
              <a:rPr lang="en-US" sz="1300" dirty="0">
                <a:solidFill>
                  <a:srgbClr val="008080"/>
                </a:solidFill>
                <a:latin typeface="Gill Sans MT" panose="020B0502020104020203" pitchFamily="34" charset="0"/>
                <a:cs typeface="Calibri" panose="020F0502020204030204" pitchFamily="34" charset="0"/>
              </a:rPr>
              <a:t>Renal Rickets: </a:t>
            </a:r>
            <a:r>
              <a:rPr lang="en-US" sz="1300" dirty="0">
                <a:solidFill>
                  <a:srgbClr val="00B050"/>
                </a:solidFill>
                <a:latin typeface="Gill Sans MT" panose="020B0502020104020203" pitchFamily="34" charset="0"/>
                <a:cs typeface="Calibri" panose="020F0502020204030204" pitchFamily="34" charset="0"/>
              </a:rPr>
              <a:t>(The kidneys synthesize the active form of </a:t>
            </a:r>
            <a:r>
              <a:rPr lang="en-US" sz="1300" dirty="0" smtClean="0">
                <a:solidFill>
                  <a:srgbClr val="00B050"/>
                </a:solidFill>
                <a:latin typeface="Gill Sans MT" panose="020B0502020104020203" pitchFamily="34" charset="0"/>
                <a:cs typeface="Calibri" panose="020F0502020204030204" pitchFamily="34" charset="0"/>
              </a:rPr>
              <a:t> </a:t>
            </a:r>
            <a:r>
              <a:rPr lang="en-US" sz="1300" dirty="0" err="1" smtClean="0">
                <a:solidFill>
                  <a:srgbClr val="00B050"/>
                </a:solidFill>
                <a:latin typeface="Gill Sans MT" panose="020B0502020104020203" pitchFamily="34" charset="0"/>
                <a:cs typeface="Calibri" panose="020F0502020204030204" pitchFamily="34" charset="0"/>
              </a:rPr>
              <a:t>VitD</a:t>
            </a:r>
            <a:r>
              <a:rPr lang="en-US" sz="1300" dirty="0" smtClean="0">
                <a:solidFill>
                  <a:srgbClr val="00B050"/>
                </a:solidFill>
                <a:latin typeface="Gill Sans MT" panose="020B0502020104020203" pitchFamily="34" charset="0"/>
                <a:cs typeface="Calibri" panose="020F0502020204030204" pitchFamily="34" charset="0"/>
              </a:rPr>
              <a:t> </a:t>
            </a:r>
            <a:r>
              <a:rPr lang="en-US" sz="1300" dirty="0">
                <a:solidFill>
                  <a:srgbClr val="00B050"/>
                </a:solidFill>
                <a:latin typeface="Gill Sans MT" panose="020B0502020104020203" pitchFamily="34" charset="0"/>
                <a:cs typeface="Calibri" panose="020F0502020204030204" pitchFamily="34" charset="0"/>
              </a:rPr>
              <a:t>since it contains the enzyme </a:t>
            </a:r>
            <a:r>
              <a:rPr lang="en-US" sz="1300" dirty="0" smtClean="0">
                <a:solidFill>
                  <a:srgbClr val="00B050"/>
                </a:solidFill>
                <a:latin typeface="Gill Sans MT" panose="020B0502020104020203" pitchFamily="34" charset="0"/>
                <a:cs typeface="Calibri" panose="020F0502020204030204" pitchFamily="34" charset="0"/>
              </a:rPr>
              <a:t>α1-hydroxlase)</a:t>
            </a:r>
          </a:p>
          <a:p>
            <a:pPr lvl="1" defTabSz="914400">
              <a:lnSpc>
                <a:spcPct val="150000"/>
              </a:lnSpc>
              <a:buClr>
                <a:srgbClr val="008080"/>
              </a:buClr>
              <a:buFont typeface="Arial" panose="020B0604020202020204" pitchFamily="34" charset="0"/>
              <a:buChar char="•"/>
            </a:pPr>
            <a:r>
              <a:rPr lang="en-US" sz="1400" dirty="0" smtClean="0">
                <a:solidFill>
                  <a:schemeClr val="tx1"/>
                </a:solidFill>
                <a:latin typeface="Gill Sans MT" panose="020B0502020104020203" pitchFamily="34" charset="0"/>
                <a:cs typeface="Calibri" panose="020F0502020204030204" pitchFamily="34" charset="0"/>
              </a:rPr>
              <a:t>It </a:t>
            </a:r>
            <a:r>
              <a:rPr lang="en-US" sz="1400" dirty="0">
                <a:solidFill>
                  <a:schemeClr val="tx1"/>
                </a:solidFill>
                <a:latin typeface="Gill Sans MT" panose="020B0502020104020203" pitchFamily="34" charset="0"/>
                <a:cs typeface="Calibri" panose="020F0502020204030204" pitchFamily="34" charset="0"/>
              </a:rPr>
              <a:t>is a type of </a:t>
            </a:r>
            <a:r>
              <a:rPr lang="en-US" sz="1400" dirty="0" err="1">
                <a:solidFill>
                  <a:schemeClr val="tx1"/>
                </a:solidFill>
                <a:latin typeface="Gill Sans MT" panose="020B0502020104020203" pitchFamily="34" charset="0"/>
                <a:cs typeface="Calibri" panose="020F0502020204030204" pitchFamily="34" charset="0"/>
              </a:rPr>
              <a:t>osteomalacia</a:t>
            </a:r>
            <a:r>
              <a:rPr lang="en-US" sz="1400" dirty="0">
                <a:solidFill>
                  <a:schemeClr val="tx1"/>
                </a:solidFill>
                <a:latin typeface="Gill Sans MT" panose="020B0502020104020203" pitchFamily="34" charset="0"/>
                <a:cs typeface="Calibri" panose="020F0502020204030204" pitchFamily="34" charset="0"/>
              </a:rPr>
              <a:t> due to prolonged kidney </a:t>
            </a:r>
            <a:r>
              <a:rPr lang="en-US" sz="1400" dirty="0" smtClean="0">
                <a:solidFill>
                  <a:schemeClr val="tx1"/>
                </a:solidFill>
                <a:latin typeface="Gill Sans MT" panose="020B0502020104020203" pitchFamily="34" charset="0"/>
                <a:cs typeface="Calibri" panose="020F0502020204030204" pitchFamily="34" charset="0"/>
              </a:rPr>
              <a:t>disease.</a:t>
            </a:r>
          </a:p>
          <a:p>
            <a:pPr lvl="1" defTabSz="914400">
              <a:lnSpc>
                <a:spcPct val="150000"/>
              </a:lnSpc>
              <a:buClr>
                <a:srgbClr val="008080"/>
              </a:buClr>
              <a:buFont typeface="Arial" panose="020B0604020202020204" pitchFamily="34" charset="0"/>
              <a:buChar char="•"/>
            </a:pPr>
            <a:r>
              <a:rPr lang="en-US" sz="1400" dirty="0" smtClean="0">
                <a:solidFill>
                  <a:schemeClr val="tx1"/>
                </a:solidFill>
                <a:latin typeface="Gill Sans MT" panose="020B0502020104020203" pitchFamily="34" charset="0"/>
                <a:cs typeface="Calibri" panose="020F0502020204030204" pitchFamily="34" charset="0"/>
              </a:rPr>
              <a:t>Failure of the damaged kidney.</a:t>
            </a:r>
          </a:p>
          <a:p>
            <a:pPr marL="0" indent="0" defTabSz="914400">
              <a:lnSpc>
                <a:spcPct val="150000"/>
              </a:lnSpc>
              <a:buClr>
                <a:srgbClr val="008080"/>
              </a:buClr>
              <a:buNone/>
            </a:pPr>
            <a:endParaRPr lang="en-US" sz="1600" dirty="0">
              <a:solidFill>
                <a:srgbClr val="007471"/>
              </a:solidFill>
              <a:cs typeface="Calibri" panose="020F0502020204030204" pitchFamily="34" charset="0"/>
            </a:endParaRPr>
          </a:p>
        </p:txBody>
      </p:sp>
      <p:cxnSp>
        <p:nvCxnSpPr>
          <p:cNvPr id="16" name="Straight Connector 15"/>
          <p:cNvCxnSpPr/>
          <p:nvPr/>
        </p:nvCxnSpPr>
        <p:spPr>
          <a:xfrm>
            <a:off x="5374332" y="1143000"/>
            <a:ext cx="0" cy="5213350"/>
          </a:xfrm>
          <a:prstGeom prst="line">
            <a:avLst/>
          </a:prstGeom>
          <a:ln>
            <a:solidFill>
              <a:srgbClr val="497E8D"/>
            </a:solidFill>
            <a:prstDash val="dashDot"/>
          </a:ln>
        </p:spPr>
        <p:style>
          <a:lnRef idx="1">
            <a:schemeClr val="accent1"/>
          </a:lnRef>
          <a:fillRef idx="0">
            <a:schemeClr val="accent1"/>
          </a:fillRef>
          <a:effectRef idx="0">
            <a:schemeClr val="accent1"/>
          </a:effectRef>
          <a:fontRef idx="minor">
            <a:schemeClr val="tx1"/>
          </a:fontRef>
        </p:style>
      </p:cxnSp>
      <p:sp>
        <p:nvSpPr>
          <p:cNvPr id="9" name="Content Placeholder 3"/>
          <p:cNvSpPr txBox="1">
            <a:spLocks/>
          </p:cNvSpPr>
          <p:nvPr/>
        </p:nvSpPr>
        <p:spPr>
          <a:xfrm>
            <a:off x="5446340" y="1183612"/>
            <a:ext cx="6336704" cy="5132125"/>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marL="0" indent="0" defTabSz="914400">
              <a:lnSpc>
                <a:spcPct val="150000"/>
              </a:lnSpc>
              <a:buClr>
                <a:srgbClr val="008080"/>
              </a:buClr>
              <a:buNone/>
            </a:pPr>
            <a:r>
              <a:rPr lang="en-US" sz="1800" dirty="0" smtClean="0">
                <a:solidFill>
                  <a:srgbClr val="007471"/>
                </a:solidFill>
                <a:cs typeface="Calibri" panose="020F0502020204030204" pitchFamily="34" charset="0"/>
              </a:rPr>
              <a:t>3. Osteoporosis</a:t>
            </a:r>
          </a:p>
          <a:p>
            <a:pPr defTabSz="914400">
              <a:buClr>
                <a:srgbClr val="008080"/>
              </a:buClr>
            </a:pPr>
            <a:r>
              <a:rPr lang="en-US" sz="1200" dirty="0">
                <a:solidFill>
                  <a:srgbClr val="00B050"/>
                </a:solidFill>
                <a:latin typeface="Gill Sans MT" panose="020B0502020104020203" pitchFamily="34" charset="0"/>
                <a:cs typeface="Calibri" panose="020F0502020204030204" pitchFamily="34" charset="0"/>
              </a:rPr>
              <a:t>Typically silent without symptoms until late stages → fractures with minimum </a:t>
            </a:r>
            <a:r>
              <a:rPr lang="en-US" sz="1200" dirty="0" smtClean="0">
                <a:solidFill>
                  <a:srgbClr val="00B050"/>
                </a:solidFill>
                <a:latin typeface="Gill Sans MT" panose="020B0502020104020203" pitchFamily="34" charset="0"/>
                <a:cs typeface="Calibri" panose="020F0502020204030204" pitchFamily="34" charset="0"/>
              </a:rPr>
              <a:t>trauma.</a:t>
            </a:r>
          </a:p>
          <a:p>
            <a:pPr defTabSz="914400">
              <a:buClr>
                <a:srgbClr val="008080"/>
              </a:buClr>
            </a:pPr>
            <a:r>
              <a:rPr lang="en-US" sz="1300" dirty="0" smtClean="0">
                <a:latin typeface="Gill Sans MT" panose="020B0502020104020203" pitchFamily="34" charset="0"/>
                <a:cs typeface="Calibri" panose="020F0502020204030204" pitchFamily="34" charset="0"/>
              </a:rPr>
              <a:t>Inadequate bone matrix and minerals.</a:t>
            </a:r>
          </a:p>
          <a:p>
            <a:pPr defTabSz="914400">
              <a:buClr>
                <a:srgbClr val="008080"/>
              </a:buClr>
            </a:pPr>
            <a:r>
              <a:rPr lang="en-US" sz="1300" dirty="0" smtClean="0">
                <a:latin typeface="Gill Sans MT" panose="020B0502020104020203" pitchFamily="34" charset="0"/>
                <a:cs typeface="Calibri" panose="020F0502020204030204" pitchFamily="34" charset="0"/>
              </a:rPr>
              <a:t>Osteoporosis is the most common of all bone diseases in adults, especially in old age.</a:t>
            </a:r>
          </a:p>
          <a:p>
            <a:pPr defTabSz="914400">
              <a:buClr>
                <a:srgbClr val="008080"/>
              </a:buClr>
            </a:pPr>
            <a:r>
              <a:rPr lang="en-US" sz="1300" dirty="0" smtClean="0">
                <a:latin typeface="Gill Sans MT" panose="020B0502020104020203" pitchFamily="34" charset="0"/>
                <a:cs typeface="Calibri" panose="020F0502020204030204" pitchFamily="34" charset="0"/>
              </a:rPr>
              <a:t>Results from equal loss of both </a:t>
            </a:r>
            <a:r>
              <a:rPr lang="en-US" sz="1300" dirty="0" smtClean="0">
                <a:solidFill>
                  <a:srgbClr val="FF0000"/>
                </a:solidFill>
                <a:latin typeface="Gill Sans MT" panose="020B0502020104020203" pitchFamily="34" charset="0"/>
                <a:cs typeface="Calibri" panose="020F0502020204030204" pitchFamily="34" charset="0"/>
              </a:rPr>
              <a:t>organic bone matrix </a:t>
            </a:r>
            <a:r>
              <a:rPr lang="en-US" sz="1300" dirty="0" smtClean="0">
                <a:latin typeface="Gill Sans MT" panose="020B0502020104020203" pitchFamily="34" charset="0"/>
                <a:cs typeface="Calibri" panose="020F0502020204030204" pitchFamily="34" charset="0"/>
              </a:rPr>
              <a:t>and </a:t>
            </a:r>
            <a:r>
              <a:rPr lang="en-US" sz="1300" dirty="0" smtClean="0">
                <a:solidFill>
                  <a:srgbClr val="FF0000"/>
                </a:solidFill>
                <a:latin typeface="Gill Sans MT" panose="020B0502020104020203" pitchFamily="34" charset="0"/>
                <a:cs typeface="Calibri" panose="020F0502020204030204" pitchFamily="34" charset="0"/>
              </a:rPr>
              <a:t>minerals </a:t>
            </a:r>
            <a:r>
              <a:rPr lang="en-US" sz="1300" dirty="0" smtClean="0">
                <a:latin typeface="Gill Sans MT" panose="020B0502020104020203" pitchFamily="34" charset="0"/>
                <a:cs typeface="Calibri" panose="020F0502020204030204" pitchFamily="34" charset="0"/>
              </a:rPr>
              <a:t>resulting in loss of </a:t>
            </a:r>
            <a:r>
              <a:rPr lang="en-US" sz="1300" dirty="0" smtClean="0">
                <a:solidFill>
                  <a:srgbClr val="FF0000"/>
                </a:solidFill>
                <a:latin typeface="Gill Sans MT" panose="020B0502020104020203" pitchFamily="34" charset="0"/>
                <a:cs typeface="Calibri" panose="020F0502020204030204" pitchFamily="34" charset="0"/>
              </a:rPr>
              <a:t>total bone mass and strength.</a:t>
            </a:r>
          </a:p>
          <a:p>
            <a:pPr defTabSz="914400">
              <a:lnSpc>
                <a:spcPct val="150000"/>
              </a:lnSpc>
              <a:buClr>
                <a:srgbClr val="008080"/>
              </a:buClr>
            </a:pPr>
            <a:r>
              <a:rPr lang="en-US" altLang="en-US" sz="1400" dirty="0" smtClean="0">
                <a:solidFill>
                  <a:srgbClr val="008080"/>
                </a:solidFill>
                <a:latin typeface="Gill Sans MT" panose="020B0502020104020203" pitchFamily="34" charset="0"/>
                <a:cs typeface="Calibri" panose="020F0502020204030204" pitchFamily="34" charset="0"/>
              </a:rPr>
              <a:t>The cause of the diminished bone:</a:t>
            </a:r>
          </a:p>
          <a:p>
            <a:pPr>
              <a:buClr>
                <a:srgbClr val="008080"/>
              </a:buClr>
              <a:buFont typeface="Arial" panose="020B0604020202020204" pitchFamily="34" charset="0"/>
              <a:buChar char="•"/>
            </a:pPr>
            <a:r>
              <a:rPr lang="en-US" altLang="en-US" sz="1300" dirty="0" smtClean="0">
                <a:solidFill>
                  <a:schemeClr val="tx1"/>
                </a:solidFill>
                <a:latin typeface="Gill Sans MT" panose="020B0502020104020203" pitchFamily="34" charset="0"/>
                <a:cs typeface="Calibri" panose="020F0502020204030204" pitchFamily="34" charset="0"/>
              </a:rPr>
              <a:t>The osteoblastic activity in the bone is usually less than normal so the rate of bone  osteoid deposition is depressed.</a:t>
            </a:r>
          </a:p>
          <a:p>
            <a:pPr>
              <a:buClr>
                <a:srgbClr val="008080"/>
              </a:buClr>
              <a:buFont typeface="Arial" panose="020B0604020202020204" pitchFamily="34" charset="0"/>
              <a:buChar char="•"/>
            </a:pPr>
            <a:r>
              <a:rPr lang="en-US" altLang="en-US" sz="1300" dirty="0" smtClean="0">
                <a:solidFill>
                  <a:schemeClr val="tx1"/>
                </a:solidFill>
                <a:latin typeface="Gill Sans MT" panose="020B0502020104020203" pitchFamily="34" charset="0"/>
                <a:cs typeface="Calibri" panose="020F0502020204030204" pitchFamily="34" charset="0"/>
              </a:rPr>
              <a:t>Excess </a:t>
            </a:r>
            <a:r>
              <a:rPr lang="en-US" altLang="en-US" sz="1300" dirty="0" err="1" smtClean="0">
                <a:solidFill>
                  <a:schemeClr val="tx1"/>
                </a:solidFill>
                <a:latin typeface="Gill Sans MT" panose="020B0502020104020203" pitchFamily="34" charset="0"/>
                <a:cs typeface="Calibri" panose="020F0502020204030204" pitchFamily="34" charset="0"/>
              </a:rPr>
              <a:t>osteoclastic</a:t>
            </a:r>
            <a:r>
              <a:rPr lang="en-US" altLang="en-US" sz="1300" dirty="0" smtClean="0">
                <a:solidFill>
                  <a:schemeClr val="tx1"/>
                </a:solidFill>
                <a:latin typeface="Gill Sans MT" panose="020B0502020104020203" pitchFamily="34" charset="0"/>
                <a:cs typeface="Calibri" panose="020F0502020204030204" pitchFamily="34" charset="0"/>
              </a:rPr>
              <a:t> activity.</a:t>
            </a:r>
          </a:p>
          <a:p>
            <a:pPr>
              <a:buClr>
                <a:srgbClr val="008080"/>
              </a:buClr>
              <a:buFont typeface="Arial" panose="020B0604020202020204" pitchFamily="34" charset="0"/>
              <a:buChar char="•"/>
            </a:pPr>
            <a:r>
              <a:rPr lang="en-US" altLang="en-US" sz="1300" dirty="0" smtClean="0">
                <a:solidFill>
                  <a:schemeClr val="tx1"/>
                </a:solidFill>
                <a:latin typeface="Gill Sans MT" panose="020B0502020104020203" pitchFamily="34" charset="0"/>
                <a:cs typeface="Calibri" panose="020F0502020204030204" pitchFamily="34" charset="0"/>
              </a:rPr>
              <a:t>Lack of physical stress.</a:t>
            </a:r>
          </a:p>
          <a:p>
            <a:pPr>
              <a:buClr>
                <a:srgbClr val="008080"/>
              </a:buClr>
              <a:buFont typeface="Arial" panose="020B0604020202020204" pitchFamily="34" charset="0"/>
              <a:buChar char="•"/>
            </a:pPr>
            <a:r>
              <a:rPr lang="en-US" altLang="en-US" sz="1300" dirty="0" smtClean="0">
                <a:solidFill>
                  <a:schemeClr val="tx1"/>
                </a:solidFill>
                <a:latin typeface="Gill Sans MT" panose="020B0502020104020203" pitchFamily="34" charset="0"/>
                <a:cs typeface="Calibri" panose="020F0502020204030204" pitchFamily="34" charset="0"/>
              </a:rPr>
              <a:t>Malnutrition </a:t>
            </a:r>
            <a:r>
              <a:rPr lang="en-US" altLang="en-US" sz="1300" dirty="0">
                <a:solidFill>
                  <a:schemeClr val="tx1"/>
                </a:solidFill>
                <a:latin typeface="Gill Sans MT" panose="020B0502020104020203" pitchFamily="34" charset="0"/>
                <a:cs typeface="Calibri" panose="020F0502020204030204" pitchFamily="34" charset="0"/>
              </a:rPr>
              <a:t>(lack of vitamin C</a:t>
            </a:r>
            <a:r>
              <a:rPr lang="en-US" altLang="en-US" sz="1300" dirty="0" smtClean="0">
                <a:solidFill>
                  <a:schemeClr val="tx1"/>
                </a:solidFill>
                <a:latin typeface="Gill Sans MT" panose="020B0502020104020203" pitchFamily="34" charset="0"/>
                <a:cs typeface="Calibri" panose="020F0502020204030204" pitchFamily="34" charset="0"/>
              </a:rPr>
              <a:t>) </a:t>
            </a:r>
            <a:r>
              <a:rPr lang="en-US" altLang="en-US" sz="1300" dirty="0" smtClean="0">
                <a:solidFill>
                  <a:srgbClr val="00B050"/>
                </a:solidFill>
                <a:latin typeface="Gill Sans MT" panose="020B0502020104020203" pitchFamily="34" charset="0"/>
                <a:cs typeface="Calibri" panose="020F0502020204030204" pitchFamily="34" charset="0"/>
                <a:sym typeface="Wingdings" panose="05000000000000000000" pitchFamily="2" charset="2"/>
              </a:rPr>
              <a:t> collagen decrease.</a:t>
            </a:r>
            <a:endParaRPr lang="en-US" altLang="en-US" sz="1300" dirty="0">
              <a:solidFill>
                <a:srgbClr val="00B050"/>
              </a:solidFill>
              <a:latin typeface="Gill Sans MT" panose="020B0502020104020203" pitchFamily="34" charset="0"/>
              <a:cs typeface="Calibri" panose="020F0502020204030204" pitchFamily="34" charset="0"/>
            </a:endParaRPr>
          </a:p>
          <a:p>
            <a:pPr>
              <a:buClr>
                <a:srgbClr val="008080"/>
              </a:buClr>
              <a:buFont typeface="Arial" panose="020B0604020202020204" pitchFamily="34" charset="0"/>
              <a:buChar char="•"/>
            </a:pPr>
            <a:r>
              <a:rPr lang="en-US" altLang="en-US" sz="1300" dirty="0" smtClean="0">
                <a:solidFill>
                  <a:schemeClr val="tx1"/>
                </a:solidFill>
                <a:latin typeface="Gill Sans MT" panose="020B0502020104020203" pitchFamily="34" charset="0"/>
                <a:cs typeface="Calibri" panose="020F0502020204030204" pitchFamily="34" charset="0"/>
              </a:rPr>
              <a:t>Postmenopausal lack </a:t>
            </a:r>
            <a:r>
              <a:rPr lang="en-US" altLang="en-US" sz="1300" dirty="0">
                <a:solidFill>
                  <a:schemeClr val="tx1"/>
                </a:solidFill>
                <a:latin typeface="Gill Sans MT" panose="020B0502020104020203" pitchFamily="34" charset="0"/>
                <a:cs typeface="Calibri" panose="020F0502020204030204" pitchFamily="34" charset="0"/>
              </a:rPr>
              <a:t>of estrogen</a:t>
            </a:r>
            <a:r>
              <a:rPr lang="en-US" altLang="en-US" sz="1200" dirty="0">
                <a:solidFill>
                  <a:schemeClr val="tx1"/>
                </a:solidFill>
                <a:latin typeface="Gill Sans MT" panose="020B0502020104020203" pitchFamily="34" charset="0"/>
                <a:cs typeface="Calibri" panose="020F0502020204030204" pitchFamily="34" charset="0"/>
              </a:rPr>
              <a:t> </a:t>
            </a:r>
            <a:r>
              <a:rPr lang="en-US" altLang="en-US" sz="1200" dirty="0">
                <a:solidFill>
                  <a:srgbClr val="00B050"/>
                </a:solidFill>
                <a:latin typeface="Gill Sans MT" panose="020B0502020104020203" pitchFamily="34" charset="0"/>
                <a:cs typeface="Calibri" panose="020F0502020204030204" pitchFamily="34" charset="0"/>
              </a:rPr>
              <a:t>(Estrogen inhibit the activity of osteoclast and decrease the number of osteoclast. So, when estrogen gone the osteoclast will start to do it’s </a:t>
            </a:r>
            <a:r>
              <a:rPr lang="en-US" altLang="en-US" sz="1200" dirty="0" smtClean="0">
                <a:solidFill>
                  <a:srgbClr val="00B050"/>
                </a:solidFill>
                <a:latin typeface="Gill Sans MT" panose="020B0502020104020203" pitchFamily="34" charset="0"/>
                <a:cs typeface="Calibri" panose="020F0502020204030204" pitchFamily="34" charset="0"/>
              </a:rPr>
              <a:t>function)</a:t>
            </a:r>
          </a:p>
          <a:p>
            <a:pPr>
              <a:buClr>
                <a:srgbClr val="008080"/>
              </a:buClr>
              <a:buFont typeface="Arial" panose="020B0604020202020204" pitchFamily="34" charset="0"/>
              <a:buChar char="•"/>
            </a:pPr>
            <a:r>
              <a:rPr lang="en-US" altLang="en-US" sz="1300" dirty="0" smtClean="0">
                <a:solidFill>
                  <a:schemeClr val="tx1"/>
                </a:solidFill>
                <a:latin typeface="Gill Sans MT" panose="020B0502020104020203" pitchFamily="34" charset="0"/>
                <a:cs typeface="Calibri" panose="020F0502020204030204" pitchFamily="34" charset="0"/>
              </a:rPr>
              <a:t>Old age.</a:t>
            </a:r>
          </a:p>
          <a:p>
            <a:pPr>
              <a:buClr>
                <a:srgbClr val="008080"/>
              </a:buClr>
              <a:buFont typeface="Arial" panose="020B0604020202020204" pitchFamily="34" charset="0"/>
              <a:buChar char="•"/>
            </a:pPr>
            <a:r>
              <a:rPr lang="en-US" altLang="en-US" sz="1300" dirty="0">
                <a:solidFill>
                  <a:schemeClr val="tx1"/>
                </a:solidFill>
                <a:latin typeface="Gill Sans MT" panose="020B0502020104020203" pitchFamily="34" charset="0"/>
                <a:cs typeface="Calibri" panose="020F0502020204030204" pitchFamily="34" charset="0"/>
              </a:rPr>
              <a:t>Cushing’s syndrome </a:t>
            </a:r>
            <a:r>
              <a:rPr lang="en-US" altLang="en-US" sz="1200" dirty="0">
                <a:solidFill>
                  <a:srgbClr val="00B050"/>
                </a:solidFill>
                <a:latin typeface="Gill Sans MT" panose="020B0502020104020203" pitchFamily="34" charset="0"/>
                <a:cs typeface="Calibri" panose="020F0502020204030204" pitchFamily="34" charset="0"/>
              </a:rPr>
              <a:t>(because massive quantities of glucocorticoids secreted in this disease cause decreased deposition of protein throughout the body and increased catabolism of protein and have the specific effect of depressing osteoblastic </a:t>
            </a:r>
            <a:r>
              <a:rPr lang="en-US" altLang="en-US" sz="1200" dirty="0" smtClean="0">
                <a:solidFill>
                  <a:srgbClr val="00B050"/>
                </a:solidFill>
                <a:latin typeface="Gill Sans MT" panose="020B0502020104020203" pitchFamily="34" charset="0"/>
                <a:cs typeface="Calibri" panose="020F0502020204030204" pitchFamily="34" charset="0"/>
              </a:rPr>
              <a:t>activity).</a:t>
            </a:r>
          </a:p>
          <a:p>
            <a:pPr marL="285750" indent="-285750">
              <a:buClr>
                <a:srgbClr val="008080"/>
              </a:buClr>
              <a:buFont typeface=".AppleSystemUIFont" charset="-120"/>
              <a:buChar char="-"/>
            </a:pPr>
            <a:endParaRPr lang="en-US" altLang="en-US" sz="1400" dirty="0">
              <a:latin typeface="Gill Sans MT" panose="020B0502020104020203" pitchFamily="34" charset="0"/>
              <a:cs typeface="Calibri" panose="020F0502020204030204" pitchFamily="34" charset="0"/>
            </a:endParaRPr>
          </a:p>
          <a:p>
            <a:pPr lvl="1" defTabSz="914400">
              <a:lnSpc>
                <a:spcPct val="150000"/>
              </a:lnSpc>
              <a:buClr>
                <a:srgbClr val="008080"/>
              </a:buClr>
              <a:buFont typeface="Arial" panose="020B0604020202020204" pitchFamily="34" charset="0"/>
              <a:buChar char="•"/>
            </a:pPr>
            <a:endParaRPr lang="en-US" sz="1300" dirty="0">
              <a:latin typeface="Gill Sans MT" panose="020B0502020104020203" pitchFamily="34" charset="0"/>
              <a:cs typeface="Calibri" panose="020F0502020204030204" pitchFamily="34" charset="0"/>
            </a:endParaRPr>
          </a:p>
        </p:txBody>
      </p:sp>
      <p:sp>
        <p:nvSpPr>
          <p:cNvPr id="12" name="Rectangle 11"/>
          <p:cNvSpPr/>
          <p:nvPr/>
        </p:nvSpPr>
        <p:spPr>
          <a:xfrm>
            <a:off x="9489597" y="1143000"/>
            <a:ext cx="2061965" cy="346348"/>
          </a:xfrm>
          <a:prstGeom prst="rect">
            <a:avLst/>
          </a:prstGeom>
          <a:noFill/>
          <a:ln>
            <a:solidFill>
              <a:srgbClr val="E4CBE7"/>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cs typeface="Arabic Typesetting" panose="03020402040406030203" pitchFamily="66" charset="-78"/>
              </a:rPr>
              <a:t>Only in Females’ </a:t>
            </a:r>
            <a:r>
              <a:rPr lang="en-US" sz="1600" dirty="0" smtClean="0">
                <a:solidFill>
                  <a:schemeClr val="tx2"/>
                </a:solidFill>
                <a:cs typeface="Arabic Typesetting" panose="03020402040406030203" pitchFamily="66" charset="-78"/>
              </a:rPr>
              <a:t>Slides</a:t>
            </a:r>
            <a:endParaRPr lang="en-US" sz="1600" dirty="0">
              <a:solidFill>
                <a:schemeClr val="tx2"/>
              </a:solidFill>
              <a:cs typeface="Arabic Typesetting" panose="03020402040406030203" pitchFamily="66" charset="-78"/>
            </a:endParaRPr>
          </a:p>
        </p:txBody>
      </p:sp>
      <p:pic>
        <p:nvPicPr>
          <p:cNvPr id="13" name="Picture 12">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35814" y="478821"/>
            <a:ext cx="620291" cy="620291"/>
          </a:xfrm>
          <a:prstGeom prst="rect">
            <a:avLst/>
          </a:prstGeom>
        </p:spPr>
      </p:pic>
      <p:sp>
        <p:nvSpPr>
          <p:cNvPr id="4" name="Left Brace 3"/>
          <p:cNvSpPr/>
          <p:nvPr/>
        </p:nvSpPr>
        <p:spPr>
          <a:xfrm>
            <a:off x="546108" y="4509120"/>
            <a:ext cx="219713" cy="1685970"/>
          </a:xfrm>
          <a:prstGeom prst="leftBrace">
            <a:avLst/>
          </a:prstGeom>
          <a:ln w="19050">
            <a:solidFill>
              <a:srgbClr val="00808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ectangle 14"/>
          <p:cNvSpPr/>
          <p:nvPr/>
        </p:nvSpPr>
        <p:spPr>
          <a:xfrm rot="16200000">
            <a:off x="-542058" y="5178930"/>
            <a:ext cx="1685972" cy="346349"/>
          </a:xfrm>
          <a:prstGeom prst="rect">
            <a:avLst/>
          </a:prstGeom>
          <a:noFill/>
          <a:ln>
            <a:solidFill>
              <a:srgbClr val="E4CBE7"/>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2"/>
                </a:solidFill>
                <a:cs typeface="Arabic Typesetting" panose="03020402040406030203" pitchFamily="66" charset="-78"/>
              </a:rPr>
              <a:t>Only in Females’ </a:t>
            </a:r>
            <a:r>
              <a:rPr lang="en-US" sz="1200" dirty="0" smtClean="0">
                <a:solidFill>
                  <a:schemeClr val="tx2"/>
                </a:solidFill>
                <a:cs typeface="Arabic Typesetting" panose="03020402040406030203" pitchFamily="66" charset="-78"/>
              </a:rPr>
              <a:t>Slides</a:t>
            </a:r>
            <a:endParaRPr lang="en-US" sz="1200" dirty="0">
              <a:solidFill>
                <a:schemeClr val="tx2"/>
              </a:solidFill>
              <a:cs typeface="Arabic Typesetting" panose="03020402040406030203" pitchFamily="66" charset="-78"/>
            </a:endParaRPr>
          </a:p>
        </p:txBody>
      </p:sp>
    </p:spTree>
    <p:extLst>
      <p:ext uri="{BB962C8B-B14F-4D97-AF65-F5344CB8AC3E}">
        <p14:creationId xmlns:p14="http://schemas.microsoft.com/office/powerpoint/2010/main" val="3521805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929A69E-7D8F-4515-9605-0315ABD4F316}" type="slidenum">
              <a:rPr lang="en-US" smtClean="0"/>
              <a:t>14</a:t>
            </a:fld>
            <a:endParaRPr lang="en-US" dirty="0"/>
          </a:p>
        </p:txBody>
      </p:sp>
      <p:sp>
        <p:nvSpPr>
          <p:cNvPr id="5" name="Isosceles Triangle 4"/>
          <p:cNvSpPr/>
          <p:nvPr/>
        </p:nvSpPr>
        <p:spPr>
          <a:xfrm rot="5400000">
            <a:off x="615605" y="6447138"/>
            <a:ext cx="152726" cy="147705"/>
          </a:xfrm>
          <a:prstGeom prst="triangle">
            <a:avLst/>
          </a:prstGeom>
          <a:solidFill>
            <a:srgbClr val="427380"/>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p:nvPr>
        </p:nvSpPr>
        <p:spPr>
          <a:xfrm>
            <a:off x="609460" y="167665"/>
            <a:ext cx="10969943" cy="990600"/>
          </a:xfrm>
        </p:spPr>
        <p:txBody>
          <a:bodyPr>
            <a:normAutofit/>
          </a:bodyPr>
          <a:lstStyle/>
          <a:p>
            <a:r>
              <a:rPr lang="en-US" sz="3200" dirty="0" smtClean="0">
                <a:solidFill>
                  <a:srgbClr val="008080"/>
                </a:solidFill>
                <a:latin typeface="Bahnschrift" panose="020B0502040204020203" pitchFamily="34" charset="0"/>
                <a:cs typeface="Calibri" panose="020F0502020204030204" pitchFamily="34" charset="0"/>
              </a:rPr>
              <a:t>Summary</a:t>
            </a:r>
            <a:endParaRPr lang="en-US" sz="3200" dirty="0">
              <a:solidFill>
                <a:srgbClr val="008080"/>
              </a:solidFill>
              <a:latin typeface="Bahnschrift" panose="020B0502040204020203" pitchFamily="34" charset="0"/>
              <a:cs typeface="Calibri" panose="020F0502020204030204" pitchFamily="34" charset="0"/>
            </a:endParaRPr>
          </a:p>
        </p:txBody>
      </p:sp>
      <p:pic>
        <p:nvPicPr>
          <p:cNvPr id="2" name="Picture 1"/>
          <p:cNvPicPr>
            <a:picLocks noChangeAspect="1"/>
          </p:cNvPicPr>
          <p:nvPr/>
        </p:nvPicPr>
        <p:blipFill>
          <a:blip r:embed="rId2"/>
          <a:stretch>
            <a:fillRect/>
          </a:stretch>
        </p:blipFill>
        <p:spPr>
          <a:xfrm>
            <a:off x="975691" y="1237027"/>
            <a:ext cx="10237480" cy="5040560"/>
          </a:xfrm>
          <a:prstGeom prst="rect">
            <a:avLst/>
          </a:prstGeom>
        </p:spPr>
      </p:pic>
    </p:spTree>
    <p:extLst>
      <p:ext uri="{BB962C8B-B14F-4D97-AF65-F5344CB8AC3E}">
        <p14:creationId xmlns:p14="http://schemas.microsoft.com/office/powerpoint/2010/main" val="3153605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7185" y="90565"/>
            <a:ext cx="6454453" cy="990600"/>
          </a:xfrm>
        </p:spPr>
        <p:txBody>
          <a:bodyPr>
            <a:normAutofit/>
          </a:bodyPr>
          <a:lstStyle/>
          <a:p>
            <a:pPr algn="ctr"/>
            <a:r>
              <a:rPr lang="en-US" dirty="0">
                <a:solidFill>
                  <a:srgbClr val="427380"/>
                </a:solidFill>
                <a:latin typeface="Calibri" panose="020F0502020204030204" pitchFamily="34" charset="0"/>
                <a:cs typeface="Calibri" panose="020F0502020204030204" pitchFamily="34" charset="0"/>
              </a:rPr>
              <a:t>Thank you for checking our work! </a:t>
            </a:r>
          </a:p>
        </p:txBody>
      </p:sp>
      <p:sp>
        <p:nvSpPr>
          <p:cNvPr id="6" name="Rectangle 5"/>
          <p:cNvSpPr/>
          <p:nvPr/>
        </p:nvSpPr>
        <p:spPr>
          <a:xfrm>
            <a:off x="812435" y="3020472"/>
            <a:ext cx="4624180" cy="461665"/>
          </a:xfrm>
          <a:prstGeom prst="rect">
            <a:avLst/>
          </a:prstGeom>
        </p:spPr>
        <p:txBody>
          <a:bodyPr wrap="square">
            <a:spAutoFit/>
          </a:bodyPr>
          <a:lstStyle/>
          <a:p>
            <a:pPr algn="ctr" defTabSz="914400">
              <a:spcBef>
                <a:spcPct val="20000"/>
              </a:spcBef>
            </a:pPr>
            <a:r>
              <a:rPr lang="ar-SA" sz="2400" dirty="0">
                <a:solidFill>
                  <a:srgbClr val="008080"/>
                </a:solidFill>
                <a:latin typeface="Calibri" panose="020F0502020204030204" pitchFamily="34" charset="0"/>
                <a:ea typeface="+mj-ea"/>
                <a:cs typeface="Calibri" panose="020F0502020204030204" pitchFamily="34" charset="0"/>
              </a:rPr>
              <a:t>خالص الشكر لأعضاء الفريق الكِرام:</a:t>
            </a:r>
            <a:endParaRPr lang="en-US" sz="2400" dirty="0">
              <a:solidFill>
                <a:srgbClr val="008080"/>
              </a:solidFill>
              <a:latin typeface="Calibri" panose="020F0502020204030204" pitchFamily="34" charset="0"/>
              <a:ea typeface="+mj-ea"/>
              <a:cs typeface="Calibri" panose="020F0502020204030204" pitchFamily="34" charset="0"/>
            </a:endParaRPr>
          </a:p>
        </p:txBody>
      </p:sp>
      <p:sp>
        <p:nvSpPr>
          <p:cNvPr id="10" name="Slide Number Placeholder 9"/>
          <p:cNvSpPr>
            <a:spLocks noGrp="1"/>
          </p:cNvSpPr>
          <p:nvPr>
            <p:ph type="sldNum" sz="quarter" idx="12"/>
          </p:nvPr>
        </p:nvSpPr>
        <p:spPr/>
        <p:txBody>
          <a:bodyPr/>
          <a:lstStyle/>
          <a:p>
            <a:fld id="{4929A69E-7D8F-4515-9605-0315ABD4F316}" type="slidenum">
              <a:rPr lang="en-US" smtClean="0">
                <a:solidFill>
                  <a:srgbClr val="464653"/>
                </a:solidFill>
              </a:rPr>
              <a:pPr/>
              <a:t>15</a:t>
            </a:fld>
            <a:endParaRPr lang="en-US" dirty="0">
              <a:solidFill>
                <a:srgbClr val="464653"/>
              </a:solidFill>
            </a:endParaRPr>
          </a:p>
        </p:txBody>
      </p:sp>
      <p:sp>
        <p:nvSpPr>
          <p:cNvPr id="12" name="Rectangle 11"/>
          <p:cNvSpPr/>
          <p:nvPr/>
        </p:nvSpPr>
        <p:spPr>
          <a:xfrm>
            <a:off x="945839" y="1215709"/>
            <a:ext cx="10297144" cy="369332"/>
          </a:xfrm>
          <a:prstGeom prst="rect">
            <a:avLst/>
          </a:prstGeom>
        </p:spPr>
        <p:txBody>
          <a:bodyPr wrap="square">
            <a:spAutoFit/>
          </a:bodyPr>
          <a:lstStyle/>
          <a:p>
            <a:pPr algn="ctr" defTabSz="914400"/>
            <a:r>
              <a:rPr lang="ar-SA" sz="1800" dirty="0">
                <a:solidFill>
                  <a:srgbClr val="008080"/>
                </a:solidFill>
                <a:latin typeface="Calibri" panose="020F0502020204030204" pitchFamily="34" charset="0"/>
                <a:cs typeface="Calibri" panose="020F0502020204030204" pitchFamily="34" charset="0"/>
              </a:rPr>
              <a:t>اعمل لترسم بسمة، اعمل لتمسح دمعة، اعمل و أنت تعلم أن الله لا يضيع أجر من أحسن عملا.</a:t>
            </a:r>
            <a:endParaRPr lang="en-US" sz="1800" dirty="0">
              <a:solidFill>
                <a:srgbClr val="008080"/>
              </a:solidFill>
              <a:latin typeface="Calibri" panose="020F0502020204030204" pitchFamily="34" charset="0"/>
              <a:cs typeface="Calibri" panose="020F0502020204030204" pitchFamily="34" charset="0"/>
            </a:endParaRPr>
          </a:p>
        </p:txBody>
      </p:sp>
      <p:sp>
        <p:nvSpPr>
          <p:cNvPr id="17" name="Content Placeholder 2"/>
          <p:cNvSpPr txBox="1">
            <a:spLocks/>
          </p:cNvSpPr>
          <p:nvPr/>
        </p:nvSpPr>
        <p:spPr>
          <a:xfrm>
            <a:off x="1540350" y="1600521"/>
            <a:ext cx="3168351" cy="1216936"/>
          </a:xfrm>
          <a:prstGeom prst="rect">
            <a:avLst/>
          </a:prstGeom>
        </p:spPr>
        <p:txBody>
          <a:bodyPr wrap="square">
            <a:spAutoFit/>
          </a:bodyPr>
          <a:lstStyle>
            <a:defPPr>
              <a:defRPr lang="en-US"/>
            </a:defPPr>
            <a:lvl1pPr algn="r" defTabSz="914400">
              <a:spcBef>
                <a:spcPct val="20000"/>
              </a:spcBef>
              <a:defRPr sz="2400">
                <a:solidFill>
                  <a:srgbClr val="008080"/>
                </a:solidFill>
                <a:latin typeface="Calibri" panose="020F0502020204030204" pitchFamily="34" charset="0"/>
                <a:ea typeface="+mj-ea"/>
                <a:cs typeface="Calibri" panose="020F0502020204030204" pitchFamily="34" charset="0"/>
              </a:defRPr>
            </a:lvl1pPr>
          </a:lstStyle>
          <a:p>
            <a:pPr algn="ctr" rtl="1">
              <a:lnSpc>
                <a:spcPct val="150000"/>
              </a:lnSpc>
            </a:pPr>
            <a:r>
              <a:rPr lang="ar-SA" dirty="0"/>
              <a:t>قادة الفريق:</a:t>
            </a:r>
          </a:p>
          <a:p>
            <a:pPr algn="ctr" rtl="1">
              <a:lnSpc>
                <a:spcPct val="150000"/>
              </a:lnSpc>
            </a:pPr>
            <a:r>
              <a:rPr lang="en-US" dirty="0">
                <a:solidFill>
                  <a:schemeClr val="tx1"/>
                </a:solidFill>
              </a:rPr>
              <a:t> </a:t>
            </a:r>
            <a:r>
              <a:rPr lang="ar-SA" dirty="0">
                <a:solidFill>
                  <a:schemeClr val="tx1"/>
                </a:solidFill>
              </a:rPr>
              <a:t>ليــلـى مـذكور  &amp; مـحـمـد نـصـر</a:t>
            </a:r>
            <a:endParaRPr lang="en-US" dirty="0">
              <a:solidFill>
                <a:schemeClr val="tx1"/>
              </a:solidFill>
            </a:endParaRPr>
          </a:p>
        </p:txBody>
      </p:sp>
      <p:sp>
        <p:nvSpPr>
          <p:cNvPr id="25" name="TextBox 24"/>
          <p:cNvSpPr txBox="1"/>
          <p:nvPr/>
        </p:nvSpPr>
        <p:spPr>
          <a:xfrm>
            <a:off x="965723" y="6374312"/>
            <a:ext cx="7200800" cy="338554"/>
          </a:xfrm>
          <a:prstGeom prst="rect">
            <a:avLst/>
          </a:prstGeom>
          <a:noFill/>
        </p:spPr>
        <p:txBody>
          <a:bodyPr wrap="square" rtlCol="0">
            <a:spAutoFit/>
          </a:bodyPr>
          <a:lstStyle/>
          <a:p>
            <a:pPr algn="ctr" rtl="1"/>
            <a:r>
              <a:rPr lang="ar-SA" sz="1600" dirty="0">
                <a:solidFill>
                  <a:srgbClr val="427380"/>
                </a:solidFill>
                <a:latin typeface="Calibri" panose="020F0502020204030204" pitchFamily="34" charset="0"/>
                <a:cs typeface="Calibri" panose="020F0502020204030204" pitchFamily="34" charset="0"/>
              </a:rPr>
              <a:t>اللهم اني استودعتك ما حفظت وما قرأت وما فهمت، فرده لي وقت حاجتي إليه إنّك على كل شيءٍ قدير.</a:t>
            </a:r>
            <a:endParaRPr lang="en-US" sz="1600" dirty="0">
              <a:solidFill>
                <a:srgbClr val="427380"/>
              </a:solidFill>
              <a:latin typeface="Calibri" panose="020F0502020204030204" pitchFamily="34" charset="0"/>
              <a:cs typeface="Calibri" panose="020F0502020204030204" pitchFamily="34" charset="0"/>
            </a:endParaRPr>
          </a:p>
        </p:txBody>
      </p:sp>
      <p:sp>
        <p:nvSpPr>
          <p:cNvPr id="28" name="Isosceles Triangle 27"/>
          <p:cNvSpPr/>
          <p:nvPr/>
        </p:nvSpPr>
        <p:spPr>
          <a:xfrm rot="5400000">
            <a:off x="615605" y="6447138"/>
            <a:ext cx="152726" cy="147705"/>
          </a:xfrm>
          <a:prstGeom prst="triangle">
            <a:avLst/>
          </a:prstGeom>
          <a:solidFill>
            <a:srgbClr val="427380"/>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5950396" y="2080542"/>
            <a:ext cx="0" cy="4151486"/>
          </a:xfrm>
          <a:prstGeom prst="line">
            <a:avLst/>
          </a:prstGeom>
          <a:ln>
            <a:solidFill>
              <a:srgbClr val="497E8D"/>
            </a:solidFill>
            <a:prstDash val="dashDot"/>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0663" y="3430676"/>
            <a:ext cx="855837" cy="855837"/>
          </a:xfrm>
          <a:prstGeom prst="rect">
            <a:avLst/>
          </a:prstGeom>
        </p:spPr>
      </p:pic>
      <p:sp>
        <p:nvSpPr>
          <p:cNvPr id="7" name="Rectangle 6"/>
          <p:cNvSpPr/>
          <p:nvPr/>
        </p:nvSpPr>
        <p:spPr>
          <a:xfrm>
            <a:off x="7030516" y="3469993"/>
            <a:ext cx="3960440" cy="792088"/>
          </a:xfrm>
          <a:prstGeom prst="rect">
            <a:avLst/>
          </a:prstGeom>
          <a:no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fr-FR" sz="1100" dirty="0">
                <a:solidFill>
                  <a:schemeClr val="tx1"/>
                </a:solidFill>
                <a:latin typeface="Comic Sans MS" panose="030F0702030302020204" pitchFamily="66" charset="0"/>
              </a:rPr>
              <a:t>2017-2018 Dr. </a:t>
            </a:r>
            <a:r>
              <a:rPr lang="fr-FR" sz="1100" dirty="0" err="1">
                <a:solidFill>
                  <a:schemeClr val="tx1"/>
                </a:solidFill>
                <a:latin typeface="Comic Sans MS" panose="030F0702030302020204" pitchFamily="66" charset="0"/>
              </a:rPr>
              <a:t>Abeer</a:t>
            </a:r>
            <a:r>
              <a:rPr lang="fr-FR" sz="1100" dirty="0">
                <a:solidFill>
                  <a:schemeClr val="tx1"/>
                </a:solidFill>
                <a:latin typeface="Comic Sans MS" panose="030F0702030302020204" pitchFamily="66" charset="0"/>
              </a:rPr>
              <a:t> </a:t>
            </a:r>
            <a:r>
              <a:rPr lang="fr-FR" sz="1100" dirty="0" err="1" smtClean="0">
                <a:solidFill>
                  <a:schemeClr val="tx1"/>
                </a:solidFill>
                <a:latin typeface="Comic Sans MS" panose="030F0702030302020204" pitchFamily="66" charset="0"/>
              </a:rPr>
              <a:t>AlGhumlas</a:t>
            </a:r>
            <a:r>
              <a:rPr lang="en-US" sz="1100" dirty="0" smtClean="0">
                <a:solidFill>
                  <a:schemeClr val="tx1"/>
                </a:solidFill>
                <a:latin typeface="Comic Sans MS" panose="030F0702030302020204" pitchFamily="66" charset="0"/>
              </a:rPr>
              <a:t>’s </a:t>
            </a:r>
            <a:r>
              <a:rPr lang="fr-FR" sz="1100" dirty="0" smtClean="0">
                <a:solidFill>
                  <a:schemeClr val="tx1"/>
                </a:solidFill>
                <a:latin typeface="Comic Sans MS" panose="030F0702030302020204" pitchFamily="66" charset="0"/>
              </a:rPr>
              <a:t>Lecture </a:t>
            </a:r>
            <a:r>
              <a:rPr lang="fr-FR" sz="1100" dirty="0">
                <a:solidFill>
                  <a:schemeClr val="tx1"/>
                </a:solidFill>
                <a:latin typeface="Comic Sans MS" panose="030F0702030302020204" pitchFamily="66" charset="0"/>
              </a:rPr>
              <a:t>&amp; Notes.</a:t>
            </a:r>
          </a:p>
          <a:p>
            <a:pPr defTabSz="914400"/>
            <a:r>
              <a:rPr lang="fr-FR" sz="1100" dirty="0">
                <a:solidFill>
                  <a:schemeClr val="tx1"/>
                </a:solidFill>
                <a:latin typeface="Comic Sans MS" panose="030F0702030302020204" pitchFamily="66" charset="0"/>
              </a:rPr>
              <a:t>2017-2018 Dr. Khalid Al </a:t>
            </a:r>
            <a:r>
              <a:rPr lang="fr-FR" sz="1100" dirty="0" err="1" smtClean="0">
                <a:solidFill>
                  <a:schemeClr val="tx1"/>
                </a:solidFill>
                <a:latin typeface="Comic Sans MS" panose="030F0702030302020204" pitchFamily="66" charset="0"/>
              </a:rPr>
              <a:t>Regaiey’s</a:t>
            </a:r>
            <a:r>
              <a:rPr lang="fr-FR" sz="1100" dirty="0" smtClean="0">
                <a:solidFill>
                  <a:schemeClr val="tx1"/>
                </a:solidFill>
                <a:latin typeface="Comic Sans MS" panose="030F0702030302020204" pitchFamily="66" charset="0"/>
              </a:rPr>
              <a:t> Lecture</a:t>
            </a:r>
            <a:r>
              <a:rPr lang="fr-FR" sz="1100" dirty="0">
                <a:solidFill>
                  <a:schemeClr val="tx1"/>
                </a:solidFill>
                <a:latin typeface="Comic Sans MS" panose="030F0702030302020204" pitchFamily="66" charset="0"/>
              </a:rPr>
              <a:t>&amp; Notes. </a:t>
            </a:r>
          </a:p>
          <a:p>
            <a:pPr defTabSz="914400"/>
            <a:r>
              <a:rPr lang="en-US" sz="1100" dirty="0">
                <a:solidFill>
                  <a:schemeClr val="tx1"/>
                </a:solidFill>
                <a:latin typeface="Comic Sans MS" panose="030F0702030302020204" pitchFamily="66" charset="0"/>
              </a:rPr>
              <a:t>Guyton &amp; Hall of Medical Physiology </a:t>
            </a:r>
            <a:r>
              <a:rPr lang="en-US" sz="1100" dirty="0" smtClean="0">
                <a:solidFill>
                  <a:schemeClr val="tx1"/>
                </a:solidFill>
                <a:latin typeface="Comic Sans MS" panose="030F0702030302020204" pitchFamily="66" charset="0"/>
              </a:rPr>
              <a:t>13</a:t>
            </a:r>
            <a:r>
              <a:rPr lang="en-US" sz="1100" baseline="30000" dirty="0" smtClean="0">
                <a:solidFill>
                  <a:schemeClr val="tx1"/>
                </a:solidFill>
                <a:latin typeface="Comic Sans MS" panose="030F0702030302020204" pitchFamily="66" charset="0"/>
              </a:rPr>
              <a:t>th</a:t>
            </a:r>
            <a:r>
              <a:rPr lang="en-US" sz="1100" dirty="0" smtClean="0">
                <a:solidFill>
                  <a:schemeClr val="tx1"/>
                </a:solidFill>
                <a:latin typeface="Comic Sans MS" panose="030F0702030302020204" pitchFamily="66" charset="0"/>
              </a:rPr>
              <a:t> Edition</a:t>
            </a:r>
            <a:r>
              <a:rPr lang="en-US" sz="1100" dirty="0">
                <a:solidFill>
                  <a:schemeClr val="tx1"/>
                </a:solidFill>
                <a:latin typeface="Comic Sans MS" panose="030F0702030302020204" pitchFamily="66" charset="0"/>
              </a:rPr>
              <a:t>.</a:t>
            </a:r>
          </a:p>
          <a:p>
            <a:pPr defTabSz="914400"/>
            <a:r>
              <a:rPr lang="en-US" sz="1100" dirty="0">
                <a:solidFill>
                  <a:schemeClr val="tx1"/>
                </a:solidFill>
                <a:latin typeface="Comic Sans MS" panose="030F0702030302020204" pitchFamily="66" charset="0"/>
              </a:rPr>
              <a:t>Linda S. Costanzo </a:t>
            </a:r>
            <a:r>
              <a:rPr lang="en-US" sz="1100" dirty="0" smtClean="0">
                <a:solidFill>
                  <a:schemeClr val="tx1"/>
                </a:solidFill>
                <a:latin typeface="Comic Sans MS" panose="030F0702030302020204" pitchFamily="66" charset="0"/>
              </a:rPr>
              <a:t>5</a:t>
            </a:r>
            <a:r>
              <a:rPr lang="en-US" sz="1100" baseline="30000" dirty="0" smtClean="0">
                <a:solidFill>
                  <a:schemeClr val="tx1"/>
                </a:solidFill>
                <a:latin typeface="Comic Sans MS" panose="030F0702030302020204" pitchFamily="66" charset="0"/>
              </a:rPr>
              <a:t>th</a:t>
            </a:r>
            <a:r>
              <a:rPr lang="en-US" sz="1100" dirty="0" smtClean="0">
                <a:solidFill>
                  <a:schemeClr val="tx1"/>
                </a:solidFill>
                <a:latin typeface="Comic Sans MS" panose="030F0702030302020204" pitchFamily="66" charset="0"/>
              </a:rPr>
              <a:t> Edition</a:t>
            </a:r>
            <a:r>
              <a:rPr lang="en-US" sz="1100" dirty="0">
                <a:solidFill>
                  <a:schemeClr val="tx1"/>
                </a:solidFill>
                <a:latin typeface="Comic Sans MS" panose="030F0702030302020204" pitchFamily="66" charset="0"/>
              </a:rPr>
              <a:t>.</a:t>
            </a:r>
          </a:p>
        </p:txBody>
      </p:sp>
      <p:pic>
        <p:nvPicPr>
          <p:cNvPr id="8" name="Picture 7">
            <a:hlinkClick r:id="rId4"/>
          </p:cNvPr>
          <p:cNvPicPr>
            <a:picLocks noChangeAspect="1"/>
          </p:cNvPicPr>
          <p:nvPr/>
        </p:nvPicPr>
        <p:blipFill rotWithShape="1">
          <a:blip r:embed="rId5">
            <a:extLst>
              <a:ext uri="{28A0092B-C50C-407E-A947-70E740481C1C}">
                <a14:useLocalDpi xmlns:a14="http://schemas.microsoft.com/office/drawing/2010/main" val="0"/>
              </a:ext>
            </a:extLst>
          </a:blip>
          <a:srcRect l="8091" t="7811" r="4178" b="4458"/>
          <a:stretch/>
        </p:blipFill>
        <p:spPr>
          <a:xfrm>
            <a:off x="7546074" y="1575000"/>
            <a:ext cx="859536" cy="859536"/>
          </a:xfrm>
          <a:prstGeom prst="rect">
            <a:avLst/>
          </a:prstGeom>
        </p:spPr>
      </p:pic>
      <p:sp>
        <p:nvSpPr>
          <p:cNvPr id="18" name="Rectangle 17"/>
          <p:cNvSpPr/>
          <p:nvPr/>
        </p:nvSpPr>
        <p:spPr>
          <a:xfrm>
            <a:off x="8487472" y="1714463"/>
            <a:ext cx="2499528" cy="580609"/>
          </a:xfrm>
          <a:prstGeom prst="rect">
            <a:avLst/>
          </a:prstGeom>
          <a:no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US" sz="1100" dirty="0">
                <a:solidFill>
                  <a:schemeClr val="tx1"/>
                </a:solidFill>
                <a:latin typeface="Comic Sans MS" panose="030F0702030302020204" pitchFamily="66" charset="0"/>
              </a:rPr>
              <a:t>Please check our editing file to know if there are any additions, changes or corrections.</a:t>
            </a:r>
          </a:p>
        </p:txBody>
      </p:sp>
      <p:pic>
        <p:nvPicPr>
          <p:cNvPr id="9" name="Picture 8">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764172" y="2434536"/>
            <a:ext cx="859536" cy="859536"/>
          </a:xfrm>
          <a:prstGeom prst="rect">
            <a:avLst/>
          </a:prstGeom>
        </p:spPr>
      </p:pic>
      <p:sp>
        <p:nvSpPr>
          <p:cNvPr id="20" name="Rectangle 19"/>
          <p:cNvSpPr/>
          <p:nvPr/>
        </p:nvSpPr>
        <p:spPr>
          <a:xfrm>
            <a:off x="7819182" y="2641534"/>
            <a:ext cx="3171773" cy="580609"/>
          </a:xfrm>
          <a:prstGeom prst="rect">
            <a:avLst/>
          </a:prstGeom>
          <a:no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US" sz="1200" dirty="0">
                <a:solidFill>
                  <a:schemeClr val="tx1"/>
                </a:solidFill>
                <a:latin typeface="Comic Sans MS" panose="030F0702030302020204" pitchFamily="66" charset="0"/>
              </a:rPr>
              <a:t>Examine yourself</a:t>
            </a:r>
          </a:p>
        </p:txBody>
      </p:sp>
      <p:pic>
        <p:nvPicPr>
          <p:cNvPr id="13" name="Picture 12">
            <a:hlinkClick r:id="rId8"/>
          </p:cNvPr>
          <p:cNvPicPr>
            <a:picLocks noChangeAspect="1"/>
          </p:cNvPicPr>
          <p:nvPr/>
        </p:nvPicPr>
        <p:blipFill rotWithShape="1">
          <a:blip r:embed="rId9" cstate="print">
            <a:extLst>
              <a:ext uri="{28A0092B-C50C-407E-A947-70E740481C1C}">
                <a14:useLocalDpi xmlns:a14="http://schemas.microsoft.com/office/drawing/2010/main" val="0"/>
              </a:ext>
            </a:extLst>
          </a:blip>
          <a:srcRect l="2960" t="2962" r="2960" b="2960"/>
          <a:stretch/>
        </p:blipFill>
        <p:spPr>
          <a:xfrm>
            <a:off x="6764172" y="4437112"/>
            <a:ext cx="859536" cy="859536"/>
          </a:xfrm>
          <a:prstGeom prst="rect">
            <a:avLst/>
          </a:prstGeom>
        </p:spPr>
      </p:pic>
      <p:sp>
        <p:nvSpPr>
          <p:cNvPr id="22" name="Rectangle 21"/>
          <p:cNvSpPr/>
          <p:nvPr/>
        </p:nvSpPr>
        <p:spPr>
          <a:xfrm>
            <a:off x="7760972" y="4564936"/>
            <a:ext cx="3229983" cy="569046"/>
          </a:xfrm>
          <a:prstGeom prst="rect">
            <a:avLst/>
          </a:prstGeom>
          <a:no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US" sz="1200" dirty="0">
                <a:solidFill>
                  <a:schemeClr val="tx1"/>
                </a:solidFill>
                <a:latin typeface="Comic Sans MS" panose="030F0702030302020204" pitchFamily="66" charset="0"/>
              </a:rPr>
              <a:t>Helpful physiology bocks.</a:t>
            </a:r>
          </a:p>
        </p:txBody>
      </p:sp>
      <p:pic>
        <p:nvPicPr>
          <p:cNvPr id="16" name="Picture 15">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546074" y="5394895"/>
            <a:ext cx="859536" cy="859536"/>
          </a:xfrm>
          <a:prstGeom prst="rect">
            <a:avLst/>
          </a:prstGeom>
        </p:spPr>
      </p:pic>
      <p:sp>
        <p:nvSpPr>
          <p:cNvPr id="26" name="Rectangle 25"/>
          <p:cNvSpPr/>
          <p:nvPr/>
        </p:nvSpPr>
        <p:spPr>
          <a:xfrm>
            <a:off x="8497830" y="5540140"/>
            <a:ext cx="2493126" cy="569046"/>
          </a:xfrm>
          <a:prstGeom prst="rect">
            <a:avLst/>
          </a:prstGeom>
          <a:noFill/>
          <a:ln>
            <a:solidFill>
              <a:srgbClr val="0080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lang="en-US" sz="1200" dirty="0">
                <a:solidFill>
                  <a:schemeClr val="tx1"/>
                </a:solidFill>
                <a:latin typeface="Comic Sans MS" panose="030F0702030302020204" pitchFamily="66" charset="0"/>
              </a:rPr>
              <a:t>Give us your feedback </a:t>
            </a:r>
            <a:r>
              <a:rPr lang="en-US" sz="1200" dirty="0">
                <a:solidFill>
                  <a:schemeClr val="tx1"/>
                </a:solidFill>
                <a:latin typeface="Comic Sans MS" panose="030F0702030302020204" pitchFamily="66" charset="0"/>
                <a:sym typeface="Wingdings" panose="05000000000000000000" pitchFamily="2" charset="2"/>
              </a:rPr>
              <a:t></a:t>
            </a:r>
            <a:endParaRPr lang="en-US" sz="1200" dirty="0">
              <a:solidFill>
                <a:schemeClr val="tx1"/>
              </a:solidFill>
              <a:latin typeface="Comic Sans MS" panose="030F0702030302020204" pitchFamily="66" charset="0"/>
            </a:endParaRPr>
          </a:p>
        </p:txBody>
      </p:sp>
      <p:sp>
        <p:nvSpPr>
          <p:cNvPr id="24" name="Rectangle 23"/>
          <p:cNvSpPr/>
          <p:nvPr/>
        </p:nvSpPr>
        <p:spPr>
          <a:xfrm>
            <a:off x="3279553" y="3549613"/>
            <a:ext cx="1965375" cy="1610687"/>
          </a:xfrm>
          <a:prstGeom prst="rect">
            <a:avLst/>
          </a:prstGeom>
        </p:spPr>
        <p:txBody>
          <a:bodyPr wrap="square" lIns="101590" tIns="50795" rIns="101590" bIns="50795">
            <a:spAutoFit/>
          </a:bodyPr>
          <a:lstStyle/>
          <a:p>
            <a:pPr algn="ctr" fontAlgn="t">
              <a:lnSpc>
                <a:spcPct val="150000"/>
              </a:lnSpc>
              <a:spcBef>
                <a:spcPct val="20000"/>
              </a:spcBef>
            </a:pPr>
            <a:r>
              <a:rPr lang="ar-SA" dirty="0" smtClean="0">
                <a:latin typeface="Calibri" panose="020F0502020204030204" pitchFamily="34" charset="0"/>
                <a:cs typeface="Calibri" panose="020F0502020204030204" pitchFamily="34" charset="0"/>
              </a:rPr>
              <a:t>لـمـى الـتـمـيـمـي</a:t>
            </a:r>
          </a:p>
          <a:p>
            <a:pPr algn="ctr" fontAlgn="t">
              <a:lnSpc>
                <a:spcPct val="150000"/>
              </a:lnSpc>
              <a:spcBef>
                <a:spcPct val="20000"/>
              </a:spcBef>
            </a:pPr>
            <a:r>
              <a:rPr lang="ar-SA" dirty="0" smtClean="0">
                <a:latin typeface="Calibri" panose="020F0502020204030204" pitchFamily="34" charset="0"/>
                <a:cs typeface="Calibri" panose="020F0502020204030204" pitchFamily="34" charset="0"/>
              </a:rPr>
              <a:t>دعاء عبدالفتاح</a:t>
            </a:r>
          </a:p>
          <a:p>
            <a:pPr algn="ctr" fontAlgn="t">
              <a:lnSpc>
                <a:spcPct val="150000"/>
              </a:lnSpc>
              <a:spcBef>
                <a:spcPct val="20000"/>
              </a:spcBef>
            </a:pPr>
            <a:r>
              <a:rPr lang="ar-SA" dirty="0" smtClean="0">
                <a:latin typeface="Calibri" panose="020F0502020204030204" pitchFamily="34" charset="0"/>
                <a:cs typeface="Calibri" panose="020F0502020204030204" pitchFamily="34" charset="0"/>
              </a:rPr>
              <a:t>غادة المزروع</a:t>
            </a:r>
          </a:p>
        </p:txBody>
      </p:sp>
      <p:sp>
        <p:nvSpPr>
          <p:cNvPr id="27" name="Rectangle 26"/>
          <p:cNvSpPr/>
          <p:nvPr/>
        </p:nvSpPr>
        <p:spPr>
          <a:xfrm>
            <a:off x="765822" y="3552622"/>
            <a:ext cx="2275350" cy="1087467"/>
          </a:xfrm>
          <a:prstGeom prst="rect">
            <a:avLst/>
          </a:prstGeom>
        </p:spPr>
        <p:txBody>
          <a:bodyPr wrap="square" lIns="101590" tIns="50795" rIns="101590" bIns="50795">
            <a:spAutoFit/>
          </a:bodyPr>
          <a:lstStyle/>
          <a:p>
            <a:pPr algn="ctr" fontAlgn="t">
              <a:lnSpc>
                <a:spcPct val="150000"/>
              </a:lnSpc>
              <a:spcBef>
                <a:spcPct val="20000"/>
              </a:spcBef>
            </a:pPr>
            <a:r>
              <a:rPr lang="ar-SA" dirty="0" smtClean="0">
                <a:latin typeface="Calibri" panose="020F0502020204030204" pitchFamily="34" charset="0"/>
                <a:cs typeface="Calibri" panose="020F0502020204030204" pitchFamily="34" charset="0"/>
              </a:rPr>
              <a:t>فؤاد فتحي</a:t>
            </a:r>
          </a:p>
          <a:p>
            <a:pPr algn="ctr" fontAlgn="t">
              <a:lnSpc>
                <a:spcPct val="150000"/>
              </a:lnSpc>
              <a:spcBef>
                <a:spcPct val="20000"/>
              </a:spcBef>
            </a:pPr>
            <a:r>
              <a:rPr lang="ar-SA" dirty="0" smtClean="0">
                <a:latin typeface="Calibri" panose="020F0502020204030204" pitchFamily="34" charset="0"/>
                <a:cs typeface="Calibri" panose="020F0502020204030204" pitchFamily="34" charset="0"/>
              </a:rPr>
              <a:t>ماجد الزين</a:t>
            </a:r>
            <a:endParaRPr lang="en-US" dirty="0">
              <a:latin typeface="Calibri" panose="020F0502020204030204" pitchFamily="34" charset="0"/>
              <a:cs typeface="Calibri" panose="020F0502020204030204" pitchFamily="34" charset="0"/>
            </a:endParaRPr>
          </a:p>
        </p:txBody>
      </p:sp>
      <p:pic>
        <p:nvPicPr>
          <p:cNvPr id="29" name="Picture 28">
            <a:hlinkClick r:id="rId12"/>
          </p:cNvPr>
          <p:cNvPicPr>
            <a:picLocks noChangeAspect="1"/>
          </p:cNvPicPr>
          <p:nvPr/>
        </p:nvPicPr>
        <p:blipFill>
          <a:blip r:embed="rId13" cstate="print">
            <a:extLst>
              <a:ext uri="{BEBA8EAE-BF5A-486C-A8C5-ECC9F3942E4B}">
                <a14:imgProps xmlns:a14="http://schemas.microsoft.com/office/drawing/2010/main">
                  <a14:imgLayer r:embed="rId14">
                    <a14:imgEffect>
                      <a14:colorTemperature colorTemp="5900"/>
                    </a14:imgEffect>
                    <a14:imgEffect>
                      <a14:saturation sat="200000"/>
                    </a14:imgEffect>
                  </a14:imgLayer>
                </a14:imgProps>
              </a:ext>
              <a:ext uri="{28A0092B-C50C-407E-A947-70E740481C1C}">
                <a14:useLocalDpi xmlns:a14="http://schemas.microsoft.com/office/drawing/2010/main" val="0"/>
              </a:ext>
            </a:extLst>
          </a:blip>
          <a:stretch>
            <a:fillRect/>
          </a:stretch>
        </p:blipFill>
        <p:spPr>
          <a:xfrm>
            <a:off x="1426284" y="1246537"/>
            <a:ext cx="630936" cy="630936"/>
          </a:xfrm>
          <a:prstGeom prst="rect">
            <a:avLst/>
          </a:prstGeom>
        </p:spPr>
      </p:pic>
      <p:pic>
        <p:nvPicPr>
          <p:cNvPr id="30" name="Picture 29"/>
          <p:cNvPicPr>
            <a:picLocks noChangeAspect="1"/>
          </p:cNvPicPr>
          <p:nvPr/>
        </p:nvPicPr>
        <p:blipFill>
          <a:blip r:embed="rId15" cstate="print">
            <a:extLst>
              <a:ext uri="{BEBA8EAE-BF5A-486C-A8C5-ECC9F3942E4B}">
                <a14:imgProps xmlns:a14="http://schemas.microsoft.com/office/drawing/2010/main">
                  <a14:imgLayer r:embed="rId16">
                    <a14:imgEffect>
                      <a14:colorTemperature colorTemp="11200"/>
                    </a14:imgEffect>
                    <a14:imgEffect>
                      <a14:saturation sat="66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617656" y="1211174"/>
            <a:ext cx="630936" cy="630936"/>
          </a:xfrm>
          <a:prstGeom prst="rect">
            <a:avLst/>
          </a:prstGeom>
        </p:spPr>
      </p:pic>
    </p:spTree>
    <p:extLst>
      <p:ext uri="{BB962C8B-B14F-4D97-AF65-F5344CB8AC3E}">
        <p14:creationId xmlns:p14="http://schemas.microsoft.com/office/powerpoint/2010/main" val="36714276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929A69E-7D8F-4515-9605-0315ABD4F316}" type="slidenum">
              <a:rPr lang="en-US" smtClean="0"/>
              <a:t>2</a:t>
            </a:fld>
            <a:endParaRPr lang="en-US" dirty="0"/>
          </a:p>
        </p:txBody>
      </p:sp>
      <p:sp>
        <p:nvSpPr>
          <p:cNvPr id="4" name="Rectangle 3"/>
          <p:cNvSpPr/>
          <p:nvPr/>
        </p:nvSpPr>
        <p:spPr>
          <a:xfrm>
            <a:off x="45740" y="116632"/>
            <a:ext cx="12025336" cy="36724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rot="5400000">
            <a:off x="615605" y="6447138"/>
            <a:ext cx="152726" cy="147705"/>
          </a:xfrm>
          <a:prstGeom prst="triangle">
            <a:avLst/>
          </a:prstGeom>
          <a:solidFill>
            <a:srgbClr val="427380"/>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lded Corner 11"/>
          <p:cNvSpPr/>
          <p:nvPr/>
        </p:nvSpPr>
        <p:spPr>
          <a:xfrm>
            <a:off x="2332849" y="260648"/>
            <a:ext cx="7443889" cy="792088"/>
          </a:xfrm>
          <a:prstGeom prst="foldedCorner">
            <a:avLst/>
          </a:prstGeom>
          <a:solidFill>
            <a:schemeClr val="bg1">
              <a:lumMod val="95000"/>
            </a:schemeClr>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r>
              <a:rPr lang="en-US" sz="3200" b="1" dirty="0" smtClean="0">
                <a:solidFill>
                  <a:srgbClr val="008080"/>
                </a:solidFill>
                <a:latin typeface="Calibri" panose="020F0502020204030204" pitchFamily="34" charset="0"/>
                <a:ea typeface="+mj-ea"/>
                <a:cs typeface="Calibri" panose="020F0502020204030204" pitchFamily="34" charset="0"/>
              </a:rPr>
              <a:t>Hypo and hyper-</a:t>
            </a:r>
            <a:r>
              <a:rPr lang="en-US" sz="3200" b="1" dirty="0" err="1" smtClean="0">
                <a:solidFill>
                  <a:srgbClr val="008080"/>
                </a:solidFill>
                <a:latin typeface="Calibri" panose="020F0502020204030204" pitchFamily="34" charset="0"/>
                <a:ea typeface="+mj-ea"/>
                <a:cs typeface="Calibri" panose="020F0502020204030204" pitchFamily="34" charset="0"/>
              </a:rPr>
              <a:t>parathyroidism</a:t>
            </a:r>
            <a:endParaRPr lang="en-US" sz="3600" b="1" dirty="0">
              <a:solidFill>
                <a:srgbClr val="008080"/>
              </a:solidFill>
              <a:latin typeface="Calibri" panose="020F0502020204030204" pitchFamily="34" charset="0"/>
              <a:ea typeface="+mj-ea"/>
              <a:cs typeface="Calibri" panose="020F0502020204030204" pitchFamily="34" charset="0"/>
            </a:endParaRPr>
          </a:p>
        </p:txBody>
      </p:sp>
      <p:sp>
        <p:nvSpPr>
          <p:cNvPr id="13" name="Flowchart: Process 12"/>
          <p:cNvSpPr/>
          <p:nvPr/>
        </p:nvSpPr>
        <p:spPr>
          <a:xfrm>
            <a:off x="909835" y="1693832"/>
            <a:ext cx="10289916" cy="4399464"/>
          </a:xfrm>
          <a:prstGeom prst="flowChartProcess">
            <a:avLst/>
          </a:prstGeom>
          <a:solidFill>
            <a:schemeClr val="bg1"/>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nSpc>
                <a:spcPct val="200000"/>
              </a:lnSpc>
            </a:pPr>
            <a:r>
              <a:rPr lang="en-US" sz="1800" dirty="0">
                <a:solidFill>
                  <a:schemeClr val="tx1"/>
                </a:solidFill>
                <a:latin typeface="Calibri" panose="020F0502020204030204" pitchFamily="34" charset="0"/>
                <a:cs typeface="Calibri" panose="020F0502020204030204" pitchFamily="34" charset="0"/>
              </a:rPr>
              <a:t>By the end of this lecture, students should be able to describe:</a:t>
            </a:r>
            <a:endParaRPr lang="ar-SA" sz="1800" dirty="0">
              <a:solidFill>
                <a:schemeClr val="tx1"/>
              </a:solidFill>
            </a:endParaRPr>
          </a:p>
          <a:p>
            <a:pPr>
              <a:lnSpc>
                <a:spcPct val="200000"/>
              </a:lnSpc>
            </a:pPr>
            <a:r>
              <a:rPr lang="en-US" sz="1600" dirty="0" smtClean="0">
                <a:solidFill>
                  <a:srgbClr val="008080"/>
                </a:solidFill>
                <a:latin typeface="Gill Sans MT" panose="020B0502020104020203" pitchFamily="34" charset="0"/>
                <a:cs typeface="Calibri" panose="020F0502020204030204" pitchFamily="34" charset="0"/>
              </a:rPr>
              <a:t>1. List the </a:t>
            </a:r>
            <a:r>
              <a:rPr lang="en-US" sz="1600" dirty="0">
                <a:solidFill>
                  <a:srgbClr val="008080"/>
                </a:solidFill>
                <a:latin typeface="Gill Sans MT" panose="020B0502020104020203" pitchFamily="34" charset="0"/>
                <a:cs typeface="Calibri" panose="020F0502020204030204" pitchFamily="34" charset="0"/>
              </a:rPr>
              <a:t>functions of </a:t>
            </a:r>
            <a:r>
              <a:rPr lang="en-US" sz="1600" dirty="0" smtClean="0">
                <a:solidFill>
                  <a:srgbClr val="008080"/>
                </a:solidFill>
                <a:latin typeface="Gill Sans MT" panose="020B0502020104020203" pitchFamily="34" charset="0"/>
                <a:cs typeface="Calibri" panose="020F0502020204030204" pitchFamily="34" charset="0"/>
              </a:rPr>
              <a:t>calcium.</a:t>
            </a:r>
            <a:endParaRPr lang="en-US" sz="1600" dirty="0">
              <a:solidFill>
                <a:srgbClr val="008080"/>
              </a:solidFill>
              <a:latin typeface="Gill Sans MT" panose="020B0502020104020203" pitchFamily="34" charset="0"/>
              <a:cs typeface="Calibri" panose="020F0502020204030204" pitchFamily="34" charset="0"/>
            </a:endParaRPr>
          </a:p>
          <a:p>
            <a:pPr>
              <a:lnSpc>
                <a:spcPct val="200000"/>
              </a:lnSpc>
            </a:pPr>
            <a:r>
              <a:rPr lang="en-US" sz="1600" dirty="0" smtClean="0">
                <a:solidFill>
                  <a:srgbClr val="008080"/>
                </a:solidFill>
                <a:latin typeface="Gill Sans MT" panose="020B0502020104020203" pitchFamily="34" charset="0"/>
                <a:cs typeface="Calibri" panose="020F0502020204030204" pitchFamily="34" charset="0"/>
              </a:rPr>
              <a:t>2. Describe </a:t>
            </a:r>
            <a:r>
              <a:rPr lang="en-US" sz="1600" dirty="0">
                <a:solidFill>
                  <a:srgbClr val="008080"/>
                </a:solidFill>
                <a:latin typeface="Gill Sans MT" panose="020B0502020104020203" pitchFamily="34" charset="0"/>
                <a:cs typeface="Calibri" panose="020F0502020204030204" pitchFamily="34" charset="0"/>
              </a:rPr>
              <a:t>calcium </a:t>
            </a:r>
            <a:r>
              <a:rPr lang="en-US" sz="1600" dirty="0" smtClean="0">
                <a:solidFill>
                  <a:srgbClr val="008080"/>
                </a:solidFill>
                <a:latin typeface="Gill Sans MT" panose="020B0502020104020203" pitchFamily="34" charset="0"/>
                <a:cs typeface="Calibri" panose="020F0502020204030204" pitchFamily="34" charset="0"/>
              </a:rPr>
              <a:t>metabolism.</a:t>
            </a:r>
            <a:endParaRPr lang="en-US" sz="1600" dirty="0">
              <a:solidFill>
                <a:srgbClr val="008080"/>
              </a:solidFill>
              <a:latin typeface="Gill Sans MT" panose="020B0502020104020203" pitchFamily="34" charset="0"/>
              <a:cs typeface="Calibri" panose="020F0502020204030204" pitchFamily="34" charset="0"/>
            </a:endParaRPr>
          </a:p>
          <a:p>
            <a:pPr>
              <a:lnSpc>
                <a:spcPct val="200000"/>
              </a:lnSpc>
            </a:pPr>
            <a:r>
              <a:rPr lang="en-US" sz="1600" dirty="0" smtClean="0">
                <a:solidFill>
                  <a:srgbClr val="008080"/>
                </a:solidFill>
                <a:latin typeface="Gill Sans MT" panose="020B0502020104020203" pitchFamily="34" charset="0"/>
                <a:cs typeface="Calibri" panose="020F0502020204030204" pitchFamily="34" charset="0"/>
              </a:rPr>
              <a:t>3. Describe </a:t>
            </a:r>
            <a:r>
              <a:rPr lang="en-US" sz="1600" dirty="0">
                <a:solidFill>
                  <a:srgbClr val="008080"/>
                </a:solidFill>
                <a:latin typeface="Gill Sans MT" panose="020B0502020104020203" pitchFamily="34" charset="0"/>
                <a:cs typeface="Calibri" panose="020F0502020204030204" pitchFamily="34" charset="0"/>
              </a:rPr>
              <a:t>physiology of </a:t>
            </a:r>
            <a:r>
              <a:rPr lang="en-US" sz="1600" dirty="0" smtClean="0">
                <a:solidFill>
                  <a:srgbClr val="008080"/>
                </a:solidFill>
                <a:latin typeface="Gill Sans MT" panose="020B0502020104020203" pitchFamily="34" charset="0"/>
                <a:cs typeface="Calibri" panose="020F0502020204030204" pitchFamily="34" charset="0"/>
              </a:rPr>
              <a:t>bone.</a:t>
            </a:r>
            <a:endParaRPr lang="en-US" sz="1600" dirty="0">
              <a:solidFill>
                <a:srgbClr val="008080"/>
              </a:solidFill>
              <a:latin typeface="Gill Sans MT" panose="020B0502020104020203" pitchFamily="34" charset="0"/>
              <a:cs typeface="Calibri" panose="020F0502020204030204" pitchFamily="34" charset="0"/>
            </a:endParaRPr>
          </a:p>
          <a:p>
            <a:pPr>
              <a:lnSpc>
                <a:spcPct val="200000"/>
              </a:lnSpc>
            </a:pPr>
            <a:r>
              <a:rPr lang="en-US" sz="1600" dirty="0" smtClean="0">
                <a:solidFill>
                  <a:srgbClr val="008080"/>
                </a:solidFill>
                <a:latin typeface="Gill Sans MT" panose="020B0502020104020203" pitchFamily="34" charset="0"/>
                <a:cs typeface="Calibri" panose="020F0502020204030204" pitchFamily="34" charset="0"/>
              </a:rPr>
              <a:t>4. Understand and explain hormonal regulation of calcium metabolism:</a:t>
            </a:r>
            <a:endParaRPr lang="en-US" sz="1600" dirty="0">
              <a:solidFill>
                <a:srgbClr val="008080"/>
              </a:solidFill>
              <a:latin typeface="Gill Sans MT" panose="020B0502020104020203" pitchFamily="34" charset="0"/>
              <a:cs typeface="Calibri" panose="020F0502020204030204" pitchFamily="34" charset="0"/>
            </a:endParaRPr>
          </a:p>
          <a:p>
            <a:pPr marL="342900" indent="-342900">
              <a:lnSpc>
                <a:spcPct val="200000"/>
              </a:lnSpc>
              <a:buFont typeface="+mj-lt"/>
              <a:buAutoNum type="alphaUcPeriod"/>
            </a:pPr>
            <a:r>
              <a:rPr lang="en-US" sz="1600" dirty="0">
                <a:solidFill>
                  <a:srgbClr val="008080"/>
                </a:solidFill>
                <a:latin typeface="Gill Sans MT" panose="020B0502020104020203" pitchFamily="34" charset="0"/>
                <a:cs typeface="Calibri" panose="020F0502020204030204" pitchFamily="34" charset="0"/>
              </a:rPr>
              <a:t>Parathyroid hormone</a:t>
            </a:r>
          </a:p>
          <a:p>
            <a:pPr marL="342900" indent="-342900">
              <a:lnSpc>
                <a:spcPct val="200000"/>
              </a:lnSpc>
              <a:buFont typeface="+mj-lt"/>
              <a:buAutoNum type="alphaUcPeriod"/>
            </a:pPr>
            <a:r>
              <a:rPr lang="en-US" sz="1600" dirty="0">
                <a:solidFill>
                  <a:srgbClr val="008080"/>
                </a:solidFill>
                <a:latin typeface="Gill Sans MT" panose="020B0502020104020203" pitchFamily="34" charset="0"/>
                <a:cs typeface="Calibri" panose="020F0502020204030204" pitchFamily="34" charset="0"/>
              </a:rPr>
              <a:t>Calcitonin</a:t>
            </a:r>
          </a:p>
          <a:p>
            <a:pPr marL="342900" indent="-342900">
              <a:lnSpc>
                <a:spcPct val="200000"/>
              </a:lnSpc>
              <a:buFont typeface="+mj-lt"/>
              <a:buAutoNum type="alphaUcPeriod"/>
            </a:pPr>
            <a:r>
              <a:rPr lang="en-US" sz="1600" dirty="0" err="1">
                <a:solidFill>
                  <a:srgbClr val="008080"/>
                </a:solidFill>
                <a:latin typeface="Gill Sans MT" panose="020B0502020104020203" pitchFamily="34" charset="0"/>
                <a:cs typeface="Calibri" panose="020F0502020204030204" pitchFamily="34" charset="0"/>
              </a:rPr>
              <a:t>Vitamine</a:t>
            </a:r>
            <a:r>
              <a:rPr lang="en-US" sz="1600" dirty="0">
                <a:solidFill>
                  <a:srgbClr val="008080"/>
                </a:solidFill>
                <a:latin typeface="Gill Sans MT" panose="020B0502020104020203" pitchFamily="34" charset="0"/>
                <a:cs typeface="Calibri" panose="020F0502020204030204" pitchFamily="34" charset="0"/>
              </a:rPr>
              <a:t> D3</a:t>
            </a:r>
          </a:p>
          <a:p>
            <a:pPr>
              <a:lnSpc>
                <a:spcPct val="200000"/>
              </a:lnSpc>
            </a:pPr>
            <a:r>
              <a:rPr lang="en-US" sz="1600" dirty="0" smtClean="0">
                <a:solidFill>
                  <a:srgbClr val="008080"/>
                </a:solidFill>
                <a:latin typeface="Gill Sans MT" panose="020B0502020104020203" pitchFamily="34" charset="0"/>
                <a:cs typeface="Calibri" panose="020F0502020204030204" pitchFamily="34" charset="0"/>
              </a:rPr>
              <a:t>5. Understand </a:t>
            </a:r>
            <a:r>
              <a:rPr lang="en-US" sz="1600" dirty="0">
                <a:solidFill>
                  <a:srgbClr val="008080"/>
                </a:solidFill>
                <a:latin typeface="Gill Sans MT" panose="020B0502020104020203" pitchFamily="34" charset="0"/>
                <a:cs typeface="Calibri" panose="020F0502020204030204" pitchFamily="34" charset="0"/>
              </a:rPr>
              <a:t>hypo and </a:t>
            </a:r>
            <a:r>
              <a:rPr lang="en-US" sz="1600" dirty="0" smtClean="0">
                <a:solidFill>
                  <a:srgbClr val="008080"/>
                </a:solidFill>
                <a:latin typeface="Gill Sans MT" panose="020B0502020104020203" pitchFamily="34" charset="0"/>
                <a:cs typeface="Calibri" panose="020F0502020204030204" pitchFamily="34" charset="0"/>
              </a:rPr>
              <a:t>hyper-</a:t>
            </a:r>
            <a:r>
              <a:rPr lang="en-US" sz="1600" dirty="0" err="1" smtClean="0">
                <a:solidFill>
                  <a:srgbClr val="008080"/>
                </a:solidFill>
                <a:latin typeface="Gill Sans MT" panose="020B0502020104020203" pitchFamily="34" charset="0"/>
                <a:cs typeface="Calibri" panose="020F0502020204030204" pitchFamily="34" charset="0"/>
              </a:rPr>
              <a:t>parathyroidism</a:t>
            </a:r>
            <a:r>
              <a:rPr lang="en-US" sz="1600" dirty="0" smtClean="0">
                <a:solidFill>
                  <a:srgbClr val="008080"/>
                </a:solidFill>
                <a:latin typeface="Gill Sans MT" panose="020B0502020104020203" pitchFamily="34" charset="0"/>
                <a:cs typeface="Calibri" panose="020F0502020204030204" pitchFamily="34" charset="0"/>
              </a:rPr>
              <a:t>.</a:t>
            </a:r>
            <a:endParaRPr lang="en-US" sz="1600" dirty="0">
              <a:solidFill>
                <a:srgbClr val="008080"/>
              </a:solidFill>
              <a:latin typeface="Gill Sans MT" panose="020B0502020104020203" pitchFamily="34" charset="0"/>
              <a:cs typeface="Calibri" panose="020F0502020204030204" pitchFamily="34" charset="0"/>
            </a:endParaRPr>
          </a:p>
        </p:txBody>
      </p:sp>
    </p:spTree>
    <p:extLst>
      <p:ext uri="{BB962C8B-B14F-4D97-AF65-F5344CB8AC3E}">
        <p14:creationId xmlns:p14="http://schemas.microsoft.com/office/powerpoint/2010/main" val="2159574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01590" tIns="50795" rIns="101590" bIns="50795" anchor="b" anchorCtr="0">
            <a:normAutofit/>
          </a:bodyPr>
          <a:lstStyle/>
          <a:p>
            <a:r>
              <a:rPr lang="en-US" sz="3200" dirty="0">
                <a:solidFill>
                  <a:srgbClr val="008080"/>
                </a:solidFill>
                <a:latin typeface="Bahnschrift" panose="020B0502040204020203" pitchFamily="34" charset="0"/>
                <a:cs typeface="Calibri" panose="020F0502020204030204" pitchFamily="34" charset="0"/>
              </a:rPr>
              <a:t>Hypercalcemia</a:t>
            </a:r>
          </a:p>
        </p:txBody>
      </p:sp>
      <p:sp>
        <p:nvSpPr>
          <p:cNvPr id="3" name="Slide Number Placeholder 2"/>
          <p:cNvSpPr>
            <a:spLocks noGrp="1"/>
          </p:cNvSpPr>
          <p:nvPr>
            <p:ph type="sldNum" sz="quarter" idx="12"/>
          </p:nvPr>
        </p:nvSpPr>
        <p:spPr/>
        <p:txBody>
          <a:bodyPr/>
          <a:lstStyle/>
          <a:p>
            <a:fld id="{4929A69E-7D8F-4515-9605-0315ABD4F316}" type="slidenum">
              <a:rPr lang="en-US" smtClean="0"/>
              <a:t>3</a:t>
            </a:fld>
            <a:endParaRPr lang="en-US" dirty="0"/>
          </a:p>
        </p:txBody>
      </p:sp>
      <p:sp>
        <p:nvSpPr>
          <p:cNvPr id="6" name="Isosceles Triangle 5"/>
          <p:cNvSpPr/>
          <p:nvPr/>
        </p:nvSpPr>
        <p:spPr>
          <a:xfrm rot="5400000">
            <a:off x="615605" y="6447138"/>
            <a:ext cx="152726" cy="147705"/>
          </a:xfrm>
          <a:prstGeom prst="triangle">
            <a:avLst/>
          </a:prstGeom>
          <a:solidFill>
            <a:srgbClr val="427380"/>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3"/>
          <p:cNvSpPr txBox="1">
            <a:spLocks/>
          </p:cNvSpPr>
          <p:nvPr/>
        </p:nvSpPr>
        <p:spPr>
          <a:xfrm>
            <a:off x="609459" y="1237601"/>
            <a:ext cx="6133023" cy="5024148"/>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defTabSz="914400">
              <a:buClr>
                <a:srgbClr val="008080"/>
              </a:buClr>
            </a:pPr>
            <a:r>
              <a:rPr lang="en-US" sz="1400" dirty="0">
                <a:solidFill>
                  <a:srgbClr val="008080"/>
                </a:solidFill>
                <a:cs typeface="Calibri" panose="020F0502020204030204" pitchFamily="34" charset="0"/>
              </a:rPr>
              <a:t>PTH </a:t>
            </a:r>
            <a:r>
              <a:rPr lang="en-US" sz="1400" dirty="0" smtClean="0">
                <a:solidFill>
                  <a:srgbClr val="008080"/>
                </a:solidFill>
                <a:cs typeface="Calibri" panose="020F0502020204030204" pitchFamily="34" charset="0"/>
              </a:rPr>
              <a:t>mediated: </a:t>
            </a:r>
            <a:r>
              <a:rPr lang="en-US" sz="1400" dirty="0" smtClean="0">
                <a:cs typeface="Calibri" panose="020F0502020204030204" pitchFamily="34" charset="0"/>
              </a:rPr>
              <a:t>Primary hyperparathyroidism.</a:t>
            </a:r>
            <a:endParaRPr lang="en-US" sz="1400" dirty="0">
              <a:cs typeface="Calibri" panose="020F0502020204030204" pitchFamily="34" charset="0"/>
            </a:endParaRPr>
          </a:p>
          <a:p>
            <a:pPr defTabSz="914400">
              <a:buClr>
                <a:srgbClr val="008080"/>
              </a:buClr>
            </a:pPr>
            <a:r>
              <a:rPr lang="en-US" sz="1400" dirty="0">
                <a:solidFill>
                  <a:srgbClr val="008080"/>
                </a:solidFill>
                <a:cs typeface="Calibri" panose="020F0502020204030204" pitchFamily="34" charset="0"/>
              </a:rPr>
              <a:t>Non-PTH </a:t>
            </a:r>
            <a:r>
              <a:rPr lang="en-US" sz="1400" dirty="0" smtClean="0">
                <a:solidFill>
                  <a:srgbClr val="008080"/>
                </a:solidFill>
                <a:cs typeface="Calibri" panose="020F0502020204030204" pitchFamily="34" charset="0"/>
              </a:rPr>
              <a:t>mediated:</a:t>
            </a:r>
            <a:endParaRPr lang="en-US" sz="1400" dirty="0">
              <a:solidFill>
                <a:srgbClr val="008080"/>
              </a:solidFill>
              <a:cs typeface="Calibri" panose="020F0502020204030204" pitchFamily="34" charset="0"/>
            </a:endParaRPr>
          </a:p>
          <a:p>
            <a:pPr lvl="1" defTabSz="914400">
              <a:buClr>
                <a:srgbClr val="008080"/>
              </a:buClr>
              <a:buFont typeface="Arial" charset="0"/>
              <a:buChar char="•"/>
            </a:pPr>
            <a:r>
              <a:rPr lang="en-US" sz="1400" dirty="0">
                <a:solidFill>
                  <a:schemeClr val="tx1"/>
                </a:solidFill>
                <a:cs typeface="Calibri" panose="020F0502020204030204" pitchFamily="34" charset="0"/>
              </a:rPr>
              <a:t>Parathyroid hormone–related peptide </a:t>
            </a:r>
            <a:r>
              <a:rPr lang="en-US" sz="1200" dirty="0">
                <a:solidFill>
                  <a:schemeClr val="tx1"/>
                </a:solidFill>
                <a:cs typeface="Calibri" panose="020F0502020204030204" pitchFamily="34" charset="0"/>
              </a:rPr>
              <a:t>(</a:t>
            </a:r>
            <a:r>
              <a:rPr lang="en-US" sz="1200" dirty="0" err="1">
                <a:solidFill>
                  <a:schemeClr val="tx1"/>
                </a:solidFill>
                <a:cs typeface="Calibri" panose="020F0502020204030204" pitchFamily="34" charset="0"/>
              </a:rPr>
              <a:t>PTHrP</a:t>
            </a:r>
            <a:r>
              <a:rPr lang="en-US" sz="1200" dirty="0">
                <a:solidFill>
                  <a:schemeClr val="tx1"/>
                </a:solidFill>
                <a:cs typeface="Calibri" panose="020F0502020204030204" pitchFamily="34" charset="0"/>
              </a:rPr>
              <a:t>): </a:t>
            </a:r>
            <a:r>
              <a:rPr lang="en-US" sz="1400" dirty="0">
                <a:solidFill>
                  <a:schemeClr val="tx1"/>
                </a:solidFill>
                <a:cs typeface="Calibri" panose="020F0502020204030204" pitchFamily="34" charset="0"/>
              </a:rPr>
              <a:t>certain tumors secrete high levels of </a:t>
            </a:r>
            <a:r>
              <a:rPr lang="en-US" sz="1400" dirty="0" err="1">
                <a:solidFill>
                  <a:schemeClr val="tx1"/>
                </a:solidFill>
                <a:cs typeface="Calibri" panose="020F0502020204030204" pitchFamily="34" charset="0"/>
              </a:rPr>
              <a:t>PTHrP</a:t>
            </a:r>
            <a:r>
              <a:rPr lang="en-US" sz="1400" dirty="0">
                <a:solidFill>
                  <a:schemeClr val="tx1"/>
                </a:solidFill>
                <a:cs typeface="Calibri" panose="020F0502020204030204" pitchFamily="34" charset="0"/>
              </a:rPr>
              <a:t>, which causes hypercalcemia of malignancy. </a:t>
            </a:r>
          </a:p>
          <a:p>
            <a:pPr lvl="1" defTabSz="914400">
              <a:buClr>
                <a:srgbClr val="008080"/>
              </a:buClr>
              <a:buFont typeface="Arial" charset="0"/>
              <a:buChar char="•"/>
            </a:pPr>
            <a:r>
              <a:rPr lang="en-US" sz="1300" dirty="0">
                <a:solidFill>
                  <a:schemeClr val="tx1"/>
                </a:solidFill>
                <a:cs typeface="Calibri" panose="020F0502020204030204" pitchFamily="34" charset="0"/>
              </a:rPr>
              <a:t>Vitamin D intoxication, granulomatous disorders, osteolytic bone metastases, </a:t>
            </a:r>
            <a:r>
              <a:rPr lang="en-US" sz="1300" dirty="0" smtClean="0">
                <a:solidFill>
                  <a:schemeClr val="tx1"/>
                </a:solidFill>
                <a:cs typeface="Calibri" panose="020F0502020204030204" pitchFamily="34" charset="0"/>
              </a:rPr>
              <a:t>malignancy.</a:t>
            </a:r>
            <a:endParaRPr lang="en-US" sz="1300" dirty="0">
              <a:solidFill>
                <a:schemeClr val="tx1"/>
              </a:solidFill>
              <a:cs typeface="Calibri" panose="020F0502020204030204" pitchFamily="34" charset="0"/>
            </a:endParaRPr>
          </a:p>
          <a:p>
            <a:pPr defTabSz="914400">
              <a:lnSpc>
                <a:spcPct val="150000"/>
              </a:lnSpc>
              <a:buClr>
                <a:srgbClr val="008080"/>
              </a:buClr>
            </a:pPr>
            <a:r>
              <a:rPr lang="en-US" sz="1400" dirty="0" smtClean="0">
                <a:solidFill>
                  <a:srgbClr val="008080"/>
                </a:solidFill>
                <a:cs typeface="Calibri" panose="020F0502020204030204" pitchFamily="34" charset="0"/>
              </a:rPr>
              <a:t>Medications: </a:t>
            </a:r>
            <a:r>
              <a:rPr lang="en-US" sz="1400" dirty="0">
                <a:solidFill>
                  <a:srgbClr val="008080"/>
                </a:solidFill>
                <a:cs typeface="Calibri" panose="020F0502020204030204" pitchFamily="34" charset="0"/>
              </a:rPr>
              <a:t> </a:t>
            </a:r>
            <a:r>
              <a:rPr lang="en-US" sz="1400" dirty="0" smtClean="0">
                <a:solidFill>
                  <a:schemeClr val="tx1"/>
                </a:solidFill>
                <a:cs typeface="Calibri" panose="020F0502020204030204" pitchFamily="34" charset="0"/>
              </a:rPr>
              <a:t>Thiazide diuretics</a:t>
            </a:r>
          </a:p>
          <a:p>
            <a:pPr lvl="1" defTabSz="914400">
              <a:buClr>
                <a:srgbClr val="008080"/>
              </a:buClr>
              <a:buFont typeface="Arial" panose="020B0604020202020204" pitchFamily="34" charset="0"/>
              <a:buChar char="•"/>
            </a:pPr>
            <a:r>
              <a:rPr lang="en-US" sz="1300" dirty="0">
                <a:solidFill>
                  <a:schemeClr val="tx1"/>
                </a:solidFill>
                <a:cs typeface="Calibri" panose="020F0502020204030204" pitchFamily="34" charset="0"/>
              </a:rPr>
              <a:t>NS (</a:t>
            </a:r>
            <a:r>
              <a:rPr lang="en-US" sz="1300" dirty="0">
                <a:solidFill>
                  <a:schemeClr val="bg1">
                    <a:lumMod val="50000"/>
                  </a:schemeClr>
                </a:solidFill>
                <a:cs typeface="Calibri" panose="020F0502020204030204" pitchFamily="34" charset="0"/>
              </a:rPr>
              <a:t>normal saline</a:t>
            </a:r>
            <a:r>
              <a:rPr lang="en-US" sz="1300" dirty="0">
                <a:solidFill>
                  <a:schemeClr val="tx1"/>
                </a:solidFill>
                <a:cs typeface="Calibri" panose="020F0502020204030204" pitchFamily="34" charset="0"/>
              </a:rPr>
              <a:t>) bolus </a:t>
            </a:r>
            <a:r>
              <a:rPr lang="en-US" sz="1300" dirty="0" smtClean="0">
                <a:solidFill>
                  <a:schemeClr val="tx1"/>
                </a:solidFill>
                <a:cs typeface="Calibri" panose="020F0502020204030204" pitchFamily="34" charset="0"/>
              </a:rPr>
              <a:t>to restore volume; then </a:t>
            </a:r>
            <a:r>
              <a:rPr lang="en-US" sz="1300" dirty="0" smtClean="0">
                <a:solidFill>
                  <a:schemeClr val="accent4">
                    <a:lumMod val="75000"/>
                  </a:schemeClr>
                </a:solidFill>
                <a:cs typeface="Calibri" panose="020F0502020204030204" pitchFamily="34" charset="0"/>
              </a:rPr>
              <a:t>100 – 200 </a:t>
            </a:r>
            <a:r>
              <a:rPr lang="en-US" sz="1300" dirty="0" smtClean="0">
                <a:solidFill>
                  <a:schemeClr val="tx1"/>
                </a:solidFill>
                <a:cs typeface="Calibri" panose="020F0502020204030204" pitchFamily="34" charset="0"/>
              </a:rPr>
              <a:t>ml/hours.</a:t>
            </a:r>
          </a:p>
          <a:p>
            <a:pPr lvl="1" defTabSz="914400">
              <a:buClr>
                <a:srgbClr val="008080"/>
              </a:buClr>
              <a:buFont typeface="Arial" panose="020B0604020202020204" pitchFamily="34" charset="0"/>
              <a:buChar char="•"/>
            </a:pPr>
            <a:r>
              <a:rPr lang="en-US" sz="1300" dirty="0" smtClean="0">
                <a:solidFill>
                  <a:schemeClr val="tx1"/>
                </a:solidFill>
                <a:cs typeface="Calibri" panose="020F0502020204030204" pitchFamily="34" charset="0"/>
              </a:rPr>
              <a:t>Bisphosphonates (onset </a:t>
            </a:r>
            <a:r>
              <a:rPr lang="en-US" sz="1300" dirty="0" smtClean="0">
                <a:solidFill>
                  <a:schemeClr val="accent4">
                    <a:lumMod val="75000"/>
                  </a:schemeClr>
                </a:solidFill>
                <a:cs typeface="Calibri" panose="020F0502020204030204" pitchFamily="34" charset="0"/>
              </a:rPr>
              <a:t>24 - 48 </a:t>
            </a:r>
            <a:r>
              <a:rPr lang="en-US" sz="1300" dirty="0" smtClean="0">
                <a:solidFill>
                  <a:schemeClr val="tx1"/>
                </a:solidFill>
                <a:cs typeface="Calibri" panose="020F0502020204030204" pitchFamily="34" charset="0"/>
              </a:rPr>
              <a:t>hours).</a:t>
            </a:r>
          </a:p>
          <a:p>
            <a:pPr lvl="1" defTabSz="914400">
              <a:buClr>
                <a:srgbClr val="008080"/>
              </a:buClr>
              <a:buFont typeface="Arial" panose="020B0604020202020204" pitchFamily="34" charset="0"/>
              <a:buChar char="•"/>
            </a:pPr>
            <a:r>
              <a:rPr lang="en-US" sz="1300" dirty="0" smtClean="0">
                <a:solidFill>
                  <a:schemeClr val="tx1"/>
                </a:solidFill>
                <a:cs typeface="Calibri" panose="020F0502020204030204" pitchFamily="34" charset="0"/>
              </a:rPr>
              <a:t>Calcitonin </a:t>
            </a:r>
            <a:r>
              <a:rPr lang="en-US" sz="1300" dirty="0" smtClean="0">
                <a:solidFill>
                  <a:schemeClr val="accent4">
                    <a:lumMod val="75000"/>
                  </a:schemeClr>
                </a:solidFill>
                <a:cs typeface="Calibri" panose="020F0502020204030204" pitchFamily="34" charset="0"/>
              </a:rPr>
              <a:t>4 – 8 </a:t>
            </a:r>
            <a:r>
              <a:rPr lang="en-US" sz="1300" dirty="0" smtClean="0">
                <a:solidFill>
                  <a:schemeClr val="tx1"/>
                </a:solidFill>
                <a:cs typeface="Calibri" panose="020F0502020204030204" pitchFamily="34" charset="0"/>
              </a:rPr>
              <a:t>IU q</a:t>
            </a:r>
            <a:r>
              <a:rPr lang="en-US" sz="1300" dirty="0" smtClean="0">
                <a:solidFill>
                  <a:schemeClr val="accent4">
                    <a:lumMod val="75000"/>
                  </a:schemeClr>
                </a:solidFill>
                <a:cs typeface="Calibri" panose="020F0502020204030204" pitchFamily="34" charset="0"/>
              </a:rPr>
              <a:t>6-8</a:t>
            </a:r>
            <a:r>
              <a:rPr lang="en-US" sz="1300" dirty="0" smtClean="0">
                <a:solidFill>
                  <a:schemeClr val="accent5">
                    <a:lumMod val="75000"/>
                  </a:schemeClr>
                </a:solidFill>
                <a:cs typeface="Calibri" panose="020F0502020204030204" pitchFamily="34" charset="0"/>
              </a:rPr>
              <a:t> </a:t>
            </a:r>
            <a:r>
              <a:rPr lang="en-US" sz="1300" dirty="0" smtClean="0">
                <a:solidFill>
                  <a:schemeClr val="tx1"/>
                </a:solidFill>
                <a:cs typeface="Calibri" panose="020F0502020204030204" pitchFamily="34" charset="0"/>
              </a:rPr>
              <a:t>hrs (onset immediate, resistance develops in </a:t>
            </a:r>
            <a:r>
              <a:rPr lang="en-US" sz="1300" dirty="0" smtClean="0">
                <a:solidFill>
                  <a:schemeClr val="accent4">
                    <a:lumMod val="75000"/>
                  </a:schemeClr>
                </a:solidFill>
                <a:cs typeface="Calibri" panose="020F0502020204030204" pitchFamily="34" charset="0"/>
              </a:rPr>
              <a:t>24 - 48</a:t>
            </a:r>
            <a:r>
              <a:rPr lang="en-US" sz="1300" dirty="0" smtClean="0">
                <a:solidFill>
                  <a:schemeClr val="accent5">
                    <a:lumMod val="75000"/>
                  </a:schemeClr>
                </a:solidFill>
                <a:cs typeface="Calibri" panose="020F0502020204030204" pitchFamily="34" charset="0"/>
              </a:rPr>
              <a:t> </a:t>
            </a:r>
            <a:r>
              <a:rPr lang="en-US" sz="1300" dirty="0">
                <a:solidFill>
                  <a:schemeClr val="tx1"/>
                </a:solidFill>
                <a:cs typeface="Calibri" panose="020F0502020204030204" pitchFamily="34" charset="0"/>
              </a:rPr>
              <a:t>hours).</a:t>
            </a:r>
            <a:endParaRPr lang="en-US" sz="1300" dirty="0" smtClean="0">
              <a:solidFill>
                <a:schemeClr val="tx1"/>
              </a:solidFill>
              <a:cs typeface="Calibri" panose="020F0502020204030204" pitchFamily="34" charset="0"/>
            </a:endParaRPr>
          </a:p>
          <a:p>
            <a:pPr lvl="1" defTabSz="914400">
              <a:buClr>
                <a:srgbClr val="008080"/>
              </a:buClr>
              <a:buFont typeface="Arial" panose="020B0604020202020204" pitchFamily="34" charset="0"/>
              <a:buChar char="•"/>
            </a:pPr>
            <a:r>
              <a:rPr lang="en-US" sz="1300" dirty="0" smtClean="0">
                <a:solidFill>
                  <a:schemeClr val="tx1"/>
                </a:solidFill>
                <a:cs typeface="Calibri" panose="020F0502020204030204" pitchFamily="34" charset="0"/>
              </a:rPr>
              <a:t>Surgery for adenoma.</a:t>
            </a:r>
          </a:p>
          <a:p>
            <a:pPr defTabSz="914400">
              <a:lnSpc>
                <a:spcPct val="150000"/>
              </a:lnSpc>
              <a:buClr>
                <a:srgbClr val="008080"/>
              </a:buClr>
            </a:pPr>
            <a:r>
              <a:rPr lang="en-US" sz="1400" dirty="0" smtClean="0">
                <a:solidFill>
                  <a:srgbClr val="008080"/>
                </a:solidFill>
                <a:cs typeface="Calibri" panose="020F0502020204030204" pitchFamily="34" charset="0"/>
              </a:rPr>
              <a:t>Medications of severe hypercalcemia: </a:t>
            </a:r>
          </a:p>
          <a:p>
            <a:pPr lvl="1" defTabSz="914400">
              <a:buClr>
                <a:srgbClr val="008080"/>
              </a:buClr>
              <a:buFont typeface="Arial" panose="020B0604020202020204" pitchFamily="34" charset="0"/>
              <a:buChar char="•"/>
            </a:pPr>
            <a:r>
              <a:rPr lang="en-US" sz="1400" dirty="0">
                <a:solidFill>
                  <a:schemeClr val="tx1"/>
                </a:solidFill>
                <a:cs typeface="Calibri" panose="020F0502020204030204" pitchFamily="34" charset="0"/>
              </a:rPr>
              <a:t>Indications for </a:t>
            </a:r>
            <a:r>
              <a:rPr lang="en-US" sz="1400" dirty="0" smtClean="0">
                <a:solidFill>
                  <a:schemeClr val="tx1"/>
                </a:solidFill>
                <a:cs typeface="Calibri" panose="020F0502020204030204" pitchFamily="34" charset="0"/>
              </a:rPr>
              <a:t>therapy: </a:t>
            </a:r>
            <a:r>
              <a:rPr lang="en-US" sz="1300" dirty="0" smtClean="0">
                <a:solidFill>
                  <a:schemeClr val="tx1"/>
                </a:solidFill>
                <a:cs typeface="Calibri" panose="020F0502020204030204" pitchFamily="34" charset="0"/>
              </a:rPr>
              <a:t>Symptoms of hypercalcemia &amp; Plasma [Ca] </a:t>
            </a:r>
            <a:r>
              <a:rPr lang="en-US" sz="1300" dirty="0" smtClean="0">
                <a:solidFill>
                  <a:schemeClr val="accent4">
                    <a:lumMod val="75000"/>
                  </a:schemeClr>
                </a:solidFill>
                <a:cs typeface="Calibri" panose="020F0502020204030204" pitchFamily="34" charset="0"/>
              </a:rPr>
              <a:t>&gt;14 </a:t>
            </a:r>
            <a:r>
              <a:rPr lang="en-US" sz="1300" dirty="0" smtClean="0">
                <a:solidFill>
                  <a:schemeClr val="tx1"/>
                </a:solidFill>
                <a:cs typeface="Calibri" panose="020F0502020204030204" pitchFamily="34" charset="0"/>
              </a:rPr>
              <a:t>mg/dl.</a:t>
            </a:r>
          </a:p>
          <a:p>
            <a:pPr lvl="1" defTabSz="914400">
              <a:buClr>
                <a:srgbClr val="008080"/>
              </a:buClr>
              <a:buFont typeface="Arial" panose="020B0604020202020204" pitchFamily="34" charset="0"/>
              <a:buChar char="•"/>
            </a:pPr>
            <a:r>
              <a:rPr lang="en-US" sz="1300" dirty="0">
                <a:solidFill>
                  <a:schemeClr val="tx1"/>
                </a:solidFill>
                <a:cs typeface="Calibri" panose="020F0502020204030204" pitchFamily="34" charset="0"/>
              </a:rPr>
              <a:t>Principles of </a:t>
            </a:r>
            <a:r>
              <a:rPr lang="en-US" sz="1300" dirty="0" smtClean="0">
                <a:solidFill>
                  <a:schemeClr val="tx1"/>
                </a:solidFill>
                <a:cs typeface="Calibri" panose="020F0502020204030204" pitchFamily="34" charset="0"/>
              </a:rPr>
              <a:t>therapy:</a:t>
            </a:r>
          </a:p>
          <a:p>
            <a:pPr marL="647669" lvl="1" indent="-342900" defTabSz="914400">
              <a:buClr>
                <a:srgbClr val="008080"/>
              </a:buClr>
              <a:buFont typeface="+mj-lt"/>
              <a:buAutoNum type="arabicPeriod"/>
            </a:pPr>
            <a:r>
              <a:rPr lang="en-US" sz="1300" dirty="0">
                <a:solidFill>
                  <a:schemeClr val="tx1"/>
                </a:solidFill>
                <a:cs typeface="Calibri" panose="020F0502020204030204" pitchFamily="34" charset="0"/>
              </a:rPr>
              <a:t>Expand ECF </a:t>
            </a:r>
            <a:r>
              <a:rPr lang="en-US" sz="1300" dirty="0" smtClean="0">
                <a:solidFill>
                  <a:schemeClr val="tx1"/>
                </a:solidFill>
                <a:cs typeface="Calibri" panose="020F0502020204030204" pitchFamily="34" charset="0"/>
              </a:rPr>
              <a:t>volume.</a:t>
            </a:r>
            <a:endParaRPr lang="en-US" sz="1300" dirty="0">
              <a:solidFill>
                <a:schemeClr val="tx1"/>
              </a:solidFill>
              <a:cs typeface="Calibri" panose="020F0502020204030204" pitchFamily="34" charset="0"/>
            </a:endParaRPr>
          </a:p>
          <a:p>
            <a:pPr marL="647669" lvl="1" indent="-342900" defTabSz="914400">
              <a:buClr>
                <a:srgbClr val="008080"/>
              </a:buClr>
              <a:buFont typeface="+mj-lt"/>
              <a:buAutoNum type="arabicPeriod"/>
            </a:pPr>
            <a:r>
              <a:rPr lang="en-US" sz="1300" dirty="0">
                <a:solidFill>
                  <a:schemeClr val="tx1"/>
                </a:solidFill>
                <a:cs typeface="Calibri" panose="020F0502020204030204" pitchFamily="34" charset="0"/>
              </a:rPr>
              <a:t>Increase urinary calcium </a:t>
            </a:r>
            <a:r>
              <a:rPr lang="en-US" sz="1300" dirty="0" smtClean="0">
                <a:solidFill>
                  <a:schemeClr val="tx1"/>
                </a:solidFill>
                <a:cs typeface="Calibri" panose="020F0502020204030204" pitchFamily="34" charset="0"/>
              </a:rPr>
              <a:t>excretion.</a:t>
            </a:r>
            <a:endParaRPr lang="en-US" sz="1300" dirty="0">
              <a:solidFill>
                <a:schemeClr val="tx1"/>
              </a:solidFill>
              <a:cs typeface="Calibri" panose="020F0502020204030204" pitchFamily="34" charset="0"/>
            </a:endParaRPr>
          </a:p>
          <a:p>
            <a:pPr marL="647669" lvl="1" indent="-342900" defTabSz="914400">
              <a:buClr>
                <a:srgbClr val="008080"/>
              </a:buClr>
              <a:buFont typeface="+mj-lt"/>
              <a:buAutoNum type="arabicPeriod"/>
            </a:pPr>
            <a:r>
              <a:rPr lang="en-US" sz="1300" dirty="0">
                <a:solidFill>
                  <a:schemeClr val="tx1"/>
                </a:solidFill>
                <a:cs typeface="Calibri" panose="020F0502020204030204" pitchFamily="34" charset="0"/>
              </a:rPr>
              <a:t>Decrease bone </a:t>
            </a:r>
            <a:r>
              <a:rPr lang="en-US" sz="1300" dirty="0" smtClean="0">
                <a:solidFill>
                  <a:schemeClr val="tx1"/>
                </a:solidFill>
                <a:cs typeface="Calibri" panose="020F0502020204030204" pitchFamily="34" charset="0"/>
              </a:rPr>
              <a:t>resorption.</a:t>
            </a:r>
            <a:endParaRPr lang="en-US" sz="1300" dirty="0">
              <a:solidFill>
                <a:schemeClr val="tx1"/>
              </a:solidFill>
              <a:cs typeface="Calibri" panose="020F0502020204030204" pitchFamily="34" charset="0"/>
            </a:endParaRPr>
          </a:p>
          <a:p>
            <a:pPr lvl="1" defTabSz="914400">
              <a:buClr>
                <a:srgbClr val="008080"/>
              </a:buClr>
              <a:buFont typeface="Arial" panose="020B0604020202020204" pitchFamily="34" charset="0"/>
              <a:buChar char="•"/>
            </a:pPr>
            <a:endParaRPr lang="en-US" sz="1300" dirty="0" smtClean="0">
              <a:solidFill>
                <a:schemeClr val="tx1"/>
              </a:solidFill>
              <a:cs typeface="Calibri" panose="020F0502020204030204" pitchFamily="34" charset="0"/>
            </a:endParaRPr>
          </a:p>
          <a:p>
            <a:pPr marL="304769" lvl="1" indent="0" defTabSz="914400">
              <a:lnSpc>
                <a:spcPct val="150000"/>
              </a:lnSpc>
              <a:buClr>
                <a:srgbClr val="008080"/>
              </a:buClr>
              <a:buNone/>
            </a:pPr>
            <a:endParaRPr lang="en-US" sz="1300" dirty="0" smtClean="0">
              <a:solidFill>
                <a:schemeClr val="tx1"/>
              </a:solidFill>
              <a:cs typeface="Calibri" panose="020F0502020204030204" pitchFamily="34" charset="0"/>
            </a:endParaRPr>
          </a:p>
          <a:p>
            <a:pPr lvl="1" defTabSz="914400">
              <a:lnSpc>
                <a:spcPct val="150000"/>
              </a:lnSpc>
              <a:buClr>
                <a:srgbClr val="008080"/>
              </a:buClr>
              <a:buFont typeface="Arial" panose="020B0604020202020204" pitchFamily="34" charset="0"/>
              <a:buChar char="•"/>
            </a:pPr>
            <a:endParaRPr lang="en-US" sz="1300" dirty="0" smtClean="0">
              <a:solidFill>
                <a:schemeClr val="tx1"/>
              </a:solidFill>
              <a:cs typeface="Calibri" panose="020F0502020204030204" pitchFamily="34" charset="0"/>
            </a:endParaRPr>
          </a:p>
          <a:p>
            <a:pPr lvl="1" defTabSz="914400">
              <a:lnSpc>
                <a:spcPct val="150000"/>
              </a:lnSpc>
              <a:buClr>
                <a:srgbClr val="008080"/>
              </a:buClr>
              <a:buFont typeface="Arial" panose="020B0604020202020204" pitchFamily="34" charset="0"/>
              <a:buChar char="•"/>
            </a:pPr>
            <a:endParaRPr lang="en-US" sz="1100" dirty="0" smtClean="0">
              <a:solidFill>
                <a:srgbClr val="008080"/>
              </a:solidFill>
              <a:cs typeface="Calibri" panose="020F0502020204030204" pitchFamily="34" charset="0"/>
            </a:endParaRPr>
          </a:p>
          <a:p>
            <a:pPr marL="0" indent="0" defTabSz="914400">
              <a:lnSpc>
                <a:spcPct val="150000"/>
              </a:lnSpc>
              <a:buClr>
                <a:srgbClr val="008080"/>
              </a:buClr>
              <a:buNone/>
            </a:pPr>
            <a:endParaRPr lang="en-US" sz="1400" dirty="0">
              <a:cs typeface="Calibri" panose="020F0502020204030204" pitchFamily="34" charset="0"/>
            </a:endParaRPr>
          </a:p>
          <a:p>
            <a:pPr defTabSz="914400">
              <a:lnSpc>
                <a:spcPct val="150000"/>
              </a:lnSpc>
              <a:buClr>
                <a:srgbClr val="008080"/>
              </a:buClr>
            </a:pPr>
            <a:endParaRPr lang="en-US" sz="1400" dirty="0">
              <a:cs typeface="Calibri" panose="020F0502020204030204" pitchFamily="34" charset="0"/>
            </a:endParaRPr>
          </a:p>
        </p:txBody>
      </p:sp>
      <p:cxnSp>
        <p:nvCxnSpPr>
          <p:cNvPr id="13" name="Straight Connector 12"/>
          <p:cNvCxnSpPr/>
          <p:nvPr/>
        </p:nvCxnSpPr>
        <p:spPr>
          <a:xfrm>
            <a:off x="6742484" y="1143000"/>
            <a:ext cx="0" cy="5213350"/>
          </a:xfrm>
          <a:prstGeom prst="line">
            <a:avLst/>
          </a:prstGeom>
          <a:ln>
            <a:solidFill>
              <a:srgbClr val="497E8D"/>
            </a:solidFill>
            <a:prstDash val="dashDot"/>
          </a:ln>
        </p:spPr>
        <p:style>
          <a:lnRef idx="1">
            <a:schemeClr val="accent1"/>
          </a:lnRef>
          <a:fillRef idx="0">
            <a:schemeClr val="accent1"/>
          </a:fillRef>
          <a:effectRef idx="0">
            <a:schemeClr val="accent1"/>
          </a:effectRef>
          <a:fontRef idx="minor">
            <a:schemeClr val="tx1"/>
          </a:fontRef>
        </p:style>
      </p:cxnSp>
      <p:sp>
        <p:nvSpPr>
          <p:cNvPr id="14" name="Content Placeholder 3"/>
          <p:cNvSpPr txBox="1">
            <a:spLocks/>
          </p:cNvSpPr>
          <p:nvPr/>
        </p:nvSpPr>
        <p:spPr>
          <a:xfrm>
            <a:off x="6742484" y="1168450"/>
            <a:ext cx="4836919" cy="5024148"/>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defTabSz="914400">
              <a:lnSpc>
                <a:spcPct val="150000"/>
              </a:lnSpc>
              <a:buClr>
                <a:srgbClr val="008080"/>
              </a:buClr>
            </a:pPr>
            <a:r>
              <a:rPr lang="en-US" sz="1600" dirty="0">
                <a:solidFill>
                  <a:srgbClr val="008080"/>
                </a:solidFill>
                <a:cs typeface="Calibri" panose="020F0502020204030204" pitchFamily="34" charset="0"/>
              </a:rPr>
              <a:t>Clinical Manifestation:</a:t>
            </a:r>
          </a:p>
          <a:p>
            <a:pPr lvl="1" defTabSz="914400">
              <a:buClr>
                <a:srgbClr val="008080"/>
              </a:buClr>
              <a:buFont typeface="Arial" charset="0"/>
              <a:buChar char="•"/>
            </a:pPr>
            <a:r>
              <a:rPr lang="en-US" sz="1400" dirty="0">
                <a:solidFill>
                  <a:schemeClr val="tx1"/>
                </a:solidFill>
                <a:cs typeface="Calibri" panose="020F0502020204030204" pitchFamily="34" charset="0"/>
              </a:rPr>
              <a:t>Nausea, </a:t>
            </a:r>
            <a:r>
              <a:rPr lang="en-US" sz="1400" dirty="0" smtClean="0">
                <a:solidFill>
                  <a:schemeClr val="tx1"/>
                </a:solidFill>
                <a:cs typeface="Calibri" panose="020F0502020204030204" pitchFamily="34" charset="0"/>
              </a:rPr>
              <a:t>vomiting.</a:t>
            </a:r>
            <a:endParaRPr lang="en-US" sz="1400" dirty="0">
              <a:solidFill>
                <a:schemeClr val="tx1"/>
              </a:solidFill>
              <a:cs typeface="Calibri" panose="020F0502020204030204" pitchFamily="34" charset="0"/>
            </a:endParaRPr>
          </a:p>
          <a:p>
            <a:pPr lvl="1" defTabSz="914400">
              <a:buClr>
                <a:srgbClr val="008080"/>
              </a:buClr>
              <a:buFont typeface="Arial" charset="0"/>
              <a:buChar char="•"/>
            </a:pPr>
            <a:r>
              <a:rPr lang="en-US" sz="1400" dirty="0" smtClean="0">
                <a:solidFill>
                  <a:schemeClr val="tx1"/>
                </a:solidFill>
                <a:cs typeface="Calibri" panose="020F0502020204030204" pitchFamily="34" charset="0"/>
              </a:rPr>
              <a:t>Anorexia (</a:t>
            </a:r>
            <a:r>
              <a:rPr lang="en-US" sz="1400" dirty="0" smtClean="0">
                <a:solidFill>
                  <a:schemeClr val="bg1">
                    <a:lumMod val="50000"/>
                  </a:schemeClr>
                </a:solidFill>
                <a:cs typeface="Calibri" panose="020F0502020204030204" pitchFamily="34" charset="0"/>
              </a:rPr>
              <a:t>decrease apatite</a:t>
            </a:r>
            <a:r>
              <a:rPr lang="en-US" sz="1400" dirty="0" smtClean="0">
                <a:solidFill>
                  <a:schemeClr val="tx1"/>
                </a:solidFill>
                <a:cs typeface="Calibri" panose="020F0502020204030204" pitchFamily="34" charset="0"/>
              </a:rPr>
              <a:t>), </a:t>
            </a:r>
            <a:r>
              <a:rPr lang="en-US" sz="1400" dirty="0">
                <a:solidFill>
                  <a:schemeClr val="tx1"/>
                </a:solidFill>
                <a:cs typeface="Calibri" panose="020F0502020204030204" pitchFamily="34" charset="0"/>
              </a:rPr>
              <a:t>weight </a:t>
            </a:r>
            <a:r>
              <a:rPr lang="en-US" sz="1400" dirty="0" smtClean="0">
                <a:solidFill>
                  <a:schemeClr val="tx1"/>
                </a:solidFill>
                <a:cs typeface="Calibri" panose="020F0502020204030204" pitchFamily="34" charset="0"/>
              </a:rPr>
              <a:t>loss.</a:t>
            </a:r>
            <a:endParaRPr lang="en-US" sz="1400" dirty="0">
              <a:solidFill>
                <a:schemeClr val="tx1"/>
              </a:solidFill>
              <a:cs typeface="Calibri" panose="020F0502020204030204" pitchFamily="34" charset="0"/>
            </a:endParaRPr>
          </a:p>
          <a:p>
            <a:pPr lvl="1" defTabSz="914400">
              <a:buClr>
                <a:srgbClr val="008080"/>
              </a:buClr>
              <a:buFont typeface="Arial" charset="0"/>
              <a:buChar char="•"/>
            </a:pPr>
            <a:r>
              <a:rPr lang="en-US" sz="1400" dirty="0" smtClean="0">
                <a:solidFill>
                  <a:schemeClr val="tx1"/>
                </a:solidFill>
                <a:cs typeface="Calibri" panose="020F0502020204030204" pitchFamily="34" charset="0"/>
              </a:rPr>
              <a:t>Constipation.</a:t>
            </a:r>
            <a:endParaRPr lang="en-US" sz="1400" dirty="0">
              <a:solidFill>
                <a:schemeClr val="tx1"/>
              </a:solidFill>
              <a:cs typeface="Calibri" panose="020F0502020204030204" pitchFamily="34" charset="0"/>
            </a:endParaRPr>
          </a:p>
          <a:p>
            <a:pPr lvl="1" defTabSz="914400">
              <a:buClr>
                <a:srgbClr val="008080"/>
              </a:buClr>
              <a:buFont typeface="Arial" charset="0"/>
              <a:buChar char="•"/>
            </a:pPr>
            <a:r>
              <a:rPr lang="en-US" sz="1400" dirty="0">
                <a:solidFill>
                  <a:schemeClr val="tx1"/>
                </a:solidFill>
                <a:cs typeface="Calibri" panose="020F0502020204030204" pitchFamily="34" charset="0"/>
              </a:rPr>
              <a:t>Lethargy (</a:t>
            </a:r>
            <a:r>
              <a:rPr lang="en-US" sz="1400" dirty="0">
                <a:solidFill>
                  <a:schemeClr val="bg1">
                    <a:lumMod val="50000"/>
                  </a:schemeClr>
                </a:solidFill>
                <a:cs typeface="Calibri" panose="020F0502020204030204" pitchFamily="34" charset="0"/>
              </a:rPr>
              <a:t>tiredness</a:t>
            </a:r>
            <a:r>
              <a:rPr lang="en-US" sz="1400" dirty="0">
                <a:solidFill>
                  <a:schemeClr val="tx1"/>
                </a:solidFill>
                <a:cs typeface="Calibri" panose="020F0502020204030204" pitchFamily="34" charset="0"/>
              </a:rPr>
              <a:t> )and </a:t>
            </a:r>
            <a:r>
              <a:rPr lang="en-US" sz="1400" dirty="0" smtClean="0">
                <a:solidFill>
                  <a:schemeClr val="tx1"/>
                </a:solidFill>
                <a:cs typeface="Calibri" panose="020F0502020204030204" pitchFamily="34" charset="0"/>
              </a:rPr>
              <a:t>Fatigue.</a:t>
            </a:r>
            <a:endParaRPr lang="en-US" sz="1400" dirty="0">
              <a:solidFill>
                <a:schemeClr val="tx1"/>
              </a:solidFill>
              <a:cs typeface="Calibri" panose="020F0502020204030204" pitchFamily="34" charset="0"/>
            </a:endParaRPr>
          </a:p>
          <a:p>
            <a:pPr lvl="1" defTabSz="914400">
              <a:buClr>
                <a:srgbClr val="008080"/>
              </a:buClr>
              <a:buFont typeface="Arial" charset="0"/>
              <a:buChar char="•"/>
            </a:pPr>
            <a:r>
              <a:rPr lang="en-US" sz="1400" dirty="0">
                <a:solidFill>
                  <a:schemeClr val="tx1"/>
                </a:solidFill>
                <a:cs typeface="Calibri" panose="020F0502020204030204" pitchFamily="34" charset="0"/>
              </a:rPr>
              <a:t>Confusion, stupor (</a:t>
            </a:r>
            <a:r>
              <a:rPr lang="en-US" sz="1200" dirty="0">
                <a:solidFill>
                  <a:schemeClr val="bg1">
                    <a:lumMod val="50000"/>
                  </a:schemeClr>
                </a:solidFill>
                <a:cs typeface="Calibri" panose="020F0502020204030204" pitchFamily="34" charset="0"/>
              </a:rPr>
              <a:t>lack of critical mental </a:t>
            </a:r>
            <a:r>
              <a:rPr lang="en-US" sz="1200" dirty="0" smtClean="0">
                <a:solidFill>
                  <a:schemeClr val="bg1">
                    <a:lumMod val="50000"/>
                  </a:schemeClr>
                </a:solidFill>
                <a:cs typeface="Calibri" panose="020F0502020204030204" pitchFamily="34" charset="0"/>
              </a:rPr>
              <a:t>function</a:t>
            </a:r>
            <a:r>
              <a:rPr lang="en-US" sz="1400" dirty="0" smtClean="0">
                <a:solidFill>
                  <a:schemeClr val="tx1"/>
                </a:solidFill>
                <a:cs typeface="Calibri" panose="020F0502020204030204" pitchFamily="34" charset="0"/>
              </a:rPr>
              <a:t>), coma.</a:t>
            </a:r>
            <a:endParaRPr lang="en-US" sz="1400" dirty="0">
              <a:solidFill>
                <a:schemeClr val="tx1"/>
              </a:solidFill>
              <a:cs typeface="Calibri" panose="020F0502020204030204" pitchFamily="34" charset="0"/>
            </a:endParaRPr>
          </a:p>
          <a:p>
            <a:pPr lvl="1" defTabSz="914400">
              <a:buClr>
                <a:srgbClr val="008080"/>
              </a:buClr>
              <a:buFont typeface="Arial" charset="0"/>
              <a:buChar char="•"/>
            </a:pPr>
            <a:r>
              <a:rPr lang="en-US" sz="1400" dirty="0">
                <a:solidFill>
                  <a:schemeClr val="tx1"/>
                </a:solidFill>
                <a:cs typeface="Calibri" panose="020F0502020204030204" pitchFamily="34" charset="0"/>
              </a:rPr>
              <a:t>Impaired concentration and </a:t>
            </a:r>
            <a:r>
              <a:rPr lang="en-US" sz="1400" dirty="0" smtClean="0">
                <a:solidFill>
                  <a:schemeClr val="tx1"/>
                </a:solidFill>
                <a:cs typeface="Calibri" panose="020F0502020204030204" pitchFamily="34" charset="0"/>
              </a:rPr>
              <a:t>memory.</a:t>
            </a:r>
            <a:endParaRPr lang="en-US" sz="1400" dirty="0">
              <a:solidFill>
                <a:schemeClr val="tx1"/>
              </a:solidFill>
              <a:cs typeface="Calibri" panose="020F0502020204030204" pitchFamily="34" charset="0"/>
            </a:endParaRPr>
          </a:p>
          <a:p>
            <a:pPr lvl="1" defTabSz="914400">
              <a:buClr>
                <a:srgbClr val="008080"/>
              </a:buClr>
              <a:buFont typeface="Arial" charset="0"/>
              <a:buChar char="•"/>
            </a:pPr>
            <a:r>
              <a:rPr lang="en-US" sz="1400" dirty="0" smtClean="0">
                <a:solidFill>
                  <a:schemeClr val="tx1"/>
                </a:solidFill>
                <a:cs typeface="Calibri" panose="020F0502020204030204" pitchFamily="34" charset="0"/>
              </a:rPr>
              <a:t>Depression.</a:t>
            </a:r>
            <a:endParaRPr lang="en-US" sz="1400" dirty="0">
              <a:solidFill>
                <a:schemeClr val="tx1"/>
              </a:solidFill>
              <a:cs typeface="Calibri" panose="020F0502020204030204" pitchFamily="34" charset="0"/>
            </a:endParaRPr>
          </a:p>
          <a:p>
            <a:pPr lvl="1" defTabSz="914400">
              <a:buClr>
                <a:srgbClr val="008080"/>
              </a:buClr>
              <a:buFont typeface="Arial" charset="0"/>
              <a:buChar char="•"/>
            </a:pPr>
            <a:r>
              <a:rPr lang="en-US" sz="1400" dirty="0">
                <a:solidFill>
                  <a:schemeClr val="tx1"/>
                </a:solidFill>
                <a:cs typeface="Calibri" panose="020F0502020204030204" pitchFamily="34" charset="0"/>
              </a:rPr>
              <a:t>Reduced neuromuscular excitability </a:t>
            </a:r>
            <a:r>
              <a:rPr lang="en-US" sz="1400" dirty="0" smtClean="0">
                <a:solidFill>
                  <a:schemeClr val="tx1"/>
                </a:solidFill>
                <a:cs typeface="Calibri" panose="020F0502020204030204" pitchFamily="34" charset="0"/>
              </a:rPr>
              <a:t>&amp; </a:t>
            </a:r>
            <a:r>
              <a:rPr lang="en-US" sz="1400" dirty="0">
                <a:solidFill>
                  <a:schemeClr val="tx1"/>
                </a:solidFill>
                <a:cs typeface="Calibri" panose="020F0502020204030204" pitchFamily="34" charset="0"/>
              </a:rPr>
              <a:t>muscle weakness (calcium blocks sodium channels and inhibits depolarization</a:t>
            </a:r>
            <a:r>
              <a:rPr lang="en-US" sz="1400" dirty="0" smtClean="0">
                <a:solidFill>
                  <a:schemeClr val="tx1"/>
                </a:solidFill>
                <a:cs typeface="Calibri" panose="020F0502020204030204" pitchFamily="34" charset="0"/>
              </a:rPr>
              <a:t>).</a:t>
            </a:r>
            <a:endParaRPr lang="en-US" sz="1400" dirty="0">
              <a:solidFill>
                <a:schemeClr val="tx1"/>
              </a:solidFill>
              <a:cs typeface="Calibri" panose="020F0502020204030204" pitchFamily="34" charset="0"/>
            </a:endParaRPr>
          </a:p>
          <a:p>
            <a:pPr lvl="1" defTabSz="914400">
              <a:buClr>
                <a:srgbClr val="008080"/>
              </a:buClr>
              <a:buFont typeface="Arial" charset="0"/>
              <a:buChar char="•"/>
            </a:pPr>
            <a:r>
              <a:rPr lang="en-US" sz="1400" dirty="0">
                <a:solidFill>
                  <a:schemeClr val="tx1"/>
                </a:solidFill>
                <a:cs typeface="Calibri" panose="020F0502020204030204" pitchFamily="34" charset="0"/>
              </a:rPr>
              <a:t>Easy fatigability </a:t>
            </a:r>
            <a:r>
              <a:rPr lang="en-US" sz="1400" dirty="0" smtClean="0">
                <a:solidFill>
                  <a:schemeClr val="tx1"/>
                </a:solidFill>
                <a:cs typeface="Calibri" panose="020F0502020204030204" pitchFamily="34" charset="0"/>
              </a:rPr>
              <a:t>&amp; </a:t>
            </a:r>
            <a:r>
              <a:rPr lang="en-US" sz="1400" dirty="0">
                <a:solidFill>
                  <a:schemeClr val="tx1"/>
                </a:solidFill>
                <a:cs typeface="Calibri" panose="020F0502020204030204" pitchFamily="34" charset="0"/>
              </a:rPr>
              <a:t>muscle weakness more </a:t>
            </a:r>
            <a:r>
              <a:rPr lang="en-US" sz="1400" dirty="0" smtClean="0">
                <a:solidFill>
                  <a:schemeClr val="tx1"/>
                </a:solidFill>
                <a:cs typeface="Calibri" panose="020F0502020204030204" pitchFamily="34" charset="0"/>
              </a:rPr>
              <a:t>common in </a:t>
            </a:r>
            <a:r>
              <a:rPr lang="en-US" sz="1400" dirty="0">
                <a:solidFill>
                  <a:schemeClr val="tx1"/>
                </a:solidFill>
                <a:cs typeface="Calibri" panose="020F0502020204030204" pitchFamily="34" charset="0"/>
              </a:rPr>
              <a:t>hyperparathyroidism than other hypercalcemic </a:t>
            </a:r>
            <a:r>
              <a:rPr lang="en-US" sz="1400" dirty="0" smtClean="0">
                <a:solidFill>
                  <a:schemeClr val="tx1"/>
                </a:solidFill>
                <a:cs typeface="Calibri" panose="020F0502020204030204" pitchFamily="34" charset="0"/>
              </a:rPr>
              <a:t>conditions.</a:t>
            </a:r>
            <a:endParaRPr lang="en-US" sz="1400" dirty="0">
              <a:solidFill>
                <a:schemeClr val="tx1"/>
              </a:solidFill>
              <a:cs typeface="Calibri" panose="020F0502020204030204" pitchFamily="34" charset="0"/>
            </a:endParaRPr>
          </a:p>
          <a:p>
            <a:pPr lvl="1" defTabSz="914400">
              <a:buClr>
                <a:srgbClr val="008080"/>
              </a:buClr>
              <a:buFont typeface="Arial" charset="0"/>
              <a:buChar char="•"/>
            </a:pPr>
            <a:r>
              <a:rPr lang="en-US" sz="1400" dirty="0">
                <a:solidFill>
                  <a:schemeClr val="tx1"/>
                </a:solidFill>
                <a:cs typeface="Calibri" panose="020F0502020204030204" pitchFamily="34" charset="0"/>
              </a:rPr>
              <a:t>Proximal muscle weakness</a:t>
            </a:r>
          </a:p>
          <a:p>
            <a:pPr lvl="1" defTabSz="914400">
              <a:buClr>
                <a:srgbClr val="008080"/>
              </a:buClr>
              <a:buFont typeface="Arial" charset="0"/>
              <a:buChar char="•"/>
            </a:pPr>
            <a:r>
              <a:rPr lang="en-US" sz="1400" dirty="0">
                <a:solidFill>
                  <a:srgbClr val="FF0000"/>
                </a:solidFill>
                <a:cs typeface="Calibri" panose="020F0502020204030204" pitchFamily="34" charset="0"/>
              </a:rPr>
              <a:t>Shortened QT interval on </a:t>
            </a:r>
            <a:r>
              <a:rPr lang="en-US" sz="1400" dirty="0" smtClean="0">
                <a:solidFill>
                  <a:srgbClr val="FF0000"/>
                </a:solidFill>
                <a:cs typeface="Calibri" panose="020F0502020204030204" pitchFamily="34" charset="0"/>
              </a:rPr>
              <a:t>electrocardiogram.</a:t>
            </a:r>
            <a:endParaRPr lang="en-US" sz="1400" dirty="0">
              <a:solidFill>
                <a:srgbClr val="FF0000"/>
              </a:solidFill>
              <a:cs typeface="Calibri" panose="020F0502020204030204" pitchFamily="34" charset="0"/>
            </a:endParaRPr>
          </a:p>
          <a:p>
            <a:pPr lvl="1" defTabSz="914400">
              <a:buClr>
                <a:srgbClr val="008080"/>
              </a:buClr>
              <a:buFont typeface="Arial" charset="0"/>
              <a:buChar char="•"/>
            </a:pPr>
            <a:r>
              <a:rPr lang="en-US" sz="1400" dirty="0">
                <a:solidFill>
                  <a:schemeClr val="tx1"/>
                </a:solidFill>
                <a:cs typeface="Calibri" panose="020F0502020204030204" pitchFamily="34" charset="0"/>
              </a:rPr>
              <a:t>Cardiac </a:t>
            </a:r>
            <a:r>
              <a:rPr lang="en-US" sz="1400" dirty="0" smtClean="0">
                <a:solidFill>
                  <a:schemeClr val="tx1"/>
                </a:solidFill>
                <a:cs typeface="Calibri" panose="020F0502020204030204" pitchFamily="34" charset="0"/>
              </a:rPr>
              <a:t>arrhythmias.</a:t>
            </a:r>
            <a:endParaRPr lang="en-US" sz="1400" dirty="0">
              <a:solidFill>
                <a:schemeClr val="tx1"/>
              </a:solidFill>
              <a:cs typeface="Calibri" panose="020F0502020204030204" pitchFamily="34" charset="0"/>
            </a:endParaRPr>
          </a:p>
          <a:p>
            <a:pPr lvl="1" defTabSz="914400">
              <a:buClr>
                <a:srgbClr val="008080"/>
              </a:buClr>
              <a:buFont typeface="Arial" charset="0"/>
              <a:buChar char="•"/>
            </a:pPr>
            <a:r>
              <a:rPr lang="en-US" sz="1400" dirty="0">
                <a:solidFill>
                  <a:schemeClr val="tx1"/>
                </a:solidFill>
                <a:cs typeface="Calibri" panose="020F0502020204030204" pitchFamily="34" charset="0"/>
              </a:rPr>
              <a:t>Vascular </a:t>
            </a:r>
            <a:r>
              <a:rPr lang="en-US" sz="1400" dirty="0" smtClean="0">
                <a:solidFill>
                  <a:schemeClr val="tx1"/>
                </a:solidFill>
                <a:cs typeface="Calibri" panose="020F0502020204030204" pitchFamily="34" charset="0"/>
              </a:rPr>
              <a:t>calcification.</a:t>
            </a:r>
            <a:endParaRPr lang="en-US" sz="1400" dirty="0">
              <a:solidFill>
                <a:schemeClr val="tx1"/>
              </a:solidFill>
              <a:cs typeface="Calibri" panose="020F0502020204030204" pitchFamily="34" charset="0"/>
            </a:endParaRPr>
          </a:p>
        </p:txBody>
      </p:sp>
      <p:sp>
        <p:nvSpPr>
          <p:cNvPr id="8" name="Rectangle 7"/>
          <p:cNvSpPr/>
          <p:nvPr/>
        </p:nvSpPr>
        <p:spPr>
          <a:xfrm>
            <a:off x="10270876" y="16726"/>
            <a:ext cx="1917949" cy="340491"/>
          </a:xfrm>
          <a:prstGeom prst="rect">
            <a:avLst/>
          </a:prstGeom>
          <a:noFill/>
          <a:ln>
            <a:solidFill>
              <a:srgbClr val="009999"/>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latin typeface="Gill Sans MT" charset="0"/>
                <a:ea typeface="Gill Sans MT" charset="0"/>
                <a:cs typeface="Gill Sans MT" charset="0"/>
              </a:rPr>
              <a:t>Only in Males’ Slides</a:t>
            </a:r>
          </a:p>
        </p:txBody>
      </p:sp>
      <p:pic>
        <p:nvPicPr>
          <p:cNvPr id="9" name="Picture 8">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53678" y="479576"/>
            <a:ext cx="620291" cy="620291"/>
          </a:xfrm>
          <a:prstGeom prst="rect">
            <a:avLst/>
          </a:prstGeom>
        </p:spPr>
      </p:pic>
      <p:pic>
        <p:nvPicPr>
          <p:cNvPr id="10" name="Picture 9">
            <a:hlinkClick r:id="rId4"/>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70876" y="474749"/>
            <a:ext cx="620291" cy="620291"/>
          </a:xfrm>
          <a:prstGeom prst="rect">
            <a:avLst/>
          </a:prstGeom>
        </p:spPr>
      </p:pic>
      <p:pic>
        <p:nvPicPr>
          <p:cNvPr id="12" name="Picture 11">
            <a:hlinkClick r:id="rId5"/>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640" y="474749"/>
            <a:ext cx="620291" cy="620291"/>
          </a:xfrm>
          <a:prstGeom prst="rect">
            <a:avLst/>
          </a:prstGeom>
        </p:spPr>
      </p:pic>
    </p:spTree>
    <p:extLst>
      <p:ext uri="{BB962C8B-B14F-4D97-AF65-F5344CB8AC3E}">
        <p14:creationId xmlns:p14="http://schemas.microsoft.com/office/powerpoint/2010/main" val="1622642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01590" tIns="50795" rIns="101590" bIns="50795" anchor="b" anchorCtr="0">
            <a:normAutofit/>
          </a:bodyPr>
          <a:lstStyle/>
          <a:p>
            <a:r>
              <a:rPr lang="en-US" sz="3200" dirty="0">
                <a:solidFill>
                  <a:srgbClr val="008080"/>
                </a:solidFill>
                <a:latin typeface="Bahnschrift" panose="020B0502040204020203" pitchFamily="34" charset="0"/>
                <a:cs typeface="Calibri" panose="020F0502020204030204" pitchFamily="34" charset="0"/>
              </a:rPr>
              <a:t>Wolff’s Law</a:t>
            </a:r>
          </a:p>
        </p:txBody>
      </p:sp>
      <p:sp>
        <p:nvSpPr>
          <p:cNvPr id="3" name="Slide Number Placeholder 2"/>
          <p:cNvSpPr>
            <a:spLocks noGrp="1"/>
          </p:cNvSpPr>
          <p:nvPr>
            <p:ph type="sldNum" sz="quarter" idx="12"/>
          </p:nvPr>
        </p:nvSpPr>
        <p:spPr/>
        <p:txBody>
          <a:bodyPr/>
          <a:lstStyle/>
          <a:p>
            <a:fld id="{4929A69E-7D8F-4515-9605-0315ABD4F316}" type="slidenum">
              <a:rPr lang="en-US" smtClean="0"/>
              <a:t>4</a:t>
            </a:fld>
            <a:endParaRPr lang="en-US" dirty="0"/>
          </a:p>
        </p:txBody>
      </p:sp>
      <p:sp>
        <p:nvSpPr>
          <p:cNvPr id="6" name="Isosceles Triangle 5"/>
          <p:cNvSpPr/>
          <p:nvPr/>
        </p:nvSpPr>
        <p:spPr>
          <a:xfrm rot="5400000">
            <a:off x="615605" y="6447138"/>
            <a:ext cx="152726" cy="147705"/>
          </a:xfrm>
          <a:prstGeom prst="triangle">
            <a:avLst/>
          </a:prstGeom>
          <a:solidFill>
            <a:srgbClr val="427380"/>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3"/>
          <p:cNvSpPr txBox="1">
            <a:spLocks/>
          </p:cNvSpPr>
          <p:nvPr/>
        </p:nvSpPr>
        <p:spPr>
          <a:xfrm>
            <a:off x="609460" y="1218863"/>
            <a:ext cx="10969943" cy="5024148"/>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defTabSz="914400">
              <a:lnSpc>
                <a:spcPct val="150000"/>
              </a:lnSpc>
              <a:buClr>
                <a:srgbClr val="008080"/>
              </a:buClr>
            </a:pPr>
            <a:r>
              <a:rPr lang="en-US" sz="1600" dirty="0">
                <a:cs typeface="Calibri" panose="020F0502020204030204" pitchFamily="34" charset="0"/>
              </a:rPr>
              <a:t>States that bone in a healthy person or </a:t>
            </a:r>
            <a:r>
              <a:rPr lang="en-US" sz="1600" dirty="0" smtClean="0">
                <a:cs typeface="Calibri" panose="020F0502020204030204" pitchFamily="34" charset="0"/>
              </a:rPr>
              <a:t>animal will </a:t>
            </a:r>
            <a:r>
              <a:rPr lang="en-US" sz="1600" dirty="0">
                <a:cs typeface="Calibri" panose="020F0502020204030204" pitchFamily="34" charset="0"/>
              </a:rPr>
              <a:t>adapt to the loads under which it is placed. </a:t>
            </a:r>
            <a:r>
              <a:rPr lang="en-US" sz="1600" dirty="0" smtClean="0">
                <a:cs typeface="Calibri" panose="020F0502020204030204" pitchFamily="34" charset="0"/>
              </a:rPr>
              <a:t>If loading </a:t>
            </a:r>
            <a:r>
              <a:rPr lang="en-US" sz="1600" dirty="0">
                <a:cs typeface="Calibri" panose="020F0502020204030204" pitchFamily="34" charset="0"/>
              </a:rPr>
              <a:t>on a particular bone increases, the </a:t>
            </a:r>
            <a:r>
              <a:rPr lang="en-US" sz="1600" dirty="0" smtClean="0">
                <a:cs typeface="Calibri" panose="020F0502020204030204" pitchFamily="34" charset="0"/>
              </a:rPr>
              <a:t>bone will </a:t>
            </a:r>
            <a:r>
              <a:rPr lang="en-US" sz="1600" dirty="0">
                <a:cs typeface="Calibri" panose="020F0502020204030204" pitchFamily="34" charset="0"/>
              </a:rPr>
              <a:t>remodel itself over time to become stronger </a:t>
            </a:r>
            <a:r>
              <a:rPr lang="en-US" sz="1600" dirty="0" smtClean="0">
                <a:cs typeface="Calibri" panose="020F0502020204030204" pitchFamily="34" charset="0"/>
              </a:rPr>
              <a:t>to resist </a:t>
            </a:r>
            <a:r>
              <a:rPr lang="en-US" sz="1600" dirty="0">
                <a:cs typeface="Calibri" panose="020F0502020204030204" pitchFamily="34" charset="0"/>
              </a:rPr>
              <a:t>that sort of loading</a:t>
            </a:r>
            <a:r>
              <a:rPr lang="en-US" sz="1600" dirty="0" smtClean="0">
                <a:cs typeface="Calibri" panose="020F0502020204030204" pitchFamily="34" charset="0"/>
              </a:rPr>
              <a:t>.</a:t>
            </a:r>
          </a:p>
          <a:p>
            <a:pPr defTabSz="914400">
              <a:lnSpc>
                <a:spcPct val="150000"/>
              </a:lnSpc>
              <a:buClr>
                <a:srgbClr val="008080"/>
              </a:buClr>
            </a:pPr>
            <a:endParaRPr lang="en-US" sz="1600" dirty="0" smtClean="0">
              <a:cs typeface="Calibri" panose="020F0502020204030204" pitchFamily="34" charset="0"/>
            </a:endParaRPr>
          </a:p>
          <a:p>
            <a:pPr defTabSz="914400">
              <a:lnSpc>
                <a:spcPct val="150000"/>
              </a:lnSpc>
              <a:buClr>
                <a:srgbClr val="008080"/>
              </a:buClr>
            </a:pPr>
            <a:r>
              <a:rPr lang="en-US" sz="1600" dirty="0" smtClean="0">
                <a:cs typeface="Calibri" panose="020F0502020204030204" pitchFamily="34" charset="0"/>
              </a:rPr>
              <a:t>The </a:t>
            </a:r>
            <a:r>
              <a:rPr lang="en-US" sz="1600" dirty="0">
                <a:cs typeface="Calibri" panose="020F0502020204030204" pitchFamily="34" charset="0"/>
              </a:rPr>
              <a:t>remodeling of bone in response to loading </a:t>
            </a:r>
            <a:r>
              <a:rPr lang="en-US" sz="1600" dirty="0" smtClean="0">
                <a:cs typeface="Calibri" panose="020F0502020204030204" pitchFamily="34" charset="0"/>
              </a:rPr>
              <a:t>is achieved </a:t>
            </a:r>
            <a:r>
              <a:rPr lang="en-US" sz="1600" dirty="0">
                <a:cs typeface="Calibri" panose="020F0502020204030204" pitchFamily="34" charset="0"/>
              </a:rPr>
              <a:t>via mechanical stress</a:t>
            </a:r>
            <a:r>
              <a:rPr lang="en-US" sz="1600" dirty="0" smtClean="0">
                <a:cs typeface="Calibri" panose="020F0502020204030204" pitchFamily="34" charset="0"/>
              </a:rPr>
              <a:t>.</a:t>
            </a:r>
          </a:p>
          <a:p>
            <a:pPr defTabSz="914400">
              <a:lnSpc>
                <a:spcPct val="150000"/>
              </a:lnSpc>
              <a:buClr>
                <a:srgbClr val="008080"/>
              </a:buClr>
            </a:pPr>
            <a:endParaRPr lang="en-US" sz="1600" dirty="0" smtClean="0">
              <a:cs typeface="Calibri" panose="020F0502020204030204" pitchFamily="34" charset="0"/>
            </a:endParaRPr>
          </a:p>
          <a:p>
            <a:pPr defTabSz="914400">
              <a:lnSpc>
                <a:spcPct val="150000"/>
              </a:lnSpc>
              <a:buClr>
                <a:srgbClr val="008080"/>
              </a:buClr>
            </a:pPr>
            <a:r>
              <a:rPr lang="en-US" sz="1600" dirty="0" smtClean="0">
                <a:cs typeface="Calibri" panose="020F0502020204030204" pitchFamily="34" charset="0"/>
              </a:rPr>
              <a:t>Prolonged </a:t>
            </a:r>
            <a:r>
              <a:rPr lang="en-US" sz="1600" dirty="0">
                <a:cs typeface="Calibri" panose="020F0502020204030204" pitchFamily="34" charset="0"/>
              </a:rPr>
              <a:t>immobilization might lead to </a:t>
            </a:r>
            <a:r>
              <a:rPr lang="en-US" sz="1600" dirty="0" smtClean="0">
                <a:cs typeface="Calibri" panose="020F0502020204030204" pitchFamily="34" charset="0"/>
              </a:rPr>
              <a:t>bone resorption </a:t>
            </a:r>
            <a:r>
              <a:rPr lang="en-US" sz="1600" dirty="0">
                <a:cs typeface="Calibri" panose="020F0502020204030204" pitchFamily="34" charset="0"/>
              </a:rPr>
              <a:t>and increased calcium plasma levels.</a:t>
            </a:r>
          </a:p>
          <a:p>
            <a:pPr marL="0" indent="0" defTabSz="914400">
              <a:lnSpc>
                <a:spcPct val="150000"/>
              </a:lnSpc>
              <a:buClr>
                <a:srgbClr val="008080"/>
              </a:buClr>
              <a:buNone/>
            </a:pPr>
            <a:endParaRPr lang="en-US" sz="1600" dirty="0">
              <a:cs typeface="Calibri" panose="020F0502020204030204" pitchFamily="34" charset="0"/>
            </a:endParaRPr>
          </a:p>
          <a:p>
            <a:pPr defTabSz="914400">
              <a:lnSpc>
                <a:spcPct val="150000"/>
              </a:lnSpc>
              <a:buClr>
                <a:srgbClr val="008080"/>
              </a:buClr>
            </a:pPr>
            <a:endParaRPr lang="en-US" sz="1600" dirty="0">
              <a:cs typeface="Calibri" panose="020F0502020204030204" pitchFamily="34" charset="0"/>
            </a:endParaRPr>
          </a:p>
        </p:txBody>
      </p:sp>
      <p:sp>
        <p:nvSpPr>
          <p:cNvPr id="8" name="Rectangle 7"/>
          <p:cNvSpPr/>
          <p:nvPr/>
        </p:nvSpPr>
        <p:spPr>
          <a:xfrm>
            <a:off x="10270876" y="16726"/>
            <a:ext cx="1917949" cy="340491"/>
          </a:xfrm>
          <a:prstGeom prst="rect">
            <a:avLst/>
          </a:prstGeom>
          <a:noFill/>
          <a:ln>
            <a:solidFill>
              <a:srgbClr val="009999"/>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latin typeface="Gill Sans MT" charset="0"/>
                <a:ea typeface="Gill Sans MT" charset="0"/>
                <a:cs typeface="Gill Sans MT" charset="0"/>
              </a:rPr>
              <a:t>Only in Males’ Slides</a:t>
            </a:r>
          </a:p>
        </p:txBody>
      </p:sp>
      <p:pic>
        <p:nvPicPr>
          <p:cNvPr id="9" name="Picture 8">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59112" y="5591137"/>
            <a:ext cx="620291" cy="620291"/>
          </a:xfrm>
          <a:prstGeom prst="rect">
            <a:avLst/>
          </a:prstGeom>
        </p:spPr>
      </p:pic>
    </p:spTree>
    <p:extLst>
      <p:ext uri="{BB962C8B-B14F-4D97-AF65-F5344CB8AC3E}">
        <p14:creationId xmlns:p14="http://schemas.microsoft.com/office/powerpoint/2010/main" val="339328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01590" tIns="50795" rIns="101590" bIns="50795" anchor="b" anchorCtr="0">
            <a:normAutofit/>
          </a:bodyPr>
          <a:lstStyle/>
          <a:p>
            <a:r>
              <a:rPr lang="en-US" sz="3200" dirty="0">
                <a:solidFill>
                  <a:srgbClr val="008080"/>
                </a:solidFill>
                <a:latin typeface="Bahnschrift" panose="020B0502040204020203" pitchFamily="34" charset="0"/>
                <a:cs typeface="Calibri" panose="020F0502020204030204" pitchFamily="34" charset="0"/>
              </a:rPr>
              <a:t>Hypocalcemia</a:t>
            </a:r>
          </a:p>
        </p:txBody>
      </p:sp>
      <p:sp>
        <p:nvSpPr>
          <p:cNvPr id="3" name="Slide Number Placeholder 2"/>
          <p:cNvSpPr>
            <a:spLocks noGrp="1"/>
          </p:cNvSpPr>
          <p:nvPr>
            <p:ph type="sldNum" sz="quarter" idx="12"/>
          </p:nvPr>
        </p:nvSpPr>
        <p:spPr/>
        <p:txBody>
          <a:bodyPr/>
          <a:lstStyle/>
          <a:p>
            <a:fld id="{4929A69E-7D8F-4515-9605-0315ABD4F316}" type="slidenum">
              <a:rPr lang="en-US" smtClean="0"/>
              <a:t>5</a:t>
            </a:fld>
            <a:endParaRPr lang="en-US" dirty="0"/>
          </a:p>
        </p:txBody>
      </p:sp>
      <p:sp>
        <p:nvSpPr>
          <p:cNvPr id="6" name="Isosceles Triangle 5"/>
          <p:cNvSpPr/>
          <p:nvPr/>
        </p:nvSpPr>
        <p:spPr>
          <a:xfrm rot="5400000">
            <a:off x="615605" y="6447138"/>
            <a:ext cx="152726" cy="147705"/>
          </a:xfrm>
          <a:prstGeom prst="triangle">
            <a:avLst/>
          </a:prstGeom>
          <a:solidFill>
            <a:srgbClr val="427380"/>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3"/>
          <p:cNvSpPr txBox="1">
            <a:spLocks/>
          </p:cNvSpPr>
          <p:nvPr/>
        </p:nvSpPr>
        <p:spPr>
          <a:xfrm>
            <a:off x="680793" y="1201901"/>
            <a:ext cx="4909563" cy="5024148"/>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marL="0" indent="0" defTabSz="914400">
              <a:lnSpc>
                <a:spcPct val="150000"/>
              </a:lnSpc>
              <a:buClr>
                <a:srgbClr val="008080"/>
              </a:buClr>
              <a:buNone/>
            </a:pPr>
            <a:r>
              <a:rPr lang="en-US" sz="1600" dirty="0">
                <a:solidFill>
                  <a:srgbClr val="007471"/>
                </a:solidFill>
                <a:cs typeface="Calibri" panose="020F0502020204030204" pitchFamily="34" charset="0"/>
              </a:rPr>
              <a:t>Causes:</a:t>
            </a:r>
          </a:p>
          <a:p>
            <a:pPr defTabSz="914400">
              <a:lnSpc>
                <a:spcPct val="150000"/>
              </a:lnSpc>
              <a:buClr>
                <a:srgbClr val="008080"/>
              </a:buClr>
            </a:pPr>
            <a:r>
              <a:rPr lang="en-US" sz="1400" dirty="0" smtClean="0">
                <a:solidFill>
                  <a:srgbClr val="008080"/>
                </a:solidFill>
                <a:cs typeface="Calibri" panose="020F0502020204030204" pitchFamily="34" charset="0"/>
              </a:rPr>
              <a:t>Hypoparathyroidism:</a:t>
            </a:r>
            <a:endParaRPr lang="en-US" sz="1400" dirty="0">
              <a:solidFill>
                <a:srgbClr val="008080"/>
              </a:solidFill>
              <a:cs typeface="Calibri" panose="020F0502020204030204" pitchFamily="34" charset="0"/>
            </a:endParaRPr>
          </a:p>
          <a:p>
            <a:pPr lvl="1" defTabSz="914400">
              <a:lnSpc>
                <a:spcPct val="150000"/>
              </a:lnSpc>
              <a:buClr>
                <a:srgbClr val="008080"/>
              </a:buClr>
              <a:buFont typeface="Arial" charset="0"/>
              <a:buChar char="•"/>
            </a:pPr>
            <a:r>
              <a:rPr lang="en-US" sz="1400" dirty="0">
                <a:solidFill>
                  <a:schemeClr val="tx1"/>
                </a:solidFill>
                <a:cs typeface="Calibri" panose="020F0502020204030204" pitchFamily="34" charset="0"/>
              </a:rPr>
              <a:t>Surgical </a:t>
            </a:r>
            <a:r>
              <a:rPr lang="en-US" sz="1400" dirty="0" smtClean="0">
                <a:solidFill>
                  <a:schemeClr val="tx1"/>
                </a:solidFill>
                <a:cs typeface="Calibri" panose="020F0502020204030204" pitchFamily="34" charset="0"/>
              </a:rPr>
              <a:t>(</a:t>
            </a:r>
            <a:r>
              <a:rPr lang="en-US" sz="1400" dirty="0">
                <a:solidFill>
                  <a:schemeClr val="tx1"/>
                </a:solidFill>
                <a:cs typeface="Calibri" panose="020F0502020204030204" pitchFamily="34" charset="0"/>
              </a:rPr>
              <a:t>thyroid, parathyroid surgery</a:t>
            </a:r>
            <a:r>
              <a:rPr lang="en-US" sz="1400" dirty="0" smtClean="0">
                <a:solidFill>
                  <a:schemeClr val="tx1"/>
                </a:solidFill>
                <a:cs typeface="Calibri" panose="020F0502020204030204" pitchFamily="34" charset="0"/>
              </a:rPr>
              <a:t>).</a:t>
            </a:r>
            <a:endParaRPr lang="en-US" sz="1400" dirty="0">
              <a:solidFill>
                <a:schemeClr val="tx1"/>
              </a:solidFill>
              <a:cs typeface="Calibri" panose="020F0502020204030204" pitchFamily="34" charset="0"/>
            </a:endParaRPr>
          </a:p>
          <a:p>
            <a:pPr lvl="1" defTabSz="914400">
              <a:lnSpc>
                <a:spcPct val="150000"/>
              </a:lnSpc>
              <a:buClr>
                <a:srgbClr val="008080"/>
              </a:buClr>
              <a:buFont typeface="Arial" charset="0"/>
              <a:buChar char="•"/>
            </a:pPr>
            <a:r>
              <a:rPr lang="en-US" sz="1400" dirty="0">
                <a:solidFill>
                  <a:schemeClr val="tx1"/>
                </a:solidFill>
                <a:cs typeface="Calibri" panose="020F0502020204030204" pitchFamily="34" charset="0"/>
              </a:rPr>
              <a:t>Autoimmune</a:t>
            </a:r>
          </a:p>
          <a:p>
            <a:pPr lvl="1" defTabSz="914400">
              <a:lnSpc>
                <a:spcPct val="150000"/>
              </a:lnSpc>
              <a:buClr>
                <a:srgbClr val="008080"/>
              </a:buClr>
              <a:buFont typeface="Arial" charset="0"/>
              <a:buChar char="•"/>
            </a:pPr>
            <a:r>
              <a:rPr lang="en-US" sz="1400" dirty="0">
                <a:solidFill>
                  <a:schemeClr val="tx1"/>
                </a:solidFill>
                <a:cs typeface="Calibri" panose="020F0502020204030204" pitchFamily="34" charset="0"/>
              </a:rPr>
              <a:t>Magnesium deficiency</a:t>
            </a:r>
          </a:p>
          <a:p>
            <a:pPr defTabSz="914400">
              <a:lnSpc>
                <a:spcPct val="150000"/>
              </a:lnSpc>
              <a:buClr>
                <a:srgbClr val="008080"/>
              </a:buClr>
            </a:pPr>
            <a:r>
              <a:rPr lang="en-US" sz="1400" dirty="0">
                <a:solidFill>
                  <a:srgbClr val="008080"/>
                </a:solidFill>
                <a:cs typeface="Calibri" panose="020F0502020204030204" pitchFamily="34" charset="0"/>
              </a:rPr>
              <a:t>PTH resistance (</a:t>
            </a:r>
            <a:r>
              <a:rPr lang="en-US" sz="1400" dirty="0" err="1" smtClean="0">
                <a:solidFill>
                  <a:srgbClr val="008080"/>
                </a:solidFill>
                <a:cs typeface="Calibri" panose="020F0502020204030204" pitchFamily="34" charset="0"/>
              </a:rPr>
              <a:t>pseudohypoparathyroism</a:t>
            </a:r>
            <a:r>
              <a:rPr lang="en-US" sz="1400" dirty="0" smtClean="0">
                <a:solidFill>
                  <a:srgbClr val="008080"/>
                </a:solidFill>
                <a:cs typeface="Calibri" panose="020F0502020204030204" pitchFamily="34" charset="0"/>
              </a:rPr>
              <a:t>): </a:t>
            </a:r>
            <a:r>
              <a:rPr lang="en-US" sz="1400" dirty="0" smtClean="0">
                <a:solidFill>
                  <a:srgbClr val="FF0000"/>
                </a:solidFill>
                <a:cs typeface="Calibri" panose="020F0502020204030204" pitchFamily="34" charset="0"/>
              </a:rPr>
              <a:t>Normal </a:t>
            </a:r>
            <a:r>
              <a:rPr lang="en-US" sz="1400" dirty="0">
                <a:solidFill>
                  <a:srgbClr val="FF0000"/>
                </a:solidFill>
                <a:cs typeface="Calibri" panose="020F0502020204030204" pitchFamily="34" charset="0"/>
              </a:rPr>
              <a:t>PTH levels but deficient receptors</a:t>
            </a:r>
          </a:p>
          <a:p>
            <a:pPr lvl="1" defTabSz="914400">
              <a:lnSpc>
                <a:spcPct val="150000"/>
              </a:lnSpc>
              <a:buClr>
                <a:srgbClr val="008080"/>
              </a:buClr>
              <a:buFont typeface="Arial" charset="0"/>
              <a:buChar char="•"/>
            </a:pPr>
            <a:r>
              <a:rPr lang="en-US" sz="1400" dirty="0">
                <a:solidFill>
                  <a:schemeClr val="tx1"/>
                </a:solidFill>
                <a:cs typeface="Calibri" panose="020F0502020204030204" pitchFamily="34" charset="0"/>
              </a:rPr>
              <a:t>Vitamin D deficiency</a:t>
            </a:r>
          </a:p>
          <a:p>
            <a:pPr lvl="1" defTabSz="914400">
              <a:lnSpc>
                <a:spcPct val="150000"/>
              </a:lnSpc>
              <a:buClr>
                <a:srgbClr val="008080"/>
              </a:buClr>
              <a:buFont typeface="Arial" charset="0"/>
              <a:buChar char="•"/>
            </a:pPr>
            <a:r>
              <a:rPr lang="en-US" sz="1400" dirty="0">
                <a:solidFill>
                  <a:schemeClr val="tx1"/>
                </a:solidFill>
                <a:cs typeface="Calibri" panose="020F0502020204030204" pitchFamily="34" charset="0"/>
              </a:rPr>
              <a:t>Vitamin D resistance</a:t>
            </a:r>
          </a:p>
          <a:p>
            <a:pPr defTabSz="914400">
              <a:lnSpc>
                <a:spcPct val="150000"/>
              </a:lnSpc>
              <a:buClr>
                <a:srgbClr val="008080"/>
              </a:buClr>
            </a:pPr>
            <a:r>
              <a:rPr lang="en-US" sz="1400" dirty="0">
                <a:cs typeface="Calibri" panose="020F0502020204030204" pitchFamily="34" charset="0"/>
              </a:rPr>
              <a:t>Lack of 1α </a:t>
            </a:r>
            <a:r>
              <a:rPr lang="en-US" sz="1400" dirty="0" smtClean="0">
                <a:cs typeface="Calibri" panose="020F0502020204030204" pitchFamily="34" charset="0"/>
              </a:rPr>
              <a:t>hydroxylase </a:t>
            </a:r>
            <a:r>
              <a:rPr lang="en-US" sz="1400" dirty="0" smtClean="0">
                <a:cs typeface="Calibri" panose="020F0502020204030204" pitchFamily="34" charset="0"/>
                <a:sym typeface="Wingdings" panose="05000000000000000000" pitchFamily="2" charset="2"/>
              </a:rPr>
              <a:t> </a:t>
            </a:r>
            <a:r>
              <a:rPr lang="en-US" sz="1400" dirty="0" smtClean="0">
                <a:cs typeface="Calibri" panose="020F0502020204030204" pitchFamily="34" charset="0"/>
              </a:rPr>
              <a:t>no </a:t>
            </a:r>
            <a:r>
              <a:rPr lang="en-US" sz="1400" dirty="0" err="1">
                <a:cs typeface="Calibri" panose="020F0502020204030204" pitchFamily="34" charset="0"/>
              </a:rPr>
              <a:t>vit</a:t>
            </a:r>
            <a:r>
              <a:rPr lang="en-US" sz="1400" dirty="0">
                <a:cs typeface="Calibri" panose="020F0502020204030204" pitchFamily="34" charset="0"/>
              </a:rPr>
              <a:t> D3 </a:t>
            </a:r>
            <a:r>
              <a:rPr lang="en-US" sz="1400" dirty="0" smtClean="0">
                <a:cs typeface="Calibri" panose="020F0502020204030204" pitchFamily="34" charset="0"/>
              </a:rPr>
              <a:t>activation.</a:t>
            </a:r>
            <a:endParaRPr lang="en-US" sz="1400" dirty="0">
              <a:cs typeface="Calibri" panose="020F0502020204030204" pitchFamily="34" charset="0"/>
            </a:endParaRPr>
          </a:p>
          <a:p>
            <a:pPr defTabSz="914400">
              <a:lnSpc>
                <a:spcPct val="150000"/>
              </a:lnSpc>
              <a:buClr>
                <a:srgbClr val="008080"/>
              </a:buClr>
            </a:pPr>
            <a:r>
              <a:rPr lang="en-US" sz="1400" dirty="0">
                <a:solidFill>
                  <a:srgbClr val="008080"/>
                </a:solidFill>
                <a:cs typeface="Calibri" panose="020F0502020204030204" pitchFamily="34" charset="0"/>
              </a:rPr>
              <a:t>Other: </a:t>
            </a:r>
            <a:r>
              <a:rPr lang="en-US" sz="1400" dirty="0" smtClean="0">
                <a:cs typeface="Calibri" panose="020F0502020204030204" pitchFamily="34" charset="0"/>
              </a:rPr>
              <a:t>renal </a:t>
            </a:r>
            <a:r>
              <a:rPr lang="en-US" sz="1400" dirty="0">
                <a:cs typeface="Calibri" panose="020F0502020204030204" pitchFamily="34" charset="0"/>
              </a:rPr>
              <a:t>failure, </a:t>
            </a:r>
            <a:r>
              <a:rPr lang="en-US" sz="1400" dirty="0" smtClean="0">
                <a:cs typeface="Calibri" panose="020F0502020204030204" pitchFamily="34" charset="0"/>
              </a:rPr>
              <a:t>pancreatitis and tumor lysis.</a:t>
            </a:r>
            <a:endParaRPr lang="en-US" sz="1400" dirty="0">
              <a:cs typeface="Calibri" panose="020F0502020204030204" pitchFamily="34" charset="0"/>
            </a:endParaRPr>
          </a:p>
        </p:txBody>
      </p:sp>
      <p:cxnSp>
        <p:nvCxnSpPr>
          <p:cNvPr id="13" name="Straight Connector 12"/>
          <p:cNvCxnSpPr/>
          <p:nvPr/>
        </p:nvCxnSpPr>
        <p:spPr>
          <a:xfrm>
            <a:off x="5446340" y="1143000"/>
            <a:ext cx="0" cy="5213350"/>
          </a:xfrm>
          <a:prstGeom prst="line">
            <a:avLst/>
          </a:prstGeom>
          <a:ln>
            <a:solidFill>
              <a:srgbClr val="497E8D"/>
            </a:solidFill>
            <a:prstDash val="dashDot"/>
          </a:ln>
        </p:spPr>
        <p:style>
          <a:lnRef idx="1">
            <a:schemeClr val="accent1"/>
          </a:lnRef>
          <a:fillRef idx="0">
            <a:schemeClr val="accent1"/>
          </a:fillRef>
          <a:effectRef idx="0">
            <a:schemeClr val="accent1"/>
          </a:effectRef>
          <a:fontRef idx="minor">
            <a:schemeClr val="tx1"/>
          </a:fontRef>
        </p:style>
      </p:cxnSp>
      <p:sp>
        <p:nvSpPr>
          <p:cNvPr id="14" name="Content Placeholder 3"/>
          <p:cNvSpPr txBox="1">
            <a:spLocks/>
          </p:cNvSpPr>
          <p:nvPr/>
        </p:nvSpPr>
        <p:spPr>
          <a:xfrm>
            <a:off x="5518348" y="1201901"/>
            <a:ext cx="6055621" cy="5024148"/>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defTabSz="914400">
              <a:lnSpc>
                <a:spcPct val="150000"/>
              </a:lnSpc>
              <a:buClr>
                <a:srgbClr val="008080"/>
              </a:buClr>
            </a:pPr>
            <a:r>
              <a:rPr lang="en-US" sz="1600" dirty="0" smtClean="0">
                <a:solidFill>
                  <a:srgbClr val="008080"/>
                </a:solidFill>
                <a:cs typeface="Calibri" panose="020F0502020204030204" pitchFamily="34" charset="0"/>
              </a:rPr>
              <a:t>Clinical Signs:</a:t>
            </a:r>
          </a:p>
          <a:p>
            <a:pPr defTabSz="914400">
              <a:lnSpc>
                <a:spcPct val="150000"/>
              </a:lnSpc>
              <a:buClr>
                <a:srgbClr val="008080"/>
              </a:buClr>
              <a:buFont typeface="Arial" charset="0"/>
              <a:buChar char="•"/>
            </a:pPr>
            <a:r>
              <a:rPr lang="en-US" sz="1400" dirty="0">
                <a:cs typeface="Calibri" panose="020F0502020204030204" pitchFamily="34" charset="0"/>
              </a:rPr>
              <a:t>Neuromuscular </a:t>
            </a:r>
            <a:r>
              <a:rPr lang="en-US" sz="1400" dirty="0" smtClean="0">
                <a:cs typeface="Calibri" panose="020F0502020204030204" pitchFamily="34" charset="0"/>
              </a:rPr>
              <a:t>excitability.</a:t>
            </a:r>
            <a:endParaRPr lang="en-US" sz="1400" dirty="0">
              <a:cs typeface="Calibri" panose="020F0502020204030204" pitchFamily="34" charset="0"/>
            </a:endParaRPr>
          </a:p>
          <a:p>
            <a:pPr defTabSz="914400">
              <a:lnSpc>
                <a:spcPct val="150000"/>
              </a:lnSpc>
              <a:buClr>
                <a:srgbClr val="008080"/>
              </a:buClr>
              <a:buFont typeface="Arial" charset="0"/>
              <a:buChar char="•"/>
            </a:pPr>
            <a:r>
              <a:rPr lang="en-US" sz="1400" dirty="0" smtClean="0">
                <a:solidFill>
                  <a:srgbClr val="FF0000"/>
                </a:solidFill>
                <a:cs typeface="Calibri" panose="020F0502020204030204" pitchFamily="34" charset="0"/>
              </a:rPr>
              <a:t>Paranesthesia </a:t>
            </a:r>
            <a:r>
              <a:rPr lang="en-US" sz="1400" dirty="0">
                <a:solidFill>
                  <a:srgbClr val="FF0000"/>
                </a:solidFill>
                <a:cs typeface="Calibri" panose="020F0502020204030204" pitchFamily="34" charset="0"/>
              </a:rPr>
              <a:t>(tingling sensation) around mouth, fingers and </a:t>
            </a:r>
            <a:r>
              <a:rPr lang="en-US" sz="1400" dirty="0" smtClean="0">
                <a:solidFill>
                  <a:srgbClr val="FF0000"/>
                </a:solidFill>
                <a:cs typeface="Calibri" panose="020F0502020204030204" pitchFamily="34" charset="0"/>
              </a:rPr>
              <a:t>toes.</a:t>
            </a:r>
            <a:endParaRPr lang="en-US" sz="1400" dirty="0">
              <a:solidFill>
                <a:srgbClr val="FF0000"/>
              </a:solidFill>
              <a:cs typeface="Calibri" panose="020F0502020204030204" pitchFamily="34" charset="0"/>
            </a:endParaRPr>
          </a:p>
          <a:p>
            <a:pPr defTabSz="914400">
              <a:lnSpc>
                <a:spcPct val="150000"/>
              </a:lnSpc>
              <a:buClr>
                <a:srgbClr val="008080"/>
              </a:buClr>
              <a:buFont typeface="Arial" charset="0"/>
              <a:buChar char="•"/>
            </a:pPr>
            <a:r>
              <a:rPr lang="en-US" sz="1400" dirty="0">
                <a:cs typeface="Calibri" panose="020F0502020204030204" pitchFamily="34" charset="0"/>
              </a:rPr>
              <a:t>Muscle cramps, </a:t>
            </a:r>
            <a:r>
              <a:rPr lang="en-US" sz="1400" dirty="0" err="1">
                <a:cs typeface="Calibri" panose="020F0502020204030204" pitchFamily="34" charset="0"/>
              </a:rPr>
              <a:t>carpopedal</a:t>
            </a:r>
            <a:r>
              <a:rPr lang="en-US" sz="1400" dirty="0">
                <a:cs typeface="Calibri" panose="020F0502020204030204" pitchFamily="34" charset="0"/>
              </a:rPr>
              <a:t> spasms </a:t>
            </a:r>
            <a:r>
              <a:rPr lang="en-US" sz="1400" dirty="0">
                <a:solidFill>
                  <a:schemeClr val="bg1">
                    <a:lumMod val="50000"/>
                  </a:schemeClr>
                </a:solidFill>
                <a:cs typeface="Calibri" panose="020F0502020204030204" pitchFamily="34" charset="0"/>
              </a:rPr>
              <a:t>(a spasmodic contraction of the muscles of the hands, feet, and especially the wrists and </a:t>
            </a:r>
            <a:r>
              <a:rPr lang="en-US" sz="1400" dirty="0" smtClean="0">
                <a:solidFill>
                  <a:schemeClr val="bg1">
                    <a:lumMod val="50000"/>
                  </a:schemeClr>
                </a:solidFill>
                <a:cs typeface="Calibri" panose="020F0502020204030204" pitchFamily="34" charset="0"/>
              </a:rPr>
              <a:t>ankles).</a:t>
            </a:r>
            <a:endParaRPr lang="en-US" sz="1400" dirty="0">
              <a:solidFill>
                <a:schemeClr val="bg1">
                  <a:lumMod val="50000"/>
                </a:schemeClr>
              </a:solidFill>
              <a:cs typeface="Calibri" panose="020F0502020204030204" pitchFamily="34" charset="0"/>
            </a:endParaRPr>
          </a:p>
          <a:p>
            <a:pPr defTabSz="914400">
              <a:lnSpc>
                <a:spcPct val="150000"/>
              </a:lnSpc>
              <a:buClr>
                <a:srgbClr val="008080"/>
              </a:buClr>
              <a:buFont typeface="Arial" charset="0"/>
              <a:buChar char="•"/>
            </a:pPr>
            <a:r>
              <a:rPr lang="en-US" sz="1400" dirty="0">
                <a:cs typeface="Calibri" panose="020F0502020204030204" pitchFamily="34" charset="0"/>
              </a:rPr>
              <a:t>Tetany </a:t>
            </a:r>
            <a:r>
              <a:rPr lang="en-US" sz="1300" dirty="0">
                <a:solidFill>
                  <a:schemeClr val="bg1">
                    <a:lumMod val="50000"/>
                  </a:schemeClr>
                </a:solidFill>
                <a:cs typeface="Calibri" panose="020F0502020204030204" pitchFamily="34" charset="0"/>
              </a:rPr>
              <a:t>(is a medical sign consisting of the involuntary contraction of </a:t>
            </a:r>
            <a:r>
              <a:rPr lang="en-US" sz="1300" dirty="0" smtClean="0">
                <a:solidFill>
                  <a:schemeClr val="bg1">
                    <a:lumMod val="50000"/>
                  </a:schemeClr>
                </a:solidFill>
                <a:cs typeface="Calibri" panose="020F0502020204030204" pitchFamily="34" charset="0"/>
              </a:rPr>
              <a:t>muscles).</a:t>
            </a:r>
            <a:endParaRPr lang="en-US" sz="1300" dirty="0">
              <a:solidFill>
                <a:schemeClr val="bg1">
                  <a:lumMod val="50000"/>
                </a:schemeClr>
              </a:solidFill>
              <a:cs typeface="Calibri" panose="020F0502020204030204" pitchFamily="34" charset="0"/>
            </a:endParaRPr>
          </a:p>
          <a:p>
            <a:pPr defTabSz="914400">
              <a:lnSpc>
                <a:spcPct val="150000"/>
              </a:lnSpc>
              <a:buClr>
                <a:srgbClr val="008080"/>
              </a:buClr>
              <a:buFont typeface="Arial" charset="0"/>
              <a:buChar char="•"/>
            </a:pPr>
            <a:r>
              <a:rPr lang="en-US" sz="1400" dirty="0">
                <a:cs typeface="Calibri" panose="020F0502020204030204" pitchFamily="34" charset="0"/>
              </a:rPr>
              <a:t>Seizures (</a:t>
            </a:r>
            <a:r>
              <a:rPr lang="en-US" sz="1400" dirty="0" smtClean="0">
                <a:cs typeface="Calibri" panose="020F0502020204030204" pitchFamily="34" charset="0"/>
              </a:rPr>
              <a:t>focal </a:t>
            </a:r>
            <a:r>
              <a:rPr lang="en-US" sz="1400" dirty="0">
                <a:cs typeface="Calibri" panose="020F0502020204030204" pitchFamily="34" charset="0"/>
              </a:rPr>
              <a:t>or </a:t>
            </a:r>
            <a:r>
              <a:rPr lang="en-US" sz="1400" dirty="0" smtClean="0">
                <a:cs typeface="Calibri" panose="020F0502020204030204" pitchFamily="34" charset="0"/>
              </a:rPr>
              <a:t>generalized).</a:t>
            </a:r>
            <a:endParaRPr lang="en-US" sz="1400" dirty="0">
              <a:cs typeface="Calibri" panose="020F0502020204030204" pitchFamily="34" charset="0"/>
            </a:endParaRPr>
          </a:p>
          <a:p>
            <a:pPr defTabSz="914400">
              <a:lnSpc>
                <a:spcPct val="150000"/>
              </a:lnSpc>
              <a:buClr>
                <a:srgbClr val="008080"/>
              </a:buClr>
              <a:buFont typeface="Arial" charset="0"/>
              <a:buChar char="•"/>
            </a:pPr>
            <a:r>
              <a:rPr lang="en-US" sz="1400" dirty="0">
                <a:cs typeface="Calibri" panose="020F0502020204030204" pitchFamily="34" charset="0"/>
              </a:rPr>
              <a:t>Laryngospasm </a:t>
            </a:r>
            <a:r>
              <a:rPr lang="en-US" sz="1400" dirty="0" smtClean="0">
                <a:solidFill>
                  <a:schemeClr val="bg1">
                    <a:lumMod val="50000"/>
                  </a:schemeClr>
                </a:solidFill>
                <a:cs typeface="Calibri" panose="020F0502020204030204" pitchFamily="34" charset="0"/>
              </a:rPr>
              <a:t>(an involuntary </a:t>
            </a:r>
            <a:r>
              <a:rPr lang="en-US" sz="1400" dirty="0">
                <a:solidFill>
                  <a:schemeClr val="bg1">
                    <a:lumMod val="50000"/>
                  </a:schemeClr>
                </a:solidFill>
                <a:cs typeface="Calibri" panose="020F0502020204030204" pitchFamily="34" charset="0"/>
              </a:rPr>
              <a:t>muscular contraction (spasm) of the vocal </a:t>
            </a:r>
            <a:r>
              <a:rPr lang="en-US" sz="1400" dirty="0" smtClean="0">
                <a:solidFill>
                  <a:schemeClr val="bg1">
                    <a:lumMod val="50000"/>
                  </a:schemeClr>
                </a:solidFill>
                <a:cs typeface="Calibri" panose="020F0502020204030204" pitchFamily="34" charset="0"/>
              </a:rPr>
              <a:t>folds)</a:t>
            </a:r>
            <a:r>
              <a:rPr lang="en-US" sz="1400" dirty="0" smtClean="0">
                <a:cs typeface="Calibri" panose="020F0502020204030204" pitchFamily="34" charset="0"/>
              </a:rPr>
              <a:t>, </a:t>
            </a:r>
            <a:r>
              <a:rPr lang="en-US" sz="1400" dirty="0">
                <a:cs typeface="Calibri" panose="020F0502020204030204" pitchFamily="34" charset="0"/>
              </a:rPr>
              <a:t>stridor </a:t>
            </a:r>
            <a:r>
              <a:rPr lang="en-US" sz="1400" dirty="0">
                <a:solidFill>
                  <a:schemeClr val="bg1">
                    <a:lumMod val="50000"/>
                  </a:schemeClr>
                </a:solidFill>
                <a:cs typeface="Calibri" panose="020F0502020204030204" pitchFamily="34" charset="0"/>
              </a:rPr>
              <a:t>(is a high-pitched breath </a:t>
            </a:r>
            <a:r>
              <a:rPr lang="en-US" sz="1400" dirty="0" smtClean="0">
                <a:solidFill>
                  <a:schemeClr val="bg1">
                    <a:lumMod val="50000"/>
                  </a:schemeClr>
                </a:solidFill>
                <a:cs typeface="Calibri" panose="020F0502020204030204" pitchFamily="34" charset="0"/>
              </a:rPr>
              <a:t>sound) </a:t>
            </a:r>
            <a:r>
              <a:rPr lang="en-US" sz="1400" dirty="0">
                <a:cs typeface="Calibri" panose="020F0502020204030204" pitchFamily="34" charset="0"/>
              </a:rPr>
              <a:t>and apneas </a:t>
            </a:r>
            <a:r>
              <a:rPr lang="en-US" sz="1400" dirty="0" smtClean="0">
                <a:solidFill>
                  <a:schemeClr val="bg1">
                    <a:lumMod val="50000"/>
                  </a:schemeClr>
                </a:solidFill>
                <a:cs typeface="Calibri" panose="020F0502020204030204" pitchFamily="34" charset="0"/>
              </a:rPr>
              <a:t>(suspension </a:t>
            </a:r>
            <a:r>
              <a:rPr lang="en-US" sz="1400" dirty="0">
                <a:solidFill>
                  <a:schemeClr val="bg1">
                    <a:lumMod val="50000"/>
                  </a:schemeClr>
                </a:solidFill>
                <a:cs typeface="Calibri" panose="020F0502020204030204" pitchFamily="34" charset="0"/>
              </a:rPr>
              <a:t>of </a:t>
            </a:r>
            <a:r>
              <a:rPr lang="en-US" sz="1400" dirty="0" smtClean="0">
                <a:solidFill>
                  <a:schemeClr val="bg1">
                    <a:lumMod val="50000"/>
                  </a:schemeClr>
                </a:solidFill>
                <a:cs typeface="Calibri" panose="020F0502020204030204" pitchFamily="34" charset="0"/>
              </a:rPr>
              <a:t>breathing) </a:t>
            </a:r>
            <a:r>
              <a:rPr lang="en-US" sz="1400" dirty="0" smtClean="0">
                <a:cs typeface="Calibri" panose="020F0502020204030204" pitchFamily="34" charset="0"/>
                <a:sym typeface="Wingdings" panose="05000000000000000000" pitchFamily="2" charset="2"/>
              </a:rPr>
              <a:t> </a:t>
            </a:r>
            <a:r>
              <a:rPr lang="en-US" sz="1400" dirty="0" smtClean="0">
                <a:cs typeface="Calibri" panose="020F0502020204030204" pitchFamily="34" charset="0"/>
              </a:rPr>
              <a:t>this signs appears in neonates.</a:t>
            </a:r>
            <a:endParaRPr lang="en-US" sz="1400" dirty="0">
              <a:cs typeface="Calibri" panose="020F0502020204030204" pitchFamily="34" charset="0"/>
            </a:endParaRPr>
          </a:p>
          <a:p>
            <a:pPr defTabSz="914400">
              <a:lnSpc>
                <a:spcPct val="150000"/>
              </a:lnSpc>
              <a:buClr>
                <a:srgbClr val="008080"/>
              </a:buClr>
              <a:buFont typeface="Arial" charset="0"/>
              <a:buChar char="•"/>
            </a:pPr>
            <a:r>
              <a:rPr lang="en-US" sz="1400" dirty="0">
                <a:solidFill>
                  <a:srgbClr val="FF0000"/>
                </a:solidFill>
                <a:cs typeface="Calibri" panose="020F0502020204030204" pitchFamily="34" charset="0"/>
              </a:rPr>
              <a:t>Cardiac rhythm disturbances (prolonged QT interval</a:t>
            </a:r>
            <a:r>
              <a:rPr lang="en-US" sz="1400" dirty="0" smtClean="0">
                <a:solidFill>
                  <a:srgbClr val="FF0000"/>
                </a:solidFill>
                <a:cs typeface="Calibri" panose="020F0502020204030204" pitchFamily="34" charset="0"/>
              </a:rPr>
              <a:t>).</a:t>
            </a:r>
            <a:endParaRPr lang="en-US" sz="1400" dirty="0">
              <a:solidFill>
                <a:srgbClr val="FF0000"/>
              </a:solidFill>
              <a:cs typeface="Calibri" panose="020F0502020204030204" pitchFamily="34" charset="0"/>
            </a:endParaRPr>
          </a:p>
          <a:p>
            <a:pPr defTabSz="914400">
              <a:lnSpc>
                <a:spcPct val="150000"/>
              </a:lnSpc>
              <a:buClr>
                <a:srgbClr val="008080"/>
              </a:buClr>
              <a:buFont typeface="Arial" charset="0"/>
              <a:buChar char="•"/>
            </a:pPr>
            <a:r>
              <a:rPr lang="en-US" sz="1400" dirty="0" err="1">
                <a:cs typeface="Calibri" panose="020F0502020204030204" pitchFamily="34" charset="0"/>
              </a:rPr>
              <a:t>Chvostek’s</a:t>
            </a:r>
            <a:r>
              <a:rPr lang="en-US" sz="1400" dirty="0">
                <a:cs typeface="Calibri" panose="020F0502020204030204" pitchFamily="34" charset="0"/>
              </a:rPr>
              <a:t> and Trousseau’s signs – latent </a:t>
            </a:r>
            <a:r>
              <a:rPr lang="en-US" sz="1400" dirty="0" smtClean="0">
                <a:cs typeface="Calibri" panose="020F0502020204030204" pitchFamily="34" charset="0"/>
              </a:rPr>
              <a:t>hypocalcemia </a:t>
            </a:r>
            <a:r>
              <a:rPr lang="en-US" sz="1400" dirty="0" smtClean="0">
                <a:solidFill>
                  <a:schemeClr val="bg1">
                    <a:lumMod val="50000"/>
                  </a:schemeClr>
                </a:solidFill>
                <a:cs typeface="Calibri" panose="020F0502020204030204" pitchFamily="34" charset="0"/>
              </a:rPr>
              <a:t>(explained next slide).</a:t>
            </a:r>
            <a:endParaRPr lang="en-US" sz="1400" dirty="0">
              <a:solidFill>
                <a:schemeClr val="bg1">
                  <a:lumMod val="50000"/>
                </a:schemeClr>
              </a:solidFill>
              <a:cs typeface="Calibri" panose="020F0502020204030204" pitchFamily="34" charset="0"/>
            </a:endParaRPr>
          </a:p>
          <a:p>
            <a:pPr defTabSz="914400">
              <a:buClr>
                <a:srgbClr val="008080"/>
              </a:buClr>
              <a:buFont typeface="Arial" charset="0"/>
              <a:buChar char="•"/>
            </a:pPr>
            <a:endParaRPr lang="en-US" sz="1400" dirty="0" smtClean="0">
              <a:cs typeface="Calibri" panose="020F0502020204030204" pitchFamily="34" charset="0"/>
            </a:endParaRPr>
          </a:p>
          <a:p>
            <a:pPr defTabSz="914400">
              <a:lnSpc>
                <a:spcPct val="150000"/>
              </a:lnSpc>
              <a:buClr>
                <a:srgbClr val="008080"/>
              </a:buClr>
              <a:buFont typeface="Arial" charset="0"/>
              <a:buChar char="•"/>
            </a:pPr>
            <a:endParaRPr lang="en-US" sz="1400" dirty="0">
              <a:solidFill>
                <a:schemeClr val="tx1"/>
              </a:solidFill>
              <a:cs typeface="Calibri" panose="020F0502020204030204" pitchFamily="34" charset="0"/>
            </a:endParaRPr>
          </a:p>
        </p:txBody>
      </p:sp>
      <p:sp>
        <p:nvSpPr>
          <p:cNvPr id="8" name="Rectangle 7"/>
          <p:cNvSpPr/>
          <p:nvPr/>
        </p:nvSpPr>
        <p:spPr>
          <a:xfrm>
            <a:off x="10270876" y="16726"/>
            <a:ext cx="1917949" cy="340491"/>
          </a:xfrm>
          <a:prstGeom prst="rect">
            <a:avLst/>
          </a:prstGeom>
          <a:noFill/>
          <a:ln>
            <a:solidFill>
              <a:srgbClr val="009999"/>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latin typeface="Gill Sans MT" charset="0"/>
                <a:ea typeface="Gill Sans MT" charset="0"/>
                <a:cs typeface="Gill Sans MT" charset="0"/>
              </a:rPr>
              <a:t>Only in Males’ Slides</a:t>
            </a:r>
          </a:p>
        </p:txBody>
      </p:sp>
      <p:pic>
        <p:nvPicPr>
          <p:cNvPr id="9" name="Picture 8">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53678" y="503415"/>
            <a:ext cx="620291" cy="620291"/>
          </a:xfrm>
          <a:prstGeom prst="rect">
            <a:avLst/>
          </a:prstGeom>
        </p:spPr>
      </p:pic>
      <p:pic>
        <p:nvPicPr>
          <p:cNvPr id="10" name="Picture 9">
            <a:hlinkClick r:id="rId4"/>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65251" y="503415"/>
            <a:ext cx="620291" cy="620291"/>
          </a:xfrm>
          <a:prstGeom prst="rect">
            <a:avLst/>
          </a:prstGeom>
        </p:spPr>
      </p:pic>
    </p:spTree>
    <p:extLst>
      <p:ext uri="{BB962C8B-B14F-4D97-AF65-F5344CB8AC3E}">
        <p14:creationId xmlns:p14="http://schemas.microsoft.com/office/powerpoint/2010/main" val="257528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01590" tIns="50795" rIns="101590" bIns="50795" anchor="b" anchorCtr="0">
            <a:normAutofit/>
          </a:bodyPr>
          <a:lstStyle/>
          <a:p>
            <a:r>
              <a:rPr lang="en-US" sz="3200" dirty="0" err="1">
                <a:solidFill>
                  <a:srgbClr val="008080"/>
                </a:solidFill>
                <a:latin typeface="Bahnschrift" panose="020B0502040204020203" pitchFamily="34" charset="0"/>
                <a:cs typeface="Calibri" panose="020F0502020204030204" pitchFamily="34" charset="0"/>
              </a:rPr>
              <a:t>Chvostek’s</a:t>
            </a:r>
            <a:r>
              <a:rPr lang="en-US" sz="3200" dirty="0">
                <a:solidFill>
                  <a:srgbClr val="008080"/>
                </a:solidFill>
                <a:latin typeface="Bahnschrift" panose="020B0502040204020203" pitchFamily="34" charset="0"/>
                <a:cs typeface="Calibri" panose="020F0502020204030204" pitchFamily="34" charset="0"/>
              </a:rPr>
              <a:t> &amp; Trousseau’s </a:t>
            </a:r>
            <a:r>
              <a:rPr lang="en-US" sz="3200" dirty="0" smtClean="0">
                <a:solidFill>
                  <a:srgbClr val="008080"/>
                </a:solidFill>
                <a:latin typeface="Bahnschrift" panose="020B0502040204020203" pitchFamily="34" charset="0"/>
                <a:cs typeface="Calibri" panose="020F0502020204030204" pitchFamily="34" charset="0"/>
              </a:rPr>
              <a:t> sign </a:t>
            </a:r>
            <a:endParaRPr lang="en-US" sz="3200" dirty="0">
              <a:solidFill>
                <a:srgbClr val="008080"/>
              </a:solidFill>
              <a:latin typeface="Bahnschrift" panose="020B0502040204020203" pitchFamily="34" charset="0"/>
              <a:cs typeface="Calibri" panose="020F0502020204030204" pitchFamily="34" charset="0"/>
            </a:endParaRPr>
          </a:p>
        </p:txBody>
      </p:sp>
      <p:sp>
        <p:nvSpPr>
          <p:cNvPr id="3" name="Slide Number Placeholder 2"/>
          <p:cNvSpPr>
            <a:spLocks noGrp="1"/>
          </p:cNvSpPr>
          <p:nvPr>
            <p:ph type="sldNum" sz="quarter" idx="12"/>
          </p:nvPr>
        </p:nvSpPr>
        <p:spPr/>
        <p:txBody>
          <a:bodyPr/>
          <a:lstStyle/>
          <a:p>
            <a:fld id="{4929A69E-7D8F-4515-9605-0315ABD4F316}" type="slidenum">
              <a:rPr lang="en-US" smtClean="0"/>
              <a:t>6</a:t>
            </a:fld>
            <a:endParaRPr lang="en-US" dirty="0"/>
          </a:p>
        </p:txBody>
      </p:sp>
      <p:sp>
        <p:nvSpPr>
          <p:cNvPr id="6" name="Isosceles Triangle 5"/>
          <p:cNvSpPr/>
          <p:nvPr/>
        </p:nvSpPr>
        <p:spPr>
          <a:xfrm rot="5400000">
            <a:off x="615605" y="6447138"/>
            <a:ext cx="152726" cy="147705"/>
          </a:xfrm>
          <a:prstGeom prst="triangle">
            <a:avLst/>
          </a:prstGeom>
          <a:solidFill>
            <a:srgbClr val="427380"/>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3"/>
          <p:cNvSpPr txBox="1">
            <a:spLocks/>
          </p:cNvSpPr>
          <p:nvPr/>
        </p:nvSpPr>
        <p:spPr>
          <a:xfrm>
            <a:off x="618115" y="1127397"/>
            <a:ext cx="5412944" cy="5024148"/>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marL="0" indent="0" defTabSz="914400">
              <a:lnSpc>
                <a:spcPct val="150000"/>
              </a:lnSpc>
              <a:buClr>
                <a:srgbClr val="008080"/>
              </a:buClr>
              <a:buNone/>
            </a:pPr>
            <a:r>
              <a:rPr lang="en-US" sz="1800" dirty="0" err="1">
                <a:solidFill>
                  <a:srgbClr val="007471"/>
                </a:solidFill>
                <a:cs typeface="Calibri" panose="020F0502020204030204" pitchFamily="34" charset="0"/>
              </a:rPr>
              <a:t>Chvostek’s</a:t>
            </a:r>
            <a:r>
              <a:rPr lang="en-US" sz="1800" dirty="0">
                <a:solidFill>
                  <a:srgbClr val="007471"/>
                </a:solidFill>
                <a:cs typeface="Calibri" panose="020F0502020204030204" pitchFamily="34" charset="0"/>
              </a:rPr>
              <a:t> Sign</a:t>
            </a:r>
          </a:p>
          <a:p>
            <a:pPr>
              <a:lnSpc>
                <a:spcPct val="150000"/>
              </a:lnSpc>
              <a:buClr>
                <a:srgbClr val="008080"/>
              </a:buClr>
            </a:pPr>
            <a:r>
              <a:rPr lang="en-US" sz="1400" dirty="0">
                <a:latin typeface="Gill Sans MT" panose="020B0502020104020203" pitchFamily="34" charset="0"/>
                <a:cs typeface="Calibri" panose="020F0502020204030204" pitchFamily="34" charset="0"/>
              </a:rPr>
              <a:t>It refers to an abnormal reaction to the stimulation of the facial nerve. </a:t>
            </a:r>
          </a:p>
          <a:p>
            <a:pPr>
              <a:lnSpc>
                <a:spcPct val="150000"/>
              </a:lnSpc>
              <a:buClr>
                <a:srgbClr val="008080"/>
              </a:buClr>
            </a:pPr>
            <a:r>
              <a:rPr lang="en-US" sz="1400" dirty="0">
                <a:latin typeface="Gill Sans MT" panose="020B0502020104020203" pitchFamily="34" charset="0"/>
                <a:cs typeface="Calibri" panose="020F0502020204030204" pitchFamily="34" charset="0"/>
              </a:rPr>
              <a:t>When the facial nerve is tapped at the angle of the </a:t>
            </a:r>
            <a:r>
              <a:rPr lang="en-US" sz="1400" dirty="0">
                <a:solidFill>
                  <a:schemeClr val="accent5">
                    <a:lumMod val="75000"/>
                  </a:schemeClr>
                </a:solidFill>
                <a:latin typeface="Gill Sans MT" panose="020B0502020104020203" pitchFamily="34" charset="0"/>
                <a:cs typeface="Calibri" panose="020F0502020204030204" pitchFamily="34" charset="0"/>
              </a:rPr>
              <a:t>jaw (</a:t>
            </a:r>
            <a:r>
              <a:rPr lang="en-US" sz="1400" dirty="0" err="1">
                <a:solidFill>
                  <a:schemeClr val="accent5">
                    <a:lumMod val="75000"/>
                  </a:schemeClr>
                </a:solidFill>
                <a:latin typeface="Gill Sans MT" panose="020B0502020104020203" pitchFamily="34" charset="0"/>
                <a:cs typeface="Calibri" panose="020F0502020204030204" pitchFamily="34" charset="0"/>
              </a:rPr>
              <a:t>i.E.</a:t>
            </a:r>
            <a:r>
              <a:rPr lang="en-US" sz="1400" dirty="0">
                <a:solidFill>
                  <a:schemeClr val="accent5">
                    <a:lumMod val="75000"/>
                  </a:schemeClr>
                </a:solidFill>
                <a:latin typeface="Gill Sans MT" panose="020B0502020104020203" pitchFamily="34" charset="0"/>
                <a:cs typeface="Calibri" panose="020F0502020204030204" pitchFamily="34" charset="0"/>
              </a:rPr>
              <a:t> Masseter muscle), </a:t>
            </a:r>
            <a:r>
              <a:rPr lang="en-US" sz="1400" dirty="0">
                <a:latin typeface="Gill Sans MT" panose="020B0502020104020203" pitchFamily="34" charset="0"/>
                <a:cs typeface="Calibri" panose="020F0502020204030204" pitchFamily="34" charset="0"/>
              </a:rPr>
              <a:t>the facial muscles on the same side of the face will contract momentarily.</a:t>
            </a:r>
          </a:p>
          <a:p>
            <a:pPr>
              <a:lnSpc>
                <a:spcPct val="150000"/>
              </a:lnSpc>
              <a:buClr>
                <a:srgbClr val="008080"/>
              </a:buClr>
            </a:pPr>
            <a:r>
              <a:rPr lang="en-US" sz="1400" dirty="0">
                <a:solidFill>
                  <a:schemeClr val="accent5">
                    <a:lumMod val="75000"/>
                  </a:schemeClr>
                </a:solidFill>
                <a:latin typeface="Gill Sans MT" panose="020B0502020104020203" pitchFamily="34" charset="0"/>
                <a:cs typeface="Calibri" panose="020F0502020204030204" pitchFamily="34" charset="0"/>
              </a:rPr>
              <a:t>Typically a twitch of the nose or lips because of hypocalcemia.</a:t>
            </a:r>
          </a:p>
        </p:txBody>
      </p:sp>
      <p:cxnSp>
        <p:nvCxnSpPr>
          <p:cNvPr id="13" name="Straight Connector 12"/>
          <p:cNvCxnSpPr/>
          <p:nvPr/>
        </p:nvCxnSpPr>
        <p:spPr>
          <a:xfrm>
            <a:off x="6022404" y="1143000"/>
            <a:ext cx="0" cy="5213350"/>
          </a:xfrm>
          <a:prstGeom prst="line">
            <a:avLst/>
          </a:prstGeom>
          <a:ln>
            <a:solidFill>
              <a:srgbClr val="497E8D"/>
            </a:solidFill>
            <a:prstDash val="dashDot"/>
          </a:ln>
        </p:spPr>
        <p:style>
          <a:lnRef idx="1">
            <a:schemeClr val="accent1"/>
          </a:lnRef>
          <a:fillRef idx="0">
            <a:schemeClr val="accent1"/>
          </a:fillRef>
          <a:effectRef idx="0">
            <a:schemeClr val="accent1"/>
          </a:effectRef>
          <a:fontRef idx="minor">
            <a:schemeClr val="tx1"/>
          </a:fontRef>
        </p:style>
      </p:cxnSp>
      <p:sp>
        <p:nvSpPr>
          <p:cNvPr id="14" name="Content Placeholder 3"/>
          <p:cNvSpPr txBox="1">
            <a:spLocks/>
          </p:cNvSpPr>
          <p:nvPr/>
        </p:nvSpPr>
        <p:spPr>
          <a:xfrm>
            <a:off x="6094411" y="1237601"/>
            <a:ext cx="5340937" cy="5024148"/>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marL="0" indent="0">
              <a:buNone/>
            </a:pPr>
            <a:r>
              <a:rPr lang="en-US" sz="1800" dirty="0">
                <a:solidFill>
                  <a:srgbClr val="007471"/>
                </a:solidFill>
                <a:cs typeface="Calibri" panose="020F0502020204030204" pitchFamily="34" charset="0"/>
              </a:rPr>
              <a:t>Trousseau’s Sign</a:t>
            </a:r>
          </a:p>
          <a:p>
            <a:pPr>
              <a:buClr>
                <a:srgbClr val="008080"/>
              </a:buClr>
            </a:pPr>
            <a:r>
              <a:rPr lang="en-US" sz="1400" dirty="0">
                <a:latin typeface="Gill Sans MT" panose="020B0502020104020203" pitchFamily="34" charset="0"/>
                <a:cs typeface="Calibri" panose="020F0502020204030204" pitchFamily="34" charset="0"/>
              </a:rPr>
              <a:t>To elicit the sign, a blood pressure cuff (</a:t>
            </a:r>
            <a:r>
              <a:rPr lang="en-US" sz="1400" dirty="0" smtClean="0">
                <a:latin typeface="Gill Sans MT" panose="020B0502020104020203" pitchFamily="34" charset="0"/>
                <a:cs typeface="Calibri" panose="020F0502020204030204" pitchFamily="34" charset="0"/>
              </a:rPr>
              <a:t>sphygmomanometer) is </a:t>
            </a:r>
            <a:r>
              <a:rPr lang="en-US" sz="1400" dirty="0">
                <a:latin typeface="Gill Sans MT" panose="020B0502020104020203" pitchFamily="34" charset="0"/>
                <a:cs typeface="Calibri" panose="020F0502020204030204" pitchFamily="34" charset="0"/>
              </a:rPr>
              <a:t>placed around the arm </a:t>
            </a:r>
            <a:r>
              <a:rPr lang="en-US" sz="1400" dirty="0">
                <a:solidFill>
                  <a:schemeClr val="accent5">
                    <a:lumMod val="75000"/>
                  </a:schemeClr>
                </a:solidFill>
                <a:latin typeface="Gill Sans MT" panose="020B0502020104020203" pitchFamily="34" charset="0"/>
                <a:cs typeface="Calibri" panose="020F0502020204030204" pitchFamily="34" charset="0"/>
              </a:rPr>
              <a:t>and inflated to a pressure greater than the systolic blood pressure and held in place for </a:t>
            </a:r>
            <a:r>
              <a:rPr lang="en-US" sz="1400" dirty="0">
                <a:solidFill>
                  <a:schemeClr val="accent4">
                    <a:lumMod val="75000"/>
                  </a:schemeClr>
                </a:solidFill>
                <a:latin typeface="Gill Sans MT" panose="020B0502020104020203" pitchFamily="34" charset="0"/>
                <a:cs typeface="Calibri" panose="020F0502020204030204" pitchFamily="34" charset="0"/>
              </a:rPr>
              <a:t>3</a:t>
            </a:r>
            <a:r>
              <a:rPr lang="en-US" sz="1400" dirty="0">
                <a:latin typeface="Gill Sans MT" panose="020B0502020104020203" pitchFamily="34" charset="0"/>
                <a:cs typeface="Calibri" panose="020F0502020204030204" pitchFamily="34" charset="0"/>
              </a:rPr>
              <a:t> </a:t>
            </a:r>
            <a:r>
              <a:rPr lang="en-US" sz="1400" dirty="0" smtClean="0">
                <a:solidFill>
                  <a:schemeClr val="accent5">
                    <a:lumMod val="75000"/>
                  </a:schemeClr>
                </a:solidFill>
                <a:latin typeface="Gill Sans MT" panose="020B0502020104020203" pitchFamily="34" charset="0"/>
                <a:cs typeface="Calibri" panose="020F0502020204030204" pitchFamily="34" charset="0"/>
              </a:rPr>
              <a:t>minutes.</a:t>
            </a:r>
            <a:endParaRPr lang="en-US" sz="1400" dirty="0" smtClean="0">
              <a:solidFill>
                <a:srgbClr val="EC60C2"/>
              </a:solidFill>
              <a:latin typeface="Gill Sans MT" panose="020B0502020104020203" pitchFamily="34" charset="0"/>
              <a:cs typeface="Calibri" panose="020F0502020204030204" pitchFamily="34" charset="0"/>
            </a:endParaRPr>
          </a:p>
          <a:p>
            <a:pPr>
              <a:buClr>
                <a:srgbClr val="008080"/>
              </a:buClr>
            </a:pPr>
            <a:endParaRPr lang="en-US" sz="100" dirty="0">
              <a:latin typeface="Gill Sans MT" panose="020B0502020104020203" pitchFamily="34" charset="0"/>
              <a:cs typeface="Calibri" panose="020F0502020204030204" pitchFamily="34" charset="0"/>
            </a:endParaRPr>
          </a:p>
          <a:p>
            <a:pPr>
              <a:buClr>
                <a:srgbClr val="008080"/>
              </a:buClr>
            </a:pPr>
            <a:r>
              <a:rPr lang="en-US" sz="1400" dirty="0">
                <a:solidFill>
                  <a:schemeClr val="accent5">
                    <a:lumMod val="75000"/>
                  </a:schemeClr>
                </a:solidFill>
                <a:latin typeface="Gill Sans MT" panose="020B0502020104020203" pitchFamily="34" charset="0"/>
                <a:cs typeface="Calibri" panose="020F0502020204030204" pitchFamily="34" charset="0"/>
              </a:rPr>
              <a:t>This will occlude the brachial artery. </a:t>
            </a:r>
            <a:endParaRPr lang="en-US" sz="1400" dirty="0" smtClean="0">
              <a:solidFill>
                <a:schemeClr val="accent5">
                  <a:lumMod val="75000"/>
                </a:schemeClr>
              </a:solidFill>
              <a:latin typeface="Gill Sans MT" panose="020B0502020104020203" pitchFamily="34" charset="0"/>
              <a:cs typeface="Calibri" panose="020F0502020204030204" pitchFamily="34" charset="0"/>
            </a:endParaRPr>
          </a:p>
          <a:p>
            <a:pPr>
              <a:buClr>
                <a:srgbClr val="008080"/>
              </a:buClr>
            </a:pPr>
            <a:endParaRPr lang="en-US" sz="100" dirty="0">
              <a:latin typeface="Gill Sans MT" panose="020B0502020104020203" pitchFamily="34" charset="0"/>
              <a:cs typeface="Calibri" panose="020F0502020204030204" pitchFamily="34" charset="0"/>
            </a:endParaRPr>
          </a:p>
          <a:p>
            <a:pPr>
              <a:buClr>
                <a:srgbClr val="008080"/>
              </a:buClr>
            </a:pPr>
            <a:r>
              <a:rPr lang="en-US" sz="1400" dirty="0">
                <a:solidFill>
                  <a:schemeClr val="accent5">
                    <a:lumMod val="75000"/>
                  </a:schemeClr>
                </a:solidFill>
                <a:latin typeface="Gill Sans MT" panose="020B0502020104020203" pitchFamily="34" charset="0"/>
                <a:cs typeface="Calibri" panose="020F0502020204030204" pitchFamily="34" charset="0"/>
              </a:rPr>
              <a:t>In the absence of blood flow, the patient's hypocalcemia and subsequent neuromuscular irritability </a:t>
            </a:r>
            <a:r>
              <a:rPr lang="en-US" sz="1400" dirty="0">
                <a:latin typeface="Gill Sans MT" panose="020B0502020104020203" pitchFamily="34" charset="0"/>
                <a:cs typeface="Calibri" panose="020F0502020204030204" pitchFamily="34" charset="0"/>
              </a:rPr>
              <a:t>will induce spasm of the muscles of the hand and forearm. </a:t>
            </a:r>
            <a:endParaRPr lang="en-US" sz="1400" dirty="0" smtClean="0">
              <a:latin typeface="Gill Sans MT" panose="020B0502020104020203" pitchFamily="34" charset="0"/>
              <a:cs typeface="Calibri" panose="020F0502020204030204" pitchFamily="34" charset="0"/>
            </a:endParaRPr>
          </a:p>
          <a:p>
            <a:pPr>
              <a:buClr>
                <a:srgbClr val="008080"/>
              </a:buClr>
            </a:pPr>
            <a:endParaRPr lang="en-US" sz="100" dirty="0">
              <a:solidFill>
                <a:schemeClr val="accent5">
                  <a:lumMod val="75000"/>
                </a:schemeClr>
              </a:solidFill>
              <a:latin typeface="Gill Sans MT" panose="020B0502020104020203" pitchFamily="34" charset="0"/>
              <a:cs typeface="Calibri" panose="020F0502020204030204" pitchFamily="34" charset="0"/>
            </a:endParaRPr>
          </a:p>
          <a:p>
            <a:pPr>
              <a:buClr>
                <a:srgbClr val="008080"/>
              </a:buClr>
            </a:pPr>
            <a:r>
              <a:rPr lang="en-US" sz="1400" dirty="0">
                <a:solidFill>
                  <a:srgbClr val="FF0000"/>
                </a:solidFill>
                <a:latin typeface="Gill Sans MT" panose="020B0502020104020203" pitchFamily="34" charset="0"/>
                <a:cs typeface="Calibri" panose="020F0502020204030204" pitchFamily="34" charset="0"/>
              </a:rPr>
              <a:t>The </a:t>
            </a:r>
            <a:r>
              <a:rPr lang="en-US" sz="1400" dirty="0" smtClean="0">
                <a:solidFill>
                  <a:srgbClr val="FF0000"/>
                </a:solidFill>
                <a:latin typeface="Gill Sans MT" panose="020B0502020104020203" pitchFamily="34" charset="0"/>
                <a:cs typeface="Calibri" panose="020F0502020204030204" pitchFamily="34" charset="0"/>
              </a:rPr>
              <a:t>wrist, thumb </a:t>
            </a:r>
            <a:r>
              <a:rPr lang="en-US" sz="1400" dirty="0">
                <a:solidFill>
                  <a:srgbClr val="FF0000"/>
                </a:solidFill>
                <a:latin typeface="Gill Sans MT" panose="020B0502020104020203" pitchFamily="34" charset="0"/>
                <a:cs typeface="Calibri" panose="020F0502020204030204" pitchFamily="34" charset="0"/>
              </a:rPr>
              <a:t>and metacarpophalangeal joints </a:t>
            </a:r>
            <a:r>
              <a:rPr lang="en-US" sz="1400" dirty="0" smtClean="0">
                <a:solidFill>
                  <a:srgbClr val="FF0000"/>
                </a:solidFill>
                <a:latin typeface="Gill Sans MT" panose="020B0502020104020203" pitchFamily="34" charset="0"/>
                <a:cs typeface="Calibri" panose="020F0502020204030204" pitchFamily="34" charset="0"/>
              </a:rPr>
              <a:t>are flex, and </a:t>
            </a:r>
            <a:r>
              <a:rPr lang="en-US" sz="1400" dirty="0">
                <a:solidFill>
                  <a:srgbClr val="FF0000"/>
                </a:solidFill>
                <a:latin typeface="Gill Sans MT" panose="020B0502020104020203" pitchFamily="34" charset="0"/>
                <a:cs typeface="Calibri" panose="020F0502020204030204" pitchFamily="34" charset="0"/>
              </a:rPr>
              <a:t>fingers are </a:t>
            </a:r>
            <a:r>
              <a:rPr lang="en-US" sz="1400" dirty="0" smtClean="0">
                <a:solidFill>
                  <a:srgbClr val="FF0000"/>
                </a:solidFill>
                <a:latin typeface="Gill Sans MT" panose="020B0502020104020203" pitchFamily="34" charset="0"/>
                <a:cs typeface="Calibri" panose="020F0502020204030204" pitchFamily="34" charset="0"/>
              </a:rPr>
              <a:t>adducted.  </a:t>
            </a:r>
            <a:r>
              <a:rPr lang="en-US" sz="1400" dirty="0" smtClean="0">
                <a:solidFill>
                  <a:srgbClr val="EC60C2"/>
                </a:solidFill>
                <a:latin typeface="Gill Sans MT" panose="020B0502020104020203" pitchFamily="34" charset="0"/>
                <a:cs typeface="Calibri" panose="020F0502020204030204" pitchFamily="34" charset="0"/>
              </a:rPr>
              <a:t>This </a:t>
            </a:r>
            <a:r>
              <a:rPr lang="en-US" sz="1400" dirty="0">
                <a:solidFill>
                  <a:srgbClr val="EC60C2"/>
                </a:solidFill>
                <a:latin typeface="Gill Sans MT" panose="020B0502020104020203" pitchFamily="34" charset="0"/>
                <a:cs typeface="Calibri" panose="020F0502020204030204" pitchFamily="34" charset="0"/>
              </a:rPr>
              <a:t>is due to enhanced neuromuscular </a:t>
            </a:r>
            <a:r>
              <a:rPr lang="en-US" sz="1400" dirty="0" smtClean="0">
                <a:solidFill>
                  <a:srgbClr val="EC60C2"/>
                </a:solidFill>
                <a:latin typeface="Gill Sans MT" panose="020B0502020104020203" pitchFamily="34" charset="0"/>
                <a:cs typeface="Calibri" panose="020F0502020204030204" pitchFamily="34" charset="0"/>
              </a:rPr>
              <a:t>excitability.</a:t>
            </a:r>
            <a:endParaRPr lang="en-US" sz="1400" dirty="0">
              <a:solidFill>
                <a:srgbClr val="EC60C2"/>
              </a:solidFill>
              <a:latin typeface="Gill Sans MT" panose="020B0502020104020203" pitchFamily="34" charset="0"/>
              <a:cs typeface="Calibri" panose="020F0502020204030204" pitchFamily="34" charset="0"/>
            </a:endParaRPr>
          </a:p>
          <a:p>
            <a:pPr defTabSz="914400">
              <a:buClr>
                <a:srgbClr val="008080"/>
              </a:buClr>
              <a:buFont typeface="Arial" charset="0"/>
              <a:buChar char="•"/>
            </a:pPr>
            <a:endParaRPr lang="en-US" sz="1400" dirty="0" smtClean="0">
              <a:cs typeface="Calibri" panose="020F0502020204030204" pitchFamily="34" charset="0"/>
            </a:endParaRPr>
          </a:p>
          <a:p>
            <a:pPr defTabSz="914400">
              <a:lnSpc>
                <a:spcPct val="150000"/>
              </a:lnSpc>
              <a:buClr>
                <a:srgbClr val="008080"/>
              </a:buClr>
              <a:buFont typeface="Arial" charset="0"/>
              <a:buChar char="•"/>
            </a:pPr>
            <a:endParaRPr lang="en-US" sz="1400" dirty="0">
              <a:solidFill>
                <a:schemeClr val="tx1"/>
              </a:solidFill>
              <a:cs typeface="Calibri" panose="020F0502020204030204" pitchFamily="34" charset="0"/>
            </a:endParaRPr>
          </a:p>
        </p:txBody>
      </p:sp>
      <p:sp>
        <p:nvSpPr>
          <p:cNvPr id="8" name="object 4"/>
          <p:cNvSpPr/>
          <p:nvPr/>
        </p:nvSpPr>
        <p:spPr>
          <a:xfrm>
            <a:off x="1557908" y="4134771"/>
            <a:ext cx="3276600" cy="2039888"/>
          </a:xfrm>
          <a:prstGeom prst="rect">
            <a:avLst/>
          </a:prstGeom>
          <a:blipFill>
            <a:blip r:embed="rId2" cstate="print"/>
            <a:stretch>
              <a:fillRect/>
            </a:stretch>
          </a:blipFill>
        </p:spPr>
        <p:txBody>
          <a:bodyPr wrap="square" lIns="0" tIns="0" rIns="0" bIns="0" rtlCol="0"/>
          <a:lstStyle/>
          <a:p>
            <a:endParaRPr/>
          </a:p>
        </p:txBody>
      </p:sp>
      <p:sp>
        <p:nvSpPr>
          <p:cNvPr id="9" name="object 4"/>
          <p:cNvSpPr/>
          <p:nvPr/>
        </p:nvSpPr>
        <p:spPr>
          <a:xfrm>
            <a:off x="6454453" y="4653136"/>
            <a:ext cx="2132774" cy="1637276"/>
          </a:xfrm>
          <a:prstGeom prst="rect">
            <a:avLst/>
          </a:prstGeom>
          <a:blipFill>
            <a:blip r:embed="rId3" cstate="print"/>
            <a:stretch>
              <a:fillRect/>
            </a:stretch>
          </a:blipFill>
        </p:spPr>
        <p:txBody>
          <a:bodyPr wrap="square" lIns="0" tIns="0" rIns="0" bIns="0" rtlCol="0"/>
          <a:lstStyle/>
          <a:p>
            <a:endParaRPr/>
          </a:p>
        </p:txBody>
      </p:sp>
      <p:sp>
        <p:nvSpPr>
          <p:cNvPr id="10" name="object 2"/>
          <p:cNvSpPr/>
          <p:nvPr/>
        </p:nvSpPr>
        <p:spPr>
          <a:xfrm>
            <a:off x="9334772" y="4653136"/>
            <a:ext cx="2016224" cy="1584176"/>
          </a:xfrm>
          <a:prstGeom prst="rect">
            <a:avLst/>
          </a:prstGeom>
          <a:blipFill>
            <a:blip r:embed="rId4" cstate="print"/>
            <a:stretch>
              <a:fillRect/>
            </a:stretch>
          </a:blipFill>
        </p:spPr>
        <p:txBody>
          <a:bodyPr wrap="square" lIns="0" tIns="0" rIns="0" bIns="0" rtlCol="0"/>
          <a:lstStyle/>
          <a:p>
            <a:endParaRPr/>
          </a:p>
        </p:txBody>
      </p:sp>
      <p:pic>
        <p:nvPicPr>
          <p:cNvPr id="12" name="Picture 11">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65968" y="1150322"/>
            <a:ext cx="620291" cy="620291"/>
          </a:xfrm>
          <a:prstGeom prst="rect">
            <a:avLst/>
          </a:prstGeom>
        </p:spPr>
      </p:pic>
      <p:pic>
        <p:nvPicPr>
          <p:cNvPr id="15" name="Picture 14">
            <a:hlinkClick r:id="rId7"/>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959112" y="1150321"/>
            <a:ext cx="620291" cy="620291"/>
          </a:xfrm>
          <a:prstGeom prst="rect">
            <a:avLst/>
          </a:prstGeom>
        </p:spPr>
      </p:pic>
      <p:sp>
        <p:nvSpPr>
          <p:cNvPr id="16" name="Rectangle 15"/>
          <p:cNvSpPr/>
          <p:nvPr/>
        </p:nvSpPr>
        <p:spPr>
          <a:xfrm>
            <a:off x="10198867" y="11258"/>
            <a:ext cx="1989957" cy="465413"/>
          </a:xfrm>
          <a:prstGeom prst="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latin typeface="Arabic Typesetting" panose="03020402040406030203" pitchFamily="66" charset="-78"/>
                <a:cs typeface="Arabic Typesetting" panose="03020402040406030203" pitchFamily="66" charset="-78"/>
              </a:rPr>
              <a:t>Very important </a:t>
            </a:r>
          </a:p>
        </p:txBody>
      </p:sp>
      <p:sp>
        <p:nvSpPr>
          <p:cNvPr id="17" name="Rectangle 16"/>
          <p:cNvSpPr/>
          <p:nvPr/>
        </p:nvSpPr>
        <p:spPr>
          <a:xfrm>
            <a:off x="10198866" y="569744"/>
            <a:ext cx="1989957" cy="465413"/>
          </a:xfrm>
          <a:prstGeom prst="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solidFill>
                  <a:srgbClr val="FF0000"/>
                </a:solidFill>
                <a:latin typeface="Arabic Typesetting" panose="03020402040406030203" pitchFamily="66" charset="-78"/>
                <a:cs typeface="Arabic Typesetting" panose="03020402040406030203" pitchFamily="66" charset="-78"/>
              </a:rPr>
              <a:t>فيه سؤال من هنا</a:t>
            </a:r>
            <a:endParaRPr lang="en-US" sz="2400" dirty="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550279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01590" tIns="50795" rIns="101590" bIns="50795" anchor="b" anchorCtr="0">
            <a:normAutofit/>
          </a:bodyPr>
          <a:lstStyle/>
          <a:p>
            <a:r>
              <a:rPr lang="en-US" sz="3200" dirty="0">
                <a:solidFill>
                  <a:srgbClr val="008080"/>
                </a:solidFill>
                <a:latin typeface="Bahnschrift" panose="020B0502040204020203" pitchFamily="34" charset="0"/>
                <a:cs typeface="Calibri" panose="020F0502020204030204" pitchFamily="34" charset="0"/>
              </a:rPr>
              <a:t>Hyperparathyroidism</a:t>
            </a:r>
          </a:p>
        </p:txBody>
      </p:sp>
      <p:sp>
        <p:nvSpPr>
          <p:cNvPr id="3" name="Slide Number Placeholder 2"/>
          <p:cNvSpPr>
            <a:spLocks noGrp="1"/>
          </p:cNvSpPr>
          <p:nvPr>
            <p:ph type="sldNum" sz="quarter" idx="12"/>
          </p:nvPr>
        </p:nvSpPr>
        <p:spPr/>
        <p:txBody>
          <a:bodyPr/>
          <a:lstStyle/>
          <a:p>
            <a:fld id="{4929A69E-7D8F-4515-9605-0315ABD4F316}" type="slidenum">
              <a:rPr lang="en-US" smtClean="0"/>
              <a:t>7</a:t>
            </a:fld>
            <a:endParaRPr lang="en-US" dirty="0"/>
          </a:p>
        </p:txBody>
      </p:sp>
      <p:sp>
        <p:nvSpPr>
          <p:cNvPr id="6" name="Isosceles Triangle 5"/>
          <p:cNvSpPr/>
          <p:nvPr/>
        </p:nvSpPr>
        <p:spPr>
          <a:xfrm rot="5400000">
            <a:off x="615605" y="6447138"/>
            <a:ext cx="152726" cy="147705"/>
          </a:xfrm>
          <a:prstGeom prst="triangle">
            <a:avLst/>
          </a:prstGeom>
          <a:solidFill>
            <a:srgbClr val="427380"/>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3"/>
          <p:cNvSpPr txBox="1">
            <a:spLocks/>
          </p:cNvSpPr>
          <p:nvPr/>
        </p:nvSpPr>
        <p:spPr>
          <a:xfrm>
            <a:off x="549795" y="1170942"/>
            <a:ext cx="5544617" cy="5024148"/>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defTabSz="914400">
              <a:lnSpc>
                <a:spcPct val="150000"/>
              </a:lnSpc>
              <a:buClr>
                <a:srgbClr val="008080"/>
              </a:buClr>
            </a:pPr>
            <a:r>
              <a:rPr lang="en-US" sz="1600" dirty="0">
                <a:solidFill>
                  <a:srgbClr val="008080"/>
                </a:solidFill>
                <a:cs typeface="Calibri" panose="020F0502020204030204" pitchFamily="34" charset="0"/>
              </a:rPr>
              <a:t>The disorder is characterized </a:t>
            </a:r>
            <a:r>
              <a:rPr lang="en-US" sz="1600" dirty="0" smtClean="0">
                <a:solidFill>
                  <a:srgbClr val="008080"/>
                </a:solidFill>
                <a:cs typeface="Calibri" panose="020F0502020204030204" pitchFamily="34" charset="0"/>
              </a:rPr>
              <a:t>by:</a:t>
            </a:r>
          </a:p>
          <a:p>
            <a:pPr lvl="1" defTabSz="914400">
              <a:buClr>
                <a:srgbClr val="008080"/>
              </a:buClr>
              <a:buFont typeface="Arial" charset="0"/>
              <a:buChar char="•"/>
            </a:pPr>
            <a:r>
              <a:rPr lang="en-US" sz="1600" dirty="0" smtClean="0">
                <a:solidFill>
                  <a:schemeClr val="tx1"/>
                </a:solidFill>
                <a:cs typeface="Calibri" panose="020F0502020204030204" pitchFamily="34" charset="0"/>
              </a:rPr>
              <a:t>hypercalcemia</a:t>
            </a:r>
            <a:r>
              <a:rPr lang="en-US" sz="1600" dirty="0">
                <a:solidFill>
                  <a:schemeClr val="tx1"/>
                </a:solidFill>
                <a:cs typeface="Calibri" panose="020F0502020204030204" pitchFamily="34" charset="0"/>
              </a:rPr>
              <a:t>, </a:t>
            </a:r>
            <a:r>
              <a:rPr lang="en-US" sz="1600" dirty="0" err="1">
                <a:solidFill>
                  <a:schemeClr val="tx1"/>
                </a:solidFill>
                <a:cs typeface="Calibri" panose="020F0502020204030204" pitchFamily="34" charset="0"/>
              </a:rPr>
              <a:t>hypercalciuria</a:t>
            </a:r>
            <a:r>
              <a:rPr lang="en-US" sz="1600" dirty="0">
                <a:solidFill>
                  <a:schemeClr val="tx1"/>
                </a:solidFill>
                <a:cs typeface="Calibri" panose="020F0502020204030204" pitchFamily="34" charset="0"/>
              </a:rPr>
              <a:t>, hypophosphatemia, and </a:t>
            </a:r>
            <a:r>
              <a:rPr lang="en-US" sz="1600" dirty="0" err="1" smtClean="0">
                <a:solidFill>
                  <a:schemeClr val="tx1"/>
                </a:solidFill>
                <a:cs typeface="Calibri" panose="020F0502020204030204" pitchFamily="34" charset="0"/>
              </a:rPr>
              <a:t>hyperphosphaturia</a:t>
            </a:r>
            <a:r>
              <a:rPr lang="en-US" sz="1600" dirty="0" smtClean="0">
                <a:solidFill>
                  <a:schemeClr val="tx1"/>
                </a:solidFill>
                <a:cs typeface="Calibri" panose="020F0502020204030204" pitchFamily="34" charset="0"/>
              </a:rPr>
              <a:t>.</a:t>
            </a:r>
          </a:p>
          <a:p>
            <a:pPr lvl="1" defTabSz="914400">
              <a:buClr>
                <a:srgbClr val="008080"/>
              </a:buClr>
              <a:buFont typeface="Arial" charset="0"/>
              <a:buChar char="•"/>
            </a:pPr>
            <a:endParaRPr lang="en-US" sz="1600" dirty="0">
              <a:solidFill>
                <a:schemeClr val="tx1"/>
              </a:solidFill>
              <a:cs typeface="Calibri" panose="020F0502020204030204" pitchFamily="34" charset="0"/>
            </a:endParaRPr>
          </a:p>
          <a:p>
            <a:pPr defTabSz="914400">
              <a:buClr>
                <a:srgbClr val="008080"/>
              </a:buClr>
            </a:pPr>
            <a:r>
              <a:rPr lang="en-US" sz="1600" dirty="0">
                <a:solidFill>
                  <a:srgbClr val="FF0000"/>
                </a:solidFill>
                <a:cs typeface="Calibri" panose="020F0502020204030204" pitchFamily="34" charset="0"/>
              </a:rPr>
              <a:t>Parathyroid hormone causes </a:t>
            </a:r>
            <a:r>
              <a:rPr lang="en-US" sz="1600" dirty="0" err="1">
                <a:solidFill>
                  <a:srgbClr val="FF0000"/>
                </a:solidFill>
                <a:cs typeface="Calibri" panose="020F0502020204030204" pitchFamily="34" charset="0"/>
              </a:rPr>
              <a:t>phosphaturia</a:t>
            </a:r>
            <a:r>
              <a:rPr lang="en-US" sz="1600" dirty="0">
                <a:solidFill>
                  <a:srgbClr val="FF0000"/>
                </a:solidFill>
                <a:cs typeface="Calibri" panose="020F0502020204030204" pitchFamily="34" charset="0"/>
              </a:rPr>
              <a:t> and a decrease in serum </a:t>
            </a:r>
            <a:r>
              <a:rPr lang="en-US" sz="1600" dirty="0" smtClean="0">
                <a:solidFill>
                  <a:srgbClr val="FF0000"/>
                </a:solidFill>
                <a:cs typeface="Calibri" panose="020F0502020204030204" pitchFamily="34" charset="0"/>
              </a:rPr>
              <a:t>phosphate.</a:t>
            </a:r>
            <a:endParaRPr lang="en-US" sz="1600" dirty="0">
              <a:solidFill>
                <a:srgbClr val="FF0000"/>
              </a:solidFill>
              <a:cs typeface="Calibri" panose="020F0502020204030204" pitchFamily="34" charset="0"/>
            </a:endParaRPr>
          </a:p>
          <a:p>
            <a:pPr defTabSz="914400">
              <a:buClr>
                <a:srgbClr val="008080"/>
              </a:buClr>
            </a:pPr>
            <a:endParaRPr lang="en-US" sz="1600" dirty="0">
              <a:solidFill>
                <a:schemeClr val="tx1"/>
              </a:solidFill>
              <a:cs typeface="Calibri" panose="020F0502020204030204" pitchFamily="34" charset="0"/>
            </a:endParaRPr>
          </a:p>
          <a:p>
            <a:pPr defTabSz="914400">
              <a:buClr>
                <a:srgbClr val="008080"/>
              </a:buClr>
            </a:pPr>
            <a:r>
              <a:rPr lang="en-US" sz="1600" dirty="0">
                <a:solidFill>
                  <a:schemeClr val="tx1"/>
                </a:solidFill>
                <a:cs typeface="Calibri" panose="020F0502020204030204" pitchFamily="34" charset="0"/>
              </a:rPr>
              <a:t>Calcium rises and it is also secreted in the </a:t>
            </a:r>
            <a:r>
              <a:rPr lang="en-US" sz="1600" dirty="0" smtClean="0">
                <a:solidFill>
                  <a:schemeClr val="tx1"/>
                </a:solidFill>
                <a:cs typeface="Calibri" panose="020F0502020204030204" pitchFamily="34" charset="0"/>
              </a:rPr>
              <a:t>urine.</a:t>
            </a:r>
          </a:p>
          <a:p>
            <a:pPr lvl="1" defTabSz="914400">
              <a:buClr>
                <a:srgbClr val="008080"/>
              </a:buClr>
              <a:buFont typeface="Arial" charset="0"/>
              <a:buChar char="•"/>
            </a:pPr>
            <a:endParaRPr lang="en-US" sz="1600" dirty="0">
              <a:solidFill>
                <a:schemeClr val="tx1"/>
              </a:solidFill>
              <a:cs typeface="Calibri" panose="020F0502020204030204" pitchFamily="34" charset="0"/>
            </a:endParaRPr>
          </a:p>
          <a:p>
            <a:pPr defTabSz="914400">
              <a:lnSpc>
                <a:spcPct val="150000"/>
              </a:lnSpc>
              <a:buClr>
                <a:srgbClr val="008080"/>
              </a:buClr>
            </a:pPr>
            <a:r>
              <a:rPr lang="en-US" sz="1600" dirty="0">
                <a:solidFill>
                  <a:srgbClr val="FF0000"/>
                </a:solidFill>
                <a:cs typeface="Calibri" panose="020F0502020204030204" pitchFamily="34" charset="0"/>
              </a:rPr>
              <a:t>Most </a:t>
            </a:r>
            <a:r>
              <a:rPr lang="en-US" sz="1600" b="1" u="sng" dirty="0">
                <a:solidFill>
                  <a:srgbClr val="FF0000"/>
                </a:solidFill>
                <a:cs typeface="Calibri" panose="020F0502020204030204" pitchFamily="34" charset="0"/>
              </a:rPr>
              <a:t>common</a:t>
            </a:r>
            <a:r>
              <a:rPr lang="en-US" sz="1600" dirty="0">
                <a:solidFill>
                  <a:srgbClr val="FF0000"/>
                </a:solidFill>
                <a:cs typeface="Calibri" panose="020F0502020204030204" pitchFamily="34" charset="0"/>
              </a:rPr>
              <a:t> complication are renal stones </a:t>
            </a:r>
            <a:r>
              <a:rPr lang="en-US" sz="1600" dirty="0">
                <a:cs typeface="Calibri" panose="020F0502020204030204" pitchFamily="34" charset="0"/>
              </a:rPr>
              <a:t>made of calcium </a:t>
            </a:r>
            <a:r>
              <a:rPr lang="en-US" sz="1600" dirty="0" smtClean="0">
                <a:cs typeface="Calibri" panose="020F0502020204030204" pitchFamily="34" charset="0"/>
              </a:rPr>
              <a:t>phosphate.</a:t>
            </a:r>
          </a:p>
          <a:p>
            <a:pPr lvl="1" defTabSz="914400">
              <a:lnSpc>
                <a:spcPct val="150000"/>
              </a:lnSpc>
              <a:buClr>
                <a:srgbClr val="008080"/>
              </a:buClr>
              <a:buFont typeface="Arial" panose="020B0604020202020204" pitchFamily="34" charset="0"/>
              <a:buChar char="•"/>
            </a:pPr>
            <a:r>
              <a:rPr lang="en-US" sz="1500" dirty="0" smtClean="0">
                <a:solidFill>
                  <a:schemeClr val="tx1"/>
                </a:solidFill>
                <a:cs typeface="Calibri" panose="020F0502020204030204" pitchFamily="34" charset="0"/>
              </a:rPr>
              <a:t>Stone </a:t>
            </a:r>
            <a:r>
              <a:rPr lang="en-US" sz="1500" dirty="0">
                <a:solidFill>
                  <a:schemeClr val="tx1"/>
                </a:solidFill>
                <a:cs typeface="Calibri" panose="020F0502020204030204" pitchFamily="34" charset="0"/>
              </a:rPr>
              <a:t>chemistries: calcium, phosphate, </a:t>
            </a:r>
            <a:r>
              <a:rPr lang="en-US" sz="1500" dirty="0" smtClean="0">
                <a:solidFill>
                  <a:schemeClr val="tx1"/>
                </a:solidFill>
                <a:cs typeface="Calibri" panose="020F0502020204030204" pitchFamily="34" charset="0"/>
              </a:rPr>
              <a:t>urate.</a:t>
            </a:r>
            <a:endParaRPr lang="en-US" sz="1500" dirty="0">
              <a:solidFill>
                <a:schemeClr val="tx1"/>
              </a:solidFill>
              <a:cs typeface="Calibri" panose="020F0502020204030204" pitchFamily="34" charset="0"/>
            </a:endParaRPr>
          </a:p>
          <a:p>
            <a:pPr defTabSz="914400">
              <a:lnSpc>
                <a:spcPct val="150000"/>
              </a:lnSpc>
              <a:buClr>
                <a:srgbClr val="008080"/>
              </a:buClr>
            </a:pPr>
            <a:r>
              <a:rPr lang="en-US" sz="1600" dirty="0">
                <a:solidFill>
                  <a:srgbClr val="FF0000"/>
                </a:solidFill>
                <a:cs typeface="Calibri" panose="020F0502020204030204" pitchFamily="34" charset="0"/>
              </a:rPr>
              <a:t>Most </a:t>
            </a:r>
            <a:r>
              <a:rPr lang="en-US" sz="1600" b="1" u="sng" dirty="0">
                <a:solidFill>
                  <a:srgbClr val="FF0000"/>
                </a:solidFill>
                <a:cs typeface="Calibri" panose="020F0502020204030204" pitchFamily="34" charset="0"/>
              </a:rPr>
              <a:t>serious</a:t>
            </a:r>
            <a:r>
              <a:rPr lang="en-US" sz="1600" dirty="0">
                <a:solidFill>
                  <a:srgbClr val="FF0000"/>
                </a:solidFill>
                <a:cs typeface="Calibri" panose="020F0502020204030204" pitchFamily="34" charset="0"/>
              </a:rPr>
              <a:t> complication is the deposition of calcium in the kidney tubules </a:t>
            </a:r>
            <a:r>
              <a:rPr lang="en-US" sz="1600" dirty="0">
                <a:cs typeface="Calibri" panose="020F0502020204030204" pitchFamily="34" charset="0"/>
              </a:rPr>
              <a:t>resulting in impaired renal </a:t>
            </a:r>
            <a:r>
              <a:rPr lang="en-US" sz="1600" dirty="0" smtClean="0">
                <a:cs typeface="Calibri" panose="020F0502020204030204" pitchFamily="34" charset="0"/>
              </a:rPr>
              <a:t>function.</a:t>
            </a:r>
            <a:endParaRPr lang="en-US" sz="1600" dirty="0">
              <a:solidFill>
                <a:srgbClr val="008080"/>
              </a:solidFill>
              <a:cs typeface="Calibri" panose="020F0502020204030204" pitchFamily="34" charset="0"/>
            </a:endParaRPr>
          </a:p>
          <a:p>
            <a:pPr defTabSz="914400">
              <a:buClr>
                <a:srgbClr val="008080"/>
              </a:buClr>
              <a:buFont typeface="Arial" charset="0"/>
              <a:buChar char="•"/>
            </a:pPr>
            <a:endParaRPr lang="en-US" sz="1600" dirty="0" smtClean="0">
              <a:solidFill>
                <a:schemeClr val="tx1"/>
              </a:solidFill>
              <a:cs typeface="Calibri" panose="020F0502020204030204" pitchFamily="34" charset="0"/>
            </a:endParaRPr>
          </a:p>
        </p:txBody>
      </p:sp>
      <p:cxnSp>
        <p:nvCxnSpPr>
          <p:cNvPr id="13" name="Straight Connector 12"/>
          <p:cNvCxnSpPr/>
          <p:nvPr/>
        </p:nvCxnSpPr>
        <p:spPr>
          <a:xfrm>
            <a:off x="6382444" y="1143000"/>
            <a:ext cx="0" cy="5213350"/>
          </a:xfrm>
          <a:prstGeom prst="line">
            <a:avLst/>
          </a:prstGeom>
          <a:ln>
            <a:solidFill>
              <a:srgbClr val="497E8D"/>
            </a:solidFill>
            <a:prstDash val="dashDot"/>
          </a:ln>
        </p:spPr>
        <p:style>
          <a:lnRef idx="1">
            <a:schemeClr val="accent1"/>
          </a:lnRef>
          <a:fillRef idx="0">
            <a:schemeClr val="accent1"/>
          </a:fillRef>
          <a:effectRef idx="0">
            <a:schemeClr val="accent1"/>
          </a:effectRef>
          <a:fontRef idx="minor">
            <a:schemeClr val="tx1"/>
          </a:fontRef>
        </p:style>
      </p:cxnSp>
      <p:sp>
        <p:nvSpPr>
          <p:cNvPr id="14" name="Content Placeholder 3"/>
          <p:cNvSpPr txBox="1">
            <a:spLocks/>
          </p:cNvSpPr>
          <p:nvPr/>
        </p:nvSpPr>
        <p:spPr>
          <a:xfrm>
            <a:off x="6492802" y="1218028"/>
            <a:ext cx="5052943" cy="5024148"/>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marL="0" indent="0" defTabSz="914400">
              <a:lnSpc>
                <a:spcPct val="150000"/>
              </a:lnSpc>
              <a:buClr>
                <a:srgbClr val="008080"/>
              </a:buClr>
              <a:buNone/>
            </a:pPr>
            <a:r>
              <a:rPr lang="en-US" sz="1600" dirty="0">
                <a:solidFill>
                  <a:srgbClr val="008080"/>
                </a:solidFill>
                <a:cs typeface="Calibri" panose="020F0502020204030204" pitchFamily="34" charset="0"/>
              </a:rPr>
              <a:t>Causes:</a:t>
            </a:r>
          </a:p>
          <a:p>
            <a:pPr defTabSz="914400">
              <a:lnSpc>
                <a:spcPct val="150000"/>
              </a:lnSpc>
              <a:buClr>
                <a:srgbClr val="008080"/>
              </a:buClr>
            </a:pPr>
            <a:r>
              <a:rPr lang="en-US" sz="1600" dirty="0">
                <a:solidFill>
                  <a:srgbClr val="008080"/>
                </a:solidFill>
                <a:cs typeface="Calibri" panose="020F0502020204030204" pitchFamily="34" charset="0"/>
              </a:rPr>
              <a:t>Primary</a:t>
            </a:r>
          </a:p>
          <a:p>
            <a:pPr lvl="1" defTabSz="914400">
              <a:lnSpc>
                <a:spcPct val="150000"/>
              </a:lnSpc>
              <a:buClr>
                <a:srgbClr val="008080"/>
              </a:buClr>
              <a:buFont typeface="Arial" charset="0"/>
              <a:buChar char="•"/>
            </a:pPr>
            <a:r>
              <a:rPr lang="en-US" sz="1600" dirty="0">
                <a:solidFill>
                  <a:schemeClr val="tx1"/>
                </a:solidFill>
                <a:cs typeface="Calibri" panose="020F0502020204030204" pitchFamily="34" charset="0"/>
              </a:rPr>
              <a:t>Adenoma (</a:t>
            </a:r>
            <a:r>
              <a:rPr lang="en-US" sz="1600" dirty="0">
                <a:solidFill>
                  <a:srgbClr val="FFC000"/>
                </a:solidFill>
                <a:cs typeface="Calibri" panose="020F0502020204030204" pitchFamily="34" charset="0"/>
              </a:rPr>
              <a:t>90</a:t>
            </a:r>
            <a:r>
              <a:rPr lang="en-US" sz="1600" dirty="0" smtClean="0">
                <a:solidFill>
                  <a:srgbClr val="FFC000"/>
                </a:solidFill>
                <a:cs typeface="Calibri" panose="020F0502020204030204" pitchFamily="34" charset="0"/>
              </a:rPr>
              <a:t>%</a:t>
            </a:r>
            <a:r>
              <a:rPr lang="en-US" sz="1600" dirty="0" smtClean="0">
                <a:solidFill>
                  <a:schemeClr val="tx1"/>
                </a:solidFill>
                <a:cs typeface="Calibri" panose="020F0502020204030204" pitchFamily="34" charset="0"/>
              </a:rPr>
              <a:t>).</a:t>
            </a:r>
            <a:endParaRPr lang="en-US" sz="1600" dirty="0">
              <a:solidFill>
                <a:schemeClr val="tx1"/>
              </a:solidFill>
              <a:cs typeface="Calibri" panose="020F0502020204030204" pitchFamily="34" charset="0"/>
            </a:endParaRPr>
          </a:p>
          <a:p>
            <a:pPr lvl="1" defTabSz="914400">
              <a:lnSpc>
                <a:spcPct val="150000"/>
              </a:lnSpc>
              <a:buClr>
                <a:srgbClr val="008080"/>
              </a:buClr>
              <a:buFont typeface="Arial" charset="0"/>
              <a:buChar char="•"/>
            </a:pPr>
            <a:r>
              <a:rPr lang="en-US" sz="1600" dirty="0">
                <a:solidFill>
                  <a:schemeClr val="tx1"/>
                </a:solidFill>
                <a:cs typeface="Calibri" panose="020F0502020204030204" pitchFamily="34" charset="0"/>
              </a:rPr>
              <a:t>Multiple gland enlargement (</a:t>
            </a:r>
            <a:r>
              <a:rPr lang="en-US" sz="1600" dirty="0">
                <a:solidFill>
                  <a:srgbClr val="FFC000"/>
                </a:solidFill>
                <a:cs typeface="Calibri" panose="020F0502020204030204" pitchFamily="34" charset="0"/>
              </a:rPr>
              <a:t>10</a:t>
            </a:r>
            <a:r>
              <a:rPr lang="en-US" sz="1600" dirty="0" smtClean="0">
                <a:solidFill>
                  <a:srgbClr val="FFC000"/>
                </a:solidFill>
                <a:cs typeface="Calibri" panose="020F0502020204030204" pitchFamily="34" charset="0"/>
              </a:rPr>
              <a:t>%</a:t>
            </a:r>
            <a:r>
              <a:rPr lang="en-US" sz="1600" dirty="0" smtClean="0">
                <a:solidFill>
                  <a:schemeClr val="tx1"/>
                </a:solidFill>
                <a:cs typeface="Calibri" panose="020F0502020204030204" pitchFamily="34" charset="0"/>
              </a:rPr>
              <a:t>).</a:t>
            </a:r>
            <a:endParaRPr lang="en-US" sz="1600" dirty="0">
              <a:solidFill>
                <a:schemeClr val="tx1"/>
              </a:solidFill>
              <a:cs typeface="Calibri" panose="020F0502020204030204" pitchFamily="34" charset="0"/>
            </a:endParaRPr>
          </a:p>
          <a:p>
            <a:pPr lvl="1" defTabSz="914400">
              <a:lnSpc>
                <a:spcPct val="150000"/>
              </a:lnSpc>
              <a:buClr>
                <a:srgbClr val="008080"/>
              </a:buClr>
              <a:buFont typeface="Arial" charset="0"/>
              <a:buChar char="•"/>
            </a:pPr>
            <a:r>
              <a:rPr lang="en-US" sz="1600" dirty="0">
                <a:solidFill>
                  <a:schemeClr val="tx1"/>
                </a:solidFill>
                <a:cs typeface="Calibri" panose="020F0502020204030204" pitchFamily="34" charset="0"/>
              </a:rPr>
              <a:t>Familial </a:t>
            </a:r>
            <a:r>
              <a:rPr lang="en-US" sz="1600" dirty="0" smtClean="0">
                <a:solidFill>
                  <a:schemeClr val="tx1"/>
                </a:solidFill>
                <a:cs typeface="Calibri" panose="020F0502020204030204" pitchFamily="34" charset="0"/>
              </a:rPr>
              <a:t>hyperparathyroidism.</a:t>
            </a:r>
            <a:endParaRPr lang="en-US" sz="1600" dirty="0">
              <a:solidFill>
                <a:schemeClr val="tx1"/>
              </a:solidFill>
              <a:cs typeface="Calibri" panose="020F0502020204030204" pitchFamily="34" charset="0"/>
            </a:endParaRPr>
          </a:p>
          <a:p>
            <a:pPr lvl="1" defTabSz="914400">
              <a:lnSpc>
                <a:spcPct val="150000"/>
              </a:lnSpc>
              <a:buClr>
                <a:srgbClr val="008080"/>
              </a:buClr>
              <a:buFont typeface="Arial" charset="0"/>
              <a:buChar char="•"/>
            </a:pPr>
            <a:r>
              <a:rPr lang="en-US" sz="1600" dirty="0">
                <a:solidFill>
                  <a:schemeClr val="tx1"/>
                </a:solidFill>
                <a:cs typeface="Calibri" panose="020F0502020204030204" pitchFamily="34" charset="0"/>
              </a:rPr>
              <a:t>Carcinoma (</a:t>
            </a:r>
            <a:r>
              <a:rPr lang="en-US" sz="1600" dirty="0">
                <a:solidFill>
                  <a:srgbClr val="FFC000"/>
                </a:solidFill>
                <a:cs typeface="Calibri" panose="020F0502020204030204" pitchFamily="34" charset="0"/>
              </a:rPr>
              <a:t>&lt;1</a:t>
            </a:r>
            <a:r>
              <a:rPr lang="en-US" sz="1600" dirty="0" smtClean="0">
                <a:solidFill>
                  <a:srgbClr val="FFC000"/>
                </a:solidFill>
                <a:cs typeface="Calibri" panose="020F0502020204030204" pitchFamily="34" charset="0"/>
              </a:rPr>
              <a:t>%</a:t>
            </a:r>
            <a:r>
              <a:rPr lang="en-US" sz="1600" dirty="0" smtClean="0">
                <a:solidFill>
                  <a:schemeClr val="tx1"/>
                </a:solidFill>
                <a:cs typeface="Calibri" panose="020F0502020204030204" pitchFamily="34" charset="0"/>
              </a:rPr>
              <a:t>).</a:t>
            </a:r>
            <a:endParaRPr lang="en-US" sz="1600" dirty="0">
              <a:solidFill>
                <a:schemeClr val="tx1"/>
              </a:solidFill>
              <a:cs typeface="Calibri" panose="020F0502020204030204" pitchFamily="34" charset="0"/>
            </a:endParaRPr>
          </a:p>
          <a:p>
            <a:pPr lvl="1" defTabSz="914400">
              <a:lnSpc>
                <a:spcPct val="150000"/>
              </a:lnSpc>
              <a:buClr>
                <a:srgbClr val="008080"/>
              </a:buClr>
              <a:buFont typeface="Arial" charset="0"/>
              <a:buChar char="•"/>
            </a:pPr>
            <a:r>
              <a:rPr lang="en-US" sz="1600" dirty="0">
                <a:solidFill>
                  <a:schemeClr val="tx1"/>
                </a:solidFill>
                <a:cs typeface="Calibri" panose="020F0502020204030204" pitchFamily="34" charset="0"/>
              </a:rPr>
              <a:t>Familial benign hypercalcemia (FBH</a:t>
            </a:r>
            <a:r>
              <a:rPr lang="en-US" sz="1600" dirty="0" smtClean="0">
                <a:solidFill>
                  <a:schemeClr val="tx1"/>
                </a:solidFill>
                <a:cs typeface="Calibri" panose="020F0502020204030204" pitchFamily="34" charset="0"/>
              </a:rPr>
              <a:t>).</a:t>
            </a:r>
          </a:p>
          <a:p>
            <a:pPr marL="304769" lvl="1" indent="0" defTabSz="914400">
              <a:buClr>
                <a:srgbClr val="008080"/>
              </a:buClr>
              <a:buNone/>
            </a:pPr>
            <a:endParaRPr lang="en-US" sz="1600" dirty="0">
              <a:solidFill>
                <a:schemeClr val="tx1"/>
              </a:solidFill>
              <a:cs typeface="Calibri" panose="020F0502020204030204" pitchFamily="34" charset="0"/>
            </a:endParaRPr>
          </a:p>
          <a:p>
            <a:pPr defTabSz="914400">
              <a:buClr>
                <a:srgbClr val="008080"/>
              </a:buClr>
            </a:pPr>
            <a:r>
              <a:rPr lang="en-US" sz="1600" dirty="0">
                <a:solidFill>
                  <a:srgbClr val="008080"/>
                </a:solidFill>
                <a:cs typeface="Calibri" panose="020F0502020204030204" pitchFamily="34" charset="0"/>
              </a:rPr>
              <a:t>Secondary</a:t>
            </a:r>
            <a:r>
              <a:rPr lang="en-US" sz="1600" dirty="0">
                <a:cs typeface="Calibri" panose="020F0502020204030204" pitchFamily="34" charset="0"/>
              </a:rPr>
              <a:t> (</a:t>
            </a:r>
            <a:r>
              <a:rPr lang="en-US" sz="1600" dirty="0" err="1" smtClean="0">
                <a:cs typeface="Calibri" panose="020F0502020204030204" pitchFamily="34" charset="0"/>
              </a:rPr>
              <a:t>normo</a:t>
            </a:r>
            <a:r>
              <a:rPr lang="en-US" sz="1600" dirty="0" smtClean="0">
                <a:cs typeface="Calibri" panose="020F0502020204030204" pitchFamily="34" charset="0"/>
              </a:rPr>
              <a:t> - </a:t>
            </a:r>
            <a:r>
              <a:rPr lang="en-US" sz="1600" dirty="0">
                <a:cs typeface="Calibri" panose="020F0502020204030204" pitchFamily="34" charset="0"/>
              </a:rPr>
              <a:t>or </a:t>
            </a:r>
            <a:r>
              <a:rPr lang="en-US" sz="1600" dirty="0" err="1">
                <a:cs typeface="Calibri" panose="020F0502020204030204" pitchFamily="34" charset="0"/>
              </a:rPr>
              <a:t>hypocalcemic</a:t>
            </a:r>
            <a:r>
              <a:rPr lang="en-US" sz="1600" dirty="0" smtClean="0">
                <a:cs typeface="Calibri" panose="020F0502020204030204" pitchFamily="34" charset="0"/>
              </a:rPr>
              <a:t>):</a:t>
            </a:r>
            <a:endParaRPr lang="en-US" sz="1600" dirty="0">
              <a:cs typeface="Calibri" panose="020F0502020204030204" pitchFamily="34" charset="0"/>
            </a:endParaRPr>
          </a:p>
          <a:p>
            <a:pPr lvl="1" defTabSz="914400">
              <a:lnSpc>
                <a:spcPct val="150000"/>
              </a:lnSpc>
              <a:buClr>
                <a:srgbClr val="008080"/>
              </a:buClr>
              <a:buFont typeface="Arial" charset="0"/>
              <a:buChar char="•"/>
            </a:pPr>
            <a:r>
              <a:rPr lang="en-US" sz="1600" dirty="0">
                <a:solidFill>
                  <a:schemeClr val="tx1"/>
                </a:solidFill>
                <a:cs typeface="Calibri" panose="020F0502020204030204" pitchFamily="34" charset="0"/>
              </a:rPr>
              <a:t>Renal </a:t>
            </a:r>
            <a:r>
              <a:rPr lang="en-US" sz="1600" dirty="0" smtClean="0">
                <a:solidFill>
                  <a:schemeClr val="tx1"/>
                </a:solidFill>
                <a:cs typeface="Calibri" panose="020F0502020204030204" pitchFamily="34" charset="0"/>
              </a:rPr>
              <a:t>failure.</a:t>
            </a:r>
            <a:endParaRPr lang="en-US" sz="1600" dirty="0">
              <a:solidFill>
                <a:schemeClr val="tx1"/>
              </a:solidFill>
              <a:cs typeface="Calibri" panose="020F0502020204030204" pitchFamily="34" charset="0"/>
            </a:endParaRPr>
          </a:p>
          <a:p>
            <a:pPr lvl="1" defTabSz="914400">
              <a:lnSpc>
                <a:spcPct val="150000"/>
              </a:lnSpc>
              <a:buClr>
                <a:srgbClr val="008080"/>
              </a:buClr>
              <a:buFont typeface="Arial" charset="0"/>
              <a:buChar char="•"/>
            </a:pPr>
            <a:r>
              <a:rPr lang="en-US" sz="1600" dirty="0">
                <a:solidFill>
                  <a:schemeClr val="tx1"/>
                </a:solidFill>
                <a:cs typeface="Calibri" panose="020F0502020204030204" pitchFamily="34" charset="0"/>
              </a:rPr>
              <a:t>Vitamin D </a:t>
            </a:r>
            <a:r>
              <a:rPr lang="en-US" sz="1600" dirty="0" smtClean="0">
                <a:solidFill>
                  <a:schemeClr val="tx1"/>
                </a:solidFill>
                <a:cs typeface="Calibri" panose="020F0502020204030204" pitchFamily="34" charset="0"/>
              </a:rPr>
              <a:t>deficiency.</a:t>
            </a:r>
          </a:p>
          <a:p>
            <a:pPr defTabSz="914400">
              <a:lnSpc>
                <a:spcPct val="150000"/>
              </a:lnSpc>
              <a:buClr>
                <a:srgbClr val="008080"/>
              </a:buClr>
              <a:buFont typeface="Arial" charset="0"/>
              <a:buChar char="•"/>
            </a:pPr>
            <a:endParaRPr lang="en-US" sz="1600" dirty="0">
              <a:solidFill>
                <a:schemeClr val="tx1"/>
              </a:solidFill>
              <a:cs typeface="Calibri" panose="020F0502020204030204" pitchFamily="34" charset="0"/>
            </a:endParaRPr>
          </a:p>
        </p:txBody>
      </p:sp>
      <p:sp>
        <p:nvSpPr>
          <p:cNvPr id="8" name="Rectangle 7"/>
          <p:cNvSpPr/>
          <p:nvPr/>
        </p:nvSpPr>
        <p:spPr>
          <a:xfrm>
            <a:off x="10270876" y="16726"/>
            <a:ext cx="1917949" cy="340491"/>
          </a:xfrm>
          <a:prstGeom prst="rect">
            <a:avLst/>
          </a:prstGeom>
          <a:noFill/>
          <a:ln>
            <a:solidFill>
              <a:srgbClr val="009999"/>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latin typeface="Gill Sans MT" charset="0"/>
                <a:ea typeface="Gill Sans MT" charset="0"/>
                <a:cs typeface="Gill Sans MT" charset="0"/>
              </a:rPr>
              <a:t>Only in Males’ Slides</a:t>
            </a:r>
          </a:p>
        </p:txBody>
      </p:sp>
      <p:pic>
        <p:nvPicPr>
          <p:cNvPr id="9" name="Picture 8">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53678" y="479576"/>
            <a:ext cx="620291" cy="620291"/>
          </a:xfrm>
          <a:prstGeom prst="rect">
            <a:avLst/>
          </a:prstGeom>
        </p:spPr>
      </p:pic>
    </p:spTree>
    <p:extLst>
      <p:ext uri="{BB962C8B-B14F-4D97-AF65-F5344CB8AC3E}">
        <p14:creationId xmlns:p14="http://schemas.microsoft.com/office/powerpoint/2010/main" val="1420820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64F7FE-F751-4AFB-894A-D30B1DAE58CB}"/>
              </a:ext>
            </a:extLst>
          </p:cNvPr>
          <p:cNvSpPr>
            <a:spLocks noGrp="1"/>
          </p:cNvSpPr>
          <p:nvPr>
            <p:ph type="title"/>
          </p:nvPr>
        </p:nvSpPr>
        <p:spPr/>
        <p:txBody>
          <a:bodyPr>
            <a:normAutofit/>
          </a:bodyPr>
          <a:lstStyle/>
          <a:p>
            <a:r>
              <a:rPr lang="en-US" altLang="ar-SA" sz="3200" dirty="0" smtClean="0">
                <a:solidFill>
                  <a:srgbClr val="008080"/>
                </a:solidFill>
                <a:latin typeface="Bahnschrift" panose="020B0502040204020203" pitchFamily="34" charset="0"/>
                <a:cs typeface="Calibri" panose="020F0502020204030204" pitchFamily="34" charset="0"/>
              </a:rPr>
              <a:t>Cont. </a:t>
            </a:r>
            <a:endParaRPr lang="en-US" sz="3200" dirty="0">
              <a:solidFill>
                <a:srgbClr val="008080"/>
              </a:solidFill>
              <a:latin typeface="Bahnschrift" panose="020B0502040204020203"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xmlns="" id="{6934857B-AF86-449B-AF0C-CCFD94DB86B6}"/>
              </a:ext>
            </a:extLst>
          </p:cNvPr>
          <p:cNvSpPr>
            <a:spLocks noGrp="1"/>
          </p:cNvSpPr>
          <p:nvPr>
            <p:ph type="sldNum" sz="quarter" idx="12"/>
          </p:nvPr>
        </p:nvSpPr>
        <p:spPr/>
        <p:txBody>
          <a:bodyPr/>
          <a:lstStyle/>
          <a:p>
            <a:fld id="{4929A69E-7D8F-4515-9605-0315ABD4F316}" type="slidenum">
              <a:rPr lang="en-US" smtClean="0"/>
              <a:t>8</a:t>
            </a:fld>
            <a:endParaRPr lang="en-US" dirty="0"/>
          </a:p>
        </p:txBody>
      </p:sp>
      <p:pic>
        <p:nvPicPr>
          <p:cNvPr id="4" name="Picture 5" descr="figure4">
            <a:extLst>
              <a:ext uri="{FF2B5EF4-FFF2-40B4-BE49-F238E27FC236}">
                <a16:creationId xmlns:a16="http://schemas.microsoft.com/office/drawing/2014/main" xmlns="" id="{4AD1B42D-D164-4E2E-9DD1-4433700877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530" y="1214631"/>
            <a:ext cx="5614104" cy="507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xmlns="" id="{008FC3BE-F161-4C0F-90A4-F5EEA8CA2C9B}"/>
              </a:ext>
            </a:extLst>
          </p:cNvPr>
          <p:cNvSpPr txBox="1"/>
          <p:nvPr/>
        </p:nvSpPr>
        <p:spPr>
          <a:xfrm>
            <a:off x="6416392" y="1683725"/>
            <a:ext cx="5155736" cy="4131900"/>
          </a:xfrm>
          <a:prstGeom prst="rect">
            <a:avLst/>
          </a:prstGeom>
          <a:noFill/>
          <a:ln>
            <a:solidFill>
              <a:srgbClr val="00B050"/>
            </a:solidFill>
            <a:prstDash val="dashDot"/>
          </a:ln>
        </p:spPr>
        <p:txBody>
          <a:bodyPr wrap="square" rtlCol="0">
            <a:spAutoFit/>
          </a:bodyPr>
          <a:lstStyle/>
          <a:p>
            <a:pPr marL="285750" indent="-285750">
              <a:lnSpc>
                <a:spcPct val="150000"/>
              </a:lnSpc>
              <a:buFont typeface="Wingdings" panose="05000000000000000000" pitchFamily="2" charset="2"/>
              <a:buChar char="ü"/>
            </a:pPr>
            <a:r>
              <a:rPr lang="en-US" sz="1600" dirty="0">
                <a:solidFill>
                  <a:srgbClr val="00B050"/>
                </a:solidFill>
              </a:rPr>
              <a:t>Here the diagram explains the parathyroid hormone </a:t>
            </a:r>
            <a:r>
              <a:rPr lang="en-US" sz="1600" dirty="0" smtClean="0">
                <a:solidFill>
                  <a:srgbClr val="00B050"/>
                </a:solidFill>
              </a:rPr>
              <a:t>functions:</a:t>
            </a:r>
          </a:p>
          <a:p>
            <a:pPr marL="285750" indent="-285750">
              <a:lnSpc>
                <a:spcPct val="150000"/>
              </a:lnSpc>
              <a:buFont typeface="Wingdings" panose="05000000000000000000" pitchFamily="2" charset="2"/>
              <a:buChar char="ü"/>
            </a:pPr>
            <a:endParaRPr lang="en-US" sz="500" dirty="0">
              <a:solidFill>
                <a:schemeClr val="bg1">
                  <a:lumMod val="50000"/>
                </a:schemeClr>
              </a:solidFill>
            </a:endParaRPr>
          </a:p>
          <a:p>
            <a:pPr marL="285750" indent="-285750">
              <a:lnSpc>
                <a:spcPct val="150000"/>
              </a:lnSpc>
              <a:buFont typeface="Wingdings" panose="05000000000000000000" pitchFamily="2" charset="2"/>
              <a:buChar char="ü"/>
            </a:pPr>
            <a:r>
              <a:rPr lang="en-US" sz="1600" dirty="0">
                <a:solidFill>
                  <a:srgbClr val="00B050"/>
                </a:solidFill>
              </a:rPr>
              <a:t>1</a:t>
            </a:r>
            <a:r>
              <a:rPr lang="en-US" sz="1600" baseline="30000" dirty="0">
                <a:solidFill>
                  <a:srgbClr val="00B050"/>
                </a:solidFill>
              </a:rPr>
              <a:t>st</a:t>
            </a:r>
            <a:r>
              <a:rPr lang="en-US" sz="1600" dirty="0">
                <a:solidFill>
                  <a:srgbClr val="00B050"/>
                </a:solidFill>
              </a:rPr>
              <a:t> on bones: increase Ca</a:t>
            </a:r>
            <a:r>
              <a:rPr lang="en-US" sz="1600" baseline="30000" dirty="0">
                <a:solidFill>
                  <a:srgbClr val="00B050"/>
                </a:solidFill>
              </a:rPr>
              <a:t>++</a:t>
            </a:r>
            <a:r>
              <a:rPr lang="en-US" sz="1600" dirty="0" smtClean="0">
                <a:solidFill>
                  <a:srgbClr val="00B050"/>
                </a:solidFill>
              </a:rPr>
              <a:t> </a:t>
            </a:r>
            <a:r>
              <a:rPr lang="en-US" sz="1600" dirty="0">
                <a:solidFill>
                  <a:srgbClr val="00B050"/>
                </a:solidFill>
              </a:rPr>
              <a:t>and Phosphate </a:t>
            </a:r>
            <a:r>
              <a:rPr lang="en-US" sz="1600" dirty="0" smtClean="0">
                <a:solidFill>
                  <a:srgbClr val="00B050"/>
                </a:solidFill>
              </a:rPr>
              <a:t>resorption.</a:t>
            </a:r>
            <a:endParaRPr lang="en-US" sz="1600" dirty="0">
              <a:solidFill>
                <a:schemeClr val="bg1">
                  <a:lumMod val="50000"/>
                </a:schemeClr>
              </a:solidFill>
            </a:endParaRPr>
          </a:p>
          <a:p>
            <a:pPr marL="285750" indent="-285750">
              <a:lnSpc>
                <a:spcPct val="150000"/>
              </a:lnSpc>
              <a:buFont typeface="Wingdings" panose="05000000000000000000" pitchFamily="2" charset="2"/>
              <a:buChar char="ü"/>
            </a:pPr>
            <a:r>
              <a:rPr lang="en-US" sz="1600" dirty="0">
                <a:solidFill>
                  <a:srgbClr val="00B050"/>
                </a:solidFill>
              </a:rPr>
              <a:t>2</a:t>
            </a:r>
            <a:r>
              <a:rPr lang="en-US" sz="1600" baseline="30000" dirty="0">
                <a:solidFill>
                  <a:srgbClr val="00B050"/>
                </a:solidFill>
              </a:rPr>
              <a:t>nd</a:t>
            </a:r>
            <a:r>
              <a:rPr lang="en-US" sz="1600" dirty="0">
                <a:solidFill>
                  <a:srgbClr val="00B050"/>
                </a:solidFill>
              </a:rPr>
              <a:t> on </a:t>
            </a:r>
            <a:r>
              <a:rPr lang="en-US" sz="1600" dirty="0" smtClean="0">
                <a:solidFill>
                  <a:srgbClr val="00B050"/>
                </a:solidFill>
              </a:rPr>
              <a:t>kidneys: </a:t>
            </a:r>
            <a:r>
              <a:rPr lang="en-US" sz="1600" dirty="0">
                <a:solidFill>
                  <a:srgbClr val="00B050"/>
                </a:solidFill>
              </a:rPr>
              <a:t>Increase Ca</a:t>
            </a:r>
            <a:r>
              <a:rPr lang="en-US" sz="1600" baseline="30000" dirty="0">
                <a:solidFill>
                  <a:srgbClr val="00B050"/>
                </a:solidFill>
              </a:rPr>
              <a:t>++</a:t>
            </a:r>
            <a:r>
              <a:rPr lang="en-US" sz="1600" dirty="0" smtClean="0">
                <a:solidFill>
                  <a:srgbClr val="00B050"/>
                </a:solidFill>
              </a:rPr>
              <a:t> reabsorption, </a:t>
            </a:r>
            <a:r>
              <a:rPr lang="en-US" sz="1600" dirty="0">
                <a:solidFill>
                  <a:srgbClr val="00B050"/>
                </a:solidFill>
              </a:rPr>
              <a:t>However it increases phosphate </a:t>
            </a:r>
            <a:r>
              <a:rPr lang="en-US" sz="1600" dirty="0" smtClean="0">
                <a:solidFill>
                  <a:srgbClr val="00B050"/>
                </a:solidFill>
              </a:rPr>
              <a:t>excretion.</a:t>
            </a:r>
            <a:endParaRPr lang="en-US" sz="1600" dirty="0">
              <a:solidFill>
                <a:srgbClr val="00B050"/>
              </a:solidFill>
            </a:endParaRPr>
          </a:p>
          <a:p>
            <a:pPr marL="285750" indent="-285750">
              <a:lnSpc>
                <a:spcPct val="150000"/>
              </a:lnSpc>
              <a:buFont typeface="Wingdings" panose="05000000000000000000" pitchFamily="2" charset="2"/>
              <a:buChar char="ü"/>
            </a:pPr>
            <a:endParaRPr lang="en-US" sz="500" dirty="0">
              <a:solidFill>
                <a:schemeClr val="bg1">
                  <a:lumMod val="50000"/>
                </a:schemeClr>
              </a:solidFill>
            </a:endParaRPr>
          </a:p>
          <a:p>
            <a:pPr marL="285750" indent="-285750">
              <a:lnSpc>
                <a:spcPct val="150000"/>
              </a:lnSpc>
              <a:buFont typeface="Wingdings" panose="05000000000000000000" pitchFamily="2" charset="2"/>
              <a:buChar char="ü"/>
            </a:pPr>
            <a:r>
              <a:rPr lang="en-US" sz="1600" dirty="0">
                <a:solidFill>
                  <a:srgbClr val="00B050"/>
                </a:solidFill>
              </a:rPr>
              <a:t>Also it stimulate </a:t>
            </a:r>
            <a:r>
              <a:rPr lang="en-US" sz="1600" dirty="0" smtClean="0">
                <a:solidFill>
                  <a:srgbClr val="00B050"/>
                </a:solidFill>
              </a:rPr>
              <a:t>(enhance) </a:t>
            </a:r>
            <a:r>
              <a:rPr lang="en-US" sz="1600" dirty="0">
                <a:solidFill>
                  <a:srgbClr val="00B050"/>
                </a:solidFill>
              </a:rPr>
              <a:t>the action of 1-</a:t>
            </a:r>
            <a:r>
              <a:rPr lang="el-GR" sz="1600" dirty="0">
                <a:solidFill>
                  <a:srgbClr val="00B050"/>
                </a:solidFill>
              </a:rPr>
              <a:t> α</a:t>
            </a:r>
            <a:r>
              <a:rPr lang="en-US" sz="1600" dirty="0">
                <a:solidFill>
                  <a:srgbClr val="00B050"/>
                </a:solidFill>
              </a:rPr>
              <a:t>-dihydroxycholecalciferol enzyme which will increase the production of 1,25(OH)</a:t>
            </a:r>
            <a:r>
              <a:rPr lang="en-US" sz="1600" baseline="-25000" dirty="0">
                <a:solidFill>
                  <a:srgbClr val="00B050"/>
                </a:solidFill>
              </a:rPr>
              <a:t>2</a:t>
            </a:r>
            <a:r>
              <a:rPr lang="en-US" sz="1600" dirty="0">
                <a:solidFill>
                  <a:srgbClr val="00B050"/>
                </a:solidFill>
              </a:rPr>
              <a:t>D3 the active form of </a:t>
            </a:r>
            <a:r>
              <a:rPr lang="en-US" sz="1600" dirty="0" err="1">
                <a:solidFill>
                  <a:srgbClr val="00B050"/>
                </a:solidFill>
              </a:rPr>
              <a:t>vit</a:t>
            </a:r>
            <a:r>
              <a:rPr lang="en-US" sz="1600" dirty="0">
                <a:solidFill>
                  <a:srgbClr val="00B050"/>
                </a:solidFill>
              </a:rPr>
              <a:t> </a:t>
            </a:r>
            <a:r>
              <a:rPr lang="en-US" sz="1600" dirty="0" smtClean="0">
                <a:solidFill>
                  <a:srgbClr val="00B050"/>
                </a:solidFill>
              </a:rPr>
              <a:t>D.</a:t>
            </a:r>
            <a:endParaRPr lang="en-US" sz="1600" dirty="0">
              <a:solidFill>
                <a:srgbClr val="00B050"/>
              </a:solidFill>
            </a:endParaRPr>
          </a:p>
          <a:p>
            <a:pPr marL="285750" indent="-285750">
              <a:lnSpc>
                <a:spcPct val="150000"/>
              </a:lnSpc>
              <a:buFont typeface="Wingdings" panose="05000000000000000000" pitchFamily="2" charset="2"/>
              <a:buChar char="ü"/>
            </a:pPr>
            <a:endParaRPr lang="en-US" sz="500" dirty="0">
              <a:solidFill>
                <a:srgbClr val="00B050"/>
              </a:solidFill>
            </a:endParaRPr>
          </a:p>
          <a:p>
            <a:pPr marL="285750" indent="-285750">
              <a:lnSpc>
                <a:spcPct val="150000"/>
              </a:lnSpc>
              <a:buFont typeface="Wingdings" panose="05000000000000000000" pitchFamily="2" charset="2"/>
              <a:buChar char="ü"/>
            </a:pPr>
            <a:r>
              <a:rPr lang="en-US" sz="1600" dirty="0">
                <a:solidFill>
                  <a:srgbClr val="00B050"/>
                </a:solidFill>
              </a:rPr>
              <a:t>Ultimately this will lead to increase Extracellular fluid Ca</a:t>
            </a:r>
            <a:r>
              <a:rPr lang="en-US" sz="1600" baseline="30000" dirty="0" smtClean="0">
                <a:solidFill>
                  <a:srgbClr val="00B050"/>
                </a:solidFill>
              </a:rPr>
              <a:t>++</a:t>
            </a:r>
            <a:r>
              <a:rPr lang="en-US" sz="1600" dirty="0" smtClean="0">
                <a:solidFill>
                  <a:srgbClr val="00B050"/>
                </a:solidFill>
              </a:rPr>
              <a:t> and decreasing Phosphate.  </a:t>
            </a:r>
            <a:endParaRPr lang="en-US" sz="1600" dirty="0">
              <a:solidFill>
                <a:srgbClr val="00B050"/>
              </a:solidFill>
            </a:endParaRPr>
          </a:p>
        </p:txBody>
      </p:sp>
      <p:sp>
        <p:nvSpPr>
          <p:cNvPr id="6" name="Isosceles Triangle 5"/>
          <p:cNvSpPr/>
          <p:nvPr/>
        </p:nvSpPr>
        <p:spPr>
          <a:xfrm rot="5400000">
            <a:off x="615605" y="6447138"/>
            <a:ext cx="152726" cy="147705"/>
          </a:xfrm>
          <a:prstGeom prst="triangle">
            <a:avLst/>
          </a:prstGeom>
          <a:solidFill>
            <a:srgbClr val="427380"/>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6814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101590" tIns="50795" rIns="101590" bIns="50795" anchor="b" anchorCtr="0">
            <a:normAutofit/>
          </a:bodyPr>
          <a:lstStyle/>
          <a:p>
            <a:r>
              <a:rPr lang="en-US" sz="3200" dirty="0">
                <a:solidFill>
                  <a:srgbClr val="008080"/>
                </a:solidFill>
                <a:latin typeface="Bahnschrift" panose="020B0502040204020203" pitchFamily="34" charset="0"/>
                <a:cs typeface="Calibri" panose="020F0502020204030204" pitchFamily="34" charset="0"/>
              </a:rPr>
              <a:t>Primary Hyperparathyroidism</a:t>
            </a:r>
          </a:p>
        </p:txBody>
      </p:sp>
      <p:sp>
        <p:nvSpPr>
          <p:cNvPr id="3" name="Slide Number Placeholder 2"/>
          <p:cNvSpPr>
            <a:spLocks noGrp="1"/>
          </p:cNvSpPr>
          <p:nvPr>
            <p:ph type="sldNum" sz="quarter" idx="12"/>
          </p:nvPr>
        </p:nvSpPr>
        <p:spPr/>
        <p:txBody>
          <a:bodyPr/>
          <a:lstStyle/>
          <a:p>
            <a:fld id="{4929A69E-7D8F-4515-9605-0315ABD4F316}" type="slidenum">
              <a:rPr lang="en-US" smtClean="0"/>
              <a:t>9</a:t>
            </a:fld>
            <a:endParaRPr lang="en-US" dirty="0"/>
          </a:p>
        </p:txBody>
      </p:sp>
      <p:sp>
        <p:nvSpPr>
          <p:cNvPr id="6" name="Isosceles Triangle 5"/>
          <p:cNvSpPr/>
          <p:nvPr/>
        </p:nvSpPr>
        <p:spPr>
          <a:xfrm rot="5400000">
            <a:off x="615605" y="6447138"/>
            <a:ext cx="152726" cy="147705"/>
          </a:xfrm>
          <a:prstGeom prst="triangle">
            <a:avLst/>
          </a:prstGeom>
          <a:solidFill>
            <a:srgbClr val="427380"/>
          </a:solidFill>
          <a:ln>
            <a:solidFill>
              <a:srgbClr val="4273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ontent Placeholder 3"/>
          <p:cNvSpPr txBox="1">
            <a:spLocks/>
          </p:cNvSpPr>
          <p:nvPr/>
        </p:nvSpPr>
        <p:spPr>
          <a:xfrm>
            <a:off x="609461" y="1910440"/>
            <a:ext cx="4476839" cy="2805594"/>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defTabSz="914400">
              <a:lnSpc>
                <a:spcPct val="150000"/>
              </a:lnSpc>
              <a:buClr>
                <a:srgbClr val="008080"/>
              </a:buClr>
            </a:pPr>
            <a:r>
              <a:rPr lang="en-US" sz="1500" dirty="0">
                <a:latin typeface="Gill Sans MT" panose="020B0502020104020203" pitchFamily="34" charset="0"/>
                <a:cs typeface="Calibri" panose="020F0502020204030204" pitchFamily="34" charset="0"/>
              </a:rPr>
              <a:t>Affects approximately </a:t>
            </a:r>
            <a:r>
              <a:rPr lang="en-US" sz="1500" dirty="0">
                <a:solidFill>
                  <a:schemeClr val="accent4">
                    <a:lumMod val="75000"/>
                  </a:schemeClr>
                </a:solidFill>
                <a:latin typeface="Gill Sans MT" panose="020B0502020104020203" pitchFamily="34" charset="0"/>
                <a:cs typeface="Calibri" panose="020F0502020204030204" pitchFamily="34" charset="0"/>
              </a:rPr>
              <a:t>100,000</a:t>
            </a:r>
            <a:r>
              <a:rPr lang="en-US" sz="1500" dirty="0">
                <a:latin typeface="Gill Sans MT" panose="020B0502020104020203" pitchFamily="34" charset="0"/>
                <a:cs typeface="Calibri" panose="020F0502020204030204" pitchFamily="34" charset="0"/>
              </a:rPr>
              <a:t> patients a year (in the US).</a:t>
            </a:r>
          </a:p>
          <a:p>
            <a:pPr defTabSz="914400">
              <a:lnSpc>
                <a:spcPct val="150000"/>
              </a:lnSpc>
              <a:buClr>
                <a:srgbClr val="008080"/>
              </a:buClr>
            </a:pPr>
            <a:r>
              <a:rPr lang="en-US" sz="1500" dirty="0">
                <a:solidFill>
                  <a:srgbClr val="008080"/>
                </a:solidFill>
                <a:latin typeface="Gill Sans MT" panose="020B0502020104020203" pitchFamily="34" charset="0"/>
                <a:cs typeface="Calibri" panose="020F0502020204030204" pitchFamily="34" charset="0"/>
              </a:rPr>
              <a:t>Prevalence: </a:t>
            </a:r>
            <a:r>
              <a:rPr lang="en-US" sz="1500" dirty="0">
                <a:solidFill>
                  <a:schemeClr val="accent4">
                    <a:lumMod val="75000"/>
                  </a:schemeClr>
                </a:solidFill>
                <a:latin typeface="Gill Sans MT" panose="020B0502020104020203" pitchFamily="34" charset="0"/>
                <a:cs typeface="Calibri" panose="020F0502020204030204" pitchFamily="34" charset="0"/>
              </a:rPr>
              <a:t>0.1</a:t>
            </a:r>
            <a:r>
              <a:rPr lang="en-US" sz="1500" dirty="0">
                <a:latin typeface="Gill Sans MT" panose="020B0502020104020203" pitchFamily="34" charset="0"/>
                <a:cs typeface="Calibri" panose="020F0502020204030204" pitchFamily="34" charset="0"/>
              </a:rPr>
              <a:t> to </a:t>
            </a:r>
            <a:r>
              <a:rPr lang="en-US" sz="1500" dirty="0">
                <a:solidFill>
                  <a:schemeClr val="accent4">
                    <a:lumMod val="75000"/>
                  </a:schemeClr>
                </a:solidFill>
                <a:latin typeface="Gill Sans MT" panose="020B0502020104020203" pitchFamily="34" charset="0"/>
                <a:cs typeface="Calibri" panose="020F0502020204030204" pitchFamily="34" charset="0"/>
              </a:rPr>
              <a:t>0.3% </a:t>
            </a:r>
            <a:r>
              <a:rPr lang="en-US" sz="1500" dirty="0">
                <a:latin typeface="Gill Sans MT" panose="020B0502020104020203" pitchFamily="34" charset="0"/>
                <a:cs typeface="Calibri" panose="020F0502020204030204" pitchFamily="34" charset="0"/>
              </a:rPr>
              <a:t>of the general population.</a:t>
            </a:r>
          </a:p>
          <a:p>
            <a:pPr defTabSz="914400">
              <a:lnSpc>
                <a:spcPct val="150000"/>
              </a:lnSpc>
              <a:buClr>
                <a:srgbClr val="008080"/>
              </a:buClr>
            </a:pPr>
            <a:r>
              <a:rPr lang="en-US" sz="1500" dirty="0">
                <a:latin typeface="Gill Sans MT" panose="020B0502020104020203" pitchFamily="34" charset="0"/>
                <a:cs typeface="Calibri" panose="020F0502020204030204" pitchFamily="34" charset="0"/>
              </a:rPr>
              <a:t>More common in women (</a:t>
            </a:r>
            <a:r>
              <a:rPr lang="en-US" sz="1500" dirty="0">
                <a:solidFill>
                  <a:schemeClr val="accent4">
                    <a:lumMod val="75000"/>
                  </a:schemeClr>
                </a:solidFill>
                <a:latin typeface="Gill Sans MT" panose="020B0502020104020203" pitchFamily="34" charset="0"/>
                <a:cs typeface="Calibri" panose="020F0502020204030204" pitchFamily="34" charset="0"/>
              </a:rPr>
              <a:t>1:500</a:t>
            </a:r>
            <a:r>
              <a:rPr lang="en-US" sz="1500" dirty="0">
                <a:latin typeface="Gill Sans MT" panose="020B0502020104020203" pitchFamily="34" charset="0"/>
                <a:cs typeface="Calibri" panose="020F0502020204030204" pitchFamily="34" charset="0"/>
              </a:rPr>
              <a:t>) than in men (</a:t>
            </a:r>
            <a:r>
              <a:rPr lang="en-US" sz="1500" dirty="0">
                <a:solidFill>
                  <a:schemeClr val="accent4">
                    <a:lumMod val="75000"/>
                  </a:schemeClr>
                </a:solidFill>
                <a:latin typeface="Gill Sans MT" panose="020B0502020104020203" pitchFamily="34" charset="0"/>
                <a:cs typeface="Calibri" panose="020F0502020204030204" pitchFamily="34" charset="0"/>
              </a:rPr>
              <a:t>1:2000</a:t>
            </a:r>
            <a:r>
              <a:rPr lang="en-US" sz="1500" dirty="0">
                <a:latin typeface="Gill Sans MT" panose="020B0502020104020203" pitchFamily="34" charset="0"/>
                <a:cs typeface="Calibri" panose="020F0502020204030204" pitchFamily="34" charset="0"/>
              </a:rPr>
              <a:t>).</a:t>
            </a:r>
          </a:p>
          <a:p>
            <a:pPr defTabSz="914400">
              <a:lnSpc>
                <a:spcPct val="150000"/>
              </a:lnSpc>
              <a:buClr>
                <a:srgbClr val="008080"/>
              </a:buClr>
            </a:pPr>
            <a:r>
              <a:rPr lang="en-US" sz="1500" dirty="0">
                <a:latin typeface="Gill Sans MT" panose="020B0502020104020203" pitchFamily="34" charset="0"/>
                <a:cs typeface="Calibri" panose="020F0502020204030204" pitchFamily="34" charset="0"/>
              </a:rPr>
              <a:t>Patients with single adenoma </a:t>
            </a:r>
            <a:r>
              <a:rPr lang="en-US" sz="1500" dirty="0" smtClean="0">
                <a:solidFill>
                  <a:schemeClr val="accent4">
                    <a:lumMod val="75000"/>
                  </a:schemeClr>
                </a:solidFill>
                <a:latin typeface="Gill Sans MT" panose="020B0502020104020203" pitchFamily="34" charset="0"/>
                <a:cs typeface="Calibri" panose="020F0502020204030204" pitchFamily="34" charset="0"/>
              </a:rPr>
              <a:t>~</a:t>
            </a:r>
            <a:r>
              <a:rPr lang="en-US" sz="1500" dirty="0">
                <a:solidFill>
                  <a:schemeClr val="accent4">
                    <a:lumMod val="75000"/>
                  </a:schemeClr>
                </a:solidFill>
                <a:latin typeface="Gill Sans MT" panose="020B0502020104020203" pitchFamily="34" charset="0"/>
                <a:cs typeface="Calibri" panose="020F0502020204030204" pitchFamily="34" charset="0"/>
              </a:rPr>
              <a:t>90</a:t>
            </a:r>
            <a:r>
              <a:rPr lang="en-US" sz="1500" dirty="0" smtClean="0">
                <a:solidFill>
                  <a:schemeClr val="accent4">
                    <a:lumMod val="75000"/>
                  </a:schemeClr>
                </a:solidFill>
                <a:latin typeface="Gill Sans MT" panose="020B0502020104020203" pitchFamily="34" charset="0"/>
                <a:cs typeface="Calibri" panose="020F0502020204030204" pitchFamily="34" charset="0"/>
              </a:rPr>
              <a:t>% </a:t>
            </a:r>
            <a:r>
              <a:rPr lang="en-US" sz="1500" dirty="0" smtClean="0">
                <a:latin typeface="Gill Sans MT" panose="020B0502020104020203" pitchFamily="34" charset="0"/>
                <a:cs typeface="Calibri" panose="020F0502020204030204" pitchFamily="34" charset="0"/>
              </a:rPr>
              <a:t>: </a:t>
            </a:r>
            <a:r>
              <a:rPr lang="en-US" sz="1500" dirty="0">
                <a:latin typeface="Gill Sans MT" panose="020B0502020104020203" pitchFamily="34" charset="0"/>
                <a:cs typeface="Calibri" panose="020F0502020204030204" pitchFamily="34" charset="0"/>
              </a:rPr>
              <a:t>minimally invasive </a:t>
            </a:r>
            <a:r>
              <a:rPr lang="en-US" sz="1500" dirty="0" smtClean="0">
                <a:latin typeface="Gill Sans MT" panose="020B0502020104020203" pitchFamily="34" charset="0"/>
                <a:cs typeface="Calibri" panose="020F0502020204030204" pitchFamily="34" charset="0"/>
              </a:rPr>
              <a:t>surgery.</a:t>
            </a:r>
          </a:p>
          <a:p>
            <a:pPr defTabSz="914400">
              <a:lnSpc>
                <a:spcPct val="150000"/>
              </a:lnSpc>
              <a:buClr>
                <a:srgbClr val="008080"/>
              </a:buClr>
            </a:pPr>
            <a:endParaRPr lang="en-US" sz="1500" dirty="0">
              <a:latin typeface="Gill Sans MT" panose="020B0502020104020203" pitchFamily="34" charset="0"/>
              <a:cs typeface="Tahoma"/>
            </a:endParaRPr>
          </a:p>
          <a:p>
            <a:pPr defTabSz="914400">
              <a:lnSpc>
                <a:spcPct val="150000"/>
              </a:lnSpc>
              <a:buClr>
                <a:srgbClr val="008080"/>
              </a:buClr>
            </a:pPr>
            <a:endParaRPr lang="en-US" sz="1500" dirty="0">
              <a:latin typeface="Gill Sans MT" panose="020B0502020104020203" pitchFamily="34" charset="0"/>
              <a:cs typeface="Calibri" panose="020F0502020204030204" pitchFamily="34" charset="0"/>
            </a:endParaRPr>
          </a:p>
          <a:p>
            <a:pPr defTabSz="914400">
              <a:lnSpc>
                <a:spcPct val="150000"/>
              </a:lnSpc>
              <a:buClr>
                <a:srgbClr val="008080"/>
              </a:buClr>
            </a:pPr>
            <a:endParaRPr lang="en-US" sz="1500" dirty="0" smtClean="0">
              <a:latin typeface="Gill Sans MT" panose="020B0502020104020203" pitchFamily="34" charset="0"/>
              <a:cs typeface="Calibri" panose="020F0502020204030204" pitchFamily="34" charset="0"/>
            </a:endParaRPr>
          </a:p>
          <a:p>
            <a:pPr defTabSz="914400">
              <a:lnSpc>
                <a:spcPct val="150000"/>
              </a:lnSpc>
              <a:buClr>
                <a:srgbClr val="008080"/>
              </a:buClr>
            </a:pPr>
            <a:endParaRPr lang="en-US" sz="1500" dirty="0">
              <a:latin typeface="Gill Sans MT" panose="020B0502020104020203" pitchFamily="34" charset="0"/>
              <a:cs typeface="Calibri" panose="020F0502020204030204" pitchFamily="34" charset="0"/>
            </a:endParaRPr>
          </a:p>
          <a:p>
            <a:pPr defTabSz="914400">
              <a:lnSpc>
                <a:spcPct val="150000"/>
              </a:lnSpc>
              <a:buClr>
                <a:srgbClr val="008080"/>
              </a:buClr>
            </a:pPr>
            <a:endParaRPr lang="en-US" sz="1500" dirty="0">
              <a:latin typeface="Gill Sans MT" panose="020B0502020104020203" pitchFamily="34" charset="0"/>
              <a:cs typeface="Calibri" panose="020F0502020204030204" pitchFamily="34" charset="0"/>
            </a:endParaRPr>
          </a:p>
          <a:p>
            <a:pPr defTabSz="914400">
              <a:lnSpc>
                <a:spcPct val="150000"/>
              </a:lnSpc>
              <a:buClr>
                <a:srgbClr val="008080"/>
              </a:buClr>
            </a:pPr>
            <a:endParaRPr lang="en-US" sz="1500" dirty="0">
              <a:latin typeface="Gill Sans MT" panose="020B0502020104020203" pitchFamily="34" charset="0"/>
              <a:cs typeface="Calibri" panose="020F0502020204030204" pitchFamily="34" charset="0"/>
            </a:endParaRPr>
          </a:p>
        </p:txBody>
      </p:sp>
      <p:cxnSp>
        <p:nvCxnSpPr>
          <p:cNvPr id="13" name="Straight Connector 12"/>
          <p:cNvCxnSpPr/>
          <p:nvPr/>
        </p:nvCxnSpPr>
        <p:spPr>
          <a:xfrm>
            <a:off x="5235774" y="1143000"/>
            <a:ext cx="0" cy="5213350"/>
          </a:xfrm>
          <a:prstGeom prst="line">
            <a:avLst/>
          </a:prstGeom>
          <a:ln>
            <a:solidFill>
              <a:srgbClr val="497E8D"/>
            </a:solidFill>
            <a:prstDash val="dashDot"/>
          </a:ln>
        </p:spPr>
        <p:style>
          <a:lnRef idx="1">
            <a:schemeClr val="accent1"/>
          </a:lnRef>
          <a:fillRef idx="0">
            <a:schemeClr val="accent1"/>
          </a:fillRef>
          <a:effectRef idx="0">
            <a:schemeClr val="accent1"/>
          </a:effectRef>
          <a:fontRef idx="minor">
            <a:schemeClr val="tx1"/>
          </a:fontRef>
        </p:style>
      </p:cxnSp>
      <p:sp>
        <p:nvSpPr>
          <p:cNvPr id="10" name="Content Placeholder 3"/>
          <p:cNvSpPr txBox="1">
            <a:spLocks/>
          </p:cNvSpPr>
          <p:nvPr/>
        </p:nvSpPr>
        <p:spPr>
          <a:xfrm>
            <a:off x="5265840" y="1175405"/>
            <a:ext cx="6285722" cy="5024148"/>
          </a:xfrm>
          <a:prstGeom prst="rect">
            <a:avLst/>
          </a:prstGeom>
        </p:spPr>
        <p:txBody>
          <a:bodyPr vert="horz" lIns="101590" tIns="50795" rIns="101590" bIns="50795">
            <a:noAutofit/>
          </a:bodyPr>
          <a:lstStyle>
            <a:lvl1pPr marL="304770" indent="-304770" algn="l" rtl="0" eaLnBrk="1" latinLnBrk="0" hangingPunct="1">
              <a:spcBef>
                <a:spcPts val="667"/>
              </a:spcBef>
              <a:buClr>
                <a:schemeClr val="accent1"/>
              </a:buClr>
              <a:buSzPct val="76000"/>
              <a:buFont typeface="Wingdings 3"/>
              <a:buChar char=""/>
              <a:defRPr kumimoji="0" sz="2900" kern="1200">
                <a:solidFill>
                  <a:schemeClr val="tx1"/>
                </a:solidFill>
                <a:latin typeface="+mn-lt"/>
                <a:ea typeface="+mn-ea"/>
                <a:cs typeface="+mn-cs"/>
              </a:defRPr>
            </a:lvl1pPr>
            <a:lvl2pPr marL="609539" indent="-304770" algn="l" rtl="0" eaLnBrk="1" latinLnBrk="0" hangingPunct="1">
              <a:spcBef>
                <a:spcPts val="556"/>
              </a:spcBef>
              <a:buClr>
                <a:schemeClr val="accent2"/>
              </a:buClr>
              <a:buSzPct val="76000"/>
              <a:buFont typeface="Wingdings 3"/>
              <a:buChar char=""/>
              <a:defRPr kumimoji="0" sz="2600" kern="1200">
                <a:solidFill>
                  <a:schemeClr val="tx2"/>
                </a:solidFill>
                <a:latin typeface="+mn-lt"/>
                <a:ea typeface="+mn-ea"/>
                <a:cs typeface="+mn-cs"/>
              </a:defRPr>
            </a:lvl2pPr>
            <a:lvl3pPr marL="914309" indent="-253975" algn="l" rtl="0" eaLnBrk="1" latinLnBrk="0" hangingPunct="1">
              <a:spcBef>
                <a:spcPts val="556"/>
              </a:spcBef>
              <a:buClr>
                <a:schemeClr val="bg1">
                  <a:shade val="50000"/>
                </a:schemeClr>
              </a:buClr>
              <a:buSzPct val="76000"/>
              <a:buFont typeface="Wingdings 3"/>
              <a:buChar char=""/>
              <a:defRPr kumimoji="0" sz="2200" kern="1200">
                <a:solidFill>
                  <a:schemeClr val="tx1"/>
                </a:solidFill>
                <a:latin typeface="+mn-lt"/>
                <a:ea typeface="+mn-ea"/>
                <a:cs typeface="+mn-cs"/>
              </a:defRPr>
            </a:lvl3pPr>
            <a:lvl4pPr marL="1219078" indent="-253975" algn="l" rtl="0" eaLnBrk="1" latinLnBrk="0" hangingPunct="1">
              <a:spcBef>
                <a:spcPts val="444"/>
              </a:spcBef>
              <a:buClr>
                <a:schemeClr val="accent2">
                  <a:shade val="75000"/>
                </a:schemeClr>
              </a:buClr>
              <a:buSzPct val="70000"/>
              <a:buFont typeface="Wingdings"/>
              <a:buChar char=""/>
              <a:defRPr kumimoji="0" sz="2000" kern="1200">
                <a:solidFill>
                  <a:schemeClr val="tx1"/>
                </a:solidFill>
                <a:latin typeface="+mn-lt"/>
                <a:ea typeface="+mn-ea"/>
                <a:cs typeface="+mn-cs"/>
              </a:defRPr>
            </a:lvl4pPr>
            <a:lvl5pPr marL="1523848" indent="-253975" algn="l" rtl="0" eaLnBrk="1" latinLnBrk="0" hangingPunct="1">
              <a:spcBef>
                <a:spcPts val="333"/>
              </a:spcBef>
              <a:buClr>
                <a:schemeClr val="accent2"/>
              </a:buClr>
              <a:buSzPct val="70000"/>
              <a:buFont typeface="Wingdings"/>
              <a:buChar char=""/>
              <a:defRPr kumimoji="0" sz="1800" kern="1200">
                <a:solidFill>
                  <a:schemeClr val="tx1"/>
                </a:solidFill>
                <a:latin typeface="+mn-lt"/>
                <a:ea typeface="+mn-ea"/>
                <a:cs typeface="+mn-cs"/>
              </a:defRPr>
            </a:lvl5pPr>
            <a:lvl6pPr marL="1828617" indent="-203180" algn="l" rtl="0" eaLnBrk="1" latinLnBrk="0" hangingPunct="1">
              <a:spcBef>
                <a:spcPts val="333"/>
              </a:spcBef>
              <a:buClr>
                <a:srgbClr val="9FB8CD">
                  <a:shade val="75000"/>
                </a:srgbClr>
              </a:buClr>
              <a:buSzPct val="75000"/>
              <a:buFont typeface="Wingdings 3"/>
              <a:buChar char=""/>
              <a:defRPr kumimoji="0" lang="en-US" sz="1800" kern="1200" smtClean="0">
                <a:solidFill>
                  <a:schemeClr val="tx1"/>
                </a:solidFill>
                <a:latin typeface="+mn-lt"/>
                <a:ea typeface="+mn-ea"/>
                <a:cs typeface="+mn-cs"/>
              </a:defRPr>
            </a:lvl6pPr>
            <a:lvl7pPr marL="2031797" indent="-203180" algn="l" rtl="0" eaLnBrk="1" latinLnBrk="0" hangingPunct="1">
              <a:spcBef>
                <a:spcPts val="333"/>
              </a:spcBef>
              <a:buClr>
                <a:srgbClr val="727CA3">
                  <a:shade val="75000"/>
                </a:srgbClr>
              </a:buClr>
              <a:buSzPct val="75000"/>
              <a:buFont typeface="Wingdings 3"/>
              <a:buChar char=""/>
              <a:defRPr kumimoji="0" lang="en-US" sz="1600" kern="1200" smtClean="0">
                <a:solidFill>
                  <a:schemeClr val="tx1"/>
                </a:solidFill>
                <a:latin typeface="+mn-lt"/>
                <a:ea typeface="+mn-ea"/>
                <a:cs typeface="+mn-cs"/>
              </a:defRPr>
            </a:lvl7pPr>
            <a:lvl8pPr marL="2234976" indent="-203180" algn="l" rtl="0" eaLnBrk="1" latinLnBrk="0" hangingPunct="1">
              <a:spcBef>
                <a:spcPts val="333"/>
              </a:spcBef>
              <a:buClr>
                <a:prstClr val="white">
                  <a:shade val="50000"/>
                </a:prstClr>
              </a:buClr>
              <a:buSzPct val="75000"/>
              <a:buFont typeface="Wingdings 3"/>
              <a:buChar char=""/>
              <a:defRPr kumimoji="0" lang="en-US" sz="1600" kern="1200" smtClean="0">
                <a:solidFill>
                  <a:schemeClr val="tx1"/>
                </a:solidFill>
                <a:latin typeface="+mn-lt"/>
                <a:ea typeface="+mn-ea"/>
                <a:cs typeface="+mn-cs"/>
              </a:defRPr>
            </a:lvl8pPr>
            <a:lvl9pPr marL="2438156" indent="-203180" algn="l" rtl="0" eaLnBrk="1" latinLnBrk="0" hangingPunct="1">
              <a:spcBef>
                <a:spcPts val="333"/>
              </a:spcBef>
              <a:buClr>
                <a:srgbClr val="9FB8CD"/>
              </a:buClr>
              <a:buSzPct val="75000"/>
              <a:buFont typeface="Wingdings 3"/>
              <a:buChar char=""/>
              <a:defRPr kumimoji="0" lang="en-US" sz="1300" kern="1200" smtClean="0">
                <a:solidFill>
                  <a:schemeClr val="tx1"/>
                </a:solidFill>
                <a:latin typeface="+mn-lt"/>
                <a:ea typeface="+mn-ea"/>
                <a:cs typeface="+mn-cs"/>
              </a:defRPr>
            </a:lvl9pPr>
          </a:lstStyle>
          <a:p>
            <a:pPr defTabSz="914400">
              <a:buClr>
                <a:srgbClr val="008080"/>
              </a:buClr>
            </a:pPr>
            <a:r>
              <a:rPr lang="en-US" sz="1600" dirty="0">
                <a:solidFill>
                  <a:srgbClr val="008080"/>
                </a:solidFill>
                <a:cs typeface="Calibri" panose="020F0502020204030204" pitchFamily="34" charset="0"/>
              </a:rPr>
              <a:t>Manifestation:</a:t>
            </a:r>
          </a:p>
          <a:p>
            <a:pPr lvl="1" defTabSz="914400">
              <a:lnSpc>
                <a:spcPct val="150000"/>
              </a:lnSpc>
              <a:buClr>
                <a:srgbClr val="008080"/>
              </a:buClr>
              <a:buFont typeface="Arial" charset="0"/>
              <a:buChar char="•"/>
            </a:pPr>
            <a:r>
              <a:rPr lang="en-US" sz="1300" dirty="0">
                <a:solidFill>
                  <a:schemeClr val="tx1"/>
                </a:solidFill>
                <a:latin typeface="Gill Sans MT" panose="020B0502020104020203" pitchFamily="34" charset="0"/>
                <a:cs typeface="Calibri" panose="020F0502020204030204" pitchFamily="34" charset="0"/>
              </a:rPr>
              <a:t>Hypercalcemia, </a:t>
            </a:r>
            <a:r>
              <a:rPr lang="en-US" sz="1300" dirty="0" err="1" smtClean="0">
                <a:solidFill>
                  <a:schemeClr val="tx1"/>
                </a:solidFill>
                <a:latin typeface="Gill Sans MT" panose="020B0502020104020203" pitchFamily="34" charset="0"/>
                <a:cs typeface="Calibri" panose="020F0502020204030204" pitchFamily="34" charset="0"/>
              </a:rPr>
              <a:t>Hypercalciuria</a:t>
            </a:r>
            <a:r>
              <a:rPr lang="en-US" sz="1300" dirty="0" smtClean="0">
                <a:solidFill>
                  <a:schemeClr val="tx1"/>
                </a:solidFill>
                <a:latin typeface="Gill Sans MT" panose="020B0502020104020203" pitchFamily="34" charset="0"/>
                <a:cs typeface="Calibri" panose="020F0502020204030204" pitchFamily="34" charset="0"/>
              </a:rPr>
              <a:t>.</a:t>
            </a:r>
            <a:endParaRPr lang="en-US" sz="1300" dirty="0">
              <a:solidFill>
                <a:schemeClr val="tx1"/>
              </a:solidFill>
              <a:latin typeface="Gill Sans MT" panose="020B0502020104020203" pitchFamily="34" charset="0"/>
              <a:cs typeface="Calibri" panose="020F0502020204030204" pitchFamily="34" charset="0"/>
            </a:endParaRPr>
          </a:p>
          <a:p>
            <a:pPr lvl="1" defTabSz="914400">
              <a:lnSpc>
                <a:spcPct val="150000"/>
              </a:lnSpc>
              <a:buClr>
                <a:srgbClr val="008080"/>
              </a:buClr>
              <a:buFont typeface="Arial" charset="0"/>
              <a:buChar char="•"/>
            </a:pPr>
            <a:r>
              <a:rPr lang="en-US" sz="1300" dirty="0" err="1">
                <a:solidFill>
                  <a:schemeClr val="tx1"/>
                </a:solidFill>
                <a:latin typeface="Gill Sans MT" panose="020B0502020104020203" pitchFamily="34" charset="0"/>
                <a:cs typeface="Calibri" panose="020F0502020204030204" pitchFamily="34" charset="0"/>
              </a:rPr>
              <a:t>Hypophosphemia</a:t>
            </a:r>
            <a:r>
              <a:rPr lang="en-US" sz="1300" dirty="0">
                <a:solidFill>
                  <a:schemeClr val="tx1"/>
                </a:solidFill>
                <a:latin typeface="Gill Sans MT" panose="020B0502020104020203" pitchFamily="34" charset="0"/>
                <a:cs typeface="Calibri" panose="020F0502020204030204" pitchFamily="34" charset="0"/>
              </a:rPr>
              <a:t> </a:t>
            </a:r>
            <a:r>
              <a:rPr lang="en-US" sz="1300" dirty="0" smtClean="0">
                <a:solidFill>
                  <a:schemeClr val="tx1"/>
                </a:solidFill>
                <a:latin typeface="Gill Sans MT" panose="020B0502020104020203" pitchFamily="34" charset="0"/>
                <a:cs typeface="Calibri" panose="020F0502020204030204" pitchFamily="34" charset="0"/>
              </a:rPr>
              <a:t>(↓PO-4)</a:t>
            </a:r>
            <a:endParaRPr lang="en-US" sz="1300" dirty="0">
              <a:solidFill>
                <a:schemeClr val="tx1"/>
              </a:solidFill>
              <a:latin typeface="Gill Sans MT" panose="020B0502020104020203" pitchFamily="34" charset="0"/>
              <a:cs typeface="Calibri" panose="020F0502020204030204" pitchFamily="34" charset="0"/>
            </a:endParaRPr>
          </a:p>
          <a:p>
            <a:pPr lvl="1" defTabSz="914400">
              <a:lnSpc>
                <a:spcPct val="150000"/>
              </a:lnSpc>
              <a:buClr>
                <a:srgbClr val="008080"/>
              </a:buClr>
              <a:buFont typeface="Arial" charset="0"/>
              <a:buChar char="•"/>
            </a:pPr>
            <a:r>
              <a:rPr lang="en-US" sz="1300" dirty="0">
                <a:solidFill>
                  <a:schemeClr val="tx1"/>
                </a:solidFill>
                <a:latin typeface="Gill Sans MT" panose="020B0502020104020203" pitchFamily="34" charset="0"/>
                <a:cs typeface="Calibri" panose="020F0502020204030204" pitchFamily="34" charset="0"/>
              </a:rPr>
              <a:t>↑ Alkaline phosphatase </a:t>
            </a:r>
            <a:r>
              <a:rPr lang="en-US" sz="1200" dirty="0">
                <a:solidFill>
                  <a:srgbClr val="00B050"/>
                </a:solidFill>
                <a:latin typeface="Gill Sans MT" panose="020B0502020104020203" pitchFamily="34" charset="0"/>
                <a:cs typeface="Calibri" panose="020F0502020204030204" pitchFamily="34" charset="0"/>
              </a:rPr>
              <a:t>(</a:t>
            </a:r>
            <a:r>
              <a:rPr lang="en-US" sz="1200" dirty="0" err="1">
                <a:solidFill>
                  <a:srgbClr val="00B050"/>
                </a:solidFill>
                <a:latin typeface="Gill Sans MT" panose="020B0502020104020203" pitchFamily="34" charset="0"/>
                <a:cs typeface="Calibri" panose="020F0502020204030204" pitchFamily="34" charset="0"/>
              </a:rPr>
              <a:t>steoclastic</a:t>
            </a:r>
            <a:r>
              <a:rPr lang="en-US" sz="1200" dirty="0">
                <a:solidFill>
                  <a:srgbClr val="00B050"/>
                </a:solidFill>
                <a:latin typeface="Gill Sans MT" panose="020B0502020104020203" pitchFamily="34" charset="0"/>
                <a:cs typeface="Calibri" panose="020F0502020204030204" pitchFamily="34" charset="0"/>
              </a:rPr>
              <a:t> resorption of bone can lead to weakened bones and secondary stimulation of the​ ​osteoblasts When the osteoblasts become active, they secrete large quantities of alkaline </a:t>
            </a:r>
            <a:r>
              <a:rPr lang="en-US" sz="1200" dirty="0" err="1" smtClean="0">
                <a:solidFill>
                  <a:srgbClr val="00B050"/>
                </a:solidFill>
                <a:latin typeface="Gill Sans MT" panose="020B0502020104020203" pitchFamily="34" charset="0"/>
                <a:cs typeface="Calibri" panose="020F0502020204030204" pitchFamily="34" charset="0"/>
              </a:rPr>
              <a:t>phosphatase.Therefore</a:t>
            </a:r>
            <a:r>
              <a:rPr lang="en-US" sz="1200" dirty="0">
                <a:solidFill>
                  <a:srgbClr val="00B050"/>
                </a:solidFill>
                <a:latin typeface="Gill Sans MT" panose="020B0502020104020203" pitchFamily="34" charset="0"/>
                <a:cs typeface="Calibri" panose="020F0502020204030204" pitchFamily="34" charset="0"/>
              </a:rPr>
              <a:t>, one of the important diagnostic findings in hyperparathyroidism is a high level of plasma alkaline </a:t>
            </a:r>
            <a:r>
              <a:rPr lang="en-US" sz="1200" dirty="0" smtClean="0">
                <a:solidFill>
                  <a:srgbClr val="00B050"/>
                </a:solidFill>
                <a:latin typeface="Gill Sans MT" panose="020B0502020104020203" pitchFamily="34" charset="0"/>
                <a:cs typeface="Calibri" panose="020F0502020204030204" pitchFamily="34" charset="0"/>
              </a:rPr>
              <a:t>phosphatase).</a:t>
            </a:r>
            <a:endParaRPr lang="en-US" sz="1200" dirty="0">
              <a:solidFill>
                <a:srgbClr val="00B050"/>
              </a:solidFill>
              <a:latin typeface="Gill Sans MT" panose="020B0502020104020203" pitchFamily="34" charset="0"/>
              <a:cs typeface="Calibri" panose="020F0502020204030204" pitchFamily="34" charset="0"/>
            </a:endParaRPr>
          </a:p>
          <a:p>
            <a:pPr lvl="1" defTabSz="914400">
              <a:buClr>
                <a:srgbClr val="008080"/>
              </a:buClr>
              <a:buFont typeface="Arial" charset="0"/>
              <a:buChar char="•"/>
            </a:pPr>
            <a:r>
              <a:rPr lang="en-US" sz="1300" dirty="0">
                <a:solidFill>
                  <a:schemeClr val="tx1"/>
                </a:solidFill>
                <a:latin typeface="Gill Sans MT" panose="020B0502020104020203" pitchFamily="34" charset="0"/>
                <a:cs typeface="Calibri" panose="020F0502020204030204" pitchFamily="34" charset="0"/>
              </a:rPr>
              <a:t>Demineralization of bone multiple bone cysts (</a:t>
            </a:r>
            <a:r>
              <a:rPr lang="en-US" sz="1300" dirty="0" err="1">
                <a:solidFill>
                  <a:schemeClr val="tx1"/>
                </a:solidFill>
                <a:latin typeface="Gill Sans MT" panose="020B0502020104020203" pitchFamily="34" charset="0"/>
                <a:cs typeface="Calibri" panose="020F0502020204030204" pitchFamily="34" charset="0"/>
              </a:rPr>
              <a:t>osteitis</a:t>
            </a:r>
            <a:r>
              <a:rPr lang="en-US" sz="1300" dirty="0">
                <a:solidFill>
                  <a:schemeClr val="tx1"/>
                </a:solidFill>
                <a:latin typeface="Gill Sans MT" panose="020B0502020104020203" pitchFamily="34" charset="0"/>
                <a:cs typeface="Calibri" panose="020F0502020204030204" pitchFamily="34" charset="0"/>
              </a:rPr>
              <a:t> </a:t>
            </a:r>
            <a:r>
              <a:rPr lang="en-US" sz="1300" dirty="0" err="1">
                <a:solidFill>
                  <a:schemeClr val="tx1"/>
                </a:solidFill>
                <a:latin typeface="Gill Sans MT" panose="020B0502020104020203" pitchFamily="34" charset="0"/>
                <a:cs typeface="Calibri" panose="020F0502020204030204" pitchFamily="34" charset="0"/>
              </a:rPr>
              <a:t>fibrosa</a:t>
            </a:r>
            <a:r>
              <a:rPr lang="en-US" sz="1300" dirty="0">
                <a:solidFill>
                  <a:schemeClr val="tx1"/>
                </a:solidFill>
                <a:latin typeface="Gill Sans MT" panose="020B0502020104020203" pitchFamily="34" charset="0"/>
                <a:cs typeface="Calibri" panose="020F0502020204030204" pitchFamily="34" charset="0"/>
              </a:rPr>
              <a:t> cystic</a:t>
            </a:r>
            <a:r>
              <a:rPr lang="en-US" sz="1300" dirty="0" smtClean="0">
                <a:solidFill>
                  <a:schemeClr val="tx1"/>
                </a:solidFill>
                <a:latin typeface="Gill Sans MT" panose="020B0502020104020203" pitchFamily="34" charset="0"/>
                <a:cs typeface="Calibri" panose="020F0502020204030204" pitchFamily="34" charset="0"/>
              </a:rPr>
              <a:t>).</a:t>
            </a:r>
            <a:endParaRPr lang="en-US" sz="1300" dirty="0">
              <a:solidFill>
                <a:schemeClr val="tx1"/>
              </a:solidFill>
              <a:latin typeface="Gill Sans MT" panose="020B0502020104020203" pitchFamily="34" charset="0"/>
              <a:cs typeface="Calibri" panose="020F0502020204030204" pitchFamily="34" charset="0"/>
            </a:endParaRPr>
          </a:p>
          <a:p>
            <a:pPr lvl="1" defTabSz="914400">
              <a:buClr>
                <a:srgbClr val="008080"/>
              </a:buClr>
              <a:buFont typeface="Arial" charset="0"/>
              <a:buChar char="•"/>
            </a:pPr>
            <a:r>
              <a:rPr lang="en-US" sz="1300" spc="-10" dirty="0">
                <a:solidFill>
                  <a:schemeClr val="tx1"/>
                </a:solidFill>
                <a:latin typeface="Gill Sans MT" panose="020B0502020104020203" pitchFamily="34" charset="0"/>
                <a:cs typeface="Tahoma"/>
              </a:rPr>
              <a:t>Broken</a:t>
            </a:r>
            <a:r>
              <a:rPr lang="en-US" sz="1300" spc="-50" dirty="0">
                <a:solidFill>
                  <a:schemeClr val="tx1"/>
                </a:solidFill>
                <a:latin typeface="Gill Sans MT" panose="020B0502020104020203" pitchFamily="34" charset="0"/>
                <a:cs typeface="Tahoma"/>
              </a:rPr>
              <a:t> </a:t>
            </a:r>
            <a:r>
              <a:rPr lang="en-US" sz="1300" spc="-5" dirty="0" smtClean="0">
                <a:solidFill>
                  <a:schemeClr val="tx1"/>
                </a:solidFill>
                <a:latin typeface="Gill Sans MT" panose="020B0502020104020203" pitchFamily="34" charset="0"/>
                <a:cs typeface="Tahoma"/>
              </a:rPr>
              <a:t>bones.</a:t>
            </a:r>
            <a:endParaRPr lang="en-US" sz="1300" spc="-5" dirty="0">
              <a:solidFill>
                <a:schemeClr val="tx1"/>
              </a:solidFill>
              <a:latin typeface="Gill Sans MT" panose="020B0502020104020203" pitchFamily="34" charset="0"/>
              <a:cs typeface="Tahoma"/>
            </a:endParaRPr>
          </a:p>
          <a:p>
            <a:pPr lvl="1" defTabSz="914400">
              <a:buClr>
                <a:srgbClr val="008080"/>
              </a:buClr>
              <a:buFont typeface="Arial" charset="0"/>
              <a:buChar char="•"/>
            </a:pPr>
            <a:r>
              <a:rPr lang="en-US" sz="1300" dirty="0">
                <a:solidFill>
                  <a:schemeClr val="tx1"/>
                </a:solidFill>
                <a:latin typeface="Gill Sans MT" panose="020B0502020104020203" pitchFamily="34" charset="0"/>
                <a:cs typeface="Calibri" panose="020F0502020204030204" pitchFamily="34" charset="0"/>
              </a:rPr>
              <a:t>CNS depressed, peripheral nervous system </a:t>
            </a:r>
            <a:r>
              <a:rPr lang="en-US" sz="1300" dirty="0" smtClean="0">
                <a:solidFill>
                  <a:schemeClr val="tx1"/>
                </a:solidFill>
                <a:latin typeface="Gill Sans MT" panose="020B0502020104020203" pitchFamily="34" charset="0"/>
                <a:cs typeface="Calibri" panose="020F0502020204030204" pitchFamily="34" charset="0"/>
              </a:rPr>
              <a:t>depressed </a:t>
            </a:r>
            <a:r>
              <a:rPr lang="en-US" sz="1300" dirty="0">
                <a:solidFill>
                  <a:srgbClr val="00B050"/>
                </a:solidFill>
                <a:latin typeface="Gill Sans MT" panose="020B0502020104020203" pitchFamily="34" charset="0"/>
                <a:cs typeface="Calibri" panose="020F0502020204030204" pitchFamily="34" charset="0"/>
              </a:rPr>
              <a:t>(because of high Ca in ECF will decrease Na permeability at </a:t>
            </a:r>
            <a:r>
              <a:rPr lang="en-US" sz="1300" dirty="0" smtClean="0">
                <a:solidFill>
                  <a:srgbClr val="00B050"/>
                </a:solidFill>
                <a:latin typeface="Gill Sans MT" panose="020B0502020104020203" pitchFamily="34" charset="0"/>
                <a:cs typeface="Calibri" panose="020F0502020204030204" pitchFamily="34" charset="0"/>
              </a:rPr>
              <a:t>NMJ</a:t>
            </a:r>
            <a:r>
              <a:rPr lang="en-US" sz="1300" dirty="0">
                <a:solidFill>
                  <a:srgbClr val="00B050"/>
                </a:solidFill>
                <a:latin typeface="Gill Sans MT" panose="020B0502020104020203" pitchFamily="34" charset="0"/>
                <a:cs typeface="Calibri" panose="020F0502020204030204" pitchFamily="34" charset="0"/>
              </a:rPr>
              <a:t>)</a:t>
            </a:r>
          </a:p>
          <a:p>
            <a:pPr lvl="1" defTabSz="914400">
              <a:buClr>
                <a:srgbClr val="008080"/>
              </a:buClr>
              <a:buFont typeface="Arial" charset="0"/>
              <a:buChar char="•"/>
            </a:pPr>
            <a:r>
              <a:rPr lang="en-US" sz="1300" dirty="0" smtClean="0">
                <a:solidFill>
                  <a:schemeClr val="tx1"/>
                </a:solidFill>
                <a:latin typeface="Gill Sans MT" panose="020B0502020104020203" pitchFamily="34" charset="0"/>
                <a:cs typeface="Calibri" panose="020F0502020204030204" pitchFamily="34" charset="0"/>
              </a:rPr>
              <a:t>Muscle weakness.</a:t>
            </a:r>
          </a:p>
          <a:p>
            <a:pPr lvl="1" defTabSz="914400">
              <a:buClr>
                <a:srgbClr val="008080"/>
              </a:buClr>
              <a:buFont typeface="Arial" charset="0"/>
              <a:buChar char="•"/>
            </a:pPr>
            <a:r>
              <a:rPr lang="en-US" sz="1300" dirty="0" smtClean="0">
                <a:solidFill>
                  <a:schemeClr val="tx1"/>
                </a:solidFill>
                <a:latin typeface="Gill Sans MT" panose="020B0502020104020203" pitchFamily="34" charset="0"/>
                <a:cs typeface="Calibri" panose="020F0502020204030204" pitchFamily="34" charset="0"/>
              </a:rPr>
              <a:t>Constipation</a:t>
            </a:r>
            <a:r>
              <a:rPr lang="en-US" sz="1300" dirty="0">
                <a:solidFill>
                  <a:schemeClr val="tx1"/>
                </a:solidFill>
                <a:latin typeface="Gill Sans MT" panose="020B0502020104020203" pitchFamily="34" charset="0"/>
                <a:cs typeface="Calibri" panose="020F0502020204030204" pitchFamily="34" charset="0"/>
              </a:rPr>
              <a:t>, abdominal pain, peptic ulcer &amp; decrease </a:t>
            </a:r>
            <a:r>
              <a:rPr lang="en-US" sz="1300" dirty="0" smtClean="0">
                <a:solidFill>
                  <a:schemeClr val="tx1"/>
                </a:solidFill>
                <a:latin typeface="Gill Sans MT" panose="020B0502020104020203" pitchFamily="34" charset="0"/>
                <a:cs typeface="Calibri" panose="020F0502020204030204" pitchFamily="34" charset="0"/>
              </a:rPr>
              <a:t>appetite.</a:t>
            </a:r>
            <a:endParaRPr lang="en-US" sz="1300" dirty="0">
              <a:solidFill>
                <a:schemeClr val="tx1"/>
              </a:solidFill>
              <a:latin typeface="Gill Sans MT" panose="020B0502020104020203" pitchFamily="34" charset="0"/>
              <a:cs typeface="Calibri" panose="020F0502020204030204" pitchFamily="34" charset="0"/>
            </a:endParaRPr>
          </a:p>
          <a:p>
            <a:pPr lvl="1" defTabSz="914400">
              <a:buClr>
                <a:srgbClr val="008080"/>
              </a:buClr>
              <a:buFont typeface="Arial" charset="0"/>
              <a:buChar char="•"/>
            </a:pPr>
            <a:r>
              <a:rPr lang="en-US" sz="1300" dirty="0">
                <a:solidFill>
                  <a:schemeClr val="tx1"/>
                </a:solidFill>
                <a:latin typeface="Gill Sans MT" panose="020B0502020104020203" pitchFamily="34" charset="0"/>
                <a:cs typeface="Calibri" panose="020F0502020204030204" pitchFamily="34" charset="0"/>
              </a:rPr>
              <a:t>Depressed relaxation of the heart during </a:t>
            </a:r>
            <a:r>
              <a:rPr lang="en-US" sz="1300" dirty="0" smtClean="0">
                <a:solidFill>
                  <a:schemeClr val="tx1"/>
                </a:solidFill>
                <a:latin typeface="Gill Sans MT" panose="020B0502020104020203" pitchFamily="34" charset="0"/>
                <a:cs typeface="Calibri" panose="020F0502020204030204" pitchFamily="34" charset="0"/>
              </a:rPr>
              <a:t>systole.</a:t>
            </a:r>
            <a:endParaRPr lang="en-US" sz="1300" dirty="0">
              <a:solidFill>
                <a:schemeClr val="tx1"/>
              </a:solidFill>
              <a:latin typeface="Gill Sans MT" panose="020B0502020104020203" pitchFamily="34" charset="0"/>
              <a:cs typeface="Calibri" panose="020F0502020204030204" pitchFamily="34" charset="0"/>
            </a:endParaRPr>
          </a:p>
          <a:p>
            <a:pPr lvl="1" defTabSz="914400">
              <a:buClr>
                <a:srgbClr val="008080"/>
              </a:buClr>
              <a:buFont typeface="Arial" charset="0"/>
              <a:buChar char="•"/>
            </a:pPr>
            <a:r>
              <a:rPr lang="en-US" sz="1300" dirty="0">
                <a:solidFill>
                  <a:schemeClr val="tx1"/>
                </a:solidFill>
                <a:latin typeface="Gill Sans MT" panose="020B0502020104020203" pitchFamily="34" charset="0"/>
                <a:cs typeface="Calibri" panose="020F0502020204030204" pitchFamily="34" charset="0"/>
              </a:rPr>
              <a:t>Calcium containing stones in </a:t>
            </a:r>
            <a:r>
              <a:rPr lang="en-US" sz="1300" dirty="0" smtClean="0">
                <a:solidFill>
                  <a:schemeClr val="tx1"/>
                </a:solidFill>
                <a:latin typeface="Gill Sans MT" panose="020B0502020104020203" pitchFamily="34" charset="0"/>
                <a:cs typeface="Calibri" panose="020F0502020204030204" pitchFamily="34" charset="0"/>
              </a:rPr>
              <a:t>kidney.</a:t>
            </a:r>
            <a:endParaRPr lang="en-US" sz="1300" dirty="0">
              <a:solidFill>
                <a:schemeClr val="tx1"/>
              </a:solidFill>
              <a:latin typeface="Gill Sans MT" panose="020B0502020104020203" pitchFamily="34" charset="0"/>
              <a:cs typeface="Calibri" panose="020F0502020204030204" pitchFamily="34" charset="0"/>
            </a:endParaRPr>
          </a:p>
          <a:p>
            <a:pPr lvl="1" defTabSz="914400">
              <a:buClr>
                <a:srgbClr val="008080"/>
              </a:buClr>
              <a:buFont typeface="Arial" charset="0"/>
              <a:buChar char="•"/>
            </a:pPr>
            <a:r>
              <a:rPr lang="en-US" sz="1300" dirty="0">
                <a:solidFill>
                  <a:schemeClr val="tx1"/>
                </a:solidFill>
                <a:latin typeface="Gill Sans MT" panose="020B0502020104020203" pitchFamily="34" charset="0"/>
                <a:cs typeface="Calibri" panose="020F0502020204030204" pitchFamily="34" charset="0"/>
              </a:rPr>
              <a:t>Parathyroid poisoning: Precipitation of calcium in soft </a:t>
            </a:r>
            <a:r>
              <a:rPr lang="en-US" sz="1300" dirty="0" smtClean="0">
                <a:solidFill>
                  <a:schemeClr val="tx1"/>
                </a:solidFill>
                <a:latin typeface="Gill Sans MT" panose="020B0502020104020203" pitchFamily="34" charset="0"/>
                <a:cs typeface="Calibri" panose="020F0502020204030204" pitchFamily="34" charset="0"/>
              </a:rPr>
              <a:t>tissues </a:t>
            </a:r>
            <a:r>
              <a:rPr lang="en-US" sz="1300" dirty="0">
                <a:solidFill>
                  <a:schemeClr val="tx1"/>
                </a:solidFill>
                <a:latin typeface="Gill Sans MT" panose="020B0502020104020203" pitchFamily="34" charset="0"/>
                <a:cs typeface="Calibri" panose="020F0502020204030204" pitchFamily="34" charset="0"/>
              </a:rPr>
              <a:t>occur when Ca</a:t>
            </a:r>
            <a:r>
              <a:rPr lang="en-US" sz="1300" baseline="30000" dirty="0">
                <a:solidFill>
                  <a:schemeClr val="tx1"/>
                </a:solidFill>
                <a:latin typeface="Gill Sans MT" panose="020B0502020104020203" pitchFamily="34" charset="0"/>
                <a:cs typeface="Calibri" panose="020F0502020204030204" pitchFamily="34" charset="0"/>
              </a:rPr>
              <a:t>+2</a:t>
            </a:r>
            <a:r>
              <a:rPr lang="en-US" sz="1300" dirty="0">
                <a:solidFill>
                  <a:schemeClr val="tx1"/>
                </a:solidFill>
                <a:latin typeface="Gill Sans MT" panose="020B0502020104020203" pitchFamily="34" charset="0"/>
                <a:cs typeface="Calibri" panose="020F0502020204030204" pitchFamily="34" charset="0"/>
              </a:rPr>
              <a:t> → </a:t>
            </a:r>
            <a:r>
              <a:rPr lang="en-US" sz="1300" dirty="0" smtClean="0">
                <a:solidFill>
                  <a:srgbClr val="FFC000"/>
                </a:solidFill>
                <a:latin typeface="Gill Sans MT" panose="020B0502020104020203" pitchFamily="34" charset="0"/>
                <a:cs typeface="Calibri" panose="020F0502020204030204" pitchFamily="34" charset="0"/>
              </a:rPr>
              <a:t>&gt;1</a:t>
            </a:r>
            <a:r>
              <a:rPr lang="en-US" sz="1300" dirty="0" smtClean="0">
                <a:solidFill>
                  <a:schemeClr val="accent4">
                    <a:lumMod val="75000"/>
                  </a:schemeClr>
                </a:solidFill>
                <a:latin typeface="Gill Sans MT" panose="020B0502020104020203" pitchFamily="34" charset="0"/>
                <a:cs typeface="Calibri" panose="020F0502020204030204" pitchFamily="34" charset="0"/>
              </a:rPr>
              <a:t>7</a:t>
            </a:r>
            <a:r>
              <a:rPr lang="en-US" sz="1300" dirty="0" smtClean="0">
                <a:solidFill>
                  <a:schemeClr val="tx1"/>
                </a:solidFill>
                <a:latin typeface="Gill Sans MT" panose="020B0502020104020203" pitchFamily="34" charset="0"/>
                <a:cs typeface="Calibri" panose="020F0502020204030204" pitchFamily="34" charset="0"/>
              </a:rPr>
              <a:t>mg/dl </a:t>
            </a:r>
            <a:r>
              <a:rPr lang="en-US" sz="1300" dirty="0" smtClean="0">
                <a:solidFill>
                  <a:schemeClr val="tx1"/>
                </a:solidFill>
                <a:latin typeface="Gill Sans MT" panose="020B0502020104020203" pitchFamily="34" charset="0"/>
                <a:cs typeface="Calibri" panose="020F0502020204030204" pitchFamily="34" charset="0"/>
                <a:sym typeface="Wingdings" panose="05000000000000000000" pitchFamily="2" charset="2"/>
              </a:rPr>
              <a:t> lead to</a:t>
            </a:r>
            <a:r>
              <a:rPr lang="en-US" sz="1300" dirty="0" smtClean="0">
                <a:solidFill>
                  <a:schemeClr val="tx1"/>
                </a:solidFill>
                <a:latin typeface="Gill Sans MT" panose="020B0502020104020203" pitchFamily="34" charset="0"/>
                <a:cs typeface="Calibri" panose="020F0502020204030204" pitchFamily="34" charset="0"/>
              </a:rPr>
              <a:t> </a:t>
            </a:r>
            <a:r>
              <a:rPr lang="en-US" sz="1300" dirty="0" smtClean="0">
                <a:solidFill>
                  <a:srgbClr val="FF0000"/>
                </a:solidFill>
                <a:latin typeface="Gill Sans MT" panose="020B0502020104020203" pitchFamily="34" charset="0"/>
                <a:cs typeface="Calibri" panose="020F0502020204030204" pitchFamily="34" charset="0"/>
              </a:rPr>
              <a:t>death.</a:t>
            </a:r>
            <a:endParaRPr lang="en-US" sz="1300" dirty="0">
              <a:solidFill>
                <a:srgbClr val="FF0000"/>
              </a:solidFill>
              <a:latin typeface="Gill Sans MT" panose="020B0502020104020203" pitchFamily="34" charset="0"/>
              <a:cs typeface="Calibri" panose="020F0502020204030204" pitchFamily="34" charset="0"/>
            </a:endParaRPr>
          </a:p>
        </p:txBody>
      </p:sp>
      <p:sp>
        <p:nvSpPr>
          <p:cNvPr id="12" name="Rectangle 11"/>
          <p:cNvSpPr/>
          <p:nvPr/>
        </p:nvSpPr>
        <p:spPr>
          <a:xfrm>
            <a:off x="9489597" y="1143000"/>
            <a:ext cx="2061965" cy="346348"/>
          </a:xfrm>
          <a:prstGeom prst="rect">
            <a:avLst/>
          </a:prstGeom>
          <a:noFill/>
          <a:ln>
            <a:solidFill>
              <a:srgbClr val="E4CBE7"/>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cs typeface="Arabic Typesetting" panose="03020402040406030203" pitchFamily="66" charset="-78"/>
              </a:rPr>
              <a:t>Only in Females’ Slides</a:t>
            </a:r>
          </a:p>
        </p:txBody>
      </p:sp>
      <p:sp>
        <p:nvSpPr>
          <p:cNvPr id="14" name="Rectangle 13"/>
          <p:cNvSpPr/>
          <p:nvPr/>
        </p:nvSpPr>
        <p:spPr>
          <a:xfrm>
            <a:off x="3287760" y="1175405"/>
            <a:ext cx="1917949" cy="340491"/>
          </a:xfrm>
          <a:prstGeom prst="rect">
            <a:avLst/>
          </a:prstGeom>
          <a:noFill/>
          <a:ln>
            <a:solidFill>
              <a:srgbClr val="009999"/>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2"/>
                </a:solidFill>
                <a:latin typeface="Gill Sans MT" charset="0"/>
                <a:ea typeface="Gill Sans MT" charset="0"/>
                <a:cs typeface="Gill Sans MT" charset="0"/>
              </a:rPr>
              <a:t>Only in Males’ Slides</a:t>
            </a:r>
          </a:p>
        </p:txBody>
      </p:sp>
      <p:sp>
        <p:nvSpPr>
          <p:cNvPr id="15" name="Rectangle 14"/>
          <p:cNvSpPr/>
          <p:nvPr/>
        </p:nvSpPr>
        <p:spPr>
          <a:xfrm>
            <a:off x="609460" y="4882708"/>
            <a:ext cx="4596249" cy="1395244"/>
          </a:xfrm>
          <a:prstGeom prst="rect">
            <a:avLst/>
          </a:prstGeom>
          <a:ln>
            <a:solidFill>
              <a:srgbClr val="00B050"/>
            </a:solidFill>
            <a:prstDash val="dashDot"/>
          </a:ln>
        </p:spPr>
        <p:txBody>
          <a:bodyPr vert="horz" wrap="square" lIns="101590" tIns="50795" rIns="101590" bIns="50795">
            <a:spAutoFit/>
          </a:bodyPr>
          <a:lstStyle/>
          <a:p>
            <a:pPr algn="r" rtl="1">
              <a:lnSpc>
                <a:spcPct val="150000"/>
              </a:lnSpc>
            </a:pPr>
            <a:r>
              <a:rPr lang="ar-SA" sz="1400" dirty="0">
                <a:solidFill>
                  <a:srgbClr val="00B050"/>
                </a:solidFill>
                <a:cs typeface="Calibri" panose="020F0502020204030204" pitchFamily="34" charset="0"/>
              </a:rPr>
              <a:t>العظم يفضى من </a:t>
            </a:r>
            <a:r>
              <a:rPr lang="ar-SA" sz="1400" dirty="0" err="1">
                <a:solidFill>
                  <a:srgbClr val="00B050"/>
                </a:solidFill>
                <a:cs typeface="Calibri" panose="020F0502020204030204" pitchFamily="34" charset="0"/>
              </a:rPr>
              <a:t>المنيرالز</a:t>
            </a:r>
            <a:r>
              <a:rPr lang="ar-SA" sz="1400" dirty="0">
                <a:solidFill>
                  <a:srgbClr val="00B050"/>
                </a:solidFill>
                <a:cs typeface="Calibri" panose="020F0502020204030204" pitchFamily="34" charset="0"/>
              </a:rPr>
              <a:t> الي فيه فيطلع العظم فارغ وكأنه يحتوي على أكياس</a:t>
            </a:r>
          </a:p>
          <a:p>
            <a:pPr marL="285750" indent="-285750">
              <a:lnSpc>
                <a:spcPct val="150000"/>
              </a:lnSpc>
              <a:buFont typeface="Wingdings" panose="05000000000000000000" pitchFamily="2" charset="2"/>
              <a:buChar char="ü"/>
            </a:pPr>
            <a:r>
              <a:rPr lang="en-US" sz="1400" dirty="0">
                <a:solidFill>
                  <a:srgbClr val="00B050"/>
                </a:solidFill>
                <a:cs typeface="Calibri" panose="020F0502020204030204" pitchFamily="34" charset="0"/>
              </a:rPr>
              <a:t>The bone becomes weak and easily </a:t>
            </a:r>
            <a:r>
              <a:rPr lang="en-US" sz="1400" dirty="0" smtClean="0">
                <a:solidFill>
                  <a:srgbClr val="00B050"/>
                </a:solidFill>
                <a:cs typeface="Calibri" panose="020F0502020204030204" pitchFamily="34" charset="0"/>
              </a:rPr>
              <a:t>broken.</a:t>
            </a:r>
            <a:endParaRPr lang="en-US" sz="1400" dirty="0">
              <a:solidFill>
                <a:srgbClr val="00B050"/>
              </a:solidFill>
              <a:cs typeface="Calibri" panose="020F0502020204030204" pitchFamily="34" charset="0"/>
            </a:endParaRPr>
          </a:p>
          <a:p>
            <a:pPr marL="285750" indent="-285750">
              <a:lnSpc>
                <a:spcPct val="150000"/>
              </a:lnSpc>
              <a:buFont typeface="Wingdings" panose="05000000000000000000" pitchFamily="2" charset="2"/>
              <a:buChar char="ü"/>
            </a:pPr>
            <a:r>
              <a:rPr lang="en-US" sz="1400" dirty="0">
                <a:solidFill>
                  <a:srgbClr val="00B050"/>
                </a:solidFill>
                <a:cs typeface="Calibri" panose="020F0502020204030204" pitchFamily="34" charset="0"/>
              </a:rPr>
              <a:t>If we measured the level of the enzyme alkaline phosphatase in blood it will be </a:t>
            </a:r>
            <a:r>
              <a:rPr lang="en-US" sz="1400" dirty="0" smtClean="0">
                <a:solidFill>
                  <a:srgbClr val="00B050"/>
                </a:solidFill>
                <a:cs typeface="Calibri" panose="020F0502020204030204" pitchFamily="34" charset="0"/>
              </a:rPr>
              <a:t>high.</a:t>
            </a:r>
            <a:endParaRPr lang="en-US" sz="1400" dirty="0">
              <a:solidFill>
                <a:srgbClr val="00B050"/>
              </a:solidFill>
              <a:cs typeface="Calibri" panose="020F0502020204030204" pitchFamily="34" charset="0"/>
            </a:endParaRPr>
          </a:p>
        </p:txBody>
      </p:sp>
      <p:sp>
        <p:nvSpPr>
          <p:cNvPr id="16" name="Rectangle 15"/>
          <p:cNvSpPr/>
          <p:nvPr/>
        </p:nvSpPr>
        <p:spPr>
          <a:xfrm>
            <a:off x="3287760" y="1581440"/>
            <a:ext cx="1948014" cy="328999"/>
          </a:xfrm>
          <a:prstGeom prst="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Arabic Typesetting" panose="03020402040406030203" pitchFamily="66" charset="-78"/>
                <a:cs typeface="Arabic Typesetting" panose="03020402040406030203" pitchFamily="66" charset="-78"/>
              </a:rPr>
              <a:t>Just read it</a:t>
            </a:r>
            <a:endParaRPr lang="en-US" sz="2400" dirty="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4998980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Feathered</Template>
  <TotalTime>12858</TotalTime>
  <Words>2109</Words>
  <Application>Microsoft Macintosh PowerPoint</Application>
  <PresentationFormat>Custom</PresentationFormat>
  <Paragraphs>284</Paragraphs>
  <Slides>15</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15</vt:i4>
      </vt:variant>
    </vt:vector>
  </HeadingPairs>
  <TitlesOfParts>
    <vt:vector size="27" baseType="lpstr">
      <vt:lpstr>.AppleSystemUIFont</vt:lpstr>
      <vt:lpstr>Arabic Typesetting</vt:lpstr>
      <vt:lpstr>Bahnschrift</vt:lpstr>
      <vt:lpstr>Bookman Old Style</vt:lpstr>
      <vt:lpstr>Calibri</vt:lpstr>
      <vt:lpstr>Comic Sans MS</vt:lpstr>
      <vt:lpstr>Gill Sans MT</vt:lpstr>
      <vt:lpstr>Tahoma</vt:lpstr>
      <vt:lpstr>Wingdings</vt:lpstr>
      <vt:lpstr>Wingdings 3</vt:lpstr>
      <vt:lpstr>Arial</vt:lpstr>
      <vt:lpstr>Origin</vt:lpstr>
      <vt:lpstr>PowerPoint Presentation</vt:lpstr>
      <vt:lpstr>PowerPoint Presentation</vt:lpstr>
      <vt:lpstr>Hypercalcemia</vt:lpstr>
      <vt:lpstr>Wolff’s Law</vt:lpstr>
      <vt:lpstr>Hypocalcemia</vt:lpstr>
      <vt:lpstr>Chvostek’s &amp; Trousseau’s  sign </vt:lpstr>
      <vt:lpstr>Hyperparathyroidism</vt:lpstr>
      <vt:lpstr>Cont. </vt:lpstr>
      <vt:lpstr>Primary Hyperparathyroidism</vt:lpstr>
      <vt:lpstr>Secondary Hyperparathyroidism</vt:lpstr>
      <vt:lpstr>Hypoparathyroidism (Rare)</vt:lpstr>
      <vt:lpstr>Vitamin D deficiency  Diseases </vt:lpstr>
      <vt:lpstr>Cont.</vt:lpstr>
      <vt:lpstr>Summary</vt:lpstr>
      <vt:lpstr>Thank you for checking our work! </vt:lpstr>
    </vt:vector>
  </TitlesOfParts>
  <Company>Hewlett-Packard</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Levels of Organisation</dc:title>
  <dc:creator>Lelo HM</dc:creator>
  <cp:lastModifiedBy>شوق</cp:lastModifiedBy>
  <cp:revision>1234</cp:revision>
  <dcterms:created xsi:type="dcterms:W3CDTF">2016-09-07T16:15:34Z</dcterms:created>
  <dcterms:modified xsi:type="dcterms:W3CDTF">2018-02-22T20:38:17Z</dcterms:modified>
</cp:coreProperties>
</file>