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amp;ehk=Tl0sZzdM7rchDlb"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0" r:id="rId4"/>
    <p:sldId id="261" r:id="rId5"/>
    <p:sldId id="262" r:id="rId6"/>
    <p:sldId id="266" r:id="rId7"/>
    <p:sldId id="265" r:id="rId8"/>
    <p:sldId id="267" r:id="rId9"/>
    <p:sldId id="268" r:id="rId10"/>
    <p:sldId id="269" r:id="rId11"/>
    <p:sldId id="270" r:id="rId12"/>
    <p:sldId id="263" r:id="rId13"/>
    <p:sldId id="264" r:id="rId14"/>
    <p:sldId id="271" r:id="rId15"/>
    <p:sldId id="272" r:id="rId16"/>
    <p:sldId id="273"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A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85" autoAdjust="0"/>
  </p:normalViewPr>
  <p:slideViewPr>
    <p:cSldViewPr snapToGrid="0">
      <p:cViewPr varScale="1">
        <p:scale>
          <a:sx n="66" d="100"/>
          <a:sy n="66"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86026-05FE-495B-8A7A-8CE79D8375A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DDC8C09-D381-4EE9-BD5A-3C82D4F81657}">
      <dgm:prSet phldrT="[Text]" custT="1"/>
      <dgm:spPr>
        <a:solidFill>
          <a:schemeClr val="accent5">
            <a:lumMod val="20000"/>
            <a:lumOff val="80000"/>
          </a:schemeClr>
        </a:solidFill>
        <a:ln>
          <a:solidFill>
            <a:schemeClr val="accent5">
              <a:lumMod val="20000"/>
              <a:lumOff val="80000"/>
            </a:schemeClr>
          </a:solidFill>
        </a:ln>
      </dgm:spPr>
      <dgm:t>
        <a:bodyPr/>
        <a:lstStyle/>
        <a:p>
          <a:r>
            <a:rPr lang="en-US" sz="1800" dirty="0">
              <a:solidFill>
                <a:schemeClr val="tx1"/>
              </a:solidFill>
              <a:latin typeface="Cambria" panose="02040503050406030204" pitchFamily="18" charset="0"/>
            </a:rPr>
            <a:t>Anger</a:t>
          </a:r>
        </a:p>
      </dgm:t>
    </dgm:pt>
    <dgm:pt modelId="{AA333FE9-3F15-4F98-9B6C-25FC109CC93E}" type="parTrans" cxnId="{C490C64D-FC35-4211-86DC-60692240901D}">
      <dgm:prSet/>
      <dgm:spPr/>
      <dgm:t>
        <a:bodyPr/>
        <a:lstStyle/>
        <a:p>
          <a:endParaRPr lang="en-US"/>
        </a:p>
      </dgm:t>
    </dgm:pt>
    <dgm:pt modelId="{B0C13D18-464A-4EC7-8752-C5DE2DF95D45}" type="sibTrans" cxnId="{C490C64D-FC35-4211-86DC-60692240901D}">
      <dgm:prSet/>
      <dgm:spPr/>
      <dgm:t>
        <a:bodyPr/>
        <a:lstStyle/>
        <a:p>
          <a:endParaRPr lang="en-US"/>
        </a:p>
      </dgm:t>
    </dgm:pt>
    <dgm:pt modelId="{B31CC51D-DF76-4277-A096-31B06DFD1FF7}">
      <dgm:prSet phldrT="[Text]" custT="1"/>
      <dgm:spPr>
        <a:solidFill>
          <a:schemeClr val="accent1">
            <a:lumMod val="40000"/>
            <a:lumOff val="60000"/>
          </a:schemeClr>
        </a:solidFill>
        <a:ln>
          <a:solidFill>
            <a:schemeClr val="accent1">
              <a:lumMod val="40000"/>
              <a:lumOff val="60000"/>
            </a:schemeClr>
          </a:solidFill>
        </a:ln>
      </dgm:spPr>
      <dgm:t>
        <a:bodyPr/>
        <a:lstStyle/>
        <a:p>
          <a:r>
            <a:rPr lang="en-US" sz="1800" dirty="0">
              <a:solidFill>
                <a:schemeClr val="tx1"/>
              </a:solidFill>
              <a:latin typeface="Cambria" panose="02040503050406030204" pitchFamily="18" charset="0"/>
            </a:rPr>
            <a:t>Bargaining</a:t>
          </a:r>
          <a:endParaRPr lang="ar-SA" sz="1800" dirty="0">
            <a:solidFill>
              <a:schemeClr val="tx1"/>
            </a:solidFill>
            <a:latin typeface="Cambria" panose="02040503050406030204" pitchFamily="18" charset="0"/>
          </a:endParaRPr>
        </a:p>
        <a:p>
          <a:r>
            <a:rPr lang="ar-SA" sz="1800" dirty="0">
              <a:solidFill>
                <a:schemeClr val="accent3">
                  <a:lumMod val="75000"/>
                </a:schemeClr>
              </a:solidFill>
              <a:latin typeface="Cambria" panose="02040503050406030204" pitchFamily="18" charset="0"/>
            </a:rPr>
            <a:t>المساومة</a:t>
          </a:r>
          <a:endParaRPr lang="en-US" sz="1800" dirty="0">
            <a:solidFill>
              <a:schemeClr val="accent3">
                <a:lumMod val="75000"/>
              </a:schemeClr>
            </a:solidFill>
            <a:latin typeface="Cambria" panose="02040503050406030204" pitchFamily="18" charset="0"/>
          </a:endParaRPr>
        </a:p>
      </dgm:t>
    </dgm:pt>
    <dgm:pt modelId="{58268E24-F18F-4EA9-9B46-28DBA3E79C00}" type="parTrans" cxnId="{B808CE8D-EEEE-4EFF-86EF-E6816CF265FE}">
      <dgm:prSet/>
      <dgm:spPr/>
      <dgm:t>
        <a:bodyPr/>
        <a:lstStyle/>
        <a:p>
          <a:endParaRPr lang="en-US"/>
        </a:p>
      </dgm:t>
    </dgm:pt>
    <dgm:pt modelId="{5ABC8576-17AF-41EC-BCC2-28CF86B09445}" type="sibTrans" cxnId="{B808CE8D-EEEE-4EFF-86EF-E6816CF265FE}">
      <dgm:prSet/>
      <dgm:spPr/>
      <dgm:t>
        <a:bodyPr/>
        <a:lstStyle/>
        <a:p>
          <a:endParaRPr lang="en-US"/>
        </a:p>
      </dgm:t>
    </dgm:pt>
    <dgm:pt modelId="{77C0C089-4213-45C5-84D7-041DB953D821}">
      <dgm:prSet custT="1"/>
      <dgm:spPr>
        <a:solidFill>
          <a:schemeClr val="accent6">
            <a:lumMod val="20000"/>
            <a:lumOff val="80000"/>
          </a:schemeClr>
        </a:solidFill>
        <a:ln>
          <a:solidFill>
            <a:schemeClr val="accent6">
              <a:lumMod val="20000"/>
              <a:lumOff val="80000"/>
            </a:schemeClr>
          </a:solidFill>
        </a:ln>
      </dgm:spPr>
      <dgm:t>
        <a:bodyPr/>
        <a:lstStyle/>
        <a:p>
          <a:r>
            <a:rPr lang="en-US" sz="1800" dirty="0">
              <a:solidFill>
                <a:schemeClr val="tx1"/>
              </a:solidFill>
              <a:latin typeface="Cambria" panose="02040503050406030204" pitchFamily="18" charset="0"/>
            </a:rPr>
            <a:t>Denial</a:t>
          </a:r>
          <a:endParaRPr lang="ar-SA" sz="1800" dirty="0">
            <a:solidFill>
              <a:schemeClr val="tx1"/>
            </a:solidFill>
            <a:latin typeface="Cambria" panose="02040503050406030204" pitchFamily="18" charset="0"/>
          </a:endParaRPr>
        </a:p>
        <a:p>
          <a:r>
            <a:rPr lang="ar-SA" sz="1800" dirty="0">
              <a:solidFill>
                <a:schemeClr val="accent3">
                  <a:lumMod val="75000"/>
                </a:schemeClr>
              </a:solidFill>
              <a:latin typeface="Cambria" panose="02040503050406030204" pitchFamily="18" charset="0"/>
            </a:rPr>
            <a:t>الإنكار</a:t>
          </a:r>
          <a:endParaRPr lang="en-US" sz="1800" dirty="0">
            <a:solidFill>
              <a:schemeClr val="accent3">
                <a:lumMod val="75000"/>
              </a:schemeClr>
            </a:solidFill>
            <a:latin typeface="Cambria" panose="02040503050406030204" pitchFamily="18" charset="0"/>
          </a:endParaRPr>
        </a:p>
      </dgm:t>
    </dgm:pt>
    <dgm:pt modelId="{0D760D96-4F0B-43B6-9680-D0F4F8A3B000}" type="parTrans" cxnId="{F2543998-4AC9-4C6B-B548-D6C4A9112092}">
      <dgm:prSet/>
      <dgm:spPr/>
      <dgm:t>
        <a:bodyPr/>
        <a:lstStyle/>
        <a:p>
          <a:endParaRPr lang="en-US"/>
        </a:p>
      </dgm:t>
    </dgm:pt>
    <dgm:pt modelId="{AF991AAD-C884-4688-9E76-22CD832B271A}" type="sibTrans" cxnId="{F2543998-4AC9-4C6B-B548-D6C4A9112092}">
      <dgm:prSet/>
      <dgm:spPr/>
      <dgm:t>
        <a:bodyPr/>
        <a:lstStyle/>
        <a:p>
          <a:endParaRPr lang="en-US"/>
        </a:p>
      </dgm:t>
    </dgm:pt>
    <dgm:pt modelId="{2A8A07BF-00BE-463B-99AD-BFAEFC027E36}">
      <dgm:prSet custT="1"/>
      <dgm:spPr>
        <a:solidFill>
          <a:schemeClr val="accent3">
            <a:lumMod val="60000"/>
            <a:lumOff val="40000"/>
          </a:schemeClr>
        </a:solidFill>
        <a:ln>
          <a:solidFill>
            <a:schemeClr val="accent3">
              <a:lumMod val="40000"/>
              <a:lumOff val="60000"/>
            </a:schemeClr>
          </a:solidFill>
        </a:ln>
      </dgm:spPr>
      <dgm:t>
        <a:bodyPr/>
        <a:lstStyle/>
        <a:p>
          <a:r>
            <a:rPr lang="en-US" sz="1800" dirty="0">
              <a:solidFill>
                <a:schemeClr val="tx1"/>
              </a:solidFill>
              <a:latin typeface="Cambria" panose="02040503050406030204" pitchFamily="18" charset="0"/>
            </a:rPr>
            <a:t>Depression*</a:t>
          </a:r>
        </a:p>
        <a:p>
          <a:r>
            <a:rPr lang="en-US" sz="1800" dirty="0">
              <a:solidFill>
                <a:schemeClr val="accent6"/>
              </a:solidFill>
              <a:latin typeface="Cambria" panose="02040503050406030204" pitchFamily="18" charset="0"/>
            </a:rPr>
            <a:t>(irritability)</a:t>
          </a:r>
        </a:p>
      </dgm:t>
    </dgm:pt>
    <dgm:pt modelId="{AD701A40-233D-425E-A4F9-47899AE2F134}" type="parTrans" cxnId="{1F8B2C1B-77DA-45AE-9B9C-B2D1239AD3F0}">
      <dgm:prSet/>
      <dgm:spPr/>
      <dgm:t>
        <a:bodyPr/>
        <a:lstStyle/>
        <a:p>
          <a:endParaRPr lang="en-US"/>
        </a:p>
      </dgm:t>
    </dgm:pt>
    <dgm:pt modelId="{7685A7D2-A0D8-4391-ADAA-B601A9A9EDE7}" type="sibTrans" cxnId="{1F8B2C1B-77DA-45AE-9B9C-B2D1239AD3F0}">
      <dgm:prSet/>
      <dgm:spPr/>
      <dgm:t>
        <a:bodyPr/>
        <a:lstStyle/>
        <a:p>
          <a:endParaRPr lang="en-US"/>
        </a:p>
      </dgm:t>
    </dgm:pt>
    <dgm:pt modelId="{A9EF697D-C6A6-4802-ADC4-2B0532953B73}">
      <dgm:prSet custT="1"/>
      <dgm:spPr>
        <a:solidFill>
          <a:schemeClr val="bg1"/>
        </a:solidFill>
        <a:ln>
          <a:solidFill>
            <a:schemeClr val="bg1"/>
          </a:solidFill>
        </a:ln>
      </dgm:spPr>
      <dgm:t>
        <a:bodyPr/>
        <a:lstStyle/>
        <a:p>
          <a:r>
            <a:rPr lang="en-US" sz="1800" dirty="0">
              <a:solidFill>
                <a:schemeClr val="tx1"/>
              </a:solidFill>
              <a:latin typeface="Cambria" panose="02040503050406030204" pitchFamily="18" charset="0"/>
            </a:rPr>
            <a:t>Acceptance</a:t>
          </a:r>
        </a:p>
      </dgm:t>
    </dgm:pt>
    <dgm:pt modelId="{DCECEA4C-4DFA-4EAA-8403-A1A5FADDAC98}" type="parTrans" cxnId="{AD51C361-F42E-4A9A-9548-D82A59314440}">
      <dgm:prSet/>
      <dgm:spPr/>
      <dgm:t>
        <a:bodyPr/>
        <a:lstStyle/>
        <a:p>
          <a:endParaRPr lang="en-US"/>
        </a:p>
      </dgm:t>
    </dgm:pt>
    <dgm:pt modelId="{381238C0-8BB5-4F84-9AE8-5BE3A1D1D9EE}" type="sibTrans" cxnId="{AD51C361-F42E-4A9A-9548-D82A59314440}">
      <dgm:prSet/>
      <dgm:spPr/>
      <dgm:t>
        <a:bodyPr/>
        <a:lstStyle/>
        <a:p>
          <a:endParaRPr lang="en-US"/>
        </a:p>
      </dgm:t>
    </dgm:pt>
    <dgm:pt modelId="{FFFC306C-DA55-48B1-A1E1-DFFF16320887}" type="pres">
      <dgm:prSet presAssocID="{19286026-05FE-495B-8A7A-8CE79D8375A0}" presName="Name0" presStyleCnt="0">
        <dgm:presLayoutVars>
          <dgm:dir/>
          <dgm:animLvl val="lvl"/>
          <dgm:resizeHandles val="exact"/>
        </dgm:presLayoutVars>
      </dgm:prSet>
      <dgm:spPr/>
    </dgm:pt>
    <dgm:pt modelId="{D3A02D3F-9E36-47F8-9CEB-D46D497CE661}" type="pres">
      <dgm:prSet presAssocID="{77C0C089-4213-45C5-84D7-041DB953D821}" presName="parTxOnly" presStyleLbl="node1" presStyleIdx="0" presStyleCnt="5">
        <dgm:presLayoutVars>
          <dgm:chMax val="0"/>
          <dgm:chPref val="0"/>
          <dgm:bulletEnabled val="1"/>
        </dgm:presLayoutVars>
      </dgm:prSet>
      <dgm:spPr/>
    </dgm:pt>
    <dgm:pt modelId="{841CD98E-85D2-4D81-9DB5-62C0CA8731F5}" type="pres">
      <dgm:prSet presAssocID="{AF991AAD-C884-4688-9E76-22CD832B271A}" presName="parTxOnlySpace" presStyleCnt="0"/>
      <dgm:spPr/>
    </dgm:pt>
    <dgm:pt modelId="{D2074967-581B-458B-93D5-41B4B8D86B92}" type="pres">
      <dgm:prSet presAssocID="{0DDC8C09-D381-4EE9-BD5A-3C82D4F81657}" presName="parTxOnly" presStyleLbl="node1" presStyleIdx="1" presStyleCnt="5">
        <dgm:presLayoutVars>
          <dgm:chMax val="0"/>
          <dgm:chPref val="0"/>
          <dgm:bulletEnabled val="1"/>
        </dgm:presLayoutVars>
      </dgm:prSet>
      <dgm:spPr/>
    </dgm:pt>
    <dgm:pt modelId="{C1B5D6B7-B0EB-4F3E-99B8-235EC41D841A}" type="pres">
      <dgm:prSet presAssocID="{B0C13D18-464A-4EC7-8752-C5DE2DF95D45}" presName="parTxOnlySpace" presStyleCnt="0"/>
      <dgm:spPr/>
    </dgm:pt>
    <dgm:pt modelId="{6BB8298B-1457-4CA2-8920-096739F7B68C}" type="pres">
      <dgm:prSet presAssocID="{B31CC51D-DF76-4277-A096-31B06DFD1FF7}" presName="parTxOnly" presStyleLbl="node1" presStyleIdx="2" presStyleCnt="5">
        <dgm:presLayoutVars>
          <dgm:chMax val="0"/>
          <dgm:chPref val="0"/>
          <dgm:bulletEnabled val="1"/>
        </dgm:presLayoutVars>
      </dgm:prSet>
      <dgm:spPr/>
    </dgm:pt>
    <dgm:pt modelId="{84F5F08B-DC93-42AC-8CB6-7739D927F425}" type="pres">
      <dgm:prSet presAssocID="{5ABC8576-17AF-41EC-BCC2-28CF86B09445}" presName="parTxOnlySpace" presStyleCnt="0"/>
      <dgm:spPr/>
    </dgm:pt>
    <dgm:pt modelId="{D407670D-CB9E-460B-B091-21D4D4CEE05D}" type="pres">
      <dgm:prSet presAssocID="{2A8A07BF-00BE-463B-99AD-BFAEFC027E36}" presName="parTxOnly" presStyleLbl="node1" presStyleIdx="3" presStyleCnt="5" custScaleX="106207">
        <dgm:presLayoutVars>
          <dgm:chMax val="0"/>
          <dgm:chPref val="0"/>
          <dgm:bulletEnabled val="1"/>
        </dgm:presLayoutVars>
      </dgm:prSet>
      <dgm:spPr/>
    </dgm:pt>
    <dgm:pt modelId="{80D4EC7B-3883-4072-9901-2D25A9C5783E}" type="pres">
      <dgm:prSet presAssocID="{7685A7D2-A0D8-4391-ADAA-B601A9A9EDE7}" presName="parTxOnlySpace" presStyleCnt="0"/>
      <dgm:spPr/>
    </dgm:pt>
    <dgm:pt modelId="{DBDE561F-0BDA-4335-BC07-1F69BB2D81EA}" type="pres">
      <dgm:prSet presAssocID="{A9EF697D-C6A6-4802-ADC4-2B0532953B73}" presName="parTxOnly" presStyleLbl="node1" presStyleIdx="4" presStyleCnt="5">
        <dgm:presLayoutVars>
          <dgm:chMax val="0"/>
          <dgm:chPref val="0"/>
          <dgm:bulletEnabled val="1"/>
        </dgm:presLayoutVars>
      </dgm:prSet>
      <dgm:spPr/>
    </dgm:pt>
  </dgm:ptLst>
  <dgm:cxnLst>
    <dgm:cxn modelId="{1F8B2C1B-77DA-45AE-9B9C-B2D1239AD3F0}" srcId="{19286026-05FE-495B-8A7A-8CE79D8375A0}" destId="{2A8A07BF-00BE-463B-99AD-BFAEFC027E36}" srcOrd="3" destOrd="0" parTransId="{AD701A40-233D-425E-A4F9-47899AE2F134}" sibTransId="{7685A7D2-A0D8-4391-ADAA-B601A9A9EDE7}"/>
    <dgm:cxn modelId="{6E96D123-6B4E-4D9C-A8CD-0CD442632CC9}" type="presOf" srcId="{2A8A07BF-00BE-463B-99AD-BFAEFC027E36}" destId="{D407670D-CB9E-460B-B091-21D4D4CEE05D}" srcOrd="0" destOrd="0" presId="urn:microsoft.com/office/officeart/2005/8/layout/chevron1"/>
    <dgm:cxn modelId="{E175B429-DE18-4A5E-B2E8-91FCF4F581C9}" type="presOf" srcId="{A9EF697D-C6A6-4802-ADC4-2B0532953B73}" destId="{DBDE561F-0BDA-4335-BC07-1F69BB2D81EA}" srcOrd="0" destOrd="0" presId="urn:microsoft.com/office/officeart/2005/8/layout/chevron1"/>
    <dgm:cxn modelId="{AD51C361-F42E-4A9A-9548-D82A59314440}" srcId="{19286026-05FE-495B-8A7A-8CE79D8375A0}" destId="{A9EF697D-C6A6-4802-ADC4-2B0532953B73}" srcOrd="4" destOrd="0" parTransId="{DCECEA4C-4DFA-4EAA-8403-A1A5FADDAC98}" sibTransId="{381238C0-8BB5-4F84-9AE8-5BE3A1D1D9EE}"/>
    <dgm:cxn modelId="{C490C64D-FC35-4211-86DC-60692240901D}" srcId="{19286026-05FE-495B-8A7A-8CE79D8375A0}" destId="{0DDC8C09-D381-4EE9-BD5A-3C82D4F81657}" srcOrd="1" destOrd="0" parTransId="{AA333FE9-3F15-4F98-9B6C-25FC109CC93E}" sibTransId="{B0C13D18-464A-4EC7-8752-C5DE2DF95D45}"/>
    <dgm:cxn modelId="{B25CE55A-37AD-4E7C-AE52-A4F5F49FFAD3}" type="presOf" srcId="{19286026-05FE-495B-8A7A-8CE79D8375A0}" destId="{FFFC306C-DA55-48B1-A1E1-DFFF16320887}" srcOrd="0" destOrd="0" presId="urn:microsoft.com/office/officeart/2005/8/layout/chevron1"/>
    <dgm:cxn modelId="{B808CE8D-EEEE-4EFF-86EF-E6816CF265FE}" srcId="{19286026-05FE-495B-8A7A-8CE79D8375A0}" destId="{B31CC51D-DF76-4277-A096-31B06DFD1FF7}" srcOrd="2" destOrd="0" parTransId="{58268E24-F18F-4EA9-9B46-28DBA3E79C00}" sibTransId="{5ABC8576-17AF-41EC-BCC2-28CF86B09445}"/>
    <dgm:cxn modelId="{F2543998-4AC9-4C6B-B548-D6C4A9112092}" srcId="{19286026-05FE-495B-8A7A-8CE79D8375A0}" destId="{77C0C089-4213-45C5-84D7-041DB953D821}" srcOrd="0" destOrd="0" parTransId="{0D760D96-4F0B-43B6-9680-D0F4F8A3B000}" sibTransId="{AF991AAD-C884-4688-9E76-22CD832B271A}"/>
    <dgm:cxn modelId="{13C97FA0-51C6-4D47-98DF-9A611DD48923}" type="presOf" srcId="{0DDC8C09-D381-4EE9-BD5A-3C82D4F81657}" destId="{D2074967-581B-458B-93D5-41B4B8D86B92}" srcOrd="0" destOrd="0" presId="urn:microsoft.com/office/officeart/2005/8/layout/chevron1"/>
    <dgm:cxn modelId="{7B1760D2-B5F1-4F95-BA8D-C480EC49531E}" type="presOf" srcId="{B31CC51D-DF76-4277-A096-31B06DFD1FF7}" destId="{6BB8298B-1457-4CA2-8920-096739F7B68C}" srcOrd="0" destOrd="0" presId="urn:microsoft.com/office/officeart/2005/8/layout/chevron1"/>
    <dgm:cxn modelId="{4F15C5E3-DC54-45ED-A97B-12374A9D16DE}" type="presOf" srcId="{77C0C089-4213-45C5-84D7-041DB953D821}" destId="{D3A02D3F-9E36-47F8-9CEB-D46D497CE661}" srcOrd="0" destOrd="0" presId="urn:microsoft.com/office/officeart/2005/8/layout/chevron1"/>
    <dgm:cxn modelId="{B61BE75B-DA42-43A3-8C9D-C669D65BFE9D}" type="presParOf" srcId="{FFFC306C-DA55-48B1-A1E1-DFFF16320887}" destId="{D3A02D3F-9E36-47F8-9CEB-D46D497CE661}" srcOrd="0" destOrd="0" presId="urn:microsoft.com/office/officeart/2005/8/layout/chevron1"/>
    <dgm:cxn modelId="{FF5E1169-0A14-40A3-8F42-06180C53FFC2}" type="presParOf" srcId="{FFFC306C-DA55-48B1-A1E1-DFFF16320887}" destId="{841CD98E-85D2-4D81-9DB5-62C0CA8731F5}" srcOrd="1" destOrd="0" presId="urn:microsoft.com/office/officeart/2005/8/layout/chevron1"/>
    <dgm:cxn modelId="{3E802BF6-E479-40A6-8190-4C8DC08737A9}" type="presParOf" srcId="{FFFC306C-DA55-48B1-A1E1-DFFF16320887}" destId="{D2074967-581B-458B-93D5-41B4B8D86B92}" srcOrd="2" destOrd="0" presId="urn:microsoft.com/office/officeart/2005/8/layout/chevron1"/>
    <dgm:cxn modelId="{57445D25-471B-44CF-99E5-4436ACB2C39E}" type="presParOf" srcId="{FFFC306C-DA55-48B1-A1E1-DFFF16320887}" destId="{C1B5D6B7-B0EB-4F3E-99B8-235EC41D841A}" srcOrd="3" destOrd="0" presId="urn:microsoft.com/office/officeart/2005/8/layout/chevron1"/>
    <dgm:cxn modelId="{06B16B7B-47D6-47DF-B5F4-22C8E50EB673}" type="presParOf" srcId="{FFFC306C-DA55-48B1-A1E1-DFFF16320887}" destId="{6BB8298B-1457-4CA2-8920-096739F7B68C}" srcOrd="4" destOrd="0" presId="urn:microsoft.com/office/officeart/2005/8/layout/chevron1"/>
    <dgm:cxn modelId="{31E69959-77C3-4B65-9B43-B92426CF833C}" type="presParOf" srcId="{FFFC306C-DA55-48B1-A1E1-DFFF16320887}" destId="{84F5F08B-DC93-42AC-8CB6-7739D927F425}" srcOrd="5" destOrd="0" presId="urn:microsoft.com/office/officeart/2005/8/layout/chevron1"/>
    <dgm:cxn modelId="{56DB6E12-D69C-430F-8A8E-449D04777FD1}" type="presParOf" srcId="{FFFC306C-DA55-48B1-A1E1-DFFF16320887}" destId="{D407670D-CB9E-460B-B091-21D4D4CEE05D}" srcOrd="6" destOrd="0" presId="urn:microsoft.com/office/officeart/2005/8/layout/chevron1"/>
    <dgm:cxn modelId="{7AD25655-1E76-44AF-8BA5-425E25C2D698}" type="presParOf" srcId="{FFFC306C-DA55-48B1-A1E1-DFFF16320887}" destId="{80D4EC7B-3883-4072-9901-2D25A9C5783E}" srcOrd="7" destOrd="0" presId="urn:microsoft.com/office/officeart/2005/8/layout/chevron1"/>
    <dgm:cxn modelId="{D389AEE7-8A09-4CC0-A957-CF8663E58401}" type="presParOf" srcId="{FFFC306C-DA55-48B1-A1E1-DFFF16320887}" destId="{DBDE561F-0BDA-4335-BC07-1F69BB2D81EA}"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E1015-EAB7-4AF5-9559-8A6631872D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F5543272-CE4F-47BC-957A-E0C362E1CCB6}">
      <dgm:prSet phldrT="[Text]" custT="1"/>
      <dgm:spPr>
        <a:solidFill>
          <a:schemeClr val="accent6">
            <a:lumMod val="20000"/>
            <a:lumOff val="80000"/>
          </a:schemeClr>
        </a:solidFill>
        <a:ln>
          <a:solidFill>
            <a:schemeClr val="accent6">
              <a:lumMod val="20000"/>
              <a:lumOff val="80000"/>
            </a:schemeClr>
          </a:solidFill>
        </a:ln>
      </dgm:spPr>
      <dgm:t>
        <a:bodyPr/>
        <a:lstStyle/>
        <a:p>
          <a:pPr algn="ctr"/>
          <a:r>
            <a:rPr lang="en-US" sz="2000" dirty="0">
              <a:latin typeface="Cambria" panose="02040503050406030204" pitchFamily="18" charset="0"/>
            </a:rPr>
            <a:t>Psychological factors</a:t>
          </a:r>
        </a:p>
      </dgm:t>
    </dgm:pt>
    <dgm:pt modelId="{5A4E08E9-B1C1-4F30-AAA1-69039972FA36}" type="parTrans" cxnId="{1F22D901-8488-4A66-BEFA-67AAD6D3AF45}">
      <dgm:prSet/>
      <dgm:spPr/>
      <dgm:t>
        <a:bodyPr/>
        <a:lstStyle/>
        <a:p>
          <a:endParaRPr lang="en-US"/>
        </a:p>
      </dgm:t>
    </dgm:pt>
    <dgm:pt modelId="{9F189329-0A02-4D40-BB22-4AE7B60B1748}" type="sibTrans" cxnId="{1F22D901-8488-4A66-BEFA-67AAD6D3AF45}">
      <dgm:prSet/>
      <dgm:spPr/>
      <dgm:t>
        <a:bodyPr/>
        <a:lstStyle/>
        <a:p>
          <a:endParaRPr lang="en-US"/>
        </a:p>
      </dgm:t>
    </dgm:pt>
    <dgm:pt modelId="{A1FB0B05-817A-4CAA-843C-2161C209383A}">
      <dgm:prSet phldrT="[Text]" custT="1"/>
      <dgm:spPr>
        <a:solidFill>
          <a:schemeClr val="accent5">
            <a:lumMod val="20000"/>
            <a:lumOff val="80000"/>
          </a:schemeClr>
        </a:solidFill>
        <a:ln>
          <a:solidFill>
            <a:schemeClr val="accent5">
              <a:lumMod val="20000"/>
              <a:lumOff val="80000"/>
            </a:schemeClr>
          </a:solidFill>
        </a:ln>
      </dgm:spPr>
      <dgm:t>
        <a:bodyPr/>
        <a:lstStyle/>
        <a:p>
          <a:pPr algn="ctr"/>
          <a:r>
            <a:rPr lang="en-US" sz="2000" dirty="0">
              <a:latin typeface="Cambria" panose="02040503050406030204" pitchFamily="18" charset="0"/>
            </a:rPr>
            <a:t>Anxiety disorder</a:t>
          </a:r>
        </a:p>
      </dgm:t>
    </dgm:pt>
    <dgm:pt modelId="{67793C16-4893-4460-8188-6EEDC09A24ED}" type="parTrans" cxnId="{EC406D20-A4C3-45F0-B5C3-5B586D092962}">
      <dgm:prSet/>
      <dgm:spPr/>
      <dgm:t>
        <a:bodyPr/>
        <a:lstStyle/>
        <a:p>
          <a:endParaRPr lang="en-US"/>
        </a:p>
      </dgm:t>
    </dgm:pt>
    <dgm:pt modelId="{E718416C-F3B0-4843-A0A0-820395F61EAF}" type="sibTrans" cxnId="{EC406D20-A4C3-45F0-B5C3-5B586D092962}">
      <dgm:prSet/>
      <dgm:spPr/>
      <dgm:t>
        <a:bodyPr/>
        <a:lstStyle/>
        <a:p>
          <a:endParaRPr lang="en-US"/>
        </a:p>
      </dgm:t>
    </dgm:pt>
    <dgm:pt modelId="{11E0D552-4831-4808-A9D4-CAC50C3B15B5}">
      <dgm:prSet phldrT="[Text]" custT="1"/>
      <dgm:spPr>
        <a:solidFill>
          <a:schemeClr val="tx2">
            <a:lumMod val="40000"/>
            <a:lumOff val="60000"/>
          </a:schemeClr>
        </a:solidFill>
        <a:ln>
          <a:solidFill>
            <a:schemeClr val="tx2">
              <a:lumMod val="40000"/>
              <a:lumOff val="60000"/>
            </a:schemeClr>
          </a:solidFill>
        </a:ln>
      </dgm:spPr>
      <dgm:t>
        <a:bodyPr/>
        <a:lstStyle/>
        <a:p>
          <a:pPr algn="ctr"/>
          <a:r>
            <a:rPr lang="en-US" sz="2000" dirty="0">
              <a:latin typeface="Cambria" panose="02040503050406030204" pitchFamily="18" charset="0"/>
            </a:rPr>
            <a:t>Dependency</a:t>
          </a:r>
        </a:p>
      </dgm:t>
    </dgm:pt>
    <dgm:pt modelId="{7F5F8632-50F9-40FD-959C-AA9900F2D138}" type="parTrans" cxnId="{4759CE3F-A2B2-4B86-A264-E698C215139B}">
      <dgm:prSet/>
      <dgm:spPr/>
      <dgm:t>
        <a:bodyPr/>
        <a:lstStyle/>
        <a:p>
          <a:endParaRPr lang="en-US"/>
        </a:p>
      </dgm:t>
    </dgm:pt>
    <dgm:pt modelId="{488C3BAB-46AB-4A25-A0F5-EC9F2A2B474F}" type="sibTrans" cxnId="{4759CE3F-A2B2-4B86-A264-E698C215139B}">
      <dgm:prSet/>
      <dgm:spPr/>
      <dgm:t>
        <a:bodyPr/>
        <a:lstStyle/>
        <a:p>
          <a:endParaRPr lang="en-US"/>
        </a:p>
      </dgm:t>
    </dgm:pt>
    <dgm:pt modelId="{EA6FA2C5-2AA9-4B47-A097-EE3B1A787057}">
      <dgm:prSet phldrT="[Text]" custT="1"/>
      <dgm:spPr>
        <a:solidFill>
          <a:schemeClr val="accent3">
            <a:lumMod val="20000"/>
            <a:lumOff val="80000"/>
          </a:schemeClr>
        </a:solidFill>
        <a:ln>
          <a:noFill/>
        </a:ln>
      </dgm:spPr>
      <dgm:t>
        <a:bodyPr/>
        <a:lstStyle/>
        <a:p>
          <a:pPr algn="ctr"/>
          <a:r>
            <a:rPr lang="en-US" sz="2000" dirty="0">
              <a:latin typeface="Cambria" panose="02040503050406030204" pitchFamily="18" charset="0"/>
            </a:rPr>
            <a:t>Coping with disease itself</a:t>
          </a:r>
        </a:p>
      </dgm:t>
    </dgm:pt>
    <dgm:pt modelId="{EB4A74B7-1F91-48B3-A4D2-B29CE45588C0}" type="parTrans" cxnId="{101B63B7-7151-41C8-A6E8-6FCF4A9906A3}">
      <dgm:prSet/>
      <dgm:spPr/>
      <dgm:t>
        <a:bodyPr/>
        <a:lstStyle/>
        <a:p>
          <a:endParaRPr lang="en-US"/>
        </a:p>
      </dgm:t>
    </dgm:pt>
    <dgm:pt modelId="{8CFEDB38-E478-4466-A5FC-6E1500C8BEDF}" type="sibTrans" cxnId="{101B63B7-7151-41C8-A6E8-6FCF4A9906A3}">
      <dgm:prSet/>
      <dgm:spPr/>
      <dgm:t>
        <a:bodyPr/>
        <a:lstStyle/>
        <a:p>
          <a:endParaRPr lang="en-US"/>
        </a:p>
      </dgm:t>
    </dgm:pt>
    <dgm:pt modelId="{103D4230-541A-4BE3-A9BC-59DFD4A4AA15}" type="pres">
      <dgm:prSet presAssocID="{4E1E1015-EAB7-4AF5-9559-8A6631872D0D}" presName="Name0" presStyleCnt="0">
        <dgm:presLayoutVars>
          <dgm:chMax val="7"/>
          <dgm:chPref val="7"/>
          <dgm:dir/>
        </dgm:presLayoutVars>
      </dgm:prSet>
      <dgm:spPr/>
    </dgm:pt>
    <dgm:pt modelId="{B9D4A9A6-94E7-4954-B49F-F7480F846257}" type="pres">
      <dgm:prSet presAssocID="{4E1E1015-EAB7-4AF5-9559-8A6631872D0D}" presName="Name1" presStyleCnt="0"/>
      <dgm:spPr/>
    </dgm:pt>
    <dgm:pt modelId="{68897D3C-6116-49FE-BAE7-8DAEE179FEF7}" type="pres">
      <dgm:prSet presAssocID="{4E1E1015-EAB7-4AF5-9559-8A6631872D0D}" presName="cycle" presStyleCnt="0"/>
      <dgm:spPr/>
    </dgm:pt>
    <dgm:pt modelId="{2284824C-2C9E-43AE-8F45-46B934A97295}" type="pres">
      <dgm:prSet presAssocID="{4E1E1015-EAB7-4AF5-9559-8A6631872D0D}" presName="srcNode" presStyleLbl="node1" presStyleIdx="0" presStyleCnt="4"/>
      <dgm:spPr/>
    </dgm:pt>
    <dgm:pt modelId="{68D82D42-AC39-49E0-B3ED-2087D154EA89}" type="pres">
      <dgm:prSet presAssocID="{4E1E1015-EAB7-4AF5-9559-8A6631872D0D}" presName="conn" presStyleLbl="parChTrans1D2" presStyleIdx="0" presStyleCnt="1"/>
      <dgm:spPr/>
    </dgm:pt>
    <dgm:pt modelId="{28AF9D26-4AEA-47C4-B293-5DBEB8D8D6CB}" type="pres">
      <dgm:prSet presAssocID="{4E1E1015-EAB7-4AF5-9559-8A6631872D0D}" presName="extraNode" presStyleLbl="node1" presStyleIdx="0" presStyleCnt="4"/>
      <dgm:spPr/>
    </dgm:pt>
    <dgm:pt modelId="{00A0149B-6983-47D0-AD1A-5E1CAF58A679}" type="pres">
      <dgm:prSet presAssocID="{4E1E1015-EAB7-4AF5-9559-8A6631872D0D}" presName="dstNode" presStyleLbl="node1" presStyleIdx="0" presStyleCnt="4"/>
      <dgm:spPr/>
    </dgm:pt>
    <dgm:pt modelId="{F0BA1552-CCB7-468D-89CC-38693B3CEDDB}" type="pres">
      <dgm:prSet presAssocID="{F5543272-CE4F-47BC-957A-E0C362E1CCB6}" presName="text_1" presStyleLbl="node1" presStyleIdx="0" presStyleCnt="4" custScaleX="80877" custScaleY="92023" custLinFactNeighborX="-2048" custLinFactNeighborY="-894">
        <dgm:presLayoutVars>
          <dgm:bulletEnabled val="1"/>
        </dgm:presLayoutVars>
      </dgm:prSet>
      <dgm:spPr>
        <a:prstGeom prst="roundRect">
          <a:avLst/>
        </a:prstGeom>
      </dgm:spPr>
    </dgm:pt>
    <dgm:pt modelId="{11AE41D0-B13E-43C5-A41F-24E8714D654D}" type="pres">
      <dgm:prSet presAssocID="{F5543272-CE4F-47BC-957A-E0C362E1CCB6}" presName="accent_1" presStyleCnt="0"/>
      <dgm:spPr/>
    </dgm:pt>
    <dgm:pt modelId="{48FC158B-9E49-4A41-8429-6831279D3805}" type="pres">
      <dgm:prSet presAssocID="{F5543272-CE4F-47BC-957A-E0C362E1CCB6}" presName="accentRepeatNode" presStyleLbl="solidFgAcc1" presStyleIdx="0" presStyleCnt="4" custScaleX="175166"/>
      <dgm:spPr>
        <a:ln>
          <a:noFill/>
        </a:ln>
      </dgm:spPr>
    </dgm:pt>
    <dgm:pt modelId="{0E0CB2DB-EA52-4E36-94B5-37405D53F380}" type="pres">
      <dgm:prSet presAssocID="{A1FB0B05-817A-4CAA-843C-2161C209383A}" presName="text_2" presStyleLbl="node1" presStyleIdx="1" presStyleCnt="4" custScaleX="86639" custScaleY="93623" custLinFactNeighborX="-5153" custLinFactNeighborY="4134">
        <dgm:presLayoutVars>
          <dgm:bulletEnabled val="1"/>
        </dgm:presLayoutVars>
      </dgm:prSet>
      <dgm:spPr>
        <a:prstGeom prst="roundRect">
          <a:avLst/>
        </a:prstGeom>
      </dgm:spPr>
    </dgm:pt>
    <dgm:pt modelId="{CD66B075-D999-4DC7-8B07-B15634C3A6D3}" type="pres">
      <dgm:prSet presAssocID="{A1FB0B05-817A-4CAA-843C-2161C209383A}" presName="accent_2" presStyleCnt="0"/>
      <dgm:spPr/>
    </dgm:pt>
    <dgm:pt modelId="{4BCF438B-2D5F-42B8-BB8B-1DD051265C0D}" type="pres">
      <dgm:prSet presAssocID="{A1FB0B05-817A-4CAA-843C-2161C209383A}" presName="accentRepeatNode" presStyleLbl="solidFgAcc1" presStyleIdx="1" presStyleCnt="4" custScaleX="175162"/>
      <dgm:spPr>
        <a:ln>
          <a:noFill/>
        </a:ln>
      </dgm:spPr>
    </dgm:pt>
    <dgm:pt modelId="{542AC363-BFB0-42DD-A54F-490E7AE14F3B}" type="pres">
      <dgm:prSet presAssocID="{11E0D552-4831-4808-A9D4-CAC50C3B15B5}" presName="text_3" presStyleLbl="node1" presStyleIdx="2" presStyleCnt="4" custScaleX="83835" custLinFactNeighborX="-2187" custLinFactNeighborY="5785">
        <dgm:presLayoutVars>
          <dgm:bulletEnabled val="1"/>
        </dgm:presLayoutVars>
      </dgm:prSet>
      <dgm:spPr>
        <a:prstGeom prst="roundRect">
          <a:avLst/>
        </a:prstGeom>
      </dgm:spPr>
    </dgm:pt>
    <dgm:pt modelId="{2760D112-4167-4FF3-A42D-B21B1D57641A}" type="pres">
      <dgm:prSet presAssocID="{11E0D552-4831-4808-A9D4-CAC50C3B15B5}" presName="accent_3" presStyleCnt="0"/>
      <dgm:spPr/>
    </dgm:pt>
    <dgm:pt modelId="{F7EEFD00-FE31-47B8-B665-D3D353C07EE4}" type="pres">
      <dgm:prSet presAssocID="{11E0D552-4831-4808-A9D4-CAC50C3B15B5}" presName="accentRepeatNode" presStyleLbl="solidFgAcc1" presStyleIdx="2" presStyleCnt="4" custScaleX="175162"/>
      <dgm:spPr>
        <a:ln>
          <a:noFill/>
        </a:ln>
      </dgm:spPr>
    </dgm:pt>
    <dgm:pt modelId="{F111BDE9-E38E-41D0-A70F-361AA5CA55A2}" type="pres">
      <dgm:prSet presAssocID="{EA6FA2C5-2AA9-4B47-A097-EE3B1A787057}" presName="text_4" presStyleLbl="node1" presStyleIdx="3" presStyleCnt="4" custScaleX="81842">
        <dgm:presLayoutVars>
          <dgm:bulletEnabled val="1"/>
        </dgm:presLayoutVars>
      </dgm:prSet>
      <dgm:spPr>
        <a:prstGeom prst="roundRect">
          <a:avLst/>
        </a:prstGeom>
      </dgm:spPr>
    </dgm:pt>
    <dgm:pt modelId="{D5849F41-F55B-44BD-A21D-AB1BACFF8F8F}" type="pres">
      <dgm:prSet presAssocID="{EA6FA2C5-2AA9-4B47-A097-EE3B1A787057}" presName="accent_4" presStyleCnt="0"/>
      <dgm:spPr/>
    </dgm:pt>
    <dgm:pt modelId="{32EF8355-BDEA-4949-A95D-9BA1AA09DD52}" type="pres">
      <dgm:prSet presAssocID="{EA6FA2C5-2AA9-4B47-A097-EE3B1A787057}" presName="accentRepeatNode" presStyleLbl="solidFgAcc1" presStyleIdx="3" presStyleCnt="4" custScaleX="175162"/>
      <dgm:spPr>
        <a:ln>
          <a:noFill/>
        </a:ln>
      </dgm:spPr>
    </dgm:pt>
  </dgm:ptLst>
  <dgm:cxnLst>
    <dgm:cxn modelId="{1F22D901-8488-4A66-BEFA-67AAD6D3AF45}" srcId="{4E1E1015-EAB7-4AF5-9559-8A6631872D0D}" destId="{F5543272-CE4F-47BC-957A-E0C362E1CCB6}" srcOrd="0" destOrd="0" parTransId="{5A4E08E9-B1C1-4F30-AAA1-69039972FA36}" sibTransId="{9F189329-0A02-4D40-BB22-4AE7B60B1748}"/>
    <dgm:cxn modelId="{EC406D20-A4C3-45F0-B5C3-5B586D092962}" srcId="{4E1E1015-EAB7-4AF5-9559-8A6631872D0D}" destId="{A1FB0B05-817A-4CAA-843C-2161C209383A}" srcOrd="1" destOrd="0" parTransId="{67793C16-4893-4460-8188-6EEDC09A24ED}" sibTransId="{E718416C-F3B0-4843-A0A0-820395F61EAF}"/>
    <dgm:cxn modelId="{15C06E2B-6F9A-46BA-9658-6D5BBBB1F2E5}" type="presOf" srcId="{11E0D552-4831-4808-A9D4-CAC50C3B15B5}" destId="{542AC363-BFB0-42DD-A54F-490E7AE14F3B}" srcOrd="0" destOrd="0" presId="urn:microsoft.com/office/officeart/2008/layout/VerticalCurvedList"/>
    <dgm:cxn modelId="{4759CE3F-A2B2-4B86-A264-E698C215139B}" srcId="{4E1E1015-EAB7-4AF5-9559-8A6631872D0D}" destId="{11E0D552-4831-4808-A9D4-CAC50C3B15B5}" srcOrd="2" destOrd="0" parTransId="{7F5F8632-50F9-40FD-959C-AA9900F2D138}" sibTransId="{488C3BAB-46AB-4A25-A0F5-EC9F2A2B474F}"/>
    <dgm:cxn modelId="{0EF4325E-650C-4877-B908-2926C1C096AE}" type="presOf" srcId="{4E1E1015-EAB7-4AF5-9559-8A6631872D0D}" destId="{103D4230-541A-4BE3-A9BC-59DFD4A4AA15}" srcOrd="0" destOrd="0" presId="urn:microsoft.com/office/officeart/2008/layout/VerticalCurvedList"/>
    <dgm:cxn modelId="{6487E250-A1A5-44F2-A7D7-62038D981650}" type="presOf" srcId="{EA6FA2C5-2AA9-4B47-A097-EE3B1A787057}" destId="{F111BDE9-E38E-41D0-A70F-361AA5CA55A2}" srcOrd="0" destOrd="0" presId="urn:microsoft.com/office/officeart/2008/layout/VerticalCurvedList"/>
    <dgm:cxn modelId="{F2262376-07F3-47D9-AB40-1B6309DF34BE}" type="presOf" srcId="{F5543272-CE4F-47BC-957A-E0C362E1CCB6}" destId="{F0BA1552-CCB7-468D-89CC-38693B3CEDDB}" srcOrd="0" destOrd="0" presId="urn:microsoft.com/office/officeart/2008/layout/VerticalCurvedList"/>
    <dgm:cxn modelId="{EE07F756-9E27-492C-A0E3-EE1A3FD15303}" type="presOf" srcId="{A1FB0B05-817A-4CAA-843C-2161C209383A}" destId="{0E0CB2DB-EA52-4E36-94B5-37405D53F380}" srcOrd="0" destOrd="0" presId="urn:microsoft.com/office/officeart/2008/layout/VerticalCurvedList"/>
    <dgm:cxn modelId="{101B63B7-7151-41C8-A6E8-6FCF4A9906A3}" srcId="{4E1E1015-EAB7-4AF5-9559-8A6631872D0D}" destId="{EA6FA2C5-2AA9-4B47-A097-EE3B1A787057}" srcOrd="3" destOrd="0" parTransId="{EB4A74B7-1F91-48B3-A4D2-B29CE45588C0}" sibTransId="{8CFEDB38-E478-4466-A5FC-6E1500C8BEDF}"/>
    <dgm:cxn modelId="{8C631AF0-0A9D-4703-AA14-174C9AE56191}" type="presOf" srcId="{9F189329-0A02-4D40-BB22-4AE7B60B1748}" destId="{68D82D42-AC39-49E0-B3ED-2087D154EA89}" srcOrd="0" destOrd="0" presId="urn:microsoft.com/office/officeart/2008/layout/VerticalCurvedList"/>
    <dgm:cxn modelId="{1FEEBB0F-1A02-4249-9245-F5E80AF927A2}" type="presParOf" srcId="{103D4230-541A-4BE3-A9BC-59DFD4A4AA15}" destId="{B9D4A9A6-94E7-4954-B49F-F7480F846257}" srcOrd="0" destOrd="0" presId="urn:microsoft.com/office/officeart/2008/layout/VerticalCurvedList"/>
    <dgm:cxn modelId="{A153ACD4-835E-45AE-B9B3-5D4B67C7C157}" type="presParOf" srcId="{B9D4A9A6-94E7-4954-B49F-F7480F846257}" destId="{68897D3C-6116-49FE-BAE7-8DAEE179FEF7}" srcOrd="0" destOrd="0" presId="urn:microsoft.com/office/officeart/2008/layout/VerticalCurvedList"/>
    <dgm:cxn modelId="{9DCBEF4F-D0D0-437E-9C15-50B065F720A0}" type="presParOf" srcId="{68897D3C-6116-49FE-BAE7-8DAEE179FEF7}" destId="{2284824C-2C9E-43AE-8F45-46B934A97295}" srcOrd="0" destOrd="0" presId="urn:microsoft.com/office/officeart/2008/layout/VerticalCurvedList"/>
    <dgm:cxn modelId="{25C458CB-0585-4C60-871B-B61D14512D48}" type="presParOf" srcId="{68897D3C-6116-49FE-BAE7-8DAEE179FEF7}" destId="{68D82D42-AC39-49E0-B3ED-2087D154EA89}" srcOrd="1" destOrd="0" presId="urn:microsoft.com/office/officeart/2008/layout/VerticalCurvedList"/>
    <dgm:cxn modelId="{E7EC5F2C-75B3-4454-B4DA-3C9FFAF03926}" type="presParOf" srcId="{68897D3C-6116-49FE-BAE7-8DAEE179FEF7}" destId="{28AF9D26-4AEA-47C4-B293-5DBEB8D8D6CB}" srcOrd="2" destOrd="0" presId="urn:microsoft.com/office/officeart/2008/layout/VerticalCurvedList"/>
    <dgm:cxn modelId="{BBD2DB65-3FDD-430D-A723-0D10662067D4}" type="presParOf" srcId="{68897D3C-6116-49FE-BAE7-8DAEE179FEF7}" destId="{00A0149B-6983-47D0-AD1A-5E1CAF58A679}" srcOrd="3" destOrd="0" presId="urn:microsoft.com/office/officeart/2008/layout/VerticalCurvedList"/>
    <dgm:cxn modelId="{11AF45D9-5C22-4B61-98FD-2590836C3F32}" type="presParOf" srcId="{B9D4A9A6-94E7-4954-B49F-F7480F846257}" destId="{F0BA1552-CCB7-468D-89CC-38693B3CEDDB}" srcOrd="1" destOrd="0" presId="urn:microsoft.com/office/officeart/2008/layout/VerticalCurvedList"/>
    <dgm:cxn modelId="{73A2F385-97BA-46B8-BB82-0F6CEF16DBD9}" type="presParOf" srcId="{B9D4A9A6-94E7-4954-B49F-F7480F846257}" destId="{11AE41D0-B13E-43C5-A41F-24E8714D654D}" srcOrd="2" destOrd="0" presId="urn:microsoft.com/office/officeart/2008/layout/VerticalCurvedList"/>
    <dgm:cxn modelId="{A881B1BB-315B-4C61-BB4C-DD8A2F88E07E}" type="presParOf" srcId="{11AE41D0-B13E-43C5-A41F-24E8714D654D}" destId="{48FC158B-9E49-4A41-8429-6831279D3805}" srcOrd="0" destOrd="0" presId="urn:microsoft.com/office/officeart/2008/layout/VerticalCurvedList"/>
    <dgm:cxn modelId="{0FBE3276-4544-41B0-B23C-8DEF736441A5}" type="presParOf" srcId="{B9D4A9A6-94E7-4954-B49F-F7480F846257}" destId="{0E0CB2DB-EA52-4E36-94B5-37405D53F380}" srcOrd="3" destOrd="0" presId="urn:microsoft.com/office/officeart/2008/layout/VerticalCurvedList"/>
    <dgm:cxn modelId="{370A3F32-C35D-4873-BD04-F541DF50007D}" type="presParOf" srcId="{B9D4A9A6-94E7-4954-B49F-F7480F846257}" destId="{CD66B075-D999-4DC7-8B07-B15634C3A6D3}" srcOrd="4" destOrd="0" presId="urn:microsoft.com/office/officeart/2008/layout/VerticalCurvedList"/>
    <dgm:cxn modelId="{C917339D-0721-4F6F-8168-2449C31BEBC1}" type="presParOf" srcId="{CD66B075-D999-4DC7-8B07-B15634C3A6D3}" destId="{4BCF438B-2D5F-42B8-BB8B-1DD051265C0D}" srcOrd="0" destOrd="0" presId="urn:microsoft.com/office/officeart/2008/layout/VerticalCurvedList"/>
    <dgm:cxn modelId="{FEF66815-21F2-4732-AA49-D4A593F3A452}" type="presParOf" srcId="{B9D4A9A6-94E7-4954-B49F-F7480F846257}" destId="{542AC363-BFB0-42DD-A54F-490E7AE14F3B}" srcOrd="5" destOrd="0" presId="urn:microsoft.com/office/officeart/2008/layout/VerticalCurvedList"/>
    <dgm:cxn modelId="{F0A513B9-AA3D-4114-A9AD-5A2815936CFF}" type="presParOf" srcId="{B9D4A9A6-94E7-4954-B49F-F7480F846257}" destId="{2760D112-4167-4FF3-A42D-B21B1D57641A}" srcOrd="6" destOrd="0" presId="urn:microsoft.com/office/officeart/2008/layout/VerticalCurvedList"/>
    <dgm:cxn modelId="{B2224AF9-2C00-470F-885F-34930752F68C}" type="presParOf" srcId="{2760D112-4167-4FF3-A42D-B21B1D57641A}" destId="{F7EEFD00-FE31-47B8-B665-D3D353C07EE4}" srcOrd="0" destOrd="0" presId="urn:microsoft.com/office/officeart/2008/layout/VerticalCurvedList"/>
    <dgm:cxn modelId="{42FE30ED-947B-4D3C-A9EA-7987245C6639}" type="presParOf" srcId="{B9D4A9A6-94E7-4954-B49F-F7480F846257}" destId="{F111BDE9-E38E-41D0-A70F-361AA5CA55A2}" srcOrd="7" destOrd="0" presId="urn:microsoft.com/office/officeart/2008/layout/VerticalCurvedList"/>
    <dgm:cxn modelId="{7BE3CC7F-3CA2-4DB2-867C-B301429529CB}" type="presParOf" srcId="{B9D4A9A6-94E7-4954-B49F-F7480F846257}" destId="{D5849F41-F55B-44BD-A21D-AB1BACFF8F8F}" srcOrd="8" destOrd="0" presId="urn:microsoft.com/office/officeart/2008/layout/VerticalCurvedList"/>
    <dgm:cxn modelId="{3C9BC432-B086-4422-BA34-6CF65F38FF3B}" type="presParOf" srcId="{D5849F41-F55B-44BD-A21D-AB1BACFF8F8F}" destId="{32EF8355-BDEA-4949-A95D-9BA1AA09DD5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2D3F-9E36-47F8-9CEB-D46D497CE661}">
      <dsp:nvSpPr>
        <dsp:cNvPr id="0" name=""/>
        <dsp:cNvSpPr/>
      </dsp:nvSpPr>
      <dsp:spPr>
        <a:xfrm>
          <a:off x="3101" y="1057445"/>
          <a:ext cx="2015270" cy="8061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rPr>
            <a:t>Denial</a:t>
          </a:r>
          <a:endParaRPr lang="ar-SA" sz="1800" kern="1200" dirty="0">
            <a:solidFill>
              <a:schemeClr val="tx1"/>
            </a:solidFill>
            <a:latin typeface="Cambria" panose="02040503050406030204" pitchFamily="18" charset="0"/>
          </a:endParaRPr>
        </a:p>
        <a:p>
          <a:pPr marL="0" lvl="0" indent="0" algn="ctr" defTabSz="800100">
            <a:lnSpc>
              <a:spcPct val="90000"/>
            </a:lnSpc>
            <a:spcBef>
              <a:spcPct val="0"/>
            </a:spcBef>
            <a:spcAft>
              <a:spcPct val="35000"/>
            </a:spcAft>
            <a:buNone/>
          </a:pPr>
          <a:r>
            <a:rPr lang="ar-SA" sz="1800" kern="1200" dirty="0">
              <a:solidFill>
                <a:schemeClr val="accent3">
                  <a:lumMod val="75000"/>
                </a:schemeClr>
              </a:solidFill>
              <a:latin typeface="Cambria" panose="02040503050406030204" pitchFamily="18" charset="0"/>
            </a:rPr>
            <a:t>الإنكار</a:t>
          </a:r>
          <a:endParaRPr lang="en-US" sz="1800" kern="1200" dirty="0">
            <a:solidFill>
              <a:schemeClr val="accent3">
                <a:lumMod val="75000"/>
              </a:schemeClr>
            </a:solidFill>
            <a:latin typeface="Cambria" panose="02040503050406030204" pitchFamily="18" charset="0"/>
          </a:endParaRPr>
        </a:p>
      </dsp:txBody>
      <dsp:txXfrm>
        <a:off x="406155" y="1057445"/>
        <a:ext cx="1209162" cy="806108"/>
      </dsp:txXfrm>
    </dsp:sp>
    <dsp:sp modelId="{D2074967-581B-458B-93D5-41B4B8D86B92}">
      <dsp:nvSpPr>
        <dsp:cNvPr id="0" name=""/>
        <dsp:cNvSpPr/>
      </dsp:nvSpPr>
      <dsp:spPr>
        <a:xfrm>
          <a:off x="1816844" y="1057445"/>
          <a:ext cx="2015270" cy="806108"/>
        </a:xfrm>
        <a:prstGeom prst="chevron">
          <a:avLst/>
        </a:prstGeom>
        <a:solidFill>
          <a:schemeClr val="accent5">
            <a:lumMod val="20000"/>
            <a:lumOff val="8000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rPr>
            <a:t>Anger</a:t>
          </a:r>
        </a:p>
      </dsp:txBody>
      <dsp:txXfrm>
        <a:off x="2219898" y="1057445"/>
        <a:ext cx="1209162" cy="806108"/>
      </dsp:txXfrm>
    </dsp:sp>
    <dsp:sp modelId="{6BB8298B-1457-4CA2-8920-096739F7B68C}">
      <dsp:nvSpPr>
        <dsp:cNvPr id="0" name=""/>
        <dsp:cNvSpPr/>
      </dsp:nvSpPr>
      <dsp:spPr>
        <a:xfrm>
          <a:off x="3630587" y="1057445"/>
          <a:ext cx="2015270" cy="806108"/>
        </a:xfrm>
        <a:prstGeom prst="chevron">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rPr>
            <a:t>Bargaining</a:t>
          </a:r>
          <a:endParaRPr lang="ar-SA" sz="1800" kern="1200" dirty="0">
            <a:solidFill>
              <a:schemeClr val="tx1"/>
            </a:solidFill>
            <a:latin typeface="Cambria" panose="02040503050406030204" pitchFamily="18" charset="0"/>
          </a:endParaRPr>
        </a:p>
        <a:p>
          <a:pPr marL="0" lvl="0" indent="0" algn="ctr" defTabSz="800100">
            <a:lnSpc>
              <a:spcPct val="90000"/>
            </a:lnSpc>
            <a:spcBef>
              <a:spcPct val="0"/>
            </a:spcBef>
            <a:spcAft>
              <a:spcPct val="35000"/>
            </a:spcAft>
            <a:buNone/>
          </a:pPr>
          <a:r>
            <a:rPr lang="ar-SA" sz="1800" kern="1200" dirty="0">
              <a:solidFill>
                <a:schemeClr val="accent3">
                  <a:lumMod val="75000"/>
                </a:schemeClr>
              </a:solidFill>
              <a:latin typeface="Cambria" panose="02040503050406030204" pitchFamily="18" charset="0"/>
            </a:rPr>
            <a:t>المساومة</a:t>
          </a:r>
          <a:endParaRPr lang="en-US" sz="1800" kern="1200" dirty="0">
            <a:solidFill>
              <a:schemeClr val="accent3">
                <a:lumMod val="75000"/>
              </a:schemeClr>
            </a:solidFill>
            <a:latin typeface="Cambria" panose="02040503050406030204" pitchFamily="18" charset="0"/>
          </a:endParaRPr>
        </a:p>
      </dsp:txBody>
      <dsp:txXfrm>
        <a:off x="4033641" y="1057445"/>
        <a:ext cx="1209162" cy="806108"/>
      </dsp:txXfrm>
    </dsp:sp>
    <dsp:sp modelId="{D407670D-CB9E-460B-B091-21D4D4CEE05D}">
      <dsp:nvSpPr>
        <dsp:cNvPr id="0" name=""/>
        <dsp:cNvSpPr/>
      </dsp:nvSpPr>
      <dsp:spPr>
        <a:xfrm>
          <a:off x="5444331" y="1057445"/>
          <a:ext cx="2140358" cy="806108"/>
        </a:xfrm>
        <a:prstGeom prst="chevron">
          <a:avLst/>
        </a:prstGeom>
        <a:solidFill>
          <a:schemeClr val="accent3">
            <a:lumMod val="60000"/>
            <a:lumOff val="4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rPr>
            <a:t>Depression*</a:t>
          </a:r>
        </a:p>
        <a:p>
          <a:pPr marL="0" lvl="0" indent="0" algn="ctr" defTabSz="800100">
            <a:lnSpc>
              <a:spcPct val="90000"/>
            </a:lnSpc>
            <a:spcBef>
              <a:spcPct val="0"/>
            </a:spcBef>
            <a:spcAft>
              <a:spcPct val="35000"/>
            </a:spcAft>
            <a:buNone/>
          </a:pPr>
          <a:r>
            <a:rPr lang="en-US" sz="1800" kern="1200" dirty="0">
              <a:solidFill>
                <a:schemeClr val="accent6"/>
              </a:solidFill>
              <a:latin typeface="Cambria" panose="02040503050406030204" pitchFamily="18" charset="0"/>
            </a:rPr>
            <a:t>(irritability)</a:t>
          </a:r>
        </a:p>
      </dsp:txBody>
      <dsp:txXfrm>
        <a:off x="5847385" y="1057445"/>
        <a:ext cx="1334250" cy="806108"/>
      </dsp:txXfrm>
    </dsp:sp>
    <dsp:sp modelId="{DBDE561F-0BDA-4335-BC07-1F69BB2D81EA}">
      <dsp:nvSpPr>
        <dsp:cNvPr id="0" name=""/>
        <dsp:cNvSpPr/>
      </dsp:nvSpPr>
      <dsp:spPr>
        <a:xfrm>
          <a:off x="7383162" y="1057445"/>
          <a:ext cx="2015270" cy="806108"/>
        </a:xfrm>
        <a:prstGeom prst="chevron">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rPr>
            <a:t>Acceptance</a:t>
          </a:r>
        </a:p>
      </dsp:txBody>
      <dsp:txXfrm>
        <a:off x="7786216" y="1057445"/>
        <a:ext cx="1209162" cy="806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82D42-AC39-49E0-B3ED-2087D154EA89}">
      <dsp:nvSpPr>
        <dsp:cNvPr id="0" name=""/>
        <dsp:cNvSpPr/>
      </dsp:nvSpPr>
      <dsp:spPr>
        <a:xfrm>
          <a:off x="-5705049"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BA1552-CCB7-468D-89CC-38693B3CEDDB}">
      <dsp:nvSpPr>
        <dsp:cNvPr id="0" name=""/>
        <dsp:cNvSpPr/>
      </dsp:nvSpPr>
      <dsp:spPr>
        <a:xfrm>
          <a:off x="1591509" y="442383"/>
          <a:ext cx="6017987" cy="767110"/>
        </a:xfrm>
        <a:prstGeom prst="roundRect">
          <a:avLst/>
        </a:prstGeom>
        <a:solidFill>
          <a:schemeClr val="accent6">
            <a:lumMod val="20000"/>
            <a:lumOff val="8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Psychological factors</a:t>
          </a:r>
        </a:p>
      </dsp:txBody>
      <dsp:txXfrm>
        <a:off x="1628956" y="479830"/>
        <a:ext cx="5943093" cy="692216"/>
      </dsp:txXfrm>
    </dsp:sp>
    <dsp:sp modelId="{48FC158B-9E49-4A41-8429-6831279D3805}">
      <dsp:nvSpPr>
        <dsp:cNvPr id="0" name=""/>
        <dsp:cNvSpPr/>
      </dsp:nvSpPr>
      <dsp:spPr>
        <a:xfrm>
          <a:off x="119812" y="312386"/>
          <a:ext cx="1825246" cy="1042009"/>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0CB2DB-EA52-4E36-94B5-37405D53F380}">
      <dsp:nvSpPr>
        <dsp:cNvPr id="0" name=""/>
        <dsp:cNvSpPr/>
      </dsp:nvSpPr>
      <dsp:spPr>
        <a:xfrm>
          <a:off x="1616722" y="1728256"/>
          <a:ext cx="6032661" cy="780448"/>
        </a:xfrm>
        <a:prstGeom prst="roundRect">
          <a:avLst/>
        </a:prstGeom>
        <a:solidFill>
          <a:schemeClr val="accent5">
            <a:lumMod val="20000"/>
            <a:lumOff val="8000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Anxiety disorder</a:t>
          </a:r>
        </a:p>
      </dsp:txBody>
      <dsp:txXfrm>
        <a:off x="1654820" y="1766354"/>
        <a:ext cx="5956465" cy="704252"/>
      </dsp:txXfrm>
    </dsp:sp>
    <dsp:sp modelId="{4BCF438B-2D5F-42B8-BB8B-1DD051265C0D}">
      <dsp:nvSpPr>
        <dsp:cNvPr id="0" name=""/>
        <dsp:cNvSpPr/>
      </dsp:nvSpPr>
      <dsp:spPr>
        <a:xfrm>
          <a:off x="597760" y="1563014"/>
          <a:ext cx="1825204" cy="1042009"/>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42AC363-BFB0-42DD-A54F-490E7AE14F3B}">
      <dsp:nvSpPr>
        <dsp:cNvPr id="0" name=""/>
        <dsp:cNvSpPr/>
      </dsp:nvSpPr>
      <dsp:spPr>
        <a:xfrm>
          <a:off x="1920865" y="2966068"/>
          <a:ext cx="5837419" cy="833607"/>
        </a:xfrm>
        <a:prstGeom prst="roundRect">
          <a:avLst/>
        </a:prstGeom>
        <a:solidFill>
          <a:schemeClr val="tx2">
            <a:lumMod val="40000"/>
            <a:lumOff val="6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Dependency</a:t>
          </a:r>
        </a:p>
      </dsp:txBody>
      <dsp:txXfrm>
        <a:off x="1961558" y="3006761"/>
        <a:ext cx="5756033" cy="752221"/>
      </dsp:txXfrm>
    </dsp:sp>
    <dsp:sp modelId="{F7EEFD00-FE31-47B8-B665-D3D353C07EE4}">
      <dsp:nvSpPr>
        <dsp:cNvPr id="0" name=""/>
        <dsp:cNvSpPr/>
      </dsp:nvSpPr>
      <dsp:spPr>
        <a:xfrm>
          <a:off x="597760" y="2813642"/>
          <a:ext cx="1825204" cy="1042009"/>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11BDE9-E38E-41D0-A70F-361AA5CA55A2}">
      <dsp:nvSpPr>
        <dsp:cNvPr id="0" name=""/>
        <dsp:cNvSpPr/>
      </dsp:nvSpPr>
      <dsp:spPr>
        <a:xfrm>
          <a:off x="1707996" y="4168472"/>
          <a:ext cx="6089792" cy="833607"/>
        </a:xfrm>
        <a:prstGeom prst="roundRect">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Coping with disease itself</a:t>
          </a:r>
        </a:p>
      </dsp:txBody>
      <dsp:txXfrm>
        <a:off x="1748689" y="4209165"/>
        <a:ext cx="6008406" cy="752221"/>
      </dsp:txXfrm>
    </dsp:sp>
    <dsp:sp modelId="{32EF8355-BDEA-4949-A95D-9BA1AA09DD52}">
      <dsp:nvSpPr>
        <dsp:cNvPr id="0" name=""/>
        <dsp:cNvSpPr/>
      </dsp:nvSpPr>
      <dsp:spPr>
        <a:xfrm>
          <a:off x="119833" y="4064271"/>
          <a:ext cx="1825204" cy="1042009"/>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C9EC8-AD8F-4EE5-82EA-D1D7B205D6D8}"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32E35-B092-42F9-A61B-4C8BCA88AEC6}" type="slidenum">
              <a:rPr lang="en-US" smtClean="0"/>
              <a:t>‹#›</a:t>
            </a:fld>
            <a:endParaRPr lang="en-US"/>
          </a:p>
        </p:txBody>
      </p:sp>
    </p:spTree>
    <p:extLst>
      <p:ext uri="{BB962C8B-B14F-4D97-AF65-F5344CB8AC3E}">
        <p14:creationId xmlns:p14="http://schemas.microsoft.com/office/powerpoint/2010/main" val="316529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32E35-B092-42F9-A61B-4C8BCA88AEC6}" type="slidenum">
              <a:rPr lang="en-US" smtClean="0"/>
              <a:t>10</a:t>
            </a:fld>
            <a:endParaRPr lang="en-US"/>
          </a:p>
        </p:txBody>
      </p:sp>
    </p:spTree>
    <p:extLst>
      <p:ext uri="{BB962C8B-B14F-4D97-AF65-F5344CB8AC3E}">
        <p14:creationId xmlns:p14="http://schemas.microsoft.com/office/powerpoint/2010/main" val="264127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32E35-B092-42F9-A61B-4C8BCA88AEC6}" type="slidenum">
              <a:rPr lang="en-US" smtClean="0"/>
              <a:t>14</a:t>
            </a:fld>
            <a:endParaRPr lang="en-US"/>
          </a:p>
        </p:txBody>
      </p:sp>
    </p:spTree>
    <p:extLst>
      <p:ext uri="{BB962C8B-B14F-4D97-AF65-F5344CB8AC3E}">
        <p14:creationId xmlns:p14="http://schemas.microsoft.com/office/powerpoint/2010/main" val="333519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32E35-B092-42F9-A61B-4C8BCA88AEC6}" type="slidenum">
              <a:rPr lang="en-US" smtClean="0"/>
              <a:t>16</a:t>
            </a:fld>
            <a:endParaRPr lang="en-US"/>
          </a:p>
        </p:txBody>
      </p:sp>
    </p:spTree>
    <p:extLst>
      <p:ext uri="{BB962C8B-B14F-4D97-AF65-F5344CB8AC3E}">
        <p14:creationId xmlns:p14="http://schemas.microsoft.com/office/powerpoint/2010/main" val="324697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964F-9D35-4011-A7AD-3C10975CA4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C2646A-9244-4BC2-A008-1A5C0373D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CDC1B-E68D-464C-97EA-D3EF3AAB6F6D}"/>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5" name="Footer Placeholder 4">
            <a:extLst>
              <a:ext uri="{FF2B5EF4-FFF2-40B4-BE49-F238E27FC236}">
                <a16:creationId xmlns:a16="http://schemas.microsoft.com/office/drawing/2014/main" id="{AB22FE4A-E08F-4708-9DDE-E8D7BFE74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38F9D-7AB8-42F3-B5AE-BE42561F2F1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12594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94FB-2C18-478F-888A-5C08F927D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05420-0D09-4D01-9F1E-E36C15E51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7ABC9-F646-4B26-B0AB-A5FCFF063195}"/>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5" name="Footer Placeholder 4">
            <a:extLst>
              <a:ext uri="{FF2B5EF4-FFF2-40B4-BE49-F238E27FC236}">
                <a16:creationId xmlns:a16="http://schemas.microsoft.com/office/drawing/2014/main" id="{9B71C9A8-3F9D-42C0-9A5E-3D1A6884A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C3559-1BF6-4F97-B63E-2535B0558A9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64093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D1F8B8-8BC9-4458-B739-AFBA2A40B3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6B6FC-3304-4B2C-9E62-903CA2460B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3FFC5-4C1A-4522-A361-9ACAA678E1D8}"/>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5" name="Footer Placeholder 4">
            <a:extLst>
              <a:ext uri="{FF2B5EF4-FFF2-40B4-BE49-F238E27FC236}">
                <a16:creationId xmlns:a16="http://schemas.microsoft.com/office/drawing/2014/main" id="{DD91F703-7478-4D09-B2E6-F3CC222F7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648A8-C0FD-43D3-917D-6F0DB728213C}"/>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50392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852F-EF84-4763-95AC-AFEFED991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6F0EA-5AC9-4C1D-844E-A832034C9B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21AB0-EFFA-4F5B-8F27-52CEAEEB03BA}"/>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5" name="Footer Placeholder 4">
            <a:extLst>
              <a:ext uri="{FF2B5EF4-FFF2-40B4-BE49-F238E27FC236}">
                <a16:creationId xmlns:a16="http://schemas.microsoft.com/office/drawing/2014/main" id="{07C27FF5-B3F4-463A-AA3D-FACDE0B4D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58327-30B8-43FF-87F0-57802EC9D82B}"/>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1078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7074-5B32-4BDD-ADD0-23F293A4B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A37AF0-0534-406C-93CB-34692EDFC2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61F777-60C8-486D-BAE0-71A1D288DAA7}"/>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5" name="Footer Placeholder 4">
            <a:extLst>
              <a:ext uri="{FF2B5EF4-FFF2-40B4-BE49-F238E27FC236}">
                <a16:creationId xmlns:a16="http://schemas.microsoft.com/office/drawing/2014/main" id="{B6888EB0-34BE-43D3-80EA-C105C33E9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FA89-329A-4B33-BFBA-F91A8D236D29}"/>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0354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9B43-731C-40D7-B248-CBC804786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B1CC4-DB92-42D9-86F5-FD33DDA0A1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5E765F-D0B5-4A4E-A557-3D10CB0238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B1BBF9-5C98-4589-B249-6CE9EB590A25}"/>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6" name="Footer Placeholder 5">
            <a:extLst>
              <a:ext uri="{FF2B5EF4-FFF2-40B4-BE49-F238E27FC236}">
                <a16:creationId xmlns:a16="http://schemas.microsoft.com/office/drawing/2014/main" id="{9DE53554-C8C4-4422-8CCF-8E819607F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8E5A9-4683-497A-BAB7-145876CF698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03220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3B42-7BF1-4952-AA3C-2FF47C81DD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93316B-58EB-4AAF-A999-4CE242063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0BFEBC-2171-40A9-8144-0BB6D87272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09C46-D1C6-435E-BA46-9EC26CBF7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5F3F83-1EA7-4087-A1D1-EE7FCAB906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793F9B-4257-41FC-BF2E-82FBA88A215B}"/>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8" name="Footer Placeholder 7">
            <a:extLst>
              <a:ext uri="{FF2B5EF4-FFF2-40B4-BE49-F238E27FC236}">
                <a16:creationId xmlns:a16="http://schemas.microsoft.com/office/drawing/2014/main" id="{76D1CDC3-18A0-4D2D-AD77-8B525847C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3C27C2-7FEA-489C-8BB9-589788047F5C}"/>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86104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0331-F159-4CA7-BE01-2D57E15892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27FD9-2E65-4386-88C8-9DB6545444BC}"/>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4" name="Footer Placeholder 3">
            <a:extLst>
              <a:ext uri="{FF2B5EF4-FFF2-40B4-BE49-F238E27FC236}">
                <a16:creationId xmlns:a16="http://schemas.microsoft.com/office/drawing/2014/main" id="{6C98AFB8-DDE8-4E2E-A252-B450DE832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9E5AF1-51D5-477A-9F2E-DB0F19402833}"/>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72990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0C074-CC0A-405F-966F-0CC2281F19CD}"/>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3" name="Footer Placeholder 2">
            <a:extLst>
              <a:ext uri="{FF2B5EF4-FFF2-40B4-BE49-F238E27FC236}">
                <a16:creationId xmlns:a16="http://schemas.microsoft.com/office/drawing/2014/main" id="{69189AFA-8AE2-4427-A62F-C89AE8BC70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41F0A-4C0F-4A8C-8A7E-1B9CA89F80A0}"/>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03909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97704-EF3A-444C-8DC0-714971E28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D996F3-1D30-4CFE-9B37-9E3123685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A12AFC-8B3D-4B3E-852E-D020F48D9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5D4FCC-A133-4BC1-87C5-08B88F4AAB6A}"/>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6" name="Footer Placeholder 5">
            <a:extLst>
              <a:ext uri="{FF2B5EF4-FFF2-40B4-BE49-F238E27FC236}">
                <a16:creationId xmlns:a16="http://schemas.microsoft.com/office/drawing/2014/main" id="{5C5FE331-15D9-4685-8E5F-98698B49D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4A108-900C-4C22-88A8-E1CE9D70382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51771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2C6-0C57-4EB9-9F4A-FDCF8F37F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B6CDD9-F791-42EA-8946-0759DDEC4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0FD005-8CB3-4085-A65A-FB053744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275316-C742-4985-89B5-DD950CC67324}"/>
              </a:ext>
            </a:extLst>
          </p:cNvPr>
          <p:cNvSpPr>
            <a:spLocks noGrp="1"/>
          </p:cNvSpPr>
          <p:nvPr>
            <p:ph type="dt" sz="half" idx="10"/>
          </p:nvPr>
        </p:nvSpPr>
        <p:spPr/>
        <p:txBody>
          <a:bodyPr/>
          <a:lstStyle/>
          <a:p>
            <a:fld id="{7E5E60F1-D3A5-440D-8B33-73F40D49BCF6}" type="datetimeFigureOut">
              <a:rPr lang="en-US" smtClean="0"/>
              <a:t>2/25/2018</a:t>
            </a:fld>
            <a:endParaRPr lang="en-US"/>
          </a:p>
        </p:txBody>
      </p:sp>
      <p:sp>
        <p:nvSpPr>
          <p:cNvPr id="6" name="Footer Placeholder 5">
            <a:extLst>
              <a:ext uri="{FF2B5EF4-FFF2-40B4-BE49-F238E27FC236}">
                <a16:creationId xmlns:a16="http://schemas.microsoft.com/office/drawing/2014/main" id="{F114045E-DCA7-4621-81CB-0B2A7EA3E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BE2CE-B52E-4381-BB62-B18E7712E69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151183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6E1A9-BB9C-42EA-8EA4-C7B6BA359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D0B25-FFD4-4E08-9B9E-DF09E9080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32598-4217-4DA9-8E3A-A5AD7D528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E60F1-D3A5-440D-8B33-73F40D49BCF6}" type="datetimeFigureOut">
              <a:rPr lang="en-US" smtClean="0"/>
              <a:t>2/25/2018</a:t>
            </a:fld>
            <a:endParaRPr lang="en-US"/>
          </a:p>
        </p:txBody>
      </p:sp>
      <p:sp>
        <p:nvSpPr>
          <p:cNvPr id="5" name="Footer Placeholder 4">
            <a:extLst>
              <a:ext uri="{FF2B5EF4-FFF2-40B4-BE49-F238E27FC236}">
                <a16:creationId xmlns:a16="http://schemas.microsoft.com/office/drawing/2014/main" id="{3CE2C82B-43D2-4BA9-86A9-2603B4BDC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CDEF56-BCAB-4681-A7D3-07D2E4D59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7D420-0D0F-48BA-A24C-BC8F376A7E80}" type="slidenum">
              <a:rPr lang="en-US" smtClean="0"/>
              <a:t>‹#›</a:t>
            </a:fld>
            <a:endParaRPr lang="en-US"/>
          </a:p>
        </p:txBody>
      </p:sp>
    </p:spTree>
    <p:extLst>
      <p:ext uri="{BB962C8B-B14F-4D97-AF65-F5344CB8AC3E}">
        <p14:creationId xmlns:p14="http://schemas.microsoft.com/office/powerpoint/2010/main" val="151800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jaigrwM1_FmzdQ--qnm76lStfMvs5H9mg4xBNqPPvmI/edit?usp=shari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docs.google.com/forms/d/1iV3pjPaY7mPXEqPriCbgKuttEMIvECT6mkzoq_HG4kM/viewform?edit_requested=true" TargetMode="External"/><Relationship Id="rId3" Type="http://schemas.microsoft.com/office/2007/relationships/hdphoto" Target="../media/hdphoto2.wdp"/><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mailto:436psychiatry@gmail.com" TargetMode="External"/><Relationship Id="rId5" Type="http://schemas.openxmlformats.org/officeDocument/2006/relationships/image" Target="../media/image14.png"/><Relationship Id="rId4" Type="http://schemas.openxmlformats.org/officeDocument/2006/relationships/hyperlink" Target="https://twitter.com/psychiatry436"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file/d/1j3vWdmY0vAgJjqeXVfTaMohamijJ9Odm/view"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1.xml"/><Relationship Id="rId7" Type="http://schemas.openxmlformats.org/officeDocument/2006/relationships/image" Target="../media/image7.jpg&amp;ehk=Tl0sZzdM7rchDlb"/><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0" Type="http://schemas.openxmlformats.org/officeDocument/2006/relationships/image" Target="../media/image10.jpeg"/><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FEC6C6B-CDA8-4BF5-BB4D-D4D765CC9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188" y="260289"/>
            <a:ext cx="768133" cy="1202203"/>
          </a:xfrm>
          <a:prstGeom prst="rect">
            <a:avLst/>
          </a:prstGeom>
        </p:spPr>
      </p:pic>
      <p:sp>
        <p:nvSpPr>
          <p:cNvPr id="22" name="Flowchart: Off-page Connector 21">
            <a:hlinkClick r:id="rId3"/>
            <a:extLst>
              <a:ext uri="{FF2B5EF4-FFF2-40B4-BE49-F238E27FC236}">
                <a16:creationId xmlns:a16="http://schemas.microsoft.com/office/drawing/2014/main" id="{A29381E1-8614-4235-B32A-35F1D72CC71B}"/>
              </a:ext>
            </a:extLst>
          </p:cNvPr>
          <p:cNvSpPr/>
          <p:nvPr/>
        </p:nvSpPr>
        <p:spPr>
          <a:xfrm rot="5400000">
            <a:off x="10929838" y="3525761"/>
            <a:ext cx="651651" cy="1872672"/>
          </a:xfrm>
          <a:prstGeom prst="flowChartOffpageConnector">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Cambria" panose="02040503050406030204" pitchFamily="18" charset="0"/>
              </a:rPr>
              <a:t>Editing File</a:t>
            </a:r>
          </a:p>
        </p:txBody>
      </p:sp>
      <p:sp>
        <p:nvSpPr>
          <p:cNvPr id="23" name="TextBox 22">
            <a:extLst>
              <a:ext uri="{FF2B5EF4-FFF2-40B4-BE49-F238E27FC236}">
                <a16:creationId xmlns:a16="http://schemas.microsoft.com/office/drawing/2014/main" id="{7D05C372-BF25-47F8-B115-EFA7E767D1B0}"/>
              </a:ext>
            </a:extLst>
          </p:cNvPr>
          <p:cNvSpPr txBox="1"/>
          <p:nvPr/>
        </p:nvSpPr>
        <p:spPr>
          <a:xfrm>
            <a:off x="2761842" y="4659229"/>
            <a:ext cx="6865046" cy="1200329"/>
          </a:xfrm>
          <a:prstGeom prst="rect">
            <a:avLst/>
          </a:prstGeom>
          <a:noFill/>
        </p:spPr>
        <p:txBody>
          <a:bodyPr wrap="square" rtlCol="0">
            <a:spAutoFit/>
          </a:bodyPr>
          <a:lstStyle/>
          <a:p>
            <a:pPr algn="ctr"/>
            <a:r>
              <a:rPr lang="en-US" sz="3600" b="1" dirty="0">
                <a:solidFill>
                  <a:schemeClr val="tx2"/>
                </a:solidFill>
                <a:latin typeface="Cambria" panose="02040503050406030204" pitchFamily="18" charset="0"/>
              </a:rPr>
              <a:t>C</a:t>
            </a:r>
            <a:r>
              <a:rPr lang="en-US" sz="3600" dirty="0">
                <a:solidFill>
                  <a:schemeClr val="tx2"/>
                </a:solidFill>
                <a:latin typeface="Cambria" panose="02040503050406030204" pitchFamily="18" charset="0"/>
              </a:rPr>
              <a:t>oping with </a:t>
            </a:r>
            <a:r>
              <a:rPr lang="en-US" sz="3600" b="1" dirty="0">
                <a:solidFill>
                  <a:schemeClr val="tx2"/>
                </a:solidFill>
                <a:latin typeface="Cambria" panose="02040503050406030204" pitchFamily="18" charset="0"/>
              </a:rPr>
              <a:t>D</a:t>
            </a:r>
            <a:r>
              <a:rPr lang="en-US" sz="3600" dirty="0">
                <a:solidFill>
                  <a:schemeClr val="tx2"/>
                </a:solidFill>
                <a:latin typeface="Cambria" panose="02040503050406030204" pitchFamily="18" charset="0"/>
              </a:rPr>
              <a:t>iabetes </a:t>
            </a:r>
            <a:r>
              <a:rPr lang="en-US" sz="3600" b="1" dirty="0">
                <a:solidFill>
                  <a:schemeClr val="tx2"/>
                </a:solidFill>
                <a:latin typeface="Cambria" panose="02040503050406030204" pitchFamily="18" charset="0"/>
              </a:rPr>
              <a:t>M</a:t>
            </a:r>
            <a:r>
              <a:rPr lang="en-US" sz="3600" dirty="0">
                <a:solidFill>
                  <a:schemeClr val="tx2"/>
                </a:solidFill>
                <a:latin typeface="Cambria" panose="02040503050406030204" pitchFamily="18" charset="0"/>
              </a:rPr>
              <a:t>ellitus in </a:t>
            </a:r>
            <a:r>
              <a:rPr lang="en-US" sz="3600" b="1" dirty="0">
                <a:solidFill>
                  <a:schemeClr val="tx2"/>
                </a:solidFill>
                <a:latin typeface="Cambria" panose="02040503050406030204" pitchFamily="18" charset="0"/>
              </a:rPr>
              <a:t>A</a:t>
            </a:r>
            <a:r>
              <a:rPr lang="en-US" sz="3600" dirty="0">
                <a:solidFill>
                  <a:schemeClr val="tx2"/>
                </a:solidFill>
                <a:latin typeface="Cambria" panose="02040503050406030204" pitchFamily="18" charset="0"/>
              </a:rPr>
              <a:t>dolescence</a:t>
            </a:r>
          </a:p>
        </p:txBody>
      </p:sp>
      <p:sp>
        <p:nvSpPr>
          <p:cNvPr id="6" name="TextBox 5">
            <a:extLst>
              <a:ext uri="{FF2B5EF4-FFF2-40B4-BE49-F238E27FC236}">
                <a16:creationId xmlns:a16="http://schemas.microsoft.com/office/drawing/2014/main" id="{2F286EDC-C43F-4196-80A6-BD061C58EAEF}"/>
              </a:ext>
            </a:extLst>
          </p:cNvPr>
          <p:cNvSpPr txBox="1"/>
          <p:nvPr/>
        </p:nvSpPr>
        <p:spPr>
          <a:xfrm>
            <a:off x="361045" y="5732116"/>
            <a:ext cx="1510748" cy="861774"/>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solidFill>
                  <a:schemeClr val="accent6">
                    <a:lumMod val="75000"/>
                  </a:schemeClr>
                </a:solidFill>
                <a:latin typeface="Cambria" panose="02040503050406030204" pitchFamily="18" charset="0"/>
              </a:rPr>
              <a:t>Notes</a:t>
            </a:r>
          </a:p>
          <a:p>
            <a:pPr marL="285750" indent="-285750">
              <a:buFont typeface="Wingdings" panose="05000000000000000000" pitchFamily="2" charset="2"/>
              <a:buChar char="ü"/>
            </a:pPr>
            <a:r>
              <a:rPr lang="en-US" sz="1600" dirty="0">
                <a:solidFill>
                  <a:srgbClr val="C00000"/>
                </a:solidFill>
                <a:latin typeface="Cambria" panose="02040503050406030204" pitchFamily="18" charset="0"/>
              </a:rPr>
              <a:t>Important</a:t>
            </a:r>
          </a:p>
          <a:p>
            <a:pPr marL="285750" indent="-285750">
              <a:buFont typeface="Wingdings" panose="05000000000000000000" pitchFamily="2" charset="2"/>
              <a:buChar char="ü"/>
            </a:pPr>
            <a:r>
              <a:rPr lang="en-US" sz="1600" dirty="0">
                <a:solidFill>
                  <a:schemeClr val="accent3">
                    <a:lumMod val="50000"/>
                  </a:schemeClr>
                </a:solidFill>
                <a:latin typeface="Cambria" panose="02040503050406030204" pitchFamily="18" charset="0"/>
              </a:rPr>
              <a:t>Extra</a:t>
            </a:r>
          </a:p>
        </p:txBody>
      </p:sp>
      <p:grpSp>
        <p:nvGrpSpPr>
          <p:cNvPr id="5" name="Group 4">
            <a:extLst>
              <a:ext uri="{FF2B5EF4-FFF2-40B4-BE49-F238E27FC236}">
                <a16:creationId xmlns:a16="http://schemas.microsoft.com/office/drawing/2014/main" id="{411193D2-07FE-4BB4-8708-E53604A44BF4}"/>
              </a:ext>
            </a:extLst>
          </p:cNvPr>
          <p:cNvGrpSpPr/>
          <p:nvPr/>
        </p:nvGrpSpPr>
        <p:grpSpPr>
          <a:xfrm>
            <a:off x="-145122" y="-397486"/>
            <a:ext cx="2379237" cy="2331334"/>
            <a:chOff x="-145121" y="-397486"/>
            <a:chExt cx="2016914" cy="2262187"/>
          </a:xfrm>
        </p:grpSpPr>
        <p:pic>
          <p:nvPicPr>
            <p:cNvPr id="3" name="Picture 2">
              <a:extLst>
                <a:ext uri="{FF2B5EF4-FFF2-40B4-BE49-F238E27FC236}">
                  <a16:creationId xmlns:a16="http://schemas.microsoft.com/office/drawing/2014/main" id="{1E96E221-9C7A-4E52-8902-2CE91C54C11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15000" y1="60488" x2="15000" y2="60488"/>
                          <a14:foregroundMark x1="19032" y1="61707" x2="19032" y2="61707"/>
                          <a14:foregroundMark x1="22903" y1="61829" x2="22903" y2="61829"/>
                          <a14:foregroundMark x1="27258" y1="62073" x2="27258" y2="62073"/>
                          <a14:foregroundMark x1="30968" y1="60854" x2="30968" y2="60854"/>
                          <a14:foregroundMark x1="35323" y1="61463" x2="35323" y2="61463"/>
                          <a14:foregroundMark x1="35484" y1="59146" x2="35484" y2="59146"/>
                          <a14:foregroundMark x1="39355" y1="61098" x2="39355" y2="61098"/>
                          <a14:foregroundMark x1="41613" y1="61829" x2="41613" y2="61829"/>
                          <a14:foregroundMark x1="45000" y1="62439" x2="45000" y2="62439"/>
                          <a14:foregroundMark x1="49839" y1="64512" x2="49839" y2="64512"/>
                          <a14:foregroundMark x1="15000" y1="56098" x2="15000" y2="56098"/>
                        </a14:backgroundRemoval>
                      </a14:imgEffect>
                    </a14:imgLayer>
                  </a14:imgProps>
                </a:ext>
                <a:ext uri="{28A0092B-C50C-407E-A947-70E740481C1C}">
                  <a14:useLocalDpi xmlns:a14="http://schemas.microsoft.com/office/drawing/2010/main" val="0"/>
                </a:ext>
              </a:extLst>
            </a:blip>
            <a:stretch>
              <a:fillRect/>
            </a:stretch>
          </p:blipFill>
          <p:spPr>
            <a:xfrm>
              <a:off x="161359" y="-397486"/>
              <a:ext cx="1710434" cy="2262187"/>
            </a:xfrm>
            <a:prstGeom prst="rect">
              <a:avLst/>
            </a:prstGeom>
          </p:spPr>
        </p:pic>
        <p:sp>
          <p:nvSpPr>
            <p:cNvPr id="2" name="TextBox 1">
              <a:extLst>
                <a:ext uri="{FF2B5EF4-FFF2-40B4-BE49-F238E27FC236}">
                  <a16:creationId xmlns:a16="http://schemas.microsoft.com/office/drawing/2014/main" id="{7F245A32-6C7B-43D7-B5D8-BD630E29699C}"/>
                </a:ext>
              </a:extLst>
            </p:cNvPr>
            <p:cNvSpPr txBox="1"/>
            <p:nvPr/>
          </p:nvSpPr>
          <p:spPr>
            <a:xfrm>
              <a:off x="-145121" y="739130"/>
              <a:ext cx="1279966" cy="244519"/>
            </a:xfrm>
            <a:prstGeom prst="rect">
              <a:avLst/>
            </a:prstGeom>
            <a:noFill/>
          </p:spPr>
          <p:txBody>
            <a:bodyPr vert="horz" wrap="square" rtlCol="0">
              <a:spAutoFit/>
            </a:bodyPr>
            <a:lstStyle/>
            <a:p>
              <a:pPr algn="ctr"/>
              <a:r>
                <a:rPr lang="en-US" sz="1000" dirty="0">
                  <a:solidFill>
                    <a:srgbClr val="F39A69"/>
                  </a:solidFill>
                  <a:latin typeface="Corbel" panose="020B0503020204020204" pitchFamily="34" charset="0"/>
                </a:rPr>
                <a:t>Med436</a:t>
              </a:r>
            </a:p>
          </p:txBody>
        </p:sp>
      </p:grpSp>
      <p:pic>
        <p:nvPicPr>
          <p:cNvPr id="8" name="Picture 7">
            <a:extLst>
              <a:ext uri="{FF2B5EF4-FFF2-40B4-BE49-F238E27FC236}">
                <a16:creationId xmlns:a16="http://schemas.microsoft.com/office/drawing/2014/main" id="{935A36CE-1D30-4E4E-962C-8680415A2E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8482" y="2057729"/>
            <a:ext cx="1673518" cy="1483304"/>
          </a:xfrm>
          <a:prstGeom prst="rect">
            <a:avLst/>
          </a:prstGeom>
        </p:spPr>
      </p:pic>
      <p:pic>
        <p:nvPicPr>
          <p:cNvPr id="9" name="Picture 8">
            <a:extLst>
              <a:ext uri="{FF2B5EF4-FFF2-40B4-BE49-F238E27FC236}">
                <a16:creationId xmlns:a16="http://schemas.microsoft.com/office/drawing/2014/main" id="{388B506E-CD8E-47FA-95FE-FC4E0AC4C446}"/>
              </a:ext>
            </a:extLst>
          </p:cNvPr>
          <p:cNvPicPr>
            <a:picLocks noChangeAspect="1"/>
          </p:cNvPicPr>
          <p:nvPr/>
        </p:nvPicPr>
        <p:blipFill>
          <a:blip r:embed="rId7"/>
          <a:stretch>
            <a:fillRect/>
          </a:stretch>
        </p:blipFill>
        <p:spPr>
          <a:xfrm>
            <a:off x="1937694" y="-886341"/>
            <a:ext cx="7946193" cy="8120622"/>
          </a:xfrm>
          <a:prstGeom prst="rect">
            <a:avLst/>
          </a:prstGeom>
        </p:spPr>
      </p:pic>
    </p:spTree>
    <p:extLst>
      <p:ext uri="{BB962C8B-B14F-4D97-AF65-F5344CB8AC3E}">
        <p14:creationId xmlns:p14="http://schemas.microsoft.com/office/powerpoint/2010/main" val="263055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0331ED-ECAC-415F-99CB-1B28EF4DDA02}"/>
              </a:ext>
            </a:extLst>
          </p:cNvPr>
          <p:cNvGrpSpPr/>
          <p:nvPr/>
        </p:nvGrpSpPr>
        <p:grpSpPr>
          <a:xfrm>
            <a:off x="0" y="0"/>
            <a:ext cx="917794" cy="6858000"/>
            <a:chOff x="0" y="0"/>
            <a:chExt cx="917794" cy="6858000"/>
          </a:xfrm>
        </p:grpSpPr>
        <p:sp>
          <p:nvSpPr>
            <p:cNvPr id="3" name="Rectangle 2">
              <a:extLst>
                <a:ext uri="{FF2B5EF4-FFF2-40B4-BE49-F238E27FC236}">
                  <a16:creationId xmlns:a16="http://schemas.microsoft.com/office/drawing/2014/main" id="{A5D8E576-BDB7-4099-8D4B-94661941E05C}"/>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Psychosocial factors and Diabetes</a:t>
              </a:r>
            </a:p>
          </p:txBody>
        </p:sp>
        <p:sp>
          <p:nvSpPr>
            <p:cNvPr id="4" name="Flowchart: Extract 3">
              <a:extLst>
                <a:ext uri="{FF2B5EF4-FFF2-40B4-BE49-F238E27FC236}">
                  <a16:creationId xmlns:a16="http://schemas.microsoft.com/office/drawing/2014/main" id="{CA0B3498-D1C2-4DE5-B38F-A3BDB2CDB7EF}"/>
                </a:ext>
              </a:extLst>
            </p:cNvPr>
            <p:cNvSpPr/>
            <p:nvPr/>
          </p:nvSpPr>
          <p:spPr>
            <a:xfrm rot="5400000">
              <a:off x="576549" y="479534"/>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1">
            <a:extLst>
              <a:ext uri="{FF2B5EF4-FFF2-40B4-BE49-F238E27FC236}">
                <a16:creationId xmlns:a16="http://schemas.microsoft.com/office/drawing/2014/main" id="{0D08DCBC-90D2-48EB-A060-DA00C1653EEF}"/>
              </a:ext>
            </a:extLst>
          </p:cNvPr>
          <p:cNvSpPr txBox="1">
            <a:spLocks/>
          </p:cNvSpPr>
          <p:nvPr/>
        </p:nvSpPr>
        <p:spPr>
          <a:xfrm>
            <a:off x="993092" y="1107191"/>
            <a:ext cx="9653137" cy="3324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n-US" sz="2000" dirty="0">
                <a:solidFill>
                  <a:schemeClr val="accent3">
                    <a:lumMod val="75000"/>
                  </a:schemeClr>
                </a:solidFill>
                <a:latin typeface="Cambria" panose="02040503050406030204" pitchFamily="18" charset="0"/>
              </a:rPr>
              <a:t>Stress sometimes changes a </a:t>
            </a:r>
            <a:r>
              <a:rPr lang="en-US" sz="2000" b="1" dirty="0">
                <a:solidFill>
                  <a:schemeClr val="accent3">
                    <a:lumMod val="75000"/>
                  </a:schemeClr>
                </a:solidFill>
                <a:latin typeface="Cambria" panose="02040503050406030204" pitchFamily="18" charset="0"/>
              </a:rPr>
              <a:t>latent case </a:t>
            </a:r>
            <a:r>
              <a:rPr lang="en-US" sz="2000" dirty="0">
                <a:solidFill>
                  <a:schemeClr val="accent3">
                    <a:lumMod val="75000"/>
                  </a:schemeClr>
                </a:solidFill>
                <a:latin typeface="Cambria" panose="02040503050406030204" pitchFamily="18" charset="0"/>
              </a:rPr>
              <a:t>of diabetes into an </a:t>
            </a:r>
            <a:r>
              <a:rPr lang="en-US" sz="2000" b="1" dirty="0">
                <a:solidFill>
                  <a:schemeClr val="accent3">
                    <a:lumMod val="75000"/>
                  </a:schemeClr>
                </a:solidFill>
                <a:latin typeface="Cambria" panose="02040503050406030204" pitchFamily="18" charset="0"/>
              </a:rPr>
              <a:t>active one</a:t>
            </a:r>
            <a:r>
              <a:rPr lang="en-US" sz="2000" dirty="0">
                <a:solidFill>
                  <a:schemeClr val="accent3">
                    <a:lumMod val="75000"/>
                  </a:schemeClr>
                </a:solidFill>
                <a:latin typeface="Cambria" panose="02040503050406030204" pitchFamily="18" charset="0"/>
              </a:rPr>
              <a:t>.</a:t>
            </a:r>
          </a:p>
          <a:p>
            <a:pPr>
              <a:lnSpc>
                <a:spcPct val="100000"/>
              </a:lnSpc>
              <a:buFont typeface="Courier New" panose="02070309020205020404" pitchFamily="49" charset="0"/>
              <a:buChar char="o"/>
            </a:pPr>
            <a:r>
              <a:rPr lang="en-US" sz="2000" dirty="0">
                <a:solidFill>
                  <a:schemeClr val="accent3">
                    <a:lumMod val="75000"/>
                  </a:schemeClr>
                </a:solidFill>
                <a:latin typeface="Cambria" panose="02040503050406030204" pitchFamily="18" charset="0"/>
              </a:rPr>
              <a:t>Psychological factors may precipitate the onset of diabetes and influence the timing of symptoms presentation.</a:t>
            </a:r>
          </a:p>
          <a:p>
            <a:pPr>
              <a:lnSpc>
                <a:spcPct val="100000"/>
              </a:lnSpc>
              <a:buFont typeface="Courier New" panose="02070309020205020404" pitchFamily="49" charset="0"/>
              <a:buChar char="o"/>
            </a:pPr>
            <a:r>
              <a:rPr lang="en-US" sz="2000" dirty="0">
                <a:solidFill>
                  <a:schemeClr val="accent3">
                    <a:lumMod val="75000"/>
                  </a:schemeClr>
                </a:solidFill>
                <a:latin typeface="Cambria" panose="02040503050406030204" pitchFamily="18" charset="0"/>
              </a:rPr>
              <a:t>It has been established that there is an excess of life events in the few months preceding the onset of the condition particularly in older children &amp; adolescents.</a:t>
            </a:r>
          </a:p>
          <a:p>
            <a:pPr>
              <a:lnSpc>
                <a:spcPct val="100000"/>
              </a:lnSpc>
              <a:buFont typeface="Courier New" panose="02070309020205020404" pitchFamily="49" charset="0"/>
              <a:buChar char="o"/>
            </a:pPr>
            <a:r>
              <a:rPr lang="en-US" sz="2000" dirty="0">
                <a:solidFill>
                  <a:schemeClr val="accent3">
                    <a:lumMod val="75000"/>
                  </a:schemeClr>
                </a:solidFill>
                <a:latin typeface="Cambria" panose="02040503050406030204" pitchFamily="18" charset="0"/>
              </a:rPr>
              <a:t>Life experience and emotional factors can have an important bearing on the course of diabetes.</a:t>
            </a:r>
          </a:p>
          <a:p>
            <a:pPr>
              <a:buFont typeface="Arial" panose="020B0604020202020204" pitchFamily="34" charset="0"/>
              <a:buNone/>
            </a:pPr>
            <a:endParaRPr lang="ar-SA" sz="1400" dirty="0"/>
          </a:p>
        </p:txBody>
      </p:sp>
      <p:sp>
        <p:nvSpPr>
          <p:cNvPr id="7" name="Rectangle 6"/>
          <p:cNvSpPr/>
          <p:nvPr/>
        </p:nvSpPr>
        <p:spPr>
          <a:xfrm>
            <a:off x="993092" y="436395"/>
            <a:ext cx="5077608" cy="400110"/>
          </a:xfrm>
          <a:prstGeom prst="rect">
            <a:avLst/>
          </a:prstGeom>
        </p:spPr>
        <p:txBody>
          <a:bodyPr wrap="none">
            <a:spAutoFit/>
          </a:bodyPr>
          <a:lstStyle/>
          <a:p>
            <a:r>
              <a:rPr lang="en-US" sz="2000" b="1" dirty="0">
                <a:solidFill>
                  <a:schemeClr val="tx2"/>
                </a:solidFill>
                <a:latin typeface="Cambria" panose="02040503050406030204" pitchFamily="18" charset="0"/>
              </a:rPr>
              <a:t>Psychosocial Factors and Diabetes </a:t>
            </a:r>
            <a:r>
              <a:rPr lang="en-US" sz="2000" b="1" dirty="0">
                <a:solidFill>
                  <a:schemeClr val="accent3">
                    <a:lumMod val="75000"/>
                  </a:schemeClr>
                </a:solidFill>
                <a:latin typeface="Cambria" panose="02040503050406030204" pitchFamily="18" charset="0"/>
              </a:rPr>
              <a:t>(Extra)</a:t>
            </a:r>
            <a:endParaRPr lang="ar-SA" sz="2000" b="1" dirty="0">
              <a:solidFill>
                <a:schemeClr val="accent3">
                  <a:lumMod val="75000"/>
                </a:schemeClr>
              </a:solidFill>
              <a:latin typeface="Cambria" panose="02040503050406030204" pitchFamily="18" charset="0"/>
            </a:endParaRPr>
          </a:p>
        </p:txBody>
      </p:sp>
      <p:sp>
        <p:nvSpPr>
          <p:cNvPr id="5" name="TextBox 4">
            <a:extLst>
              <a:ext uri="{FF2B5EF4-FFF2-40B4-BE49-F238E27FC236}">
                <a16:creationId xmlns:a16="http://schemas.microsoft.com/office/drawing/2014/main" id="{D276154B-3956-445A-894D-0F97B8D9194B}"/>
              </a:ext>
            </a:extLst>
          </p:cNvPr>
          <p:cNvSpPr txBox="1"/>
          <p:nvPr/>
        </p:nvSpPr>
        <p:spPr>
          <a:xfrm>
            <a:off x="993092" y="3964063"/>
            <a:ext cx="9653137" cy="1077218"/>
          </a:xfrm>
          <a:prstGeom prst="rect">
            <a:avLst/>
          </a:prstGeom>
          <a:noFill/>
        </p:spPr>
        <p:txBody>
          <a:bodyPr wrap="square" rtlCol="0">
            <a:spAutoFit/>
          </a:bodyPr>
          <a:lstStyle/>
          <a:p>
            <a:pPr marL="285750" indent="-285750" algn="r" rtl="1">
              <a:buFont typeface="Arial" panose="020B0604020202020204" pitchFamily="34" charset="0"/>
              <a:buChar char="•"/>
            </a:pPr>
            <a:r>
              <a:rPr lang="ar-SA" sz="1600" dirty="0">
                <a:solidFill>
                  <a:schemeClr val="accent6">
                    <a:lumMod val="75000"/>
                  </a:schemeClr>
                </a:solidFill>
                <a:latin typeface="Cambria" panose="02040503050406030204" pitchFamily="18" charset="0"/>
              </a:rPr>
              <a:t>كل الذكريات و الأحداث التي نمر بها، يتم تخزينها في العقل الباطن، فعندما يمر الإنسان بموقف معين، يقوم العقل الباطن باستحضار الذكريات المرتبطة بذلك الموقف فيبني الإنسان مخاوفه و موقفه على حسب الذكرى. مثلًا شخص معين علِم بوفاة أحدهم بسبب مرض السكري ، العقل الباطن يحفظ هذه الحادثة دون ان يعي ثم حينما شُخِص ذلك الشخص بمرض السكري، تلقائيًا يسترجع ذكرى وفاة ذلك الشخص فيبني خوفه من المرض.</a:t>
            </a:r>
            <a:endParaRPr lang="en-US" sz="1600" dirty="0">
              <a:solidFill>
                <a:schemeClr val="accent6">
                  <a:lumMod val="75000"/>
                </a:schemeClr>
              </a:solidFill>
              <a:latin typeface="Cambria" panose="02040503050406030204" pitchFamily="18" charset="0"/>
            </a:endParaRPr>
          </a:p>
        </p:txBody>
      </p:sp>
      <p:sp>
        <p:nvSpPr>
          <p:cNvPr id="23" name="TextBox 22">
            <a:extLst>
              <a:ext uri="{FF2B5EF4-FFF2-40B4-BE49-F238E27FC236}">
                <a16:creationId xmlns:a16="http://schemas.microsoft.com/office/drawing/2014/main" id="{8BAF98FD-0F12-441D-97DF-86917D730E65}"/>
              </a:ext>
            </a:extLst>
          </p:cNvPr>
          <p:cNvSpPr txBox="1"/>
          <p:nvPr/>
        </p:nvSpPr>
        <p:spPr>
          <a:xfrm>
            <a:off x="917793" y="4990058"/>
            <a:ext cx="972843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Diabetes mellitus is not the only chronic disorder that leads to psychological symptoms. All chronic diseases do. </a:t>
            </a:r>
          </a:p>
        </p:txBody>
      </p:sp>
      <p:sp>
        <p:nvSpPr>
          <p:cNvPr id="24" name="TextBox 23"/>
          <p:cNvSpPr txBox="1"/>
          <p:nvPr/>
        </p:nvSpPr>
        <p:spPr>
          <a:xfrm>
            <a:off x="8808098" y="374840"/>
            <a:ext cx="3881535" cy="461665"/>
          </a:xfrm>
          <a:prstGeom prst="rect">
            <a:avLst/>
          </a:prstGeom>
          <a:noFill/>
        </p:spPr>
        <p:txBody>
          <a:bodyPr wrap="square" rtlCol="0">
            <a:spAutoFit/>
          </a:bodyPr>
          <a:lstStyle/>
          <a:p>
            <a:r>
              <a:rPr lang="en-US" sz="2400" dirty="0">
                <a:solidFill>
                  <a:schemeClr val="accent3">
                    <a:lumMod val="75000"/>
                  </a:schemeClr>
                </a:solidFill>
                <a:latin typeface="Cambria" panose="02040503050406030204" pitchFamily="18" charset="0"/>
              </a:rPr>
              <a:t>THIS SLIDE IS </a:t>
            </a:r>
            <a:r>
              <a:rPr lang="en-US" sz="2400" b="1" dirty="0">
                <a:solidFill>
                  <a:schemeClr val="accent3">
                    <a:lumMod val="75000"/>
                  </a:schemeClr>
                </a:solidFill>
                <a:latin typeface="Cambria" panose="02040503050406030204" pitchFamily="18" charset="0"/>
              </a:rPr>
              <a:t>EXTRA</a:t>
            </a:r>
          </a:p>
        </p:txBody>
      </p:sp>
    </p:spTree>
    <p:extLst>
      <p:ext uri="{BB962C8B-B14F-4D97-AF65-F5344CB8AC3E}">
        <p14:creationId xmlns:p14="http://schemas.microsoft.com/office/powerpoint/2010/main" val="408497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0331ED-ECAC-415F-99CB-1B28EF4DDA02}"/>
              </a:ext>
            </a:extLst>
          </p:cNvPr>
          <p:cNvGrpSpPr/>
          <p:nvPr/>
        </p:nvGrpSpPr>
        <p:grpSpPr>
          <a:xfrm>
            <a:off x="0" y="-8238"/>
            <a:ext cx="954157" cy="6858000"/>
            <a:chOff x="0" y="0"/>
            <a:chExt cx="954157" cy="6858000"/>
          </a:xfrm>
        </p:grpSpPr>
        <p:sp>
          <p:nvSpPr>
            <p:cNvPr id="3" name="Rectangle 2">
              <a:extLst>
                <a:ext uri="{FF2B5EF4-FFF2-40B4-BE49-F238E27FC236}">
                  <a16:creationId xmlns:a16="http://schemas.microsoft.com/office/drawing/2014/main" id="{A5D8E576-BDB7-4099-8D4B-94661941E05C}"/>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Other co-morbid problems</a:t>
              </a:r>
            </a:p>
          </p:txBody>
        </p:sp>
        <p:sp>
          <p:nvSpPr>
            <p:cNvPr id="4" name="Flowchart: Extract 3">
              <a:extLst>
                <a:ext uri="{FF2B5EF4-FFF2-40B4-BE49-F238E27FC236}">
                  <a16:creationId xmlns:a16="http://schemas.microsoft.com/office/drawing/2014/main" id="{CA0B3498-D1C2-4DE5-B38F-A3BDB2CDB7EF}"/>
                </a:ext>
              </a:extLst>
            </p:cNvPr>
            <p:cNvSpPr/>
            <p:nvPr/>
          </p:nvSpPr>
          <p:spPr>
            <a:xfrm rot="5400000">
              <a:off x="612912" y="613424"/>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095861" y="530551"/>
            <a:ext cx="6613285" cy="400110"/>
          </a:xfrm>
          <a:prstGeom prst="rect">
            <a:avLst/>
          </a:prstGeom>
        </p:spPr>
        <p:txBody>
          <a:bodyPr wrap="none">
            <a:spAutoFit/>
          </a:bodyPr>
          <a:lstStyle/>
          <a:p>
            <a:r>
              <a:rPr lang="en-US" sz="2000" b="1" dirty="0">
                <a:solidFill>
                  <a:schemeClr val="tx2"/>
                </a:solidFill>
                <a:latin typeface="Cambria" panose="02040503050406030204" pitchFamily="18" charset="0"/>
              </a:rPr>
              <a:t>Other co-morbid behavioral &amp; psychological problems:</a:t>
            </a:r>
            <a:endParaRPr lang="ar-SA" sz="2000" b="1" dirty="0">
              <a:solidFill>
                <a:schemeClr val="tx2"/>
              </a:solidFill>
              <a:latin typeface="Cambria" panose="02040503050406030204" pitchFamily="18" charset="0"/>
            </a:endParaRPr>
          </a:p>
        </p:txBody>
      </p:sp>
      <p:grpSp>
        <p:nvGrpSpPr>
          <p:cNvPr id="7" name="Group 6"/>
          <p:cNvGrpSpPr/>
          <p:nvPr/>
        </p:nvGrpSpPr>
        <p:grpSpPr>
          <a:xfrm>
            <a:off x="1270000" y="1124039"/>
            <a:ext cx="8128000" cy="5202585"/>
            <a:chOff x="2032000" y="827706"/>
            <a:chExt cx="8128000" cy="5202585"/>
          </a:xfrm>
        </p:grpSpPr>
        <p:sp>
          <p:nvSpPr>
            <p:cNvPr id="8" name="Freeform 7"/>
            <p:cNvSpPr/>
            <p:nvPr/>
          </p:nvSpPr>
          <p:spPr>
            <a:xfrm>
              <a:off x="3984345" y="4061113"/>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tx2">
                <a:lumMod val="40000"/>
                <a:lumOff val="60000"/>
              </a:schemeClr>
            </a:solidFill>
            <a:ln>
              <a:solidFill>
                <a:schemeClr val="tx2">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lvl="0" algn="ctr" defTabSz="2400300">
                <a:lnSpc>
                  <a:spcPct val="90000"/>
                </a:lnSpc>
                <a:spcBef>
                  <a:spcPct val="0"/>
                </a:spcBef>
                <a:spcAft>
                  <a:spcPct val="35000"/>
                </a:spcAft>
              </a:pPr>
              <a:endParaRPr lang="en-US" sz="5400" kern="1200"/>
            </a:p>
          </p:txBody>
        </p:sp>
        <p:sp>
          <p:nvSpPr>
            <p:cNvPr id="10" name="Hexagon 9"/>
            <p:cNvSpPr/>
            <p:nvPr/>
          </p:nvSpPr>
          <p:spPr>
            <a:xfrm>
              <a:off x="2032000" y="3003427"/>
              <a:ext cx="2283968" cy="1969178"/>
            </a:xfrm>
            <a:prstGeom prst="hexagon">
              <a:avLst>
                <a:gd name="adj" fmla="val 25000"/>
                <a:gd name="vf" fmla="val 115470"/>
              </a:avLst>
            </a:pr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5930188" y="2980016"/>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accent5">
                <a:lumMod val="20000"/>
                <a:lumOff val="80000"/>
              </a:schemeClr>
            </a:solidFill>
            <a:ln>
              <a:solidFill>
                <a:schemeClr val="accent5">
                  <a:lumMod val="20000"/>
                  <a:lumOff val="8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lvl="0" algn="ctr" defTabSz="2400300">
                <a:lnSpc>
                  <a:spcPct val="90000"/>
                </a:lnSpc>
                <a:spcBef>
                  <a:spcPct val="0"/>
                </a:spcBef>
                <a:spcAft>
                  <a:spcPct val="35000"/>
                </a:spcAft>
              </a:pPr>
              <a:endParaRPr lang="en-US" sz="5400" kern="1200"/>
            </a:p>
          </p:txBody>
        </p:sp>
        <p:sp>
          <p:nvSpPr>
            <p:cNvPr id="14" name="Hexagon 13"/>
            <p:cNvSpPr/>
            <p:nvPr/>
          </p:nvSpPr>
          <p:spPr>
            <a:xfrm>
              <a:off x="7876032" y="4061113"/>
              <a:ext cx="2283968" cy="1969178"/>
            </a:xfrm>
            <a:prstGeom prst="hexagon">
              <a:avLst>
                <a:gd name="adj" fmla="val 25000"/>
                <a:gd name="vf" fmla="val 115470"/>
              </a:avLst>
            </a:prstGeom>
            <a:solidFill>
              <a:schemeClr val="accent4">
                <a:lumMod val="20000"/>
                <a:lumOff val="80000"/>
                <a:alpha val="90000"/>
              </a:schemeClr>
            </a:solidFill>
            <a:ln>
              <a:solidFill>
                <a:schemeClr val="accent4">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984345" y="190360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accent6">
                <a:lumMod val="20000"/>
                <a:lumOff val="80000"/>
              </a:schemeClr>
            </a:solidFill>
            <a:ln>
              <a:solidFill>
                <a:schemeClr val="accent6">
                  <a:lumMod val="20000"/>
                  <a:lumOff val="8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lvl="0" algn="ctr" defTabSz="2400300">
                <a:lnSpc>
                  <a:spcPct val="90000"/>
                </a:lnSpc>
                <a:spcBef>
                  <a:spcPct val="0"/>
                </a:spcBef>
                <a:spcAft>
                  <a:spcPct val="35000"/>
                </a:spcAft>
              </a:pPr>
              <a:endParaRPr lang="en-US" sz="5400" kern="1200"/>
            </a:p>
          </p:txBody>
        </p:sp>
        <p:sp>
          <p:nvSpPr>
            <p:cNvPr id="18" name="Hexagon 17"/>
            <p:cNvSpPr/>
            <p:nvPr/>
          </p:nvSpPr>
          <p:spPr>
            <a:xfrm>
              <a:off x="5930188" y="827706"/>
              <a:ext cx="2283968" cy="1969178"/>
            </a:xfrm>
            <a:prstGeom prst="hexagon">
              <a:avLst>
                <a:gd name="adj" fmla="val 25000"/>
                <a:gd name="vf" fmla="val 115470"/>
              </a:avLst>
            </a:pr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1" name="Hexagon 20"/>
          <p:cNvSpPr/>
          <p:nvPr/>
        </p:nvSpPr>
        <p:spPr>
          <a:xfrm>
            <a:off x="7114031" y="2242595"/>
            <a:ext cx="2283968" cy="1969178"/>
          </a:xfrm>
          <a:prstGeom prst="hexagon">
            <a:avLst>
              <a:gd name="adj" fmla="val 25000"/>
              <a:gd name="vf" fmla="val 115470"/>
            </a:avLst>
          </a:prstGeom>
          <a:solidFill>
            <a:schemeClr val="accent3">
              <a:lumMod val="40000"/>
              <a:lumOff val="60000"/>
              <a:alpha val="90000"/>
            </a:schemeClr>
          </a:solidFill>
          <a:ln>
            <a:solidFill>
              <a:schemeClr val="accent3">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9059874" y="320801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bg1"/>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algn="ctr"/>
            <a:r>
              <a:rPr lang="en-US" sz="2000" dirty="0">
                <a:solidFill>
                  <a:schemeClr val="tx1"/>
                </a:solidFill>
                <a:latin typeface="Cambria" panose="02040503050406030204" pitchFamily="18" charset="0"/>
              </a:rPr>
              <a:t>School absence </a:t>
            </a:r>
          </a:p>
        </p:txBody>
      </p:sp>
      <p:sp>
        <p:nvSpPr>
          <p:cNvPr id="23" name="Freeform 22"/>
          <p:cNvSpPr/>
          <p:nvPr/>
        </p:nvSpPr>
        <p:spPr>
          <a:xfrm>
            <a:off x="9059874" y="1073987"/>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tx2">
              <a:lumMod val="60000"/>
              <a:lumOff val="40000"/>
            </a:schemeClr>
          </a:solidFill>
          <a:ln>
            <a:solidFill>
              <a:schemeClr val="tx2">
                <a:lumMod val="60000"/>
                <a:lumOff val="4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algn="ctr"/>
            <a:r>
              <a:rPr lang="en-US" sz="2000" dirty="0">
                <a:solidFill>
                  <a:schemeClr val="tx1"/>
                </a:solidFill>
                <a:latin typeface="Cambria" panose="02040503050406030204" pitchFamily="18" charset="0"/>
              </a:rPr>
              <a:t>Learning problems</a:t>
            </a:r>
          </a:p>
        </p:txBody>
      </p:sp>
      <p:sp>
        <p:nvSpPr>
          <p:cNvPr id="24" name="Rectangle 23"/>
          <p:cNvSpPr/>
          <p:nvPr/>
        </p:nvSpPr>
        <p:spPr>
          <a:xfrm>
            <a:off x="2025545" y="4099683"/>
            <a:ext cx="845103" cy="400110"/>
          </a:xfrm>
          <a:prstGeom prst="rect">
            <a:avLst/>
          </a:prstGeom>
        </p:spPr>
        <p:txBody>
          <a:bodyPr wrap="none">
            <a:spAutoFit/>
          </a:bodyPr>
          <a:lstStyle/>
          <a:p>
            <a:r>
              <a:rPr lang="en-US" sz="2000" dirty="0">
                <a:latin typeface="Cambria" panose="02040503050406030204" pitchFamily="18" charset="0"/>
              </a:rPr>
              <a:t>Anger</a:t>
            </a:r>
          </a:p>
        </p:txBody>
      </p:sp>
      <p:sp>
        <p:nvSpPr>
          <p:cNvPr id="25" name="Rectangle 24"/>
          <p:cNvSpPr/>
          <p:nvPr/>
        </p:nvSpPr>
        <p:spPr>
          <a:xfrm>
            <a:off x="3471009" y="2854068"/>
            <a:ext cx="1862991" cy="707886"/>
          </a:xfrm>
          <a:prstGeom prst="rect">
            <a:avLst/>
          </a:prstGeom>
        </p:spPr>
        <p:txBody>
          <a:bodyPr wrap="square">
            <a:spAutoFit/>
          </a:bodyPr>
          <a:lstStyle/>
          <a:p>
            <a:pPr algn="ctr"/>
            <a:r>
              <a:rPr lang="en-US" sz="2000" dirty="0">
                <a:latin typeface="Cambria" panose="02040503050406030204" pitchFamily="18" charset="0"/>
              </a:rPr>
              <a:t>Adjustment disorders</a:t>
            </a:r>
          </a:p>
        </p:txBody>
      </p:sp>
      <p:sp>
        <p:nvSpPr>
          <p:cNvPr id="26" name="Rectangle 25"/>
          <p:cNvSpPr/>
          <p:nvPr/>
        </p:nvSpPr>
        <p:spPr>
          <a:xfrm>
            <a:off x="3599139" y="4914995"/>
            <a:ext cx="1606730" cy="707886"/>
          </a:xfrm>
          <a:prstGeom prst="rect">
            <a:avLst/>
          </a:prstGeom>
        </p:spPr>
        <p:txBody>
          <a:bodyPr wrap="square">
            <a:spAutoFit/>
          </a:bodyPr>
          <a:lstStyle/>
          <a:p>
            <a:pPr algn="ctr"/>
            <a:r>
              <a:rPr lang="en-US" sz="2000" b="1" dirty="0">
                <a:latin typeface="Cambria" panose="02040503050406030204" pitchFamily="18" charset="0"/>
              </a:rPr>
              <a:t>Social withdrawal</a:t>
            </a:r>
          </a:p>
        </p:txBody>
      </p:sp>
      <p:sp>
        <p:nvSpPr>
          <p:cNvPr id="27" name="Rectangle 26"/>
          <p:cNvSpPr/>
          <p:nvPr/>
        </p:nvSpPr>
        <p:spPr>
          <a:xfrm>
            <a:off x="5361206" y="1575825"/>
            <a:ext cx="1897932" cy="1015663"/>
          </a:xfrm>
          <a:prstGeom prst="rect">
            <a:avLst/>
          </a:prstGeom>
        </p:spPr>
        <p:txBody>
          <a:bodyPr wrap="square">
            <a:spAutoFit/>
          </a:bodyPr>
          <a:lstStyle/>
          <a:p>
            <a:pPr algn="ctr"/>
            <a:r>
              <a:rPr lang="en-US" sz="2000" b="1" dirty="0">
                <a:latin typeface="Cambria" panose="02040503050406030204" pitchFamily="18" charset="0"/>
              </a:rPr>
              <a:t>Acute organic brain syndrome</a:t>
            </a:r>
          </a:p>
        </p:txBody>
      </p:sp>
      <p:sp>
        <p:nvSpPr>
          <p:cNvPr id="28" name="Rectangle 27"/>
          <p:cNvSpPr/>
          <p:nvPr/>
        </p:nvSpPr>
        <p:spPr>
          <a:xfrm>
            <a:off x="5327039" y="4029370"/>
            <a:ext cx="2041649" cy="400110"/>
          </a:xfrm>
          <a:prstGeom prst="rect">
            <a:avLst/>
          </a:prstGeom>
        </p:spPr>
        <p:txBody>
          <a:bodyPr wrap="none">
            <a:spAutoFit/>
          </a:bodyPr>
          <a:lstStyle/>
          <a:p>
            <a:pPr algn="ctr"/>
            <a:r>
              <a:rPr lang="en-US" sz="2000" b="1" dirty="0">
                <a:latin typeface="Cambria" panose="02040503050406030204" pitchFamily="18" charset="0"/>
              </a:rPr>
              <a:t>Low self esteem</a:t>
            </a:r>
          </a:p>
        </p:txBody>
      </p:sp>
      <p:sp>
        <p:nvSpPr>
          <p:cNvPr id="29" name="Rectangle 28"/>
          <p:cNvSpPr/>
          <p:nvPr/>
        </p:nvSpPr>
        <p:spPr>
          <a:xfrm>
            <a:off x="7444555" y="2848128"/>
            <a:ext cx="1622921" cy="707886"/>
          </a:xfrm>
          <a:prstGeom prst="rect">
            <a:avLst/>
          </a:prstGeom>
        </p:spPr>
        <p:txBody>
          <a:bodyPr wrap="square">
            <a:spAutoFit/>
          </a:bodyPr>
          <a:lstStyle/>
          <a:p>
            <a:pPr algn="ctr"/>
            <a:r>
              <a:rPr lang="en-US" sz="2000" dirty="0">
                <a:latin typeface="Cambria" panose="02040503050406030204" pitchFamily="18" charset="0"/>
              </a:rPr>
              <a:t>Behavioral problems </a:t>
            </a:r>
          </a:p>
        </p:txBody>
      </p:sp>
      <p:sp>
        <p:nvSpPr>
          <p:cNvPr id="30" name="Rectangle 29"/>
          <p:cNvSpPr/>
          <p:nvPr/>
        </p:nvSpPr>
        <p:spPr>
          <a:xfrm>
            <a:off x="7189407" y="4986818"/>
            <a:ext cx="2125326" cy="400110"/>
          </a:xfrm>
          <a:prstGeom prst="rect">
            <a:avLst/>
          </a:prstGeom>
        </p:spPr>
        <p:txBody>
          <a:bodyPr wrap="none">
            <a:spAutoFit/>
          </a:bodyPr>
          <a:lstStyle/>
          <a:p>
            <a:pPr algn="ctr"/>
            <a:r>
              <a:rPr lang="en-US" sz="2000" b="1" dirty="0">
                <a:latin typeface="Cambria" panose="02040503050406030204" pitchFamily="18" charset="0"/>
              </a:rPr>
              <a:t>Eating disorders</a:t>
            </a:r>
          </a:p>
        </p:txBody>
      </p:sp>
      <p:sp>
        <p:nvSpPr>
          <p:cNvPr id="6" name="TextBox 5">
            <a:extLst>
              <a:ext uri="{FF2B5EF4-FFF2-40B4-BE49-F238E27FC236}">
                <a16:creationId xmlns:a16="http://schemas.microsoft.com/office/drawing/2014/main" id="{6BF7D71F-F290-4E09-926A-54F2A9224702}"/>
              </a:ext>
            </a:extLst>
          </p:cNvPr>
          <p:cNvSpPr txBox="1"/>
          <p:nvPr/>
        </p:nvSpPr>
        <p:spPr>
          <a:xfrm>
            <a:off x="5466131" y="2561285"/>
            <a:ext cx="1600648" cy="338554"/>
          </a:xfrm>
          <a:prstGeom prst="rect">
            <a:avLst/>
          </a:prstGeom>
          <a:noFill/>
        </p:spPr>
        <p:txBody>
          <a:bodyPr wrap="square" rtlCol="0">
            <a:spAutoFit/>
          </a:bodyPr>
          <a:lstStyle/>
          <a:p>
            <a:pPr algn="ctr"/>
            <a:r>
              <a:rPr lang="en-US" sz="1600" b="1" dirty="0">
                <a:solidFill>
                  <a:schemeClr val="accent6">
                    <a:lumMod val="75000"/>
                  </a:schemeClr>
                </a:solidFill>
                <a:latin typeface="Cambria" panose="02040503050406030204" pitchFamily="18" charset="0"/>
              </a:rPr>
              <a:t>e.g.; delirium </a:t>
            </a:r>
          </a:p>
        </p:txBody>
      </p:sp>
      <p:sp>
        <p:nvSpPr>
          <p:cNvPr id="9" name="TextBox 8">
            <a:extLst>
              <a:ext uri="{FF2B5EF4-FFF2-40B4-BE49-F238E27FC236}">
                <a16:creationId xmlns:a16="http://schemas.microsoft.com/office/drawing/2014/main" id="{A2EC331A-E6AB-4B3A-A361-3FAAC7CD2A16}"/>
              </a:ext>
            </a:extLst>
          </p:cNvPr>
          <p:cNvSpPr txBox="1"/>
          <p:nvPr/>
        </p:nvSpPr>
        <p:spPr>
          <a:xfrm>
            <a:off x="9312571" y="2459521"/>
            <a:ext cx="1778574" cy="461665"/>
          </a:xfrm>
          <a:prstGeom prst="rect">
            <a:avLst/>
          </a:prstGeom>
          <a:noFill/>
        </p:spPr>
        <p:txBody>
          <a:bodyPr wrap="square" rtlCol="0">
            <a:spAutoFit/>
          </a:bodyPr>
          <a:lstStyle/>
          <a:p>
            <a:pPr algn="ctr"/>
            <a:r>
              <a:rPr lang="en-US" sz="1200" dirty="0">
                <a:solidFill>
                  <a:schemeClr val="accent6">
                    <a:lumMod val="75000"/>
                  </a:schemeClr>
                </a:solidFill>
                <a:latin typeface="Cambria" panose="02040503050406030204" pitchFamily="18" charset="0"/>
              </a:rPr>
              <a:t>(DM can lower mental capacity and ability)</a:t>
            </a:r>
          </a:p>
        </p:txBody>
      </p:sp>
      <p:sp>
        <p:nvSpPr>
          <p:cNvPr id="11" name="TextBox 10">
            <a:extLst>
              <a:ext uri="{FF2B5EF4-FFF2-40B4-BE49-F238E27FC236}">
                <a16:creationId xmlns:a16="http://schemas.microsoft.com/office/drawing/2014/main" id="{E9908762-0A64-47F0-86C0-697A40FF8249}"/>
              </a:ext>
            </a:extLst>
          </p:cNvPr>
          <p:cNvSpPr txBox="1"/>
          <p:nvPr/>
        </p:nvSpPr>
        <p:spPr>
          <a:xfrm>
            <a:off x="3328619" y="5614219"/>
            <a:ext cx="2071420" cy="523220"/>
          </a:xfrm>
          <a:prstGeom prst="rect">
            <a:avLst/>
          </a:prstGeom>
          <a:noFill/>
        </p:spPr>
        <p:txBody>
          <a:bodyPr wrap="square" rtlCol="0">
            <a:spAutoFit/>
          </a:bodyPr>
          <a:lstStyle/>
          <a:p>
            <a:pPr algn="ctr"/>
            <a:r>
              <a:rPr lang="en-US" sz="1400" dirty="0">
                <a:solidFill>
                  <a:schemeClr val="accent6">
                    <a:lumMod val="75000"/>
                  </a:schemeClr>
                </a:solidFill>
                <a:latin typeface="Cambria" panose="02040503050406030204" pitchFamily="18" charset="0"/>
              </a:rPr>
              <a:t>Because of low self esteem</a:t>
            </a:r>
          </a:p>
        </p:txBody>
      </p:sp>
      <p:sp>
        <p:nvSpPr>
          <p:cNvPr id="13" name="TextBox 12">
            <a:extLst>
              <a:ext uri="{FF2B5EF4-FFF2-40B4-BE49-F238E27FC236}">
                <a16:creationId xmlns:a16="http://schemas.microsoft.com/office/drawing/2014/main" id="{74CD4728-77B1-4C6A-929B-97C45F2085D9}"/>
              </a:ext>
            </a:extLst>
          </p:cNvPr>
          <p:cNvSpPr txBox="1"/>
          <p:nvPr/>
        </p:nvSpPr>
        <p:spPr>
          <a:xfrm>
            <a:off x="7478853" y="5330329"/>
            <a:ext cx="1546435" cy="1015663"/>
          </a:xfrm>
          <a:prstGeom prst="rect">
            <a:avLst/>
          </a:prstGeom>
          <a:noFill/>
        </p:spPr>
        <p:txBody>
          <a:bodyPr wrap="square" rtlCol="0">
            <a:spAutoFit/>
          </a:bodyPr>
          <a:lstStyle/>
          <a:p>
            <a:pPr algn="ctr"/>
            <a:r>
              <a:rPr lang="en-US" sz="1200" dirty="0">
                <a:solidFill>
                  <a:schemeClr val="accent6">
                    <a:lumMod val="75000"/>
                  </a:schemeClr>
                </a:solidFill>
                <a:latin typeface="Cambria" panose="02040503050406030204" pitchFamily="18" charset="0"/>
              </a:rPr>
              <a:t>Diabetic patients commonly have </a:t>
            </a:r>
            <a:r>
              <a:rPr lang="en-US" sz="1200" b="1" dirty="0">
                <a:solidFill>
                  <a:schemeClr val="accent6">
                    <a:lumMod val="75000"/>
                  </a:schemeClr>
                </a:solidFill>
                <a:latin typeface="Cambria" panose="02040503050406030204" pitchFamily="18" charset="0"/>
              </a:rPr>
              <a:t>Bulimia nervosa </a:t>
            </a:r>
            <a:r>
              <a:rPr lang="en-US" sz="1200" dirty="0">
                <a:solidFill>
                  <a:schemeClr val="accent6">
                    <a:lumMod val="75000"/>
                  </a:schemeClr>
                </a:solidFill>
                <a:latin typeface="Cambria" panose="02040503050406030204" pitchFamily="18" charset="0"/>
              </a:rPr>
              <a:t>because of guilt feeling</a:t>
            </a:r>
          </a:p>
        </p:txBody>
      </p:sp>
    </p:spTree>
    <p:extLst>
      <p:ext uri="{BB962C8B-B14F-4D97-AF65-F5344CB8AC3E}">
        <p14:creationId xmlns:p14="http://schemas.microsoft.com/office/powerpoint/2010/main" val="264850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C96B26-6B85-4E1C-A684-DE208FD57077}"/>
              </a:ext>
            </a:extLst>
          </p:cNvPr>
          <p:cNvGrpSpPr/>
          <p:nvPr/>
        </p:nvGrpSpPr>
        <p:grpSpPr>
          <a:xfrm>
            <a:off x="-8794" y="0"/>
            <a:ext cx="954157" cy="6858000"/>
            <a:chOff x="0" y="0"/>
            <a:chExt cx="954157" cy="6858000"/>
          </a:xfrm>
        </p:grpSpPr>
        <p:sp>
          <p:nvSpPr>
            <p:cNvPr id="3" name="Rectangle 2">
              <a:extLst>
                <a:ext uri="{FF2B5EF4-FFF2-40B4-BE49-F238E27FC236}">
                  <a16:creationId xmlns:a16="http://schemas.microsoft.com/office/drawing/2014/main" id="{719D7674-E98F-405E-8BE6-62365F8CC8C0}"/>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How to Help?</a:t>
              </a:r>
            </a:p>
          </p:txBody>
        </p:sp>
        <p:sp>
          <p:nvSpPr>
            <p:cNvPr id="4" name="Flowchart: Extract 3">
              <a:extLst>
                <a:ext uri="{FF2B5EF4-FFF2-40B4-BE49-F238E27FC236}">
                  <a16:creationId xmlns:a16="http://schemas.microsoft.com/office/drawing/2014/main" id="{E50D3B87-637D-4057-85CE-49D4F8F12053}"/>
                </a:ext>
              </a:extLst>
            </p:cNvPr>
            <p:cNvSpPr/>
            <p:nvPr/>
          </p:nvSpPr>
          <p:spPr>
            <a:xfrm rot="5400000">
              <a:off x="612912" y="347873"/>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Extract 4">
              <a:extLst>
                <a:ext uri="{FF2B5EF4-FFF2-40B4-BE49-F238E27FC236}">
                  <a16:creationId xmlns:a16="http://schemas.microsoft.com/office/drawing/2014/main" id="{647E4B89-DB8D-4A0F-9540-CB997006CC1C}"/>
                </a:ext>
              </a:extLst>
            </p:cNvPr>
            <p:cNvSpPr/>
            <p:nvPr/>
          </p:nvSpPr>
          <p:spPr>
            <a:xfrm rot="5400000">
              <a:off x="612911" y="2713589"/>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340CCE80-FA5E-426F-8996-9AEEB78545BA}"/>
              </a:ext>
            </a:extLst>
          </p:cNvPr>
          <p:cNvSpPr txBox="1"/>
          <p:nvPr/>
        </p:nvSpPr>
        <p:spPr>
          <a:xfrm>
            <a:off x="954155" y="289008"/>
            <a:ext cx="4532243"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DM patients don’t ask for help, why?</a:t>
            </a:r>
          </a:p>
        </p:txBody>
      </p:sp>
      <p:sp>
        <p:nvSpPr>
          <p:cNvPr id="7" name="TextBox 6">
            <a:extLst>
              <a:ext uri="{FF2B5EF4-FFF2-40B4-BE49-F238E27FC236}">
                <a16:creationId xmlns:a16="http://schemas.microsoft.com/office/drawing/2014/main" id="{792B2A0F-B3F6-4269-88EA-6B424B5B6C0D}"/>
              </a:ext>
            </a:extLst>
          </p:cNvPr>
          <p:cNvSpPr txBox="1"/>
          <p:nvPr/>
        </p:nvSpPr>
        <p:spPr>
          <a:xfrm>
            <a:off x="954155" y="621613"/>
            <a:ext cx="7057731" cy="1754326"/>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Cambria" panose="02040503050406030204" pitchFamily="18" charset="0"/>
              </a:rPr>
              <a:t>Dependent behavior </a:t>
            </a:r>
          </a:p>
          <a:p>
            <a:pPr marL="285750" indent="-285750">
              <a:buFont typeface="Courier New" panose="02070309020205020404" pitchFamily="49" charset="0"/>
              <a:buChar char="o"/>
            </a:pPr>
            <a:r>
              <a:rPr lang="en-US" dirty="0">
                <a:latin typeface="Cambria" panose="02040503050406030204" pitchFamily="18" charset="0"/>
              </a:rPr>
              <a:t>Parental involvement</a:t>
            </a:r>
          </a:p>
          <a:p>
            <a:pPr marL="285750" indent="-285750">
              <a:buFont typeface="Courier New" panose="02070309020205020404" pitchFamily="49" charset="0"/>
              <a:buChar char="o"/>
            </a:pPr>
            <a:r>
              <a:rPr lang="en-US" dirty="0">
                <a:latin typeface="Cambria" panose="02040503050406030204" pitchFamily="18" charset="0"/>
              </a:rPr>
              <a:t>Immaturity </a:t>
            </a:r>
            <a:r>
              <a:rPr lang="ar-SA" sz="1600" dirty="0">
                <a:solidFill>
                  <a:schemeClr val="accent6">
                    <a:lumMod val="75000"/>
                  </a:schemeClr>
                </a:solidFill>
                <a:latin typeface="Cambria" panose="02040503050406030204" pitchFamily="18" charset="0"/>
              </a:rPr>
              <a:t>(ما يقدر المريض حالته و سوؤها و تعتبر أشد معضلة للأطباء النفسيين)</a:t>
            </a:r>
            <a:endParaRPr lang="en-US" sz="1600" dirty="0">
              <a:solidFill>
                <a:schemeClr val="accent6">
                  <a:lumMod val="75000"/>
                </a:schemeClr>
              </a:solidFill>
              <a:latin typeface="Cambria" panose="02040503050406030204" pitchFamily="18" charset="0"/>
            </a:endParaRPr>
          </a:p>
          <a:p>
            <a:pPr marL="285750" indent="-285750">
              <a:buFont typeface="Courier New" panose="02070309020205020404" pitchFamily="49" charset="0"/>
              <a:buChar char="o"/>
            </a:pPr>
            <a:r>
              <a:rPr lang="en-US" dirty="0">
                <a:latin typeface="Cambria" panose="02040503050406030204" pitchFamily="18" charset="0"/>
              </a:rPr>
              <a:t>Lack of support system</a:t>
            </a:r>
          </a:p>
          <a:p>
            <a:pPr marL="285750" indent="-285750">
              <a:buFont typeface="Courier New" panose="02070309020205020404" pitchFamily="49" charset="0"/>
              <a:buChar char="o"/>
            </a:pPr>
            <a:r>
              <a:rPr lang="en-US" dirty="0">
                <a:latin typeface="Cambria" panose="02040503050406030204" pitchFamily="18" charset="0"/>
              </a:rPr>
              <a:t>Severe illness or disability</a:t>
            </a:r>
          </a:p>
          <a:p>
            <a:pPr marL="285750" indent="-285750">
              <a:buFont typeface="Courier New" panose="02070309020205020404" pitchFamily="49" charset="0"/>
              <a:buChar char="o"/>
            </a:pPr>
            <a:r>
              <a:rPr lang="en-US" dirty="0">
                <a:latin typeface="Cambria" panose="02040503050406030204" pitchFamily="18" charset="0"/>
              </a:rPr>
              <a:t>Psychopathology</a:t>
            </a:r>
            <a:r>
              <a:rPr lang="ar-SA" dirty="0">
                <a:latin typeface="Cambria" panose="02040503050406030204" pitchFamily="18" charset="0"/>
              </a:rPr>
              <a:t>  </a:t>
            </a:r>
            <a:r>
              <a:rPr lang="en-US" sz="1600" dirty="0">
                <a:solidFill>
                  <a:schemeClr val="accent6">
                    <a:lumMod val="75000"/>
                  </a:schemeClr>
                </a:solidFill>
                <a:latin typeface="Cambria" panose="02040503050406030204" pitchFamily="18" charset="0"/>
              </a:rPr>
              <a:t>(Depression and Anxiety)</a:t>
            </a:r>
          </a:p>
        </p:txBody>
      </p:sp>
      <p:sp>
        <p:nvSpPr>
          <p:cNvPr id="16" name="TextBox 15"/>
          <p:cNvSpPr txBox="1"/>
          <p:nvPr/>
        </p:nvSpPr>
        <p:spPr>
          <a:xfrm>
            <a:off x="1030989" y="2654723"/>
            <a:ext cx="7677150"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Obstacles with family </a:t>
            </a:r>
            <a:r>
              <a:rPr lang="ar-SA" sz="2000" b="1" dirty="0">
                <a:solidFill>
                  <a:schemeClr val="tx2"/>
                </a:solidFill>
                <a:latin typeface="Cambria" panose="02040503050406030204" pitchFamily="18" charset="0"/>
              </a:rPr>
              <a:t>/</a:t>
            </a:r>
            <a:r>
              <a:rPr lang="en-US" sz="2000" b="1" dirty="0">
                <a:solidFill>
                  <a:schemeClr val="tx2"/>
                </a:solidFill>
                <a:latin typeface="Cambria" panose="02040503050406030204" pitchFamily="18" charset="0"/>
              </a:rPr>
              <a:t> caregivers </a:t>
            </a:r>
            <a:r>
              <a:rPr lang="ar-SA" sz="1600" dirty="0">
                <a:solidFill>
                  <a:schemeClr val="accent6">
                    <a:lumMod val="75000"/>
                  </a:schemeClr>
                </a:solidFill>
                <a:latin typeface="Cambria" panose="02040503050406030204" pitchFamily="18" charset="0"/>
              </a:rPr>
              <a:t>(يعني كيف تتغير طريقة تعامل الاهل مع الطفل)</a:t>
            </a:r>
            <a:r>
              <a:rPr lang="en-US" sz="1600" dirty="0">
                <a:solidFill>
                  <a:schemeClr val="accent6">
                    <a:lumMod val="75000"/>
                  </a:schemeClr>
                </a:solidFill>
                <a:latin typeface="Cambria" panose="02040503050406030204" pitchFamily="18" charset="0"/>
              </a:rPr>
              <a:t> </a:t>
            </a:r>
            <a:endParaRPr lang="en-US" sz="2000" dirty="0">
              <a:solidFill>
                <a:schemeClr val="accent6">
                  <a:lumMod val="75000"/>
                </a:schemeClr>
              </a:solidFill>
              <a:latin typeface="Cambria" panose="02040503050406030204" pitchFamily="18" charset="0"/>
            </a:endParaRPr>
          </a:p>
        </p:txBody>
      </p:sp>
      <p:sp>
        <p:nvSpPr>
          <p:cNvPr id="17" name="Rectangle: Rounded Corners 6">
            <a:extLst>
              <a:ext uri="{FF2B5EF4-FFF2-40B4-BE49-F238E27FC236}">
                <a16:creationId xmlns:a16="http://schemas.microsoft.com/office/drawing/2014/main" id="{E4B7AD1F-DB7B-44E3-A0BF-39CC0D610786}"/>
              </a:ext>
            </a:extLst>
          </p:cNvPr>
          <p:cNvSpPr/>
          <p:nvPr/>
        </p:nvSpPr>
        <p:spPr>
          <a:xfrm>
            <a:off x="1365387" y="3333617"/>
            <a:ext cx="2199034" cy="9747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Emotional Dependency</a:t>
            </a:r>
          </a:p>
        </p:txBody>
      </p:sp>
      <p:sp>
        <p:nvSpPr>
          <p:cNvPr id="18" name="Rectangle: Rounded Corners 6">
            <a:extLst>
              <a:ext uri="{FF2B5EF4-FFF2-40B4-BE49-F238E27FC236}">
                <a16:creationId xmlns:a16="http://schemas.microsoft.com/office/drawing/2014/main" id="{E4B7AD1F-DB7B-44E3-A0BF-39CC0D610786}"/>
              </a:ext>
            </a:extLst>
          </p:cNvPr>
          <p:cNvSpPr/>
          <p:nvPr/>
        </p:nvSpPr>
        <p:spPr>
          <a:xfrm>
            <a:off x="4573900" y="3333617"/>
            <a:ext cx="2199034" cy="97478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Parenting styles</a:t>
            </a:r>
          </a:p>
        </p:txBody>
      </p:sp>
      <p:sp>
        <p:nvSpPr>
          <p:cNvPr id="19" name="Rectangle: Rounded Corners 6">
            <a:extLst>
              <a:ext uri="{FF2B5EF4-FFF2-40B4-BE49-F238E27FC236}">
                <a16:creationId xmlns:a16="http://schemas.microsoft.com/office/drawing/2014/main" id="{E4B7AD1F-DB7B-44E3-A0BF-39CC0D610786}"/>
              </a:ext>
            </a:extLst>
          </p:cNvPr>
          <p:cNvSpPr/>
          <p:nvPr/>
        </p:nvSpPr>
        <p:spPr>
          <a:xfrm>
            <a:off x="7782413" y="3333617"/>
            <a:ext cx="2199034" cy="97478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Excessive need of control</a:t>
            </a:r>
          </a:p>
        </p:txBody>
      </p:sp>
      <p:sp>
        <p:nvSpPr>
          <p:cNvPr id="20" name="Rectangle: Rounded Corners 6">
            <a:extLst>
              <a:ext uri="{FF2B5EF4-FFF2-40B4-BE49-F238E27FC236}">
                <a16:creationId xmlns:a16="http://schemas.microsoft.com/office/drawing/2014/main" id="{E4B7AD1F-DB7B-44E3-A0BF-39CC0D610786}"/>
              </a:ext>
            </a:extLst>
          </p:cNvPr>
          <p:cNvSpPr/>
          <p:nvPr/>
        </p:nvSpPr>
        <p:spPr>
          <a:xfrm>
            <a:off x="3022610" y="4703090"/>
            <a:ext cx="2199034" cy="97478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Heightened perception of disease severity</a:t>
            </a:r>
          </a:p>
        </p:txBody>
      </p:sp>
      <p:sp>
        <p:nvSpPr>
          <p:cNvPr id="21" name="Rectangle: Rounded Corners 6">
            <a:extLst>
              <a:ext uri="{FF2B5EF4-FFF2-40B4-BE49-F238E27FC236}">
                <a16:creationId xmlns:a16="http://schemas.microsoft.com/office/drawing/2014/main" id="{E4B7AD1F-DB7B-44E3-A0BF-39CC0D610786}"/>
              </a:ext>
            </a:extLst>
          </p:cNvPr>
          <p:cNvSpPr/>
          <p:nvPr/>
        </p:nvSpPr>
        <p:spPr>
          <a:xfrm>
            <a:off x="6464418" y="4703090"/>
            <a:ext cx="2199034" cy="9747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Lack of trust in caregivers</a:t>
            </a:r>
          </a:p>
        </p:txBody>
      </p:sp>
    </p:spTree>
    <p:extLst>
      <p:ext uri="{BB962C8B-B14F-4D97-AF65-F5344CB8AC3E}">
        <p14:creationId xmlns:p14="http://schemas.microsoft.com/office/powerpoint/2010/main" val="409123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0331ED-ECAC-415F-99CB-1B28EF4DDA02}"/>
              </a:ext>
            </a:extLst>
          </p:cNvPr>
          <p:cNvGrpSpPr/>
          <p:nvPr/>
        </p:nvGrpSpPr>
        <p:grpSpPr>
          <a:xfrm>
            <a:off x="0" y="0"/>
            <a:ext cx="954157" cy="6858000"/>
            <a:chOff x="0" y="0"/>
            <a:chExt cx="954157" cy="6858000"/>
          </a:xfrm>
        </p:grpSpPr>
        <p:sp>
          <p:nvSpPr>
            <p:cNvPr id="3" name="Rectangle 2">
              <a:extLst>
                <a:ext uri="{FF2B5EF4-FFF2-40B4-BE49-F238E27FC236}">
                  <a16:creationId xmlns:a16="http://schemas.microsoft.com/office/drawing/2014/main" id="{A5D8E576-BDB7-4099-8D4B-94661941E05C}"/>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How to Help?</a:t>
              </a:r>
            </a:p>
          </p:txBody>
        </p:sp>
        <p:sp>
          <p:nvSpPr>
            <p:cNvPr id="4" name="Flowchart: Extract 3">
              <a:extLst>
                <a:ext uri="{FF2B5EF4-FFF2-40B4-BE49-F238E27FC236}">
                  <a16:creationId xmlns:a16="http://schemas.microsoft.com/office/drawing/2014/main" id="{CA0B3498-D1C2-4DE5-B38F-A3BDB2CDB7EF}"/>
                </a:ext>
              </a:extLst>
            </p:cNvPr>
            <p:cNvSpPr/>
            <p:nvPr/>
          </p:nvSpPr>
          <p:spPr>
            <a:xfrm rot="5400000">
              <a:off x="612912" y="347873"/>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320A127-3076-44EF-A275-D666D92F1188}"/>
              </a:ext>
            </a:extLst>
          </p:cNvPr>
          <p:cNvSpPr txBox="1"/>
          <p:nvPr/>
        </p:nvSpPr>
        <p:spPr>
          <a:xfrm>
            <a:off x="1020415" y="3714392"/>
            <a:ext cx="4691269"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Psychosocial Aspects of Management:</a:t>
            </a:r>
            <a:endParaRPr lang="ar-SA" sz="2000" b="1" dirty="0">
              <a:solidFill>
                <a:schemeClr val="tx2"/>
              </a:solidFill>
              <a:latin typeface="Cambria" panose="02040503050406030204" pitchFamily="18" charset="0"/>
            </a:endParaRPr>
          </a:p>
        </p:txBody>
      </p:sp>
      <p:sp>
        <p:nvSpPr>
          <p:cNvPr id="8" name="Flowchart: Extract 7">
            <a:extLst>
              <a:ext uri="{FF2B5EF4-FFF2-40B4-BE49-F238E27FC236}">
                <a16:creationId xmlns:a16="http://schemas.microsoft.com/office/drawing/2014/main" id="{CA0B3498-D1C2-4DE5-B38F-A3BDB2CDB7EF}"/>
              </a:ext>
            </a:extLst>
          </p:cNvPr>
          <p:cNvSpPr/>
          <p:nvPr/>
        </p:nvSpPr>
        <p:spPr>
          <a:xfrm rot="5400000">
            <a:off x="612437" y="3773258"/>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AFADA7-E139-4610-8843-D7A2C4828BFF}"/>
              </a:ext>
            </a:extLst>
          </p:cNvPr>
          <p:cNvSpPr txBox="1"/>
          <p:nvPr/>
        </p:nvSpPr>
        <p:spPr>
          <a:xfrm>
            <a:off x="1020415" y="264993"/>
            <a:ext cx="3246785"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How to help? (Treatment)</a:t>
            </a:r>
          </a:p>
        </p:txBody>
      </p:sp>
      <p:sp>
        <p:nvSpPr>
          <p:cNvPr id="16" name="Rectangle: Rounded Corners 9">
            <a:extLst>
              <a:ext uri="{FF2B5EF4-FFF2-40B4-BE49-F238E27FC236}">
                <a16:creationId xmlns:a16="http://schemas.microsoft.com/office/drawing/2014/main" id="{D2AB2CB8-ADBA-45C1-A713-B4FF7EE74669}"/>
              </a:ext>
            </a:extLst>
          </p:cNvPr>
          <p:cNvSpPr/>
          <p:nvPr/>
        </p:nvSpPr>
        <p:spPr>
          <a:xfrm>
            <a:off x="1218252" y="863046"/>
            <a:ext cx="2880000" cy="1260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rPr>
              <a:t>Parent support</a:t>
            </a:r>
          </a:p>
        </p:txBody>
      </p:sp>
      <p:sp>
        <p:nvSpPr>
          <p:cNvPr id="17" name="Rectangle: Rounded Corners 11">
            <a:extLst>
              <a:ext uri="{FF2B5EF4-FFF2-40B4-BE49-F238E27FC236}">
                <a16:creationId xmlns:a16="http://schemas.microsoft.com/office/drawing/2014/main" id="{CBBC4D1B-4DAD-4AA9-BC1C-CCFD22E61DD6}"/>
              </a:ext>
            </a:extLst>
          </p:cNvPr>
          <p:cNvSpPr/>
          <p:nvPr/>
        </p:nvSpPr>
        <p:spPr>
          <a:xfrm>
            <a:off x="1218252" y="2265370"/>
            <a:ext cx="2880000" cy="117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rPr>
              <a:t>Cognitive coping:</a:t>
            </a:r>
          </a:p>
          <a:p>
            <a:pPr algn="ctr"/>
            <a:r>
              <a:rPr lang="en-US" sz="1600" dirty="0">
                <a:solidFill>
                  <a:schemeClr val="tx1"/>
                </a:solidFill>
                <a:latin typeface="Cambria" panose="02040503050406030204" pitchFamily="18" charset="0"/>
              </a:rPr>
              <a:t>Understand how the insulin helps to grow stronger. </a:t>
            </a:r>
          </a:p>
        </p:txBody>
      </p:sp>
      <p:sp>
        <p:nvSpPr>
          <p:cNvPr id="19" name="Rectangle: Rounded Corners 12">
            <a:extLst>
              <a:ext uri="{FF2B5EF4-FFF2-40B4-BE49-F238E27FC236}">
                <a16:creationId xmlns:a16="http://schemas.microsoft.com/office/drawing/2014/main" id="{52579A40-718F-4D97-A382-9BE8586496BC}"/>
              </a:ext>
            </a:extLst>
          </p:cNvPr>
          <p:cNvSpPr/>
          <p:nvPr/>
        </p:nvSpPr>
        <p:spPr>
          <a:xfrm>
            <a:off x="5629466" y="859476"/>
            <a:ext cx="2880000" cy="117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rPr>
              <a:t>Coping with depression and anxiety</a:t>
            </a:r>
            <a:r>
              <a:rPr lang="en-US" sz="1600" dirty="0">
                <a:solidFill>
                  <a:schemeClr val="tx1"/>
                </a:solidFill>
                <a:latin typeface="Cambria" panose="02040503050406030204" pitchFamily="18" charset="0"/>
              </a:rPr>
              <a:t>.</a:t>
            </a:r>
          </a:p>
        </p:txBody>
      </p:sp>
      <p:sp>
        <p:nvSpPr>
          <p:cNvPr id="21" name="Rectangle: Rounded Corners 14">
            <a:extLst>
              <a:ext uri="{FF2B5EF4-FFF2-40B4-BE49-F238E27FC236}">
                <a16:creationId xmlns:a16="http://schemas.microsoft.com/office/drawing/2014/main" id="{C10BD636-B1F4-49D7-9B83-2F2278362042}"/>
              </a:ext>
            </a:extLst>
          </p:cNvPr>
          <p:cNvSpPr/>
          <p:nvPr/>
        </p:nvSpPr>
        <p:spPr>
          <a:xfrm>
            <a:off x="5629466" y="2258008"/>
            <a:ext cx="2880000" cy="11709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rPr>
              <a:t>Behavioral coping:</a:t>
            </a:r>
          </a:p>
          <a:p>
            <a:pPr algn="ctr"/>
            <a:r>
              <a:rPr lang="en-US" sz="1600" dirty="0">
                <a:solidFill>
                  <a:schemeClr val="tx1"/>
                </a:solidFill>
                <a:latin typeface="Cambria" panose="02040503050406030204" pitchFamily="18" charset="0"/>
              </a:rPr>
              <a:t>Minimize the experience of being deprived from popular food . </a:t>
            </a:r>
          </a:p>
        </p:txBody>
      </p:sp>
      <p:cxnSp>
        <p:nvCxnSpPr>
          <p:cNvPr id="9" name="Straight Arrow Connector 8">
            <a:extLst>
              <a:ext uri="{FF2B5EF4-FFF2-40B4-BE49-F238E27FC236}">
                <a16:creationId xmlns:a16="http://schemas.microsoft.com/office/drawing/2014/main" id="{07ABC863-17DB-40E5-9B47-6A6B186180C6}"/>
              </a:ext>
            </a:extLst>
          </p:cNvPr>
          <p:cNvCxnSpPr/>
          <p:nvPr/>
        </p:nvCxnSpPr>
        <p:spPr>
          <a:xfrm flipH="1">
            <a:off x="8257513" y="2437104"/>
            <a:ext cx="736134" cy="0"/>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9814C6-8EAD-4CE1-9391-65FACA37FD98}"/>
              </a:ext>
            </a:extLst>
          </p:cNvPr>
          <p:cNvSpPr txBox="1"/>
          <p:nvPr/>
        </p:nvSpPr>
        <p:spPr>
          <a:xfrm>
            <a:off x="8786199" y="2137648"/>
            <a:ext cx="2351314" cy="830997"/>
          </a:xfrm>
          <a:prstGeom prst="rect">
            <a:avLst/>
          </a:prstGeom>
          <a:noFill/>
        </p:spPr>
        <p:txBody>
          <a:bodyPr wrap="square" rtlCol="0">
            <a:spAutoFit/>
          </a:bodyPr>
          <a:lstStyle/>
          <a:p>
            <a:pPr algn="ctr"/>
            <a:r>
              <a:rPr lang="en-US" sz="1600" dirty="0">
                <a:solidFill>
                  <a:schemeClr val="accent6">
                    <a:lumMod val="75000"/>
                  </a:schemeClr>
                </a:solidFill>
                <a:latin typeface="Cambria" panose="02040503050406030204" pitchFamily="18" charset="0"/>
              </a:rPr>
              <a:t>The easiest thing you can change with a child is behavior.</a:t>
            </a:r>
          </a:p>
        </p:txBody>
      </p:sp>
      <p:sp>
        <p:nvSpPr>
          <p:cNvPr id="12" name="TextBox 11">
            <a:extLst>
              <a:ext uri="{FF2B5EF4-FFF2-40B4-BE49-F238E27FC236}">
                <a16:creationId xmlns:a16="http://schemas.microsoft.com/office/drawing/2014/main" id="{C2FB1D20-9F93-4817-AE2A-C3DADB4B5569}"/>
              </a:ext>
            </a:extLst>
          </p:cNvPr>
          <p:cNvSpPr txBox="1"/>
          <p:nvPr/>
        </p:nvSpPr>
        <p:spPr>
          <a:xfrm>
            <a:off x="1218252" y="5705848"/>
            <a:ext cx="7783752" cy="584775"/>
          </a:xfrm>
          <a:prstGeom prst="rect">
            <a:avLst/>
          </a:prstGeom>
          <a:noFill/>
        </p:spPr>
        <p:txBody>
          <a:bodyPr wrap="square" rtlCol="0">
            <a:spAutoFit/>
          </a:bodyPr>
          <a:lstStyle/>
          <a:p>
            <a:pPr marL="285750" indent="-285750" algn="r" rtl="1">
              <a:buFont typeface="Arial" panose="020B0604020202020204" pitchFamily="34" charset="0"/>
              <a:buChar char="•"/>
            </a:pPr>
            <a:r>
              <a:rPr lang="ar-SA" sz="1600" dirty="0">
                <a:solidFill>
                  <a:schemeClr val="accent6">
                    <a:lumMod val="75000"/>
                  </a:schemeClr>
                </a:solidFill>
              </a:rPr>
              <a:t>عشان نعالج الأعراض النفسية لمريض السكري، لازم نعالج كل شيء مع بعض و ممكن إننا نركز على شيء أكثر من غيره لكن أهم شيء إننا ما نترك حاجة بدون علاج.</a:t>
            </a:r>
            <a:endParaRPr lang="en-US" sz="1600" dirty="0">
              <a:solidFill>
                <a:schemeClr val="accent6">
                  <a:lumMod val="75000"/>
                </a:schemeClr>
              </a:solidFill>
            </a:endParaRPr>
          </a:p>
        </p:txBody>
      </p:sp>
      <p:sp>
        <p:nvSpPr>
          <p:cNvPr id="5" name="TextBox 4"/>
          <p:cNvSpPr txBox="1"/>
          <p:nvPr/>
        </p:nvSpPr>
        <p:spPr>
          <a:xfrm>
            <a:off x="1218252" y="4273944"/>
            <a:ext cx="7407328"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Cambria" panose="02040503050406030204" pitchFamily="18" charset="0"/>
              </a:rPr>
              <a:t>Education.</a:t>
            </a:r>
          </a:p>
          <a:p>
            <a:pPr marL="285750" indent="-285750">
              <a:buFont typeface="Courier New" panose="02070309020205020404" pitchFamily="49" charset="0"/>
              <a:buChar char="o"/>
            </a:pPr>
            <a:r>
              <a:rPr lang="en-US" dirty="0">
                <a:latin typeface="Cambria" panose="02040503050406030204" pitchFamily="18" charset="0"/>
              </a:rPr>
              <a:t>School and Family Counseling.</a:t>
            </a:r>
          </a:p>
          <a:p>
            <a:pPr marL="285750" indent="-285750">
              <a:buFont typeface="Courier New" panose="02070309020205020404" pitchFamily="49" charset="0"/>
              <a:buChar char="o"/>
            </a:pPr>
            <a:r>
              <a:rPr lang="en-US" dirty="0">
                <a:latin typeface="Cambria" panose="02040503050406030204" pitchFamily="18" charset="0"/>
              </a:rPr>
              <a:t>Managing psychiatric Disorders.</a:t>
            </a:r>
          </a:p>
          <a:p>
            <a:pPr marL="285750" indent="-285750">
              <a:buFont typeface="Courier New" panose="02070309020205020404" pitchFamily="49" charset="0"/>
              <a:buChar char="o"/>
            </a:pPr>
            <a:r>
              <a:rPr lang="en-US" dirty="0">
                <a:latin typeface="Cambria" panose="02040503050406030204" pitchFamily="18" charset="0"/>
              </a:rPr>
              <a:t>Individual psychotherapy.</a:t>
            </a:r>
          </a:p>
        </p:txBody>
      </p:sp>
    </p:spTree>
    <p:extLst>
      <p:ext uri="{BB962C8B-B14F-4D97-AF65-F5344CB8AC3E}">
        <p14:creationId xmlns:p14="http://schemas.microsoft.com/office/powerpoint/2010/main" val="154811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8E576-BDB7-4099-8D4B-94661941E05C}"/>
              </a:ext>
            </a:extLst>
          </p:cNvPr>
          <p:cNvSpPr/>
          <p:nvPr/>
        </p:nvSpPr>
        <p:spPr>
          <a:xfrm>
            <a:off x="0" y="-8238"/>
            <a:ext cx="689113" cy="68662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rgbClr val="FF0000"/>
                </a:solidFill>
                <a:latin typeface="Cambria" panose="02040503050406030204" pitchFamily="18" charset="0"/>
              </a:rPr>
              <a:t>Important</a:t>
            </a:r>
            <a:r>
              <a:rPr lang="en-US" sz="2800" dirty="0">
                <a:latin typeface="Cambria" panose="02040503050406030204" pitchFamily="18" charset="0"/>
              </a:rPr>
              <a:t> Message</a:t>
            </a:r>
          </a:p>
        </p:txBody>
      </p:sp>
      <p:graphicFrame>
        <p:nvGraphicFramePr>
          <p:cNvPr id="5" name="Diagram 4"/>
          <p:cNvGraphicFramePr/>
          <p:nvPr>
            <p:extLst>
              <p:ext uri="{D42A27DB-BD31-4B8C-83A1-F6EECF244321}">
                <p14:modId xmlns:p14="http://schemas.microsoft.com/office/powerpoint/2010/main" val="4144584737"/>
              </p:ext>
            </p:extLst>
          </p:nvPr>
        </p:nvGraphicFramePr>
        <p:xfrm>
          <a:off x="1079500" y="7863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p:cNvSpPr txBox="1"/>
          <p:nvPr/>
        </p:nvSpPr>
        <p:spPr>
          <a:xfrm>
            <a:off x="1528762" y="1228724"/>
            <a:ext cx="1152525" cy="707886"/>
          </a:xfrm>
          <a:prstGeom prst="rect">
            <a:avLst/>
          </a:prstGeom>
          <a:noFill/>
        </p:spPr>
        <p:txBody>
          <a:bodyPr wrap="square" rtlCol="0">
            <a:spAutoFit/>
          </a:bodyPr>
          <a:lstStyle/>
          <a:p>
            <a:pPr algn="ctr"/>
            <a:r>
              <a:rPr lang="en-US" sz="2000" dirty="0">
                <a:latin typeface="Cambria" panose="02040503050406030204" pitchFamily="18" charset="0"/>
              </a:rPr>
              <a:t>Course of illness</a:t>
            </a:r>
          </a:p>
        </p:txBody>
      </p:sp>
      <p:sp>
        <p:nvSpPr>
          <p:cNvPr id="35" name="TextBox 34"/>
          <p:cNvSpPr txBox="1"/>
          <p:nvPr/>
        </p:nvSpPr>
        <p:spPr>
          <a:xfrm>
            <a:off x="1882378" y="2486487"/>
            <a:ext cx="1464468" cy="707886"/>
          </a:xfrm>
          <a:prstGeom prst="rect">
            <a:avLst/>
          </a:prstGeom>
          <a:noFill/>
        </p:spPr>
        <p:txBody>
          <a:bodyPr wrap="square" rtlCol="0">
            <a:spAutoFit/>
          </a:bodyPr>
          <a:lstStyle/>
          <a:p>
            <a:pPr algn="ctr"/>
            <a:r>
              <a:rPr lang="en-US" sz="2000" dirty="0">
                <a:latin typeface="Cambria" panose="02040503050406030204" pitchFamily="18" charset="0"/>
              </a:rPr>
              <a:t>Psychiatric Disorder</a:t>
            </a:r>
          </a:p>
        </p:txBody>
      </p:sp>
      <p:sp>
        <p:nvSpPr>
          <p:cNvPr id="36" name="TextBox 35"/>
          <p:cNvSpPr txBox="1"/>
          <p:nvPr/>
        </p:nvSpPr>
        <p:spPr>
          <a:xfrm>
            <a:off x="1704975" y="3744250"/>
            <a:ext cx="1819275" cy="646331"/>
          </a:xfrm>
          <a:prstGeom prst="rect">
            <a:avLst/>
          </a:prstGeom>
          <a:noFill/>
        </p:spPr>
        <p:txBody>
          <a:bodyPr wrap="square" rtlCol="0">
            <a:spAutoFit/>
          </a:bodyPr>
          <a:lstStyle/>
          <a:p>
            <a:pPr algn="ctr"/>
            <a:r>
              <a:rPr lang="en-US" dirty="0">
                <a:latin typeface="Cambria" panose="02040503050406030204" pitchFamily="18" charset="0"/>
              </a:rPr>
              <a:t>Difficulties,</a:t>
            </a:r>
          </a:p>
          <a:p>
            <a:pPr algn="ctr"/>
            <a:r>
              <a:rPr lang="en-US" dirty="0">
                <a:latin typeface="Cambria" panose="02040503050406030204" pitchFamily="18" charset="0"/>
              </a:rPr>
              <a:t>Most important</a:t>
            </a:r>
          </a:p>
        </p:txBody>
      </p:sp>
      <p:sp>
        <p:nvSpPr>
          <p:cNvPr id="37" name="TextBox 36"/>
          <p:cNvSpPr txBox="1"/>
          <p:nvPr/>
        </p:nvSpPr>
        <p:spPr>
          <a:xfrm>
            <a:off x="1473992" y="5002013"/>
            <a:ext cx="1262063" cy="707886"/>
          </a:xfrm>
          <a:prstGeom prst="rect">
            <a:avLst/>
          </a:prstGeom>
          <a:noFill/>
        </p:spPr>
        <p:txBody>
          <a:bodyPr wrap="square" rtlCol="0">
            <a:spAutoFit/>
          </a:bodyPr>
          <a:lstStyle/>
          <a:p>
            <a:pPr algn="ctr"/>
            <a:r>
              <a:rPr lang="en-US" sz="2000" dirty="0">
                <a:latin typeface="Cambria" panose="02040503050406030204" pitchFamily="18" charset="0"/>
              </a:rPr>
              <a:t>Best way of coping</a:t>
            </a:r>
          </a:p>
        </p:txBody>
      </p:sp>
      <p:sp>
        <p:nvSpPr>
          <p:cNvPr id="38" name="TextBox 37"/>
          <p:cNvSpPr txBox="1"/>
          <p:nvPr/>
        </p:nvSpPr>
        <p:spPr>
          <a:xfrm>
            <a:off x="9877425" y="161925"/>
            <a:ext cx="2895600" cy="400110"/>
          </a:xfrm>
          <a:prstGeom prst="rect">
            <a:avLst/>
          </a:prstGeom>
          <a:noFill/>
        </p:spPr>
        <p:txBody>
          <a:bodyPr wrap="square" rtlCol="0">
            <a:spAutoFit/>
          </a:bodyPr>
          <a:lstStyle/>
          <a:p>
            <a:r>
              <a:rPr lang="en-US" sz="2000" dirty="0">
                <a:solidFill>
                  <a:srgbClr val="FF0000"/>
                </a:solidFill>
                <a:latin typeface="Cambria" panose="02040503050406030204" pitchFamily="18" charset="0"/>
              </a:rPr>
              <a:t>Important Slide</a:t>
            </a:r>
          </a:p>
        </p:txBody>
      </p:sp>
    </p:spTree>
    <p:extLst>
      <p:ext uri="{BB962C8B-B14F-4D97-AF65-F5344CB8AC3E}">
        <p14:creationId xmlns:p14="http://schemas.microsoft.com/office/powerpoint/2010/main" val="95630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9334F-2D9F-427D-8F86-F387C4392605}"/>
              </a:ext>
            </a:extLst>
          </p:cNvPr>
          <p:cNvSpPr/>
          <p:nvPr/>
        </p:nvSpPr>
        <p:spPr>
          <a:xfrm>
            <a:off x="0" y="-8238"/>
            <a:ext cx="689113" cy="68662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solidFill>
                <a:latin typeface="Cambria" panose="02040503050406030204" pitchFamily="18" charset="0"/>
              </a:rPr>
              <a:t>Test your self!</a:t>
            </a:r>
          </a:p>
        </p:txBody>
      </p:sp>
      <p:sp>
        <p:nvSpPr>
          <p:cNvPr id="3" name="TextBox 2"/>
          <p:cNvSpPr txBox="1"/>
          <p:nvPr/>
        </p:nvSpPr>
        <p:spPr>
          <a:xfrm>
            <a:off x="1007706" y="261257"/>
            <a:ext cx="5169159" cy="1569660"/>
          </a:xfrm>
          <a:prstGeom prst="rect">
            <a:avLst/>
          </a:prstGeom>
          <a:noFill/>
        </p:spPr>
        <p:txBody>
          <a:bodyPr wrap="square" rtlCol="0">
            <a:spAutoFit/>
          </a:bodyPr>
          <a:lstStyle/>
          <a:p>
            <a:r>
              <a:rPr lang="en-US" sz="1600" b="1" dirty="0">
                <a:solidFill>
                  <a:schemeClr val="tx2"/>
                </a:solidFill>
                <a:latin typeface="Cambria" panose="02040503050406030204" pitchFamily="18" charset="0"/>
              </a:rPr>
              <a:t>Q1.What is the most common psychiatric disorder associated with Type 1 diabetes ?</a:t>
            </a:r>
          </a:p>
          <a:p>
            <a:r>
              <a:rPr lang="en-US" sz="1600" dirty="0">
                <a:latin typeface="Cambria" panose="02040503050406030204" pitchFamily="18" charset="0"/>
              </a:rPr>
              <a:t>A. Depression </a:t>
            </a:r>
          </a:p>
          <a:p>
            <a:r>
              <a:rPr lang="en-US" sz="1600" dirty="0">
                <a:latin typeface="Cambria" panose="02040503050406030204" pitchFamily="18" charset="0"/>
              </a:rPr>
              <a:t>B. Anxiety</a:t>
            </a:r>
          </a:p>
          <a:p>
            <a:r>
              <a:rPr lang="en-US" sz="1600" dirty="0">
                <a:latin typeface="Cambria" panose="02040503050406030204" pitchFamily="18" charset="0"/>
              </a:rPr>
              <a:t>C. Schizophrenia</a:t>
            </a:r>
          </a:p>
          <a:p>
            <a:r>
              <a:rPr lang="en-US" sz="1600" dirty="0">
                <a:latin typeface="Cambria" panose="02040503050406030204" pitchFamily="18" charset="0"/>
              </a:rPr>
              <a:t>D. Delirium</a:t>
            </a:r>
          </a:p>
        </p:txBody>
      </p:sp>
      <p:sp>
        <p:nvSpPr>
          <p:cNvPr id="4" name="TextBox 3"/>
          <p:cNvSpPr txBox="1"/>
          <p:nvPr/>
        </p:nvSpPr>
        <p:spPr>
          <a:xfrm>
            <a:off x="1007706" y="1830917"/>
            <a:ext cx="4842587" cy="1846659"/>
          </a:xfrm>
          <a:prstGeom prst="rect">
            <a:avLst/>
          </a:prstGeom>
          <a:noFill/>
        </p:spPr>
        <p:txBody>
          <a:bodyPr wrap="square" rtlCol="0">
            <a:spAutoFit/>
          </a:bodyPr>
          <a:lstStyle/>
          <a:p>
            <a:r>
              <a:rPr lang="en-US" sz="1600" b="1" dirty="0">
                <a:solidFill>
                  <a:schemeClr val="tx2"/>
                </a:solidFill>
                <a:latin typeface="Cambria" panose="02040503050406030204" pitchFamily="18" charset="0"/>
              </a:rPr>
              <a:t>Q2. what is the best way of coping in a child with type 1 diabetes ?</a:t>
            </a:r>
          </a:p>
          <a:p>
            <a:pPr marL="342900" indent="-342900">
              <a:buAutoNum type="alphaUcPeriod"/>
            </a:pPr>
            <a:r>
              <a:rPr lang="en-US" sz="1600" dirty="0">
                <a:latin typeface="Cambria" panose="02040503050406030204" pitchFamily="18" charset="0"/>
              </a:rPr>
              <a:t>Diet restriction</a:t>
            </a:r>
          </a:p>
          <a:p>
            <a:pPr marL="342900" indent="-342900">
              <a:buAutoNum type="alphaUcPeriod"/>
            </a:pPr>
            <a:r>
              <a:rPr lang="en-US" sz="1600" dirty="0">
                <a:latin typeface="Cambria" panose="02040503050406030204" pitchFamily="18" charset="0"/>
              </a:rPr>
              <a:t>Bargaining</a:t>
            </a:r>
          </a:p>
          <a:p>
            <a:pPr marL="342900" indent="-342900">
              <a:buAutoNum type="alphaUcPeriod"/>
            </a:pPr>
            <a:r>
              <a:rPr lang="en-US" sz="1600" dirty="0">
                <a:latin typeface="Cambria" panose="02040503050406030204" pitchFamily="18" charset="0"/>
              </a:rPr>
              <a:t>Parent counseling</a:t>
            </a:r>
          </a:p>
          <a:p>
            <a:pPr marL="342900" indent="-342900">
              <a:buAutoNum type="alphaUcPeriod"/>
            </a:pPr>
            <a:r>
              <a:rPr lang="en-US" sz="1600" dirty="0">
                <a:latin typeface="Cambria" panose="02040503050406030204" pitchFamily="18" charset="0"/>
              </a:rPr>
              <a:t>Coping with illness itself</a:t>
            </a:r>
          </a:p>
          <a:p>
            <a:endParaRPr lang="en-US" dirty="0"/>
          </a:p>
        </p:txBody>
      </p:sp>
      <p:sp>
        <p:nvSpPr>
          <p:cNvPr id="5" name="TextBox 4"/>
          <p:cNvSpPr txBox="1"/>
          <p:nvPr/>
        </p:nvSpPr>
        <p:spPr>
          <a:xfrm>
            <a:off x="1007706" y="3424881"/>
            <a:ext cx="4870580" cy="1569660"/>
          </a:xfrm>
          <a:prstGeom prst="rect">
            <a:avLst/>
          </a:prstGeom>
          <a:noFill/>
        </p:spPr>
        <p:txBody>
          <a:bodyPr wrap="square" rtlCol="0">
            <a:spAutoFit/>
          </a:bodyPr>
          <a:lstStyle/>
          <a:p>
            <a:r>
              <a:rPr lang="en-US" sz="1600" b="1" dirty="0">
                <a:solidFill>
                  <a:schemeClr val="tx2"/>
                </a:solidFill>
                <a:latin typeface="Cambria" panose="02040503050406030204" pitchFamily="18" charset="0"/>
              </a:rPr>
              <a:t>Q3.which one the following is considered one of the stressors for an adolescent with diabetes ?</a:t>
            </a:r>
          </a:p>
          <a:p>
            <a:r>
              <a:rPr lang="en-US" sz="1600" dirty="0">
                <a:latin typeface="Cambria" panose="02040503050406030204" pitchFamily="18" charset="0"/>
              </a:rPr>
              <a:t>A. Pressure to eat</a:t>
            </a:r>
          </a:p>
          <a:p>
            <a:r>
              <a:rPr lang="en-US" sz="1600" dirty="0">
                <a:latin typeface="Cambria" panose="02040503050406030204" pitchFamily="18" charset="0"/>
              </a:rPr>
              <a:t>B. Difficult to alter lifestyle behaviors</a:t>
            </a:r>
          </a:p>
          <a:p>
            <a:r>
              <a:rPr lang="en-US" sz="1600" dirty="0">
                <a:latin typeface="Cambria" panose="02040503050406030204" pitchFamily="18" charset="0"/>
              </a:rPr>
              <a:t>C. Medical information seen as advisory </a:t>
            </a:r>
          </a:p>
          <a:p>
            <a:r>
              <a:rPr lang="en-US" sz="1600" dirty="0">
                <a:latin typeface="Cambria" panose="02040503050406030204" pitchFamily="18" charset="0"/>
              </a:rPr>
              <a:t>D. All of them </a:t>
            </a:r>
          </a:p>
        </p:txBody>
      </p:sp>
      <p:sp>
        <p:nvSpPr>
          <p:cNvPr id="6" name="TextBox 5"/>
          <p:cNvSpPr txBox="1"/>
          <p:nvPr/>
        </p:nvSpPr>
        <p:spPr>
          <a:xfrm>
            <a:off x="1007706" y="5025319"/>
            <a:ext cx="4749281" cy="1569660"/>
          </a:xfrm>
          <a:prstGeom prst="rect">
            <a:avLst/>
          </a:prstGeom>
          <a:noFill/>
        </p:spPr>
        <p:txBody>
          <a:bodyPr wrap="square" rtlCol="0">
            <a:spAutoFit/>
          </a:bodyPr>
          <a:lstStyle/>
          <a:p>
            <a:r>
              <a:rPr lang="en-US" sz="1600" b="1" dirty="0">
                <a:solidFill>
                  <a:schemeClr val="tx2"/>
                </a:solidFill>
                <a:latin typeface="Cambria" panose="02040503050406030204" pitchFamily="18" charset="0"/>
              </a:rPr>
              <a:t>Q4.Adolescent patients with diabetes don’t usually ask for help. Why?</a:t>
            </a:r>
          </a:p>
          <a:p>
            <a:pPr marL="342900" indent="-342900">
              <a:buAutoNum type="alphaUcPeriod"/>
            </a:pPr>
            <a:r>
              <a:rPr lang="en-US" sz="1600" dirty="0">
                <a:latin typeface="Cambria" panose="02040503050406030204" pitchFamily="18" charset="0"/>
              </a:rPr>
              <a:t>Fear of the treatment</a:t>
            </a:r>
          </a:p>
          <a:p>
            <a:pPr marL="342900" indent="-342900">
              <a:buAutoNum type="alphaUcPeriod"/>
            </a:pPr>
            <a:r>
              <a:rPr lang="en-US" sz="1600" dirty="0">
                <a:latin typeface="Cambria" panose="02040503050406030204" pitchFamily="18" charset="0"/>
              </a:rPr>
              <a:t>Psychopathology</a:t>
            </a:r>
          </a:p>
          <a:p>
            <a:pPr marL="342900" indent="-342900">
              <a:buAutoNum type="alphaUcPeriod"/>
            </a:pPr>
            <a:r>
              <a:rPr lang="en-US" sz="1600" dirty="0">
                <a:latin typeface="Cambria" panose="02040503050406030204" pitchFamily="18" charset="0"/>
              </a:rPr>
              <a:t>Immaturity</a:t>
            </a:r>
          </a:p>
          <a:p>
            <a:pPr marL="342900" indent="-342900">
              <a:buAutoNum type="alphaUcPeriod"/>
            </a:pPr>
            <a:r>
              <a:rPr lang="en-US" sz="1600" dirty="0">
                <a:latin typeface="Cambria" panose="02040503050406030204" pitchFamily="18" charset="0"/>
              </a:rPr>
              <a:t>B and C </a:t>
            </a:r>
          </a:p>
        </p:txBody>
      </p:sp>
      <p:sp>
        <p:nvSpPr>
          <p:cNvPr id="7" name="TextBox 6"/>
          <p:cNvSpPr txBox="1"/>
          <p:nvPr/>
        </p:nvSpPr>
        <p:spPr>
          <a:xfrm>
            <a:off x="8359015" y="6298971"/>
            <a:ext cx="3271838" cy="369332"/>
          </a:xfrm>
          <a:prstGeom prst="rect">
            <a:avLst/>
          </a:prstGeom>
          <a:noFill/>
        </p:spPr>
        <p:txBody>
          <a:bodyPr wrap="square" rtlCol="0">
            <a:spAutoFit/>
          </a:bodyPr>
          <a:lstStyle/>
          <a:p>
            <a:r>
              <a:rPr lang="en-US" dirty="0">
                <a:solidFill>
                  <a:schemeClr val="bg2">
                    <a:lumMod val="75000"/>
                  </a:schemeClr>
                </a:solidFill>
                <a:latin typeface="Cambria" panose="02040503050406030204" pitchFamily="18" charset="0"/>
              </a:rPr>
              <a:t>1:B   2:D    3:D   4:D    5:B    6:A</a:t>
            </a:r>
          </a:p>
        </p:txBody>
      </p:sp>
      <p:sp>
        <p:nvSpPr>
          <p:cNvPr id="8" name="TextBox 7"/>
          <p:cNvSpPr txBox="1"/>
          <p:nvPr/>
        </p:nvSpPr>
        <p:spPr>
          <a:xfrm>
            <a:off x="9162906" y="5929639"/>
            <a:ext cx="1810138" cy="369332"/>
          </a:xfrm>
          <a:prstGeom prst="rect">
            <a:avLst/>
          </a:prstGeom>
          <a:noFill/>
        </p:spPr>
        <p:txBody>
          <a:bodyPr wrap="square" rtlCol="0">
            <a:spAutoFit/>
          </a:bodyPr>
          <a:lstStyle/>
          <a:p>
            <a:r>
              <a:rPr lang="en-US" dirty="0">
                <a:solidFill>
                  <a:schemeClr val="tx2"/>
                </a:solidFill>
                <a:latin typeface="Cambria" panose="02040503050406030204" pitchFamily="18" charset="0"/>
              </a:rPr>
              <a:t>Answer key:</a:t>
            </a:r>
          </a:p>
        </p:txBody>
      </p:sp>
      <p:sp>
        <p:nvSpPr>
          <p:cNvPr id="9" name="TextBox 8">
            <a:extLst>
              <a:ext uri="{FF2B5EF4-FFF2-40B4-BE49-F238E27FC236}">
                <a16:creationId xmlns:a16="http://schemas.microsoft.com/office/drawing/2014/main" id="{3CB90749-2C42-438D-B370-A2DA81994FCE}"/>
              </a:ext>
            </a:extLst>
          </p:cNvPr>
          <p:cNvSpPr txBox="1"/>
          <p:nvPr/>
        </p:nvSpPr>
        <p:spPr>
          <a:xfrm>
            <a:off x="6788266" y="261257"/>
            <a:ext cx="4749281" cy="2308324"/>
          </a:xfrm>
          <a:prstGeom prst="rect">
            <a:avLst/>
          </a:prstGeom>
          <a:noFill/>
        </p:spPr>
        <p:txBody>
          <a:bodyPr wrap="square" rtlCol="0">
            <a:spAutoFit/>
          </a:bodyPr>
          <a:lstStyle/>
          <a:p>
            <a:r>
              <a:rPr lang="en-US" sz="1600" b="1" dirty="0">
                <a:solidFill>
                  <a:schemeClr val="tx2"/>
                </a:solidFill>
                <a:latin typeface="Cambria" panose="02040503050406030204" pitchFamily="18" charset="0"/>
              </a:rPr>
              <a:t>Q5.A 15 years old diabetic patient’s mother had noticed her child to ask frequent questions about the possibility of not getting the disease if she kept her diet well controlled. Which stage of grief is the patient at?</a:t>
            </a:r>
          </a:p>
          <a:p>
            <a:pPr marL="342900" indent="-342900">
              <a:buAutoNum type="alphaUcPeriod"/>
            </a:pPr>
            <a:r>
              <a:rPr lang="en-US" sz="1600" dirty="0">
                <a:latin typeface="Cambria" panose="02040503050406030204" pitchFamily="18" charset="0"/>
              </a:rPr>
              <a:t>Depression</a:t>
            </a:r>
          </a:p>
          <a:p>
            <a:pPr marL="342900" indent="-342900">
              <a:buAutoNum type="alphaUcPeriod"/>
            </a:pPr>
            <a:r>
              <a:rPr lang="en-US" sz="1600" dirty="0">
                <a:latin typeface="Cambria" panose="02040503050406030204" pitchFamily="18" charset="0"/>
              </a:rPr>
              <a:t>Bargaining</a:t>
            </a:r>
          </a:p>
          <a:p>
            <a:pPr marL="342900" indent="-342900">
              <a:buAutoNum type="alphaUcPeriod"/>
            </a:pPr>
            <a:r>
              <a:rPr lang="en-US" sz="1600" dirty="0">
                <a:latin typeface="Cambria" panose="02040503050406030204" pitchFamily="18" charset="0"/>
              </a:rPr>
              <a:t>anger</a:t>
            </a:r>
          </a:p>
          <a:p>
            <a:pPr marL="342900" indent="-342900">
              <a:buAutoNum type="alphaUcPeriod"/>
            </a:pPr>
            <a:r>
              <a:rPr lang="en-US" sz="1600" dirty="0">
                <a:latin typeface="Cambria" panose="02040503050406030204" pitchFamily="18" charset="0"/>
              </a:rPr>
              <a:t>none</a:t>
            </a:r>
          </a:p>
        </p:txBody>
      </p:sp>
      <p:sp>
        <p:nvSpPr>
          <p:cNvPr id="10" name="TextBox 9">
            <a:extLst>
              <a:ext uri="{FF2B5EF4-FFF2-40B4-BE49-F238E27FC236}">
                <a16:creationId xmlns:a16="http://schemas.microsoft.com/office/drawing/2014/main" id="{821B377C-072C-4E21-83C1-D9332572DB5D}"/>
              </a:ext>
            </a:extLst>
          </p:cNvPr>
          <p:cNvSpPr txBox="1"/>
          <p:nvPr/>
        </p:nvSpPr>
        <p:spPr>
          <a:xfrm>
            <a:off x="6788266" y="2569581"/>
            <a:ext cx="4842587" cy="1569660"/>
          </a:xfrm>
          <a:prstGeom prst="rect">
            <a:avLst/>
          </a:prstGeom>
          <a:noFill/>
        </p:spPr>
        <p:txBody>
          <a:bodyPr wrap="square" rtlCol="0">
            <a:spAutoFit/>
          </a:bodyPr>
          <a:lstStyle/>
          <a:p>
            <a:r>
              <a:rPr lang="en-US" sz="1600" b="1" dirty="0">
                <a:solidFill>
                  <a:schemeClr val="tx2"/>
                </a:solidFill>
                <a:latin typeface="Cambria" panose="02040503050406030204" pitchFamily="18" charset="0"/>
              </a:rPr>
              <a:t>Q6. Which of the following can be associated with diabetes mellitus?</a:t>
            </a:r>
          </a:p>
          <a:p>
            <a:pPr marL="342900" indent="-342900">
              <a:buAutoNum type="alphaUcPeriod"/>
            </a:pPr>
            <a:r>
              <a:rPr lang="en-US" sz="1600" dirty="0">
                <a:latin typeface="Cambria" panose="02040503050406030204" pitchFamily="18" charset="0"/>
              </a:rPr>
              <a:t>Low self esteem</a:t>
            </a:r>
          </a:p>
          <a:p>
            <a:pPr marL="342900" indent="-342900">
              <a:buAutoNum type="alphaUcPeriod"/>
            </a:pPr>
            <a:r>
              <a:rPr lang="en-US" sz="1600" dirty="0">
                <a:latin typeface="Cambria" panose="02040503050406030204" pitchFamily="18" charset="0"/>
              </a:rPr>
              <a:t>Psychosis</a:t>
            </a:r>
          </a:p>
          <a:p>
            <a:pPr marL="342900" indent="-342900">
              <a:buAutoNum type="alphaUcPeriod"/>
            </a:pPr>
            <a:r>
              <a:rPr lang="en-US" sz="1600" dirty="0">
                <a:latin typeface="Cambria" panose="02040503050406030204" pitchFamily="18" charset="0"/>
              </a:rPr>
              <a:t>Increase mental ability</a:t>
            </a:r>
          </a:p>
          <a:p>
            <a:pPr marL="342900" indent="-342900">
              <a:buAutoNum type="alphaUcPeriod"/>
            </a:pPr>
            <a:r>
              <a:rPr lang="en-US" sz="1600" dirty="0">
                <a:latin typeface="Cambria" panose="02040503050406030204" pitchFamily="18" charset="0"/>
              </a:rPr>
              <a:t>Memory loss</a:t>
            </a:r>
          </a:p>
        </p:txBody>
      </p:sp>
    </p:spTree>
    <p:extLst>
      <p:ext uri="{BB962C8B-B14F-4D97-AF65-F5344CB8AC3E}">
        <p14:creationId xmlns:p14="http://schemas.microsoft.com/office/powerpoint/2010/main" val="358925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5044072-493F-46BD-8DBB-DE9A005FCDD8}"/>
              </a:ext>
            </a:extLst>
          </p:cNvPr>
          <p:cNvGraphicFramePr>
            <a:graphicFrameLocks noGrp="1"/>
          </p:cNvGraphicFramePr>
          <p:nvPr>
            <p:extLst>
              <p:ext uri="{D42A27DB-BD31-4B8C-83A1-F6EECF244321}">
                <p14:modId xmlns:p14="http://schemas.microsoft.com/office/powerpoint/2010/main" val="1794073391"/>
              </p:ext>
            </p:extLst>
          </p:nvPr>
        </p:nvGraphicFramePr>
        <p:xfrm>
          <a:off x="0" y="0"/>
          <a:ext cx="12195110" cy="6894286"/>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27742163"/>
                    </a:ext>
                  </a:extLst>
                </a:gridCol>
                <a:gridCol w="5792755">
                  <a:extLst>
                    <a:ext uri="{9D8B030D-6E8A-4147-A177-3AD203B41FA5}">
                      <a16:colId xmlns:a16="http://schemas.microsoft.com/office/drawing/2014/main" val="1529500875"/>
                    </a:ext>
                  </a:extLst>
                </a:gridCol>
                <a:gridCol w="5792755">
                  <a:extLst>
                    <a:ext uri="{9D8B030D-6E8A-4147-A177-3AD203B41FA5}">
                      <a16:colId xmlns:a16="http://schemas.microsoft.com/office/drawing/2014/main" val="20002"/>
                    </a:ext>
                  </a:extLst>
                </a:gridCol>
              </a:tblGrid>
              <a:tr h="630830">
                <a:tc rowSpan="8">
                  <a:txBody>
                    <a:bodyPr/>
                    <a:lstStyle/>
                    <a:p>
                      <a:pPr algn="ctr"/>
                      <a:r>
                        <a:rPr lang="en-US" sz="3200" b="0" dirty="0">
                          <a:solidFill>
                            <a:schemeClr val="bg1"/>
                          </a:solidFill>
                          <a:latin typeface="Cambria" panose="02040503050406030204" pitchFamily="18" charset="0"/>
                        </a:rPr>
                        <a:t>Summary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0" dirty="0">
                          <a:latin typeface="Cambria" panose="02040503050406030204" pitchFamily="18" charset="0"/>
                        </a:rPr>
                        <a:t>Stressors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ambria" panose="02040503050406030204" pitchFamily="18" charset="0"/>
                        </a:rPr>
                        <a:t>Stages</a:t>
                      </a:r>
                      <a:r>
                        <a:rPr lang="en-US" sz="2400" b="0" baseline="0" dirty="0">
                          <a:solidFill>
                            <a:schemeClr val="bg1"/>
                          </a:solidFill>
                          <a:latin typeface="Cambria" panose="02040503050406030204" pitchFamily="18" charset="0"/>
                        </a:rPr>
                        <a:t> of Grief</a:t>
                      </a:r>
                      <a:endParaRPr lang="en-US" sz="2400" b="0" dirty="0">
                        <a:solidFill>
                          <a:schemeClr val="bg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56040509"/>
                  </a:ext>
                </a:extLst>
              </a:tr>
              <a:tr h="2227483">
                <a:tc vMerge="1">
                  <a:txBody>
                    <a:bodyPr/>
                    <a:lstStyle/>
                    <a:p>
                      <a:endParaRPr lang="en-US" dirty="0"/>
                    </a:p>
                  </a:txBody>
                  <a:tcPr/>
                </a:tc>
                <a:tc>
                  <a:txBody>
                    <a:bodyPr/>
                    <a:lstStyle/>
                    <a:p>
                      <a:pPr marL="285750" indent="-285750">
                        <a:buFont typeface="Arial" panose="020B0604020202020204" pitchFamily="34" charset="0"/>
                        <a:buChar char="•"/>
                      </a:pPr>
                      <a:r>
                        <a:rPr lang="en-US" sz="1400" dirty="0">
                          <a:latin typeface="Cambria" panose="02040503050406030204" pitchFamily="18" charset="0"/>
                        </a:rPr>
                        <a:t>In Diabetic patients, stressors sources vary and each stressor has a different effect on the disease course </a:t>
                      </a:r>
                      <a:r>
                        <a:rPr lang="en-US" sz="1400" dirty="0">
                          <a:solidFill>
                            <a:srgbClr val="FF0000"/>
                          </a:solidFill>
                          <a:latin typeface="Cambria" panose="02040503050406030204" pitchFamily="18" charset="0"/>
                        </a:rPr>
                        <a:t>(Psychological factors can change the course of disease).</a:t>
                      </a:r>
                      <a:endParaRPr lang="ar-SA" sz="1400" dirty="0">
                        <a:latin typeface="Cambria" panose="02040503050406030204" pitchFamily="18" charset="0"/>
                      </a:endParaRPr>
                    </a:p>
                    <a:p>
                      <a:pPr marL="285750" indent="-285750">
                        <a:buFont typeface="Arial" panose="020B0604020202020204" pitchFamily="34" charset="0"/>
                        <a:buChar char="•"/>
                      </a:pPr>
                      <a:endParaRPr lang="ar-SA" sz="1400" dirty="0">
                        <a:latin typeface="Cambria" panose="02040503050406030204" pitchFamily="18" charset="0"/>
                      </a:endParaRPr>
                    </a:p>
                    <a:p>
                      <a:pPr marL="285750" indent="-285750">
                        <a:buFont typeface="Arial" panose="020B0604020202020204" pitchFamily="34" charset="0"/>
                        <a:buChar char="•"/>
                      </a:pPr>
                      <a:endParaRPr lang="ar-SA" sz="1400" dirty="0">
                        <a:latin typeface="Cambria" panose="02040503050406030204" pitchFamily="18" charset="0"/>
                      </a:endParaRPr>
                    </a:p>
                    <a:p>
                      <a:pPr marL="285750" indent="-285750">
                        <a:buFont typeface="Arial" panose="020B0604020202020204" pitchFamily="34" charset="0"/>
                        <a:buChar char="•"/>
                      </a:pPr>
                      <a:endParaRPr lang="ar-SA" sz="1400" dirty="0">
                        <a:latin typeface="Cambria" panose="02040503050406030204" pitchFamily="18" charset="0"/>
                      </a:endParaRPr>
                    </a:p>
                    <a:p>
                      <a:pPr marL="0" indent="0">
                        <a:buFont typeface="Arial" panose="020B0604020202020204" pitchFamily="34" charset="0"/>
                        <a:buNone/>
                      </a:pPr>
                      <a:endParaRPr lang="ar-SA"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ar-SA"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059848"/>
                  </a:ext>
                </a:extLst>
              </a:tr>
              <a:tr h="600058">
                <a:tc vMerge="1">
                  <a:txBody>
                    <a:bodyPr/>
                    <a:lstStyle/>
                    <a:p>
                      <a:endParaRPr lang="en-US"/>
                    </a:p>
                  </a:txBody>
                  <a:tcPr/>
                </a:tc>
                <a:tc>
                  <a:txBody>
                    <a:bodyPr/>
                    <a:lstStyle/>
                    <a:p>
                      <a:pPr marL="0" indent="0" algn="ctr">
                        <a:buFont typeface="Arial" panose="020B0604020202020204" pitchFamily="34" charset="0"/>
                        <a:buNone/>
                      </a:pPr>
                      <a:r>
                        <a:rPr lang="en-US" sz="2400" dirty="0">
                          <a:solidFill>
                            <a:schemeClr val="bg1"/>
                          </a:solidFill>
                          <a:latin typeface="Cambria" panose="02040503050406030204" pitchFamily="18" charset="0"/>
                        </a:rPr>
                        <a:t>Coping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bg1"/>
                          </a:solidFill>
                          <a:latin typeface="Cambria" panose="02040503050406030204" pitchFamily="18" charset="0"/>
                        </a:rPr>
                        <a:t>Difficulties they face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487755004"/>
                  </a:ext>
                </a:extLst>
              </a:tr>
              <a:tr h="1434034">
                <a:tc vMerge="1">
                  <a:txBody>
                    <a:bodyPr/>
                    <a:lstStyle/>
                    <a:p>
                      <a:endParaRPr lang="en-US"/>
                    </a:p>
                  </a:txBody>
                  <a:tcPr/>
                </a:tc>
                <a:tc>
                  <a:txBody>
                    <a:bodyPr/>
                    <a:lstStyle/>
                    <a:p>
                      <a:pPr marL="285750" indent="-285750">
                        <a:buFont typeface="Arial" panose="020B0604020202020204" pitchFamily="34" charset="0"/>
                        <a:buChar char="•"/>
                      </a:pPr>
                      <a:r>
                        <a:rPr lang="en-US" sz="1400" dirty="0">
                          <a:solidFill>
                            <a:schemeClr val="tx1"/>
                          </a:solidFill>
                          <a:latin typeface="Cambria" panose="02040503050406030204" pitchFamily="18" charset="0"/>
                        </a:rPr>
                        <a:t>Coping is : the process of managing the stressors (internal and external).</a:t>
                      </a:r>
                      <a:endParaRPr lang="ar-SA" sz="1400" dirty="0">
                        <a:solidFill>
                          <a:schemeClr val="tx1"/>
                        </a:solidFill>
                        <a:latin typeface="Cambria" panose="02040503050406030204" pitchFamily="18" charset="0"/>
                      </a:endParaRPr>
                    </a:p>
                    <a:p>
                      <a:pPr marL="285750" indent="-285750">
                        <a:buFont typeface="Arial" panose="020B0604020202020204" pitchFamily="34" charset="0"/>
                        <a:buChar char="•"/>
                      </a:pPr>
                      <a:r>
                        <a:rPr lang="en-US" sz="1400" b="1" dirty="0">
                          <a:solidFill>
                            <a:schemeClr val="tx1"/>
                          </a:solidFill>
                          <a:latin typeface="Cambria" panose="02040503050406030204" pitchFamily="18" charset="0"/>
                        </a:rPr>
                        <a:t>Family conflict and over caring has a very negative impact on the coping process which leads to </a:t>
                      </a:r>
                      <a:r>
                        <a:rPr lang="en-US" sz="1400" b="1" dirty="0">
                          <a:solidFill>
                            <a:srgbClr val="FF0000"/>
                          </a:solidFill>
                          <a:latin typeface="Cambria" panose="02040503050406030204" pitchFamily="18" charset="0"/>
                        </a:rPr>
                        <a:t>DEPENDENCY</a:t>
                      </a:r>
                      <a:r>
                        <a:rPr lang="en-US" sz="1400" b="1" dirty="0">
                          <a:solidFill>
                            <a:schemeClr val="tx1"/>
                          </a:solidFill>
                          <a:latin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00050" indent="-400050">
                        <a:buFont typeface="+mj-lt"/>
                        <a:buAutoNum type="romanUcPeriod"/>
                      </a:pPr>
                      <a:r>
                        <a:rPr lang="en-US" sz="1400" b="0" dirty="0">
                          <a:solidFill>
                            <a:schemeClr val="tx1"/>
                          </a:solidFill>
                          <a:latin typeface="Cambria" panose="02040503050406030204" pitchFamily="18" charset="0"/>
                        </a:rPr>
                        <a:t>Diet restriction</a:t>
                      </a:r>
                    </a:p>
                    <a:p>
                      <a:pPr marL="400050" indent="-400050">
                        <a:buFont typeface="+mj-lt"/>
                        <a:buAutoNum type="romanUcPeriod"/>
                      </a:pPr>
                      <a:r>
                        <a:rPr lang="en-US" sz="1400" b="1" dirty="0">
                          <a:solidFill>
                            <a:srgbClr val="FF0000"/>
                          </a:solidFill>
                          <a:latin typeface="Cambria" panose="02040503050406030204" pitchFamily="18" charset="0"/>
                        </a:rPr>
                        <a:t>Dependency on family (Independency is essential in the treatment to an extent)</a:t>
                      </a:r>
                    </a:p>
                    <a:p>
                      <a:pPr marL="400050" indent="-400050">
                        <a:buFont typeface="+mj-lt"/>
                        <a:buAutoNum type="romanUcPeriod"/>
                      </a:pPr>
                      <a:r>
                        <a:rPr lang="en-US" sz="1400" b="0" dirty="0">
                          <a:solidFill>
                            <a:schemeClr val="tx1"/>
                          </a:solidFill>
                          <a:latin typeface="Cambria" panose="02040503050406030204" pitchFamily="18" charset="0"/>
                        </a:rPr>
                        <a:t>Physical limitations and body image issues</a:t>
                      </a:r>
                    </a:p>
                    <a:p>
                      <a:pPr marL="400050" indent="-400050">
                        <a:buFont typeface="+mj-lt"/>
                        <a:buAutoNum type="romanUcPeriod"/>
                      </a:pPr>
                      <a:r>
                        <a:rPr lang="en-US" sz="1400" b="0" dirty="0">
                          <a:solidFill>
                            <a:schemeClr val="tx1"/>
                          </a:solidFill>
                          <a:latin typeface="Cambria" panose="02040503050406030204" pitchFamily="18" charset="0"/>
                        </a:rPr>
                        <a:t>Frequent blood testing and injection</a:t>
                      </a:r>
                    </a:p>
                    <a:p>
                      <a:pPr marL="400050" indent="-400050">
                        <a:buFont typeface="+mj-lt"/>
                        <a:buAutoNum type="romanUcPeriod"/>
                      </a:pPr>
                      <a:r>
                        <a:rPr lang="en-US" sz="1400" b="0" dirty="0">
                          <a:solidFill>
                            <a:schemeClr val="tx1"/>
                          </a:solidFill>
                          <a:latin typeface="Cambria" panose="02040503050406030204" pitchFamily="18" charset="0"/>
                        </a:rPr>
                        <a:t>Isolation from peers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3618550"/>
                  </a:ext>
                </a:extLst>
              </a:tr>
              <a:tr h="510726">
                <a:tc vMerge="1">
                  <a:txBody>
                    <a:bodyPr/>
                    <a:lstStyle/>
                    <a:p>
                      <a:endParaRPr lang="en-US"/>
                    </a:p>
                  </a:txBody>
                  <a:tcPr/>
                </a:tc>
                <a:tc gridSpan="2">
                  <a:txBody>
                    <a:bodyPr/>
                    <a:lstStyle/>
                    <a:p>
                      <a:pPr marL="0" indent="0" algn="ctr">
                        <a:buFont typeface="Arial" panose="020B0604020202020204" pitchFamily="34" charset="0"/>
                        <a:buNone/>
                      </a:pPr>
                      <a:r>
                        <a:rPr lang="en-US" sz="2400" b="0" dirty="0">
                          <a:solidFill>
                            <a:schemeClr val="bg1"/>
                          </a:solidFill>
                          <a:latin typeface="Cambria" panose="02040503050406030204" pitchFamily="18" charset="0"/>
                        </a:rPr>
                        <a:t>How</a:t>
                      </a:r>
                      <a:r>
                        <a:rPr lang="en-US" sz="2400" b="0" baseline="0" dirty="0">
                          <a:solidFill>
                            <a:schemeClr val="bg1"/>
                          </a:solidFill>
                          <a:latin typeface="Cambria" panose="02040503050406030204" pitchFamily="18" charset="0"/>
                        </a:rPr>
                        <a:t> to help?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2528063549"/>
                  </a:ext>
                </a:extLst>
              </a:tr>
              <a:tr h="381849">
                <a:tc vMerge="1">
                  <a:txBody>
                    <a:bodyPr/>
                    <a:lstStyle/>
                    <a:p>
                      <a:endParaRPr lang="en-US"/>
                    </a:p>
                  </a:txBody>
                  <a:tcPr/>
                </a:tc>
                <a:tc gridSpan="2">
                  <a:txBody>
                    <a:bodyPr/>
                    <a:lstStyle/>
                    <a:p>
                      <a:pPr marL="400050" indent="-400050">
                        <a:buFont typeface="+mj-lt"/>
                        <a:buAutoNum type="romanUcPeriod"/>
                      </a:pPr>
                      <a:endParaRPr lang="en-US" sz="1400" b="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3420801"/>
                  </a:ext>
                </a:extLst>
              </a:tr>
              <a:tr h="354563">
                <a:tc vMerge="1">
                  <a:txBody>
                    <a:bodyPr/>
                    <a:lstStyle/>
                    <a:p>
                      <a:pPr algn="ctr"/>
                      <a:endParaRPr lang="en-US" sz="3200" b="0" dirty="0">
                        <a:solidFill>
                          <a:schemeClr val="bg1"/>
                        </a:solidFill>
                        <a:latin typeface="Cambria" panose="02040503050406030204" pitchFamily="18"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gridSpan="2">
                  <a:txBody>
                    <a:bodyPr/>
                    <a:lstStyle/>
                    <a:p>
                      <a:pPr marL="0" indent="0" algn="ctr" defTabSz="914400" rtl="0" eaLnBrk="1" latinLnBrk="0" hangingPunct="1">
                        <a:buFont typeface="Arial" panose="020B0604020202020204" pitchFamily="34" charset="0"/>
                        <a:buNone/>
                      </a:pPr>
                      <a:r>
                        <a:rPr lang="en-US" sz="2400" b="0" kern="1200" dirty="0">
                          <a:solidFill>
                            <a:srgbClr val="FF0000"/>
                          </a:solidFill>
                          <a:latin typeface="Cambria" panose="02040503050406030204" pitchFamily="18" charset="0"/>
                          <a:ea typeface="+mn-ea"/>
                          <a:cs typeface="+mn-cs"/>
                        </a:rPr>
                        <a:t>Important</a:t>
                      </a:r>
                      <a:r>
                        <a:rPr lang="en-US" sz="2400" b="0" kern="1200" dirty="0">
                          <a:solidFill>
                            <a:schemeClr val="bg1"/>
                          </a:solidFill>
                          <a:latin typeface="Cambria" panose="02040503050406030204" pitchFamily="18" charset="0"/>
                          <a:ea typeface="+mn-ea"/>
                          <a:cs typeface="+mn-cs"/>
                        </a:rPr>
                        <a:t>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10006"/>
                  </a:ext>
                </a:extLst>
              </a:tr>
              <a:tr h="652106">
                <a:tc vMerge="1">
                  <a:txBody>
                    <a:bodyPr/>
                    <a:lstStyle/>
                    <a:p>
                      <a:pPr algn="ctr"/>
                      <a:endParaRPr lang="en-US" sz="3200" b="0" dirty="0">
                        <a:solidFill>
                          <a:schemeClr val="bg1"/>
                        </a:solidFill>
                        <a:latin typeface="Cambria" panose="02040503050406030204" pitchFamily="18"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indent="0" algn="ctr" defTabSz="914400" rtl="0" eaLnBrk="1" latinLnBrk="0" hangingPunct="1">
                        <a:buFont typeface="Arial" panose="020B0604020202020204" pitchFamily="34" charset="0"/>
                        <a:buNone/>
                      </a:pPr>
                      <a:endParaRPr lang="en-US" sz="2400" b="0" kern="1200" dirty="0">
                        <a:solidFill>
                          <a:schemeClr val="bg1"/>
                        </a:solidFill>
                        <a:latin typeface="Cambria" panose="02040503050406030204"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endParaRPr lang="en-US" sz="2400" b="0" kern="1200" dirty="0">
                        <a:solidFill>
                          <a:schemeClr val="bg1"/>
                        </a:solidFill>
                        <a:latin typeface="Cambria" panose="02040503050406030204"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pSp>
        <p:nvGrpSpPr>
          <p:cNvPr id="9" name="Group 8">
            <a:extLst>
              <a:ext uri="{FF2B5EF4-FFF2-40B4-BE49-F238E27FC236}">
                <a16:creationId xmlns:a16="http://schemas.microsoft.com/office/drawing/2014/main" id="{D457B294-3D64-4502-AD9D-8BE628D14646}"/>
              </a:ext>
            </a:extLst>
          </p:cNvPr>
          <p:cNvGrpSpPr/>
          <p:nvPr/>
        </p:nvGrpSpPr>
        <p:grpSpPr>
          <a:xfrm>
            <a:off x="600270" y="1242319"/>
            <a:ext cx="7474860" cy="1545926"/>
            <a:chOff x="870857" y="1298009"/>
            <a:chExt cx="7474860" cy="1545926"/>
          </a:xfrm>
        </p:grpSpPr>
        <p:sp>
          <p:nvSpPr>
            <p:cNvPr id="6" name="TextBox 5">
              <a:extLst>
                <a:ext uri="{FF2B5EF4-FFF2-40B4-BE49-F238E27FC236}">
                  <a16:creationId xmlns:a16="http://schemas.microsoft.com/office/drawing/2014/main" id="{308D130C-8E11-49CE-B632-D52541BF9EF5}"/>
                </a:ext>
              </a:extLst>
            </p:cNvPr>
            <p:cNvSpPr txBox="1"/>
            <p:nvPr/>
          </p:nvSpPr>
          <p:spPr>
            <a:xfrm>
              <a:off x="870857" y="1674384"/>
              <a:ext cx="7474860" cy="1169551"/>
            </a:xfrm>
            <a:prstGeom prst="rect">
              <a:avLst/>
            </a:prstGeom>
            <a:noFill/>
          </p:spPr>
          <p:txBody>
            <a:bodyPr wrap="square" rtlCol="0">
              <a:spAutoFit/>
            </a:bodyPr>
            <a:lstStyle/>
            <a:p>
              <a:pPr marL="400050" indent="-400050">
                <a:buFont typeface="+mj-lt"/>
                <a:buAutoNum type="romanUcPeriod"/>
              </a:pPr>
              <a:r>
                <a:rPr lang="en-US" sz="1400" dirty="0">
                  <a:latin typeface="Cambria" panose="02040503050406030204" pitchFamily="18" charset="0"/>
                </a:rPr>
                <a:t>Psychological stress </a:t>
              </a:r>
              <a:r>
                <a:rPr lang="en-US" sz="1400" dirty="0">
                  <a:solidFill>
                    <a:srgbClr val="FF0000"/>
                  </a:solidFill>
                  <a:latin typeface="Cambria" panose="02040503050406030204" pitchFamily="18" charset="0"/>
                </a:rPr>
                <a:t>(most common is ANXIETY)</a:t>
              </a:r>
            </a:p>
            <a:p>
              <a:pPr marL="400050" indent="-400050">
                <a:buFont typeface="+mj-lt"/>
                <a:buAutoNum type="romanUcPeriod"/>
              </a:pPr>
              <a:r>
                <a:rPr lang="en-US" sz="1400" dirty="0">
                  <a:latin typeface="Cambria" panose="02040503050406030204" pitchFamily="18" charset="0"/>
                </a:rPr>
                <a:t>Pressure to eat </a:t>
              </a:r>
              <a:r>
                <a:rPr lang="en-US" sz="1300" dirty="0">
                  <a:solidFill>
                    <a:schemeClr val="bg1">
                      <a:lumMod val="65000"/>
                    </a:schemeClr>
                  </a:solidFill>
                  <a:latin typeface="Cambria" panose="02040503050406030204" pitchFamily="18" charset="0"/>
                </a:rPr>
                <a:t>(can develop anxiety)</a:t>
              </a:r>
            </a:p>
            <a:p>
              <a:pPr marL="400050" indent="-400050">
                <a:buFont typeface="+mj-lt"/>
                <a:buAutoNum type="romanUcPeriod"/>
              </a:pPr>
              <a:r>
                <a:rPr lang="en-US" sz="1400" dirty="0">
                  <a:latin typeface="Cambria" panose="02040503050406030204" pitchFamily="18" charset="0"/>
                </a:rPr>
                <a:t>Asymptomatic </a:t>
              </a:r>
              <a:r>
                <a:rPr lang="en-US" sz="1300" dirty="0">
                  <a:solidFill>
                    <a:schemeClr val="bg1">
                      <a:lumMod val="65000"/>
                    </a:schemeClr>
                  </a:solidFill>
                  <a:latin typeface="Cambria" panose="02040503050406030204" pitchFamily="18" charset="0"/>
                </a:rPr>
                <a:t>(patient can deny the fact that they have DM)</a:t>
              </a:r>
            </a:p>
            <a:p>
              <a:pPr marL="400050" indent="-400050">
                <a:buFont typeface="+mj-lt"/>
                <a:buAutoNum type="romanUcPeriod"/>
              </a:pPr>
              <a:r>
                <a:rPr lang="en-US" sz="1400" dirty="0">
                  <a:latin typeface="Cambria" panose="02040503050406030204" pitchFamily="18" charset="0"/>
                </a:rPr>
                <a:t>Difficult to alter lifestyle behaviors </a:t>
              </a:r>
              <a:r>
                <a:rPr lang="en-US" sz="1300" dirty="0">
                  <a:solidFill>
                    <a:schemeClr val="bg1">
                      <a:lumMod val="65000"/>
                    </a:schemeClr>
                  </a:solidFill>
                  <a:latin typeface="Cambria" panose="02040503050406030204" pitchFamily="18" charset="0"/>
                </a:rPr>
                <a:t>(Peer influence cause more difficulty)</a:t>
              </a:r>
            </a:p>
            <a:p>
              <a:pPr marL="400050" indent="-400050">
                <a:buFont typeface="+mj-lt"/>
                <a:buAutoNum type="romanUcPeriod"/>
              </a:pPr>
              <a:r>
                <a:rPr lang="en-US" sz="1400" dirty="0">
                  <a:latin typeface="Cambria" panose="02040503050406030204" pitchFamily="18" charset="0"/>
                </a:rPr>
                <a:t>Medical information seen as advisory </a:t>
              </a:r>
              <a:r>
                <a:rPr lang="en-US" sz="1300" dirty="0">
                  <a:solidFill>
                    <a:schemeClr val="bg1">
                      <a:lumMod val="65000"/>
                    </a:schemeClr>
                  </a:solidFill>
                  <a:latin typeface="Cambria" panose="02040503050406030204" pitchFamily="18" charset="0"/>
                </a:rPr>
                <a:t>(This age group hate to be guided)</a:t>
              </a:r>
            </a:p>
          </p:txBody>
        </p:sp>
        <p:sp>
          <p:nvSpPr>
            <p:cNvPr id="7" name="TextBox 6">
              <a:extLst>
                <a:ext uri="{FF2B5EF4-FFF2-40B4-BE49-F238E27FC236}">
                  <a16:creationId xmlns:a16="http://schemas.microsoft.com/office/drawing/2014/main" id="{A5900DF0-0070-4CDC-B5AB-B0BD1FD1F6AF}"/>
                </a:ext>
              </a:extLst>
            </p:cNvPr>
            <p:cNvSpPr txBox="1"/>
            <p:nvPr/>
          </p:nvSpPr>
          <p:spPr>
            <a:xfrm>
              <a:off x="870857" y="1298009"/>
              <a:ext cx="3178628"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tx2">
                      <a:lumMod val="75000"/>
                    </a:schemeClr>
                  </a:solidFill>
                  <a:latin typeface="Cambria" panose="02040503050406030204" pitchFamily="18" charset="0"/>
                </a:rPr>
                <a:t>Those sources are:</a:t>
              </a:r>
            </a:p>
          </p:txBody>
        </p:sp>
      </p:grpSp>
      <p:sp>
        <p:nvSpPr>
          <p:cNvPr id="2" name="TextBox 1"/>
          <p:cNvSpPr txBox="1"/>
          <p:nvPr/>
        </p:nvSpPr>
        <p:spPr>
          <a:xfrm>
            <a:off x="7261291" y="1057653"/>
            <a:ext cx="4131386" cy="707886"/>
          </a:xfrm>
          <a:prstGeom prst="rect">
            <a:avLst/>
          </a:prstGeom>
          <a:noFill/>
        </p:spPr>
        <p:txBody>
          <a:bodyPr wrap="square" rtlCol="0">
            <a:spAutoFit/>
          </a:bodyPr>
          <a:lstStyle/>
          <a:p>
            <a:pPr algn="ctr"/>
            <a:r>
              <a:rPr lang="en-US" sz="2000" dirty="0">
                <a:latin typeface="Cambria" panose="02040503050406030204" pitchFamily="18" charset="0"/>
              </a:rPr>
              <a:t>Denial → Anger → Bargaining → Depression → Acceptance   </a:t>
            </a:r>
          </a:p>
        </p:txBody>
      </p:sp>
      <p:sp>
        <p:nvSpPr>
          <p:cNvPr id="4" name="TextBox 3"/>
          <p:cNvSpPr txBox="1"/>
          <p:nvPr/>
        </p:nvSpPr>
        <p:spPr>
          <a:xfrm>
            <a:off x="718457" y="5397559"/>
            <a:ext cx="1968759"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mbria" panose="02040503050406030204" pitchFamily="18" charset="0"/>
              </a:rPr>
              <a:t>Parent support               </a:t>
            </a:r>
          </a:p>
        </p:txBody>
      </p:sp>
      <p:sp>
        <p:nvSpPr>
          <p:cNvPr id="8" name="TextBox 7"/>
          <p:cNvSpPr txBox="1"/>
          <p:nvPr/>
        </p:nvSpPr>
        <p:spPr>
          <a:xfrm>
            <a:off x="2836506" y="5397559"/>
            <a:ext cx="3405674"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mbria" panose="02040503050406030204" pitchFamily="18" charset="0"/>
              </a:rPr>
              <a:t>Coping with depression and anxiety</a:t>
            </a:r>
          </a:p>
        </p:txBody>
      </p:sp>
      <p:sp>
        <p:nvSpPr>
          <p:cNvPr id="11" name="TextBox 10"/>
          <p:cNvSpPr txBox="1"/>
          <p:nvPr/>
        </p:nvSpPr>
        <p:spPr>
          <a:xfrm>
            <a:off x="6391470" y="5388228"/>
            <a:ext cx="239796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mbria" panose="02040503050406030204" pitchFamily="18" charset="0"/>
              </a:rPr>
              <a:t>Cognitive coping</a:t>
            </a:r>
          </a:p>
        </p:txBody>
      </p:sp>
      <p:sp>
        <p:nvSpPr>
          <p:cNvPr id="12" name="TextBox 11"/>
          <p:cNvSpPr txBox="1"/>
          <p:nvPr/>
        </p:nvSpPr>
        <p:spPr>
          <a:xfrm>
            <a:off x="8938727" y="5425283"/>
            <a:ext cx="2771191"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mbria" panose="02040503050406030204" pitchFamily="18" charset="0"/>
              </a:rPr>
              <a:t>Behavioral coping</a:t>
            </a:r>
          </a:p>
        </p:txBody>
      </p:sp>
      <p:sp>
        <p:nvSpPr>
          <p:cNvPr id="13" name="TextBox 12"/>
          <p:cNvSpPr txBox="1"/>
          <p:nvPr/>
        </p:nvSpPr>
        <p:spPr>
          <a:xfrm>
            <a:off x="741783" y="6310243"/>
            <a:ext cx="6074229" cy="338554"/>
          </a:xfrm>
          <a:prstGeom prst="rect">
            <a:avLst/>
          </a:prstGeom>
          <a:noFill/>
        </p:spPr>
        <p:txBody>
          <a:bodyPr wrap="square" rtlCol="0">
            <a:spAutoFit/>
          </a:bodyPr>
          <a:lstStyle/>
          <a:p>
            <a:r>
              <a:rPr lang="en-US" sz="1600" dirty="0">
                <a:latin typeface="Cambria" panose="02040503050406030204" pitchFamily="18" charset="0"/>
              </a:rPr>
              <a:t>BEST WAY OF COPING : </a:t>
            </a:r>
            <a:r>
              <a:rPr lang="en-US" sz="1600" dirty="0">
                <a:solidFill>
                  <a:srgbClr val="FF0000"/>
                </a:solidFill>
                <a:latin typeface="Cambria" panose="02040503050406030204" pitchFamily="18" charset="0"/>
              </a:rPr>
              <a:t>COPING WITH THE ILLNES ITSELF </a:t>
            </a:r>
          </a:p>
        </p:txBody>
      </p:sp>
      <p:sp>
        <p:nvSpPr>
          <p:cNvPr id="14" name="TextBox 13"/>
          <p:cNvSpPr txBox="1"/>
          <p:nvPr/>
        </p:nvSpPr>
        <p:spPr>
          <a:xfrm>
            <a:off x="6816012" y="6263894"/>
            <a:ext cx="5192486" cy="584775"/>
          </a:xfrm>
          <a:prstGeom prst="rect">
            <a:avLst/>
          </a:prstGeom>
          <a:noFill/>
        </p:spPr>
        <p:txBody>
          <a:bodyPr wrap="square" rtlCol="0">
            <a:spAutoFit/>
          </a:bodyPr>
          <a:lstStyle/>
          <a:p>
            <a:r>
              <a:rPr lang="en-US" sz="1600" dirty="0">
                <a:latin typeface="Cambria" panose="02040503050406030204" pitchFamily="18" charset="0"/>
              </a:rPr>
              <a:t>MOST COMMON PSYCHIATRIC DISORDER WITH </a:t>
            </a:r>
            <a:r>
              <a:rPr lang="en-US" sz="1400" dirty="0">
                <a:latin typeface="Cambria" panose="02040503050406030204" pitchFamily="18" charset="0"/>
              </a:rPr>
              <a:t>TYPE 1 DIABETES in </a:t>
            </a:r>
            <a:r>
              <a:rPr lang="en-US" sz="1600" dirty="0">
                <a:latin typeface="Cambria" panose="02040503050406030204" pitchFamily="18" charset="0"/>
              </a:rPr>
              <a:t>ADOLSCENTS AND CHLDREN IS : </a:t>
            </a:r>
            <a:r>
              <a:rPr lang="en-US" sz="1600" dirty="0">
                <a:solidFill>
                  <a:srgbClr val="FF0000"/>
                </a:solidFill>
                <a:latin typeface="Cambria" panose="02040503050406030204" pitchFamily="18" charset="0"/>
              </a:rPr>
              <a:t>ANXIETY</a:t>
            </a:r>
          </a:p>
        </p:txBody>
      </p:sp>
    </p:spTree>
    <p:extLst>
      <p:ext uri="{BB962C8B-B14F-4D97-AF65-F5344CB8AC3E}">
        <p14:creationId xmlns:p14="http://schemas.microsoft.com/office/powerpoint/2010/main" val="4793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0CE7A9-8F54-4869-8E1D-2AAEE7DE0140}"/>
              </a:ext>
            </a:extLst>
          </p:cNvPr>
          <p:cNvGrpSpPr/>
          <p:nvPr/>
        </p:nvGrpSpPr>
        <p:grpSpPr>
          <a:xfrm>
            <a:off x="2351487" y="240248"/>
            <a:ext cx="6546148" cy="3898004"/>
            <a:chOff x="2039470" y="-251012"/>
            <a:chExt cx="6546148" cy="3898004"/>
          </a:xfrm>
        </p:grpSpPr>
        <p:pic>
          <p:nvPicPr>
            <p:cNvPr id="5" name="Picture 4">
              <a:extLst>
                <a:ext uri="{FF2B5EF4-FFF2-40B4-BE49-F238E27FC236}">
                  <a16:creationId xmlns:a16="http://schemas.microsoft.com/office/drawing/2014/main" id="{E1CBBE95-4E04-4C55-BD8D-E0D042984F5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39470" y="-251012"/>
              <a:ext cx="3048001" cy="3048001"/>
            </a:xfrm>
            <a:prstGeom prst="rect">
              <a:avLst/>
            </a:prstGeom>
          </p:spPr>
        </p:pic>
        <p:cxnSp>
          <p:nvCxnSpPr>
            <p:cNvPr id="7" name="Straight Connector 6">
              <a:extLst>
                <a:ext uri="{FF2B5EF4-FFF2-40B4-BE49-F238E27FC236}">
                  <a16:creationId xmlns:a16="http://schemas.microsoft.com/office/drawing/2014/main" id="{49CD7B96-67E2-43E1-8EDF-689CA01429A3}"/>
                </a:ext>
              </a:extLst>
            </p:cNvPr>
            <p:cNvCxnSpPr>
              <a:cxnSpLocks/>
            </p:cNvCxnSpPr>
            <p:nvPr/>
          </p:nvCxnSpPr>
          <p:spPr>
            <a:xfrm>
              <a:off x="3079377" y="2635624"/>
              <a:ext cx="52040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45C3599-D51D-4C69-9785-F88FBC9F2565}"/>
                </a:ext>
              </a:extLst>
            </p:cNvPr>
            <p:cNvSpPr txBox="1"/>
            <p:nvPr/>
          </p:nvSpPr>
          <p:spPr>
            <a:xfrm>
              <a:off x="4213412" y="1878707"/>
              <a:ext cx="4372206" cy="461665"/>
            </a:xfrm>
            <a:prstGeom prst="rect">
              <a:avLst/>
            </a:prstGeom>
            <a:noFill/>
          </p:spPr>
          <p:txBody>
            <a:bodyPr wrap="square" rtlCol="0">
              <a:spAutoFit/>
            </a:bodyPr>
            <a:lstStyle/>
            <a:p>
              <a:r>
                <a:rPr lang="en-US" sz="2400" dirty="0">
                  <a:solidFill>
                    <a:schemeClr val="tx1">
                      <a:lumMod val="65000"/>
                      <a:lumOff val="35000"/>
                    </a:schemeClr>
                  </a:solidFill>
                  <a:latin typeface="Cambria" panose="02040503050406030204" pitchFamily="18" charset="0"/>
                </a:rPr>
                <a:t>“Don’t stop until you’re Proud”</a:t>
              </a:r>
            </a:p>
          </p:txBody>
        </p:sp>
        <p:sp>
          <p:nvSpPr>
            <p:cNvPr id="9" name="TextBox 8">
              <a:extLst>
                <a:ext uri="{FF2B5EF4-FFF2-40B4-BE49-F238E27FC236}">
                  <a16:creationId xmlns:a16="http://schemas.microsoft.com/office/drawing/2014/main" id="{76822F07-A47E-480E-BFD2-99EAF87BB6FC}"/>
                </a:ext>
              </a:extLst>
            </p:cNvPr>
            <p:cNvSpPr txBox="1"/>
            <p:nvPr/>
          </p:nvSpPr>
          <p:spPr>
            <a:xfrm>
              <a:off x="4000499" y="2687789"/>
              <a:ext cx="3361765" cy="523220"/>
            </a:xfrm>
            <a:prstGeom prst="rect">
              <a:avLst/>
            </a:prstGeom>
            <a:noFill/>
          </p:spPr>
          <p:txBody>
            <a:bodyPr wrap="square" rtlCol="0">
              <a:spAutoFit/>
            </a:bodyPr>
            <a:lstStyle/>
            <a:p>
              <a:pPr algn="ctr"/>
              <a:r>
                <a:rPr lang="en-US" sz="2800" dirty="0">
                  <a:solidFill>
                    <a:schemeClr val="tx2">
                      <a:lumMod val="75000"/>
                    </a:schemeClr>
                  </a:solidFill>
                  <a:latin typeface="Cambria" panose="02040503050406030204" pitchFamily="18" charset="0"/>
                </a:rPr>
                <a:t>Team Leaders:</a:t>
              </a:r>
            </a:p>
          </p:txBody>
        </p:sp>
        <p:sp>
          <p:nvSpPr>
            <p:cNvPr id="10" name="TextBox 9">
              <a:extLst>
                <a:ext uri="{FF2B5EF4-FFF2-40B4-BE49-F238E27FC236}">
                  <a16:creationId xmlns:a16="http://schemas.microsoft.com/office/drawing/2014/main" id="{16AD648E-0E20-4A73-AF6F-C710740319EE}"/>
                </a:ext>
              </a:extLst>
            </p:cNvPr>
            <p:cNvSpPr txBox="1"/>
            <p:nvPr/>
          </p:nvSpPr>
          <p:spPr>
            <a:xfrm>
              <a:off x="3415259" y="3246882"/>
              <a:ext cx="4532244" cy="400110"/>
            </a:xfrm>
            <a:prstGeom prst="rect">
              <a:avLst/>
            </a:prstGeom>
            <a:noFill/>
          </p:spPr>
          <p:txBody>
            <a:bodyPr wrap="square" rtlCol="0">
              <a:spAutoFit/>
            </a:bodyPr>
            <a:lstStyle/>
            <a:p>
              <a:pPr algn="ctr"/>
              <a:r>
                <a:rPr lang="en-US" sz="2000" dirty="0">
                  <a:latin typeface="Cambria" panose="02040503050406030204" pitchFamily="18" charset="0"/>
                </a:rPr>
                <a:t>Mohammed Habib &amp; Aseel Badukhon</a:t>
              </a:r>
            </a:p>
          </p:txBody>
        </p:sp>
      </p:grpSp>
      <p:sp>
        <p:nvSpPr>
          <p:cNvPr id="14" name="Arrow: Pentagon 13">
            <a:extLst>
              <a:ext uri="{FF2B5EF4-FFF2-40B4-BE49-F238E27FC236}">
                <a16:creationId xmlns:a16="http://schemas.microsoft.com/office/drawing/2014/main" id="{AD682555-D007-4789-9603-7F0D4D61C6C0}"/>
              </a:ext>
            </a:extLst>
          </p:cNvPr>
          <p:cNvSpPr/>
          <p:nvPr/>
        </p:nvSpPr>
        <p:spPr>
          <a:xfrm>
            <a:off x="0" y="5365375"/>
            <a:ext cx="1438836" cy="470647"/>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rPr>
              <a:t>References:</a:t>
            </a:r>
          </a:p>
        </p:txBody>
      </p:sp>
      <p:sp>
        <p:nvSpPr>
          <p:cNvPr id="15" name="TextBox 14">
            <a:extLst>
              <a:ext uri="{FF2B5EF4-FFF2-40B4-BE49-F238E27FC236}">
                <a16:creationId xmlns:a16="http://schemas.microsoft.com/office/drawing/2014/main" id="{636B556B-9914-4398-962B-5E127BCE6B3F}"/>
              </a:ext>
            </a:extLst>
          </p:cNvPr>
          <p:cNvSpPr txBox="1"/>
          <p:nvPr/>
        </p:nvSpPr>
        <p:spPr>
          <a:xfrm>
            <a:off x="0" y="5957047"/>
            <a:ext cx="3048001"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Cambria" panose="02040503050406030204" pitchFamily="18" charset="0"/>
              </a:rPr>
              <a:t>Doctors’ notes and slides</a:t>
            </a:r>
          </a:p>
        </p:txBody>
      </p:sp>
      <p:pic>
        <p:nvPicPr>
          <p:cNvPr id="17" name="Picture 16">
            <a:hlinkClick r:id="rId4"/>
            <a:extLst>
              <a:ext uri="{FF2B5EF4-FFF2-40B4-BE49-F238E27FC236}">
                <a16:creationId xmlns:a16="http://schemas.microsoft.com/office/drawing/2014/main" id="{2BF570EB-1473-495E-8941-2241DEAB43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534" y="262679"/>
            <a:ext cx="537884" cy="537884"/>
          </a:xfrm>
          <a:prstGeom prst="rect">
            <a:avLst/>
          </a:prstGeom>
        </p:spPr>
      </p:pic>
      <p:pic>
        <p:nvPicPr>
          <p:cNvPr id="19" name="Picture 18">
            <a:hlinkClick r:id="rId6"/>
            <a:extLst>
              <a:ext uri="{FF2B5EF4-FFF2-40B4-BE49-F238E27FC236}">
                <a16:creationId xmlns:a16="http://schemas.microsoft.com/office/drawing/2014/main" id="{C706B9B9-3AA1-4165-A63B-F0D6BB180E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35" y="921588"/>
            <a:ext cx="527459" cy="527459"/>
          </a:xfrm>
          <a:prstGeom prst="rect">
            <a:avLst/>
          </a:prstGeom>
        </p:spPr>
      </p:pic>
      <p:grpSp>
        <p:nvGrpSpPr>
          <p:cNvPr id="6" name="Group 5">
            <a:extLst>
              <a:ext uri="{FF2B5EF4-FFF2-40B4-BE49-F238E27FC236}">
                <a16:creationId xmlns:a16="http://schemas.microsoft.com/office/drawing/2014/main" id="{91987F2C-54FE-4F29-A57F-A9B1A3D522C8}"/>
              </a:ext>
            </a:extLst>
          </p:cNvPr>
          <p:cNvGrpSpPr/>
          <p:nvPr/>
        </p:nvGrpSpPr>
        <p:grpSpPr>
          <a:xfrm>
            <a:off x="9688496" y="190337"/>
            <a:ext cx="2612490" cy="1220452"/>
            <a:chOff x="9877182" y="461140"/>
            <a:chExt cx="2612490" cy="1220452"/>
          </a:xfrm>
        </p:grpSpPr>
        <p:pic>
          <p:nvPicPr>
            <p:cNvPr id="21" name="Picture 20">
              <a:hlinkClick r:id="rId8"/>
              <a:extLst>
                <a:ext uri="{FF2B5EF4-FFF2-40B4-BE49-F238E27FC236}">
                  <a16:creationId xmlns:a16="http://schemas.microsoft.com/office/drawing/2014/main" id="{AEA614CF-D479-4E97-BCC3-FDBE8CA89E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83849" y="461140"/>
              <a:ext cx="599157" cy="920895"/>
            </a:xfrm>
            <a:prstGeom prst="rect">
              <a:avLst/>
            </a:prstGeom>
          </p:spPr>
        </p:pic>
        <p:sp>
          <p:nvSpPr>
            <p:cNvPr id="22" name="TextBox 21">
              <a:hlinkClick r:id="rId8"/>
              <a:extLst>
                <a:ext uri="{FF2B5EF4-FFF2-40B4-BE49-F238E27FC236}">
                  <a16:creationId xmlns:a16="http://schemas.microsoft.com/office/drawing/2014/main" id="{4A0E246B-CA4A-477C-9464-074B39C63DF4}"/>
                </a:ext>
              </a:extLst>
            </p:cNvPr>
            <p:cNvSpPr txBox="1"/>
            <p:nvPr/>
          </p:nvSpPr>
          <p:spPr>
            <a:xfrm>
              <a:off x="9877182" y="1404593"/>
              <a:ext cx="2612490" cy="276999"/>
            </a:xfrm>
            <a:prstGeom prst="rect">
              <a:avLst/>
            </a:prstGeom>
            <a:noFill/>
          </p:spPr>
          <p:txBody>
            <a:bodyPr vert="horz" wrap="square" rtlCol="0">
              <a:spAutoFit/>
            </a:bodyPr>
            <a:lstStyle/>
            <a:p>
              <a:pPr algn="ctr"/>
              <a:r>
                <a:rPr lang="en-US" sz="1200" b="1" dirty="0">
                  <a:latin typeface="Cambria" panose="02040503050406030204" pitchFamily="18" charset="0"/>
                </a:rPr>
                <a:t>Your suggestions matter</a:t>
              </a:r>
            </a:p>
          </p:txBody>
        </p:sp>
      </p:grpSp>
      <p:sp>
        <p:nvSpPr>
          <p:cNvPr id="2" name="TextBox 1">
            <a:hlinkClick r:id="rId4"/>
            <a:extLst>
              <a:ext uri="{FF2B5EF4-FFF2-40B4-BE49-F238E27FC236}">
                <a16:creationId xmlns:a16="http://schemas.microsoft.com/office/drawing/2014/main" id="{5D7B8C6D-D03A-414D-A894-F064E018DB36}"/>
              </a:ext>
            </a:extLst>
          </p:cNvPr>
          <p:cNvSpPr txBox="1"/>
          <p:nvPr/>
        </p:nvSpPr>
        <p:spPr>
          <a:xfrm>
            <a:off x="708994" y="361966"/>
            <a:ext cx="1799772" cy="307777"/>
          </a:xfrm>
          <a:prstGeom prst="rect">
            <a:avLst/>
          </a:prstGeom>
          <a:noFill/>
        </p:spPr>
        <p:txBody>
          <a:bodyPr wrap="square" rtlCol="0">
            <a:spAutoFit/>
          </a:bodyPr>
          <a:lstStyle/>
          <a:p>
            <a:r>
              <a:rPr lang="en-US" sz="1400" dirty="0">
                <a:latin typeface="Cambria" panose="02040503050406030204" pitchFamily="18" charset="0"/>
              </a:rPr>
              <a:t>@Psychiatry436</a:t>
            </a:r>
          </a:p>
        </p:txBody>
      </p:sp>
      <p:sp>
        <p:nvSpPr>
          <p:cNvPr id="4" name="TextBox 3">
            <a:hlinkClick r:id="rId6"/>
            <a:extLst>
              <a:ext uri="{FF2B5EF4-FFF2-40B4-BE49-F238E27FC236}">
                <a16:creationId xmlns:a16="http://schemas.microsoft.com/office/drawing/2014/main" id="{CCAEA230-DB3A-4B02-8E30-28FF6D6AA16C}"/>
              </a:ext>
            </a:extLst>
          </p:cNvPr>
          <p:cNvSpPr txBox="1"/>
          <p:nvPr/>
        </p:nvSpPr>
        <p:spPr>
          <a:xfrm>
            <a:off x="695579" y="1013464"/>
            <a:ext cx="3759200" cy="307777"/>
          </a:xfrm>
          <a:prstGeom prst="rect">
            <a:avLst/>
          </a:prstGeom>
          <a:noFill/>
        </p:spPr>
        <p:txBody>
          <a:bodyPr wrap="square" rtlCol="0">
            <a:spAutoFit/>
          </a:bodyPr>
          <a:lstStyle/>
          <a:p>
            <a:r>
              <a:rPr lang="en-US" sz="1400" dirty="0">
                <a:latin typeface="Cambria" panose="02040503050406030204" pitchFamily="18" charset="0"/>
              </a:rPr>
              <a:t>436psychiatry@gmail.com</a:t>
            </a:r>
          </a:p>
        </p:txBody>
      </p:sp>
    </p:spTree>
    <p:extLst>
      <p:ext uri="{BB962C8B-B14F-4D97-AF65-F5344CB8AC3E}">
        <p14:creationId xmlns:p14="http://schemas.microsoft.com/office/powerpoint/2010/main" val="294127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1AA89C-011C-4A23-A384-0D2E4E072580}"/>
              </a:ext>
            </a:extLst>
          </p:cNvPr>
          <p:cNvSpPr txBox="1"/>
          <p:nvPr/>
        </p:nvSpPr>
        <p:spPr>
          <a:xfrm>
            <a:off x="231913" y="2099049"/>
            <a:ext cx="10489095" cy="2246769"/>
          </a:xfrm>
          <a:prstGeom prst="rect">
            <a:avLst/>
          </a:prstGeom>
          <a:noFill/>
        </p:spPr>
        <p:txBody>
          <a:bodyPr wrap="square" rtlCol="0">
            <a:spAutoFit/>
          </a:bodyPr>
          <a:lstStyle/>
          <a:p>
            <a:pPr marL="571500" indent="-571500">
              <a:buFont typeface="+mj-lt"/>
              <a:buAutoNum type="romanUcPeriod"/>
            </a:pPr>
            <a:r>
              <a:rPr lang="en-US" sz="2800" dirty="0">
                <a:latin typeface="Cambria" panose="02040503050406030204" pitchFamily="18" charset="0"/>
              </a:rPr>
              <a:t>Types of Diabetes and treatment</a:t>
            </a:r>
            <a:endParaRPr lang="en-US" sz="2800" dirty="0">
              <a:solidFill>
                <a:schemeClr val="bg2">
                  <a:lumMod val="75000"/>
                </a:schemeClr>
              </a:solidFill>
              <a:latin typeface="Cambria" panose="02040503050406030204" pitchFamily="18" charset="0"/>
            </a:endParaRPr>
          </a:p>
          <a:p>
            <a:pPr marL="571500" indent="-571500">
              <a:buFont typeface="+mj-lt"/>
              <a:buAutoNum type="romanUcPeriod"/>
            </a:pPr>
            <a:r>
              <a:rPr lang="en-US" sz="2800" dirty="0">
                <a:latin typeface="Cambria" panose="02040503050406030204" pitchFamily="18" charset="0"/>
              </a:rPr>
              <a:t>Types of coping </a:t>
            </a:r>
          </a:p>
          <a:p>
            <a:pPr marL="571500" indent="-571500">
              <a:buFont typeface="+mj-lt"/>
              <a:buAutoNum type="romanUcPeriod"/>
            </a:pPr>
            <a:r>
              <a:rPr lang="en-US" sz="2800" dirty="0">
                <a:latin typeface="Cambria" panose="02040503050406030204" pitchFamily="18" charset="0"/>
              </a:rPr>
              <a:t>Difficulties among adolescent with DM type 1</a:t>
            </a:r>
          </a:p>
          <a:p>
            <a:pPr marL="571500" indent="-571500">
              <a:buFont typeface="+mj-lt"/>
              <a:buAutoNum type="romanUcPeriod"/>
            </a:pPr>
            <a:r>
              <a:rPr lang="en-US" sz="2800" dirty="0">
                <a:latin typeface="Cambria" panose="02040503050406030204" pitchFamily="18" charset="0"/>
              </a:rPr>
              <a:t>Sources of stressors</a:t>
            </a:r>
          </a:p>
          <a:p>
            <a:pPr marL="571500" indent="-571500">
              <a:buFont typeface="+mj-lt"/>
              <a:buAutoNum type="romanUcPeriod"/>
            </a:pPr>
            <a:r>
              <a:rPr lang="en-US" sz="2800" dirty="0">
                <a:latin typeface="Cambria" panose="02040503050406030204" pitchFamily="18" charset="0"/>
              </a:rPr>
              <a:t>How to help</a:t>
            </a:r>
          </a:p>
        </p:txBody>
      </p:sp>
      <p:sp>
        <p:nvSpPr>
          <p:cNvPr id="8" name="Flowchart: Off-page Connector 7">
            <a:extLst>
              <a:ext uri="{FF2B5EF4-FFF2-40B4-BE49-F238E27FC236}">
                <a16:creationId xmlns:a16="http://schemas.microsoft.com/office/drawing/2014/main" id="{5199B509-D6EA-4761-B0EB-E1DCB6FED646}"/>
              </a:ext>
            </a:extLst>
          </p:cNvPr>
          <p:cNvSpPr/>
          <p:nvPr/>
        </p:nvSpPr>
        <p:spPr>
          <a:xfrm rot="16200000" flipH="1">
            <a:off x="903092" y="28627"/>
            <a:ext cx="830998" cy="2637183"/>
          </a:xfrm>
          <a:prstGeom prst="flowChartOffpageConnector">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latin typeface="Cambria" panose="02040503050406030204" pitchFamily="18" charset="0"/>
              </a:rPr>
              <a:t>Objectives:</a:t>
            </a:r>
          </a:p>
        </p:txBody>
      </p:sp>
    </p:spTree>
    <p:extLst>
      <p:ext uri="{BB962C8B-B14F-4D97-AF65-F5344CB8AC3E}">
        <p14:creationId xmlns:p14="http://schemas.microsoft.com/office/powerpoint/2010/main" val="316202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1782C9-7944-4F0D-B7D8-BA39DCBD3093}"/>
              </a:ext>
            </a:extLst>
          </p:cNvPr>
          <p:cNvSpPr txBox="1"/>
          <p:nvPr/>
        </p:nvSpPr>
        <p:spPr>
          <a:xfrm>
            <a:off x="954157" y="271672"/>
            <a:ext cx="3445565"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What is Diabetes Mellitus?</a:t>
            </a:r>
          </a:p>
        </p:txBody>
      </p:sp>
      <p:sp>
        <p:nvSpPr>
          <p:cNvPr id="10" name="TextBox 9">
            <a:extLst>
              <a:ext uri="{FF2B5EF4-FFF2-40B4-BE49-F238E27FC236}">
                <a16:creationId xmlns:a16="http://schemas.microsoft.com/office/drawing/2014/main" id="{B179CAA8-C255-4D70-BECA-7ADF8384A10D}"/>
              </a:ext>
            </a:extLst>
          </p:cNvPr>
          <p:cNvSpPr txBox="1"/>
          <p:nvPr/>
        </p:nvSpPr>
        <p:spPr>
          <a:xfrm>
            <a:off x="954157" y="671782"/>
            <a:ext cx="6718852" cy="646331"/>
          </a:xfrm>
          <a:prstGeom prst="rect">
            <a:avLst/>
          </a:prstGeom>
          <a:noFill/>
        </p:spPr>
        <p:txBody>
          <a:bodyPr wrap="square" rtlCol="0">
            <a:spAutoFit/>
          </a:bodyPr>
          <a:lstStyle/>
          <a:p>
            <a:r>
              <a:rPr lang="en-US" dirty="0">
                <a:latin typeface="Cambria" panose="02040503050406030204" pitchFamily="18" charset="0"/>
              </a:rPr>
              <a:t>It is a group of metabolic disorders in which there are high blood sugar levels over a prolonged period. </a:t>
            </a:r>
            <a:r>
              <a:rPr lang="en-US" dirty="0">
                <a:solidFill>
                  <a:schemeClr val="accent3">
                    <a:lumMod val="75000"/>
                  </a:schemeClr>
                </a:solidFill>
                <a:latin typeface="Cambria" panose="02040503050406030204" pitchFamily="18" charset="0"/>
              </a:rPr>
              <a:t>(Extra)</a:t>
            </a:r>
          </a:p>
        </p:txBody>
      </p:sp>
      <p:grpSp>
        <p:nvGrpSpPr>
          <p:cNvPr id="14" name="Group 13">
            <a:extLst>
              <a:ext uri="{FF2B5EF4-FFF2-40B4-BE49-F238E27FC236}">
                <a16:creationId xmlns:a16="http://schemas.microsoft.com/office/drawing/2014/main" id="{8E892466-3ACB-4171-97A4-3D23E8A92AF9}"/>
              </a:ext>
            </a:extLst>
          </p:cNvPr>
          <p:cNvGrpSpPr/>
          <p:nvPr/>
        </p:nvGrpSpPr>
        <p:grpSpPr>
          <a:xfrm>
            <a:off x="0" y="0"/>
            <a:ext cx="954157" cy="6858000"/>
            <a:chOff x="0" y="0"/>
            <a:chExt cx="954157" cy="6858000"/>
          </a:xfrm>
        </p:grpSpPr>
        <p:sp>
          <p:nvSpPr>
            <p:cNvPr id="5" name="Rectangle 4">
              <a:extLst>
                <a:ext uri="{FF2B5EF4-FFF2-40B4-BE49-F238E27FC236}">
                  <a16:creationId xmlns:a16="http://schemas.microsoft.com/office/drawing/2014/main" id="{5686F158-9976-44C4-AE0D-0A7052460F78}"/>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Overview Of Diabetes Mellitus</a:t>
              </a:r>
            </a:p>
          </p:txBody>
        </p:sp>
        <p:sp>
          <p:nvSpPr>
            <p:cNvPr id="8" name="Flowchart: Extract 7">
              <a:extLst>
                <a:ext uri="{FF2B5EF4-FFF2-40B4-BE49-F238E27FC236}">
                  <a16:creationId xmlns:a16="http://schemas.microsoft.com/office/drawing/2014/main" id="{21A90D52-7DE9-433E-AE27-F9A8BCE8D549}"/>
                </a:ext>
              </a:extLst>
            </p:cNvPr>
            <p:cNvSpPr/>
            <p:nvPr/>
          </p:nvSpPr>
          <p:spPr>
            <a:xfrm rot="5400000">
              <a:off x="612912" y="347873"/>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Extract 10">
              <a:extLst>
                <a:ext uri="{FF2B5EF4-FFF2-40B4-BE49-F238E27FC236}">
                  <a16:creationId xmlns:a16="http://schemas.microsoft.com/office/drawing/2014/main" id="{DAFD7578-F064-43B1-8836-65F1416B59D0}"/>
                </a:ext>
              </a:extLst>
            </p:cNvPr>
            <p:cNvSpPr/>
            <p:nvPr/>
          </p:nvSpPr>
          <p:spPr>
            <a:xfrm rot="5400000">
              <a:off x="612911" y="2301521"/>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B89C413-EE14-4BE1-8E1C-96DD9F74C7A8}"/>
              </a:ext>
            </a:extLst>
          </p:cNvPr>
          <p:cNvSpPr txBox="1"/>
          <p:nvPr/>
        </p:nvSpPr>
        <p:spPr>
          <a:xfrm>
            <a:off x="954156" y="2242656"/>
            <a:ext cx="2040834"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Types of DM:</a:t>
            </a:r>
          </a:p>
        </p:txBody>
      </p:sp>
      <p:graphicFrame>
        <p:nvGraphicFramePr>
          <p:cNvPr id="13" name="Table 12">
            <a:extLst>
              <a:ext uri="{FF2B5EF4-FFF2-40B4-BE49-F238E27FC236}">
                <a16:creationId xmlns:a16="http://schemas.microsoft.com/office/drawing/2014/main" id="{22E17E47-3395-4FEE-B572-F762D022C132}"/>
              </a:ext>
            </a:extLst>
          </p:cNvPr>
          <p:cNvGraphicFramePr>
            <a:graphicFrameLocks noGrp="1"/>
          </p:cNvGraphicFramePr>
          <p:nvPr>
            <p:extLst>
              <p:ext uri="{D42A27DB-BD31-4B8C-83A1-F6EECF244321}">
                <p14:modId xmlns:p14="http://schemas.microsoft.com/office/powerpoint/2010/main" val="1014716832"/>
              </p:ext>
            </p:extLst>
          </p:nvPr>
        </p:nvGraphicFramePr>
        <p:xfrm>
          <a:off x="1085111" y="2832041"/>
          <a:ext cx="8806383" cy="2766387"/>
        </p:xfrm>
        <a:graphic>
          <a:graphicData uri="http://schemas.openxmlformats.org/drawingml/2006/table">
            <a:tbl>
              <a:tblPr firstRow="1" bandRow="1">
                <a:tableStyleId>{5C22544A-7EE6-4342-B048-85BDC9FD1C3A}</a:tableStyleId>
              </a:tblPr>
              <a:tblGrid>
                <a:gridCol w="2935461">
                  <a:extLst>
                    <a:ext uri="{9D8B030D-6E8A-4147-A177-3AD203B41FA5}">
                      <a16:colId xmlns:a16="http://schemas.microsoft.com/office/drawing/2014/main" val="4276508481"/>
                    </a:ext>
                  </a:extLst>
                </a:gridCol>
                <a:gridCol w="2935461">
                  <a:extLst>
                    <a:ext uri="{9D8B030D-6E8A-4147-A177-3AD203B41FA5}">
                      <a16:colId xmlns:a16="http://schemas.microsoft.com/office/drawing/2014/main" val="3490071382"/>
                    </a:ext>
                  </a:extLst>
                </a:gridCol>
                <a:gridCol w="2935461">
                  <a:extLst>
                    <a:ext uri="{9D8B030D-6E8A-4147-A177-3AD203B41FA5}">
                      <a16:colId xmlns:a16="http://schemas.microsoft.com/office/drawing/2014/main" val="2528166092"/>
                    </a:ext>
                  </a:extLst>
                </a:gridCol>
              </a:tblGrid>
              <a:tr h="480387">
                <a:tc>
                  <a:txBody>
                    <a:bodyPr/>
                    <a:lstStyle/>
                    <a:p>
                      <a:pPr algn="ctr"/>
                      <a:r>
                        <a:rPr lang="en-US" dirty="0">
                          <a:latin typeface="Cambria" panose="02040503050406030204" pitchFamily="18" charset="0"/>
                        </a:rPr>
                        <a:t>Type 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Cambria" panose="02040503050406030204" pitchFamily="18" charset="0"/>
                        </a:rPr>
                        <a:t>Type 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Cambria" panose="02040503050406030204" pitchFamily="18" charset="0"/>
                        </a:rPr>
                        <a:t>Gestational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2919000"/>
                  </a:ext>
                </a:extLst>
              </a:tr>
              <a:tr h="836541">
                <a:tc>
                  <a:txBody>
                    <a:bodyPr/>
                    <a:lstStyle/>
                    <a:p>
                      <a:pPr marL="285750" indent="-285750" algn="l">
                        <a:buFont typeface="Courier New" panose="02070309020205020404" pitchFamily="49" charset="0"/>
                        <a:buChar char="o"/>
                      </a:pPr>
                      <a:r>
                        <a:rPr lang="en-US" dirty="0">
                          <a:latin typeface="Cambria" panose="02040503050406030204" pitchFamily="18" charset="0"/>
                        </a:rPr>
                        <a:t>Insulin-dependent diabetes mellitus(IDDM)</a:t>
                      </a:r>
                    </a:p>
                    <a:p>
                      <a:pPr marL="285750" indent="-285750" algn="l">
                        <a:buFont typeface="Courier New" panose="02070309020205020404" pitchFamily="49" charset="0"/>
                        <a:buChar char="o"/>
                      </a:pPr>
                      <a:r>
                        <a:rPr lang="en-US" dirty="0">
                          <a:latin typeface="Cambria" panose="02040503050406030204" pitchFamily="18" charset="0"/>
                        </a:rPr>
                        <a:t>5% - 10%</a:t>
                      </a:r>
                    </a:p>
                    <a:p>
                      <a:pPr marL="285750" indent="-285750" algn="l">
                        <a:buFont typeface="Courier New" panose="02070309020205020404" pitchFamily="49" charset="0"/>
                        <a:buChar char="o"/>
                      </a:pPr>
                      <a:r>
                        <a:rPr lang="en-US" dirty="0">
                          <a:latin typeface="Cambria" panose="02040503050406030204" pitchFamily="18" charset="0"/>
                        </a:rPr>
                        <a:t>Childhood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Courier New" panose="02070309020205020404" pitchFamily="49" charset="0"/>
                        <a:buChar char="o"/>
                      </a:pPr>
                      <a:r>
                        <a:rPr lang="en-US" dirty="0">
                          <a:latin typeface="Cambria" panose="02040503050406030204" pitchFamily="18" charset="0"/>
                        </a:rPr>
                        <a:t>Non-insulin dependent diabetes mellitus(NIDDM)</a:t>
                      </a:r>
                    </a:p>
                    <a:p>
                      <a:pPr marL="285750" indent="-285750" algn="l">
                        <a:buFont typeface="Courier New" panose="02070309020205020404" pitchFamily="49" charset="0"/>
                        <a:buChar char="o"/>
                      </a:pPr>
                      <a:r>
                        <a:rPr lang="en-US" dirty="0">
                          <a:latin typeface="Cambria" panose="02040503050406030204" pitchFamily="18" charset="0"/>
                        </a:rPr>
                        <a:t>Increased about 4 folds (Last 30 years)</a:t>
                      </a:r>
                    </a:p>
                    <a:p>
                      <a:pPr marL="285750" indent="-285750" algn="l">
                        <a:buFont typeface="Courier New" panose="02070309020205020404" pitchFamily="49" charset="0"/>
                        <a:buChar char="o"/>
                      </a:pPr>
                      <a:r>
                        <a:rPr lang="en-US" dirty="0">
                          <a:latin typeface="Cambria" panose="02040503050406030204" pitchFamily="18" charset="0"/>
                        </a:rPr>
                        <a:t>8.5%</a:t>
                      </a:r>
                    </a:p>
                    <a:p>
                      <a:pPr marL="285750" indent="-285750" algn="l">
                        <a:buFont typeface="Courier New" panose="02070309020205020404" pitchFamily="49" charset="0"/>
                        <a:buChar char="o"/>
                      </a:pPr>
                      <a:r>
                        <a:rPr lang="en-US" dirty="0">
                          <a:latin typeface="Cambria" panose="02040503050406030204" pitchFamily="18" charset="0"/>
                        </a:rPr>
                        <a:t>Age usually more than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Cambria" panose="02040503050406030204" pitchFamily="18" charset="0"/>
                        </a:rPr>
                        <a:t>During pregnancy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491136"/>
                  </a:ext>
                </a:extLst>
              </a:tr>
            </a:tbl>
          </a:graphicData>
        </a:graphic>
      </p:graphicFrame>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1910" y="271673"/>
            <a:ext cx="879168" cy="879168"/>
          </a:xfrm>
          <a:prstGeom prst="rect">
            <a:avLst/>
          </a:prstGeom>
        </p:spPr>
      </p:pic>
      <p:sp>
        <p:nvSpPr>
          <p:cNvPr id="6" name="TextBox 5"/>
          <p:cNvSpPr txBox="1"/>
          <p:nvPr/>
        </p:nvSpPr>
        <p:spPr>
          <a:xfrm>
            <a:off x="10256433" y="365952"/>
            <a:ext cx="1500138" cy="646331"/>
          </a:xfrm>
          <a:prstGeom prst="rect">
            <a:avLst/>
          </a:prstGeom>
          <a:noFill/>
        </p:spPr>
        <p:txBody>
          <a:bodyPr wrap="square" rtlCol="0">
            <a:spAutoFit/>
          </a:bodyPr>
          <a:lstStyle/>
          <a:p>
            <a:pPr algn="ctr"/>
            <a:r>
              <a:rPr lang="en-US" dirty="0">
                <a:solidFill>
                  <a:schemeClr val="tx2"/>
                </a:solidFill>
                <a:latin typeface="Cambria" panose="02040503050406030204" pitchFamily="18" charset="0"/>
                <a:hlinkClick r:id="rId2"/>
              </a:rPr>
              <a:t>Introduction video</a:t>
            </a:r>
            <a:endParaRPr lang="en-US" dirty="0">
              <a:solidFill>
                <a:schemeClr val="tx2"/>
              </a:solidFill>
              <a:latin typeface="Cambria" panose="02040503050406030204" pitchFamily="18" charset="0"/>
            </a:endParaRPr>
          </a:p>
        </p:txBody>
      </p:sp>
      <p:sp>
        <p:nvSpPr>
          <p:cNvPr id="2" name="TextBox 1">
            <a:extLst>
              <a:ext uri="{FF2B5EF4-FFF2-40B4-BE49-F238E27FC236}">
                <a16:creationId xmlns:a16="http://schemas.microsoft.com/office/drawing/2014/main" id="{29F8937B-F69F-4607-ACBB-A6D8E46E1F3B}"/>
              </a:ext>
            </a:extLst>
          </p:cNvPr>
          <p:cNvSpPr txBox="1"/>
          <p:nvPr/>
        </p:nvSpPr>
        <p:spPr>
          <a:xfrm>
            <a:off x="954156" y="5647609"/>
            <a:ext cx="1080241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Family history </a:t>
            </a:r>
            <a:r>
              <a:rPr lang="en-US" sz="1400" dirty="0">
                <a:solidFill>
                  <a:schemeClr val="bg2">
                    <a:lumMod val="50000"/>
                  </a:schemeClr>
                </a:solidFill>
                <a:latin typeface="Cambria" panose="02040503050406030204" pitchFamily="18" charset="0"/>
              </a:rPr>
              <a:t>(specially history of autoimmune diseases) </a:t>
            </a:r>
            <a:r>
              <a:rPr lang="en-US" sz="1600" dirty="0">
                <a:solidFill>
                  <a:schemeClr val="accent6">
                    <a:lumMod val="75000"/>
                  </a:schemeClr>
                </a:solidFill>
                <a:latin typeface="Cambria" panose="02040503050406030204" pitchFamily="18" charset="0"/>
              </a:rPr>
              <a:t>is important in T1DM while obesity is an important risk factor to T2DM. </a:t>
            </a:r>
            <a:r>
              <a:rPr lang="en-US" sz="1600" dirty="0">
                <a:solidFill>
                  <a:srgbClr val="FF0000"/>
                </a:solidFill>
                <a:latin typeface="Cambria" panose="02040503050406030204" pitchFamily="18" charset="0"/>
              </a:rPr>
              <a:t>(Important)</a:t>
            </a:r>
          </a:p>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The older, the higher risk of developing DM. &lt;30 years old</a:t>
            </a:r>
          </a:p>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Glucose impairment </a:t>
            </a:r>
            <a:r>
              <a:rPr lang="en-US" sz="1600" dirty="0">
                <a:solidFill>
                  <a:schemeClr val="accent6">
                    <a:lumMod val="75000"/>
                  </a:schemeClr>
                </a:solidFill>
                <a:latin typeface="Cambria" panose="02040503050406030204" pitchFamily="18" charset="0"/>
                <a:cs typeface="Calibri" panose="020F0502020204030204" pitchFamily="34" charset="0"/>
              </a:rPr>
              <a:t>→</a:t>
            </a:r>
            <a:r>
              <a:rPr lang="en-US" sz="1600" dirty="0">
                <a:solidFill>
                  <a:schemeClr val="accent6">
                    <a:lumMod val="75000"/>
                  </a:schemeClr>
                </a:solidFill>
                <a:latin typeface="Cambria" panose="02040503050406030204" pitchFamily="18" charset="0"/>
              </a:rPr>
              <a:t> Pre-diabetes </a:t>
            </a:r>
          </a:p>
        </p:txBody>
      </p:sp>
    </p:spTree>
    <p:extLst>
      <p:ext uri="{BB962C8B-B14F-4D97-AF65-F5344CB8AC3E}">
        <p14:creationId xmlns:p14="http://schemas.microsoft.com/office/powerpoint/2010/main" val="30041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B0CDF-870E-484B-8C4F-EDA3E1268D5B}"/>
              </a:ext>
            </a:extLst>
          </p:cNvPr>
          <p:cNvGrpSpPr/>
          <p:nvPr/>
        </p:nvGrpSpPr>
        <p:grpSpPr>
          <a:xfrm>
            <a:off x="0" y="0"/>
            <a:ext cx="954157" cy="6858000"/>
            <a:chOff x="0" y="0"/>
            <a:chExt cx="954157" cy="6858000"/>
          </a:xfrm>
        </p:grpSpPr>
        <p:sp>
          <p:nvSpPr>
            <p:cNvPr id="3" name="Rectangle 2">
              <a:extLst>
                <a:ext uri="{FF2B5EF4-FFF2-40B4-BE49-F238E27FC236}">
                  <a16:creationId xmlns:a16="http://schemas.microsoft.com/office/drawing/2014/main" id="{A8F572A0-CBC5-4165-8806-0B3DAD9D26EF}"/>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Overview Of Diabetes Mellitus</a:t>
              </a:r>
            </a:p>
          </p:txBody>
        </p:sp>
        <p:sp>
          <p:nvSpPr>
            <p:cNvPr id="4" name="Flowchart: Extract 3">
              <a:extLst>
                <a:ext uri="{FF2B5EF4-FFF2-40B4-BE49-F238E27FC236}">
                  <a16:creationId xmlns:a16="http://schemas.microsoft.com/office/drawing/2014/main" id="{45549448-8BE9-40CF-B855-6A3B70249873}"/>
                </a:ext>
              </a:extLst>
            </p:cNvPr>
            <p:cNvSpPr/>
            <p:nvPr/>
          </p:nvSpPr>
          <p:spPr>
            <a:xfrm rot="5400000">
              <a:off x="612912" y="347873"/>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Extract 4">
              <a:extLst>
                <a:ext uri="{FF2B5EF4-FFF2-40B4-BE49-F238E27FC236}">
                  <a16:creationId xmlns:a16="http://schemas.microsoft.com/office/drawing/2014/main" id="{7FEAA786-1F81-4D91-BD2E-185FDA052BB0}"/>
                </a:ext>
              </a:extLst>
            </p:cNvPr>
            <p:cNvSpPr/>
            <p:nvPr/>
          </p:nvSpPr>
          <p:spPr>
            <a:xfrm rot="5400000">
              <a:off x="612911" y="3287811"/>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74A7ED5-266F-477B-8F1C-5BDF8C77608F}"/>
              </a:ext>
            </a:extLst>
          </p:cNvPr>
          <p:cNvSpPr txBox="1"/>
          <p:nvPr/>
        </p:nvSpPr>
        <p:spPr>
          <a:xfrm>
            <a:off x="1007165" y="271672"/>
            <a:ext cx="3896139"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Treatment of Diabetes Mellitus:</a:t>
            </a:r>
          </a:p>
        </p:txBody>
      </p:sp>
      <p:sp>
        <p:nvSpPr>
          <p:cNvPr id="7" name="Rectangle: Rounded Corners 6">
            <a:extLst>
              <a:ext uri="{FF2B5EF4-FFF2-40B4-BE49-F238E27FC236}">
                <a16:creationId xmlns:a16="http://schemas.microsoft.com/office/drawing/2014/main" id="{E4B7AD1F-DB7B-44E3-A0BF-39CC0D610786}"/>
              </a:ext>
            </a:extLst>
          </p:cNvPr>
          <p:cNvSpPr/>
          <p:nvPr/>
        </p:nvSpPr>
        <p:spPr>
          <a:xfrm>
            <a:off x="1020416" y="944986"/>
            <a:ext cx="2520000" cy="11895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Lifestyle</a:t>
            </a:r>
          </a:p>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Active</a:t>
            </a:r>
          </a:p>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Weight control</a:t>
            </a:r>
          </a:p>
        </p:txBody>
      </p:sp>
      <p:sp>
        <p:nvSpPr>
          <p:cNvPr id="8" name="Rectangle: Rounded Corners 7">
            <a:extLst>
              <a:ext uri="{FF2B5EF4-FFF2-40B4-BE49-F238E27FC236}">
                <a16:creationId xmlns:a16="http://schemas.microsoft.com/office/drawing/2014/main" id="{166B9E14-529C-440E-99BA-67BBD5D8D4EC}"/>
              </a:ext>
            </a:extLst>
          </p:cNvPr>
          <p:cNvSpPr/>
          <p:nvPr/>
        </p:nvSpPr>
        <p:spPr>
          <a:xfrm>
            <a:off x="4018721" y="944986"/>
            <a:ext cx="2520000" cy="11895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Drugs</a:t>
            </a:r>
          </a:p>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Early diagnosis</a:t>
            </a:r>
          </a:p>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Insulin Vs. Oral hypoglycemic</a:t>
            </a:r>
          </a:p>
        </p:txBody>
      </p:sp>
      <p:sp>
        <p:nvSpPr>
          <p:cNvPr id="9" name="Rectangle: Rounded Corners 8">
            <a:extLst>
              <a:ext uri="{FF2B5EF4-FFF2-40B4-BE49-F238E27FC236}">
                <a16:creationId xmlns:a16="http://schemas.microsoft.com/office/drawing/2014/main" id="{7C5474DF-C44D-4C7C-80FD-AC8DB0870BC1}"/>
              </a:ext>
            </a:extLst>
          </p:cNvPr>
          <p:cNvSpPr/>
          <p:nvPr/>
        </p:nvSpPr>
        <p:spPr>
          <a:xfrm>
            <a:off x="7017026" y="944986"/>
            <a:ext cx="2518860" cy="1188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Blood pressure control</a:t>
            </a:r>
          </a:p>
          <a:p>
            <a:pPr marL="285750" indent="-285750">
              <a:buFont typeface="Courier New" panose="02070309020205020404" pitchFamily="49" charset="0"/>
              <a:buChar char="o"/>
            </a:pPr>
            <a:r>
              <a:rPr lang="en-US" sz="1600" dirty="0">
                <a:solidFill>
                  <a:schemeClr val="tx1"/>
                </a:solidFill>
                <a:latin typeface="Cambria" panose="02040503050406030204" pitchFamily="18" charset="0"/>
              </a:rPr>
              <a:t>Blood lipid control</a:t>
            </a:r>
          </a:p>
          <a:p>
            <a:pPr marL="285750" indent="-285750">
              <a:buFont typeface="Courier New" panose="02070309020205020404" pitchFamily="49" charset="0"/>
              <a:buChar char="o"/>
            </a:pPr>
            <a:r>
              <a:rPr lang="en-US" sz="1600" dirty="0">
                <a:solidFill>
                  <a:schemeClr val="bg2">
                    <a:lumMod val="50000"/>
                  </a:schemeClr>
                </a:solidFill>
                <a:latin typeface="Cambria" panose="02040503050406030204" pitchFamily="18" charset="0"/>
              </a:rPr>
              <a:t>Renal function</a:t>
            </a:r>
          </a:p>
        </p:txBody>
      </p:sp>
      <p:sp>
        <p:nvSpPr>
          <p:cNvPr id="14" name="TextBox 13">
            <a:extLst>
              <a:ext uri="{FF2B5EF4-FFF2-40B4-BE49-F238E27FC236}">
                <a16:creationId xmlns:a16="http://schemas.microsoft.com/office/drawing/2014/main" id="{52933898-CF30-471C-BA61-DFF358D79611}"/>
              </a:ext>
            </a:extLst>
          </p:cNvPr>
          <p:cNvSpPr txBox="1"/>
          <p:nvPr/>
        </p:nvSpPr>
        <p:spPr>
          <a:xfrm>
            <a:off x="1007164" y="3228945"/>
            <a:ext cx="4055165"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Facts about Type I patients:</a:t>
            </a:r>
          </a:p>
        </p:txBody>
      </p:sp>
      <p:sp>
        <p:nvSpPr>
          <p:cNvPr id="15" name="Rectangle 14">
            <a:extLst>
              <a:ext uri="{FF2B5EF4-FFF2-40B4-BE49-F238E27FC236}">
                <a16:creationId xmlns:a16="http://schemas.microsoft.com/office/drawing/2014/main" id="{39E36A1D-3B3A-4CF0-B362-643DDC637AA6}"/>
              </a:ext>
            </a:extLst>
          </p:cNvPr>
          <p:cNvSpPr/>
          <p:nvPr/>
        </p:nvSpPr>
        <p:spPr>
          <a:xfrm>
            <a:off x="1007164" y="3943355"/>
            <a:ext cx="7116825" cy="1200329"/>
          </a:xfrm>
          <a:prstGeom prst="rect">
            <a:avLst/>
          </a:prstGeom>
        </p:spPr>
        <p:txBody>
          <a:bodyPr wrap="square">
            <a:spAutoFit/>
          </a:bodyPr>
          <a:lstStyle/>
          <a:p>
            <a:pPr marL="285750" lvl="0" indent="-285750">
              <a:buFont typeface="Courier New" panose="02070309020205020404" pitchFamily="49" charset="0"/>
              <a:buChar char="o"/>
            </a:pPr>
            <a:r>
              <a:rPr lang="en-US" dirty="0">
                <a:latin typeface="Cambria" panose="02040503050406030204" pitchFamily="18" charset="0"/>
              </a:rPr>
              <a:t>80%, Unhygienic administer </a:t>
            </a:r>
            <a:r>
              <a:rPr lang="ar-SA" sz="1600" dirty="0">
                <a:solidFill>
                  <a:schemeClr val="accent6">
                    <a:lumMod val="75000"/>
                  </a:schemeClr>
                </a:solidFill>
                <a:latin typeface="Cambria" panose="02040503050406030204" pitchFamily="18" charset="0"/>
              </a:rPr>
              <a:t>(ما ينظفون المكان قبل الحقنة )</a:t>
            </a:r>
          </a:p>
          <a:p>
            <a:pPr marL="285750" lvl="0" indent="-285750">
              <a:buFont typeface="Courier New" panose="02070309020205020404" pitchFamily="49" charset="0"/>
              <a:buChar char="o"/>
            </a:pPr>
            <a:r>
              <a:rPr lang="en-US" dirty="0">
                <a:latin typeface="Cambria" panose="02040503050406030204" pitchFamily="18" charset="0"/>
              </a:rPr>
              <a:t>58% , Wrong dose</a:t>
            </a:r>
            <a:endParaRPr lang="ar-SA" dirty="0">
              <a:latin typeface="Cambria" panose="02040503050406030204" pitchFamily="18" charset="0"/>
            </a:endParaRPr>
          </a:p>
          <a:p>
            <a:pPr marL="285750" lvl="0" indent="-285750">
              <a:buFont typeface="Courier New" panose="02070309020205020404" pitchFamily="49" charset="0"/>
              <a:buChar char="o"/>
            </a:pPr>
            <a:r>
              <a:rPr lang="en-US" dirty="0">
                <a:latin typeface="Cambria" panose="02040503050406030204" pitchFamily="18" charset="0"/>
              </a:rPr>
              <a:t>77%, Glucose level (Test/interpret)</a:t>
            </a:r>
            <a:r>
              <a:rPr lang="ar-SA" sz="1600" dirty="0">
                <a:solidFill>
                  <a:schemeClr val="accent6">
                    <a:lumMod val="75000"/>
                  </a:schemeClr>
                </a:solidFill>
                <a:latin typeface="Cambria" panose="02040503050406030204" pitchFamily="18" charset="0"/>
              </a:rPr>
              <a:t>(ما يعرفون يقرؤون النتائج)</a:t>
            </a:r>
            <a:r>
              <a:rPr lang="ar-SA" sz="1600" dirty="0">
                <a:solidFill>
                  <a:schemeClr val="accent6"/>
                </a:solidFill>
                <a:latin typeface="Cambria" panose="02040503050406030204" pitchFamily="18" charset="0"/>
              </a:rPr>
              <a:t> </a:t>
            </a:r>
            <a:endParaRPr lang="ar-SA" dirty="0">
              <a:solidFill>
                <a:schemeClr val="accent6"/>
              </a:solidFill>
              <a:latin typeface="Cambria" panose="02040503050406030204" pitchFamily="18" charset="0"/>
            </a:endParaRPr>
          </a:p>
          <a:p>
            <a:pPr marL="285750" lvl="0" indent="-285750">
              <a:buFont typeface="Courier New" panose="02070309020205020404" pitchFamily="49" charset="0"/>
              <a:buChar char="o"/>
            </a:pPr>
            <a:r>
              <a:rPr lang="en-US" dirty="0">
                <a:latin typeface="Cambria" panose="02040503050406030204" pitchFamily="18" charset="0"/>
              </a:rPr>
              <a:t>75% , Foods ( type / regular )</a:t>
            </a:r>
            <a:r>
              <a:rPr lang="ar-SA" dirty="0">
                <a:latin typeface="Cambria" panose="02040503050406030204" pitchFamily="18" charset="0"/>
              </a:rPr>
              <a:t> </a:t>
            </a:r>
            <a:r>
              <a:rPr lang="ar-SA" sz="1600" dirty="0">
                <a:solidFill>
                  <a:schemeClr val="accent6">
                    <a:lumMod val="75000"/>
                  </a:schemeClr>
                </a:solidFill>
                <a:latin typeface="Cambria" panose="02040503050406030204" pitchFamily="18" charset="0"/>
              </a:rPr>
              <a:t>(ما يعرفون نوع الأكل اللي ينفعلهم) </a:t>
            </a:r>
            <a:endParaRPr lang="ar-SA" dirty="0">
              <a:solidFill>
                <a:schemeClr val="accent6">
                  <a:lumMod val="75000"/>
                </a:schemeClr>
              </a:solidFill>
              <a:latin typeface="Cambria" panose="02040503050406030204" pitchFamily="18" charset="0"/>
            </a:endParaRPr>
          </a:p>
        </p:txBody>
      </p:sp>
      <p:sp>
        <p:nvSpPr>
          <p:cNvPr id="10" name="TextBox 9">
            <a:extLst>
              <a:ext uri="{FF2B5EF4-FFF2-40B4-BE49-F238E27FC236}">
                <a16:creationId xmlns:a16="http://schemas.microsoft.com/office/drawing/2014/main" id="{0E58C000-F9DF-4770-A9FC-A73ADDB370F2}"/>
              </a:ext>
            </a:extLst>
          </p:cNvPr>
          <p:cNvSpPr txBox="1"/>
          <p:nvPr/>
        </p:nvSpPr>
        <p:spPr>
          <a:xfrm>
            <a:off x="1020416" y="5457984"/>
            <a:ext cx="865998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Early diagnosis is important to detect early stages (or pre-diabetes) of DM so complications will not progress earlier in life.</a:t>
            </a:r>
          </a:p>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Delayed diagnosis </a:t>
            </a:r>
            <a:r>
              <a:rPr lang="en-US" sz="1600" dirty="0">
                <a:solidFill>
                  <a:schemeClr val="accent6">
                    <a:lumMod val="75000"/>
                  </a:schemeClr>
                </a:solidFill>
                <a:latin typeface="Cambria" panose="02040503050406030204" pitchFamily="18" charset="0"/>
                <a:cs typeface="Calibri" panose="020F0502020204030204" pitchFamily="34" charset="0"/>
              </a:rPr>
              <a:t>→ intense symptoms</a:t>
            </a:r>
            <a:endParaRPr lang="en-US" sz="1600" dirty="0">
              <a:solidFill>
                <a:schemeClr val="accent6">
                  <a:lumMod val="75000"/>
                </a:schemeClr>
              </a:solidFill>
              <a:latin typeface="Cambria" panose="02040503050406030204" pitchFamily="18" charset="0"/>
            </a:endParaRPr>
          </a:p>
        </p:txBody>
      </p:sp>
      <p:sp>
        <p:nvSpPr>
          <p:cNvPr id="16" name="Right Brace 15">
            <a:extLst>
              <a:ext uri="{FF2B5EF4-FFF2-40B4-BE49-F238E27FC236}">
                <a16:creationId xmlns:a16="http://schemas.microsoft.com/office/drawing/2014/main" id="{CC746C36-015D-486B-9B30-65F787879590}"/>
              </a:ext>
            </a:extLst>
          </p:cNvPr>
          <p:cNvSpPr/>
          <p:nvPr/>
        </p:nvSpPr>
        <p:spPr>
          <a:xfrm>
            <a:off x="9680397" y="1074176"/>
            <a:ext cx="333794" cy="855610"/>
          </a:xfrm>
          <a:prstGeom prst="rightBrac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17BB6515-9651-4DBD-8AE0-7C88B9178EA5}"/>
              </a:ext>
            </a:extLst>
          </p:cNvPr>
          <p:cNvSpPr txBox="1"/>
          <p:nvPr/>
        </p:nvSpPr>
        <p:spPr>
          <a:xfrm>
            <a:off x="10014191" y="1215820"/>
            <a:ext cx="1741714" cy="584775"/>
          </a:xfrm>
          <a:prstGeom prst="rect">
            <a:avLst/>
          </a:prstGeom>
          <a:noFill/>
        </p:spPr>
        <p:txBody>
          <a:bodyPr wrap="square" rtlCol="0">
            <a:spAutoFit/>
          </a:bodyPr>
          <a:lstStyle/>
          <a:p>
            <a:r>
              <a:rPr lang="en-US" sz="1600" dirty="0">
                <a:solidFill>
                  <a:schemeClr val="accent6">
                    <a:lumMod val="75000"/>
                  </a:schemeClr>
                </a:solidFill>
                <a:latin typeface="Cambria" panose="02040503050406030204" pitchFamily="18" charset="0"/>
              </a:rPr>
              <a:t>Must be tightly controlled</a:t>
            </a:r>
          </a:p>
        </p:txBody>
      </p:sp>
    </p:spTree>
    <p:extLst>
      <p:ext uri="{BB962C8B-B14F-4D97-AF65-F5344CB8AC3E}">
        <p14:creationId xmlns:p14="http://schemas.microsoft.com/office/powerpoint/2010/main" val="287454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44E24-C3D3-4396-8428-09FFBDCD51DE}"/>
              </a:ext>
            </a:extLst>
          </p:cNvPr>
          <p:cNvGrpSpPr/>
          <p:nvPr/>
        </p:nvGrpSpPr>
        <p:grpSpPr>
          <a:xfrm>
            <a:off x="0" y="-10141"/>
            <a:ext cx="954157" cy="6858000"/>
            <a:chOff x="0" y="-14572"/>
            <a:chExt cx="954157" cy="6858000"/>
          </a:xfrm>
        </p:grpSpPr>
        <p:sp>
          <p:nvSpPr>
            <p:cNvPr id="3" name="Rectangle 2">
              <a:extLst>
                <a:ext uri="{FF2B5EF4-FFF2-40B4-BE49-F238E27FC236}">
                  <a16:creationId xmlns:a16="http://schemas.microsoft.com/office/drawing/2014/main" id="{850E8AFF-00B1-419D-9B7F-E3F2BDF828B6}"/>
                </a:ext>
              </a:extLst>
            </p:cNvPr>
            <p:cNvSpPr/>
            <p:nvPr/>
          </p:nvSpPr>
          <p:spPr>
            <a:xfrm>
              <a:off x="0" y="-14572"/>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Stressors</a:t>
              </a:r>
            </a:p>
          </p:txBody>
        </p:sp>
        <p:sp>
          <p:nvSpPr>
            <p:cNvPr id="4" name="Flowchart: Extract 3">
              <a:extLst>
                <a:ext uri="{FF2B5EF4-FFF2-40B4-BE49-F238E27FC236}">
                  <a16:creationId xmlns:a16="http://schemas.microsoft.com/office/drawing/2014/main" id="{F36B8BD1-F64A-4DF1-B8F9-978652759243}"/>
                </a:ext>
              </a:extLst>
            </p:cNvPr>
            <p:cNvSpPr/>
            <p:nvPr/>
          </p:nvSpPr>
          <p:spPr>
            <a:xfrm rot="5400000">
              <a:off x="612912" y="347873"/>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BA86963-0EBB-4D16-8DAA-191FFD62D498}"/>
              </a:ext>
            </a:extLst>
          </p:cNvPr>
          <p:cNvSpPr txBox="1"/>
          <p:nvPr/>
        </p:nvSpPr>
        <p:spPr>
          <a:xfrm>
            <a:off x="954156" y="271672"/>
            <a:ext cx="3167269"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What is a stressor?</a:t>
            </a:r>
          </a:p>
        </p:txBody>
      </p:sp>
      <p:sp>
        <p:nvSpPr>
          <p:cNvPr id="7" name="TextBox 6">
            <a:extLst>
              <a:ext uri="{FF2B5EF4-FFF2-40B4-BE49-F238E27FC236}">
                <a16:creationId xmlns:a16="http://schemas.microsoft.com/office/drawing/2014/main" id="{27927B5A-3352-431D-A58E-B73B7ADE491A}"/>
              </a:ext>
            </a:extLst>
          </p:cNvPr>
          <p:cNvSpPr txBox="1"/>
          <p:nvPr/>
        </p:nvSpPr>
        <p:spPr>
          <a:xfrm>
            <a:off x="954156" y="671782"/>
            <a:ext cx="7262192" cy="646331"/>
          </a:xfrm>
          <a:prstGeom prst="rect">
            <a:avLst/>
          </a:prstGeom>
          <a:noFill/>
        </p:spPr>
        <p:txBody>
          <a:bodyPr wrap="square" rtlCol="0">
            <a:spAutoFit/>
          </a:bodyPr>
          <a:lstStyle/>
          <a:p>
            <a:r>
              <a:rPr lang="en-US" dirty="0">
                <a:latin typeface="Cambria" panose="02040503050406030204" pitchFamily="18" charset="0"/>
              </a:rPr>
              <a:t>It is a chemical or biological agent, environmental condition, external stimulus or an event that causes stress to an organism. </a:t>
            </a:r>
            <a:r>
              <a:rPr lang="en-US" dirty="0">
                <a:solidFill>
                  <a:schemeClr val="accent3">
                    <a:lumMod val="75000"/>
                  </a:schemeClr>
                </a:solidFill>
                <a:latin typeface="Cambria" panose="02040503050406030204" pitchFamily="18" charset="0"/>
              </a:rPr>
              <a:t>(Extra) </a:t>
            </a:r>
          </a:p>
        </p:txBody>
      </p:sp>
      <p:pic>
        <p:nvPicPr>
          <p:cNvPr id="25" name="Picture 24">
            <a:extLst>
              <a:ext uri="{FF2B5EF4-FFF2-40B4-BE49-F238E27FC236}">
                <a16:creationId xmlns:a16="http://schemas.microsoft.com/office/drawing/2014/main" id="{71D5A29D-0BBD-42F7-91F9-D5230F452E28}"/>
              </a:ext>
            </a:extLst>
          </p:cNvPr>
          <p:cNvPicPr>
            <a:picLocks noChangeAspect="1"/>
          </p:cNvPicPr>
          <p:nvPr/>
        </p:nvPicPr>
        <p:blipFill>
          <a:blip r:embed="rId2"/>
          <a:stretch>
            <a:fillRect/>
          </a:stretch>
        </p:blipFill>
        <p:spPr>
          <a:xfrm>
            <a:off x="1772816" y="2360645"/>
            <a:ext cx="8307687" cy="4049486"/>
          </a:xfrm>
          <a:prstGeom prst="rect">
            <a:avLst/>
          </a:prstGeom>
        </p:spPr>
      </p:pic>
      <p:sp>
        <p:nvSpPr>
          <p:cNvPr id="24" name="Flowchart: Extract 23">
            <a:extLst>
              <a:ext uri="{FF2B5EF4-FFF2-40B4-BE49-F238E27FC236}">
                <a16:creationId xmlns:a16="http://schemas.microsoft.com/office/drawing/2014/main" id="{F36B8BD1-F64A-4DF1-B8F9-978652759243}"/>
              </a:ext>
            </a:extLst>
          </p:cNvPr>
          <p:cNvSpPr/>
          <p:nvPr/>
        </p:nvSpPr>
        <p:spPr>
          <a:xfrm rot="5400000">
            <a:off x="612911" y="1633982"/>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BA86963-0EBB-4D16-8DAA-191FFD62D498}"/>
              </a:ext>
            </a:extLst>
          </p:cNvPr>
          <p:cNvSpPr txBox="1"/>
          <p:nvPr/>
        </p:nvSpPr>
        <p:spPr>
          <a:xfrm>
            <a:off x="954156" y="1566449"/>
            <a:ext cx="7172807"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Sources for stressors for them (Adolescents and children):</a:t>
            </a:r>
          </a:p>
        </p:txBody>
      </p:sp>
      <p:sp>
        <p:nvSpPr>
          <p:cNvPr id="20" name="TextBox 19"/>
          <p:cNvSpPr txBox="1"/>
          <p:nvPr/>
        </p:nvSpPr>
        <p:spPr>
          <a:xfrm>
            <a:off x="1772816" y="2892490"/>
            <a:ext cx="2313992" cy="738664"/>
          </a:xfrm>
          <a:prstGeom prst="rect">
            <a:avLst/>
          </a:prstGeom>
          <a:noFill/>
        </p:spPr>
        <p:txBody>
          <a:bodyPr wrap="square" rtlCol="0">
            <a:spAutoFit/>
          </a:bodyPr>
          <a:lstStyle/>
          <a:p>
            <a:pPr algn="r"/>
            <a:r>
              <a:rPr lang="ar-SA" sz="1400" dirty="0">
                <a:solidFill>
                  <a:schemeClr val="accent3">
                    <a:lumMod val="75000"/>
                  </a:schemeClr>
                </a:solidFill>
              </a:rPr>
              <a:t>أي شي ممكن يأثر على نفسية الطفل, مثلا نظره اصدقائه له ,فكرة انه بيأخذ الدواء طول حياته...</a:t>
            </a:r>
            <a:endParaRPr lang="en-US" sz="1400" dirty="0">
              <a:solidFill>
                <a:schemeClr val="accent3">
                  <a:lumMod val="75000"/>
                </a:schemeClr>
              </a:solidFill>
            </a:endParaRPr>
          </a:p>
        </p:txBody>
      </p:sp>
      <p:sp>
        <p:nvSpPr>
          <p:cNvPr id="21" name="TextBox 20"/>
          <p:cNvSpPr txBox="1"/>
          <p:nvPr/>
        </p:nvSpPr>
        <p:spPr>
          <a:xfrm>
            <a:off x="4540559" y="6148521"/>
            <a:ext cx="2491274" cy="523220"/>
          </a:xfrm>
          <a:prstGeom prst="rect">
            <a:avLst/>
          </a:prstGeom>
          <a:noFill/>
        </p:spPr>
        <p:txBody>
          <a:bodyPr wrap="square" rtlCol="0">
            <a:spAutoFit/>
          </a:bodyPr>
          <a:lstStyle/>
          <a:p>
            <a:pPr algn="r"/>
            <a:r>
              <a:rPr lang="ar-SA" sz="1400" dirty="0">
                <a:solidFill>
                  <a:schemeClr val="accent3">
                    <a:lumMod val="75000"/>
                  </a:schemeClr>
                </a:solidFill>
              </a:rPr>
              <a:t>منعه من بعض انواع الاكل والحلويات , اللي هي متعته في الحياة!!</a:t>
            </a:r>
            <a:endParaRPr lang="en-US" sz="1400" dirty="0">
              <a:solidFill>
                <a:schemeClr val="accent3">
                  <a:lumMod val="75000"/>
                </a:schemeClr>
              </a:solidFill>
            </a:endParaRPr>
          </a:p>
        </p:txBody>
      </p:sp>
      <p:sp>
        <p:nvSpPr>
          <p:cNvPr id="29" name="TextBox 28"/>
          <p:cNvSpPr txBox="1"/>
          <p:nvPr/>
        </p:nvSpPr>
        <p:spPr>
          <a:xfrm>
            <a:off x="8126964" y="3312367"/>
            <a:ext cx="2183364" cy="523220"/>
          </a:xfrm>
          <a:prstGeom prst="rect">
            <a:avLst/>
          </a:prstGeom>
          <a:noFill/>
        </p:spPr>
        <p:txBody>
          <a:bodyPr wrap="square" rtlCol="0">
            <a:spAutoFit/>
          </a:bodyPr>
          <a:lstStyle/>
          <a:p>
            <a:pPr algn="r"/>
            <a:r>
              <a:rPr lang="ar-SA" sz="1400" dirty="0">
                <a:solidFill>
                  <a:schemeClr val="accent3">
                    <a:lumMod val="75000"/>
                  </a:schemeClr>
                </a:solidFill>
              </a:rPr>
              <a:t>بيغير طريقة اكله وجرعات الادوية اللي لازم ياخذها</a:t>
            </a:r>
            <a:endParaRPr lang="en-US" sz="1400" dirty="0">
              <a:solidFill>
                <a:schemeClr val="accent3">
                  <a:lumMod val="75000"/>
                </a:schemeClr>
              </a:solidFill>
            </a:endParaRPr>
          </a:p>
        </p:txBody>
      </p:sp>
      <p:sp>
        <p:nvSpPr>
          <p:cNvPr id="30" name="TextBox 29"/>
          <p:cNvSpPr txBox="1"/>
          <p:nvPr/>
        </p:nvSpPr>
        <p:spPr>
          <a:xfrm>
            <a:off x="7433389" y="5726083"/>
            <a:ext cx="4291069" cy="954107"/>
          </a:xfrm>
          <a:prstGeom prst="rect">
            <a:avLst/>
          </a:prstGeom>
          <a:noFill/>
        </p:spPr>
        <p:txBody>
          <a:bodyPr wrap="square" rtlCol="0">
            <a:spAutoFit/>
          </a:bodyPr>
          <a:lstStyle/>
          <a:p>
            <a:pPr algn="r"/>
            <a:r>
              <a:rPr lang="ar-SA" sz="1400" dirty="0">
                <a:solidFill>
                  <a:schemeClr val="accent3">
                    <a:lumMod val="75000"/>
                  </a:schemeClr>
                </a:solidFill>
              </a:rPr>
              <a:t>ما تقدر تبسط المعلومات عن المرض اللي عنده لدرجة يفهمها و ممكن يفهم المريض أن هذا نوع من التحكم و فرض السيطرة. كون الإنسان خلال هذه الفترة العمرية يفكر بالاستقرارية و هذا النوع من النصائح ممكن يشعره بأنه غير مستقل و غير قادر على اتخاذ قرار بنفسه.</a:t>
            </a:r>
            <a:endParaRPr lang="en-US" sz="1400" dirty="0">
              <a:solidFill>
                <a:schemeClr val="accent3">
                  <a:lumMod val="75000"/>
                </a:schemeClr>
              </a:solidFill>
            </a:endParaRPr>
          </a:p>
        </p:txBody>
      </p:sp>
      <p:sp>
        <p:nvSpPr>
          <p:cNvPr id="31" name="TextBox 30"/>
          <p:cNvSpPr txBox="1"/>
          <p:nvPr/>
        </p:nvSpPr>
        <p:spPr>
          <a:xfrm>
            <a:off x="2351315" y="5150202"/>
            <a:ext cx="2407298" cy="954107"/>
          </a:xfrm>
          <a:prstGeom prst="rect">
            <a:avLst/>
          </a:prstGeom>
          <a:noFill/>
        </p:spPr>
        <p:txBody>
          <a:bodyPr wrap="square" rtlCol="0">
            <a:spAutoFit/>
          </a:bodyPr>
          <a:lstStyle/>
          <a:p>
            <a:pPr algn="r"/>
            <a:r>
              <a:rPr lang="ar-SA" sz="1400" dirty="0">
                <a:solidFill>
                  <a:schemeClr val="accent3">
                    <a:lumMod val="75000"/>
                  </a:schemeClr>
                </a:solidFill>
              </a:rPr>
              <a:t>كثير منهم ما يعرف انه عنده الا بوقت متأخر ليش ؟ </a:t>
            </a:r>
          </a:p>
          <a:p>
            <a:r>
              <a:rPr lang="en-GB" sz="1400" dirty="0">
                <a:solidFill>
                  <a:schemeClr val="accent6">
                    <a:lumMod val="75000"/>
                  </a:schemeClr>
                </a:solidFill>
              </a:rPr>
              <a:t>Threshold for Type 1 Diabetes is very high</a:t>
            </a:r>
            <a:endParaRPr lang="en-US" sz="1400" dirty="0">
              <a:solidFill>
                <a:schemeClr val="accent6">
                  <a:lumMod val="75000"/>
                </a:schemeClr>
              </a:solidFill>
            </a:endParaRPr>
          </a:p>
        </p:txBody>
      </p:sp>
    </p:spTree>
    <p:extLst>
      <p:ext uri="{BB962C8B-B14F-4D97-AF65-F5344CB8AC3E}">
        <p14:creationId xmlns:p14="http://schemas.microsoft.com/office/powerpoint/2010/main" val="103364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0331ED-ECAC-415F-99CB-1B28EF4DDA02}"/>
              </a:ext>
            </a:extLst>
          </p:cNvPr>
          <p:cNvGrpSpPr/>
          <p:nvPr/>
        </p:nvGrpSpPr>
        <p:grpSpPr>
          <a:xfrm>
            <a:off x="0" y="0"/>
            <a:ext cx="944856" cy="6858000"/>
            <a:chOff x="0" y="0"/>
            <a:chExt cx="944856" cy="6858000"/>
          </a:xfrm>
        </p:grpSpPr>
        <p:sp>
          <p:nvSpPr>
            <p:cNvPr id="3" name="Rectangle 2">
              <a:extLst>
                <a:ext uri="{FF2B5EF4-FFF2-40B4-BE49-F238E27FC236}">
                  <a16:creationId xmlns:a16="http://schemas.microsoft.com/office/drawing/2014/main" id="{A5D8E576-BDB7-4099-8D4B-94661941E05C}"/>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Stages of grief</a:t>
              </a:r>
            </a:p>
          </p:txBody>
        </p:sp>
        <p:sp>
          <p:nvSpPr>
            <p:cNvPr id="4" name="Flowchart: Extract 3">
              <a:extLst>
                <a:ext uri="{FF2B5EF4-FFF2-40B4-BE49-F238E27FC236}">
                  <a16:creationId xmlns:a16="http://schemas.microsoft.com/office/drawing/2014/main" id="{CA0B3498-D1C2-4DE5-B38F-A3BDB2CDB7EF}"/>
                </a:ext>
              </a:extLst>
            </p:cNvPr>
            <p:cNvSpPr/>
            <p:nvPr/>
          </p:nvSpPr>
          <p:spPr>
            <a:xfrm rot="5400000">
              <a:off x="603611" y="744466"/>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C0D0EFF-23BB-48BE-8F78-64786063C915}"/>
              </a:ext>
            </a:extLst>
          </p:cNvPr>
          <p:cNvGrpSpPr/>
          <p:nvPr/>
        </p:nvGrpSpPr>
        <p:grpSpPr>
          <a:xfrm>
            <a:off x="1091945" y="586204"/>
            <a:ext cx="9477163" cy="3322582"/>
            <a:chOff x="995765" y="2029083"/>
            <a:chExt cx="9477163" cy="3322582"/>
          </a:xfrm>
        </p:grpSpPr>
        <p:grpSp>
          <p:nvGrpSpPr>
            <p:cNvPr id="18" name="Group 17">
              <a:extLst>
                <a:ext uri="{FF2B5EF4-FFF2-40B4-BE49-F238E27FC236}">
                  <a16:creationId xmlns:a16="http://schemas.microsoft.com/office/drawing/2014/main" id="{B7C5FD88-4F9D-4F0D-B173-37A7EB42AABA}"/>
                </a:ext>
              </a:extLst>
            </p:cNvPr>
            <p:cNvGrpSpPr/>
            <p:nvPr/>
          </p:nvGrpSpPr>
          <p:grpSpPr>
            <a:xfrm>
              <a:off x="995765" y="2029083"/>
              <a:ext cx="9477163" cy="2921000"/>
              <a:chOff x="995765" y="2029083"/>
              <a:chExt cx="9477163" cy="2921000"/>
            </a:xfrm>
          </p:grpSpPr>
          <p:graphicFrame>
            <p:nvGraphicFramePr>
              <p:cNvPr id="19" name="Diagram 18"/>
              <p:cNvGraphicFramePr/>
              <p:nvPr>
                <p:extLst>
                  <p:ext uri="{D42A27DB-BD31-4B8C-83A1-F6EECF244321}">
                    <p14:modId xmlns:p14="http://schemas.microsoft.com/office/powerpoint/2010/main" val="327739232"/>
                  </p:ext>
                </p:extLst>
              </p:nvPr>
            </p:nvGraphicFramePr>
            <p:xfrm>
              <a:off x="1071394" y="2029083"/>
              <a:ext cx="9401534" cy="292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995765" y="2111144"/>
                <a:ext cx="1826141" cy="400110"/>
              </a:xfrm>
              <a:prstGeom prst="rect">
                <a:avLst/>
              </a:prstGeom>
            </p:spPr>
            <p:txBody>
              <a:bodyPr wrap="none">
                <a:spAutoFit/>
              </a:bodyPr>
              <a:lstStyle/>
              <a:p>
                <a:r>
                  <a:rPr lang="en-US" sz="2000" b="1" dirty="0">
                    <a:solidFill>
                      <a:schemeClr val="tx2"/>
                    </a:solidFill>
                    <a:latin typeface="Cambria" panose="02040503050406030204" pitchFamily="18" charset="0"/>
                  </a:rPr>
                  <a:t>Stages of grief</a:t>
                </a:r>
              </a:p>
            </p:txBody>
          </p:sp>
        </p:grpSp>
        <p:pic>
          <p:nvPicPr>
            <p:cNvPr id="12" name="Content Placeholder 5" descr="Live In &lt;strong&gt;Denial&lt;/strong&gt; | Pride in Madness"/>
            <p:cNvPicPr>
              <a:picLocks noChangeAspect="1"/>
            </p:cNvPicPr>
            <p:nvPr/>
          </p:nvPicPr>
          <p:blipFill rotWithShape="1">
            <a:blip r:embed="rId7">
              <a:extLst>
                <a:ext uri="{28A0092B-C50C-407E-A947-70E740481C1C}">
                  <a14:useLocalDpi xmlns:a14="http://schemas.microsoft.com/office/drawing/2010/main" val="0"/>
                </a:ext>
              </a:extLst>
            </a:blip>
            <a:srcRect l="3261" r="28543" b="2"/>
            <a:stretch/>
          </p:blipFill>
          <p:spPr>
            <a:xfrm>
              <a:off x="1305658" y="4340224"/>
              <a:ext cx="1302536" cy="943315"/>
            </a:xfrm>
            <a:prstGeom prst="rect">
              <a:avLst/>
            </a:prstGeom>
            <a:effec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4739" y="4383320"/>
              <a:ext cx="1302536" cy="943315"/>
            </a:xfrm>
            <a:prstGeom prst="rect">
              <a:avLst/>
            </a:prstGeom>
          </p:spPr>
        </p:pic>
        <p:pic>
          <p:nvPicPr>
            <p:cNvPr id="14" name="Content Placeholder 4" descr="&lt;strong&gt;bargaining&lt;/strong&gt;-chalkboar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8218" y="4374762"/>
              <a:ext cx="1302537" cy="976903"/>
            </a:xfrm>
            <a:prstGeom prst="rect">
              <a:avLst/>
            </a:prstGeom>
          </p:spPr>
        </p:pic>
        <p:pic>
          <p:nvPicPr>
            <p:cNvPr id="15" name="Picture 14" descr="05 Stress Induced &lt;strong&gt;Depression&lt;/strong&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7299" y="4347566"/>
              <a:ext cx="1328794" cy="990228"/>
            </a:xfrm>
            <a:prstGeom prst="rect">
              <a:avLst/>
            </a:prstGeom>
          </p:spPr>
        </p:pic>
        <p:pic>
          <p:nvPicPr>
            <p:cNvPr id="16" name="Picture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92637" y="4370657"/>
              <a:ext cx="1302537" cy="96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5E5C7505-7DEA-4E3A-801A-995B1FEE1BD5}"/>
              </a:ext>
            </a:extLst>
          </p:cNvPr>
          <p:cNvGrpSpPr/>
          <p:nvPr/>
        </p:nvGrpSpPr>
        <p:grpSpPr>
          <a:xfrm>
            <a:off x="971798" y="4510736"/>
            <a:ext cx="9717086" cy="1908215"/>
            <a:chOff x="856979" y="5372876"/>
            <a:chExt cx="9717086" cy="1908215"/>
          </a:xfrm>
        </p:grpSpPr>
        <p:sp>
          <p:nvSpPr>
            <p:cNvPr id="10" name="TextBox 9"/>
            <p:cNvSpPr txBox="1"/>
            <p:nvPr/>
          </p:nvSpPr>
          <p:spPr>
            <a:xfrm>
              <a:off x="856979" y="5372876"/>
              <a:ext cx="9445014" cy="1077218"/>
            </a:xfrm>
            <a:prstGeom prst="rect">
              <a:avLst/>
            </a:prstGeom>
            <a:noFill/>
          </p:spPr>
          <p:txBody>
            <a:bodyPr wrap="square" rtlCol="0">
              <a:spAutoFit/>
            </a:bodyPr>
            <a:lstStyle/>
            <a:p>
              <a:pPr algn="r"/>
              <a:r>
                <a:rPr lang="ar-SA" sz="1600" dirty="0">
                  <a:solidFill>
                    <a:schemeClr val="accent3">
                      <a:lumMod val="75000"/>
                    </a:schemeClr>
                  </a:solidFill>
                </a:rPr>
                <a:t>شرح الخطوات  :</a:t>
              </a:r>
            </a:p>
            <a:p>
              <a:pPr algn="r"/>
              <a:r>
                <a:rPr lang="ar-SA" sz="1600" dirty="0">
                  <a:solidFill>
                    <a:schemeClr val="accent3">
                      <a:lumMod val="75000"/>
                    </a:schemeClr>
                  </a:solidFill>
                </a:rPr>
                <a:t>يعني اول ما تعلم المريض انه عنده دايابيتس (الاطفال والمراهقين ) يبدأ اول شي ينكر الموضوع ويقول لا مافيني شي , بعدها مع اصرار اهله على العلاج يبدأ المريض يغضب ويعصب , بعدها يتعود على الموضوع شوي ويبدأ يساوم الدكتور أو أهله (طيب لو عدلت اكلي؟ لو بطلت التشوكليت ارجع طبيعي ؟ ), طبعا بعد فترة بيستوعب انه ما يقدر يسوي شي ويدخل في الاكتئاب , واخر شي بيوصل مرحل يتقبل فيها المرض. </a:t>
              </a:r>
              <a:endParaRPr lang="en-US" sz="1600" dirty="0">
                <a:solidFill>
                  <a:schemeClr val="accent3">
                    <a:lumMod val="75000"/>
                  </a:schemeClr>
                </a:solidFill>
              </a:endParaRPr>
            </a:p>
          </p:txBody>
        </p:sp>
        <p:sp>
          <p:nvSpPr>
            <p:cNvPr id="13" name="TextBox 12">
              <a:extLst>
                <a:ext uri="{FF2B5EF4-FFF2-40B4-BE49-F238E27FC236}">
                  <a16:creationId xmlns:a16="http://schemas.microsoft.com/office/drawing/2014/main" id="{ED663DE4-52FB-43F5-88B6-D04BCE2C2413}"/>
                </a:ext>
              </a:extLst>
            </p:cNvPr>
            <p:cNvSpPr txBox="1"/>
            <p:nvPr/>
          </p:nvSpPr>
          <p:spPr>
            <a:xfrm>
              <a:off x="977126" y="6450094"/>
              <a:ext cx="959693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To diagnose a diabetic (or any chronic) patient with depression, diagnostic criteria must be followed*. </a:t>
              </a:r>
              <a:r>
                <a:rPr lang="en-US" sz="1600" dirty="0">
                  <a:solidFill>
                    <a:schemeClr val="accent3">
                      <a:lumMod val="75000"/>
                    </a:schemeClr>
                  </a:solidFill>
                  <a:latin typeface="Cambria" panose="02040503050406030204" pitchFamily="18" charset="0"/>
                </a:rPr>
                <a:t>(Do you remember CNS block?)</a:t>
              </a:r>
            </a:p>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Those stages are not necessary to be in the same sequence. It depends on person’s behavior.</a:t>
              </a:r>
            </a:p>
          </p:txBody>
        </p:sp>
      </p:grpSp>
      <p:sp>
        <p:nvSpPr>
          <p:cNvPr id="23" name="TextBox 22"/>
          <p:cNvSpPr txBox="1"/>
          <p:nvPr/>
        </p:nvSpPr>
        <p:spPr>
          <a:xfrm>
            <a:off x="3065175" y="714431"/>
            <a:ext cx="5999583" cy="307777"/>
          </a:xfrm>
          <a:prstGeom prst="rect">
            <a:avLst/>
          </a:prstGeom>
          <a:noFill/>
        </p:spPr>
        <p:txBody>
          <a:bodyPr wrap="square" rtlCol="0">
            <a:spAutoFit/>
          </a:bodyPr>
          <a:lstStyle/>
          <a:p>
            <a:r>
              <a:rPr lang="en-GB" sz="1400" dirty="0">
                <a:solidFill>
                  <a:schemeClr val="accent3">
                    <a:lumMod val="75000"/>
                  </a:schemeClr>
                </a:solidFill>
                <a:latin typeface="Cambria" panose="02040503050406030204" pitchFamily="18" charset="0"/>
              </a:rPr>
              <a:t>So, Now you told them that they have diabetes , what will they do ? </a:t>
            </a:r>
            <a:endParaRPr lang="en-US" sz="1400" dirty="0">
              <a:solidFill>
                <a:schemeClr val="accent3">
                  <a:lumMod val="75000"/>
                </a:schemeClr>
              </a:solidFill>
              <a:latin typeface="Cambria" panose="02040503050406030204" pitchFamily="18" charset="0"/>
            </a:endParaRPr>
          </a:p>
        </p:txBody>
      </p:sp>
    </p:spTree>
    <p:extLst>
      <p:ext uri="{BB962C8B-B14F-4D97-AF65-F5344CB8AC3E}">
        <p14:creationId xmlns:p14="http://schemas.microsoft.com/office/powerpoint/2010/main" val="51717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0331ED-ECAC-415F-99CB-1B28EF4DDA02}"/>
              </a:ext>
            </a:extLst>
          </p:cNvPr>
          <p:cNvGrpSpPr/>
          <p:nvPr/>
        </p:nvGrpSpPr>
        <p:grpSpPr>
          <a:xfrm>
            <a:off x="0" y="0"/>
            <a:ext cx="954157" cy="6858000"/>
            <a:chOff x="0" y="0"/>
            <a:chExt cx="954157" cy="6858000"/>
          </a:xfrm>
        </p:grpSpPr>
        <p:sp>
          <p:nvSpPr>
            <p:cNvPr id="5" name="Rectangle 4">
              <a:extLst>
                <a:ext uri="{FF2B5EF4-FFF2-40B4-BE49-F238E27FC236}">
                  <a16:creationId xmlns:a16="http://schemas.microsoft.com/office/drawing/2014/main" id="{A5D8E576-BDB7-4099-8D4B-94661941E05C}"/>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Coping</a:t>
              </a:r>
            </a:p>
          </p:txBody>
        </p:sp>
        <p:sp>
          <p:nvSpPr>
            <p:cNvPr id="6" name="Flowchart: Extract 5">
              <a:extLst>
                <a:ext uri="{FF2B5EF4-FFF2-40B4-BE49-F238E27FC236}">
                  <a16:creationId xmlns:a16="http://schemas.microsoft.com/office/drawing/2014/main" id="{CA0B3498-D1C2-4DE5-B38F-A3BDB2CDB7EF}"/>
                </a:ext>
              </a:extLst>
            </p:cNvPr>
            <p:cNvSpPr/>
            <p:nvPr/>
          </p:nvSpPr>
          <p:spPr>
            <a:xfrm rot="5400000">
              <a:off x="612912" y="347873"/>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086929" y="271672"/>
            <a:ext cx="7953555" cy="954107"/>
          </a:xfrm>
          <a:prstGeom prst="rect">
            <a:avLst/>
          </a:prstGeom>
          <a:noFill/>
        </p:spPr>
        <p:txBody>
          <a:bodyPr wrap="square" rtlCol="0">
            <a:spAutoFit/>
          </a:bodyPr>
          <a:lstStyle/>
          <a:p>
            <a:r>
              <a:rPr lang="en-US" sz="2000" b="1" dirty="0">
                <a:solidFill>
                  <a:schemeClr val="tx2"/>
                </a:solidFill>
                <a:latin typeface="Cambria" panose="02040503050406030204" pitchFamily="18" charset="0"/>
              </a:rPr>
              <a:t>What is Coping</a:t>
            </a:r>
            <a:r>
              <a:rPr lang="ar-SA" sz="2000" b="1" dirty="0">
                <a:solidFill>
                  <a:schemeClr val="tx2"/>
                </a:solidFill>
                <a:latin typeface="Cambria" panose="02040503050406030204" pitchFamily="18" charset="0"/>
              </a:rPr>
              <a:t> </a:t>
            </a:r>
            <a:r>
              <a:rPr lang="en-US" sz="2000" b="1" dirty="0">
                <a:solidFill>
                  <a:schemeClr val="tx2"/>
                </a:solidFill>
                <a:latin typeface="Cambria" panose="02040503050406030204" pitchFamily="18" charset="0"/>
              </a:rPr>
              <a:t> (Adapting) ?</a:t>
            </a:r>
          </a:p>
          <a:p>
            <a:endParaRPr lang="en-US" dirty="0"/>
          </a:p>
          <a:p>
            <a:endParaRPr lang="en-US" dirty="0"/>
          </a:p>
        </p:txBody>
      </p:sp>
      <p:sp>
        <p:nvSpPr>
          <p:cNvPr id="10" name="TextBox 9"/>
          <p:cNvSpPr txBox="1"/>
          <p:nvPr/>
        </p:nvSpPr>
        <p:spPr>
          <a:xfrm>
            <a:off x="1105183" y="796890"/>
            <a:ext cx="8333117" cy="369332"/>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Cambria" panose="02040503050406030204" pitchFamily="18" charset="0"/>
              </a:rPr>
              <a:t>The process of managing stressors (</a:t>
            </a:r>
            <a:r>
              <a:rPr lang="en-US" b="1" dirty="0">
                <a:latin typeface="Cambria" panose="02040503050406030204" pitchFamily="18" charset="0"/>
              </a:rPr>
              <a:t>internal and external</a:t>
            </a:r>
            <a:r>
              <a:rPr lang="en-US" dirty="0">
                <a:latin typeface="Cambria" panose="02040503050406030204" pitchFamily="18" charset="0"/>
              </a:rPr>
              <a:t>).</a:t>
            </a:r>
            <a:endParaRPr lang="ar-SA" dirty="0">
              <a:latin typeface="Cambria" panose="02040503050406030204" pitchFamily="18" charset="0"/>
            </a:endParaRPr>
          </a:p>
        </p:txBody>
      </p:sp>
      <p:sp>
        <p:nvSpPr>
          <p:cNvPr id="11" name="TextBox 10"/>
          <p:cNvSpPr txBox="1"/>
          <p:nvPr/>
        </p:nvSpPr>
        <p:spPr>
          <a:xfrm>
            <a:off x="1105184" y="1166222"/>
            <a:ext cx="8169446"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Cambria" panose="02040503050406030204" pitchFamily="18" charset="0"/>
              </a:rPr>
              <a:t>Coping of adolescents with chronic illness focus on </a:t>
            </a:r>
            <a:r>
              <a:rPr lang="en-US" dirty="0">
                <a:solidFill>
                  <a:srgbClr val="FF0000"/>
                </a:solidFill>
                <a:latin typeface="Cambria" panose="02040503050406030204" pitchFamily="18" charset="0"/>
              </a:rPr>
              <a:t>coping with illness it self.</a:t>
            </a:r>
            <a:r>
              <a:rPr lang="ar-SA" dirty="0">
                <a:solidFill>
                  <a:srgbClr val="FF0000"/>
                </a:solidFill>
                <a:latin typeface="Cambria" panose="02040503050406030204" pitchFamily="18" charset="0"/>
              </a:rPr>
              <a:t>   </a:t>
            </a:r>
            <a:r>
              <a:rPr lang="ar-SA" dirty="0">
                <a:solidFill>
                  <a:schemeClr val="accent6">
                    <a:lumMod val="75000"/>
                  </a:schemeClr>
                </a:solidFill>
                <a:latin typeface="Cambria" panose="02040503050406030204" pitchFamily="18" charset="0"/>
              </a:rPr>
              <a:t>( مرة مهمة واذا جاكم سؤال فهو غالبا عنها)</a:t>
            </a:r>
            <a:endParaRPr lang="en-US" dirty="0">
              <a:solidFill>
                <a:schemeClr val="accent6">
                  <a:lumMod val="75000"/>
                </a:schemeClr>
              </a:solidFill>
              <a:latin typeface="Cambria" panose="02040503050406030204" pitchFamily="18" charset="0"/>
            </a:endParaRPr>
          </a:p>
        </p:txBody>
      </p:sp>
      <p:sp>
        <p:nvSpPr>
          <p:cNvPr id="12" name="Flowchart: Extract 11">
            <a:extLst>
              <a:ext uri="{FF2B5EF4-FFF2-40B4-BE49-F238E27FC236}">
                <a16:creationId xmlns:a16="http://schemas.microsoft.com/office/drawing/2014/main" id="{CA0B3498-D1C2-4DE5-B38F-A3BDB2CDB7EF}"/>
              </a:ext>
            </a:extLst>
          </p:cNvPr>
          <p:cNvSpPr/>
          <p:nvPr/>
        </p:nvSpPr>
        <p:spPr>
          <a:xfrm rot="5400000">
            <a:off x="612912" y="2260062"/>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05183" y="2201197"/>
            <a:ext cx="4942936"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Adolescence stages</a:t>
            </a:r>
          </a:p>
        </p:txBody>
      </p:sp>
      <p:sp>
        <p:nvSpPr>
          <p:cNvPr id="14" name="Rectangle: Rounded Corners 6">
            <a:extLst>
              <a:ext uri="{FF2B5EF4-FFF2-40B4-BE49-F238E27FC236}">
                <a16:creationId xmlns:a16="http://schemas.microsoft.com/office/drawing/2014/main" id="{E4B7AD1F-DB7B-44E3-A0BF-39CC0D610786}"/>
              </a:ext>
            </a:extLst>
          </p:cNvPr>
          <p:cNvSpPr/>
          <p:nvPr/>
        </p:nvSpPr>
        <p:spPr>
          <a:xfrm>
            <a:off x="1105183" y="3276598"/>
            <a:ext cx="2772000" cy="1513766"/>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ysClr val="windowText" lastClr="000000">
                    <a:hueOff val="0"/>
                    <a:satOff val="0"/>
                    <a:lumOff val="0"/>
                    <a:alphaOff val="0"/>
                  </a:sysClr>
                </a:solidFill>
                <a:latin typeface="Cambria" panose="02040503050406030204" pitchFamily="18" charset="0"/>
              </a:rPr>
              <a:t>Am I normal ?</a:t>
            </a:r>
            <a:endParaRPr lang="ar-SA" dirty="0">
              <a:solidFill>
                <a:sysClr val="windowText" lastClr="000000">
                  <a:hueOff val="0"/>
                  <a:satOff val="0"/>
                  <a:lumOff val="0"/>
                  <a:alphaOff val="0"/>
                </a:sysClr>
              </a:solidFill>
              <a:latin typeface="Cambria" panose="02040503050406030204" pitchFamily="18" charset="0"/>
            </a:endParaRPr>
          </a:p>
        </p:txBody>
      </p:sp>
      <p:sp>
        <p:nvSpPr>
          <p:cNvPr id="17" name="Round Same Side Corner Rectangle 16"/>
          <p:cNvSpPr/>
          <p:nvPr/>
        </p:nvSpPr>
        <p:spPr>
          <a:xfrm>
            <a:off x="1105183" y="2810895"/>
            <a:ext cx="2772000" cy="827655"/>
          </a:xfrm>
          <a:prstGeom prst="round2Same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ysClr val="window" lastClr="FFFFFF"/>
                </a:solidFill>
                <a:latin typeface="Cambria" panose="02040503050406030204" pitchFamily="18" charset="0"/>
              </a:rPr>
              <a:t>Early adolescence (11-14 years)</a:t>
            </a:r>
            <a:endParaRPr lang="ar-SA" dirty="0">
              <a:solidFill>
                <a:sysClr val="window" lastClr="FFFFFF"/>
              </a:solidFill>
              <a:latin typeface="Cambria" panose="02040503050406030204" pitchFamily="18" charset="0"/>
            </a:endParaRPr>
          </a:p>
        </p:txBody>
      </p:sp>
      <p:sp>
        <p:nvSpPr>
          <p:cNvPr id="18" name="Rectangle: Rounded Corners 6">
            <a:extLst>
              <a:ext uri="{FF2B5EF4-FFF2-40B4-BE49-F238E27FC236}">
                <a16:creationId xmlns:a16="http://schemas.microsoft.com/office/drawing/2014/main" id="{E4B7AD1F-DB7B-44E3-A0BF-39CC0D610786}"/>
              </a:ext>
            </a:extLst>
          </p:cNvPr>
          <p:cNvSpPr/>
          <p:nvPr/>
        </p:nvSpPr>
        <p:spPr>
          <a:xfrm>
            <a:off x="4178692" y="3276599"/>
            <a:ext cx="2772000" cy="1513765"/>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Courier New" panose="02070309020205020404" pitchFamily="49" charset="0"/>
              <a:buChar char="o"/>
            </a:pPr>
            <a:r>
              <a:rPr lang="en-US" dirty="0">
                <a:solidFill>
                  <a:sysClr val="windowText" lastClr="000000">
                    <a:hueOff val="0"/>
                    <a:satOff val="0"/>
                    <a:lumOff val="0"/>
                    <a:alphaOff val="0"/>
                  </a:sysClr>
                </a:solidFill>
                <a:latin typeface="Cambria" panose="02040503050406030204" pitchFamily="18" charset="0"/>
              </a:rPr>
              <a:t>Independence</a:t>
            </a:r>
            <a:endParaRPr lang="ar-SA" dirty="0">
              <a:solidFill>
                <a:sysClr val="windowText" lastClr="000000">
                  <a:hueOff val="0"/>
                  <a:satOff val="0"/>
                  <a:lumOff val="0"/>
                  <a:alphaOff val="0"/>
                </a:sysClr>
              </a:solidFill>
              <a:latin typeface="Cambria" panose="02040503050406030204" pitchFamily="18" charset="0"/>
            </a:endParaRPr>
          </a:p>
          <a:p>
            <a:pPr marL="285750" lvl="0" indent="-285750">
              <a:buFont typeface="Courier New" panose="02070309020205020404" pitchFamily="49" charset="0"/>
              <a:buChar char="o"/>
            </a:pPr>
            <a:r>
              <a:rPr lang="en-US" dirty="0">
                <a:solidFill>
                  <a:sysClr val="windowText" lastClr="000000">
                    <a:hueOff val="0"/>
                    <a:satOff val="0"/>
                    <a:lumOff val="0"/>
                    <a:alphaOff val="0"/>
                  </a:sysClr>
                </a:solidFill>
                <a:latin typeface="Cambria" panose="02040503050406030204" pitchFamily="18" charset="0"/>
              </a:rPr>
              <a:t>self image</a:t>
            </a:r>
            <a:endParaRPr lang="ar-SA" dirty="0">
              <a:solidFill>
                <a:sysClr val="windowText" lastClr="000000">
                  <a:hueOff val="0"/>
                  <a:satOff val="0"/>
                  <a:lumOff val="0"/>
                  <a:alphaOff val="0"/>
                </a:sysClr>
              </a:solidFill>
              <a:latin typeface="Cambria" panose="02040503050406030204" pitchFamily="18" charset="0"/>
            </a:endParaRPr>
          </a:p>
        </p:txBody>
      </p:sp>
      <p:sp>
        <p:nvSpPr>
          <p:cNvPr id="19" name="Round Same Side Corner Rectangle 18"/>
          <p:cNvSpPr/>
          <p:nvPr/>
        </p:nvSpPr>
        <p:spPr>
          <a:xfrm>
            <a:off x="4178692" y="2810895"/>
            <a:ext cx="2772000" cy="827655"/>
          </a:xfrm>
          <a:prstGeom prst="round2Same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dirty="0">
                <a:solidFill>
                  <a:sysClr val="window" lastClr="FFFFFF"/>
                </a:solidFill>
                <a:latin typeface="Cambria" panose="02040503050406030204" pitchFamily="18" charset="0"/>
              </a:rPr>
              <a:t>Mid-adolescence (14-16 years)</a:t>
            </a:r>
            <a:endParaRPr lang="ar-SA" dirty="0">
              <a:solidFill>
                <a:sysClr val="window" lastClr="FFFFFF"/>
              </a:solidFill>
              <a:latin typeface="Cambria" panose="02040503050406030204" pitchFamily="18" charset="0"/>
            </a:endParaRPr>
          </a:p>
        </p:txBody>
      </p:sp>
      <p:sp>
        <p:nvSpPr>
          <p:cNvPr id="20" name="Rectangle: Rounded Corners 6">
            <a:extLst>
              <a:ext uri="{FF2B5EF4-FFF2-40B4-BE49-F238E27FC236}">
                <a16:creationId xmlns:a16="http://schemas.microsoft.com/office/drawing/2014/main" id="{E4B7AD1F-DB7B-44E3-A0BF-39CC0D610786}"/>
              </a:ext>
            </a:extLst>
          </p:cNvPr>
          <p:cNvSpPr/>
          <p:nvPr/>
        </p:nvSpPr>
        <p:spPr>
          <a:xfrm>
            <a:off x="7252199" y="3276600"/>
            <a:ext cx="2772000" cy="1512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har char="•"/>
            </a:pPr>
            <a:endParaRPr lang="en-US" dirty="0">
              <a:solidFill>
                <a:sysClr val="windowText" lastClr="000000">
                  <a:hueOff val="0"/>
                  <a:satOff val="0"/>
                  <a:lumOff val="0"/>
                  <a:alphaOff val="0"/>
                </a:sysClr>
              </a:solidFill>
              <a:latin typeface="Cambria" panose="02040503050406030204" pitchFamily="18" charset="0"/>
            </a:endParaRPr>
          </a:p>
          <a:p>
            <a:pPr marL="285750" lvl="0" indent="-285750">
              <a:buFont typeface="Courier New" panose="02070309020205020404" pitchFamily="49" charset="0"/>
              <a:buChar char="o"/>
            </a:pPr>
            <a:r>
              <a:rPr lang="en-US" dirty="0">
                <a:solidFill>
                  <a:sysClr val="windowText" lastClr="000000">
                    <a:hueOff val="0"/>
                    <a:satOff val="0"/>
                    <a:lumOff val="0"/>
                    <a:alphaOff val="0"/>
                  </a:sysClr>
                </a:solidFill>
                <a:latin typeface="Cambria" panose="02040503050406030204" pitchFamily="18" charset="0"/>
              </a:rPr>
              <a:t>Future oriented</a:t>
            </a:r>
            <a:endParaRPr lang="ar-SA" dirty="0">
              <a:solidFill>
                <a:sysClr val="windowText" lastClr="000000">
                  <a:hueOff val="0"/>
                  <a:satOff val="0"/>
                  <a:lumOff val="0"/>
                  <a:alphaOff val="0"/>
                </a:sysClr>
              </a:solidFill>
              <a:latin typeface="Cambria" panose="02040503050406030204" pitchFamily="18" charset="0"/>
            </a:endParaRPr>
          </a:p>
          <a:p>
            <a:pPr marL="285750" lvl="0" indent="-285750">
              <a:buFont typeface="Courier New" panose="02070309020205020404" pitchFamily="49" charset="0"/>
              <a:buChar char="o"/>
            </a:pPr>
            <a:r>
              <a:rPr lang="en-US" dirty="0">
                <a:solidFill>
                  <a:sysClr val="windowText" lastClr="000000">
                    <a:hueOff val="0"/>
                    <a:satOff val="0"/>
                    <a:lumOff val="0"/>
                    <a:alphaOff val="0"/>
                  </a:sysClr>
                </a:solidFill>
                <a:latin typeface="Cambria" panose="02040503050406030204" pitchFamily="18" charset="0"/>
              </a:rPr>
              <a:t>Intimacy </a:t>
            </a:r>
            <a:r>
              <a:rPr lang="ar-SA" sz="1200" dirty="0">
                <a:solidFill>
                  <a:schemeClr val="accent3">
                    <a:lumMod val="75000"/>
                  </a:schemeClr>
                </a:solidFill>
                <a:latin typeface="Cambria" panose="02040503050406030204" pitchFamily="18" charset="0"/>
              </a:rPr>
              <a:t>(رأي الجنس الاخر فيه)</a:t>
            </a:r>
          </a:p>
          <a:p>
            <a:pPr marL="285750" lvl="0" indent="-285750">
              <a:buFont typeface="Courier New" panose="02070309020205020404" pitchFamily="49" charset="0"/>
              <a:buChar char="o"/>
            </a:pPr>
            <a:r>
              <a:rPr lang="en-US" dirty="0">
                <a:solidFill>
                  <a:sysClr val="windowText" lastClr="000000">
                    <a:hueOff val="0"/>
                    <a:satOff val="0"/>
                    <a:lumOff val="0"/>
                    <a:alphaOff val="0"/>
                  </a:sysClr>
                </a:solidFill>
                <a:latin typeface="Cambria" panose="02040503050406030204" pitchFamily="18" charset="0"/>
              </a:rPr>
              <a:t>career goals</a:t>
            </a:r>
            <a:endParaRPr lang="ar-SA" dirty="0">
              <a:solidFill>
                <a:sysClr val="windowText" lastClr="000000">
                  <a:hueOff val="0"/>
                  <a:satOff val="0"/>
                  <a:lumOff val="0"/>
                  <a:alphaOff val="0"/>
                </a:sysClr>
              </a:solidFill>
              <a:latin typeface="Cambria" panose="02040503050406030204" pitchFamily="18" charset="0"/>
            </a:endParaRPr>
          </a:p>
        </p:txBody>
      </p:sp>
      <p:sp>
        <p:nvSpPr>
          <p:cNvPr id="21" name="Round Same Side Corner Rectangle 20"/>
          <p:cNvSpPr/>
          <p:nvPr/>
        </p:nvSpPr>
        <p:spPr>
          <a:xfrm>
            <a:off x="7252201" y="2810894"/>
            <a:ext cx="2771998" cy="827656"/>
          </a:xfrm>
          <a:prstGeom prst="round2Same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dirty="0">
                <a:solidFill>
                  <a:sysClr val="window" lastClr="FFFFFF"/>
                </a:solidFill>
                <a:latin typeface="Cambria" panose="02040503050406030204" pitchFamily="18" charset="0"/>
              </a:rPr>
              <a:t>Late adolescence (17-older years)</a:t>
            </a:r>
            <a:endParaRPr lang="ar-SA" dirty="0">
              <a:solidFill>
                <a:sysClr val="window" lastClr="FFFFFF"/>
              </a:solidFill>
              <a:latin typeface="Cambria" panose="02040503050406030204" pitchFamily="18" charset="0"/>
            </a:endParaRPr>
          </a:p>
        </p:txBody>
      </p:sp>
      <p:sp>
        <p:nvSpPr>
          <p:cNvPr id="2" name="TextBox 1">
            <a:extLst>
              <a:ext uri="{FF2B5EF4-FFF2-40B4-BE49-F238E27FC236}">
                <a16:creationId xmlns:a16="http://schemas.microsoft.com/office/drawing/2014/main" id="{D98EEDA5-7138-439D-8E5B-00463C59B709}"/>
              </a:ext>
            </a:extLst>
          </p:cNvPr>
          <p:cNvSpPr txBox="1"/>
          <p:nvPr/>
        </p:nvSpPr>
        <p:spPr>
          <a:xfrm>
            <a:off x="4556985" y="4256049"/>
            <a:ext cx="2324202" cy="307777"/>
          </a:xfrm>
          <a:prstGeom prst="rect">
            <a:avLst/>
          </a:prstGeom>
          <a:noFill/>
        </p:spPr>
        <p:txBody>
          <a:bodyPr wrap="square" rtlCol="0">
            <a:spAutoFit/>
          </a:bodyPr>
          <a:lstStyle/>
          <a:p>
            <a:r>
              <a:rPr lang="en-US" sz="1400" dirty="0">
                <a:solidFill>
                  <a:schemeClr val="accent6">
                    <a:lumMod val="75000"/>
                  </a:schemeClr>
                </a:solidFill>
                <a:latin typeface="Cambria" panose="02040503050406030204" pitchFamily="18" charset="0"/>
              </a:rPr>
              <a:t>More common with females</a:t>
            </a:r>
          </a:p>
        </p:txBody>
      </p:sp>
      <p:sp>
        <p:nvSpPr>
          <p:cNvPr id="22" name="TextBox 21">
            <a:extLst>
              <a:ext uri="{FF2B5EF4-FFF2-40B4-BE49-F238E27FC236}">
                <a16:creationId xmlns:a16="http://schemas.microsoft.com/office/drawing/2014/main" id="{2D42FA43-BA14-4620-AED5-51C4E9C6C71F}"/>
              </a:ext>
            </a:extLst>
          </p:cNvPr>
          <p:cNvSpPr txBox="1"/>
          <p:nvPr/>
        </p:nvSpPr>
        <p:spPr>
          <a:xfrm>
            <a:off x="4556985" y="337041"/>
            <a:ext cx="5999583" cy="307777"/>
          </a:xfrm>
          <a:prstGeom prst="rect">
            <a:avLst/>
          </a:prstGeom>
          <a:noFill/>
        </p:spPr>
        <p:txBody>
          <a:bodyPr wrap="square" rtlCol="0">
            <a:spAutoFit/>
          </a:bodyPr>
          <a:lstStyle/>
          <a:p>
            <a:r>
              <a:rPr lang="en-US" sz="1400" dirty="0">
                <a:solidFill>
                  <a:schemeClr val="accent3">
                    <a:lumMod val="75000"/>
                  </a:schemeClr>
                </a:solidFill>
                <a:latin typeface="Cambria" panose="02040503050406030204" pitchFamily="18" charset="0"/>
              </a:rPr>
              <a:t>After accepting the fact of being ill, coping starts.</a:t>
            </a:r>
          </a:p>
        </p:txBody>
      </p:sp>
    </p:spTree>
    <p:extLst>
      <p:ext uri="{BB962C8B-B14F-4D97-AF65-F5344CB8AC3E}">
        <p14:creationId xmlns:p14="http://schemas.microsoft.com/office/powerpoint/2010/main" val="239064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8E576-BDB7-4099-8D4B-94661941E05C}"/>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Coping</a:t>
            </a:r>
          </a:p>
        </p:txBody>
      </p:sp>
      <p:sp>
        <p:nvSpPr>
          <p:cNvPr id="7" name="Flowchart: Extract 6">
            <a:extLst>
              <a:ext uri="{FF2B5EF4-FFF2-40B4-BE49-F238E27FC236}">
                <a16:creationId xmlns:a16="http://schemas.microsoft.com/office/drawing/2014/main" id="{CA0B3498-D1C2-4DE5-B38F-A3BDB2CDB7EF}"/>
              </a:ext>
            </a:extLst>
          </p:cNvPr>
          <p:cNvSpPr/>
          <p:nvPr/>
        </p:nvSpPr>
        <p:spPr>
          <a:xfrm rot="5400000">
            <a:off x="612911" y="409135"/>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59903" y="332934"/>
            <a:ext cx="3222848"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Family conflict :</a:t>
            </a:r>
          </a:p>
        </p:txBody>
      </p:sp>
      <p:sp>
        <p:nvSpPr>
          <p:cNvPr id="9" name="Content Placeholder 2">
            <a:extLst>
              <a:ext uri="{FF2B5EF4-FFF2-40B4-BE49-F238E27FC236}">
                <a16:creationId xmlns:a16="http://schemas.microsoft.com/office/drawing/2014/main" id="{3A6CD1CE-BE01-4804-91FA-1871FF5625C8}"/>
              </a:ext>
            </a:extLst>
          </p:cNvPr>
          <p:cNvSpPr>
            <a:spLocks noGrp="1"/>
          </p:cNvSpPr>
          <p:nvPr/>
        </p:nvSpPr>
        <p:spPr>
          <a:xfrm>
            <a:off x="1059903" y="800147"/>
            <a:ext cx="8229600" cy="17078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CA" sz="1800" dirty="0">
                <a:latin typeface="Cambria" panose="02040503050406030204" pitchFamily="18" charset="0"/>
              </a:rPr>
              <a:t>one study found that diabetes-specific family conflict had a </a:t>
            </a:r>
            <a:r>
              <a:rPr lang="en-CA" sz="1800" b="1" dirty="0">
                <a:latin typeface="Cambria" panose="02040503050406030204" pitchFamily="18" charset="0"/>
              </a:rPr>
              <a:t>stronger negative impact on quality of life than the intensity of treatment</a:t>
            </a:r>
            <a:r>
              <a:rPr lang="en-CA" sz="1800" dirty="0">
                <a:latin typeface="Cambria" panose="02040503050406030204" pitchFamily="18" charset="0"/>
              </a:rPr>
              <a:t>.</a:t>
            </a:r>
          </a:p>
          <a:p>
            <a:pPr>
              <a:buFont typeface="Courier New" panose="02070309020205020404" pitchFamily="49" charset="0"/>
              <a:buChar char="o"/>
            </a:pPr>
            <a:r>
              <a:rPr lang="en-CA" sz="1800" dirty="0">
                <a:latin typeface="Cambria" panose="02040503050406030204" pitchFamily="18" charset="0"/>
              </a:rPr>
              <a:t>negative and critical parenting, has been related to poor metabolic control and poorer quality of life in youth</a:t>
            </a:r>
            <a:endParaRPr lang="en-US" sz="1800" dirty="0">
              <a:latin typeface="Cambria" panose="02040503050406030204" pitchFamily="18" charset="0"/>
            </a:endParaRPr>
          </a:p>
        </p:txBody>
      </p:sp>
      <p:sp>
        <p:nvSpPr>
          <p:cNvPr id="10" name="TextBox 9">
            <a:extLst>
              <a:ext uri="{FF2B5EF4-FFF2-40B4-BE49-F238E27FC236}">
                <a16:creationId xmlns:a16="http://schemas.microsoft.com/office/drawing/2014/main" id="{85E0E286-4F18-4C0A-AD8A-976FE9714D4C}"/>
              </a:ext>
            </a:extLst>
          </p:cNvPr>
          <p:cNvSpPr txBox="1"/>
          <p:nvPr/>
        </p:nvSpPr>
        <p:spPr>
          <a:xfrm>
            <a:off x="1059904" y="2143713"/>
            <a:ext cx="822959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Cambria" panose="02040503050406030204" pitchFamily="18" charset="0"/>
              </a:rPr>
              <a:t>Why family conflict has negative impact? Because it puts the child under stress all the time and that will increase CORTISOL in the body which in return will increase glucose and decreases the uptake.</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907" y="3191069"/>
            <a:ext cx="4831932" cy="3301054"/>
          </a:xfrm>
          <a:prstGeom prst="rect">
            <a:avLst/>
          </a:prstGeom>
        </p:spPr>
      </p:pic>
      <p:sp>
        <p:nvSpPr>
          <p:cNvPr id="2" name="TextBox 1">
            <a:extLst>
              <a:ext uri="{FF2B5EF4-FFF2-40B4-BE49-F238E27FC236}">
                <a16:creationId xmlns:a16="http://schemas.microsoft.com/office/drawing/2014/main" id="{B03C345B-6CED-46F6-81DF-D8D1838EF5A3}"/>
              </a:ext>
            </a:extLst>
          </p:cNvPr>
          <p:cNvSpPr txBox="1"/>
          <p:nvPr/>
        </p:nvSpPr>
        <p:spPr>
          <a:xfrm>
            <a:off x="3273290" y="379100"/>
            <a:ext cx="8229599" cy="307777"/>
          </a:xfrm>
          <a:prstGeom prst="rect">
            <a:avLst/>
          </a:prstGeom>
          <a:noFill/>
        </p:spPr>
        <p:txBody>
          <a:bodyPr wrap="square" rtlCol="0">
            <a:spAutoFit/>
          </a:bodyPr>
          <a:lstStyle/>
          <a:p>
            <a:r>
              <a:rPr lang="en-US" sz="1400" dirty="0">
                <a:solidFill>
                  <a:schemeClr val="bg2">
                    <a:lumMod val="50000"/>
                  </a:schemeClr>
                </a:solidFill>
                <a:latin typeface="Cambria" panose="02040503050406030204" pitchFamily="18" charset="0"/>
              </a:rPr>
              <a:t>Dr. Mohammed explained this part. It is not extra, don’t skip it.</a:t>
            </a:r>
          </a:p>
        </p:txBody>
      </p:sp>
    </p:spTree>
    <p:extLst>
      <p:ext uri="{BB962C8B-B14F-4D97-AF65-F5344CB8AC3E}">
        <p14:creationId xmlns:p14="http://schemas.microsoft.com/office/powerpoint/2010/main" val="120599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0331ED-ECAC-415F-99CB-1B28EF4DDA02}"/>
              </a:ext>
            </a:extLst>
          </p:cNvPr>
          <p:cNvGrpSpPr/>
          <p:nvPr/>
        </p:nvGrpSpPr>
        <p:grpSpPr>
          <a:xfrm>
            <a:off x="0" y="0"/>
            <a:ext cx="954157" cy="6858000"/>
            <a:chOff x="0" y="0"/>
            <a:chExt cx="954157" cy="6858000"/>
          </a:xfrm>
        </p:grpSpPr>
        <p:sp>
          <p:nvSpPr>
            <p:cNvPr id="3" name="Rectangle 2">
              <a:extLst>
                <a:ext uri="{FF2B5EF4-FFF2-40B4-BE49-F238E27FC236}">
                  <a16:creationId xmlns:a16="http://schemas.microsoft.com/office/drawing/2014/main" id="{A5D8E576-BDB7-4099-8D4B-94661941E05C}"/>
                </a:ext>
              </a:extLst>
            </p:cNvPr>
            <p:cNvSpPr/>
            <p:nvPr/>
          </p:nvSpPr>
          <p:spPr>
            <a:xfrm>
              <a:off x="0" y="0"/>
              <a:ext cx="689113"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mbria" panose="02040503050406030204" pitchFamily="18" charset="0"/>
                </a:rPr>
                <a:t>Difficulties among adolescents</a:t>
              </a:r>
            </a:p>
          </p:txBody>
        </p:sp>
        <p:sp>
          <p:nvSpPr>
            <p:cNvPr id="4" name="Flowchart: Extract 3">
              <a:extLst>
                <a:ext uri="{FF2B5EF4-FFF2-40B4-BE49-F238E27FC236}">
                  <a16:creationId xmlns:a16="http://schemas.microsoft.com/office/drawing/2014/main" id="{CA0B3498-D1C2-4DE5-B38F-A3BDB2CDB7EF}"/>
                </a:ext>
              </a:extLst>
            </p:cNvPr>
            <p:cNvSpPr/>
            <p:nvPr/>
          </p:nvSpPr>
          <p:spPr>
            <a:xfrm rot="5400000">
              <a:off x="612912" y="347873"/>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155309" y="289008"/>
            <a:ext cx="3680431" cy="400110"/>
          </a:xfrm>
          <a:prstGeom prst="rect">
            <a:avLst/>
          </a:prstGeom>
        </p:spPr>
        <p:txBody>
          <a:bodyPr wrap="none">
            <a:spAutoFit/>
          </a:bodyPr>
          <a:lstStyle/>
          <a:p>
            <a:r>
              <a:rPr lang="en-US" sz="2000" b="1" dirty="0">
                <a:solidFill>
                  <a:schemeClr val="tx2"/>
                </a:solidFill>
                <a:latin typeface="Cambria" panose="02040503050406030204" pitchFamily="18" charset="0"/>
              </a:rPr>
              <a:t>Developmental complications</a:t>
            </a:r>
          </a:p>
        </p:txBody>
      </p:sp>
      <p:sp>
        <p:nvSpPr>
          <p:cNvPr id="12" name="Rectangle: Rounded Corners 13">
            <a:extLst>
              <a:ext uri="{FF2B5EF4-FFF2-40B4-BE49-F238E27FC236}">
                <a16:creationId xmlns:a16="http://schemas.microsoft.com/office/drawing/2014/main" id="{85498BE9-158A-483A-B2AA-4F21C83219AB}"/>
              </a:ext>
            </a:extLst>
          </p:cNvPr>
          <p:cNvSpPr/>
          <p:nvPr/>
        </p:nvSpPr>
        <p:spPr>
          <a:xfrm>
            <a:off x="1065001" y="975188"/>
            <a:ext cx="3557179" cy="96695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50000"/>
              </a:lnSpc>
              <a:spcBef>
                <a:spcPts val="1400"/>
              </a:spcBef>
              <a:defRPr/>
            </a:pPr>
            <a:r>
              <a:rPr lang="en-US" dirty="0">
                <a:solidFill>
                  <a:schemeClr val="bg2">
                    <a:lumMod val="50000"/>
                  </a:schemeClr>
                </a:solidFill>
                <a:latin typeface="Cambria" panose="02040503050406030204" pitchFamily="18" charset="0"/>
              </a:rPr>
              <a:t>Dependency on family</a:t>
            </a:r>
          </a:p>
          <a:p>
            <a:pPr lvl="0" algn="ctr">
              <a:lnSpc>
                <a:spcPct val="50000"/>
              </a:lnSpc>
              <a:spcBef>
                <a:spcPts val="1400"/>
              </a:spcBef>
              <a:defRPr/>
            </a:pPr>
            <a:r>
              <a:rPr lang="en-US" dirty="0">
                <a:solidFill>
                  <a:schemeClr val="tx1"/>
                </a:solidFill>
                <a:latin typeface="Cambria" panose="02040503050406030204" pitchFamily="18" charset="0"/>
              </a:rPr>
              <a:t>(developing independence)</a:t>
            </a:r>
          </a:p>
          <a:p>
            <a:pPr lvl="0" algn="ctr">
              <a:lnSpc>
                <a:spcPct val="50000"/>
              </a:lnSpc>
              <a:spcBef>
                <a:spcPts val="1400"/>
              </a:spcBef>
              <a:defRPr/>
            </a:pPr>
            <a:r>
              <a:rPr lang="ar-SA" dirty="0">
                <a:solidFill>
                  <a:schemeClr val="accent6">
                    <a:lumMod val="75000"/>
                  </a:schemeClr>
                </a:solidFill>
                <a:latin typeface="Cambria" panose="02040503050406030204" pitchFamily="18" charset="0"/>
              </a:rPr>
              <a:t>تلاقي أمه وأبوه وراه دائما</a:t>
            </a:r>
            <a:endParaRPr lang="en-US" dirty="0">
              <a:solidFill>
                <a:schemeClr val="accent6">
                  <a:lumMod val="75000"/>
                </a:schemeClr>
              </a:solidFill>
              <a:latin typeface="Cambria" panose="02040503050406030204" pitchFamily="18" charset="0"/>
            </a:endParaRPr>
          </a:p>
        </p:txBody>
      </p:sp>
      <p:sp>
        <p:nvSpPr>
          <p:cNvPr id="13" name="Rectangle: Rounded Corners 13">
            <a:extLst>
              <a:ext uri="{FF2B5EF4-FFF2-40B4-BE49-F238E27FC236}">
                <a16:creationId xmlns:a16="http://schemas.microsoft.com/office/drawing/2014/main" id="{85498BE9-158A-483A-B2AA-4F21C83219AB}"/>
              </a:ext>
            </a:extLst>
          </p:cNvPr>
          <p:cNvSpPr/>
          <p:nvPr/>
        </p:nvSpPr>
        <p:spPr>
          <a:xfrm>
            <a:off x="3215962" y="2169899"/>
            <a:ext cx="3557179" cy="966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mbria" panose="02040503050406030204" pitchFamily="18" charset="0"/>
            </a:endParaRPr>
          </a:p>
          <a:p>
            <a:pPr algn="ctr"/>
            <a:r>
              <a:rPr lang="en-US" dirty="0">
                <a:solidFill>
                  <a:schemeClr val="tx1"/>
                </a:solidFill>
                <a:latin typeface="Cambria" panose="02040503050406030204" pitchFamily="18" charset="0"/>
              </a:rPr>
              <a:t>Body image issues</a:t>
            </a:r>
          </a:p>
          <a:p>
            <a:pPr algn="ctr"/>
            <a:endParaRPr lang="en-US" dirty="0">
              <a:solidFill>
                <a:schemeClr val="tx1"/>
              </a:solidFill>
              <a:latin typeface="Cambria" panose="02040503050406030204" pitchFamily="18" charset="0"/>
            </a:endParaRPr>
          </a:p>
        </p:txBody>
      </p:sp>
      <p:sp>
        <p:nvSpPr>
          <p:cNvPr id="17" name="Rectangle: Rounded Corners 13">
            <a:extLst>
              <a:ext uri="{FF2B5EF4-FFF2-40B4-BE49-F238E27FC236}">
                <a16:creationId xmlns:a16="http://schemas.microsoft.com/office/drawing/2014/main" id="{85498BE9-158A-483A-B2AA-4F21C83219AB}"/>
              </a:ext>
            </a:extLst>
          </p:cNvPr>
          <p:cNvSpPr/>
          <p:nvPr/>
        </p:nvSpPr>
        <p:spPr>
          <a:xfrm>
            <a:off x="5185571" y="973951"/>
            <a:ext cx="3557179" cy="9669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400"/>
              </a:spcBef>
              <a:defRPr/>
            </a:pPr>
            <a:r>
              <a:rPr lang="en-US" dirty="0">
                <a:solidFill>
                  <a:schemeClr val="tx1"/>
                </a:solidFill>
                <a:latin typeface="Cambria" panose="02040503050406030204" pitchFamily="18" charset="0"/>
              </a:rPr>
              <a:t>Relationship with peers</a:t>
            </a:r>
          </a:p>
        </p:txBody>
      </p:sp>
      <p:sp>
        <p:nvSpPr>
          <p:cNvPr id="21" name="Flowchart: Extract 20">
            <a:extLst>
              <a:ext uri="{FF2B5EF4-FFF2-40B4-BE49-F238E27FC236}">
                <a16:creationId xmlns:a16="http://schemas.microsoft.com/office/drawing/2014/main" id="{CA0B3498-D1C2-4DE5-B38F-A3BDB2CDB7EF}"/>
              </a:ext>
            </a:extLst>
          </p:cNvPr>
          <p:cNvSpPr/>
          <p:nvPr/>
        </p:nvSpPr>
        <p:spPr>
          <a:xfrm rot="5400000">
            <a:off x="612912" y="3901715"/>
            <a:ext cx="417445" cy="265044"/>
          </a:xfrm>
          <a:prstGeom prst="flowChartExtra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5A9503C-8EE0-42AF-9F82-AF79445062C2}"/>
              </a:ext>
            </a:extLst>
          </p:cNvPr>
          <p:cNvGrpSpPr/>
          <p:nvPr/>
        </p:nvGrpSpPr>
        <p:grpSpPr>
          <a:xfrm>
            <a:off x="1387783" y="4973912"/>
            <a:ext cx="7595576" cy="1599262"/>
            <a:chOff x="1664692" y="4758047"/>
            <a:chExt cx="7595576" cy="1599262"/>
          </a:xfrm>
        </p:grpSpPr>
        <p:grpSp>
          <p:nvGrpSpPr>
            <p:cNvPr id="25" name="Group 24"/>
            <p:cNvGrpSpPr/>
            <p:nvPr/>
          </p:nvGrpSpPr>
          <p:grpSpPr>
            <a:xfrm>
              <a:off x="1664692" y="4758047"/>
              <a:ext cx="7595576" cy="1599262"/>
              <a:chOff x="2209801" y="4953581"/>
              <a:chExt cx="5750218" cy="1599262"/>
            </a:xfrm>
            <a:solidFill>
              <a:schemeClr val="accent1">
                <a:lumMod val="40000"/>
                <a:lumOff val="60000"/>
              </a:schemeClr>
            </a:solidFill>
          </p:grpSpPr>
          <p:sp>
            <p:nvSpPr>
              <p:cNvPr id="29" name="Freeform 28"/>
              <p:cNvSpPr/>
              <p:nvPr/>
            </p:nvSpPr>
            <p:spPr>
              <a:xfrm>
                <a:off x="2209801" y="5381291"/>
                <a:ext cx="2432962" cy="743842"/>
              </a:xfrm>
              <a:custGeom>
                <a:avLst/>
                <a:gdLst>
                  <a:gd name="connsiteX0" fmla="*/ 0 w 1487685"/>
                  <a:gd name="connsiteY0" fmla="*/ 74384 h 743842"/>
                  <a:gd name="connsiteX1" fmla="*/ 74384 w 1487685"/>
                  <a:gd name="connsiteY1" fmla="*/ 0 h 743842"/>
                  <a:gd name="connsiteX2" fmla="*/ 1413301 w 1487685"/>
                  <a:gd name="connsiteY2" fmla="*/ 0 h 743842"/>
                  <a:gd name="connsiteX3" fmla="*/ 1487685 w 1487685"/>
                  <a:gd name="connsiteY3" fmla="*/ 74384 h 743842"/>
                  <a:gd name="connsiteX4" fmla="*/ 1487685 w 1487685"/>
                  <a:gd name="connsiteY4" fmla="*/ 669458 h 743842"/>
                  <a:gd name="connsiteX5" fmla="*/ 1413301 w 1487685"/>
                  <a:gd name="connsiteY5" fmla="*/ 743842 h 743842"/>
                  <a:gd name="connsiteX6" fmla="*/ 74384 w 1487685"/>
                  <a:gd name="connsiteY6" fmla="*/ 743842 h 743842"/>
                  <a:gd name="connsiteX7" fmla="*/ 0 w 1487685"/>
                  <a:gd name="connsiteY7" fmla="*/ 669458 h 743842"/>
                  <a:gd name="connsiteX8" fmla="*/ 0 w 1487685"/>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685" h="743842">
                    <a:moveTo>
                      <a:pt x="0" y="74384"/>
                    </a:moveTo>
                    <a:cubicBezTo>
                      <a:pt x="0" y="33303"/>
                      <a:pt x="33303" y="0"/>
                      <a:pt x="74384" y="0"/>
                    </a:cubicBezTo>
                    <a:lnTo>
                      <a:pt x="1413301" y="0"/>
                    </a:lnTo>
                    <a:cubicBezTo>
                      <a:pt x="1454382" y="0"/>
                      <a:pt x="1487685" y="33303"/>
                      <a:pt x="1487685" y="74384"/>
                    </a:cubicBezTo>
                    <a:lnTo>
                      <a:pt x="1487685" y="669458"/>
                    </a:lnTo>
                    <a:cubicBezTo>
                      <a:pt x="1487685" y="710539"/>
                      <a:pt x="1454382" y="743842"/>
                      <a:pt x="1413301" y="743842"/>
                    </a:cubicBezTo>
                    <a:lnTo>
                      <a:pt x="74384" y="743842"/>
                    </a:lnTo>
                    <a:cubicBezTo>
                      <a:pt x="33303" y="743842"/>
                      <a:pt x="0" y="710539"/>
                      <a:pt x="0" y="669458"/>
                    </a:cubicBezTo>
                    <a:lnTo>
                      <a:pt x="0" y="74384"/>
                    </a:lnTo>
                    <a:close/>
                  </a:path>
                </a:pathLst>
              </a:custGeom>
              <a:grp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61" tIns="50361" rIns="50361" bIns="50361" numCol="1" spcCol="1270" anchor="ctr" anchorCtr="0">
                <a:noAutofit/>
              </a:bodyPr>
              <a:lstStyle/>
              <a:p>
                <a:pPr lvl="0" algn="ctr" defTabSz="2000250">
                  <a:lnSpc>
                    <a:spcPct val="90000"/>
                  </a:lnSpc>
                  <a:spcBef>
                    <a:spcPct val="0"/>
                  </a:spcBef>
                  <a:spcAft>
                    <a:spcPct val="35000"/>
                  </a:spcAft>
                </a:pPr>
                <a:endParaRPr lang="en-US" sz="4500" kern="1200"/>
              </a:p>
            </p:txBody>
          </p:sp>
          <p:sp>
            <p:nvSpPr>
              <p:cNvPr id="30" name="Freeform 29"/>
              <p:cNvSpPr/>
              <p:nvPr/>
            </p:nvSpPr>
            <p:spPr>
              <a:xfrm rot="19457599">
                <a:off x="4573882" y="5497522"/>
                <a:ext cx="732836" cy="83671"/>
              </a:xfrm>
              <a:custGeom>
                <a:avLst/>
                <a:gdLst>
                  <a:gd name="connsiteX0" fmla="*/ 0 w 732836"/>
                  <a:gd name="connsiteY0" fmla="*/ 41835 h 83671"/>
                  <a:gd name="connsiteX1" fmla="*/ 732836 w 732836"/>
                  <a:gd name="connsiteY1" fmla="*/ 41835 h 83671"/>
                </a:gdLst>
                <a:ahLst/>
                <a:cxnLst>
                  <a:cxn ang="0">
                    <a:pos x="connsiteX0" y="connsiteY0"/>
                  </a:cxn>
                  <a:cxn ang="0">
                    <a:pos x="connsiteX1" y="connsiteY1"/>
                  </a:cxn>
                </a:cxnLst>
                <a:rect l="l" t="t" r="r" b="b"/>
                <a:pathLst>
                  <a:path w="732836" h="83671">
                    <a:moveTo>
                      <a:pt x="0" y="41835"/>
                    </a:moveTo>
                    <a:lnTo>
                      <a:pt x="732836" y="41835"/>
                    </a:lnTo>
                  </a:path>
                </a:pathLst>
              </a:custGeom>
              <a:grp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796" tIns="23514" rIns="360798" bIns="23515" numCol="1" spcCol="1270" anchor="ctr" anchorCtr="0">
                <a:noAutofit/>
              </a:bodyPr>
              <a:lstStyle/>
              <a:p>
                <a:pPr lvl="0" algn="ctr" defTabSz="222250">
                  <a:lnSpc>
                    <a:spcPct val="90000"/>
                  </a:lnSpc>
                  <a:spcBef>
                    <a:spcPct val="0"/>
                  </a:spcBef>
                  <a:spcAft>
                    <a:spcPct val="35000"/>
                  </a:spcAft>
                </a:pPr>
                <a:endParaRPr lang="en-US" sz="500" kern="1200"/>
              </a:p>
            </p:txBody>
          </p:sp>
          <p:sp>
            <p:nvSpPr>
              <p:cNvPr id="31" name="Freeform 30"/>
              <p:cNvSpPr/>
              <p:nvPr/>
            </p:nvSpPr>
            <p:spPr>
              <a:xfrm>
                <a:off x="5237837" y="4953581"/>
                <a:ext cx="2722182" cy="743842"/>
              </a:xfrm>
              <a:custGeom>
                <a:avLst/>
                <a:gdLst>
                  <a:gd name="connsiteX0" fmla="*/ 0 w 1487685"/>
                  <a:gd name="connsiteY0" fmla="*/ 74384 h 743842"/>
                  <a:gd name="connsiteX1" fmla="*/ 74384 w 1487685"/>
                  <a:gd name="connsiteY1" fmla="*/ 0 h 743842"/>
                  <a:gd name="connsiteX2" fmla="*/ 1413301 w 1487685"/>
                  <a:gd name="connsiteY2" fmla="*/ 0 h 743842"/>
                  <a:gd name="connsiteX3" fmla="*/ 1487685 w 1487685"/>
                  <a:gd name="connsiteY3" fmla="*/ 74384 h 743842"/>
                  <a:gd name="connsiteX4" fmla="*/ 1487685 w 1487685"/>
                  <a:gd name="connsiteY4" fmla="*/ 669458 h 743842"/>
                  <a:gd name="connsiteX5" fmla="*/ 1413301 w 1487685"/>
                  <a:gd name="connsiteY5" fmla="*/ 743842 h 743842"/>
                  <a:gd name="connsiteX6" fmla="*/ 74384 w 1487685"/>
                  <a:gd name="connsiteY6" fmla="*/ 743842 h 743842"/>
                  <a:gd name="connsiteX7" fmla="*/ 0 w 1487685"/>
                  <a:gd name="connsiteY7" fmla="*/ 669458 h 743842"/>
                  <a:gd name="connsiteX8" fmla="*/ 0 w 1487685"/>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685" h="743842">
                    <a:moveTo>
                      <a:pt x="0" y="74384"/>
                    </a:moveTo>
                    <a:cubicBezTo>
                      <a:pt x="0" y="33303"/>
                      <a:pt x="33303" y="0"/>
                      <a:pt x="74384" y="0"/>
                    </a:cubicBezTo>
                    <a:lnTo>
                      <a:pt x="1413301" y="0"/>
                    </a:lnTo>
                    <a:cubicBezTo>
                      <a:pt x="1454382" y="0"/>
                      <a:pt x="1487685" y="33303"/>
                      <a:pt x="1487685" y="74384"/>
                    </a:cubicBezTo>
                    <a:lnTo>
                      <a:pt x="1487685" y="669458"/>
                    </a:lnTo>
                    <a:cubicBezTo>
                      <a:pt x="1487685" y="710539"/>
                      <a:pt x="1454382" y="743842"/>
                      <a:pt x="1413301" y="743842"/>
                    </a:cubicBezTo>
                    <a:lnTo>
                      <a:pt x="74384" y="743842"/>
                    </a:lnTo>
                    <a:cubicBezTo>
                      <a:pt x="33303" y="743842"/>
                      <a:pt x="0" y="710539"/>
                      <a:pt x="0" y="669458"/>
                    </a:cubicBezTo>
                    <a:lnTo>
                      <a:pt x="0" y="74384"/>
                    </a:lnTo>
                    <a:close/>
                  </a:path>
                </a:pathLst>
              </a:custGeom>
              <a:solidFill>
                <a:schemeClr val="accent6">
                  <a:lumMod val="20000"/>
                  <a:lumOff val="80000"/>
                </a:schemeClr>
              </a:solidFill>
              <a:ln>
                <a:solidFill>
                  <a:schemeClr val="accent6">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61" tIns="50361" rIns="50361" bIns="50361" numCol="1" spcCol="1270" anchor="ctr" anchorCtr="0">
                <a:noAutofit/>
              </a:bodyPr>
              <a:lstStyle/>
              <a:p>
                <a:pPr lvl="0" algn="ctr" defTabSz="2000250">
                  <a:lnSpc>
                    <a:spcPct val="90000"/>
                  </a:lnSpc>
                  <a:spcBef>
                    <a:spcPct val="0"/>
                  </a:spcBef>
                  <a:spcAft>
                    <a:spcPct val="35000"/>
                  </a:spcAft>
                </a:pPr>
                <a:endParaRPr lang="en-US" sz="4500" kern="1200"/>
              </a:p>
            </p:txBody>
          </p:sp>
          <p:sp>
            <p:nvSpPr>
              <p:cNvPr id="32" name="Freeform 31"/>
              <p:cNvSpPr/>
              <p:nvPr/>
            </p:nvSpPr>
            <p:spPr>
              <a:xfrm rot="2142401">
                <a:off x="4573882" y="5925231"/>
                <a:ext cx="732836" cy="83671"/>
              </a:xfrm>
              <a:custGeom>
                <a:avLst/>
                <a:gdLst>
                  <a:gd name="connsiteX0" fmla="*/ 0 w 732836"/>
                  <a:gd name="connsiteY0" fmla="*/ 41835 h 83671"/>
                  <a:gd name="connsiteX1" fmla="*/ 732836 w 732836"/>
                  <a:gd name="connsiteY1" fmla="*/ 41835 h 83671"/>
                </a:gdLst>
                <a:ahLst/>
                <a:cxnLst>
                  <a:cxn ang="0">
                    <a:pos x="connsiteX0" y="connsiteY0"/>
                  </a:cxn>
                  <a:cxn ang="0">
                    <a:pos x="connsiteX1" y="connsiteY1"/>
                  </a:cxn>
                </a:cxnLst>
                <a:rect l="l" t="t" r="r" b="b"/>
                <a:pathLst>
                  <a:path w="732836" h="83671">
                    <a:moveTo>
                      <a:pt x="0" y="41835"/>
                    </a:moveTo>
                    <a:lnTo>
                      <a:pt x="732836" y="41835"/>
                    </a:lnTo>
                  </a:path>
                </a:pathLst>
              </a:custGeom>
              <a:grp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797" tIns="23515" rIns="360797" bIns="23514" numCol="1" spcCol="1270" anchor="ctr" anchorCtr="0">
                <a:noAutofit/>
              </a:bodyPr>
              <a:lstStyle/>
              <a:p>
                <a:pPr lvl="0" algn="ctr" defTabSz="222250">
                  <a:lnSpc>
                    <a:spcPct val="90000"/>
                  </a:lnSpc>
                  <a:spcBef>
                    <a:spcPct val="0"/>
                  </a:spcBef>
                  <a:spcAft>
                    <a:spcPct val="35000"/>
                  </a:spcAft>
                </a:pPr>
                <a:endParaRPr lang="en-US" sz="500" kern="1200"/>
              </a:p>
            </p:txBody>
          </p:sp>
          <p:sp>
            <p:nvSpPr>
              <p:cNvPr id="33" name="Freeform 32"/>
              <p:cNvSpPr/>
              <p:nvPr/>
            </p:nvSpPr>
            <p:spPr>
              <a:xfrm>
                <a:off x="5237837" y="5809001"/>
                <a:ext cx="2722182" cy="743842"/>
              </a:xfrm>
              <a:custGeom>
                <a:avLst/>
                <a:gdLst>
                  <a:gd name="connsiteX0" fmla="*/ 0 w 1487685"/>
                  <a:gd name="connsiteY0" fmla="*/ 74384 h 743842"/>
                  <a:gd name="connsiteX1" fmla="*/ 74384 w 1487685"/>
                  <a:gd name="connsiteY1" fmla="*/ 0 h 743842"/>
                  <a:gd name="connsiteX2" fmla="*/ 1413301 w 1487685"/>
                  <a:gd name="connsiteY2" fmla="*/ 0 h 743842"/>
                  <a:gd name="connsiteX3" fmla="*/ 1487685 w 1487685"/>
                  <a:gd name="connsiteY3" fmla="*/ 74384 h 743842"/>
                  <a:gd name="connsiteX4" fmla="*/ 1487685 w 1487685"/>
                  <a:gd name="connsiteY4" fmla="*/ 669458 h 743842"/>
                  <a:gd name="connsiteX5" fmla="*/ 1413301 w 1487685"/>
                  <a:gd name="connsiteY5" fmla="*/ 743842 h 743842"/>
                  <a:gd name="connsiteX6" fmla="*/ 74384 w 1487685"/>
                  <a:gd name="connsiteY6" fmla="*/ 743842 h 743842"/>
                  <a:gd name="connsiteX7" fmla="*/ 0 w 1487685"/>
                  <a:gd name="connsiteY7" fmla="*/ 669458 h 743842"/>
                  <a:gd name="connsiteX8" fmla="*/ 0 w 1487685"/>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685" h="743842">
                    <a:moveTo>
                      <a:pt x="0" y="74384"/>
                    </a:moveTo>
                    <a:cubicBezTo>
                      <a:pt x="0" y="33303"/>
                      <a:pt x="33303" y="0"/>
                      <a:pt x="74384" y="0"/>
                    </a:cubicBezTo>
                    <a:lnTo>
                      <a:pt x="1413301" y="0"/>
                    </a:lnTo>
                    <a:cubicBezTo>
                      <a:pt x="1454382" y="0"/>
                      <a:pt x="1487685" y="33303"/>
                      <a:pt x="1487685" y="74384"/>
                    </a:cubicBezTo>
                    <a:lnTo>
                      <a:pt x="1487685" y="669458"/>
                    </a:lnTo>
                    <a:cubicBezTo>
                      <a:pt x="1487685" y="710539"/>
                      <a:pt x="1454382" y="743842"/>
                      <a:pt x="1413301" y="743842"/>
                    </a:cubicBezTo>
                    <a:lnTo>
                      <a:pt x="74384" y="743842"/>
                    </a:lnTo>
                    <a:cubicBezTo>
                      <a:pt x="33303" y="743842"/>
                      <a:pt x="0" y="710539"/>
                      <a:pt x="0" y="669458"/>
                    </a:cubicBezTo>
                    <a:lnTo>
                      <a:pt x="0" y="74384"/>
                    </a:lnTo>
                    <a:close/>
                  </a:path>
                </a:pathLst>
              </a:cu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61" tIns="50361" rIns="50361" bIns="50361" numCol="1" spcCol="1270" anchor="ctr" anchorCtr="0">
                <a:noAutofit/>
              </a:bodyPr>
              <a:lstStyle/>
              <a:p>
                <a:pPr lvl="0" algn="ctr" defTabSz="2000250">
                  <a:lnSpc>
                    <a:spcPct val="90000"/>
                  </a:lnSpc>
                  <a:spcBef>
                    <a:spcPct val="0"/>
                  </a:spcBef>
                  <a:spcAft>
                    <a:spcPct val="35000"/>
                  </a:spcAft>
                </a:pPr>
                <a:endParaRPr lang="en-US" sz="4500" kern="1200"/>
              </a:p>
            </p:txBody>
          </p:sp>
        </p:grpSp>
        <p:sp>
          <p:nvSpPr>
            <p:cNvPr id="26" name="Rectangle 25"/>
            <p:cNvSpPr/>
            <p:nvPr/>
          </p:nvSpPr>
          <p:spPr>
            <a:xfrm>
              <a:off x="2059606" y="5227740"/>
              <a:ext cx="2399502" cy="646331"/>
            </a:xfrm>
            <a:prstGeom prst="rect">
              <a:avLst/>
            </a:prstGeom>
          </p:spPr>
          <p:txBody>
            <a:bodyPr wrap="square">
              <a:spAutoFit/>
            </a:bodyPr>
            <a:lstStyle/>
            <a:p>
              <a:pPr algn="ctr"/>
              <a:r>
                <a:rPr lang="en-US" dirty="0">
                  <a:latin typeface="Cambria" panose="02040503050406030204" pitchFamily="18" charset="0"/>
                </a:rPr>
                <a:t>Diabetes mellitus is co-morbid with :</a:t>
              </a:r>
            </a:p>
          </p:txBody>
        </p:sp>
        <p:sp>
          <p:nvSpPr>
            <p:cNvPr id="27" name="Rectangle 26"/>
            <p:cNvSpPr/>
            <p:nvPr/>
          </p:nvSpPr>
          <p:spPr>
            <a:xfrm>
              <a:off x="6340989" y="4945302"/>
              <a:ext cx="1757020" cy="369332"/>
            </a:xfrm>
            <a:prstGeom prst="rect">
              <a:avLst/>
            </a:prstGeom>
          </p:spPr>
          <p:txBody>
            <a:bodyPr wrap="none">
              <a:spAutoFit/>
            </a:bodyPr>
            <a:lstStyle/>
            <a:p>
              <a:pPr lvl="1" algn="ctr"/>
              <a:r>
                <a:rPr lang="en-US" dirty="0">
                  <a:latin typeface="Cambria" panose="02040503050406030204" pitchFamily="18" charset="0"/>
                </a:rPr>
                <a:t>Depression</a:t>
              </a:r>
            </a:p>
          </p:txBody>
        </p:sp>
        <p:sp>
          <p:nvSpPr>
            <p:cNvPr id="28" name="Rectangle 27"/>
            <p:cNvSpPr/>
            <p:nvPr/>
          </p:nvSpPr>
          <p:spPr>
            <a:xfrm>
              <a:off x="5917028" y="5664074"/>
              <a:ext cx="2706989" cy="642627"/>
            </a:xfrm>
            <a:prstGeom prst="rect">
              <a:avLst/>
            </a:prstGeom>
          </p:spPr>
          <p:txBody>
            <a:bodyPr wrap="square">
              <a:spAutoFit/>
            </a:bodyPr>
            <a:lstStyle/>
            <a:p>
              <a:pPr lvl="1" algn="ctr"/>
              <a:r>
                <a:rPr lang="en-US" dirty="0">
                  <a:solidFill>
                    <a:srgbClr val="FF0000"/>
                  </a:solidFill>
                  <a:latin typeface="Cambria" panose="02040503050406030204" pitchFamily="18" charset="0"/>
                </a:rPr>
                <a:t>Anxiety disorders (most common)</a:t>
              </a:r>
            </a:p>
          </p:txBody>
        </p:sp>
      </p:grpSp>
      <p:sp>
        <p:nvSpPr>
          <p:cNvPr id="34" name="Rectangle 33"/>
          <p:cNvSpPr/>
          <p:nvPr/>
        </p:nvSpPr>
        <p:spPr>
          <a:xfrm>
            <a:off x="954157" y="4446190"/>
            <a:ext cx="8547385" cy="369332"/>
          </a:xfrm>
          <a:prstGeom prst="rect">
            <a:avLst/>
          </a:prstGeom>
        </p:spPr>
        <p:txBody>
          <a:bodyPr wrap="square">
            <a:spAutoFit/>
          </a:bodyPr>
          <a:lstStyle/>
          <a:p>
            <a:pPr marL="285750" indent="-285750">
              <a:buFont typeface="Courier New" panose="02070309020205020404" pitchFamily="49" charset="0"/>
              <a:buChar char="o"/>
            </a:pPr>
            <a:r>
              <a:rPr lang="en-US" dirty="0">
                <a:latin typeface="Cambria" panose="02040503050406030204" pitchFamily="18" charset="0"/>
              </a:rPr>
              <a:t>Psychological morbidity appears to be from 10 – 30 % with chronic illnesses.</a:t>
            </a:r>
          </a:p>
        </p:txBody>
      </p:sp>
      <p:sp>
        <p:nvSpPr>
          <p:cNvPr id="35" name="TextBox 34"/>
          <p:cNvSpPr txBox="1"/>
          <p:nvPr/>
        </p:nvSpPr>
        <p:spPr>
          <a:xfrm>
            <a:off x="1065001" y="3834182"/>
            <a:ext cx="2616200" cy="400110"/>
          </a:xfrm>
          <a:prstGeom prst="rect">
            <a:avLst/>
          </a:prstGeom>
          <a:noFill/>
        </p:spPr>
        <p:txBody>
          <a:bodyPr wrap="square" rtlCol="0">
            <a:spAutoFit/>
          </a:bodyPr>
          <a:lstStyle/>
          <a:p>
            <a:r>
              <a:rPr lang="en-US" sz="2000" b="1" dirty="0">
                <a:solidFill>
                  <a:schemeClr val="tx2"/>
                </a:solidFill>
                <a:latin typeface="Cambria" panose="02040503050406030204" pitchFamily="18" charset="0"/>
              </a:rPr>
              <a:t>Morbidity</a:t>
            </a:r>
          </a:p>
        </p:txBody>
      </p:sp>
      <p:sp>
        <p:nvSpPr>
          <p:cNvPr id="36" name="Rectangle 35"/>
          <p:cNvSpPr/>
          <p:nvPr/>
        </p:nvSpPr>
        <p:spPr>
          <a:xfrm>
            <a:off x="9793821" y="5643613"/>
            <a:ext cx="1819213" cy="1115278"/>
          </a:xfrm>
          <a:prstGeom prst="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solidFill>
                  <a:srgbClr val="FF0000"/>
                </a:solidFill>
              </a:rPr>
              <a:t>مهمة مرة , اذا جاكم سؤال  وش اكثر </a:t>
            </a:r>
          </a:p>
          <a:p>
            <a:pPr algn="ctr"/>
            <a:r>
              <a:rPr lang="en-US" sz="1400" dirty="0">
                <a:solidFill>
                  <a:srgbClr val="FF0000"/>
                </a:solidFill>
              </a:rPr>
              <a:t>(psychiatric disorder ) </a:t>
            </a:r>
            <a:r>
              <a:rPr lang="ar-SA" sz="1400" dirty="0">
                <a:solidFill>
                  <a:srgbClr val="FF0000"/>
                </a:solidFill>
              </a:rPr>
              <a:t>يرتبط مع الدايابيتس ؟</a:t>
            </a:r>
            <a:endParaRPr lang="en-US" sz="1400" dirty="0">
              <a:solidFill>
                <a:srgbClr val="FF0000"/>
              </a:solidFill>
            </a:endParaRPr>
          </a:p>
        </p:txBody>
      </p:sp>
      <p:cxnSp>
        <p:nvCxnSpPr>
          <p:cNvPr id="37" name="Straight Arrow Connector 36"/>
          <p:cNvCxnSpPr/>
          <p:nvPr/>
        </p:nvCxnSpPr>
        <p:spPr>
          <a:xfrm flipH="1">
            <a:off x="9183305" y="6201252"/>
            <a:ext cx="636474" cy="10753"/>
          </a:xfrm>
          <a:prstGeom prst="straightConnector1">
            <a:avLst/>
          </a:prstGeom>
          <a:ln>
            <a:solidFill>
              <a:schemeClr val="accent6"/>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528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1750</Words>
  <Application>Microsoft Office PowerPoint</Application>
  <PresentationFormat>Widescreen</PresentationFormat>
  <Paragraphs>251</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Cambria</vt:lpstr>
      <vt:lpstr>Corbel</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Badu</dc:creator>
  <cp:lastModifiedBy>Aseel Badu</cp:lastModifiedBy>
  <cp:revision>181</cp:revision>
  <dcterms:created xsi:type="dcterms:W3CDTF">2018-01-11T11:08:43Z</dcterms:created>
  <dcterms:modified xsi:type="dcterms:W3CDTF">2018-02-25T09:24:17Z</dcterms:modified>
</cp:coreProperties>
</file>