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12192000" cy="6858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‹#›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‹#›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‹#›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‹#›</a:t>
            </a:fld>
            <a:endParaRPr spc="-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‹#›</a:t>
            </a:fld>
            <a:endParaRPr spc="-8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00958" y="2099259"/>
            <a:ext cx="5014595" cy="1017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25252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539" y="1945005"/>
            <a:ext cx="6509384" cy="362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142" y="6370594"/>
            <a:ext cx="191134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‹#›</a:t>
            </a:fld>
            <a:endParaRPr spc="-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h.gov.sa/en/HealthAwareness/Beforemarriage/Pages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://www.medicalgraphics.de/en/free-" TargetMode="External"/><Relationship Id="rId4" Type="http://schemas.openxmlformats.org/officeDocument/2006/relationships/hyperlink" Target="http://www.medicalgraphics.d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h.gov.sa/en/HealthAwareness/Beforemarriage/Pages/default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klecellsociety.org/resources/inheritance-of-sickle-cell-anaemi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klecellsociety.org/resources/inheritance-of-sickle-cell-anaemi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nigeriagalleria.com/Community-Health/Sickle-Cell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markgadogbe.wordpress.com/tag/heartbrea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geriagalleria.com/Community-Health/Sickle-Cell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Marwah.m.i.h@gmail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khbaar24.argaam.com/article/detail/14347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h.gov.sa/en/HealthAwareness/Beforemarriage/Pages/002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-webster.com/dictionary/counsel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4252" y="1214627"/>
            <a:ext cx="9683496" cy="4415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6067" y="1266444"/>
            <a:ext cx="9579864" cy="4311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7800" y="1411605"/>
            <a:ext cx="9296400" cy="4034790"/>
          </a:xfrm>
          <a:custGeom>
            <a:avLst/>
            <a:gdLst/>
            <a:ahLst/>
            <a:cxnLst/>
            <a:rect l="l" t="t" r="r" b="b"/>
            <a:pathLst>
              <a:path w="9296400" h="4034790">
                <a:moveTo>
                  <a:pt x="0" y="4034790"/>
                </a:moveTo>
                <a:lnTo>
                  <a:pt x="9296400" y="4034790"/>
                </a:lnTo>
                <a:lnTo>
                  <a:pt x="9296400" y="0"/>
                </a:lnTo>
                <a:lnTo>
                  <a:pt x="0" y="0"/>
                </a:lnTo>
                <a:lnTo>
                  <a:pt x="0" y="4034790"/>
                </a:lnTo>
                <a:close/>
              </a:path>
            </a:pathLst>
          </a:custGeom>
          <a:ln w="63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5879" y="1267713"/>
            <a:ext cx="1920239" cy="731520"/>
          </a:xfrm>
          <a:custGeom>
            <a:avLst/>
            <a:gdLst/>
            <a:ahLst/>
            <a:cxnLst/>
            <a:rect l="l" t="t" r="r" b="b"/>
            <a:pathLst>
              <a:path w="1920240" h="731519">
                <a:moveTo>
                  <a:pt x="0" y="731520"/>
                </a:moveTo>
                <a:lnTo>
                  <a:pt x="1920239" y="731520"/>
                </a:lnTo>
                <a:lnTo>
                  <a:pt x="1920239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E2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0179" y="1267713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1819" y="1267713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0179" y="1913001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40">
                <a:moveTo>
                  <a:pt x="0" y="0"/>
                </a:moveTo>
                <a:lnTo>
                  <a:pt x="16916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0" dirty="0"/>
              <a:t>P</a:t>
            </a:r>
            <a:r>
              <a:rPr spc="-675" dirty="0"/>
              <a:t>R</a:t>
            </a:r>
            <a:r>
              <a:rPr spc="-720" dirty="0"/>
              <a:t>E</a:t>
            </a:r>
            <a:r>
              <a:rPr spc="-894" dirty="0"/>
              <a:t>-</a:t>
            </a:r>
            <a:r>
              <a:rPr spc="400" dirty="0"/>
              <a:t>M</a:t>
            </a:r>
            <a:r>
              <a:rPr spc="265" dirty="0"/>
              <a:t>A</a:t>
            </a:r>
            <a:r>
              <a:rPr spc="-675" dirty="0"/>
              <a:t>R</a:t>
            </a:r>
            <a:r>
              <a:rPr spc="-1360" dirty="0"/>
              <a:t>I</a:t>
            </a:r>
            <a:r>
              <a:rPr spc="-1350" dirty="0"/>
              <a:t>T</a:t>
            </a:r>
            <a:r>
              <a:rPr spc="265" dirty="0"/>
              <a:t>A</a:t>
            </a:r>
            <a:r>
              <a:rPr spc="-615" dirty="0"/>
              <a:t>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36624" y="2922219"/>
            <a:ext cx="934402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-330" dirty="0">
                <a:solidFill>
                  <a:srgbClr val="252525"/>
                </a:solidFill>
                <a:latin typeface="Verdana"/>
                <a:cs typeface="Verdana"/>
              </a:rPr>
              <a:t>COUNSELING </a:t>
            </a:r>
            <a:r>
              <a:rPr sz="6500" spc="-20" dirty="0">
                <a:solidFill>
                  <a:srgbClr val="252525"/>
                </a:solidFill>
                <a:latin typeface="Verdana"/>
                <a:cs typeface="Verdana"/>
              </a:rPr>
              <a:t>AND</a:t>
            </a:r>
            <a:r>
              <a:rPr sz="6500" spc="-116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6500" spc="-1180" dirty="0">
                <a:solidFill>
                  <a:srgbClr val="252525"/>
                </a:solidFill>
                <a:latin typeface="Verdana"/>
                <a:cs typeface="Verdana"/>
              </a:rPr>
              <a:t>TESTS</a:t>
            </a:r>
            <a:endParaRPr sz="6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4404" y="4048455"/>
            <a:ext cx="7229475" cy="114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3210">
              <a:lnSpc>
                <a:spcPts val="1825"/>
              </a:lnSpc>
              <a:spcBef>
                <a:spcPts val="95"/>
              </a:spcBef>
            </a:pPr>
            <a:r>
              <a:rPr sz="1600" spc="85" dirty="0">
                <a:latin typeface="Verdana"/>
                <a:cs typeface="Verdana"/>
              </a:rPr>
              <a:t>Marwah </a:t>
            </a:r>
            <a:r>
              <a:rPr sz="1600" spc="35" dirty="0">
                <a:latin typeface="Verdana"/>
                <a:cs typeface="Verdana"/>
              </a:rPr>
              <a:t>Hassounah </a:t>
            </a:r>
            <a:r>
              <a:rPr sz="1600" spc="70" dirty="0">
                <a:latin typeface="Verdana"/>
                <a:cs typeface="Verdana"/>
              </a:rPr>
              <a:t>MPH-HCOM,</a:t>
            </a:r>
            <a:r>
              <a:rPr sz="1600" spc="-6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MBBS</a:t>
            </a:r>
            <a:endParaRPr sz="1600">
              <a:latin typeface="Verdana"/>
              <a:cs typeface="Verdana"/>
            </a:endParaRPr>
          </a:p>
          <a:p>
            <a:pPr marL="1802130">
              <a:lnSpc>
                <a:spcPts val="1730"/>
              </a:lnSpc>
            </a:pPr>
            <a:r>
              <a:rPr sz="1600" spc="40" dirty="0">
                <a:latin typeface="Verdana"/>
                <a:cs typeface="Verdana"/>
              </a:rPr>
              <a:t>Community </a:t>
            </a:r>
            <a:r>
              <a:rPr sz="1600" spc="105" dirty="0">
                <a:latin typeface="Verdana"/>
                <a:cs typeface="Verdana"/>
              </a:rPr>
              <a:t>Medicine </a:t>
            </a:r>
            <a:r>
              <a:rPr sz="1600" spc="-40" dirty="0">
                <a:latin typeface="Verdana"/>
                <a:cs typeface="Verdana"/>
              </a:rPr>
              <a:t>Unit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Faculty</a:t>
            </a:r>
            <a:endParaRPr sz="1600">
              <a:latin typeface="Verdana"/>
              <a:cs typeface="Verdana"/>
            </a:endParaRPr>
          </a:p>
          <a:p>
            <a:pPr marL="12065" marR="5080" algn="ctr">
              <a:lnSpc>
                <a:spcPts val="1730"/>
              </a:lnSpc>
              <a:spcBef>
                <a:spcPts val="120"/>
              </a:spcBef>
            </a:pPr>
            <a:r>
              <a:rPr sz="1600" dirty="0">
                <a:latin typeface="Verdana"/>
                <a:cs typeface="Verdana"/>
              </a:rPr>
              <a:t>Family </a:t>
            </a:r>
            <a:r>
              <a:rPr sz="1600" spc="114" dirty="0">
                <a:latin typeface="Verdana"/>
                <a:cs typeface="Verdana"/>
              </a:rPr>
              <a:t>and </a:t>
            </a:r>
            <a:r>
              <a:rPr sz="1600" spc="40" dirty="0">
                <a:latin typeface="Verdana"/>
                <a:cs typeface="Verdana"/>
              </a:rPr>
              <a:t>Community </a:t>
            </a:r>
            <a:r>
              <a:rPr sz="1600" spc="105" dirty="0">
                <a:latin typeface="Verdana"/>
                <a:cs typeface="Verdana"/>
              </a:rPr>
              <a:t>Medicine </a:t>
            </a:r>
            <a:r>
              <a:rPr sz="1600" spc="45" dirty="0">
                <a:latin typeface="Verdana"/>
                <a:cs typeface="Verdana"/>
              </a:rPr>
              <a:t>Department- </a:t>
            </a:r>
            <a:r>
              <a:rPr sz="1600" dirty="0">
                <a:latin typeface="Verdana"/>
                <a:cs typeface="Verdana"/>
              </a:rPr>
              <a:t>King </a:t>
            </a:r>
            <a:r>
              <a:rPr sz="1600" spc="25" dirty="0">
                <a:latin typeface="Verdana"/>
                <a:cs typeface="Verdana"/>
              </a:rPr>
              <a:t>Saud</a:t>
            </a:r>
            <a:r>
              <a:rPr sz="1600" spc="-75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University  </a:t>
            </a:r>
            <a:r>
              <a:rPr sz="1600" spc="70" dirty="0">
                <a:latin typeface="Verdana"/>
                <a:cs typeface="Verdana"/>
              </a:rPr>
              <a:t>Reproductive </a:t>
            </a:r>
            <a:r>
              <a:rPr sz="1600" spc="-50" dirty="0">
                <a:latin typeface="Verdana"/>
                <a:cs typeface="Verdana"/>
              </a:rPr>
              <a:t>System </a:t>
            </a:r>
            <a:r>
              <a:rPr sz="1600" spc="15" dirty="0">
                <a:latin typeface="Verdana"/>
                <a:cs typeface="Verdana"/>
              </a:rPr>
              <a:t>Block- 2</a:t>
            </a:r>
            <a:r>
              <a:rPr sz="1575" spc="22" baseline="26455" dirty="0">
                <a:latin typeface="Verdana"/>
                <a:cs typeface="Verdana"/>
              </a:rPr>
              <a:t>nd </a:t>
            </a:r>
            <a:r>
              <a:rPr sz="1600" spc="40" dirty="0">
                <a:latin typeface="Verdana"/>
                <a:cs typeface="Verdana"/>
              </a:rPr>
              <a:t>year </a:t>
            </a:r>
            <a:r>
              <a:rPr sz="1600" spc="120" dirty="0">
                <a:latin typeface="Verdana"/>
                <a:cs typeface="Verdana"/>
              </a:rPr>
              <a:t>Medical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Students</a:t>
            </a:r>
            <a:endParaRPr sz="1600">
              <a:latin typeface="Verdana"/>
              <a:cs typeface="Verdana"/>
            </a:endParaRPr>
          </a:p>
          <a:p>
            <a:pPr marL="3175" algn="ctr">
              <a:lnSpc>
                <a:spcPts val="1700"/>
              </a:lnSpc>
              <a:tabLst>
                <a:tab pos="1775460" algn="l"/>
              </a:tabLst>
            </a:pPr>
            <a:r>
              <a:rPr sz="1600" spc="15" dirty="0">
                <a:latin typeface="Verdana"/>
                <a:cs typeface="Verdana"/>
              </a:rPr>
              <a:t>April </a:t>
            </a:r>
            <a:r>
              <a:rPr sz="1600" spc="-45" dirty="0">
                <a:latin typeface="Verdana"/>
                <a:cs typeface="Verdana"/>
              </a:rPr>
              <a:t>4th,</a:t>
            </a:r>
            <a:r>
              <a:rPr sz="1600" spc="45" dirty="0">
                <a:latin typeface="Verdana"/>
                <a:cs typeface="Verdana"/>
              </a:rPr>
              <a:t> </a:t>
            </a:r>
            <a:r>
              <a:rPr sz="1600" spc="-70" dirty="0">
                <a:latin typeface="Verdana"/>
                <a:cs typeface="Verdana"/>
              </a:rPr>
              <a:t>2018	</a:t>
            </a:r>
            <a:r>
              <a:rPr sz="1600" spc="-80" dirty="0">
                <a:latin typeface="Verdana"/>
                <a:cs typeface="Verdana"/>
              </a:rPr>
              <a:t>11-12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p.m.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46206" y="522960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1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A2CEEC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180" dirty="0"/>
              <a:t>Pre-marital </a:t>
            </a:r>
            <a:r>
              <a:rPr sz="4800" spc="-40" dirty="0"/>
              <a:t>Counseling </a:t>
            </a:r>
            <a:r>
              <a:rPr sz="4800" spc="-235" dirty="0"/>
              <a:t>in</a:t>
            </a:r>
            <a:r>
              <a:rPr sz="4800" spc="-875" dirty="0"/>
              <a:t> </a:t>
            </a:r>
            <a:r>
              <a:rPr sz="4800" spc="-370" dirty="0"/>
              <a:t>KSA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069"/>
            <a:ext cx="10058400" cy="3618229"/>
          </a:xfrm>
          <a:custGeom>
            <a:avLst/>
            <a:gdLst/>
            <a:ahLst/>
            <a:cxnLst/>
            <a:rect l="l" t="t" r="r" b="b"/>
            <a:pathLst>
              <a:path w="10058400" h="3618229">
                <a:moveTo>
                  <a:pt x="0" y="3618103"/>
                </a:moveTo>
                <a:lnTo>
                  <a:pt x="10058400" y="3618103"/>
                </a:lnTo>
                <a:lnTo>
                  <a:pt x="10058400" y="0"/>
                </a:lnTo>
                <a:lnTo>
                  <a:pt x="0" y="0"/>
                </a:lnTo>
                <a:lnTo>
                  <a:pt x="0" y="3618103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130678"/>
            <a:ext cx="9848850" cy="292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4010">
              <a:lnSpc>
                <a:spcPct val="100000"/>
              </a:lnSpc>
              <a:spcBef>
                <a:spcPts val="100"/>
              </a:spcBef>
              <a:tabLst>
                <a:tab pos="5549900" algn="l"/>
              </a:tabLst>
            </a:pPr>
            <a:r>
              <a:rPr sz="2400" spc="-135" dirty="0">
                <a:latin typeface="Verdana"/>
                <a:cs typeface="Verdana"/>
              </a:rPr>
              <a:t>The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Saudi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pre-marital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screening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program,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tests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genetic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blood  </a:t>
            </a:r>
            <a:r>
              <a:rPr sz="2400" spc="-100" dirty="0">
                <a:latin typeface="Verdana"/>
                <a:cs typeface="Verdana"/>
              </a:rPr>
              <a:t>disorders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(hemoglobinopathies)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and	</a:t>
            </a:r>
            <a:r>
              <a:rPr sz="2400" spc="-45" dirty="0">
                <a:latin typeface="Verdana"/>
                <a:cs typeface="Verdana"/>
              </a:rPr>
              <a:t>infectious </a:t>
            </a:r>
            <a:r>
              <a:rPr sz="2400" spc="-85" dirty="0">
                <a:latin typeface="Verdana"/>
                <a:cs typeface="Verdana"/>
              </a:rPr>
              <a:t>diseases. </a:t>
            </a:r>
            <a:r>
              <a:rPr sz="2400" spc="-114" dirty="0">
                <a:latin typeface="Verdana"/>
                <a:cs typeface="Verdana"/>
              </a:rPr>
              <a:t>Then  </a:t>
            </a:r>
            <a:r>
              <a:rPr sz="2400" spc="70" dirty="0">
                <a:latin typeface="Verdana"/>
                <a:cs typeface="Verdana"/>
              </a:rPr>
              <a:t>according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625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results, </a:t>
            </a:r>
            <a:r>
              <a:rPr sz="2400" spc="-145" dirty="0">
                <a:latin typeface="Verdana"/>
                <a:cs typeface="Verdana"/>
              </a:rPr>
              <a:t>it </a:t>
            </a:r>
            <a:r>
              <a:rPr sz="2400" b="1" spc="-204" dirty="0">
                <a:latin typeface="Verdana"/>
                <a:cs typeface="Verdana"/>
              </a:rPr>
              <a:t>provides </a:t>
            </a:r>
            <a:r>
              <a:rPr sz="2400" b="1" spc="-185" dirty="0">
                <a:latin typeface="Verdana"/>
                <a:cs typeface="Verdana"/>
              </a:rPr>
              <a:t>counseling </a:t>
            </a:r>
            <a:r>
              <a:rPr sz="2400" b="1" spc="-229" dirty="0">
                <a:latin typeface="Verdana"/>
                <a:cs typeface="Verdana"/>
              </a:rPr>
              <a:t>on:</a:t>
            </a:r>
            <a:endParaRPr sz="2400">
              <a:latin typeface="Verdana"/>
              <a:cs typeface="Verdana"/>
            </a:endParaRPr>
          </a:p>
          <a:p>
            <a:pPr marL="195580" marR="50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279400" algn="l"/>
                <a:tab pos="280035" algn="l"/>
              </a:tabLst>
            </a:pPr>
            <a:r>
              <a:rPr sz="2400" spc="-135" dirty="0">
                <a:latin typeface="Verdana"/>
                <a:cs typeface="Verdana"/>
              </a:rPr>
              <a:t>The </a:t>
            </a:r>
            <a:r>
              <a:rPr sz="2400" b="1" spc="-170" dirty="0">
                <a:latin typeface="Verdana"/>
                <a:cs typeface="Verdana"/>
              </a:rPr>
              <a:t>odds </a:t>
            </a:r>
            <a:r>
              <a:rPr sz="2400" spc="10" dirty="0">
                <a:latin typeface="Verdana"/>
                <a:cs typeface="Verdana"/>
              </a:rPr>
              <a:t>of </a:t>
            </a:r>
            <a:r>
              <a:rPr sz="2400" spc="-110" dirty="0">
                <a:latin typeface="Verdana"/>
                <a:cs typeface="Verdana"/>
              </a:rPr>
              <a:t>transferring </a:t>
            </a:r>
            <a:r>
              <a:rPr sz="2400" spc="-165" dirty="0">
                <a:latin typeface="Verdana"/>
                <a:cs typeface="Verdana"/>
              </a:rPr>
              <a:t>this </a:t>
            </a:r>
            <a:r>
              <a:rPr sz="2400" spc="-30" dirty="0">
                <a:latin typeface="Verdana"/>
                <a:cs typeface="Verdana"/>
              </a:rPr>
              <a:t>disease </a:t>
            </a:r>
            <a:r>
              <a:rPr sz="2400" b="1" spc="-245" dirty="0">
                <a:latin typeface="Verdana"/>
                <a:cs typeface="Verdana"/>
              </a:rPr>
              <a:t>to </a:t>
            </a:r>
            <a:r>
              <a:rPr sz="2400" b="1" spc="-275" dirty="0">
                <a:latin typeface="Verdana"/>
                <a:cs typeface="Verdana"/>
              </a:rPr>
              <a:t>their </a:t>
            </a:r>
            <a:r>
              <a:rPr sz="2400" b="1" spc="-180" dirty="0">
                <a:latin typeface="Verdana"/>
                <a:cs typeface="Verdana"/>
              </a:rPr>
              <a:t>prospective</a:t>
            </a:r>
            <a:r>
              <a:rPr sz="2400" b="1" spc="-365" dirty="0">
                <a:latin typeface="Verdana"/>
                <a:cs typeface="Verdana"/>
              </a:rPr>
              <a:t> </a:t>
            </a:r>
            <a:r>
              <a:rPr sz="2400" b="1" spc="-200" dirty="0">
                <a:latin typeface="Verdana"/>
                <a:cs typeface="Verdana"/>
              </a:rPr>
              <a:t>marriage  </a:t>
            </a:r>
            <a:r>
              <a:rPr sz="2400" b="1" spc="-245" dirty="0">
                <a:latin typeface="Verdana"/>
                <a:cs typeface="Verdana"/>
              </a:rPr>
              <a:t>partner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135" dirty="0">
                <a:latin typeface="Verdana"/>
                <a:cs typeface="Verdana"/>
              </a:rPr>
              <a:t>The </a:t>
            </a:r>
            <a:r>
              <a:rPr sz="2400" b="1" spc="-170" dirty="0">
                <a:latin typeface="Verdana"/>
                <a:cs typeface="Verdana"/>
              </a:rPr>
              <a:t>odds </a:t>
            </a:r>
            <a:r>
              <a:rPr sz="2400" spc="10" dirty="0">
                <a:latin typeface="Verdana"/>
                <a:cs typeface="Verdana"/>
              </a:rPr>
              <a:t>of </a:t>
            </a:r>
            <a:r>
              <a:rPr sz="2400" spc="-105" dirty="0">
                <a:latin typeface="Verdana"/>
                <a:cs typeface="Verdana"/>
              </a:rPr>
              <a:t>transferring </a:t>
            </a:r>
            <a:r>
              <a:rPr sz="2400" spc="-170" dirty="0">
                <a:latin typeface="Verdana"/>
                <a:cs typeface="Verdana"/>
              </a:rPr>
              <a:t>this </a:t>
            </a:r>
            <a:r>
              <a:rPr sz="2400" spc="-30" dirty="0">
                <a:latin typeface="Verdana"/>
                <a:cs typeface="Verdana"/>
              </a:rPr>
              <a:t>disease </a:t>
            </a:r>
            <a:r>
              <a:rPr sz="2400" b="1" spc="-245" dirty="0">
                <a:latin typeface="Verdana"/>
                <a:cs typeface="Verdana"/>
              </a:rPr>
              <a:t>to </a:t>
            </a:r>
            <a:r>
              <a:rPr sz="2400" b="1" spc="-275" dirty="0">
                <a:latin typeface="Verdana"/>
                <a:cs typeface="Verdana"/>
              </a:rPr>
              <a:t>their </a:t>
            </a:r>
            <a:r>
              <a:rPr sz="2400" b="1" spc="-290" dirty="0">
                <a:latin typeface="Verdana"/>
                <a:cs typeface="Verdana"/>
              </a:rPr>
              <a:t>future</a:t>
            </a:r>
            <a:r>
              <a:rPr sz="2400" b="1" spc="-475" dirty="0">
                <a:latin typeface="Verdana"/>
                <a:cs typeface="Verdana"/>
              </a:rPr>
              <a:t> </a:t>
            </a:r>
            <a:r>
              <a:rPr sz="2400" b="1" spc="-190" dirty="0">
                <a:latin typeface="Verdana"/>
                <a:cs typeface="Verdana"/>
              </a:rPr>
              <a:t>children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b="1" spc="-275" dirty="0">
                <a:latin typeface="Verdana"/>
                <a:cs typeface="Verdana"/>
              </a:rPr>
              <a:t>Solutions</a:t>
            </a:r>
            <a:r>
              <a:rPr sz="2400" b="1" spc="-17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and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how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20" dirty="0">
                <a:latin typeface="Verdana"/>
                <a:cs typeface="Verdana"/>
              </a:rPr>
              <a:t>move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forward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9842" y="637133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10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762" y="6218935"/>
            <a:ext cx="98894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Premarital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Screening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[online </a:t>
            </a:r>
            <a:r>
              <a:rPr sz="1000" spc="20" dirty="0">
                <a:solidFill>
                  <a:srgbClr val="404040"/>
                </a:solidFill>
                <a:latin typeface="Verdana"/>
                <a:cs typeface="Verdana"/>
              </a:rPr>
              <a:t>webpage]. 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Ministry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Health.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</a:rPr>
              <a:t>https://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  <a:hlinkClick r:id="rId2"/>
              </a:rPr>
              <a:t>www.moh.gov.sa/en/HealthAwareness/Beforemarriage/Pages/default.aspx. 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Last </a:t>
            </a: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</a:rPr>
              <a:t>Update: 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July </a:t>
            </a:r>
            <a:r>
              <a:rPr sz="1000" spc="-95" dirty="0">
                <a:solidFill>
                  <a:srgbClr val="404040"/>
                </a:solidFill>
                <a:latin typeface="Verdana"/>
                <a:cs typeface="Verdana"/>
              </a:rPr>
              <a:t>1st, </a:t>
            </a: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2017.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2nd,</a:t>
            </a:r>
            <a:r>
              <a:rPr sz="10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A2CEEC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254" dirty="0"/>
              <a:t>The </a:t>
            </a:r>
            <a:r>
              <a:rPr sz="4800" spc="-60" dirty="0"/>
              <a:t>program’s</a:t>
            </a:r>
            <a:r>
              <a:rPr sz="4800" spc="-470" dirty="0"/>
              <a:t> </a:t>
            </a:r>
            <a:r>
              <a:rPr sz="4800" spc="-50" dirty="0"/>
              <a:t>objectives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798447" y="2634869"/>
            <a:ext cx="2833243" cy="236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0226" y="2345435"/>
            <a:ext cx="3360293" cy="2650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0311" y="5609031"/>
            <a:ext cx="97370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Anatomie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404040"/>
                </a:solidFill>
                <a:latin typeface="Verdana"/>
                <a:cs typeface="Verdana"/>
              </a:rPr>
              <a:t>HIV-Virus</a:t>
            </a:r>
            <a:r>
              <a:rPr sz="10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illustration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  <a:hlinkClick r:id="rId4"/>
              </a:rPr>
              <a:t>www.medicalgraphics.de,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distributed</a:t>
            </a:r>
            <a:r>
              <a:rPr sz="1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under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creative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commons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105" dirty="0">
                <a:solidFill>
                  <a:srgbClr val="404040"/>
                </a:solidFill>
                <a:latin typeface="Verdana"/>
                <a:cs typeface="Verdana"/>
              </a:rPr>
              <a:t>CC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BY-ND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404040"/>
                </a:solidFill>
                <a:latin typeface="Verdana"/>
                <a:cs typeface="Verdana"/>
              </a:rPr>
              <a:t>3.0.</a:t>
            </a:r>
            <a:r>
              <a:rPr sz="1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  <a:hlinkClick r:id="rId5"/>
              </a:rPr>
              <a:t>http://www.medicalgraphics.de/en/free- </a:t>
            </a: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pictures/erkrankungen/hiv-virus-offen.html.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2nd,</a:t>
            </a: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 2018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2453005">
              <a:lnSpc>
                <a:spcPct val="100000"/>
              </a:lnSpc>
            </a:pP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Emoji</a:t>
            </a:r>
            <a:r>
              <a:rPr sz="10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10" dirty="0">
                <a:solidFill>
                  <a:srgbClr val="404040"/>
                </a:solidFill>
                <a:latin typeface="Verdana"/>
                <a:cs typeface="Verdana"/>
              </a:rPr>
              <a:t>image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Ebrahim,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distributed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under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u="sng" spc="-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</a:rPr>
              <a:t>Creative</a:t>
            </a:r>
            <a:r>
              <a:rPr sz="1000" u="sng" spc="-6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</a:rPr>
              <a:t>Commons</a:t>
            </a:r>
            <a:r>
              <a:rPr sz="1000" u="sng" spc="-3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</a:rPr>
              <a:t> </a:t>
            </a:r>
            <a:r>
              <a:rPr sz="1000" u="sng" spc="-4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6"/>
              </a:rPr>
              <a:t>Attribution-Share</a:t>
            </a:r>
            <a:r>
              <a:rPr sz="1000" u="sng" spc="-4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00" u="sng" spc="-3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6"/>
              </a:rPr>
              <a:t>Alike</a:t>
            </a:r>
            <a:r>
              <a:rPr sz="1000" u="sng" spc="-4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00" u="sng" spc="-9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6"/>
              </a:rPr>
              <a:t>4.0</a:t>
            </a:r>
            <a:r>
              <a:rPr sz="1000" u="sng" spc="-5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sz="1000" u="sng" spc="-3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6"/>
              </a:rPr>
              <a:t>International</a:t>
            </a:r>
            <a:r>
              <a:rPr sz="1000" spc="-85" dirty="0">
                <a:solidFill>
                  <a:srgbClr val="F49100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</a:rPr>
              <a:t>license.</a:t>
            </a:r>
            <a:r>
              <a:rPr sz="10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 </a:t>
            </a:r>
            <a:r>
              <a:rPr sz="1000" u="sng" spc="-4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</a:rPr>
              <a:t>https://commons.wikimedia.org/wiki/File:Emojione_1F613.svg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2</a:t>
            </a:r>
            <a:r>
              <a:rPr sz="975" spc="-52" baseline="25641" dirty="0">
                <a:solidFill>
                  <a:srgbClr val="404040"/>
                </a:solidFill>
                <a:latin typeface="Verdana"/>
                <a:cs typeface="Verdana"/>
              </a:rPr>
              <a:t>nd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,</a:t>
            </a:r>
            <a:r>
              <a:rPr sz="1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9181" y="2412110"/>
            <a:ext cx="2583814" cy="25838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200" y="2345435"/>
            <a:ext cx="1514475" cy="2520950"/>
          </a:xfrm>
          <a:custGeom>
            <a:avLst/>
            <a:gdLst/>
            <a:ahLst/>
            <a:cxnLst/>
            <a:rect l="l" t="t" r="r" b="b"/>
            <a:pathLst>
              <a:path w="1514475" h="2520950">
                <a:moveTo>
                  <a:pt x="1514246" y="1763521"/>
                </a:moveTo>
                <a:lnTo>
                  <a:pt x="0" y="1763521"/>
                </a:lnTo>
                <a:lnTo>
                  <a:pt x="757123" y="2520696"/>
                </a:lnTo>
                <a:lnTo>
                  <a:pt x="1514246" y="1763521"/>
                </a:lnTo>
                <a:close/>
              </a:path>
              <a:path w="1514475" h="2520950">
                <a:moveTo>
                  <a:pt x="1135659" y="0"/>
                </a:moveTo>
                <a:lnTo>
                  <a:pt x="378561" y="0"/>
                </a:lnTo>
                <a:lnTo>
                  <a:pt x="378561" y="1763521"/>
                </a:lnTo>
                <a:lnTo>
                  <a:pt x="1135659" y="1763521"/>
                </a:lnTo>
                <a:lnTo>
                  <a:pt x="11356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200" y="2345435"/>
            <a:ext cx="1514475" cy="2520950"/>
          </a:xfrm>
          <a:custGeom>
            <a:avLst/>
            <a:gdLst/>
            <a:ahLst/>
            <a:cxnLst/>
            <a:rect l="l" t="t" r="r" b="b"/>
            <a:pathLst>
              <a:path w="1514475" h="2520950">
                <a:moveTo>
                  <a:pt x="0" y="1763521"/>
                </a:moveTo>
                <a:lnTo>
                  <a:pt x="378561" y="1763521"/>
                </a:lnTo>
                <a:lnTo>
                  <a:pt x="378561" y="0"/>
                </a:lnTo>
                <a:lnTo>
                  <a:pt x="1135659" y="0"/>
                </a:lnTo>
                <a:lnTo>
                  <a:pt x="1135659" y="1763521"/>
                </a:lnTo>
                <a:lnTo>
                  <a:pt x="1514246" y="1763521"/>
                </a:lnTo>
                <a:lnTo>
                  <a:pt x="757123" y="2520696"/>
                </a:lnTo>
                <a:lnTo>
                  <a:pt x="0" y="1763521"/>
                </a:lnTo>
                <a:close/>
              </a:path>
            </a:pathLst>
          </a:custGeom>
          <a:ln w="1270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11</a:t>
            </a:fld>
            <a:endParaRPr spc="-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A2CEEC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254" dirty="0"/>
              <a:t>The </a:t>
            </a:r>
            <a:r>
              <a:rPr sz="4800" spc="-60" dirty="0"/>
              <a:t>program’s</a:t>
            </a:r>
            <a:r>
              <a:rPr sz="4800" spc="-470" dirty="0"/>
              <a:t> </a:t>
            </a:r>
            <a:r>
              <a:rPr sz="4800" spc="-50" dirty="0"/>
              <a:t>objectives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284854"/>
          </a:xfrm>
          <a:custGeom>
            <a:avLst/>
            <a:gdLst/>
            <a:ahLst/>
            <a:cxnLst/>
            <a:rect l="l" t="t" r="r" b="b"/>
            <a:pathLst>
              <a:path w="10058400" h="3284854">
                <a:moveTo>
                  <a:pt x="0" y="3284474"/>
                </a:moveTo>
                <a:lnTo>
                  <a:pt x="10058400" y="3284474"/>
                </a:lnTo>
                <a:lnTo>
                  <a:pt x="10058400" y="0"/>
                </a:lnTo>
                <a:lnTo>
                  <a:pt x="0" y="0"/>
                </a:lnTo>
                <a:lnTo>
                  <a:pt x="0" y="3284474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127631"/>
            <a:ext cx="9801860" cy="20916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AutoNum type="arabicPlain" startAt="4"/>
              <a:tabLst>
                <a:tab pos="485775" algn="l"/>
              </a:tabLst>
            </a:pPr>
            <a:r>
              <a:rPr sz="3200" spc="-229" dirty="0">
                <a:latin typeface="Verdana"/>
                <a:cs typeface="Verdana"/>
              </a:rPr>
              <a:t>To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10" dirty="0">
                <a:latin typeface="Verdana"/>
                <a:cs typeface="Verdana"/>
              </a:rPr>
              <a:t>make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215" dirty="0">
                <a:latin typeface="Verdana"/>
                <a:cs typeface="Verdana"/>
              </a:rPr>
              <a:t>it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80" dirty="0">
                <a:latin typeface="Verdana"/>
                <a:cs typeface="Verdana"/>
              </a:rPr>
              <a:t>easier</a:t>
            </a:r>
            <a:r>
              <a:rPr sz="3200" spc="-265" dirty="0">
                <a:latin typeface="Verdana"/>
                <a:cs typeface="Verdana"/>
              </a:rPr>
              <a:t> </a:t>
            </a:r>
            <a:r>
              <a:rPr sz="3200" spc="-125" dirty="0">
                <a:latin typeface="Verdana"/>
                <a:cs typeface="Verdana"/>
              </a:rPr>
              <a:t>for</a:t>
            </a:r>
            <a:r>
              <a:rPr sz="3200" spc="-250" dirty="0">
                <a:latin typeface="Verdana"/>
                <a:cs typeface="Verdana"/>
              </a:rPr>
              <a:t> </a:t>
            </a:r>
            <a:r>
              <a:rPr sz="3200" spc="105" dirty="0">
                <a:latin typeface="Verdana"/>
                <a:cs typeface="Verdana"/>
              </a:rPr>
              <a:t>people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35" dirty="0">
                <a:latin typeface="Verdana"/>
                <a:cs typeface="Verdana"/>
              </a:rPr>
              <a:t>who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10" dirty="0">
                <a:latin typeface="Verdana"/>
                <a:cs typeface="Verdana"/>
              </a:rPr>
              <a:t>want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to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10" dirty="0">
                <a:latin typeface="Verdana"/>
                <a:cs typeface="Verdana"/>
              </a:rPr>
              <a:t>make  </a:t>
            </a:r>
            <a:r>
              <a:rPr sz="3200" spc="-25" dirty="0">
                <a:latin typeface="Verdana"/>
                <a:cs typeface="Verdana"/>
              </a:rPr>
              <a:t>the </a:t>
            </a:r>
            <a:r>
              <a:rPr sz="3200" spc="-155" dirty="0">
                <a:latin typeface="Verdana"/>
                <a:cs typeface="Verdana"/>
              </a:rPr>
              <a:t>test </a:t>
            </a:r>
            <a:r>
              <a:rPr sz="3200" spc="-10" dirty="0">
                <a:latin typeface="Verdana"/>
                <a:cs typeface="Verdana"/>
              </a:rPr>
              <a:t>to</a:t>
            </a:r>
            <a:r>
              <a:rPr sz="3200" spc="-775" dirty="0">
                <a:latin typeface="Verdana"/>
                <a:cs typeface="Verdana"/>
              </a:rPr>
              <a:t> </a:t>
            </a:r>
            <a:r>
              <a:rPr sz="3200" spc="-155" dirty="0">
                <a:latin typeface="Verdana"/>
                <a:cs typeface="Verdana"/>
              </a:rPr>
              <a:t>ask </a:t>
            </a:r>
            <a:r>
              <a:rPr sz="3200" spc="-125" dirty="0">
                <a:latin typeface="Verdana"/>
                <a:cs typeface="Verdana"/>
              </a:rPr>
              <a:t>for </a:t>
            </a:r>
            <a:r>
              <a:rPr sz="3200" spc="-215" dirty="0">
                <a:latin typeface="Verdana"/>
                <a:cs typeface="Verdana"/>
              </a:rPr>
              <a:t>it</a:t>
            </a:r>
            <a:endParaRPr sz="3200">
              <a:latin typeface="Verdana"/>
              <a:cs typeface="Verdana"/>
            </a:endParaRPr>
          </a:p>
          <a:p>
            <a:pPr marL="12700" marR="932180">
              <a:lnSpc>
                <a:spcPct val="100000"/>
              </a:lnSpc>
              <a:spcBef>
                <a:spcPts val="900"/>
              </a:spcBef>
              <a:buAutoNum type="arabicPlain" startAt="4"/>
              <a:tabLst>
                <a:tab pos="374650" algn="l"/>
              </a:tabLst>
            </a:pPr>
            <a:r>
              <a:rPr sz="3200" spc="-229" dirty="0">
                <a:latin typeface="Verdana"/>
                <a:cs typeface="Verdana"/>
              </a:rPr>
              <a:t>To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130" dirty="0">
                <a:latin typeface="Verdana"/>
                <a:cs typeface="Verdana"/>
              </a:rPr>
              <a:t>raise</a:t>
            </a:r>
            <a:r>
              <a:rPr sz="3200" spc="-250" dirty="0">
                <a:latin typeface="Verdana"/>
                <a:cs typeface="Verdana"/>
              </a:rPr>
              <a:t> </a:t>
            </a:r>
            <a:r>
              <a:rPr sz="3200" spc="-50" dirty="0">
                <a:latin typeface="Verdana"/>
                <a:cs typeface="Verdana"/>
              </a:rPr>
              <a:t>awareness</a:t>
            </a:r>
            <a:r>
              <a:rPr sz="3200" spc="-280" dirty="0">
                <a:latin typeface="Verdana"/>
                <a:cs typeface="Verdana"/>
              </a:rPr>
              <a:t> </a:t>
            </a:r>
            <a:r>
              <a:rPr sz="3200" spc="65" dirty="0">
                <a:latin typeface="Verdana"/>
                <a:cs typeface="Verdana"/>
              </a:rPr>
              <a:t>about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the</a:t>
            </a:r>
            <a:r>
              <a:rPr sz="3200" spc="-250" dirty="0">
                <a:latin typeface="Verdana"/>
                <a:cs typeface="Verdana"/>
              </a:rPr>
              <a:t> </a:t>
            </a:r>
            <a:r>
              <a:rPr sz="3200" spc="155" dirty="0">
                <a:latin typeface="Verdana"/>
                <a:cs typeface="Verdana"/>
              </a:rPr>
              <a:t>concept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15" dirty="0">
                <a:latin typeface="Verdana"/>
                <a:cs typeface="Verdana"/>
              </a:rPr>
              <a:t>of</a:t>
            </a:r>
            <a:r>
              <a:rPr sz="3200" spc="-250" dirty="0">
                <a:latin typeface="Verdana"/>
                <a:cs typeface="Verdana"/>
              </a:rPr>
              <a:t> </a:t>
            </a:r>
            <a:r>
              <a:rPr sz="3200" spc="265" dirty="0">
                <a:latin typeface="Verdana"/>
                <a:cs typeface="Verdana"/>
              </a:rPr>
              <a:t>a  </a:t>
            </a:r>
            <a:r>
              <a:rPr sz="3200" spc="-15" dirty="0">
                <a:latin typeface="Verdana"/>
                <a:cs typeface="Verdana"/>
              </a:rPr>
              <a:t>comprehensive </a:t>
            </a:r>
            <a:r>
              <a:rPr sz="3200" spc="-45" dirty="0">
                <a:latin typeface="Verdana"/>
                <a:cs typeface="Verdana"/>
              </a:rPr>
              <a:t>healthy</a:t>
            </a:r>
            <a:r>
              <a:rPr sz="3200" spc="-509" dirty="0">
                <a:latin typeface="Verdana"/>
                <a:cs typeface="Verdana"/>
              </a:rPr>
              <a:t> </a:t>
            </a:r>
            <a:r>
              <a:rPr sz="3200" spc="-45" dirty="0">
                <a:latin typeface="Verdana"/>
                <a:cs typeface="Verdana"/>
              </a:rPr>
              <a:t>marriage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12</a:t>
            </a:fld>
            <a:endParaRPr spc="-85" dirty="0"/>
          </a:p>
        </p:txBody>
      </p:sp>
      <p:sp>
        <p:nvSpPr>
          <p:cNvPr id="5" name="object 5"/>
          <p:cNvSpPr txBox="1"/>
          <p:nvPr/>
        </p:nvSpPr>
        <p:spPr>
          <a:xfrm>
            <a:off x="671880" y="6081471"/>
            <a:ext cx="101555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Premarital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Screening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[online </a:t>
            </a:r>
            <a:r>
              <a:rPr sz="1000" spc="20" dirty="0">
                <a:solidFill>
                  <a:srgbClr val="404040"/>
                </a:solidFill>
                <a:latin typeface="Verdana"/>
                <a:cs typeface="Verdana"/>
              </a:rPr>
              <a:t>webpage]. 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Ministry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Health.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</a:rPr>
              <a:t>https://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  <a:hlinkClick r:id="rId2"/>
              </a:rPr>
              <a:t>www.moh.gov.sa/en/HealthAwareness/Beforemarriage/Pages/default.aspx. 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Last </a:t>
            </a: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</a:rPr>
              <a:t>Update: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July  </a:t>
            </a:r>
            <a:r>
              <a:rPr sz="1000" spc="-95" dirty="0">
                <a:solidFill>
                  <a:srgbClr val="404040"/>
                </a:solidFill>
                <a:latin typeface="Verdana"/>
                <a:cs typeface="Verdana"/>
              </a:rPr>
              <a:t>1st,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2017.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2nd,</a:t>
            </a:r>
            <a:r>
              <a:rPr sz="1000" spc="-1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8600" y="766178"/>
            <a:ext cx="9480296" cy="5332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13</a:t>
            </a:fld>
            <a:endParaRPr spc="-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A2CEEC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5" dirty="0"/>
              <a:t>Certificate </a:t>
            </a:r>
            <a:r>
              <a:rPr sz="4800" spc="25" dirty="0"/>
              <a:t>of </a:t>
            </a:r>
            <a:r>
              <a:rPr sz="4800" spc="-65" dirty="0"/>
              <a:t>healthy</a:t>
            </a:r>
            <a:r>
              <a:rPr sz="4800" spc="-1140" dirty="0"/>
              <a:t> </a:t>
            </a:r>
            <a:r>
              <a:rPr sz="4800" spc="-55" dirty="0"/>
              <a:t>marriage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94966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821686"/>
            <a:ext cx="9692005" cy="306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170" dirty="0">
                <a:latin typeface="Verdana"/>
                <a:cs typeface="Verdana"/>
              </a:rPr>
              <a:t>The </a:t>
            </a:r>
            <a:r>
              <a:rPr sz="3200" dirty="0">
                <a:latin typeface="Verdana"/>
                <a:cs typeface="Verdana"/>
              </a:rPr>
              <a:t>certificate </a:t>
            </a:r>
            <a:r>
              <a:rPr sz="3200" u="heavy" spc="-3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is </a:t>
            </a:r>
            <a:r>
              <a:rPr sz="3200" u="heavy" spc="-1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issued </a:t>
            </a:r>
            <a:r>
              <a:rPr sz="3200" u="heavy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after</a:t>
            </a:r>
            <a:r>
              <a:rPr sz="3200" spc="-5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the </a:t>
            </a:r>
            <a:r>
              <a:rPr sz="3200" u="heavy" spc="-1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test </a:t>
            </a:r>
            <a:r>
              <a:rPr sz="3200" u="heavy" spc="-229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resu</a:t>
            </a:r>
            <a:r>
              <a:rPr sz="3200" spc="-229" dirty="0">
                <a:latin typeface="Verdana"/>
                <a:cs typeface="Verdana"/>
              </a:rPr>
              <a:t>lts </a:t>
            </a:r>
            <a:r>
              <a:rPr sz="3200" spc="60" dirty="0">
                <a:latin typeface="Verdana"/>
                <a:cs typeface="Verdana"/>
              </a:rPr>
              <a:t>have  </a:t>
            </a:r>
            <a:r>
              <a:rPr sz="3200" spc="114" dirty="0">
                <a:latin typeface="Verdana"/>
                <a:cs typeface="Verdana"/>
              </a:rPr>
              <a:t>been</a:t>
            </a:r>
            <a:r>
              <a:rPr sz="3200" spc="-254" dirty="0">
                <a:latin typeface="Verdana"/>
                <a:cs typeface="Verdana"/>
              </a:rPr>
              <a:t> </a:t>
            </a:r>
            <a:r>
              <a:rPr sz="3200" spc="110" dirty="0">
                <a:latin typeface="Verdana"/>
                <a:cs typeface="Verdana"/>
              </a:rPr>
              <a:t>done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u="heavy" spc="1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and</a:t>
            </a:r>
            <a:r>
              <a:rPr sz="3200" u="heavy" spc="-23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counseling</a:t>
            </a:r>
            <a:r>
              <a:rPr sz="3200" spc="-280" dirty="0">
                <a:latin typeface="Verdana"/>
                <a:cs typeface="Verdana"/>
              </a:rPr>
              <a:t> </a:t>
            </a:r>
            <a:r>
              <a:rPr sz="3200" spc="-80" dirty="0">
                <a:latin typeface="Verdana"/>
                <a:cs typeface="Verdana"/>
              </a:rPr>
              <a:t>has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114" dirty="0">
                <a:latin typeface="Verdana"/>
                <a:cs typeface="Verdana"/>
              </a:rPr>
              <a:t>been</a:t>
            </a:r>
            <a:r>
              <a:rPr sz="3200" spc="-254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performed  </a:t>
            </a:r>
            <a:r>
              <a:rPr sz="3200" spc="-160" dirty="0">
                <a:latin typeface="Verdana"/>
                <a:cs typeface="Verdana"/>
              </a:rPr>
              <a:t>in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the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counseling</a:t>
            </a:r>
            <a:r>
              <a:rPr sz="3200" spc="-275" dirty="0">
                <a:latin typeface="Verdana"/>
                <a:cs typeface="Verdana"/>
              </a:rPr>
              <a:t> </a:t>
            </a:r>
            <a:r>
              <a:rPr sz="3200" spc="5" dirty="0">
                <a:latin typeface="Verdana"/>
                <a:cs typeface="Verdana"/>
              </a:rPr>
              <a:t>clinic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125" dirty="0">
                <a:latin typeface="Verdana"/>
                <a:cs typeface="Verdana"/>
              </a:rPr>
              <a:t>for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cases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-40" dirty="0">
                <a:latin typeface="Verdana"/>
                <a:cs typeface="Verdana"/>
              </a:rPr>
              <a:t>that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75" dirty="0">
                <a:latin typeface="Verdana"/>
                <a:cs typeface="Verdana"/>
              </a:rPr>
              <a:t>mandate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235" dirty="0">
                <a:latin typeface="Verdana"/>
                <a:cs typeface="Verdana"/>
              </a:rPr>
              <a:t>it.</a:t>
            </a:r>
            <a:endParaRPr sz="3200">
              <a:latin typeface="Verdana"/>
              <a:cs typeface="Verdana"/>
            </a:endParaRPr>
          </a:p>
          <a:p>
            <a:pPr marL="12700" marR="1287780">
              <a:lnSpc>
                <a:spcPct val="100000"/>
              </a:lnSpc>
              <a:spcBef>
                <a:spcPts val="900"/>
              </a:spcBef>
            </a:pPr>
            <a:r>
              <a:rPr sz="3200" b="1" spc="-290" dirty="0">
                <a:latin typeface="Verdana"/>
                <a:cs typeface="Verdana"/>
              </a:rPr>
              <a:t>Examples </a:t>
            </a:r>
            <a:r>
              <a:rPr sz="3200" b="1" spc="-305" dirty="0">
                <a:latin typeface="Verdana"/>
                <a:cs typeface="Verdana"/>
              </a:rPr>
              <a:t>of </a:t>
            </a:r>
            <a:r>
              <a:rPr sz="3200" b="1" spc="-260" dirty="0">
                <a:latin typeface="Verdana"/>
                <a:cs typeface="Verdana"/>
              </a:rPr>
              <a:t>such </a:t>
            </a:r>
            <a:r>
              <a:rPr sz="3200" b="1" spc="-254" dirty="0">
                <a:latin typeface="Verdana"/>
                <a:cs typeface="Verdana"/>
              </a:rPr>
              <a:t>cases</a:t>
            </a:r>
            <a:r>
              <a:rPr sz="3200" spc="-254" dirty="0">
                <a:latin typeface="Verdana"/>
                <a:cs typeface="Verdana"/>
              </a:rPr>
              <a:t>: </a:t>
            </a:r>
            <a:r>
              <a:rPr sz="3200" spc="-40" dirty="0">
                <a:latin typeface="Verdana"/>
                <a:cs typeface="Verdana"/>
              </a:rPr>
              <a:t>Having </a:t>
            </a:r>
            <a:r>
              <a:rPr sz="3200" spc="45" dirty="0">
                <a:latin typeface="Verdana"/>
                <a:cs typeface="Verdana"/>
              </a:rPr>
              <a:t>Hep C,  </a:t>
            </a:r>
            <a:r>
              <a:rPr sz="3200" spc="15" dirty="0">
                <a:latin typeface="Verdana"/>
                <a:cs typeface="Verdana"/>
              </a:rPr>
              <a:t>hemoglobinopathy</a:t>
            </a:r>
            <a:r>
              <a:rPr sz="3200" spc="-290" dirty="0">
                <a:latin typeface="Verdana"/>
                <a:cs typeface="Verdana"/>
              </a:rPr>
              <a:t> </a:t>
            </a:r>
            <a:r>
              <a:rPr sz="3200" spc="-114" dirty="0">
                <a:latin typeface="Verdana"/>
                <a:cs typeface="Verdana"/>
              </a:rPr>
              <a:t>with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185" dirty="0">
                <a:latin typeface="Verdana"/>
                <a:cs typeface="Verdana"/>
              </a:rPr>
              <a:t>chance</a:t>
            </a:r>
            <a:r>
              <a:rPr sz="3200" spc="-270" dirty="0">
                <a:latin typeface="Verdana"/>
                <a:cs typeface="Verdana"/>
              </a:rPr>
              <a:t> </a:t>
            </a:r>
            <a:r>
              <a:rPr sz="3200" spc="15" dirty="0">
                <a:latin typeface="Verdana"/>
                <a:cs typeface="Verdana"/>
              </a:rPr>
              <a:t>of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having  diseased</a:t>
            </a:r>
            <a:r>
              <a:rPr sz="3200" spc="-290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children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14</a:t>
            </a:fld>
            <a:endParaRPr spc="-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A2CEEC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110" dirty="0">
                <a:solidFill>
                  <a:srgbClr val="000000"/>
                </a:solidFill>
              </a:rPr>
              <a:t>Cultural</a:t>
            </a:r>
            <a:r>
              <a:rPr sz="4800" spc="-365" dirty="0">
                <a:solidFill>
                  <a:srgbClr val="000000"/>
                </a:solidFill>
              </a:rPr>
              <a:t> </a:t>
            </a:r>
            <a:r>
              <a:rPr sz="4800" spc="-75" dirty="0">
                <a:solidFill>
                  <a:srgbClr val="000000"/>
                </a:solidFill>
              </a:rPr>
              <a:t>considerations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496604"/>
            <a:ext cx="9277985" cy="279209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94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10" dirty="0">
                <a:latin typeface="Verdana"/>
                <a:cs typeface="Verdana"/>
              </a:rPr>
              <a:t>Consanguineous </a:t>
            </a:r>
            <a:r>
              <a:rPr sz="2400" spc="-25" dirty="0">
                <a:latin typeface="Verdana"/>
                <a:cs typeface="Verdana"/>
              </a:rPr>
              <a:t>marriage </a:t>
            </a:r>
            <a:r>
              <a:rPr sz="2400" spc="-335" dirty="0">
                <a:latin typeface="Verdana"/>
                <a:cs typeface="Verdana"/>
              </a:rPr>
              <a:t>(56% </a:t>
            </a:r>
            <a:r>
              <a:rPr sz="2400" spc="-110" dirty="0">
                <a:latin typeface="Verdana"/>
                <a:cs typeface="Verdana"/>
              </a:rPr>
              <a:t>in </a:t>
            </a:r>
            <a:r>
              <a:rPr sz="2400" spc="-200" dirty="0">
                <a:latin typeface="Verdana"/>
                <a:cs typeface="Verdana"/>
              </a:rPr>
              <a:t>1995, </a:t>
            </a:r>
            <a:r>
              <a:rPr sz="2400" spc="-310" dirty="0">
                <a:latin typeface="Verdana"/>
                <a:cs typeface="Verdana"/>
              </a:rPr>
              <a:t>57.7% </a:t>
            </a:r>
            <a:r>
              <a:rPr sz="2400" spc="-110" dirty="0">
                <a:latin typeface="Verdana"/>
                <a:cs typeface="Verdana"/>
              </a:rPr>
              <a:t>in </a:t>
            </a:r>
            <a:r>
              <a:rPr sz="2400" spc="-200" dirty="0">
                <a:latin typeface="Verdana"/>
                <a:cs typeface="Verdana"/>
              </a:rPr>
              <a:t>2007 </a:t>
            </a:r>
            <a:r>
              <a:rPr sz="2400" spc="-110" dirty="0">
                <a:latin typeface="Verdana"/>
                <a:cs typeface="Verdana"/>
              </a:rPr>
              <a:t>in</a:t>
            </a:r>
            <a:r>
              <a:rPr sz="2400" spc="-585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KSA)*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5" dirty="0">
                <a:latin typeface="Verdana"/>
                <a:cs typeface="Verdana"/>
              </a:rPr>
              <a:t>Respect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couple’s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decisions.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test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45" dirty="0">
                <a:latin typeface="Verdana"/>
                <a:cs typeface="Verdana"/>
              </a:rPr>
              <a:t>is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mandatory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but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endParaRPr sz="24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</a:pPr>
            <a:r>
              <a:rPr sz="2400" spc="-170" dirty="0">
                <a:latin typeface="Verdana"/>
                <a:cs typeface="Verdana"/>
              </a:rPr>
              <a:t>results </a:t>
            </a:r>
            <a:r>
              <a:rPr sz="2400" spc="5" dirty="0">
                <a:latin typeface="Verdana"/>
                <a:cs typeface="Verdana"/>
              </a:rPr>
              <a:t>are </a:t>
            </a:r>
            <a:r>
              <a:rPr sz="2400" spc="-25" dirty="0">
                <a:latin typeface="Verdana"/>
                <a:cs typeface="Verdana"/>
              </a:rPr>
              <a:t>not</a:t>
            </a:r>
            <a:r>
              <a:rPr sz="2400" spc="-36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mandatory.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100" dirty="0">
                <a:latin typeface="Verdana"/>
                <a:cs typeface="Verdana"/>
              </a:rPr>
              <a:t>Family </a:t>
            </a:r>
            <a:r>
              <a:rPr sz="2400" spc="95" dirty="0">
                <a:latin typeface="Verdana"/>
                <a:cs typeface="Verdana"/>
              </a:rPr>
              <a:t>and </a:t>
            </a:r>
            <a:r>
              <a:rPr sz="2400" spc="-75" dirty="0">
                <a:latin typeface="Verdana"/>
                <a:cs typeface="Verdana"/>
              </a:rPr>
              <a:t>tribal</a:t>
            </a:r>
            <a:r>
              <a:rPr sz="2400" spc="-61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pressure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15" dirty="0">
                <a:latin typeface="Verdana"/>
                <a:cs typeface="Verdana"/>
              </a:rPr>
              <a:t>Taboo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certain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diseases/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stigma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30" dirty="0">
                <a:latin typeface="Verdana"/>
                <a:cs typeface="Verdana"/>
              </a:rPr>
              <a:t>Privacy </a:t>
            </a:r>
            <a:r>
              <a:rPr sz="2400" spc="95" dirty="0">
                <a:latin typeface="Verdana"/>
                <a:cs typeface="Verdana"/>
              </a:rPr>
              <a:t>and</a:t>
            </a:r>
            <a:r>
              <a:rPr sz="2400" spc="-38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confidentiality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9842" y="637133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15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64017" y="3631184"/>
            <a:ext cx="3113913" cy="240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215" y="6278372"/>
            <a:ext cx="93052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El-Hazmi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MA,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Al-Swailem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AR,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Warsy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AS,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Al-Swailem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AM,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 Sulaimani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R,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Al-Meshari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AA.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Consanguinity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404040"/>
                </a:solidFill>
                <a:latin typeface="Verdana"/>
                <a:cs typeface="Verdana"/>
              </a:rPr>
              <a:t>among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Arabian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population.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Journal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404040"/>
                </a:solidFill>
                <a:latin typeface="Verdana"/>
                <a:cs typeface="Verdana"/>
              </a:rPr>
              <a:t>medical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genetics.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1995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Aug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1;32(8):623-6. 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El-Mouzan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MI,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Al-Salloum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AA,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Al-Herbish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AS,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Qurachi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0" dirty="0">
                <a:solidFill>
                  <a:srgbClr val="404040"/>
                </a:solidFill>
                <a:latin typeface="Verdana"/>
                <a:cs typeface="Verdana"/>
              </a:rPr>
              <a:t>MM,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Al-Omar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AA.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04040"/>
                </a:solidFill>
                <a:latin typeface="Verdana"/>
                <a:cs typeface="Verdana"/>
              </a:rPr>
              <a:t>Regional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variations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404040"/>
                </a:solidFill>
                <a:latin typeface="Verdana"/>
                <a:cs typeface="Verdana"/>
              </a:rPr>
              <a:t>prevalence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consanguinity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Arabia.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0" dirty="0">
                <a:solidFill>
                  <a:srgbClr val="404040"/>
                </a:solidFill>
                <a:latin typeface="Verdana"/>
                <a:cs typeface="Verdana"/>
              </a:rPr>
              <a:t>Medical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Journal.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2007;28(12):1881-4.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0026" y="642619"/>
            <a:ext cx="1035558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45" dirty="0">
                <a:solidFill>
                  <a:srgbClr val="000000"/>
                </a:solidFill>
              </a:rPr>
              <a:t>Lecture</a:t>
            </a:r>
            <a:r>
              <a:rPr sz="4800" spc="-380" dirty="0">
                <a:solidFill>
                  <a:srgbClr val="000000"/>
                </a:solidFill>
              </a:rPr>
              <a:t> </a:t>
            </a:r>
            <a:r>
              <a:rPr sz="4800" spc="-85" dirty="0">
                <a:solidFill>
                  <a:srgbClr val="000000"/>
                </a:solidFill>
              </a:rPr>
              <a:t>Outline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770026" y="2103081"/>
            <a:ext cx="10355580" cy="4479290"/>
          </a:xfrm>
          <a:custGeom>
            <a:avLst/>
            <a:gdLst/>
            <a:ahLst/>
            <a:cxnLst/>
            <a:rect l="l" t="t" r="r" b="b"/>
            <a:pathLst>
              <a:path w="10355580" h="4479290">
                <a:moveTo>
                  <a:pt x="0" y="4478909"/>
                </a:moveTo>
                <a:lnTo>
                  <a:pt x="10355199" y="4478909"/>
                </a:lnTo>
                <a:lnTo>
                  <a:pt x="10355199" y="0"/>
                </a:lnTo>
                <a:lnTo>
                  <a:pt x="0" y="0"/>
                </a:lnTo>
                <a:lnTo>
                  <a:pt x="0" y="4478909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969" y="2017293"/>
            <a:ext cx="10146030" cy="44691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C5ECF8"/>
                </a:solidFill>
                <a:latin typeface="Verdana"/>
                <a:cs typeface="Verdana"/>
              </a:rPr>
              <a:t>Scene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900" spc="-114" dirty="0">
                <a:solidFill>
                  <a:srgbClr val="C5ECF8"/>
                </a:solidFill>
                <a:latin typeface="Verdana"/>
                <a:cs typeface="Verdana"/>
              </a:rPr>
              <a:t>Brief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on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the</a:t>
            </a:r>
            <a:r>
              <a:rPr sz="1900" spc="-13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screening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program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spc="-75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counseling</a:t>
            </a:r>
            <a:r>
              <a:rPr sz="1900" spc="-12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C5ECF8"/>
                </a:solidFill>
                <a:latin typeface="Verdana"/>
                <a:cs typeface="Verdana"/>
              </a:rPr>
              <a:t>and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its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20" dirty="0">
                <a:solidFill>
                  <a:srgbClr val="C5ECF8"/>
                </a:solidFill>
                <a:latin typeface="Verdana"/>
                <a:cs typeface="Verdana"/>
              </a:rPr>
              <a:t>application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C5ECF8"/>
                </a:solidFill>
                <a:latin typeface="Verdana"/>
                <a:cs typeface="Verdana"/>
              </a:rPr>
              <a:t>in</a:t>
            </a:r>
            <a:r>
              <a:rPr sz="1900" spc="-16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KSA</a:t>
            </a:r>
            <a:endParaRPr sz="1900">
              <a:latin typeface="Verdana"/>
              <a:cs typeface="Verdana"/>
            </a:endParaRPr>
          </a:p>
          <a:p>
            <a:pPr marL="1841500" marR="5351780">
              <a:lnSpc>
                <a:spcPct val="139500"/>
              </a:lnSpc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program’s</a:t>
            </a:r>
            <a:r>
              <a:rPr sz="1900" spc="-19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objectives  Overview</a:t>
            </a:r>
            <a:r>
              <a:rPr sz="1900" spc="-18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video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5"/>
              </a:spcBef>
            </a:pPr>
            <a:r>
              <a:rPr sz="1900" spc="-50" dirty="0">
                <a:solidFill>
                  <a:srgbClr val="C5ECF8"/>
                </a:solidFill>
                <a:latin typeface="Verdana"/>
                <a:cs typeface="Verdana"/>
              </a:rPr>
              <a:t>Cultural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C5ECF8"/>
                </a:solidFill>
                <a:latin typeface="Verdana"/>
                <a:cs typeface="Verdana"/>
              </a:rPr>
              <a:t>considerations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b="1" spc="-290" dirty="0">
                <a:latin typeface="Verdana"/>
                <a:cs typeface="Verdana"/>
              </a:rPr>
              <a:t>3 </a:t>
            </a:r>
            <a:r>
              <a:rPr sz="1900" b="1" spc="-215" dirty="0">
                <a:latin typeface="Verdana"/>
                <a:cs typeface="Verdana"/>
              </a:rPr>
              <a:t>minutes </a:t>
            </a:r>
            <a:r>
              <a:rPr sz="1900" b="1" spc="-160" dirty="0">
                <a:latin typeface="Verdana"/>
                <a:cs typeface="Verdana"/>
              </a:rPr>
              <a:t>in-class </a:t>
            </a:r>
            <a:r>
              <a:rPr sz="1900" b="1" spc="-190" dirty="0">
                <a:latin typeface="Verdana"/>
                <a:cs typeface="Verdana"/>
              </a:rPr>
              <a:t>stretching</a:t>
            </a:r>
            <a:r>
              <a:rPr sz="1900" b="1" spc="-150" dirty="0">
                <a:latin typeface="Verdana"/>
                <a:cs typeface="Verdana"/>
              </a:rPr>
              <a:t> </a:t>
            </a:r>
            <a:r>
              <a:rPr sz="1900" b="1" spc="-140" dirty="0">
                <a:latin typeface="Verdana"/>
                <a:cs typeface="Verdana"/>
              </a:rPr>
              <a:t>break</a:t>
            </a:r>
            <a:endParaRPr sz="1900">
              <a:latin typeface="Verdana"/>
              <a:cs typeface="Verdana"/>
            </a:endParaRPr>
          </a:p>
          <a:p>
            <a:pPr marL="4584700" marR="5080">
              <a:lnSpc>
                <a:spcPts val="3180"/>
              </a:lnSpc>
              <a:spcBef>
                <a:spcPts val="254"/>
              </a:spcBef>
            </a:pPr>
            <a:r>
              <a:rPr sz="1900" spc="-30" dirty="0">
                <a:latin typeface="Verdana"/>
                <a:cs typeface="Verdana"/>
              </a:rPr>
              <a:t>Scenario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application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for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fates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of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tested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10" dirty="0">
                <a:latin typeface="Verdana"/>
                <a:cs typeface="Verdana"/>
              </a:rPr>
              <a:t>couples  </a:t>
            </a:r>
            <a:r>
              <a:rPr sz="1900" spc="-65" dirty="0">
                <a:latin typeface="Verdana"/>
                <a:cs typeface="Verdana"/>
              </a:rPr>
              <a:t>Infectious </a:t>
            </a:r>
            <a:r>
              <a:rPr sz="1900" spc="-30" dirty="0">
                <a:latin typeface="Verdana"/>
                <a:cs typeface="Verdana"/>
              </a:rPr>
              <a:t>disease</a:t>
            </a:r>
            <a:r>
              <a:rPr sz="1900" spc="-220" dirty="0">
                <a:latin typeface="Verdana"/>
                <a:cs typeface="Verdana"/>
              </a:rPr>
              <a:t> </a:t>
            </a:r>
            <a:r>
              <a:rPr sz="1900" spc="-45" dirty="0">
                <a:latin typeface="Verdana"/>
                <a:cs typeface="Verdana"/>
              </a:rPr>
              <a:t>scenarios</a:t>
            </a:r>
            <a:endParaRPr sz="1900">
              <a:latin typeface="Verdana"/>
              <a:cs typeface="Verdana"/>
            </a:endParaRPr>
          </a:p>
          <a:p>
            <a:pPr marL="4584700">
              <a:lnSpc>
                <a:spcPct val="100000"/>
              </a:lnSpc>
              <a:spcBef>
                <a:spcPts val="645"/>
              </a:spcBef>
            </a:pPr>
            <a:r>
              <a:rPr sz="1900" spc="-75" dirty="0">
                <a:latin typeface="Verdana"/>
                <a:cs typeface="Verdana"/>
              </a:rPr>
              <a:t>Inherited </a:t>
            </a:r>
            <a:r>
              <a:rPr sz="1900" spc="45" dirty="0">
                <a:latin typeface="Verdana"/>
                <a:cs typeface="Verdana"/>
              </a:rPr>
              <a:t>blood</a:t>
            </a:r>
            <a:r>
              <a:rPr sz="1900" spc="-175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disorders</a:t>
            </a:r>
            <a:endParaRPr sz="1900">
              <a:latin typeface="Verdana"/>
              <a:cs typeface="Verdana"/>
            </a:endParaRPr>
          </a:p>
          <a:p>
            <a:pPr marL="899794" algn="ctr">
              <a:lnSpc>
                <a:spcPct val="100000"/>
              </a:lnSpc>
              <a:spcBef>
                <a:spcPts val="900"/>
              </a:spcBef>
            </a:pPr>
            <a:r>
              <a:rPr sz="1900" b="1" spc="-140" dirty="0">
                <a:latin typeface="Verdana"/>
                <a:cs typeface="Verdana"/>
              </a:rPr>
              <a:t>Closing</a:t>
            </a:r>
            <a:r>
              <a:rPr sz="1900" b="1" spc="-125" dirty="0">
                <a:latin typeface="Verdana"/>
                <a:cs typeface="Verdana"/>
              </a:rPr>
              <a:t> </a:t>
            </a:r>
            <a:r>
              <a:rPr sz="1900" b="1" spc="-210" dirty="0">
                <a:latin typeface="Verdana"/>
                <a:cs typeface="Verdana"/>
              </a:rPr>
              <a:t>remarks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16</a:t>
            </a:fld>
            <a:endParaRPr spc="-8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815" y="0"/>
            <a:ext cx="11215878" cy="6581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17</a:t>
            </a:fld>
            <a:endParaRPr spc="-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0026" y="642619"/>
            <a:ext cx="1035558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45" dirty="0">
                <a:solidFill>
                  <a:srgbClr val="000000"/>
                </a:solidFill>
              </a:rPr>
              <a:t>Lecture</a:t>
            </a:r>
            <a:r>
              <a:rPr sz="4800" spc="-380" dirty="0">
                <a:solidFill>
                  <a:srgbClr val="000000"/>
                </a:solidFill>
              </a:rPr>
              <a:t> </a:t>
            </a:r>
            <a:r>
              <a:rPr sz="4800" spc="-85" dirty="0">
                <a:solidFill>
                  <a:srgbClr val="000000"/>
                </a:solidFill>
              </a:rPr>
              <a:t>Outline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770026" y="2103081"/>
            <a:ext cx="10355580" cy="4479290"/>
          </a:xfrm>
          <a:custGeom>
            <a:avLst/>
            <a:gdLst/>
            <a:ahLst/>
            <a:cxnLst/>
            <a:rect l="l" t="t" r="r" b="b"/>
            <a:pathLst>
              <a:path w="10355580" h="4479290">
                <a:moveTo>
                  <a:pt x="0" y="4478909"/>
                </a:moveTo>
                <a:lnTo>
                  <a:pt x="10355199" y="4478909"/>
                </a:lnTo>
                <a:lnTo>
                  <a:pt x="10355199" y="0"/>
                </a:lnTo>
                <a:lnTo>
                  <a:pt x="0" y="0"/>
                </a:lnTo>
                <a:lnTo>
                  <a:pt x="0" y="4478909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969" y="2017293"/>
            <a:ext cx="10146030" cy="44691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C5ECF8"/>
                </a:solidFill>
                <a:latin typeface="Verdana"/>
                <a:cs typeface="Verdana"/>
              </a:rPr>
              <a:t>Scene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900" spc="-114" dirty="0">
                <a:solidFill>
                  <a:srgbClr val="C5ECF8"/>
                </a:solidFill>
                <a:latin typeface="Verdana"/>
                <a:cs typeface="Verdana"/>
              </a:rPr>
              <a:t>Brief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on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the</a:t>
            </a:r>
            <a:r>
              <a:rPr sz="1900" spc="-13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screening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program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spc="-75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counseling</a:t>
            </a:r>
            <a:r>
              <a:rPr sz="1900" spc="-12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C5ECF8"/>
                </a:solidFill>
                <a:latin typeface="Verdana"/>
                <a:cs typeface="Verdana"/>
              </a:rPr>
              <a:t>and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its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20" dirty="0">
                <a:solidFill>
                  <a:srgbClr val="C5ECF8"/>
                </a:solidFill>
                <a:latin typeface="Verdana"/>
                <a:cs typeface="Verdana"/>
              </a:rPr>
              <a:t>application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C5ECF8"/>
                </a:solidFill>
                <a:latin typeface="Verdana"/>
                <a:cs typeface="Verdana"/>
              </a:rPr>
              <a:t>in</a:t>
            </a:r>
            <a:r>
              <a:rPr sz="1900" spc="-16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KSA</a:t>
            </a:r>
            <a:endParaRPr sz="1900">
              <a:latin typeface="Verdana"/>
              <a:cs typeface="Verdana"/>
            </a:endParaRPr>
          </a:p>
          <a:p>
            <a:pPr marL="1841500" marR="5351780">
              <a:lnSpc>
                <a:spcPct val="139500"/>
              </a:lnSpc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program’s</a:t>
            </a:r>
            <a:r>
              <a:rPr sz="1900" spc="-19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objectives  Overview</a:t>
            </a:r>
            <a:r>
              <a:rPr sz="1900" spc="-18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video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5"/>
              </a:spcBef>
            </a:pPr>
            <a:r>
              <a:rPr sz="1900" spc="-50" dirty="0">
                <a:solidFill>
                  <a:srgbClr val="C5ECF8"/>
                </a:solidFill>
                <a:latin typeface="Verdana"/>
                <a:cs typeface="Verdana"/>
              </a:rPr>
              <a:t>Cultural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C5ECF8"/>
                </a:solidFill>
                <a:latin typeface="Verdana"/>
                <a:cs typeface="Verdana"/>
              </a:rPr>
              <a:t>considerations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b="1" spc="-290" dirty="0">
                <a:solidFill>
                  <a:srgbClr val="C5ECF8"/>
                </a:solidFill>
                <a:latin typeface="Verdana"/>
                <a:cs typeface="Verdana"/>
              </a:rPr>
              <a:t>3 </a:t>
            </a:r>
            <a:r>
              <a:rPr sz="1900" b="1" spc="-215" dirty="0">
                <a:solidFill>
                  <a:srgbClr val="C5ECF8"/>
                </a:solidFill>
                <a:latin typeface="Verdana"/>
                <a:cs typeface="Verdana"/>
              </a:rPr>
              <a:t>minutes </a:t>
            </a:r>
            <a:r>
              <a:rPr sz="1900" b="1" spc="-160" dirty="0">
                <a:solidFill>
                  <a:srgbClr val="C5ECF8"/>
                </a:solidFill>
                <a:latin typeface="Verdana"/>
                <a:cs typeface="Verdana"/>
              </a:rPr>
              <a:t>in-class </a:t>
            </a:r>
            <a:r>
              <a:rPr sz="1900" b="1" spc="-190" dirty="0">
                <a:solidFill>
                  <a:srgbClr val="C5ECF8"/>
                </a:solidFill>
                <a:latin typeface="Verdana"/>
                <a:cs typeface="Verdana"/>
              </a:rPr>
              <a:t>stretching</a:t>
            </a:r>
            <a:r>
              <a:rPr sz="1900" b="1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b="1" spc="-140" dirty="0">
                <a:solidFill>
                  <a:srgbClr val="C5ECF8"/>
                </a:solidFill>
                <a:latin typeface="Verdana"/>
                <a:cs typeface="Verdana"/>
              </a:rPr>
              <a:t>break</a:t>
            </a:r>
            <a:endParaRPr sz="1900">
              <a:latin typeface="Verdana"/>
              <a:cs typeface="Verdana"/>
            </a:endParaRPr>
          </a:p>
          <a:p>
            <a:pPr marL="4584700" marR="5080">
              <a:lnSpc>
                <a:spcPts val="3180"/>
              </a:lnSpc>
              <a:spcBef>
                <a:spcPts val="254"/>
              </a:spcBef>
            </a:pPr>
            <a:r>
              <a:rPr sz="1900" spc="-30" dirty="0">
                <a:latin typeface="Verdana"/>
                <a:cs typeface="Verdana"/>
              </a:rPr>
              <a:t>Scenario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application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for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fates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of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tested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10" dirty="0">
                <a:latin typeface="Verdana"/>
                <a:cs typeface="Verdana"/>
              </a:rPr>
              <a:t>couples  </a:t>
            </a:r>
            <a:r>
              <a:rPr sz="1900" spc="-65" dirty="0">
                <a:latin typeface="Verdana"/>
                <a:cs typeface="Verdana"/>
              </a:rPr>
              <a:t>Infectious </a:t>
            </a:r>
            <a:r>
              <a:rPr sz="1900" spc="-30" dirty="0">
                <a:latin typeface="Verdana"/>
                <a:cs typeface="Verdana"/>
              </a:rPr>
              <a:t>disease</a:t>
            </a:r>
            <a:r>
              <a:rPr sz="1900" spc="-220" dirty="0">
                <a:latin typeface="Verdana"/>
                <a:cs typeface="Verdana"/>
              </a:rPr>
              <a:t> </a:t>
            </a:r>
            <a:r>
              <a:rPr sz="1900" spc="-45" dirty="0">
                <a:latin typeface="Verdana"/>
                <a:cs typeface="Verdana"/>
              </a:rPr>
              <a:t>scenarios</a:t>
            </a:r>
            <a:endParaRPr sz="1900">
              <a:latin typeface="Verdana"/>
              <a:cs typeface="Verdana"/>
            </a:endParaRPr>
          </a:p>
          <a:p>
            <a:pPr marL="4584700">
              <a:lnSpc>
                <a:spcPct val="100000"/>
              </a:lnSpc>
              <a:spcBef>
                <a:spcPts val="645"/>
              </a:spcBef>
            </a:pPr>
            <a:r>
              <a:rPr sz="1900" spc="-75" dirty="0">
                <a:latin typeface="Verdana"/>
                <a:cs typeface="Verdana"/>
              </a:rPr>
              <a:t>Inherited </a:t>
            </a:r>
            <a:r>
              <a:rPr sz="1900" spc="45" dirty="0">
                <a:latin typeface="Verdana"/>
                <a:cs typeface="Verdana"/>
              </a:rPr>
              <a:t>blood</a:t>
            </a:r>
            <a:r>
              <a:rPr sz="1900" spc="-175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disorders</a:t>
            </a:r>
            <a:endParaRPr sz="1900">
              <a:latin typeface="Verdana"/>
              <a:cs typeface="Verdana"/>
            </a:endParaRPr>
          </a:p>
          <a:p>
            <a:pPr marL="899794" algn="ctr">
              <a:lnSpc>
                <a:spcPct val="100000"/>
              </a:lnSpc>
              <a:spcBef>
                <a:spcPts val="900"/>
              </a:spcBef>
            </a:pPr>
            <a:r>
              <a:rPr sz="1900" b="1" spc="-140" dirty="0">
                <a:latin typeface="Verdana"/>
                <a:cs typeface="Verdana"/>
              </a:rPr>
              <a:t>Closing</a:t>
            </a:r>
            <a:r>
              <a:rPr sz="1900" b="1" spc="-125" dirty="0">
                <a:latin typeface="Verdana"/>
                <a:cs typeface="Verdana"/>
              </a:rPr>
              <a:t> </a:t>
            </a:r>
            <a:r>
              <a:rPr sz="1900" b="1" spc="-210" dirty="0">
                <a:latin typeface="Verdana"/>
                <a:cs typeface="Verdana"/>
              </a:rPr>
              <a:t>remarks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18</a:t>
            </a:fld>
            <a:endParaRPr spc="-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CCCC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65" dirty="0"/>
              <a:t>Scenario</a:t>
            </a:r>
            <a:r>
              <a:rPr sz="4800" spc="-365" dirty="0"/>
              <a:t> </a:t>
            </a:r>
            <a:r>
              <a:rPr sz="4800" spc="-445" dirty="0"/>
              <a:t>#1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130678"/>
            <a:ext cx="9713595" cy="2814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60825" algn="l"/>
              </a:tabLst>
            </a:pPr>
            <a:r>
              <a:rPr sz="2400" spc="70" dirty="0">
                <a:latin typeface="Verdana"/>
                <a:cs typeface="Verdana"/>
              </a:rPr>
              <a:t>Mohammed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and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Fatima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presented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primary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care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clinic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  </a:t>
            </a:r>
            <a:r>
              <a:rPr sz="2400" spc="-75" dirty="0">
                <a:latin typeface="Verdana"/>
                <a:cs typeface="Verdana"/>
              </a:rPr>
              <a:t>pre-marital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screening.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You	</a:t>
            </a:r>
            <a:r>
              <a:rPr sz="2400" spc="-15" dirty="0">
                <a:latin typeface="Verdana"/>
                <a:cs typeface="Verdana"/>
              </a:rPr>
              <a:t>performed </a:t>
            </a:r>
            <a:r>
              <a:rPr sz="2400" spc="-20" dirty="0">
                <a:latin typeface="Verdana"/>
                <a:cs typeface="Verdana"/>
              </a:rPr>
              <a:t>the </a:t>
            </a:r>
            <a:r>
              <a:rPr sz="2400" spc="-35" dirty="0">
                <a:latin typeface="Verdana"/>
                <a:cs typeface="Verdana"/>
              </a:rPr>
              <a:t>following </a:t>
            </a:r>
            <a:r>
              <a:rPr sz="2400" spc="60" dirty="0">
                <a:latin typeface="Verdana"/>
                <a:cs typeface="Verdana"/>
              </a:rPr>
              <a:t>blood </a:t>
            </a:r>
            <a:r>
              <a:rPr sz="2400" spc="-200" dirty="0">
                <a:latin typeface="Verdana"/>
                <a:cs typeface="Verdana"/>
              </a:rPr>
              <a:t>tests:  </a:t>
            </a:r>
            <a:r>
              <a:rPr sz="2400" spc="50" dirty="0">
                <a:latin typeface="Verdana"/>
                <a:cs typeface="Verdana"/>
              </a:rPr>
              <a:t>complete </a:t>
            </a:r>
            <a:r>
              <a:rPr sz="2400" spc="60" dirty="0">
                <a:latin typeface="Verdana"/>
                <a:cs typeface="Verdana"/>
              </a:rPr>
              <a:t>blood </a:t>
            </a:r>
            <a:r>
              <a:rPr sz="2400" spc="-10" dirty="0">
                <a:latin typeface="Verdana"/>
                <a:cs typeface="Verdana"/>
              </a:rPr>
              <a:t>count, </a:t>
            </a:r>
            <a:r>
              <a:rPr sz="2400" spc="-80" dirty="0">
                <a:latin typeface="Verdana"/>
                <a:cs typeface="Verdana"/>
              </a:rPr>
              <a:t>sickle </a:t>
            </a:r>
            <a:r>
              <a:rPr sz="2400" spc="20" dirty="0">
                <a:latin typeface="Verdana"/>
                <a:cs typeface="Verdana"/>
              </a:rPr>
              <a:t>cell </a:t>
            </a:r>
            <a:r>
              <a:rPr sz="2400" spc="-135" dirty="0">
                <a:latin typeface="Verdana"/>
                <a:cs typeface="Verdana"/>
              </a:rPr>
              <a:t>test, </a:t>
            </a:r>
            <a:r>
              <a:rPr sz="2400" spc="10" dirty="0">
                <a:latin typeface="Verdana"/>
                <a:cs typeface="Verdana"/>
              </a:rPr>
              <a:t>hemoglobin  </a:t>
            </a:r>
            <a:r>
              <a:rPr sz="2400" spc="-60" dirty="0">
                <a:latin typeface="Verdana"/>
                <a:cs typeface="Verdana"/>
              </a:rPr>
              <a:t>electrophoresis,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95" dirty="0">
                <a:latin typeface="Verdana"/>
                <a:cs typeface="Verdana"/>
              </a:rPr>
              <a:t>and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virology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tests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HIV,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Hep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C,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00" dirty="0">
                <a:latin typeface="Verdana"/>
                <a:cs typeface="Verdana"/>
              </a:rPr>
              <a:t>and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Hep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45" dirty="0">
                <a:latin typeface="Verdana"/>
                <a:cs typeface="Verdana"/>
              </a:rPr>
              <a:t>B.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Both  </a:t>
            </a:r>
            <a:r>
              <a:rPr sz="2400" spc="-10" dirty="0">
                <a:latin typeface="Verdana"/>
                <a:cs typeface="Verdana"/>
              </a:rPr>
              <a:t>were </a:t>
            </a:r>
            <a:r>
              <a:rPr sz="2400" spc="30" dirty="0">
                <a:latin typeface="Verdana"/>
                <a:cs typeface="Verdana"/>
              </a:rPr>
              <a:t>clear </a:t>
            </a:r>
            <a:r>
              <a:rPr sz="2400" spc="-95" dirty="0">
                <a:latin typeface="Verdana"/>
                <a:cs typeface="Verdana"/>
              </a:rPr>
              <a:t>from </a:t>
            </a:r>
            <a:r>
              <a:rPr sz="2400" spc="-5" dirty="0">
                <a:latin typeface="Verdana"/>
                <a:cs typeface="Verdana"/>
              </a:rPr>
              <a:t>any</a:t>
            </a:r>
            <a:r>
              <a:rPr sz="2400" spc="-65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abnormalities.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400" b="1" spc="-280" dirty="0">
                <a:solidFill>
                  <a:srgbClr val="252525"/>
                </a:solidFill>
                <a:latin typeface="Verdana"/>
                <a:cs typeface="Verdana"/>
              </a:rPr>
              <a:t>1.	</a:t>
            </a:r>
            <a:r>
              <a:rPr sz="2400" b="1" spc="-505" dirty="0">
                <a:latin typeface="Verdana"/>
                <a:cs typeface="Verdana"/>
              </a:rPr>
              <a:t>Is </a:t>
            </a:r>
            <a:r>
              <a:rPr sz="2400" b="1" spc="-185" dirty="0">
                <a:latin typeface="Verdana"/>
                <a:cs typeface="Verdana"/>
              </a:rPr>
              <a:t>counseling </a:t>
            </a:r>
            <a:r>
              <a:rPr sz="2400" b="1" spc="-210" dirty="0">
                <a:latin typeface="Verdana"/>
                <a:cs typeface="Verdana"/>
              </a:rPr>
              <a:t>required </a:t>
            </a:r>
            <a:r>
              <a:rPr sz="2400" b="1" spc="-260" dirty="0">
                <a:latin typeface="Verdana"/>
                <a:cs typeface="Verdana"/>
              </a:rPr>
              <a:t>in </a:t>
            </a:r>
            <a:r>
              <a:rPr sz="2400" b="1" spc="-315" dirty="0">
                <a:latin typeface="Verdana"/>
                <a:cs typeface="Verdana"/>
              </a:rPr>
              <a:t>this</a:t>
            </a:r>
            <a:r>
              <a:rPr sz="2400" b="1" spc="55" dirty="0">
                <a:latin typeface="Verdana"/>
                <a:cs typeface="Verdana"/>
              </a:rPr>
              <a:t> </a:t>
            </a:r>
            <a:r>
              <a:rPr sz="2400" b="1" spc="-245" dirty="0">
                <a:latin typeface="Verdana"/>
                <a:cs typeface="Verdana"/>
              </a:rPr>
              <a:t>situation?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83551" y="3945001"/>
            <a:ext cx="3800094" cy="209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19</a:t>
            </a:fld>
            <a:endParaRPr spc="-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95" dirty="0"/>
              <a:t>Learning</a:t>
            </a:r>
            <a:r>
              <a:rPr sz="4800" spc="-365" dirty="0"/>
              <a:t> </a:t>
            </a:r>
            <a:r>
              <a:rPr sz="4800" spc="-40" dirty="0"/>
              <a:t>Objectives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016378"/>
            <a:ext cx="9518650" cy="36379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1770380" algn="l"/>
              </a:tabLst>
            </a:pPr>
            <a:r>
              <a:rPr sz="2400" spc="-204" dirty="0">
                <a:latin typeface="Verdana"/>
                <a:cs typeface="Verdana"/>
              </a:rPr>
              <a:t>By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end	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this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lecture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student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should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able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to: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15" dirty="0">
                <a:latin typeface="Verdana"/>
                <a:cs typeface="Verdana"/>
              </a:rPr>
              <a:t>Recognize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Saudi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Healthy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Marriage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program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10" dirty="0">
                <a:latin typeface="Verdana"/>
                <a:cs typeface="Verdana"/>
              </a:rPr>
              <a:t>Recall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program’s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areas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pre-marital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counseling</a:t>
            </a:r>
            <a:endParaRPr sz="2400">
              <a:latin typeface="Verdana"/>
              <a:cs typeface="Verdana"/>
            </a:endParaRPr>
          </a:p>
          <a:p>
            <a:pPr marL="355600" marR="991235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-215" dirty="0">
                <a:latin typeface="Verdana"/>
                <a:cs typeface="Verdana"/>
              </a:rPr>
              <a:t>List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diseases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included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Saudi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pre-marital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screening  </a:t>
            </a:r>
            <a:r>
              <a:rPr sz="2400" spc="-20" dirty="0">
                <a:latin typeface="Verdana"/>
                <a:cs typeface="Verdana"/>
              </a:rPr>
              <a:t>program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-100" dirty="0">
                <a:latin typeface="Verdana"/>
                <a:cs typeface="Verdana"/>
              </a:rPr>
              <a:t>Identify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fate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tested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individuals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(case,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carrier,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clear)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15" dirty="0">
                <a:latin typeface="Verdana"/>
                <a:cs typeface="Verdana"/>
              </a:rPr>
              <a:t>Recognize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cultural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considerations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pre-marital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counseling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  </a:t>
            </a:r>
            <a:r>
              <a:rPr sz="2400" spc="-70" dirty="0">
                <a:latin typeface="Verdana"/>
                <a:cs typeface="Verdana"/>
              </a:rPr>
              <a:t>Saudi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Arabia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66908" y="2014220"/>
            <a:ext cx="1866010" cy="2713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47245" y="6370594"/>
            <a:ext cx="121285" cy="18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9999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65" dirty="0">
                <a:solidFill>
                  <a:srgbClr val="000000"/>
                </a:solidFill>
              </a:rPr>
              <a:t>Scenario</a:t>
            </a:r>
            <a:r>
              <a:rPr sz="4800" spc="-365" dirty="0">
                <a:solidFill>
                  <a:srgbClr val="000000"/>
                </a:solidFill>
              </a:rPr>
              <a:t> </a:t>
            </a:r>
            <a:r>
              <a:rPr sz="4800" spc="-445" dirty="0">
                <a:solidFill>
                  <a:srgbClr val="000000"/>
                </a:solidFill>
              </a:rPr>
              <a:t>#2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130678"/>
            <a:ext cx="9783445" cy="340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40535" algn="l"/>
              </a:tabLst>
            </a:pPr>
            <a:r>
              <a:rPr sz="2400" spc="15" dirty="0">
                <a:latin typeface="Verdana"/>
                <a:cs typeface="Verdana"/>
              </a:rPr>
              <a:t>Amal </a:t>
            </a:r>
            <a:r>
              <a:rPr sz="2400" spc="95" dirty="0">
                <a:latin typeface="Verdana"/>
                <a:cs typeface="Verdana"/>
              </a:rPr>
              <a:t>and </a:t>
            </a:r>
            <a:r>
              <a:rPr sz="2400" spc="-65" dirty="0">
                <a:latin typeface="Verdana"/>
                <a:cs typeface="Verdana"/>
              </a:rPr>
              <a:t>Tareq </a:t>
            </a:r>
            <a:r>
              <a:rPr sz="2400" spc="-20" dirty="0">
                <a:latin typeface="Verdana"/>
                <a:cs typeface="Verdana"/>
              </a:rPr>
              <a:t>performed </a:t>
            </a:r>
            <a:r>
              <a:rPr sz="2400" spc="-75" dirty="0">
                <a:latin typeface="Verdana"/>
                <a:cs typeface="Verdana"/>
              </a:rPr>
              <a:t>pre-marital </a:t>
            </a:r>
            <a:r>
              <a:rPr sz="2400" spc="-30" dirty="0">
                <a:latin typeface="Verdana"/>
                <a:cs typeface="Verdana"/>
              </a:rPr>
              <a:t>screening </a:t>
            </a:r>
            <a:r>
              <a:rPr sz="2400" spc="-155" dirty="0">
                <a:latin typeface="Verdana"/>
                <a:cs typeface="Verdana"/>
              </a:rPr>
              <a:t>tests </a:t>
            </a:r>
            <a:r>
              <a:rPr sz="2400" spc="90" dirty="0">
                <a:latin typeface="Verdana"/>
                <a:cs typeface="Verdana"/>
              </a:rPr>
              <a:t>and </a:t>
            </a:r>
            <a:r>
              <a:rPr sz="2400" spc="-150" dirty="0">
                <a:latin typeface="Verdana"/>
                <a:cs typeface="Verdana"/>
              </a:rPr>
              <a:t>it </a:t>
            </a:r>
            <a:r>
              <a:rPr sz="2400" spc="-35" dirty="0">
                <a:latin typeface="Verdana"/>
                <a:cs typeface="Verdana"/>
              </a:rPr>
              <a:t>was  </a:t>
            </a:r>
            <a:r>
              <a:rPr sz="2400" spc="10" dirty="0">
                <a:latin typeface="Verdana"/>
                <a:cs typeface="Verdana"/>
              </a:rPr>
              <a:t>found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that	</a:t>
            </a:r>
            <a:r>
              <a:rPr sz="2400" spc="-65" dirty="0">
                <a:latin typeface="Verdana"/>
                <a:cs typeface="Verdana"/>
              </a:rPr>
              <a:t>Tareq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40" dirty="0">
                <a:latin typeface="Verdana"/>
                <a:cs typeface="Verdana"/>
              </a:rPr>
              <a:t>is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Hep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70" dirty="0">
                <a:latin typeface="Verdana"/>
                <a:cs typeface="Verdana"/>
              </a:rPr>
              <a:t>B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carrier.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40" dirty="0">
                <a:latin typeface="Verdana"/>
                <a:cs typeface="Verdana"/>
              </a:rPr>
              <a:t>Repeat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tests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confirm.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180" dirty="0">
                <a:latin typeface="Verdana"/>
                <a:cs typeface="Verdana"/>
              </a:rPr>
              <a:t>To  </a:t>
            </a:r>
            <a:r>
              <a:rPr sz="2400" spc="-145" dirty="0">
                <a:latin typeface="Verdana"/>
                <a:cs typeface="Verdana"/>
              </a:rPr>
              <a:t>issue </a:t>
            </a:r>
            <a:r>
              <a:rPr sz="2400" spc="-35" dirty="0">
                <a:latin typeface="Verdana"/>
                <a:cs typeface="Verdana"/>
              </a:rPr>
              <a:t>them </a:t>
            </a:r>
            <a:r>
              <a:rPr sz="2400" spc="195" dirty="0">
                <a:latin typeface="Verdana"/>
                <a:cs typeface="Verdana"/>
              </a:rPr>
              <a:t>a </a:t>
            </a:r>
            <a:r>
              <a:rPr sz="2400" spc="-15" dirty="0">
                <a:latin typeface="Verdana"/>
                <a:cs typeface="Verdana"/>
              </a:rPr>
              <a:t>health </a:t>
            </a:r>
            <a:r>
              <a:rPr sz="2400" spc="-30" dirty="0">
                <a:latin typeface="Verdana"/>
                <a:cs typeface="Verdana"/>
              </a:rPr>
              <a:t>marriage </a:t>
            </a:r>
            <a:r>
              <a:rPr sz="2400" spc="5" dirty="0">
                <a:latin typeface="Verdana"/>
                <a:cs typeface="Verdana"/>
              </a:rPr>
              <a:t>certificate </a:t>
            </a:r>
            <a:r>
              <a:rPr sz="2400" spc="-145" dirty="0">
                <a:latin typeface="Verdana"/>
                <a:cs typeface="Verdana"/>
              </a:rPr>
              <a:t>it </a:t>
            </a:r>
            <a:r>
              <a:rPr sz="2400" spc="-24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mandatory </a:t>
            </a:r>
            <a:r>
              <a:rPr sz="2400" spc="-30" dirty="0">
                <a:latin typeface="Verdana"/>
                <a:cs typeface="Verdana"/>
              </a:rPr>
              <a:t>that </a:t>
            </a:r>
            <a:r>
              <a:rPr sz="2400" spc="-50" dirty="0">
                <a:latin typeface="Verdana"/>
                <a:cs typeface="Verdana"/>
              </a:rPr>
              <a:t>they  </a:t>
            </a:r>
            <a:r>
              <a:rPr sz="2400" spc="114" dirty="0">
                <a:latin typeface="Verdana"/>
                <a:cs typeface="Verdana"/>
              </a:rPr>
              <a:t>go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counseling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clinic.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b="1" spc="-275" dirty="0">
                <a:latin typeface="Verdana"/>
                <a:cs typeface="Verdana"/>
              </a:rPr>
              <a:t>what </a:t>
            </a:r>
            <a:r>
              <a:rPr sz="2400" b="1" spc="-295" dirty="0">
                <a:latin typeface="Verdana"/>
                <a:cs typeface="Verdana"/>
              </a:rPr>
              <a:t>will </a:t>
            </a:r>
            <a:r>
              <a:rPr sz="2400" b="1" spc="-190" dirty="0">
                <a:latin typeface="Verdana"/>
                <a:cs typeface="Verdana"/>
              </a:rPr>
              <a:t>you </a:t>
            </a:r>
            <a:r>
              <a:rPr sz="2400" b="1" spc="-175" dirty="0">
                <a:latin typeface="Verdana"/>
                <a:cs typeface="Verdana"/>
              </a:rPr>
              <a:t>counsel </a:t>
            </a:r>
            <a:r>
              <a:rPr sz="2400" b="1" spc="-250" dirty="0">
                <a:latin typeface="Verdana"/>
                <a:cs typeface="Verdana"/>
              </a:rPr>
              <a:t>them</a:t>
            </a:r>
            <a:r>
              <a:rPr sz="2400" b="1" spc="204" dirty="0">
                <a:latin typeface="Verdana"/>
                <a:cs typeface="Verdana"/>
              </a:rPr>
              <a:t> </a:t>
            </a:r>
            <a:r>
              <a:rPr sz="2400" b="1" spc="-170" dirty="0">
                <a:latin typeface="Verdana"/>
                <a:cs typeface="Verdana"/>
              </a:rPr>
              <a:t>about?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165" dirty="0">
                <a:latin typeface="Verdana"/>
                <a:cs typeface="Verdana"/>
              </a:rPr>
              <a:t>Transmission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80" dirty="0">
                <a:latin typeface="Verdana"/>
                <a:cs typeface="Verdana"/>
              </a:rPr>
              <a:t>wife- </a:t>
            </a:r>
            <a:r>
              <a:rPr sz="2400" spc="30" dirty="0">
                <a:latin typeface="Verdana"/>
                <a:cs typeface="Verdana"/>
              </a:rPr>
              <a:t>Hep</a:t>
            </a:r>
            <a:r>
              <a:rPr sz="2400" spc="-445" dirty="0">
                <a:latin typeface="Verdana"/>
                <a:cs typeface="Verdana"/>
              </a:rPr>
              <a:t> </a:t>
            </a:r>
            <a:r>
              <a:rPr sz="2400" spc="-270" dirty="0">
                <a:latin typeface="Verdana"/>
                <a:cs typeface="Verdana"/>
              </a:rPr>
              <a:t>B </a:t>
            </a:r>
            <a:r>
              <a:rPr sz="2400" spc="85" dirty="0">
                <a:latin typeface="Verdana"/>
                <a:cs typeface="Verdana"/>
              </a:rPr>
              <a:t>vaccine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165" dirty="0">
                <a:latin typeface="Verdana"/>
                <a:cs typeface="Verdana"/>
              </a:rPr>
              <a:t>Transmission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85" dirty="0">
                <a:latin typeface="Verdana"/>
                <a:cs typeface="Verdana"/>
              </a:rPr>
              <a:t>future </a:t>
            </a:r>
            <a:r>
              <a:rPr sz="2400" spc="-25" dirty="0">
                <a:latin typeface="Verdana"/>
                <a:cs typeface="Verdana"/>
              </a:rPr>
              <a:t>children </a:t>
            </a:r>
            <a:r>
              <a:rPr sz="2400" spc="-330" dirty="0">
                <a:latin typeface="Verdana"/>
                <a:cs typeface="Verdana"/>
              </a:rPr>
              <a:t>– </a:t>
            </a:r>
            <a:r>
              <a:rPr sz="2400" spc="35" dirty="0">
                <a:latin typeface="Verdana"/>
                <a:cs typeface="Verdana"/>
              </a:rPr>
              <a:t>Hep</a:t>
            </a:r>
            <a:r>
              <a:rPr sz="2400" spc="-459" dirty="0">
                <a:latin typeface="Verdana"/>
                <a:cs typeface="Verdana"/>
              </a:rPr>
              <a:t> </a:t>
            </a:r>
            <a:r>
              <a:rPr sz="2400" spc="-270" dirty="0">
                <a:latin typeface="Verdana"/>
                <a:cs typeface="Verdana"/>
              </a:rPr>
              <a:t>B </a:t>
            </a:r>
            <a:r>
              <a:rPr sz="2400" spc="85" dirty="0">
                <a:latin typeface="Verdana"/>
                <a:cs typeface="Verdana"/>
              </a:rPr>
              <a:t>vaccine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155" dirty="0">
                <a:latin typeface="Verdana"/>
                <a:cs typeface="Verdana"/>
              </a:rPr>
              <a:t>Solutions: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refer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specialty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clinic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as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needed.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51595" y="3460496"/>
            <a:ext cx="3236849" cy="180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20</a:t>
            </a:fld>
            <a:endParaRPr spc="-8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9999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30" dirty="0">
                <a:solidFill>
                  <a:srgbClr val="000000"/>
                </a:solidFill>
              </a:rPr>
              <a:t>What</a:t>
            </a:r>
            <a:r>
              <a:rPr sz="4800" spc="-365" dirty="0">
                <a:solidFill>
                  <a:srgbClr val="000000"/>
                </a:solidFill>
              </a:rPr>
              <a:t> </a:t>
            </a:r>
            <a:r>
              <a:rPr sz="4800" spc="-275" dirty="0">
                <a:solidFill>
                  <a:srgbClr val="000000"/>
                </a:solidFill>
              </a:rPr>
              <a:t>if</a:t>
            </a:r>
            <a:r>
              <a:rPr sz="4800" spc="-360" dirty="0">
                <a:solidFill>
                  <a:srgbClr val="000000"/>
                </a:solidFill>
              </a:rPr>
              <a:t> </a:t>
            </a:r>
            <a:r>
              <a:rPr sz="4800" spc="-315" dirty="0">
                <a:solidFill>
                  <a:srgbClr val="000000"/>
                </a:solidFill>
              </a:rPr>
              <a:t>it</a:t>
            </a:r>
            <a:r>
              <a:rPr sz="4800" spc="-365" dirty="0">
                <a:solidFill>
                  <a:srgbClr val="000000"/>
                </a:solidFill>
              </a:rPr>
              <a:t> </a:t>
            </a:r>
            <a:r>
              <a:rPr sz="4800" spc="-65" dirty="0">
                <a:solidFill>
                  <a:srgbClr val="000000"/>
                </a:solidFill>
              </a:rPr>
              <a:t>was</a:t>
            </a:r>
            <a:r>
              <a:rPr sz="4800" spc="-390" dirty="0">
                <a:solidFill>
                  <a:srgbClr val="000000"/>
                </a:solidFill>
              </a:rPr>
              <a:t> </a:t>
            </a:r>
            <a:r>
              <a:rPr sz="4800" spc="70" dirty="0">
                <a:solidFill>
                  <a:srgbClr val="000000"/>
                </a:solidFill>
              </a:rPr>
              <a:t>Hep</a:t>
            </a:r>
            <a:r>
              <a:rPr sz="4800" spc="-365" dirty="0">
                <a:solidFill>
                  <a:srgbClr val="000000"/>
                </a:solidFill>
              </a:rPr>
              <a:t> </a:t>
            </a:r>
            <a:r>
              <a:rPr sz="4800" spc="550" dirty="0">
                <a:solidFill>
                  <a:srgbClr val="000000"/>
                </a:solidFill>
              </a:rPr>
              <a:t>C</a:t>
            </a:r>
            <a:r>
              <a:rPr sz="4800" spc="-360" dirty="0">
                <a:solidFill>
                  <a:srgbClr val="000000"/>
                </a:solidFill>
              </a:rPr>
              <a:t> </a:t>
            </a:r>
            <a:r>
              <a:rPr sz="4800" spc="-190" dirty="0">
                <a:solidFill>
                  <a:srgbClr val="000000"/>
                </a:solidFill>
              </a:rPr>
              <a:t>or</a:t>
            </a:r>
            <a:r>
              <a:rPr sz="4800" spc="-365" dirty="0">
                <a:solidFill>
                  <a:srgbClr val="000000"/>
                </a:solidFill>
              </a:rPr>
              <a:t> </a:t>
            </a:r>
            <a:r>
              <a:rPr sz="4800" spc="-250" dirty="0">
                <a:solidFill>
                  <a:srgbClr val="000000"/>
                </a:solidFill>
              </a:rPr>
              <a:t>HIV?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94966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108074"/>
            <a:ext cx="9552940" cy="386969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b="1" spc="-185" dirty="0">
                <a:latin typeface="Verdana"/>
                <a:cs typeface="Verdana"/>
              </a:rPr>
              <a:t>Repeat </a:t>
            </a:r>
            <a:r>
              <a:rPr sz="2400" b="1" spc="-235" dirty="0">
                <a:latin typeface="Verdana"/>
                <a:cs typeface="Verdana"/>
              </a:rPr>
              <a:t>the </a:t>
            </a:r>
            <a:r>
              <a:rPr sz="2400" b="1" spc="-310" dirty="0">
                <a:latin typeface="Verdana"/>
                <a:cs typeface="Verdana"/>
              </a:rPr>
              <a:t>tests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10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confirm.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b="1" spc="-180" dirty="0">
                <a:latin typeface="Verdana"/>
                <a:cs typeface="Verdana"/>
              </a:rPr>
              <a:t>Counseling </a:t>
            </a:r>
            <a:r>
              <a:rPr sz="2400" spc="-24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mandatory </a:t>
            </a:r>
            <a:r>
              <a:rPr sz="2400" spc="-65" dirty="0">
                <a:latin typeface="Verdana"/>
                <a:cs typeface="Verdana"/>
              </a:rPr>
              <a:t>as</a:t>
            </a:r>
            <a:r>
              <a:rPr sz="2400" spc="-34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well.</a:t>
            </a:r>
            <a:endParaRPr sz="2400">
              <a:latin typeface="Verdana"/>
              <a:cs typeface="Verdana"/>
            </a:endParaRPr>
          </a:p>
          <a:p>
            <a:pPr marL="469900" lvl="1" indent="-182880">
              <a:lnSpc>
                <a:spcPct val="100000"/>
              </a:lnSpc>
              <a:spcBef>
                <a:spcPts val="204"/>
              </a:spcBef>
              <a:buClr>
                <a:srgbClr val="252525"/>
              </a:buClr>
              <a:buFont typeface="Arial"/>
              <a:buChar char="◦"/>
              <a:tabLst>
                <a:tab pos="470534" algn="l"/>
              </a:tabLst>
            </a:pPr>
            <a:r>
              <a:rPr sz="2400" spc="-165" dirty="0">
                <a:latin typeface="Verdana"/>
                <a:cs typeface="Verdana"/>
              </a:rPr>
              <a:t>Transmission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wife-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no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vaccines,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health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education</a:t>
            </a:r>
            <a:endParaRPr sz="2400">
              <a:latin typeface="Verdana"/>
              <a:cs typeface="Verdana"/>
            </a:endParaRPr>
          </a:p>
          <a:p>
            <a:pPr marL="469900" lvl="1" indent="-182880">
              <a:lnSpc>
                <a:spcPct val="100000"/>
              </a:lnSpc>
              <a:spcBef>
                <a:spcPts val="215"/>
              </a:spcBef>
              <a:buClr>
                <a:srgbClr val="252525"/>
              </a:buClr>
              <a:buFont typeface="Arial"/>
              <a:buChar char="◦"/>
              <a:tabLst>
                <a:tab pos="470534" algn="l"/>
              </a:tabLst>
            </a:pPr>
            <a:r>
              <a:rPr sz="2400" spc="-165" dirty="0">
                <a:latin typeface="Verdana"/>
                <a:cs typeface="Verdana"/>
              </a:rPr>
              <a:t>Transmission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85" dirty="0">
                <a:latin typeface="Verdana"/>
                <a:cs typeface="Verdana"/>
              </a:rPr>
              <a:t>future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children</a:t>
            </a:r>
            <a:endParaRPr sz="2400">
              <a:latin typeface="Verdana"/>
              <a:cs typeface="Verdana"/>
            </a:endParaRPr>
          </a:p>
          <a:p>
            <a:pPr marL="469900" lvl="1" indent="-182880">
              <a:lnSpc>
                <a:spcPct val="100000"/>
              </a:lnSpc>
              <a:spcBef>
                <a:spcPts val="219"/>
              </a:spcBef>
              <a:buClr>
                <a:srgbClr val="252525"/>
              </a:buClr>
              <a:buFont typeface="Arial"/>
              <a:buChar char="◦"/>
              <a:tabLst>
                <a:tab pos="470534" algn="l"/>
              </a:tabLst>
            </a:pPr>
            <a:r>
              <a:rPr sz="2400" spc="-155" dirty="0">
                <a:latin typeface="Verdana"/>
                <a:cs typeface="Verdana"/>
              </a:rPr>
              <a:t>Solutions: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refer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to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specialty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clinic</a:t>
            </a:r>
            <a:r>
              <a:rPr sz="2200" spc="-204" dirty="0">
                <a:latin typeface="Verdana"/>
                <a:cs typeface="Verdana"/>
              </a:rPr>
              <a:t> </a:t>
            </a:r>
            <a:r>
              <a:rPr sz="2200" spc="-60" dirty="0">
                <a:latin typeface="Verdana"/>
                <a:cs typeface="Verdana"/>
              </a:rPr>
              <a:t>as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0" dirty="0">
                <a:latin typeface="Verdana"/>
                <a:cs typeface="Verdana"/>
              </a:rPr>
              <a:t>needed.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(antiviral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therapy)</a:t>
            </a:r>
            <a:endParaRPr sz="22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610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b="1" spc="-320" dirty="0">
                <a:latin typeface="Verdana"/>
                <a:cs typeface="Verdana"/>
              </a:rPr>
              <a:t>The</a:t>
            </a:r>
            <a:r>
              <a:rPr sz="2400" b="1" spc="-140" dirty="0">
                <a:latin typeface="Verdana"/>
                <a:cs typeface="Verdana"/>
              </a:rPr>
              <a:t> </a:t>
            </a:r>
            <a:r>
              <a:rPr sz="2400" b="1" spc="-200" dirty="0">
                <a:latin typeface="Verdana"/>
                <a:cs typeface="Verdana"/>
              </a:rPr>
              <a:t>marriage</a:t>
            </a:r>
            <a:endParaRPr sz="2400">
              <a:latin typeface="Verdana"/>
              <a:cs typeface="Verdana"/>
            </a:endParaRPr>
          </a:p>
          <a:p>
            <a:pPr marL="469900" lvl="1" indent="-182880">
              <a:lnSpc>
                <a:spcPts val="2510"/>
              </a:lnSpc>
              <a:spcBef>
                <a:spcPts val="235"/>
              </a:spcBef>
              <a:buClr>
                <a:srgbClr val="252525"/>
              </a:buClr>
              <a:buFont typeface="Arial"/>
              <a:buChar char="◦"/>
              <a:tabLst>
                <a:tab pos="470534" algn="l"/>
              </a:tabLst>
            </a:pPr>
            <a:r>
              <a:rPr sz="2200" spc="30" dirty="0">
                <a:latin typeface="Verdana"/>
                <a:cs typeface="Verdana"/>
              </a:rPr>
              <a:t>Hep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C: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if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00" dirty="0">
                <a:latin typeface="Verdana"/>
                <a:cs typeface="Verdana"/>
              </a:rPr>
              <a:t>decided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45" dirty="0">
                <a:latin typeface="Verdana"/>
                <a:cs typeface="Verdana"/>
              </a:rPr>
              <a:t>proceed,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sign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that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they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received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counseling</a:t>
            </a:r>
            <a:endParaRPr sz="2200">
              <a:latin typeface="Verdana"/>
              <a:cs typeface="Verdana"/>
            </a:endParaRPr>
          </a:p>
          <a:p>
            <a:pPr marL="104139" algn="ctr">
              <a:lnSpc>
                <a:spcPts val="2510"/>
              </a:lnSpc>
            </a:pPr>
            <a:r>
              <a:rPr sz="2200" spc="80" dirty="0">
                <a:latin typeface="Verdana"/>
                <a:cs typeface="Verdana"/>
              </a:rPr>
              <a:t>and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they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are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25" dirty="0">
                <a:latin typeface="Verdana"/>
                <a:cs typeface="Verdana"/>
              </a:rPr>
              <a:t>going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110" dirty="0">
                <a:latin typeface="Verdana"/>
                <a:cs typeface="Verdana"/>
              </a:rPr>
              <a:t>ahead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with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marriage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despite</a:t>
            </a:r>
            <a:r>
              <a:rPr sz="2200" spc="-180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counseling</a:t>
            </a:r>
            <a:endParaRPr sz="2200">
              <a:latin typeface="Verdana"/>
              <a:cs typeface="Verdana"/>
            </a:endParaRPr>
          </a:p>
          <a:p>
            <a:pPr marL="469900" marR="5080" lvl="1" indent="-182880">
              <a:lnSpc>
                <a:spcPts val="2380"/>
              </a:lnSpc>
              <a:spcBef>
                <a:spcPts val="540"/>
              </a:spcBef>
              <a:buClr>
                <a:srgbClr val="252525"/>
              </a:buClr>
              <a:buFont typeface="Arial"/>
              <a:buChar char="◦"/>
              <a:tabLst>
                <a:tab pos="470534" algn="l"/>
              </a:tabLst>
            </a:pPr>
            <a:r>
              <a:rPr sz="2200" spc="-245" dirty="0">
                <a:latin typeface="Verdana"/>
                <a:cs typeface="Verdana"/>
              </a:rPr>
              <a:t>HIV: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75" dirty="0">
                <a:latin typeface="Verdana"/>
                <a:cs typeface="Verdana"/>
              </a:rPr>
              <a:t>Medical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10" dirty="0">
                <a:latin typeface="Verdana"/>
                <a:cs typeface="Verdana"/>
              </a:rPr>
              <a:t>record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goes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MOI.</a:t>
            </a:r>
            <a:r>
              <a:rPr sz="2200" spc="-14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Only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allowed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marry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85" dirty="0">
                <a:latin typeface="Verdana"/>
                <a:cs typeface="Verdana"/>
              </a:rPr>
              <a:t>from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other  </a:t>
            </a:r>
            <a:r>
              <a:rPr sz="2200" spc="-185" dirty="0">
                <a:latin typeface="Verdana"/>
                <a:cs typeface="Verdana"/>
              </a:rPr>
              <a:t>HIV </a:t>
            </a:r>
            <a:r>
              <a:rPr sz="2200" spc="65" dirty="0">
                <a:latin typeface="Verdana"/>
                <a:cs typeface="Verdana"/>
              </a:rPr>
              <a:t>affected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individuals.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21</a:t>
            </a:fld>
            <a:endParaRPr spc="-8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0026" y="642619"/>
            <a:ext cx="1035558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45" dirty="0">
                <a:solidFill>
                  <a:srgbClr val="000000"/>
                </a:solidFill>
              </a:rPr>
              <a:t>Lecture</a:t>
            </a:r>
            <a:r>
              <a:rPr sz="4800" spc="-380" dirty="0">
                <a:solidFill>
                  <a:srgbClr val="000000"/>
                </a:solidFill>
              </a:rPr>
              <a:t> </a:t>
            </a:r>
            <a:r>
              <a:rPr sz="4800" spc="-85" dirty="0">
                <a:solidFill>
                  <a:srgbClr val="000000"/>
                </a:solidFill>
              </a:rPr>
              <a:t>Outline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770026" y="2103081"/>
            <a:ext cx="10355580" cy="4479290"/>
          </a:xfrm>
          <a:custGeom>
            <a:avLst/>
            <a:gdLst/>
            <a:ahLst/>
            <a:cxnLst/>
            <a:rect l="l" t="t" r="r" b="b"/>
            <a:pathLst>
              <a:path w="10355580" h="4479290">
                <a:moveTo>
                  <a:pt x="0" y="4478909"/>
                </a:moveTo>
                <a:lnTo>
                  <a:pt x="10355199" y="4478909"/>
                </a:lnTo>
                <a:lnTo>
                  <a:pt x="10355199" y="0"/>
                </a:lnTo>
                <a:lnTo>
                  <a:pt x="0" y="0"/>
                </a:lnTo>
                <a:lnTo>
                  <a:pt x="0" y="4478909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969" y="2017293"/>
            <a:ext cx="10146030" cy="44691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C5ECF8"/>
                </a:solidFill>
                <a:latin typeface="Verdana"/>
                <a:cs typeface="Verdana"/>
              </a:rPr>
              <a:t>Scene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900" spc="-114" dirty="0">
                <a:solidFill>
                  <a:srgbClr val="C5ECF8"/>
                </a:solidFill>
                <a:latin typeface="Verdana"/>
                <a:cs typeface="Verdana"/>
              </a:rPr>
              <a:t>Brief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on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the</a:t>
            </a:r>
            <a:r>
              <a:rPr sz="1900" spc="-13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screening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program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spc="-75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counseling</a:t>
            </a:r>
            <a:r>
              <a:rPr sz="1900" spc="-12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C5ECF8"/>
                </a:solidFill>
                <a:latin typeface="Verdana"/>
                <a:cs typeface="Verdana"/>
              </a:rPr>
              <a:t>and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its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20" dirty="0">
                <a:solidFill>
                  <a:srgbClr val="C5ECF8"/>
                </a:solidFill>
                <a:latin typeface="Verdana"/>
                <a:cs typeface="Verdana"/>
              </a:rPr>
              <a:t>application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C5ECF8"/>
                </a:solidFill>
                <a:latin typeface="Verdana"/>
                <a:cs typeface="Verdana"/>
              </a:rPr>
              <a:t>in</a:t>
            </a:r>
            <a:r>
              <a:rPr sz="1900" spc="-16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KSA</a:t>
            </a:r>
            <a:endParaRPr sz="1900">
              <a:latin typeface="Verdana"/>
              <a:cs typeface="Verdana"/>
            </a:endParaRPr>
          </a:p>
          <a:p>
            <a:pPr marL="1841500" marR="5351780">
              <a:lnSpc>
                <a:spcPct val="139500"/>
              </a:lnSpc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program’s</a:t>
            </a:r>
            <a:r>
              <a:rPr sz="1900" spc="-19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objectives  Overview</a:t>
            </a:r>
            <a:r>
              <a:rPr sz="1900" spc="-18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video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5"/>
              </a:spcBef>
            </a:pPr>
            <a:r>
              <a:rPr sz="1900" spc="-50" dirty="0">
                <a:solidFill>
                  <a:srgbClr val="C5ECF8"/>
                </a:solidFill>
                <a:latin typeface="Verdana"/>
                <a:cs typeface="Verdana"/>
              </a:rPr>
              <a:t>Cultural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C5ECF8"/>
                </a:solidFill>
                <a:latin typeface="Verdana"/>
                <a:cs typeface="Verdana"/>
              </a:rPr>
              <a:t>considerations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b="1" spc="-290" dirty="0">
                <a:solidFill>
                  <a:srgbClr val="C5ECF8"/>
                </a:solidFill>
                <a:latin typeface="Verdana"/>
                <a:cs typeface="Verdana"/>
              </a:rPr>
              <a:t>3 </a:t>
            </a:r>
            <a:r>
              <a:rPr sz="1900" b="1" spc="-215" dirty="0">
                <a:solidFill>
                  <a:srgbClr val="C5ECF8"/>
                </a:solidFill>
                <a:latin typeface="Verdana"/>
                <a:cs typeface="Verdana"/>
              </a:rPr>
              <a:t>minutes </a:t>
            </a:r>
            <a:r>
              <a:rPr sz="1900" b="1" spc="-160" dirty="0">
                <a:solidFill>
                  <a:srgbClr val="C5ECF8"/>
                </a:solidFill>
                <a:latin typeface="Verdana"/>
                <a:cs typeface="Verdana"/>
              </a:rPr>
              <a:t>in-class </a:t>
            </a:r>
            <a:r>
              <a:rPr sz="1900" b="1" spc="-190" dirty="0">
                <a:solidFill>
                  <a:srgbClr val="C5ECF8"/>
                </a:solidFill>
                <a:latin typeface="Verdana"/>
                <a:cs typeface="Verdana"/>
              </a:rPr>
              <a:t>stretching</a:t>
            </a:r>
            <a:r>
              <a:rPr sz="1900" b="1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b="1" spc="-140" dirty="0">
                <a:solidFill>
                  <a:srgbClr val="C5ECF8"/>
                </a:solidFill>
                <a:latin typeface="Verdana"/>
                <a:cs typeface="Verdana"/>
              </a:rPr>
              <a:t>break</a:t>
            </a:r>
            <a:endParaRPr sz="1900">
              <a:latin typeface="Verdana"/>
              <a:cs typeface="Verdana"/>
            </a:endParaRPr>
          </a:p>
          <a:p>
            <a:pPr marL="4584700" marR="5080">
              <a:lnSpc>
                <a:spcPts val="3180"/>
              </a:lnSpc>
              <a:spcBef>
                <a:spcPts val="254"/>
              </a:spcBef>
            </a:pPr>
            <a:r>
              <a:rPr sz="1900" spc="-30" dirty="0">
                <a:solidFill>
                  <a:srgbClr val="C5ECF8"/>
                </a:solidFill>
                <a:latin typeface="Verdana"/>
                <a:cs typeface="Verdana"/>
              </a:rPr>
              <a:t>Scenario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25" dirty="0">
                <a:solidFill>
                  <a:srgbClr val="C5ECF8"/>
                </a:solidFill>
                <a:latin typeface="Verdana"/>
                <a:cs typeface="Verdana"/>
              </a:rPr>
              <a:t>application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C5ECF8"/>
                </a:solidFill>
                <a:latin typeface="Verdana"/>
                <a:cs typeface="Verdana"/>
              </a:rPr>
              <a:t>for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C5ECF8"/>
                </a:solidFill>
                <a:latin typeface="Verdana"/>
                <a:cs typeface="Verdana"/>
              </a:rPr>
              <a:t>fates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C5ECF8"/>
                </a:solidFill>
                <a:latin typeface="Verdana"/>
                <a:cs typeface="Verdana"/>
              </a:rPr>
              <a:t>of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C5ECF8"/>
                </a:solidFill>
                <a:latin typeface="Verdana"/>
                <a:cs typeface="Verdana"/>
              </a:rPr>
              <a:t>tested</a:t>
            </a:r>
            <a:r>
              <a:rPr sz="1900" spc="-13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0" dirty="0">
                <a:solidFill>
                  <a:srgbClr val="C5ECF8"/>
                </a:solidFill>
                <a:latin typeface="Verdana"/>
                <a:cs typeface="Verdana"/>
              </a:rPr>
              <a:t>couples  </a:t>
            </a:r>
            <a:r>
              <a:rPr sz="1900" spc="-65" dirty="0">
                <a:solidFill>
                  <a:srgbClr val="C5ECF8"/>
                </a:solidFill>
                <a:latin typeface="Verdana"/>
                <a:cs typeface="Verdana"/>
              </a:rPr>
              <a:t>Infectious </a:t>
            </a:r>
            <a:r>
              <a:rPr sz="1900" spc="-30" dirty="0">
                <a:solidFill>
                  <a:srgbClr val="C5ECF8"/>
                </a:solidFill>
                <a:latin typeface="Verdana"/>
                <a:cs typeface="Verdana"/>
              </a:rPr>
              <a:t>disease</a:t>
            </a:r>
            <a:r>
              <a:rPr sz="1900" spc="-22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C5ECF8"/>
                </a:solidFill>
                <a:latin typeface="Verdana"/>
                <a:cs typeface="Verdana"/>
              </a:rPr>
              <a:t>scenarios</a:t>
            </a:r>
            <a:endParaRPr sz="1900">
              <a:latin typeface="Verdana"/>
              <a:cs typeface="Verdana"/>
            </a:endParaRPr>
          </a:p>
          <a:p>
            <a:pPr marL="4584700">
              <a:lnSpc>
                <a:spcPct val="100000"/>
              </a:lnSpc>
              <a:spcBef>
                <a:spcPts val="645"/>
              </a:spcBef>
            </a:pPr>
            <a:r>
              <a:rPr sz="1900" spc="-75" dirty="0">
                <a:latin typeface="Verdana"/>
                <a:cs typeface="Verdana"/>
              </a:rPr>
              <a:t>Inherited </a:t>
            </a:r>
            <a:r>
              <a:rPr sz="1900" spc="45" dirty="0">
                <a:latin typeface="Verdana"/>
                <a:cs typeface="Verdana"/>
              </a:rPr>
              <a:t>blood</a:t>
            </a:r>
            <a:r>
              <a:rPr sz="1900" spc="-175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disorders</a:t>
            </a:r>
            <a:endParaRPr sz="1900">
              <a:latin typeface="Verdana"/>
              <a:cs typeface="Verdana"/>
            </a:endParaRPr>
          </a:p>
          <a:p>
            <a:pPr marL="899794" algn="ctr">
              <a:lnSpc>
                <a:spcPct val="100000"/>
              </a:lnSpc>
              <a:spcBef>
                <a:spcPts val="900"/>
              </a:spcBef>
            </a:pPr>
            <a:r>
              <a:rPr sz="1900" b="1" spc="-140" dirty="0">
                <a:latin typeface="Verdana"/>
                <a:cs typeface="Verdana"/>
              </a:rPr>
              <a:t>Closing</a:t>
            </a:r>
            <a:r>
              <a:rPr sz="1900" b="1" spc="-125" dirty="0">
                <a:latin typeface="Verdana"/>
                <a:cs typeface="Verdana"/>
              </a:rPr>
              <a:t> </a:t>
            </a:r>
            <a:r>
              <a:rPr sz="1900" b="1" spc="-210" dirty="0">
                <a:latin typeface="Verdana"/>
                <a:cs typeface="Verdana"/>
              </a:rPr>
              <a:t>remarks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22</a:t>
            </a:fld>
            <a:endParaRPr spc="-8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65" dirty="0"/>
              <a:t>Scenario</a:t>
            </a:r>
            <a:r>
              <a:rPr sz="4800" spc="-365" dirty="0"/>
              <a:t> </a:t>
            </a:r>
            <a:r>
              <a:rPr sz="4800" spc="-434" dirty="0"/>
              <a:t>#3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130678"/>
            <a:ext cx="9705975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marR="52069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  <a:tab pos="793750" algn="l"/>
                <a:tab pos="3093720" algn="l"/>
                <a:tab pos="5052060" algn="l"/>
              </a:tabLst>
            </a:pPr>
            <a:r>
              <a:rPr sz="2400" spc="-105" dirty="0">
                <a:latin typeface="Verdana"/>
                <a:cs typeface="Verdana"/>
              </a:rPr>
              <a:t>Ali,	</a:t>
            </a:r>
            <a:r>
              <a:rPr sz="2400" spc="-90" dirty="0">
                <a:latin typeface="Verdana"/>
                <a:cs typeface="Verdana"/>
              </a:rPr>
              <a:t>from </a:t>
            </a:r>
            <a:r>
              <a:rPr sz="2400" spc="-20" dirty="0">
                <a:latin typeface="Verdana"/>
                <a:cs typeface="Verdana"/>
              </a:rPr>
              <a:t>the </a:t>
            </a:r>
            <a:r>
              <a:rPr sz="2400" spc="-105" dirty="0">
                <a:latin typeface="Verdana"/>
                <a:cs typeface="Verdana"/>
              </a:rPr>
              <a:t>Eastern </a:t>
            </a:r>
            <a:r>
              <a:rPr sz="2400" spc="-55" dirty="0">
                <a:latin typeface="Verdana"/>
                <a:cs typeface="Verdana"/>
              </a:rPr>
              <a:t>region, </a:t>
            </a:r>
            <a:r>
              <a:rPr sz="2400" spc="-15" dirty="0">
                <a:latin typeface="Verdana"/>
                <a:cs typeface="Verdana"/>
              </a:rPr>
              <a:t>presented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100" dirty="0">
                <a:latin typeface="Verdana"/>
                <a:cs typeface="Verdana"/>
              </a:rPr>
              <a:t>your </a:t>
            </a:r>
            <a:r>
              <a:rPr sz="2400" spc="5" dirty="0">
                <a:latin typeface="Verdana"/>
                <a:cs typeface="Verdana"/>
              </a:rPr>
              <a:t>clinic </a:t>
            </a:r>
            <a:r>
              <a:rPr sz="2400" spc="-95" dirty="0">
                <a:latin typeface="Verdana"/>
                <a:cs typeface="Verdana"/>
              </a:rPr>
              <a:t>for pre-  </a:t>
            </a:r>
            <a:r>
              <a:rPr sz="2400" spc="-65" dirty="0">
                <a:latin typeface="Verdana"/>
                <a:cs typeface="Verdana"/>
              </a:rPr>
              <a:t>marital </a:t>
            </a:r>
            <a:r>
              <a:rPr sz="2400" spc="-30" dirty="0">
                <a:latin typeface="Verdana"/>
                <a:cs typeface="Verdana"/>
              </a:rPr>
              <a:t>screening </a:t>
            </a:r>
            <a:r>
              <a:rPr sz="2400" spc="-65" dirty="0">
                <a:latin typeface="Verdana"/>
                <a:cs typeface="Verdana"/>
              </a:rPr>
              <a:t>as </a:t>
            </a:r>
            <a:r>
              <a:rPr sz="2400" spc="35" dirty="0">
                <a:latin typeface="Verdana"/>
                <a:cs typeface="Verdana"/>
              </a:rPr>
              <a:t>he </a:t>
            </a:r>
            <a:r>
              <a:rPr sz="2400" spc="-65" dirty="0">
                <a:latin typeface="Verdana"/>
                <a:cs typeface="Verdana"/>
              </a:rPr>
              <a:t>intends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125" dirty="0">
                <a:latin typeface="Verdana"/>
                <a:cs typeface="Verdana"/>
              </a:rPr>
              <a:t>marry </a:t>
            </a:r>
            <a:r>
              <a:rPr sz="2400" spc="-180" dirty="0">
                <a:latin typeface="Verdana"/>
                <a:cs typeface="Verdana"/>
              </a:rPr>
              <a:t>his </a:t>
            </a:r>
            <a:r>
              <a:rPr sz="2400" spc="-55" dirty="0">
                <a:latin typeface="Verdana"/>
                <a:cs typeface="Verdana"/>
              </a:rPr>
              <a:t>cousin. </a:t>
            </a:r>
            <a:r>
              <a:rPr sz="2400" spc="-220" dirty="0">
                <a:latin typeface="Verdana"/>
                <a:cs typeface="Verdana"/>
              </a:rPr>
              <a:t>His  </a:t>
            </a:r>
            <a:r>
              <a:rPr sz="2400" spc="-5" dirty="0">
                <a:latin typeface="Verdana"/>
                <a:cs typeface="Verdana"/>
              </a:rPr>
              <a:t>prospective </a:t>
            </a:r>
            <a:r>
              <a:rPr sz="2400" spc="-25" dirty="0">
                <a:latin typeface="Verdana"/>
                <a:cs typeface="Verdana"/>
              </a:rPr>
              <a:t>wife </a:t>
            </a:r>
            <a:r>
              <a:rPr sz="2400" spc="45" dirty="0">
                <a:latin typeface="Verdana"/>
                <a:cs typeface="Verdana"/>
              </a:rPr>
              <a:t>did </a:t>
            </a:r>
            <a:r>
              <a:rPr sz="2400" spc="-20" dirty="0">
                <a:latin typeface="Verdana"/>
                <a:cs typeface="Verdana"/>
              </a:rPr>
              <a:t>the </a:t>
            </a:r>
            <a:r>
              <a:rPr sz="2400" spc="-114" dirty="0">
                <a:latin typeface="Verdana"/>
                <a:cs typeface="Verdana"/>
              </a:rPr>
              <a:t>test </a:t>
            </a:r>
            <a:r>
              <a:rPr sz="2400" spc="95" dirty="0">
                <a:latin typeface="Verdana"/>
                <a:cs typeface="Verdana"/>
              </a:rPr>
              <a:t>and </a:t>
            </a:r>
            <a:r>
              <a:rPr sz="2400" spc="-35" dirty="0">
                <a:latin typeface="Verdana"/>
                <a:cs typeface="Verdana"/>
              </a:rPr>
              <a:t>was </a:t>
            </a:r>
            <a:r>
              <a:rPr sz="2400" spc="30" dirty="0">
                <a:latin typeface="Verdana"/>
                <a:cs typeface="Verdana"/>
              </a:rPr>
              <a:t>clear </a:t>
            </a:r>
            <a:r>
              <a:rPr sz="2400" spc="-90" dirty="0">
                <a:latin typeface="Verdana"/>
                <a:cs typeface="Verdana"/>
              </a:rPr>
              <a:t>from </a:t>
            </a:r>
            <a:r>
              <a:rPr sz="2400" spc="-5" dirty="0">
                <a:latin typeface="Verdana"/>
                <a:cs typeface="Verdana"/>
              </a:rPr>
              <a:t>any  </a:t>
            </a:r>
            <a:r>
              <a:rPr sz="2400" spc="-65" dirty="0">
                <a:latin typeface="Verdana"/>
                <a:cs typeface="Verdana"/>
              </a:rPr>
              <a:t>abnormalities.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Ali’s	</a:t>
            </a:r>
            <a:r>
              <a:rPr sz="2400" spc="5" dirty="0">
                <a:latin typeface="Verdana"/>
                <a:cs typeface="Verdana"/>
              </a:rPr>
              <a:t>hemoglobin	</a:t>
            </a:r>
            <a:r>
              <a:rPr sz="2400" spc="-50" dirty="0">
                <a:latin typeface="Verdana"/>
                <a:cs typeface="Verdana"/>
              </a:rPr>
              <a:t>electrophoresis </a:t>
            </a:r>
            <a:r>
              <a:rPr sz="2400" spc="-114" dirty="0">
                <a:latin typeface="Verdana"/>
                <a:cs typeface="Verdana"/>
              </a:rPr>
              <a:t>shows </a:t>
            </a:r>
            <a:r>
              <a:rPr sz="2400" spc="-10" dirty="0">
                <a:latin typeface="Verdana"/>
                <a:cs typeface="Verdana"/>
              </a:rPr>
              <a:t>Hb </a:t>
            </a:r>
            <a:r>
              <a:rPr sz="2400" spc="130" dirty="0">
                <a:latin typeface="Verdana"/>
                <a:cs typeface="Verdana"/>
              </a:rPr>
              <a:t>A</a:t>
            </a:r>
            <a:r>
              <a:rPr sz="2400" spc="-335" dirty="0">
                <a:latin typeface="Verdana"/>
                <a:cs typeface="Verdana"/>
              </a:rPr>
              <a:t> </a:t>
            </a:r>
            <a:r>
              <a:rPr sz="2400" spc="-430" dirty="0">
                <a:latin typeface="Verdana"/>
                <a:cs typeface="Verdana"/>
              </a:rPr>
              <a:t>: </a:t>
            </a:r>
            <a:r>
              <a:rPr sz="2400" spc="-200" dirty="0">
                <a:latin typeface="Verdana"/>
                <a:cs typeface="Verdana"/>
              </a:rPr>
              <a:t>60</a:t>
            </a:r>
            <a:endParaRPr sz="2400">
              <a:latin typeface="Verdana"/>
              <a:cs typeface="Verdana"/>
            </a:endParaRPr>
          </a:p>
          <a:p>
            <a:pPr marL="195580" marR="5080">
              <a:lnSpc>
                <a:spcPct val="100000"/>
              </a:lnSpc>
              <a:tabLst>
                <a:tab pos="685165" algn="l"/>
                <a:tab pos="935990" algn="l"/>
                <a:tab pos="2651125" algn="l"/>
              </a:tabLst>
            </a:pPr>
            <a:r>
              <a:rPr sz="2400" spc="-725" dirty="0">
                <a:latin typeface="Verdana"/>
                <a:cs typeface="Verdana"/>
              </a:rPr>
              <a:t>%	</a:t>
            </a:r>
            <a:r>
              <a:rPr sz="2400" spc="-210" dirty="0">
                <a:latin typeface="Verdana"/>
                <a:cs typeface="Verdana"/>
              </a:rPr>
              <a:t>,	</a:t>
            </a:r>
            <a:r>
              <a:rPr sz="2400" spc="-10" dirty="0">
                <a:latin typeface="Verdana"/>
                <a:cs typeface="Verdana"/>
              </a:rPr>
              <a:t>Hb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450" dirty="0">
                <a:latin typeface="Verdana"/>
                <a:cs typeface="Verdana"/>
              </a:rPr>
              <a:t>SS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395" dirty="0">
                <a:latin typeface="Verdana"/>
                <a:cs typeface="Verdana"/>
              </a:rPr>
              <a:t>:40%	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Hb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30" dirty="0">
                <a:latin typeface="Verdana"/>
                <a:cs typeface="Verdana"/>
              </a:rPr>
              <a:t>: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2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725" dirty="0">
                <a:latin typeface="Verdana"/>
                <a:cs typeface="Verdana"/>
              </a:rPr>
              <a:t>%</a:t>
            </a:r>
            <a:r>
              <a:rPr sz="2400" spc="-650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meaning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40" dirty="0">
                <a:latin typeface="Verdana"/>
                <a:cs typeface="Verdana"/>
              </a:rPr>
              <a:t>is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95" dirty="0">
                <a:latin typeface="Verdana"/>
                <a:cs typeface="Verdana"/>
              </a:rPr>
              <a:t>a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carrier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sickle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cell  </a:t>
            </a:r>
            <a:r>
              <a:rPr sz="2400" spc="-125" dirty="0">
                <a:latin typeface="Verdana"/>
                <a:cs typeface="Verdana"/>
              </a:rPr>
              <a:t>trait.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400" b="1" spc="-305" dirty="0">
                <a:latin typeface="Verdana"/>
                <a:cs typeface="Verdana"/>
              </a:rPr>
              <a:t>What </a:t>
            </a:r>
            <a:r>
              <a:rPr sz="2400" b="1" spc="-229" dirty="0">
                <a:latin typeface="Verdana"/>
                <a:cs typeface="Verdana"/>
              </a:rPr>
              <a:t>would </a:t>
            </a:r>
            <a:r>
              <a:rPr sz="2400" b="1" spc="-190" dirty="0">
                <a:latin typeface="Verdana"/>
                <a:cs typeface="Verdana"/>
              </a:rPr>
              <a:t>you </a:t>
            </a:r>
            <a:r>
              <a:rPr sz="2400" b="1" spc="-229" dirty="0">
                <a:latin typeface="Verdana"/>
                <a:cs typeface="Verdana"/>
              </a:rPr>
              <a:t>tell </a:t>
            </a:r>
            <a:r>
              <a:rPr sz="2400" b="1" spc="-250" dirty="0">
                <a:latin typeface="Verdana"/>
                <a:cs typeface="Verdana"/>
              </a:rPr>
              <a:t>them </a:t>
            </a:r>
            <a:r>
              <a:rPr sz="2400" b="1" spc="-175" dirty="0">
                <a:latin typeface="Verdana"/>
                <a:cs typeface="Verdana"/>
              </a:rPr>
              <a:t>about</a:t>
            </a:r>
            <a:r>
              <a:rPr sz="2400" b="1" spc="-185" dirty="0">
                <a:latin typeface="Verdana"/>
                <a:cs typeface="Verdana"/>
              </a:rPr>
              <a:t> </a:t>
            </a:r>
            <a:r>
              <a:rPr sz="2400" b="1" spc="-235" dirty="0">
                <a:latin typeface="Verdana"/>
                <a:cs typeface="Verdana"/>
              </a:rPr>
              <a:t>the</a:t>
            </a:r>
            <a:endParaRPr sz="2400">
              <a:latin typeface="Verdana"/>
              <a:cs typeface="Verdana"/>
            </a:endParaRPr>
          </a:p>
          <a:p>
            <a:pPr marL="97790">
              <a:lnSpc>
                <a:spcPct val="100000"/>
              </a:lnSpc>
              <a:spcBef>
                <a:spcPts val="900"/>
              </a:spcBef>
            </a:pPr>
            <a:r>
              <a:rPr sz="2400" b="1" spc="-170" dirty="0">
                <a:latin typeface="Verdana"/>
                <a:cs typeface="Verdana"/>
              </a:rPr>
              <a:t>odds </a:t>
            </a:r>
            <a:r>
              <a:rPr sz="2400" b="1" spc="-229" dirty="0">
                <a:latin typeface="Verdana"/>
                <a:cs typeface="Verdana"/>
              </a:rPr>
              <a:t>of </a:t>
            </a:r>
            <a:r>
              <a:rPr sz="2400" b="1" spc="-195" dirty="0">
                <a:latin typeface="Verdana"/>
                <a:cs typeface="Verdana"/>
              </a:rPr>
              <a:t>inheritance </a:t>
            </a:r>
            <a:r>
              <a:rPr sz="2400" b="1" spc="-295" dirty="0">
                <a:latin typeface="Verdana"/>
                <a:cs typeface="Verdana"/>
              </a:rPr>
              <a:t>for </a:t>
            </a:r>
            <a:r>
              <a:rPr sz="2400" b="1" spc="-275" dirty="0">
                <a:latin typeface="Verdana"/>
                <a:cs typeface="Verdana"/>
              </a:rPr>
              <a:t>their </a:t>
            </a:r>
            <a:r>
              <a:rPr sz="2400" b="1" spc="-290" dirty="0">
                <a:latin typeface="Verdana"/>
                <a:cs typeface="Verdana"/>
              </a:rPr>
              <a:t>future</a:t>
            </a:r>
            <a:r>
              <a:rPr sz="2400" b="1" spc="-245" dirty="0">
                <a:latin typeface="Verdana"/>
                <a:cs typeface="Verdana"/>
              </a:rPr>
              <a:t> </a:t>
            </a:r>
            <a:r>
              <a:rPr sz="2400" b="1" spc="-180" dirty="0">
                <a:latin typeface="Verdana"/>
                <a:cs typeface="Verdana"/>
              </a:rPr>
              <a:t>children?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39048" y="4084281"/>
            <a:ext cx="3335020" cy="22233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23</a:t>
            </a:fld>
            <a:endParaRPr spc="-8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65" dirty="0"/>
              <a:t>Scenario </a:t>
            </a:r>
            <a:r>
              <a:rPr sz="4800" spc="-445" dirty="0"/>
              <a:t>#3</a:t>
            </a:r>
            <a:r>
              <a:rPr sz="4800" spc="-655" dirty="0"/>
              <a:t> </a:t>
            </a:r>
            <a:r>
              <a:rPr sz="4800" spc="155" dirty="0"/>
              <a:t>cnt’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074392"/>
            <a:ext cx="10058400" cy="4121785"/>
          </a:xfrm>
          <a:custGeom>
            <a:avLst/>
            <a:gdLst/>
            <a:ahLst/>
            <a:cxnLst/>
            <a:rect l="l" t="t" r="r" b="b"/>
            <a:pathLst>
              <a:path w="10058400" h="4121785">
                <a:moveTo>
                  <a:pt x="0" y="4121530"/>
                </a:moveTo>
                <a:lnTo>
                  <a:pt x="10058400" y="4121530"/>
                </a:lnTo>
                <a:lnTo>
                  <a:pt x="10058400" y="0"/>
                </a:lnTo>
                <a:lnTo>
                  <a:pt x="0" y="0"/>
                </a:lnTo>
                <a:lnTo>
                  <a:pt x="0" y="412153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76776" y="2213470"/>
            <a:ext cx="3595370" cy="3894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6569" y="6218194"/>
            <a:ext cx="1054163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Inheritance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Sickle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Cell Anemia </a:t>
            </a:r>
            <a:r>
              <a:rPr sz="1000" spc="-105" dirty="0">
                <a:solidFill>
                  <a:srgbClr val="404040"/>
                </a:solidFill>
                <a:latin typeface="Verdana"/>
                <a:cs typeface="Verdana"/>
              </a:rPr>
              <a:t>[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online </a:t>
            </a:r>
            <a:r>
              <a:rPr sz="1000" spc="20" dirty="0">
                <a:solidFill>
                  <a:srgbClr val="404040"/>
                </a:solidFill>
                <a:latin typeface="Verdana"/>
                <a:cs typeface="Verdana"/>
              </a:rPr>
              <a:t>webpage]. 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Sickle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Cell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Society.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  <a:hlinkClick r:id="rId3"/>
              </a:rPr>
              <a:t>http://www.sicklecellsociety.org/resources/inheritance-of-sickle-cell-anaemia/.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Published: July  </a:t>
            </a:r>
            <a:r>
              <a:rPr sz="1000" spc="-70" dirty="0">
                <a:solidFill>
                  <a:srgbClr val="404040"/>
                </a:solidFill>
                <a:latin typeface="Verdana"/>
                <a:cs typeface="Verdana"/>
              </a:rPr>
              <a:t>13th,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2014.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3rd,</a:t>
            </a:r>
            <a:r>
              <a:rPr sz="1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24</a:t>
            </a:fld>
            <a:endParaRPr spc="-8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93345" rIns="0" bIns="0" rtlCol="0">
            <a:spAutoFit/>
          </a:bodyPr>
          <a:lstStyle/>
          <a:p>
            <a:pPr marL="91440" marR="833119">
              <a:lnSpc>
                <a:spcPts val="4650"/>
              </a:lnSpc>
              <a:spcBef>
                <a:spcPts val="735"/>
              </a:spcBef>
            </a:pPr>
            <a:r>
              <a:rPr sz="4300" spc="-30" dirty="0"/>
              <a:t>What</a:t>
            </a:r>
            <a:r>
              <a:rPr sz="4300" spc="-315" dirty="0"/>
              <a:t> </a:t>
            </a:r>
            <a:r>
              <a:rPr sz="4300" spc="-245" dirty="0"/>
              <a:t>if</a:t>
            </a:r>
            <a:r>
              <a:rPr sz="4300" spc="-335" dirty="0"/>
              <a:t> </a:t>
            </a:r>
            <a:r>
              <a:rPr sz="4300" spc="-125" dirty="0"/>
              <a:t>Ali’s</a:t>
            </a:r>
            <a:r>
              <a:rPr sz="4300" spc="-330" dirty="0"/>
              <a:t> </a:t>
            </a:r>
            <a:r>
              <a:rPr sz="4300" spc="90" dirty="0"/>
              <a:t>fiancé</a:t>
            </a:r>
            <a:r>
              <a:rPr sz="4300" spc="-305" dirty="0"/>
              <a:t> </a:t>
            </a:r>
            <a:r>
              <a:rPr sz="4300" spc="-165" dirty="0"/>
              <a:t>Sara</a:t>
            </a:r>
            <a:r>
              <a:rPr sz="4300" spc="-325" dirty="0"/>
              <a:t> </a:t>
            </a:r>
            <a:r>
              <a:rPr sz="4300" spc="-55" dirty="0"/>
              <a:t>was</a:t>
            </a:r>
            <a:r>
              <a:rPr sz="4300" spc="-335" dirty="0"/>
              <a:t> </a:t>
            </a:r>
            <a:r>
              <a:rPr sz="4300" spc="-90" dirty="0"/>
              <a:t>also</a:t>
            </a:r>
            <a:r>
              <a:rPr sz="4300" spc="-330" dirty="0"/>
              <a:t> </a:t>
            </a:r>
            <a:r>
              <a:rPr sz="4300" spc="350" dirty="0"/>
              <a:t>a  </a:t>
            </a:r>
            <a:r>
              <a:rPr sz="4300" spc="-140" dirty="0"/>
              <a:t>sickle </a:t>
            </a:r>
            <a:r>
              <a:rPr sz="4300" spc="30" dirty="0"/>
              <a:t>cell </a:t>
            </a:r>
            <a:r>
              <a:rPr sz="4300" spc="-200" dirty="0"/>
              <a:t>trait</a:t>
            </a:r>
            <a:r>
              <a:rPr sz="4300" spc="-850" dirty="0"/>
              <a:t> </a:t>
            </a:r>
            <a:r>
              <a:rPr sz="4300" spc="-80" dirty="0"/>
              <a:t>carrier?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1066800" y="2074392"/>
            <a:ext cx="6940550" cy="4121785"/>
          </a:xfrm>
          <a:custGeom>
            <a:avLst/>
            <a:gdLst/>
            <a:ahLst/>
            <a:cxnLst/>
            <a:rect l="l" t="t" r="r" b="b"/>
            <a:pathLst>
              <a:path w="6940550" h="4121785">
                <a:moveTo>
                  <a:pt x="0" y="4121530"/>
                </a:moveTo>
                <a:lnTo>
                  <a:pt x="6940423" y="4121530"/>
                </a:lnTo>
                <a:lnTo>
                  <a:pt x="6940423" y="0"/>
                </a:lnTo>
                <a:lnTo>
                  <a:pt x="0" y="0"/>
                </a:lnTo>
                <a:lnTo>
                  <a:pt x="0" y="412153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1945005"/>
            <a:ext cx="6773545" cy="3546475"/>
          </a:xfrm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u="heavy" spc="-19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Counseling: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165" dirty="0">
                <a:latin typeface="Verdana"/>
                <a:cs typeface="Verdana"/>
              </a:rPr>
              <a:t>Transmission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85" dirty="0">
                <a:latin typeface="Verdana"/>
                <a:cs typeface="Verdana"/>
              </a:rPr>
              <a:t>future</a:t>
            </a:r>
            <a:r>
              <a:rPr sz="2400" spc="-39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children?</a:t>
            </a:r>
            <a:endParaRPr sz="24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400" spc="-80" dirty="0">
                <a:latin typeface="Verdana"/>
                <a:cs typeface="Verdana"/>
              </a:rPr>
              <a:t>Solutions/alternatives?</a:t>
            </a:r>
            <a:endParaRPr sz="2400">
              <a:latin typeface="Verdana"/>
              <a:cs typeface="Verdana"/>
            </a:endParaRPr>
          </a:p>
          <a:p>
            <a:pPr marL="469900" marR="5080" lvl="1" indent="-182880">
              <a:lnSpc>
                <a:spcPct val="120000"/>
              </a:lnSpc>
              <a:spcBef>
                <a:spcPts val="540"/>
              </a:spcBef>
              <a:buClr>
                <a:srgbClr val="252525"/>
              </a:buClr>
              <a:buFont typeface="Arial"/>
              <a:buChar char="•"/>
              <a:tabLst>
                <a:tab pos="470534" algn="l"/>
              </a:tabLst>
            </a:pPr>
            <a:r>
              <a:rPr sz="2200" spc="-70" dirty="0">
                <a:latin typeface="Verdana"/>
                <a:cs typeface="Verdana"/>
              </a:rPr>
              <a:t>Find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15" dirty="0">
                <a:latin typeface="Verdana"/>
                <a:cs typeface="Verdana"/>
              </a:rPr>
              <a:t>another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partner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95" dirty="0">
                <a:latin typeface="Verdana"/>
                <a:cs typeface="Verdana"/>
              </a:rPr>
              <a:t>for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marriage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20" dirty="0">
                <a:latin typeface="Verdana"/>
                <a:cs typeface="Verdana"/>
              </a:rPr>
              <a:t>who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doesn’t  </a:t>
            </a:r>
            <a:r>
              <a:rPr sz="2200" spc="40" dirty="0">
                <a:latin typeface="Verdana"/>
                <a:cs typeface="Verdana"/>
              </a:rPr>
              <a:t>have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75" dirty="0">
                <a:latin typeface="Verdana"/>
                <a:cs typeface="Verdana"/>
              </a:rPr>
              <a:t>sickle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15" dirty="0">
                <a:latin typeface="Verdana"/>
                <a:cs typeface="Verdana"/>
              </a:rPr>
              <a:t>cell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00" dirty="0">
                <a:latin typeface="Verdana"/>
                <a:cs typeface="Verdana"/>
              </a:rPr>
              <a:t>trait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or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anemia</a:t>
            </a:r>
            <a:endParaRPr sz="2200">
              <a:latin typeface="Verdana"/>
              <a:cs typeface="Verdana"/>
            </a:endParaRPr>
          </a:p>
          <a:p>
            <a:pPr marL="12700" marR="268605">
              <a:lnSpc>
                <a:spcPct val="120000"/>
              </a:lnSpc>
              <a:spcBef>
                <a:spcPts val="869"/>
              </a:spcBef>
            </a:pPr>
            <a:r>
              <a:rPr sz="2400" dirty="0">
                <a:latin typeface="Verdana"/>
                <a:cs typeface="Verdana"/>
              </a:rPr>
              <a:t>Certificate</a:t>
            </a:r>
            <a:r>
              <a:rPr sz="2400" spc="-229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healthy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marriage</a:t>
            </a:r>
            <a:r>
              <a:rPr sz="2400" spc="-225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will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given  </a:t>
            </a:r>
            <a:r>
              <a:rPr sz="2400" spc="-40" dirty="0">
                <a:latin typeface="Verdana"/>
                <a:cs typeface="Verdana"/>
              </a:rPr>
              <a:t>after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they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20" dirty="0">
                <a:latin typeface="Verdana"/>
                <a:cs typeface="Verdana"/>
              </a:rPr>
              <a:t>go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counseling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clinic.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7306" y="2273935"/>
            <a:ext cx="3817747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6569" y="6218194"/>
            <a:ext cx="10541635" cy="333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Inheritance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Sickle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Cell Anemia </a:t>
            </a:r>
            <a:r>
              <a:rPr sz="1000" spc="-105" dirty="0">
                <a:solidFill>
                  <a:srgbClr val="404040"/>
                </a:solidFill>
                <a:latin typeface="Verdana"/>
                <a:cs typeface="Verdana"/>
              </a:rPr>
              <a:t>[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online </a:t>
            </a:r>
            <a:r>
              <a:rPr sz="1000" spc="20" dirty="0">
                <a:solidFill>
                  <a:srgbClr val="404040"/>
                </a:solidFill>
                <a:latin typeface="Verdana"/>
                <a:cs typeface="Verdana"/>
              </a:rPr>
              <a:t>webpage]. 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Sickle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Cell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Society.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  <a:hlinkClick r:id="rId3"/>
              </a:rPr>
              <a:t>http://www.sicklecellsociety.org/resources/inheritance-of-sickle-cell-anaemia/.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Published: July  </a:t>
            </a:r>
            <a:r>
              <a:rPr sz="1000" spc="-70" dirty="0">
                <a:solidFill>
                  <a:srgbClr val="404040"/>
                </a:solidFill>
                <a:latin typeface="Verdana"/>
                <a:cs typeface="Verdana"/>
              </a:rPr>
              <a:t>13th,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2014.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3rd,</a:t>
            </a:r>
            <a:r>
              <a:rPr sz="10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25</a:t>
            </a:fld>
            <a:endParaRPr spc="-8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93345" rIns="0" bIns="0" rtlCol="0">
            <a:spAutoFit/>
          </a:bodyPr>
          <a:lstStyle/>
          <a:p>
            <a:pPr marL="91440" marR="1250315">
              <a:lnSpc>
                <a:spcPts val="4650"/>
              </a:lnSpc>
              <a:spcBef>
                <a:spcPts val="735"/>
              </a:spcBef>
            </a:pPr>
            <a:r>
              <a:rPr sz="4300" spc="-30" dirty="0"/>
              <a:t>What</a:t>
            </a:r>
            <a:r>
              <a:rPr sz="4300" spc="-315" dirty="0"/>
              <a:t> </a:t>
            </a:r>
            <a:r>
              <a:rPr sz="4300" spc="-245" dirty="0"/>
              <a:t>if</a:t>
            </a:r>
            <a:r>
              <a:rPr sz="4300" spc="-330" dirty="0"/>
              <a:t> </a:t>
            </a:r>
            <a:r>
              <a:rPr sz="4300" spc="-135" dirty="0"/>
              <a:t>Ali</a:t>
            </a:r>
            <a:r>
              <a:rPr sz="4300" spc="-325" dirty="0"/>
              <a:t> </a:t>
            </a:r>
            <a:r>
              <a:rPr sz="4300" spc="170" dirty="0"/>
              <a:t>had</a:t>
            </a:r>
            <a:r>
              <a:rPr sz="4300" spc="-320" dirty="0"/>
              <a:t> </a:t>
            </a:r>
            <a:r>
              <a:rPr sz="4300" spc="-140" dirty="0"/>
              <a:t>sickle</a:t>
            </a:r>
            <a:r>
              <a:rPr sz="4300" spc="-315" dirty="0"/>
              <a:t> </a:t>
            </a:r>
            <a:r>
              <a:rPr sz="4300" spc="30" dirty="0"/>
              <a:t>cell</a:t>
            </a:r>
            <a:r>
              <a:rPr sz="4300" spc="-320" dirty="0"/>
              <a:t> </a:t>
            </a:r>
            <a:r>
              <a:rPr sz="4300" spc="60" dirty="0"/>
              <a:t>anemia  </a:t>
            </a:r>
            <a:r>
              <a:rPr sz="4300" spc="165" dirty="0"/>
              <a:t>and </a:t>
            </a:r>
            <a:r>
              <a:rPr sz="4300" spc="-160" dirty="0"/>
              <a:t>Sara </a:t>
            </a:r>
            <a:r>
              <a:rPr sz="4300" spc="-60" dirty="0"/>
              <a:t>was</a:t>
            </a:r>
            <a:r>
              <a:rPr sz="4300" spc="-965" dirty="0"/>
              <a:t> </a:t>
            </a:r>
            <a:r>
              <a:rPr sz="4300" spc="75" dirty="0"/>
              <a:t>clear?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1066800" y="2074392"/>
            <a:ext cx="6940550" cy="4121785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250">
              <a:latin typeface="Times New Roman"/>
              <a:cs typeface="Times New Roman"/>
            </a:endParaRPr>
          </a:p>
          <a:p>
            <a:pPr marL="274320" indent="-182880">
              <a:lnSpc>
                <a:spcPct val="100000"/>
              </a:lnSpc>
              <a:buClr>
                <a:srgbClr val="252525"/>
              </a:buClr>
              <a:buFont typeface="Arial"/>
              <a:buChar char="◦"/>
              <a:tabLst>
                <a:tab pos="274955" algn="l"/>
              </a:tabLst>
            </a:pPr>
            <a:r>
              <a:rPr sz="2400" spc="40" dirty="0">
                <a:latin typeface="Verdana"/>
                <a:cs typeface="Verdana"/>
              </a:rPr>
              <a:t>Odds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transmission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future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children?</a:t>
            </a:r>
            <a:endParaRPr sz="2400">
              <a:latin typeface="Verdana"/>
              <a:cs typeface="Verdana"/>
            </a:endParaRPr>
          </a:p>
          <a:p>
            <a:pPr marL="274320" marR="462280" indent="-182880">
              <a:lnSpc>
                <a:spcPct val="120100"/>
              </a:lnSpc>
              <a:spcBef>
                <a:spcPts val="894"/>
              </a:spcBef>
              <a:buClr>
                <a:srgbClr val="252525"/>
              </a:buClr>
              <a:buFont typeface="Arial"/>
              <a:buChar char="◦"/>
              <a:tabLst>
                <a:tab pos="274955" algn="l"/>
              </a:tabLst>
            </a:pPr>
            <a:r>
              <a:rPr sz="2400" spc="-405" dirty="0">
                <a:latin typeface="Verdana"/>
                <a:cs typeface="Verdana"/>
              </a:rPr>
              <a:t>Is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an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appointment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at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counseling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clinic  </a:t>
            </a:r>
            <a:r>
              <a:rPr sz="2400" spc="-5" dirty="0">
                <a:latin typeface="Verdana"/>
                <a:cs typeface="Verdana"/>
              </a:rPr>
              <a:t>mandatory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spc="-150" dirty="0">
                <a:latin typeface="Verdana"/>
                <a:cs typeface="Verdana"/>
              </a:rPr>
              <a:t>issue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5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certificate?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89842" y="637133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3755" y="6371335"/>
            <a:ext cx="104324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Verdana"/>
                <a:cs typeface="Verdana"/>
              </a:rPr>
              <a:t>Image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NigeriaGalleria.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Used without 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permission.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[online </a:t>
            </a:r>
            <a:r>
              <a:rPr sz="1000" spc="20" dirty="0">
                <a:solidFill>
                  <a:srgbClr val="404040"/>
                </a:solidFill>
                <a:latin typeface="Verdana"/>
                <a:cs typeface="Verdana"/>
              </a:rPr>
              <a:t>webpage].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</a:t>
            </a:r>
            <a:r>
              <a:rPr sz="1000" u="sng" spc="-3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https://www.nigeriagalleria.com/Community-Health/Sickle-Cell.html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</a:t>
            </a:r>
            <a:r>
              <a:rPr sz="1000" spc="-229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3</a:t>
            </a:r>
            <a:r>
              <a:rPr sz="975" spc="-75" baseline="25641" dirty="0">
                <a:solidFill>
                  <a:srgbClr val="404040"/>
                </a:solidFill>
                <a:latin typeface="Verdana"/>
                <a:cs typeface="Verdana"/>
              </a:rPr>
              <a:t>rd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7222" y="2125967"/>
            <a:ext cx="3623436" cy="3713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93345" rIns="0" bIns="0" rtlCol="0">
            <a:spAutoFit/>
          </a:bodyPr>
          <a:lstStyle/>
          <a:p>
            <a:pPr marL="91440" marR="874394">
              <a:lnSpc>
                <a:spcPts val="4650"/>
              </a:lnSpc>
              <a:spcBef>
                <a:spcPts val="735"/>
              </a:spcBef>
            </a:pPr>
            <a:r>
              <a:rPr sz="4300" spc="-30" dirty="0"/>
              <a:t>What</a:t>
            </a:r>
            <a:r>
              <a:rPr sz="4300" spc="-310" dirty="0"/>
              <a:t> </a:t>
            </a:r>
            <a:r>
              <a:rPr sz="4300" spc="-245" dirty="0"/>
              <a:t>if</a:t>
            </a:r>
            <a:r>
              <a:rPr sz="4300" spc="-335" dirty="0"/>
              <a:t> </a:t>
            </a:r>
            <a:r>
              <a:rPr sz="4300" spc="-135" dirty="0"/>
              <a:t>Ali</a:t>
            </a:r>
            <a:r>
              <a:rPr sz="4300" spc="-320" dirty="0"/>
              <a:t> </a:t>
            </a:r>
            <a:r>
              <a:rPr sz="4300" spc="-450" dirty="0"/>
              <a:t>is</a:t>
            </a:r>
            <a:r>
              <a:rPr sz="4300" spc="-325" dirty="0"/>
              <a:t> </a:t>
            </a:r>
            <a:r>
              <a:rPr sz="4300" spc="350" dirty="0"/>
              <a:t>a</a:t>
            </a:r>
            <a:r>
              <a:rPr sz="4300" spc="-330" dirty="0"/>
              <a:t> </a:t>
            </a:r>
            <a:r>
              <a:rPr sz="4300" spc="-120" dirty="0"/>
              <a:t>carrier</a:t>
            </a:r>
            <a:r>
              <a:rPr sz="4300" spc="-350" dirty="0"/>
              <a:t> </a:t>
            </a:r>
            <a:r>
              <a:rPr sz="4300" spc="165" dirty="0"/>
              <a:t>and</a:t>
            </a:r>
            <a:r>
              <a:rPr sz="4300" spc="-315" dirty="0"/>
              <a:t> </a:t>
            </a:r>
            <a:r>
              <a:rPr sz="4300" spc="-165" dirty="0"/>
              <a:t>Sara</a:t>
            </a:r>
            <a:r>
              <a:rPr sz="4300" spc="-330" dirty="0"/>
              <a:t> </a:t>
            </a:r>
            <a:r>
              <a:rPr sz="4300" spc="-110" dirty="0"/>
              <a:t>has  </a:t>
            </a:r>
            <a:r>
              <a:rPr sz="4300" spc="-140" dirty="0"/>
              <a:t>sickle </a:t>
            </a:r>
            <a:r>
              <a:rPr sz="4300" spc="30" dirty="0"/>
              <a:t>cell</a:t>
            </a:r>
            <a:r>
              <a:rPr sz="4300" spc="-500" dirty="0"/>
              <a:t> </a:t>
            </a:r>
            <a:r>
              <a:rPr sz="4300" spc="75" dirty="0"/>
              <a:t>anemia?</a:t>
            </a:r>
            <a:endParaRPr sz="4300"/>
          </a:p>
        </p:txBody>
      </p:sp>
      <p:sp>
        <p:nvSpPr>
          <p:cNvPr id="3" name="object 3"/>
          <p:cNvSpPr/>
          <p:nvPr/>
        </p:nvSpPr>
        <p:spPr>
          <a:xfrm>
            <a:off x="1066800" y="2074392"/>
            <a:ext cx="6940550" cy="4121785"/>
          </a:xfrm>
          <a:custGeom>
            <a:avLst/>
            <a:gdLst/>
            <a:ahLst/>
            <a:cxnLst/>
            <a:rect l="l" t="t" r="r" b="b"/>
            <a:pathLst>
              <a:path w="6940550" h="4121785">
                <a:moveTo>
                  <a:pt x="0" y="4121530"/>
                </a:moveTo>
                <a:lnTo>
                  <a:pt x="6940423" y="4121530"/>
                </a:lnTo>
                <a:lnTo>
                  <a:pt x="6940423" y="0"/>
                </a:lnTo>
                <a:lnTo>
                  <a:pt x="0" y="0"/>
                </a:lnTo>
                <a:lnTo>
                  <a:pt x="0" y="4121530"/>
                </a:lnTo>
                <a:close/>
              </a:path>
            </a:pathLst>
          </a:custGeom>
          <a:solidFill>
            <a:srgbClr val="FF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0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pc="-195" dirty="0"/>
              <a:t>Counseling:</a:t>
            </a: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b="0" u="none" spc="40" dirty="0">
                <a:latin typeface="Verdana"/>
                <a:cs typeface="Verdana"/>
              </a:rPr>
              <a:t>Odds</a:t>
            </a:r>
            <a:r>
              <a:rPr b="0" u="none" spc="-180" dirty="0">
                <a:latin typeface="Verdana"/>
                <a:cs typeface="Verdana"/>
              </a:rPr>
              <a:t> </a:t>
            </a:r>
            <a:r>
              <a:rPr b="0" u="none" spc="10" dirty="0">
                <a:latin typeface="Verdana"/>
                <a:cs typeface="Verdana"/>
              </a:rPr>
              <a:t>of</a:t>
            </a:r>
            <a:r>
              <a:rPr b="0" u="none" spc="-185" dirty="0">
                <a:latin typeface="Verdana"/>
                <a:cs typeface="Verdana"/>
              </a:rPr>
              <a:t> </a:t>
            </a:r>
            <a:r>
              <a:rPr b="0" u="none" spc="-135" dirty="0">
                <a:latin typeface="Verdana"/>
                <a:cs typeface="Verdana"/>
              </a:rPr>
              <a:t>transmission</a:t>
            </a:r>
            <a:r>
              <a:rPr b="0" u="none" spc="-220" dirty="0">
                <a:latin typeface="Verdana"/>
                <a:cs typeface="Verdana"/>
              </a:rPr>
              <a:t> </a:t>
            </a:r>
            <a:r>
              <a:rPr b="0" u="none" spc="-10" dirty="0">
                <a:latin typeface="Verdana"/>
                <a:cs typeface="Verdana"/>
              </a:rPr>
              <a:t>to</a:t>
            </a:r>
            <a:r>
              <a:rPr b="0" u="none" spc="-180" dirty="0">
                <a:latin typeface="Verdana"/>
                <a:cs typeface="Verdana"/>
              </a:rPr>
              <a:t> </a:t>
            </a:r>
            <a:r>
              <a:rPr b="0" u="none" spc="-85" dirty="0">
                <a:latin typeface="Verdana"/>
                <a:cs typeface="Verdana"/>
              </a:rPr>
              <a:t>future</a:t>
            </a:r>
            <a:r>
              <a:rPr b="0" u="none" spc="-185" dirty="0">
                <a:latin typeface="Verdana"/>
                <a:cs typeface="Verdana"/>
              </a:rPr>
              <a:t> </a:t>
            </a:r>
            <a:r>
              <a:rPr b="0" u="none" spc="-15" dirty="0">
                <a:latin typeface="Verdana"/>
                <a:cs typeface="Verdana"/>
              </a:rPr>
              <a:t>children?</a:t>
            </a:r>
          </a:p>
          <a:p>
            <a:pPr marL="469900" indent="-457200">
              <a:lnSpc>
                <a:spcPct val="100000"/>
              </a:lnSpc>
              <a:spcBef>
                <a:spcPts val="1475"/>
              </a:spcBef>
              <a:buClr>
                <a:srgbClr val="252525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b="0" u="none" spc="-80" dirty="0">
                <a:latin typeface="Verdana"/>
                <a:cs typeface="Verdana"/>
              </a:rPr>
              <a:t>Alternatives/solutions?</a:t>
            </a:r>
          </a:p>
          <a:p>
            <a:pPr marL="469900" marR="329565" lvl="1" indent="-182880">
              <a:lnSpc>
                <a:spcPct val="120000"/>
              </a:lnSpc>
              <a:spcBef>
                <a:spcPts val="509"/>
              </a:spcBef>
              <a:buClr>
                <a:srgbClr val="252525"/>
              </a:buClr>
              <a:buFont typeface="Arial"/>
              <a:buChar char="•"/>
              <a:tabLst>
                <a:tab pos="470534" algn="l"/>
              </a:tabLst>
            </a:pPr>
            <a:r>
              <a:rPr sz="2400" spc="-70" dirty="0">
                <a:latin typeface="Verdana"/>
                <a:cs typeface="Verdana"/>
              </a:rPr>
              <a:t>Find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another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partner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marriage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who  </a:t>
            </a:r>
            <a:r>
              <a:rPr sz="2400" spc="5" dirty="0">
                <a:latin typeface="Verdana"/>
                <a:cs typeface="Verdana"/>
              </a:rPr>
              <a:t>doesn’t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have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sickle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15" dirty="0">
                <a:latin typeface="Verdana"/>
                <a:cs typeface="Verdana"/>
              </a:rPr>
              <a:t>cell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trait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or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5" dirty="0">
                <a:latin typeface="Verdana"/>
                <a:cs typeface="Verdana"/>
              </a:rPr>
              <a:t>anemia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  <a:spcBef>
                <a:spcPts val="900"/>
              </a:spcBef>
            </a:pPr>
            <a:r>
              <a:rPr b="0" u="none" dirty="0">
                <a:latin typeface="Verdana"/>
                <a:cs typeface="Verdana"/>
              </a:rPr>
              <a:t>Certificate</a:t>
            </a:r>
            <a:r>
              <a:rPr b="0" u="none" spc="-229" dirty="0">
                <a:latin typeface="Verdana"/>
                <a:cs typeface="Verdana"/>
              </a:rPr>
              <a:t> </a:t>
            </a:r>
            <a:r>
              <a:rPr b="0" u="none" spc="10" dirty="0">
                <a:latin typeface="Verdana"/>
                <a:cs typeface="Verdana"/>
              </a:rPr>
              <a:t>of</a:t>
            </a:r>
            <a:r>
              <a:rPr b="0" u="none" spc="-185" dirty="0">
                <a:latin typeface="Verdana"/>
                <a:cs typeface="Verdana"/>
              </a:rPr>
              <a:t> </a:t>
            </a:r>
            <a:r>
              <a:rPr b="0" u="none" spc="-35" dirty="0">
                <a:latin typeface="Verdana"/>
                <a:cs typeface="Verdana"/>
              </a:rPr>
              <a:t>healthy</a:t>
            </a:r>
            <a:r>
              <a:rPr b="0" u="none" spc="-200" dirty="0">
                <a:latin typeface="Verdana"/>
                <a:cs typeface="Verdana"/>
              </a:rPr>
              <a:t> </a:t>
            </a:r>
            <a:r>
              <a:rPr b="0" u="none" spc="-25" dirty="0">
                <a:latin typeface="Verdana"/>
                <a:cs typeface="Verdana"/>
              </a:rPr>
              <a:t>marriage</a:t>
            </a:r>
            <a:r>
              <a:rPr b="0" u="none" spc="-225" dirty="0">
                <a:latin typeface="Verdana"/>
                <a:cs typeface="Verdana"/>
              </a:rPr>
              <a:t> </a:t>
            </a:r>
            <a:r>
              <a:rPr b="0" u="none" spc="-125" dirty="0">
                <a:latin typeface="Verdana"/>
                <a:cs typeface="Verdana"/>
              </a:rPr>
              <a:t>will</a:t>
            </a:r>
            <a:r>
              <a:rPr b="0" u="none" spc="-215" dirty="0">
                <a:latin typeface="Verdana"/>
                <a:cs typeface="Verdana"/>
              </a:rPr>
              <a:t> </a:t>
            </a:r>
            <a:r>
              <a:rPr b="0" u="none" spc="130" dirty="0">
                <a:latin typeface="Verdana"/>
                <a:cs typeface="Verdana"/>
              </a:rPr>
              <a:t>be</a:t>
            </a:r>
            <a:r>
              <a:rPr b="0" u="none" spc="-180" dirty="0">
                <a:latin typeface="Verdana"/>
                <a:cs typeface="Verdana"/>
              </a:rPr>
              <a:t> </a:t>
            </a:r>
            <a:r>
              <a:rPr b="0" u="none" spc="-15" dirty="0">
                <a:latin typeface="Verdana"/>
                <a:cs typeface="Verdana"/>
              </a:rPr>
              <a:t>given  </a:t>
            </a:r>
            <a:r>
              <a:rPr b="0" u="none" spc="-40" dirty="0">
                <a:latin typeface="Verdana"/>
                <a:cs typeface="Verdana"/>
              </a:rPr>
              <a:t>after</a:t>
            </a:r>
            <a:r>
              <a:rPr b="0" u="none" spc="-204" dirty="0">
                <a:latin typeface="Verdana"/>
                <a:cs typeface="Verdana"/>
              </a:rPr>
              <a:t> </a:t>
            </a:r>
            <a:r>
              <a:rPr b="0" u="none" spc="-50" dirty="0">
                <a:latin typeface="Verdana"/>
                <a:cs typeface="Verdana"/>
              </a:rPr>
              <a:t>they</a:t>
            </a:r>
            <a:r>
              <a:rPr b="0" u="none" spc="-180" dirty="0">
                <a:latin typeface="Verdana"/>
                <a:cs typeface="Verdana"/>
              </a:rPr>
              <a:t> </a:t>
            </a:r>
            <a:r>
              <a:rPr b="0" u="none" spc="120" dirty="0">
                <a:latin typeface="Verdana"/>
                <a:cs typeface="Verdana"/>
              </a:rPr>
              <a:t>go</a:t>
            </a:r>
            <a:r>
              <a:rPr b="0" u="none" spc="-180" dirty="0">
                <a:latin typeface="Verdana"/>
                <a:cs typeface="Verdana"/>
              </a:rPr>
              <a:t> </a:t>
            </a:r>
            <a:r>
              <a:rPr b="0" u="none" spc="-10" dirty="0">
                <a:latin typeface="Verdana"/>
                <a:cs typeface="Verdana"/>
              </a:rPr>
              <a:t>to</a:t>
            </a:r>
            <a:r>
              <a:rPr b="0" u="none" spc="-180" dirty="0">
                <a:latin typeface="Verdana"/>
                <a:cs typeface="Verdana"/>
              </a:rPr>
              <a:t> </a:t>
            </a:r>
            <a:r>
              <a:rPr b="0" u="none" spc="-20" dirty="0">
                <a:latin typeface="Verdana"/>
                <a:cs typeface="Verdana"/>
              </a:rPr>
              <a:t>the</a:t>
            </a:r>
            <a:r>
              <a:rPr b="0" u="none" spc="-180" dirty="0">
                <a:latin typeface="Verdana"/>
                <a:cs typeface="Verdana"/>
              </a:rPr>
              <a:t> </a:t>
            </a:r>
            <a:r>
              <a:rPr b="0" u="none" spc="-20" dirty="0">
                <a:latin typeface="Verdana"/>
                <a:cs typeface="Verdana"/>
              </a:rPr>
              <a:t>counseling</a:t>
            </a:r>
            <a:r>
              <a:rPr b="0" u="none" spc="-215" dirty="0">
                <a:latin typeface="Verdana"/>
                <a:cs typeface="Verdana"/>
              </a:rPr>
              <a:t> </a:t>
            </a:r>
            <a:r>
              <a:rPr b="0" u="none" spc="-30" dirty="0">
                <a:latin typeface="Verdana"/>
                <a:cs typeface="Verdana"/>
              </a:rPr>
              <a:t>clinic.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689842" y="637133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27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755" y="6400291"/>
            <a:ext cx="100965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Image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markgadogbe.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Wordpress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without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permission.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Love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Sickle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Cell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[online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blogpost].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URL: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u="sng" spc="-1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https://markgadogbe.wordpress.com/tag/heartbreak/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Posted:May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4</a:t>
            </a:r>
            <a:r>
              <a:rPr sz="750" spc="-60" baseline="27777" dirty="0">
                <a:solidFill>
                  <a:srgbClr val="404040"/>
                </a:solidFill>
                <a:latin typeface="Verdana"/>
                <a:cs typeface="Verdana"/>
              </a:rPr>
              <a:t>th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,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2015. </a:t>
            </a:r>
            <a:r>
              <a:rPr sz="800" spc="15" dirty="0">
                <a:solidFill>
                  <a:srgbClr val="404040"/>
                </a:solidFill>
                <a:latin typeface="Verdana"/>
                <a:cs typeface="Verdana"/>
              </a:rPr>
              <a:t>Accessed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April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3</a:t>
            </a:r>
            <a:r>
              <a:rPr sz="750" spc="-60" baseline="27777" dirty="0">
                <a:solidFill>
                  <a:srgbClr val="404040"/>
                </a:solidFill>
                <a:latin typeface="Verdana"/>
                <a:cs typeface="Verdana"/>
              </a:rPr>
              <a:t>rd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,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1279" y="2125954"/>
            <a:ext cx="2972816" cy="39357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720" y="513295"/>
            <a:ext cx="10940669" cy="5203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89842" y="637133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28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6921" y="5944311"/>
            <a:ext cx="97072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Verdana"/>
                <a:cs typeface="Verdana"/>
              </a:rPr>
              <a:t>Image</a:t>
            </a:r>
            <a:r>
              <a:rPr sz="1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5" dirty="0">
                <a:solidFill>
                  <a:srgbClr val="404040"/>
                </a:solidFill>
                <a:latin typeface="Verdana"/>
                <a:cs typeface="Verdana"/>
              </a:rPr>
              <a:t>markgadogbe.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Wordpress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without</a:t>
            </a: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permission.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</a:rPr>
              <a:t>Love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404040"/>
                </a:solidFill>
                <a:latin typeface="Verdana"/>
                <a:cs typeface="Verdana"/>
              </a:rPr>
              <a:t>Sickle</a:t>
            </a:r>
            <a:r>
              <a:rPr sz="10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Cell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[online</a:t>
            </a:r>
            <a:r>
              <a:rPr sz="10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404040"/>
                </a:solidFill>
                <a:latin typeface="Verdana"/>
                <a:cs typeface="Verdana"/>
              </a:rPr>
              <a:t>blogpost].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</a:t>
            </a:r>
            <a:r>
              <a:rPr sz="10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</a:rPr>
              <a:t>https://markgadogbe.wordpress.com/tag/heartbreak/.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</a:rPr>
              <a:t>Posted:May 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4th,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2015. </a:t>
            </a:r>
            <a:r>
              <a:rPr sz="1000" spc="15" dirty="0">
                <a:solidFill>
                  <a:srgbClr val="404040"/>
                </a:solidFill>
                <a:latin typeface="Verdana"/>
                <a:cs typeface="Verdana"/>
              </a:rPr>
              <a:t>Accessed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</a:t>
            </a:r>
            <a:r>
              <a:rPr sz="1000" spc="-65" dirty="0">
                <a:solidFill>
                  <a:srgbClr val="404040"/>
                </a:solidFill>
                <a:latin typeface="Verdana"/>
                <a:cs typeface="Verdana"/>
              </a:rPr>
              <a:t>3rd,</a:t>
            </a:r>
            <a:r>
              <a:rPr sz="1000" spc="-20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1586" y="450176"/>
            <a:ext cx="6833743" cy="5857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89842" y="6371335"/>
            <a:ext cx="1657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29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144" y="6371335"/>
            <a:ext cx="10473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Verdana"/>
                <a:cs typeface="Verdana"/>
              </a:rPr>
              <a:t>Image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1000" spc="-20" dirty="0">
                <a:solidFill>
                  <a:srgbClr val="404040"/>
                </a:solidFill>
                <a:latin typeface="Verdana"/>
                <a:cs typeface="Verdana"/>
              </a:rPr>
              <a:t>NigeriaGalleria.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Used without </a:t>
            </a:r>
            <a:r>
              <a:rPr sz="1000" spc="-55" dirty="0">
                <a:solidFill>
                  <a:srgbClr val="404040"/>
                </a:solidFill>
                <a:latin typeface="Verdana"/>
                <a:cs typeface="Verdana"/>
              </a:rPr>
              <a:t>permission.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[online </a:t>
            </a:r>
            <a:r>
              <a:rPr sz="1000" spc="20" dirty="0">
                <a:solidFill>
                  <a:srgbClr val="404040"/>
                </a:solidFill>
                <a:latin typeface="Verdana"/>
                <a:cs typeface="Verdana"/>
              </a:rPr>
              <a:t>webpage].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https://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  <a:hlinkClick r:id="rId3"/>
              </a:rPr>
              <a:t>www.nigeriagalleria.com/Community-Health/Sickle-Cell.html. </a:t>
            </a:r>
            <a:r>
              <a:rPr sz="1000" spc="-5" dirty="0">
                <a:solidFill>
                  <a:srgbClr val="404040"/>
                </a:solidFill>
                <a:latin typeface="Verdana"/>
                <a:cs typeface="Verdana"/>
              </a:rPr>
              <a:t>Accessed: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</a:t>
            </a:r>
            <a:r>
              <a:rPr sz="1000" spc="-2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404040"/>
                </a:solidFill>
                <a:latin typeface="Verdana"/>
                <a:cs typeface="Verdana"/>
              </a:rPr>
              <a:t>3rd, </a:t>
            </a: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0026" y="642619"/>
            <a:ext cx="1035558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45" dirty="0">
                <a:solidFill>
                  <a:srgbClr val="000000"/>
                </a:solidFill>
              </a:rPr>
              <a:t>Lecture</a:t>
            </a:r>
            <a:r>
              <a:rPr sz="4800" spc="-380" dirty="0">
                <a:solidFill>
                  <a:srgbClr val="000000"/>
                </a:solidFill>
              </a:rPr>
              <a:t> </a:t>
            </a:r>
            <a:r>
              <a:rPr sz="4800" spc="-85" dirty="0">
                <a:solidFill>
                  <a:srgbClr val="000000"/>
                </a:solidFill>
              </a:rPr>
              <a:t>Outline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770026" y="2103081"/>
            <a:ext cx="10355580" cy="4479290"/>
          </a:xfrm>
          <a:custGeom>
            <a:avLst/>
            <a:gdLst/>
            <a:ahLst/>
            <a:cxnLst/>
            <a:rect l="l" t="t" r="r" b="b"/>
            <a:pathLst>
              <a:path w="10355580" h="4479290">
                <a:moveTo>
                  <a:pt x="0" y="4478909"/>
                </a:moveTo>
                <a:lnTo>
                  <a:pt x="10355199" y="4478909"/>
                </a:lnTo>
                <a:lnTo>
                  <a:pt x="10355199" y="0"/>
                </a:lnTo>
                <a:lnTo>
                  <a:pt x="0" y="0"/>
                </a:lnTo>
                <a:lnTo>
                  <a:pt x="0" y="4478909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969" y="2017293"/>
            <a:ext cx="10146030" cy="44691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spc="-110" dirty="0">
                <a:latin typeface="Verdana"/>
                <a:cs typeface="Verdana"/>
              </a:rPr>
              <a:t>The </a:t>
            </a:r>
            <a:r>
              <a:rPr sz="1900" spc="-60" dirty="0">
                <a:latin typeface="Verdana"/>
                <a:cs typeface="Verdana"/>
              </a:rPr>
              <a:t>Saudi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Scene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900" spc="-114" dirty="0">
                <a:latin typeface="Verdana"/>
                <a:cs typeface="Verdana"/>
              </a:rPr>
              <a:t>Brief</a:t>
            </a:r>
            <a:r>
              <a:rPr sz="1900" spc="-165" dirty="0">
                <a:latin typeface="Verdana"/>
                <a:cs typeface="Verdana"/>
              </a:rPr>
              <a:t> </a:t>
            </a:r>
            <a:r>
              <a:rPr sz="1900" spc="15" dirty="0">
                <a:latin typeface="Verdana"/>
                <a:cs typeface="Verdana"/>
              </a:rPr>
              <a:t>on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the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-60" dirty="0">
                <a:latin typeface="Verdana"/>
                <a:cs typeface="Verdana"/>
              </a:rPr>
              <a:t>Saudi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60" dirty="0">
                <a:latin typeface="Verdana"/>
                <a:cs typeface="Verdana"/>
              </a:rPr>
              <a:t>pre-marital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-25" dirty="0">
                <a:latin typeface="Verdana"/>
                <a:cs typeface="Verdana"/>
              </a:rPr>
              <a:t>screening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program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spc="-75" dirty="0">
                <a:latin typeface="Verdana"/>
                <a:cs typeface="Verdana"/>
              </a:rPr>
              <a:t>Pre-marital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counseling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70" dirty="0">
                <a:latin typeface="Verdana"/>
                <a:cs typeface="Verdana"/>
              </a:rPr>
              <a:t>and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its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20" dirty="0">
                <a:latin typeface="Verdana"/>
                <a:cs typeface="Verdana"/>
              </a:rPr>
              <a:t>application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in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KSA</a:t>
            </a:r>
            <a:endParaRPr sz="1900">
              <a:latin typeface="Verdana"/>
              <a:cs typeface="Verdana"/>
            </a:endParaRPr>
          </a:p>
          <a:p>
            <a:pPr marL="1841500" marR="5351780">
              <a:lnSpc>
                <a:spcPct val="139500"/>
              </a:lnSpc>
            </a:pPr>
            <a:r>
              <a:rPr sz="1900" spc="-110" dirty="0">
                <a:latin typeface="Verdana"/>
                <a:cs typeface="Verdana"/>
              </a:rPr>
              <a:t>The </a:t>
            </a:r>
            <a:r>
              <a:rPr sz="1900" spc="-25" dirty="0">
                <a:latin typeface="Verdana"/>
                <a:cs typeface="Verdana"/>
              </a:rPr>
              <a:t>program’s</a:t>
            </a:r>
            <a:r>
              <a:rPr sz="1900" spc="-19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objectives  Overview</a:t>
            </a:r>
            <a:r>
              <a:rPr sz="1900" spc="-185" dirty="0">
                <a:latin typeface="Verdana"/>
                <a:cs typeface="Verdana"/>
              </a:rPr>
              <a:t> </a:t>
            </a:r>
            <a:r>
              <a:rPr sz="1900" spc="15" dirty="0">
                <a:latin typeface="Verdana"/>
                <a:cs typeface="Verdana"/>
              </a:rPr>
              <a:t>video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5"/>
              </a:spcBef>
            </a:pPr>
            <a:r>
              <a:rPr sz="1900" spc="-50" dirty="0">
                <a:latin typeface="Verdana"/>
                <a:cs typeface="Verdana"/>
              </a:rPr>
              <a:t>Cultural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considerations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b="1" spc="-290" dirty="0">
                <a:latin typeface="Verdana"/>
                <a:cs typeface="Verdana"/>
              </a:rPr>
              <a:t>3 </a:t>
            </a:r>
            <a:r>
              <a:rPr sz="1900" b="1" spc="-215" dirty="0">
                <a:latin typeface="Verdana"/>
                <a:cs typeface="Verdana"/>
              </a:rPr>
              <a:t>minutes </a:t>
            </a:r>
            <a:r>
              <a:rPr sz="1900" b="1" spc="-160" dirty="0">
                <a:latin typeface="Verdana"/>
                <a:cs typeface="Verdana"/>
              </a:rPr>
              <a:t>in-class </a:t>
            </a:r>
            <a:r>
              <a:rPr sz="1900" b="1" spc="-190" dirty="0">
                <a:latin typeface="Verdana"/>
                <a:cs typeface="Verdana"/>
              </a:rPr>
              <a:t>stretching</a:t>
            </a:r>
            <a:r>
              <a:rPr sz="1900" b="1" spc="-150" dirty="0">
                <a:latin typeface="Verdana"/>
                <a:cs typeface="Verdana"/>
              </a:rPr>
              <a:t> </a:t>
            </a:r>
            <a:r>
              <a:rPr sz="1900" b="1" spc="-140" dirty="0">
                <a:latin typeface="Verdana"/>
                <a:cs typeface="Verdana"/>
              </a:rPr>
              <a:t>break</a:t>
            </a:r>
            <a:endParaRPr sz="1900">
              <a:latin typeface="Verdana"/>
              <a:cs typeface="Verdana"/>
            </a:endParaRPr>
          </a:p>
          <a:p>
            <a:pPr marL="4584700" marR="5080">
              <a:lnSpc>
                <a:spcPts val="3180"/>
              </a:lnSpc>
              <a:spcBef>
                <a:spcPts val="254"/>
              </a:spcBef>
            </a:pPr>
            <a:r>
              <a:rPr sz="1900" spc="-30" dirty="0">
                <a:latin typeface="Verdana"/>
                <a:cs typeface="Verdana"/>
              </a:rPr>
              <a:t>Scenario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application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for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fates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of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tested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10" dirty="0">
                <a:latin typeface="Verdana"/>
                <a:cs typeface="Verdana"/>
              </a:rPr>
              <a:t>couples  </a:t>
            </a:r>
            <a:r>
              <a:rPr sz="1900" spc="-65" dirty="0">
                <a:latin typeface="Verdana"/>
                <a:cs typeface="Verdana"/>
              </a:rPr>
              <a:t>Infectious </a:t>
            </a:r>
            <a:r>
              <a:rPr sz="1900" spc="-30" dirty="0">
                <a:latin typeface="Verdana"/>
                <a:cs typeface="Verdana"/>
              </a:rPr>
              <a:t>disease</a:t>
            </a:r>
            <a:r>
              <a:rPr sz="1900" spc="-220" dirty="0">
                <a:latin typeface="Verdana"/>
                <a:cs typeface="Verdana"/>
              </a:rPr>
              <a:t> </a:t>
            </a:r>
            <a:r>
              <a:rPr sz="1900" spc="-45" dirty="0">
                <a:latin typeface="Verdana"/>
                <a:cs typeface="Verdana"/>
              </a:rPr>
              <a:t>scenarios</a:t>
            </a:r>
            <a:endParaRPr sz="1900">
              <a:latin typeface="Verdana"/>
              <a:cs typeface="Verdana"/>
            </a:endParaRPr>
          </a:p>
          <a:p>
            <a:pPr marL="4584700">
              <a:lnSpc>
                <a:spcPct val="100000"/>
              </a:lnSpc>
              <a:spcBef>
                <a:spcPts val="645"/>
              </a:spcBef>
            </a:pPr>
            <a:r>
              <a:rPr sz="1900" spc="-75" dirty="0">
                <a:latin typeface="Verdana"/>
                <a:cs typeface="Verdana"/>
              </a:rPr>
              <a:t>Inherited </a:t>
            </a:r>
            <a:r>
              <a:rPr sz="1900" spc="45" dirty="0">
                <a:latin typeface="Verdana"/>
                <a:cs typeface="Verdana"/>
              </a:rPr>
              <a:t>blood</a:t>
            </a:r>
            <a:r>
              <a:rPr sz="1900" spc="-175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disorders</a:t>
            </a:r>
            <a:endParaRPr sz="1900">
              <a:latin typeface="Verdana"/>
              <a:cs typeface="Verdana"/>
            </a:endParaRPr>
          </a:p>
          <a:p>
            <a:pPr marL="899794" algn="ctr">
              <a:lnSpc>
                <a:spcPct val="100000"/>
              </a:lnSpc>
              <a:spcBef>
                <a:spcPts val="900"/>
              </a:spcBef>
            </a:pPr>
            <a:r>
              <a:rPr sz="1900" b="1" spc="-140" dirty="0">
                <a:latin typeface="Verdana"/>
                <a:cs typeface="Verdana"/>
              </a:rPr>
              <a:t>Closing</a:t>
            </a:r>
            <a:r>
              <a:rPr sz="1900" b="1" spc="-125" dirty="0">
                <a:latin typeface="Verdana"/>
                <a:cs typeface="Verdana"/>
              </a:rPr>
              <a:t> </a:t>
            </a:r>
            <a:r>
              <a:rPr sz="1900" b="1" spc="-210" dirty="0">
                <a:latin typeface="Verdana"/>
                <a:cs typeface="Verdana"/>
              </a:rPr>
              <a:t>remarks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47245" y="6370594"/>
            <a:ext cx="121285" cy="18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3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0026" y="642619"/>
            <a:ext cx="1035558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45" dirty="0">
                <a:solidFill>
                  <a:srgbClr val="000000"/>
                </a:solidFill>
              </a:rPr>
              <a:t>Lecture</a:t>
            </a:r>
            <a:r>
              <a:rPr sz="4800" spc="-380" dirty="0">
                <a:solidFill>
                  <a:srgbClr val="000000"/>
                </a:solidFill>
              </a:rPr>
              <a:t> </a:t>
            </a:r>
            <a:r>
              <a:rPr sz="4800" spc="-85" dirty="0">
                <a:solidFill>
                  <a:srgbClr val="000000"/>
                </a:solidFill>
              </a:rPr>
              <a:t>Outline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770026" y="2103081"/>
            <a:ext cx="10355580" cy="4479290"/>
          </a:xfrm>
          <a:custGeom>
            <a:avLst/>
            <a:gdLst/>
            <a:ahLst/>
            <a:cxnLst/>
            <a:rect l="l" t="t" r="r" b="b"/>
            <a:pathLst>
              <a:path w="10355580" h="4479290">
                <a:moveTo>
                  <a:pt x="0" y="4478909"/>
                </a:moveTo>
                <a:lnTo>
                  <a:pt x="10355199" y="4478909"/>
                </a:lnTo>
                <a:lnTo>
                  <a:pt x="10355199" y="0"/>
                </a:lnTo>
                <a:lnTo>
                  <a:pt x="0" y="0"/>
                </a:lnTo>
                <a:lnTo>
                  <a:pt x="0" y="4478909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969" y="2017293"/>
            <a:ext cx="10146030" cy="44691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C5ECF8"/>
                </a:solidFill>
                <a:latin typeface="Verdana"/>
                <a:cs typeface="Verdana"/>
              </a:rPr>
              <a:t>Scene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900" spc="-114" dirty="0">
                <a:solidFill>
                  <a:srgbClr val="C5ECF8"/>
                </a:solidFill>
                <a:latin typeface="Verdana"/>
                <a:cs typeface="Verdana"/>
              </a:rPr>
              <a:t>Brief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on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the</a:t>
            </a:r>
            <a:r>
              <a:rPr sz="1900" spc="-13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screening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program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spc="-75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counseling</a:t>
            </a:r>
            <a:r>
              <a:rPr sz="1900" spc="-12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70" dirty="0">
                <a:solidFill>
                  <a:srgbClr val="C5ECF8"/>
                </a:solidFill>
                <a:latin typeface="Verdana"/>
                <a:cs typeface="Verdana"/>
              </a:rPr>
              <a:t>and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its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20" dirty="0">
                <a:solidFill>
                  <a:srgbClr val="C5ECF8"/>
                </a:solidFill>
                <a:latin typeface="Verdana"/>
                <a:cs typeface="Verdana"/>
              </a:rPr>
              <a:t>application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C5ECF8"/>
                </a:solidFill>
                <a:latin typeface="Verdana"/>
                <a:cs typeface="Verdana"/>
              </a:rPr>
              <a:t>in</a:t>
            </a:r>
            <a:r>
              <a:rPr sz="1900" spc="-16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KSA</a:t>
            </a:r>
            <a:endParaRPr sz="1900">
              <a:latin typeface="Verdana"/>
              <a:cs typeface="Verdana"/>
            </a:endParaRPr>
          </a:p>
          <a:p>
            <a:pPr marL="1841500" marR="5351780">
              <a:lnSpc>
                <a:spcPct val="139500"/>
              </a:lnSpc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program’s</a:t>
            </a:r>
            <a:r>
              <a:rPr sz="1900" spc="-19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objectives  Overview</a:t>
            </a:r>
            <a:r>
              <a:rPr sz="1900" spc="-18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video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5"/>
              </a:spcBef>
            </a:pPr>
            <a:r>
              <a:rPr sz="1900" spc="-50" dirty="0">
                <a:solidFill>
                  <a:srgbClr val="C5ECF8"/>
                </a:solidFill>
                <a:latin typeface="Verdana"/>
                <a:cs typeface="Verdana"/>
              </a:rPr>
              <a:t>Cultural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C5ECF8"/>
                </a:solidFill>
                <a:latin typeface="Verdana"/>
                <a:cs typeface="Verdana"/>
              </a:rPr>
              <a:t>considerations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b="1" spc="-290" dirty="0">
                <a:solidFill>
                  <a:srgbClr val="C5ECF8"/>
                </a:solidFill>
                <a:latin typeface="Verdana"/>
                <a:cs typeface="Verdana"/>
              </a:rPr>
              <a:t>3 </a:t>
            </a:r>
            <a:r>
              <a:rPr sz="1900" b="1" spc="-215" dirty="0">
                <a:solidFill>
                  <a:srgbClr val="C5ECF8"/>
                </a:solidFill>
                <a:latin typeface="Verdana"/>
                <a:cs typeface="Verdana"/>
              </a:rPr>
              <a:t>minutes </a:t>
            </a:r>
            <a:r>
              <a:rPr sz="1900" b="1" spc="-160" dirty="0">
                <a:solidFill>
                  <a:srgbClr val="C5ECF8"/>
                </a:solidFill>
                <a:latin typeface="Verdana"/>
                <a:cs typeface="Verdana"/>
              </a:rPr>
              <a:t>in-class </a:t>
            </a:r>
            <a:r>
              <a:rPr sz="1900" b="1" spc="-190" dirty="0">
                <a:solidFill>
                  <a:srgbClr val="C5ECF8"/>
                </a:solidFill>
                <a:latin typeface="Verdana"/>
                <a:cs typeface="Verdana"/>
              </a:rPr>
              <a:t>stretching</a:t>
            </a:r>
            <a:r>
              <a:rPr sz="1900" b="1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b="1" spc="-140" dirty="0">
                <a:solidFill>
                  <a:srgbClr val="C5ECF8"/>
                </a:solidFill>
                <a:latin typeface="Verdana"/>
                <a:cs typeface="Verdana"/>
              </a:rPr>
              <a:t>break</a:t>
            </a:r>
            <a:endParaRPr sz="1900">
              <a:latin typeface="Verdana"/>
              <a:cs typeface="Verdana"/>
            </a:endParaRPr>
          </a:p>
          <a:p>
            <a:pPr marL="4584700" marR="5080">
              <a:lnSpc>
                <a:spcPts val="3180"/>
              </a:lnSpc>
              <a:spcBef>
                <a:spcPts val="254"/>
              </a:spcBef>
            </a:pPr>
            <a:r>
              <a:rPr sz="1900" spc="-30" dirty="0">
                <a:solidFill>
                  <a:srgbClr val="C5ECF8"/>
                </a:solidFill>
                <a:latin typeface="Verdana"/>
                <a:cs typeface="Verdana"/>
              </a:rPr>
              <a:t>Scenario</a:t>
            </a:r>
            <a:r>
              <a:rPr sz="1900" spc="-14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25" dirty="0">
                <a:solidFill>
                  <a:srgbClr val="C5ECF8"/>
                </a:solidFill>
                <a:latin typeface="Verdana"/>
                <a:cs typeface="Verdana"/>
              </a:rPr>
              <a:t>application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C5ECF8"/>
                </a:solidFill>
                <a:latin typeface="Verdana"/>
                <a:cs typeface="Verdana"/>
              </a:rPr>
              <a:t>for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5" dirty="0">
                <a:solidFill>
                  <a:srgbClr val="C5ECF8"/>
                </a:solidFill>
                <a:latin typeface="Verdana"/>
                <a:cs typeface="Verdana"/>
              </a:rPr>
              <a:t>fates</a:t>
            </a:r>
            <a:r>
              <a:rPr sz="1900" spc="-15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C5ECF8"/>
                </a:solidFill>
                <a:latin typeface="Verdana"/>
                <a:cs typeface="Verdana"/>
              </a:rPr>
              <a:t>of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C5ECF8"/>
                </a:solidFill>
                <a:latin typeface="Verdana"/>
                <a:cs typeface="Verdana"/>
              </a:rPr>
              <a:t>tested</a:t>
            </a:r>
            <a:r>
              <a:rPr sz="1900" spc="-13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0" dirty="0">
                <a:solidFill>
                  <a:srgbClr val="C5ECF8"/>
                </a:solidFill>
                <a:latin typeface="Verdana"/>
                <a:cs typeface="Verdana"/>
              </a:rPr>
              <a:t>couples  </a:t>
            </a:r>
            <a:r>
              <a:rPr sz="1900" spc="-65" dirty="0">
                <a:solidFill>
                  <a:srgbClr val="C5ECF8"/>
                </a:solidFill>
                <a:latin typeface="Verdana"/>
                <a:cs typeface="Verdana"/>
              </a:rPr>
              <a:t>Infectious </a:t>
            </a:r>
            <a:r>
              <a:rPr sz="1900" spc="-30" dirty="0">
                <a:solidFill>
                  <a:srgbClr val="C5ECF8"/>
                </a:solidFill>
                <a:latin typeface="Verdana"/>
                <a:cs typeface="Verdana"/>
              </a:rPr>
              <a:t>disease</a:t>
            </a:r>
            <a:r>
              <a:rPr sz="1900" spc="-22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45" dirty="0">
                <a:solidFill>
                  <a:srgbClr val="C5ECF8"/>
                </a:solidFill>
                <a:latin typeface="Verdana"/>
                <a:cs typeface="Verdana"/>
              </a:rPr>
              <a:t>scenarios</a:t>
            </a:r>
            <a:endParaRPr sz="1900">
              <a:latin typeface="Verdana"/>
              <a:cs typeface="Verdana"/>
            </a:endParaRPr>
          </a:p>
          <a:p>
            <a:pPr marL="4584700">
              <a:lnSpc>
                <a:spcPct val="100000"/>
              </a:lnSpc>
              <a:spcBef>
                <a:spcPts val="645"/>
              </a:spcBef>
            </a:pPr>
            <a:r>
              <a:rPr sz="1900" spc="-75" dirty="0">
                <a:solidFill>
                  <a:srgbClr val="C5ECF8"/>
                </a:solidFill>
                <a:latin typeface="Verdana"/>
                <a:cs typeface="Verdana"/>
              </a:rPr>
              <a:t>Inherited </a:t>
            </a:r>
            <a:r>
              <a:rPr sz="1900" spc="45" dirty="0">
                <a:solidFill>
                  <a:srgbClr val="C5ECF8"/>
                </a:solidFill>
                <a:latin typeface="Verdana"/>
                <a:cs typeface="Verdana"/>
              </a:rPr>
              <a:t>blood</a:t>
            </a:r>
            <a:r>
              <a:rPr sz="1900" spc="-17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85" dirty="0">
                <a:solidFill>
                  <a:srgbClr val="C5ECF8"/>
                </a:solidFill>
                <a:latin typeface="Verdana"/>
                <a:cs typeface="Verdana"/>
              </a:rPr>
              <a:t>disorders</a:t>
            </a:r>
            <a:endParaRPr sz="1900">
              <a:latin typeface="Verdana"/>
              <a:cs typeface="Verdana"/>
            </a:endParaRPr>
          </a:p>
          <a:p>
            <a:pPr marL="899794" algn="ctr">
              <a:lnSpc>
                <a:spcPct val="100000"/>
              </a:lnSpc>
              <a:spcBef>
                <a:spcPts val="900"/>
              </a:spcBef>
            </a:pPr>
            <a:r>
              <a:rPr sz="1900" b="1" spc="-140" dirty="0">
                <a:latin typeface="Verdana"/>
                <a:cs typeface="Verdana"/>
              </a:rPr>
              <a:t>Closing</a:t>
            </a:r>
            <a:r>
              <a:rPr sz="1900" b="1" spc="-125" dirty="0">
                <a:latin typeface="Verdana"/>
                <a:cs typeface="Verdana"/>
              </a:rPr>
              <a:t> </a:t>
            </a:r>
            <a:r>
              <a:rPr sz="1900" b="1" spc="-210" dirty="0">
                <a:latin typeface="Verdana"/>
                <a:cs typeface="Verdana"/>
              </a:rPr>
              <a:t>remarks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30</a:t>
            </a:fld>
            <a:endParaRPr spc="-8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95" dirty="0"/>
              <a:t>Learning</a:t>
            </a:r>
            <a:r>
              <a:rPr sz="4800" spc="-365" dirty="0"/>
              <a:t> </a:t>
            </a:r>
            <a:r>
              <a:rPr sz="4800" spc="-40" dirty="0"/>
              <a:t>Objectives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016378"/>
            <a:ext cx="9518650" cy="363791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1770380" algn="l"/>
              </a:tabLst>
            </a:pPr>
            <a:r>
              <a:rPr sz="2400" spc="-204" dirty="0">
                <a:latin typeface="Verdana"/>
                <a:cs typeface="Verdana"/>
              </a:rPr>
              <a:t>By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end	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70" dirty="0">
                <a:latin typeface="Verdana"/>
                <a:cs typeface="Verdana"/>
              </a:rPr>
              <a:t>this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lecture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student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should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able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to: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15" dirty="0">
                <a:latin typeface="Verdana"/>
                <a:cs typeface="Verdana"/>
              </a:rPr>
              <a:t>Recognize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Saudi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Healthy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Marriage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program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10" dirty="0">
                <a:latin typeface="Verdana"/>
                <a:cs typeface="Verdana"/>
              </a:rPr>
              <a:t>Recall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program’s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areas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pre-marital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counseling</a:t>
            </a:r>
            <a:endParaRPr sz="2400">
              <a:latin typeface="Verdana"/>
              <a:cs typeface="Verdana"/>
            </a:endParaRPr>
          </a:p>
          <a:p>
            <a:pPr marL="355600" marR="991235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-215" dirty="0">
                <a:latin typeface="Verdana"/>
                <a:cs typeface="Verdana"/>
              </a:rPr>
              <a:t>List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diseases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included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Saudi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pre-marital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screening  </a:t>
            </a:r>
            <a:r>
              <a:rPr sz="2400" spc="-20" dirty="0">
                <a:latin typeface="Verdana"/>
                <a:cs typeface="Verdana"/>
              </a:rPr>
              <a:t>program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-100" dirty="0">
                <a:latin typeface="Verdana"/>
                <a:cs typeface="Verdana"/>
              </a:rPr>
              <a:t>Identify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25" dirty="0">
                <a:latin typeface="Verdana"/>
                <a:cs typeface="Verdana"/>
              </a:rPr>
              <a:t>fate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tested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individuals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(case,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carrier,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clear)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AutoNum type="arabicPeriod"/>
              <a:tabLst>
                <a:tab pos="356235" algn="l"/>
              </a:tabLst>
            </a:pPr>
            <a:r>
              <a:rPr sz="2400" spc="15" dirty="0">
                <a:latin typeface="Verdana"/>
                <a:cs typeface="Verdana"/>
              </a:rPr>
              <a:t>Recognize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cultural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considerations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pre-marital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counseling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  </a:t>
            </a:r>
            <a:r>
              <a:rPr sz="2400" spc="-70" dirty="0">
                <a:latin typeface="Verdana"/>
                <a:cs typeface="Verdana"/>
              </a:rPr>
              <a:t>Saudi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30" dirty="0">
                <a:latin typeface="Verdana"/>
                <a:cs typeface="Verdana"/>
              </a:rPr>
              <a:t>Arabia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66908" y="2014220"/>
            <a:ext cx="1866010" cy="2713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31</a:t>
            </a:fld>
            <a:endParaRPr spc="-8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501" y="555193"/>
            <a:ext cx="5120640" cy="1412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8575"/>
              </a:lnSpc>
              <a:spcBef>
                <a:spcPts val="100"/>
              </a:spcBef>
            </a:pPr>
            <a:r>
              <a:rPr sz="7200" spc="-450" dirty="0"/>
              <a:t>THANK</a:t>
            </a:r>
            <a:r>
              <a:rPr sz="7200" spc="-655" dirty="0"/>
              <a:t> </a:t>
            </a:r>
            <a:r>
              <a:rPr sz="7200" spc="-45" dirty="0"/>
              <a:t>YOU</a:t>
            </a:r>
            <a:endParaRPr sz="7200"/>
          </a:p>
          <a:p>
            <a:pPr algn="ctr">
              <a:lnSpc>
                <a:spcPts val="2335"/>
              </a:lnSpc>
            </a:pPr>
            <a:r>
              <a:rPr sz="2000" spc="-40" dirty="0">
                <a:hlinkClick r:id="rId2"/>
              </a:rPr>
              <a:t>Marwah.m.i.h@gmail.com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482852" y="1680552"/>
            <a:ext cx="8819515" cy="4901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85" dirty="0"/>
              <a:t>32</a:t>
            </a:fld>
            <a:endParaRPr spc="-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D2EEF9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254" dirty="0"/>
              <a:t>The</a:t>
            </a:r>
            <a:r>
              <a:rPr sz="4800" spc="-365" dirty="0"/>
              <a:t> </a:t>
            </a:r>
            <a:r>
              <a:rPr sz="4800" spc="70" dirty="0"/>
              <a:t>scene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056"/>
            <a:ext cx="10058400" cy="3556000"/>
          </a:xfrm>
          <a:custGeom>
            <a:avLst/>
            <a:gdLst/>
            <a:ahLst/>
            <a:cxnLst/>
            <a:rect l="l" t="t" r="r" b="b"/>
            <a:pathLst>
              <a:path w="10058400" h="3556000">
                <a:moveTo>
                  <a:pt x="0" y="3555619"/>
                </a:moveTo>
                <a:lnTo>
                  <a:pt x="10058400" y="3555619"/>
                </a:lnTo>
                <a:lnTo>
                  <a:pt x="10058400" y="0"/>
                </a:lnTo>
                <a:lnTo>
                  <a:pt x="0" y="0"/>
                </a:lnTo>
                <a:lnTo>
                  <a:pt x="0" y="3555619"/>
                </a:lnTo>
                <a:close/>
              </a:path>
            </a:pathLst>
          </a:custGeom>
          <a:solidFill>
            <a:srgbClr val="D2EE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513202"/>
            <a:ext cx="9657080" cy="2816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ts val="2510"/>
              </a:lnSpc>
              <a:spcBef>
                <a:spcPts val="95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200" spc="-125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middle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120" dirty="0">
                <a:latin typeface="Verdana"/>
                <a:cs typeface="Verdana"/>
              </a:rPr>
              <a:t>East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25" dirty="0">
                <a:latin typeface="Verdana"/>
                <a:cs typeface="Verdana"/>
              </a:rPr>
              <a:t>is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55" dirty="0">
                <a:latin typeface="Verdana"/>
                <a:cs typeface="Verdana"/>
              </a:rPr>
              <a:t>one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65" dirty="0">
                <a:latin typeface="Verdana"/>
                <a:cs typeface="Verdana"/>
              </a:rPr>
              <a:t>regions</a:t>
            </a:r>
            <a:r>
              <a:rPr sz="2200" spc="-19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known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90" dirty="0">
                <a:latin typeface="Verdana"/>
                <a:cs typeface="Verdana"/>
              </a:rPr>
              <a:t>for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40" dirty="0">
                <a:latin typeface="Verdana"/>
                <a:cs typeface="Verdana"/>
              </a:rPr>
              <a:t>high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80" dirty="0">
                <a:latin typeface="Verdana"/>
                <a:cs typeface="Verdana"/>
              </a:rPr>
              <a:t>rates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b="1" spc="-160" dirty="0">
                <a:latin typeface="Verdana"/>
                <a:cs typeface="Verdana"/>
              </a:rPr>
              <a:t>sickle</a:t>
            </a:r>
            <a:r>
              <a:rPr sz="2200" b="1" spc="-140" dirty="0">
                <a:latin typeface="Verdana"/>
                <a:cs typeface="Verdana"/>
              </a:rPr>
              <a:t> </a:t>
            </a:r>
            <a:r>
              <a:rPr sz="2200" b="1" spc="-105" dirty="0">
                <a:latin typeface="Verdana"/>
                <a:cs typeface="Verdana"/>
              </a:rPr>
              <a:t>cell</a:t>
            </a:r>
            <a:endParaRPr sz="2200">
              <a:latin typeface="Verdana"/>
              <a:cs typeface="Verdana"/>
            </a:endParaRPr>
          </a:p>
          <a:p>
            <a:pPr marL="195580">
              <a:lnSpc>
                <a:spcPts val="2510"/>
              </a:lnSpc>
            </a:pPr>
            <a:r>
              <a:rPr sz="2200" b="1" spc="-165" dirty="0">
                <a:latin typeface="Verdana"/>
                <a:cs typeface="Verdana"/>
              </a:rPr>
              <a:t>disease </a:t>
            </a:r>
            <a:r>
              <a:rPr sz="2200" b="1" spc="-120" dirty="0">
                <a:latin typeface="Verdana"/>
                <a:cs typeface="Verdana"/>
              </a:rPr>
              <a:t>and</a:t>
            </a:r>
            <a:r>
              <a:rPr sz="2200" b="1" spc="-135" dirty="0">
                <a:latin typeface="Verdana"/>
                <a:cs typeface="Verdana"/>
              </a:rPr>
              <a:t> </a:t>
            </a:r>
            <a:r>
              <a:rPr sz="2200" b="1" spc="-180" dirty="0">
                <a:latin typeface="Verdana"/>
                <a:cs typeface="Verdana"/>
              </a:rPr>
              <a:t>beta-thalassemia</a:t>
            </a:r>
            <a:r>
              <a:rPr sz="2200" spc="-180" dirty="0">
                <a:latin typeface="Verdana"/>
                <a:cs typeface="Verdana"/>
              </a:rPr>
              <a:t>.(1)</a:t>
            </a:r>
            <a:endParaRPr sz="22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635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200" spc="-245" dirty="0">
                <a:latin typeface="Verdana"/>
                <a:cs typeface="Verdana"/>
              </a:rPr>
              <a:t>In </a:t>
            </a:r>
            <a:r>
              <a:rPr sz="2200" spc="-15" dirty="0">
                <a:latin typeface="Verdana"/>
                <a:cs typeface="Verdana"/>
              </a:rPr>
              <a:t>the </a:t>
            </a:r>
            <a:r>
              <a:rPr sz="2200" spc="-225" dirty="0">
                <a:latin typeface="Verdana"/>
                <a:cs typeface="Verdana"/>
              </a:rPr>
              <a:t>80s </a:t>
            </a:r>
            <a:r>
              <a:rPr sz="2200" spc="-70" dirty="0">
                <a:latin typeface="Verdana"/>
                <a:cs typeface="Verdana"/>
              </a:rPr>
              <a:t>Saudi </a:t>
            </a:r>
            <a:r>
              <a:rPr sz="2200" spc="25" dirty="0">
                <a:latin typeface="Verdana"/>
                <a:cs typeface="Verdana"/>
              </a:rPr>
              <a:t>Arabia </a:t>
            </a:r>
            <a:r>
              <a:rPr sz="2200" spc="-35" dirty="0">
                <a:latin typeface="Verdana"/>
                <a:cs typeface="Verdana"/>
              </a:rPr>
              <a:t>was </a:t>
            </a:r>
            <a:r>
              <a:rPr sz="2200" spc="-15" dirty="0">
                <a:latin typeface="Verdana"/>
                <a:cs typeface="Verdana"/>
              </a:rPr>
              <a:t>hyper-endemic </a:t>
            </a:r>
            <a:r>
              <a:rPr sz="2200" spc="-75" dirty="0">
                <a:latin typeface="Verdana"/>
                <a:cs typeface="Verdana"/>
              </a:rPr>
              <a:t>with </a:t>
            </a:r>
            <a:r>
              <a:rPr sz="2200" b="1" spc="-170" dirty="0">
                <a:latin typeface="Verdana"/>
                <a:cs typeface="Verdana"/>
              </a:rPr>
              <a:t>Hep </a:t>
            </a:r>
            <a:r>
              <a:rPr sz="2200" b="1" spc="-405" dirty="0">
                <a:latin typeface="Verdana"/>
                <a:cs typeface="Verdana"/>
              </a:rPr>
              <a:t>B </a:t>
            </a:r>
            <a:r>
              <a:rPr sz="2200" b="1" spc="-260" dirty="0">
                <a:latin typeface="Verdana"/>
                <a:cs typeface="Verdana"/>
              </a:rPr>
              <a:t>Virus</a:t>
            </a:r>
            <a:r>
              <a:rPr sz="2200" spc="-260" dirty="0">
                <a:latin typeface="Verdana"/>
                <a:cs typeface="Verdana"/>
              </a:rPr>
              <a:t>.</a:t>
            </a:r>
            <a:r>
              <a:rPr sz="2200" spc="-535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(2)</a:t>
            </a:r>
            <a:endParaRPr sz="2200">
              <a:latin typeface="Verdana"/>
              <a:cs typeface="Verdana"/>
            </a:endParaRPr>
          </a:p>
          <a:p>
            <a:pPr marL="195580" marR="287020" indent="-182880">
              <a:lnSpc>
                <a:spcPct val="901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200" spc="-245" dirty="0">
                <a:latin typeface="Verdana"/>
                <a:cs typeface="Verdana"/>
              </a:rPr>
              <a:t>In </a:t>
            </a:r>
            <a:r>
              <a:rPr sz="2200" spc="-70" dirty="0">
                <a:latin typeface="Verdana"/>
                <a:cs typeface="Verdana"/>
              </a:rPr>
              <a:t>Saudi </a:t>
            </a:r>
            <a:r>
              <a:rPr sz="2200" spc="-10" dirty="0">
                <a:latin typeface="Verdana"/>
                <a:cs typeface="Verdana"/>
              </a:rPr>
              <a:t>Arabia, </a:t>
            </a:r>
            <a:r>
              <a:rPr sz="2200" b="1" spc="-225" dirty="0">
                <a:latin typeface="Verdana"/>
                <a:cs typeface="Verdana"/>
              </a:rPr>
              <a:t>Hepatitis </a:t>
            </a:r>
            <a:r>
              <a:rPr sz="2200" b="1" spc="120" dirty="0">
                <a:latin typeface="Verdana"/>
                <a:cs typeface="Verdana"/>
              </a:rPr>
              <a:t>C </a:t>
            </a:r>
            <a:r>
              <a:rPr sz="2200" spc="-150" dirty="0">
                <a:latin typeface="Verdana"/>
                <a:cs typeface="Verdana"/>
              </a:rPr>
              <a:t>persists </a:t>
            </a:r>
            <a:r>
              <a:rPr sz="2200" spc="-60" dirty="0">
                <a:latin typeface="Verdana"/>
                <a:cs typeface="Verdana"/>
              </a:rPr>
              <a:t>as </a:t>
            </a:r>
            <a:r>
              <a:rPr sz="2200" spc="175" dirty="0">
                <a:latin typeface="Verdana"/>
                <a:cs typeface="Verdana"/>
              </a:rPr>
              <a:t>a </a:t>
            </a:r>
            <a:r>
              <a:rPr sz="2200" spc="-10" dirty="0">
                <a:latin typeface="Verdana"/>
                <a:cs typeface="Verdana"/>
              </a:rPr>
              <a:t>problem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-70" dirty="0">
                <a:latin typeface="Verdana"/>
                <a:cs typeface="Verdana"/>
              </a:rPr>
              <a:t>hemodialysis  </a:t>
            </a:r>
            <a:r>
              <a:rPr sz="2200" spc="-40" dirty="0">
                <a:latin typeface="Verdana"/>
                <a:cs typeface="Verdana"/>
              </a:rPr>
              <a:t>patients</a:t>
            </a:r>
            <a:r>
              <a:rPr sz="2200" spc="-185" dirty="0">
                <a:latin typeface="Verdana"/>
                <a:cs typeface="Verdana"/>
              </a:rPr>
              <a:t> </a:t>
            </a:r>
            <a:r>
              <a:rPr sz="2200" spc="85" dirty="0">
                <a:latin typeface="Verdana"/>
                <a:cs typeface="Verdana"/>
              </a:rPr>
              <a:t>and</a:t>
            </a:r>
            <a:r>
              <a:rPr sz="2200" spc="-190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IV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30" dirty="0">
                <a:latin typeface="Verdana"/>
                <a:cs typeface="Verdana"/>
              </a:rPr>
              <a:t>drug</a:t>
            </a:r>
            <a:r>
              <a:rPr sz="2200" spc="-145" dirty="0">
                <a:latin typeface="Verdana"/>
                <a:cs typeface="Verdana"/>
              </a:rPr>
              <a:t> </a:t>
            </a:r>
            <a:r>
              <a:rPr sz="2200" spc="-170" dirty="0">
                <a:latin typeface="Verdana"/>
                <a:cs typeface="Verdana"/>
              </a:rPr>
              <a:t>users.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-245" dirty="0">
                <a:latin typeface="Verdana"/>
                <a:cs typeface="Verdana"/>
              </a:rPr>
              <a:t>In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KKUH,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30" dirty="0">
                <a:latin typeface="Verdana"/>
                <a:cs typeface="Verdana"/>
              </a:rPr>
              <a:t>Hep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245" dirty="0">
                <a:latin typeface="Verdana"/>
                <a:cs typeface="Verdana"/>
              </a:rPr>
              <a:t>C</a:t>
            </a:r>
            <a:r>
              <a:rPr sz="2200" spc="-160" dirty="0">
                <a:latin typeface="Verdana"/>
                <a:cs typeface="Verdana"/>
              </a:rPr>
              <a:t> </a:t>
            </a:r>
            <a:r>
              <a:rPr sz="2200" spc="35" dirty="0">
                <a:latin typeface="Verdana"/>
                <a:cs typeface="Verdana"/>
              </a:rPr>
              <a:t>prevalence</a:t>
            </a:r>
            <a:r>
              <a:rPr sz="2200" spc="-17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was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95" dirty="0">
                <a:latin typeface="Verdana"/>
                <a:cs typeface="Verdana"/>
              </a:rPr>
              <a:t>0.58</a:t>
            </a:r>
            <a:r>
              <a:rPr sz="2200" spc="-114" dirty="0">
                <a:latin typeface="Verdana"/>
                <a:cs typeface="Verdana"/>
              </a:rPr>
              <a:t> </a:t>
            </a:r>
            <a:r>
              <a:rPr sz="2200" spc="-670" dirty="0">
                <a:latin typeface="Verdana"/>
                <a:cs typeface="Verdana"/>
              </a:rPr>
              <a:t>%</a:t>
            </a:r>
            <a:r>
              <a:rPr sz="2200" spc="-575" dirty="0">
                <a:latin typeface="Verdana"/>
                <a:cs typeface="Verdana"/>
              </a:rPr>
              <a:t> </a:t>
            </a:r>
            <a:r>
              <a:rPr sz="2200" spc="-105" dirty="0">
                <a:latin typeface="Verdana"/>
                <a:cs typeface="Verdana"/>
              </a:rPr>
              <a:t>in  </a:t>
            </a:r>
            <a:r>
              <a:rPr sz="2200" spc="-190" dirty="0">
                <a:latin typeface="Verdana"/>
                <a:cs typeface="Verdana"/>
              </a:rPr>
              <a:t>1996 </a:t>
            </a:r>
            <a:r>
              <a:rPr sz="2200" spc="85" dirty="0">
                <a:latin typeface="Verdana"/>
                <a:cs typeface="Verdana"/>
              </a:rPr>
              <a:t>and </a:t>
            </a:r>
            <a:r>
              <a:rPr sz="2200" spc="50" dirty="0">
                <a:latin typeface="Verdana"/>
                <a:cs typeface="Verdana"/>
              </a:rPr>
              <a:t>decreased </a:t>
            </a:r>
            <a:r>
              <a:rPr sz="2200" spc="-10" dirty="0">
                <a:latin typeface="Verdana"/>
                <a:cs typeface="Verdana"/>
              </a:rPr>
              <a:t>to </a:t>
            </a:r>
            <a:r>
              <a:rPr sz="2200" spc="-290" dirty="0">
                <a:latin typeface="Verdana"/>
                <a:cs typeface="Verdana"/>
              </a:rPr>
              <a:t>0.08% </a:t>
            </a:r>
            <a:r>
              <a:rPr sz="2200" spc="-105" dirty="0">
                <a:latin typeface="Verdana"/>
                <a:cs typeface="Verdana"/>
              </a:rPr>
              <a:t>in </a:t>
            </a:r>
            <a:r>
              <a:rPr sz="2200" spc="-190" dirty="0">
                <a:latin typeface="Verdana"/>
                <a:cs typeface="Verdana"/>
              </a:rPr>
              <a:t>2006.</a:t>
            </a:r>
            <a:r>
              <a:rPr sz="2200" spc="-545" dirty="0">
                <a:latin typeface="Verdana"/>
                <a:cs typeface="Verdana"/>
              </a:rPr>
              <a:t> </a:t>
            </a:r>
            <a:r>
              <a:rPr sz="2200" spc="-200" dirty="0">
                <a:latin typeface="Verdana"/>
                <a:cs typeface="Verdana"/>
              </a:rPr>
              <a:t>(2)</a:t>
            </a:r>
            <a:endParaRPr sz="2200">
              <a:latin typeface="Verdana"/>
              <a:cs typeface="Verdana"/>
            </a:endParaRPr>
          </a:p>
          <a:p>
            <a:pPr marL="195580" indent="-182880">
              <a:lnSpc>
                <a:spcPts val="2510"/>
              </a:lnSpc>
              <a:spcBef>
                <a:spcPts val="635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200" spc="-114" dirty="0">
                <a:latin typeface="Verdana"/>
                <a:cs typeface="Verdana"/>
              </a:rPr>
              <a:t>From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20" dirty="0">
                <a:latin typeface="Verdana"/>
                <a:cs typeface="Verdana"/>
              </a:rPr>
              <a:t>the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35" dirty="0">
                <a:latin typeface="Verdana"/>
                <a:cs typeface="Verdana"/>
              </a:rPr>
              <a:t>year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2000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to</a:t>
            </a:r>
            <a:r>
              <a:rPr sz="2200" spc="-170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2009,</a:t>
            </a:r>
            <a:r>
              <a:rPr sz="2200" spc="-125" dirty="0">
                <a:latin typeface="Verdana"/>
                <a:cs typeface="Verdana"/>
              </a:rPr>
              <a:t> </a:t>
            </a:r>
            <a:r>
              <a:rPr sz="2200" spc="-45" dirty="0">
                <a:latin typeface="Verdana"/>
                <a:cs typeface="Verdana"/>
              </a:rPr>
              <a:t>there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were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-195" dirty="0">
                <a:latin typeface="Verdana"/>
                <a:cs typeface="Verdana"/>
              </a:rPr>
              <a:t>2,956</a:t>
            </a:r>
            <a:r>
              <a:rPr sz="2200" spc="-100" dirty="0">
                <a:latin typeface="Verdana"/>
                <a:cs typeface="Verdana"/>
              </a:rPr>
              <a:t> </a:t>
            </a:r>
            <a:r>
              <a:rPr sz="2200" spc="-10" dirty="0">
                <a:latin typeface="Verdana"/>
                <a:cs typeface="Verdana"/>
              </a:rPr>
              <a:t>reported</a:t>
            </a:r>
            <a:r>
              <a:rPr sz="2200" spc="-150" dirty="0">
                <a:latin typeface="Verdana"/>
                <a:cs typeface="Verdana"/>
              </a:rPr>
              <a:t> </a:t>
            </a:r>
            <a:r>
              <a:rPr sz="2200" spc="-70" dirty="0">
                <a:latin typeface="Verdana"/>
                <a:cs typeface="Verdana"/>
              </a:rPr>
              <a:t>Saudi</a:t>
            </a:r>
            <a:r>
              <a:rPr sz="2200" spc="-15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cases</a:t>
            </a:r>
            <a:r>
              <a:rPr sz="2200" spc="-165" dirty="0">
                <a:latin typeface="Verdana"/>
                <a:cs typeface="Verdana"/>
              </a:rPr>
              <a:t> </a:t>
            </a:r>
            <a:r>
              <a:rPr sz="2200" spc="5" dirty="0">
                <a:latin typeface="Verdana"/>
                <a:cs typeface="Verdana"/>
              </a:rPr>
              <a:t>of</a:t>
            </a:r>
            <a:endParaRPr sz="2200">
              <a:latin typeface="Verdana"/>
              <a:cs typeface="Verdana"/>
            </a:endParaRPr>
          </a:p>
          <a:p>
            <a:pPr marL="195580">
              <a:lnSpc>
                <a:spcPts val="2510"/>
              </a:lnSpc>
            </a:pPr>
            <a:r>
              <a:rPr sz="2200" b="1" spc="-325" dirty="0">
                <a:latin typeface="Verdana"/>
                <a:cs typeface="Verdana"/>
              </a:rPr>
              <a:t>HIV</a:t>
            </a:r>
            <a:r>
              <a:rPr sz="2200" spc="-325" dirty="0">
                <a:latin typeface="Verdana"/>
                <a:cs typeface="Verdana"/>
              </a:rPr>
              <a:t>. </a:t>
            </a:r>
            <a:r>
              <a:rPr sz="2200" spc="120" dirty="0">
                <a:latin typeface="Verdana"/>
                <a:cs typeface="Verdana"/>
              </a:rPr>
              <a:t>A </a:t>
            </a:r>
            <a:r>
              <a:rPr sz="2200" spc="-25" dirty="0">
                <a:latin typeface="Verdana"/>
                <a:cs typeface="Verdana"/>
              </a:rPr>
              <a:t>rate </a:t>
            </a:r>
            <a:r>
              <a:rPr sz="2200" spc="5" dirty="0">
                <a:latin typeface="Verdana"/>
                <a:cs typeface="Verdana"/>
              </a:rPr>
              <a:t>of </a:t>
            </a:r>
            <a:r>
              <a:rPr sz="2200" spc="-200" dirty="0">
                <a:latin typeface="Verdana"/>
                <a:cs typeface="Verdana"/>
              </a:rPr>
              <a:t>1.5 </a:t>
            </a:r>
            <a:r>
              <a:rPr sz="2200" spc="-5" dirty="0">
                <a:latin typeface="Verdana"/>
                <a:cs typeface="Verdana"/>
              </a:rPr>
              <a:t>cases </a:t>
            </a:r>
            <a:r>
              <a:rPr sz="2200" spc="-15" dirty="0">
                <a:latin typeface="Verdana"/>
                <a:cs typeface="Verdana"/>
              </a:rPr>
              <a:t>per</a:t>
            </a:r>
            <a:r>
              <a:rPr sz="2200" spc="-580" dirty="0">
                <a:latin typeface="Verdana"/>
                <a:cs typeface="Verdana"/>
              </a:rPr>
              <a:t> </a:t>
            </a:r>
            <a:r>
              <a:rPr sz="2200" spc="-190" dirty="0">
                <a:latin typeface="Verdana"/>
                <a:cs typeface="Verdana"/>
              </a:rPr>
              <a:t>100,000 </a:t>
            </a:r>
            <a:r>
              <a:rPr sz="2200" spc="-120" dirty="0">
                <a:latin typeface="Verdana"/>
                <a:cs typeface="Verdana"/>
              </a:rPr>
              <a:t>Saudis.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9945" y="637133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4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751" y="6034227"/>
            <a:ext cx="1013841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Marked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regional</a:t>
            </a:r>
            <a:r>
              <a:rPr sz="800" spc="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variations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prevalence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sickle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cell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disease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b-thalassemia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Arabia: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Findings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form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pre-marital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screening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404040"/>
                </a:solidFill>
                <a:latin typeface="Verdana"/>
                <a:cs typeface="Verdana"/>
              </a:rPr>
              <a:t>geentic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counseling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program.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Journal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Epidemiology</a:t>
            </a:r>
            <a:endParaRPr sz="8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800" spc="3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404040"/>
                </a:solidFill>
                <a:latin typeface="Verdana"/>
                <a:cs typeface="Verdana"/>
              </a:rPr>
              <a:t>Global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Health.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404040"/>
                </a:solidFill>
                <a:latin typeface="Verdana"/>
                <a:cs typeface="Verdana"/>
              </a:rPr>
              <a:t>December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2011.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Ziad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A.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Memish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Mohamad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Y.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Saeedi.</a:t>
            </a:r>
            <a:endParaRPr sz="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Epidemiology</a:t>
            </a:r>
            <a:r>
              <a:rPr sz="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viral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Hepatitis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Arabia: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04040"/>
                </a:solidFill>
                <a:latin typeface="Verdana"/>
                <a:cs typeface="Verdana"/>
              </a:rPr>
              <a:t>We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04040"/>
                </a:solidFill>
                <a:latin typeface="Verdana"/>
                <a:cs typeface="Verdana"/>
              </a:rPr>
              <a:t>Off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Hook?.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Journal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Gastroenterology.</a:t>
            </a:r>
            <a:r>
              <a:rPr sz="800" spc="1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Nov-Dec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2012.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Ayman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404040"/>
                </a:solidFill>
                <a:latin typeface="Verdana"/>
                <a:cs typeface="Verdana"/>
              </a:rPr>
              <a:t>Abdo,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Faisal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M.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Sanai,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Faleh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20" dirty="0">
                <a:solidFill>
                  <a:srgbClr val="404040"/>
                </a:solidFill>
                <a:latin typeface="Verdana"/>
                <a:cs typeface="Verdana"/>
              </a:rPr>
              <a:t>Z.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Al-Faleh.</a:t>
            </a:r>
            <a:endParaRPr sz="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HIV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404040"/>
                </a:solidFill>
                <a:latin typeface="Verdana"/>
                <a:cs typeface="Verdana"/>
              </a:rPr>
              <a:t>Case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Notification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Rates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Kingdom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Arabia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over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Past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45" dirty="0">
                <a:solidFill>
                  <a:srgbClr val="404040"/>
                </a:solidFill>
                <a:latin typeface="Verdana"/>
                <a:cs typeface="Verdana"/>
              </a:rPr>
              <a:t>Decade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(2000-2009).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PLoS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ONE.</a:t>
            </a:r>
            <a:r>
              <a:rPr sz="800" spc="1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Sep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2012.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404040"/>
                </a:solidFill>
                <a:latin typeface="Verdana"/>
                <a:cs typeface="Verdana"/>
              </a:rPr>
              <a:t>Mohammed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A.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A.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5" dirty="0">
                <a:solidFill>
                  <a:srgbClr val="404040"/>
                </a:solidFill>
                <a:latin typeface="Verdana"/>
                <a:cs typeface="Verdana"/>
              </a:rPr>
              <a:t>I.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Mazroa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04040"/>
                </a:solidFill>
                <a:latin typeface="Verdana"/>
                <a:cs typeface="Verdana"/>
              </a:rPr>
              <a:t>et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al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968" y="430745"/>
            <a:ext cx="11803888" cy="61512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59945" y="637133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5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D2EEF9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100" dirty="0">
                <a:solidFill>
                  <a:srgbClr val="000000"/>
                </a:solidFill>
              </a:rPr>
              <a:t>Healthy </a:t>
            </a:r>
            <a:r>
              <a:rPr sz="4800" spc="10" dirty="0">
                <a:solidFill>
                  <a:srgbClr val="000000"/>
                </a:solidFill>
              </a:rPr>
              <a:t>Marriage</a:t>
            </a:r>
            <a:r>
              <a:rPr sz="4800" spc="-620" dirty="0">
                <a:solidFill>
                  <a:srgbClr val="000000"/>
                </a:solidFill>
              </a:rPr>
              <a:t> </a:t>
            </a:r>
            <a:r>
              <a:rPr sz="4800" spc="-80" dirty="0">
                <a:solidFill>
                  <a:srgbClr val="000000"/>
                </a:solidFill>
              </a:rPr>
              <a:t>Program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D2EE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610739"/>
            <a:ext cx="9851390" cy="2814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40" dirty="0">
                <a:latin typeface="Verdana"/>
                <a:cs typeface="Verdana"/>
              </a:rPr>
              <a:t>Program </a:t>
            </a:r>
            <a:r>
              <a:rPr sz="2400" spc="-60" dirty="0">
                <a:latin typeface="Verdana"/>
                <a:cs typeface="Verdana"/>
              </a:rPr>
              <a:t>started </a:t>
            </a:r>
            <a:r>
              <a:rPr sz="2400" spc="-110" dirty="0">
                <a:latin typeface="Verdana"/>
                <a:cs typeface="Verdana"/>
              </a:rPr>
              <a:t>in </a:t>
            </a:r>
            <a:r>
              <a:rPr sz="2400" spc="-204" dirty="0">
                <a:latin typeface="Verdana"/>
                <a:cs typeface="Verdana"/>
              </a:rPr>
              <a:t>2004. </a:t>
            </a:r>
            <a:r>
              <a:rPr sz="2400" spc="-310" dirty="0">
                <a:latin typeface="Verdana"/>
                <a:cs typeface="Verdana"/>
              </a:rPr>
              <a:t>It </a:t>
            </a:r>
            <a:r>
              <a:rPr sz="2400" spc="30" dirty="0">
                <a:latin typeface="Verdana"/>
                <a:cs typeface="Verdana"/>
              </a:rPr>
              <a:t>included</a:t>
            </a:r>
            <a:r>
              <a:rPr sz="2400" spc="-56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tests </a:t>
            </a:r>
            <a:r>
              <a:rPr sz="2400" spc="-95" dirty="0">
                <a:latin typeface="Verdana"/>
                <a:cs typeface="Verdana"/>
              </a:rPr>
              <a:t>for </a:t>
            </a:r>
            <a:r>
              <a:rPr sz="2400" spc="-25" dirty="0">
                <a:latin typeface="Verdana"/>
                <a:cs typeface="Verdana"/>
              </a:rPr>
              <a:t>hemoglobinopathies:</a:t>
            </a:r>
            <a:endParaRPr sz="24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</a:pPr>
            <a:r>
              <a:rPr sz="2400" b="1" spc="-170" dirty="0">
                <a:latin typeface="Verdana"/>
                <a:cs typeface="Verdana"/>
              </a:rPr>
              <a:t>sickle </a:t>
            </a:r>
            <a:r>
              <a:rPr sz="2400" b="1" spc="-110" dirty="0">
                <a:latin typeface="Verdana"/>
                <a:cs typeface="Verdana"/>
              </a:rPr>
              <a:t>cell </a:t>
            </a:r>
            <a:r>
              <a:rPr sz="2400" b="1" spc="-130" dirty="0">
                <a:latin typeface="Verdana"/>
                <a:cs typeface="Verdana"/>
              </a:rPr>
              <a:t>and</a:t>
            </a:r>
            <a:r>
              <a:rPr sz="2400" b="1" spc="-175" dirty="0">
                <a:latin typeface="Verdana"/>
                <a:cs typeface="Verdana"/>
              </a:rPr>
              <a:t> </a:t>
            </a:r>
            <a:r>
              <a:rPr sz="2400" b="1" spc="-210" dirty="0">
                <a:latin typeface="Verdana"/>
                <a:cs typeface="Verdana"/>
              </a:rPr>
              <a:t>thalassemia</a:t>
            </a:r>
            <a:r>
              <a:rPr sz="2400" spc="-210" dirty="0">
                <a:latin typeface="Verdana"/>
                <a:cs typeface="Verdana"/>
              </a:rPr>
              <a:t>.(1)</a:t>
            </a:r>
            <a:endParaRPr sz="2400">
              <a:latin typeface="Verdana"/>
              <a:cs typeface="Verdana"/>
            </a:endParaRPr>
          </a:p>
          <a:p>
            <a:pPr marL="195580" marR="52959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270" dirty="0">
                <a:latin typeface="Verdana"/>
                <a:cs typeface="Verdana"/>
              </a:rPr>
              <a:t>In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2008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MOH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added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program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testing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b="1" spc="-345" dirty="0">
                <a:latin typeface="Verdana"/>
                <a:cs typeface="Verdana"/>
              </a:rPr>
              <a:t>HIV,</a:t>
            </a:r>
            <a:r>
              <a:rPr sz="2400" b="1" spc="-145" dirty="0">
                <a:latin typeface="Verdana"/>
                <a:cs typeface="Verdana"/>
              </a:rPr>
              <a:t> </a:t>
            </a:r>
            <a:r>
              <a:rPr sz="2400" b="1" spc="-180" dirty="0">
                <a:latin typeface="Verdana"/>
                <a:cs typeface="Verdana"/>
              </a:rPr>
              <a:t>Hep</a:t>
            </a:r>
            <a:r>
              <a:rPr sz="2400" b="1" spc="-145" dirty="0">
                <a:latin typeface="Verdana"/>
                <a:cs typeface="Verdana"/>
              </a:rPr>
              <a:t> </a:t>
            </a:r>
            <a:r>
              <a:rPr sz="2400" b="1" spc="-325" dirty="0">
                <a:latin typeface="Verdana"/>
                <a:cs typeface="Verdana"/>
              </a:rPr>
              <a:t>B,  </a:t>
            </a:r>
            <a:r>
              <a:rPr sz="2400" b="1" spc="-180" dirty="0">
                <a:latin typeface="Verdana"/>
                <a:cs typeface="Verdana"/>
              </a:rPr>
              <a:t>Hep</a:t>
            </a:r>
            <a:r>
              <a:rPr sz="2400" b="1" spc="-150" dirty="0">
                <a:latin typeface="Verdana"/>
                <a:cs typeface="Verdana"/>
              </a:rPr>
              <a:t> </a:t>
            </a:r>
            <a:r>
              <a:rPr sz="2400" b="1" spc="-140" dirty="0">
                <a:latin typeface="Verdana"/>
                <a:cs typeface="Verdana"/>
              </a:rPr>
              <a:t>C</a:t>
            </a:r>
            <a:r>
              <a:rPr sz="2400" spc="-140" dirty="0">
                <a:latin typeface="Verdana"/>
                <a:cs typeface="Verdana"/>
              </a:rPr>
              <a:t>.(2)</a:t>
            </a:r>
            <a:endParaRPr sz="2400">
              <a:latin typeface="Verdana"/>
              <a:cs typeface="Verdana"/>
            </a:endParaRPr>
          </a:p>
          <a:p>
            <a:pPr marL="195580" marR="540385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270" dirty="0">
                <a:latin typeface="Verdana"/>
                <a:cs typeface="Verdana"/>
              </a:rPr>
              <a:t>In </a:t>
            </a:r>
            <a:r>
              <a:rPr sz="2400" spc="-200" dirty="0">
                <a:latin typeface="Verdana"/>
                <a:cs typeface="Verdana"/>
              </a:rPr>
              <a:t>2013, </a:t>
            </a:r>
            <a:r>
              <a:rPr sz="2400" spc="-20" dirty="0">
                <a:latin typeface="Verdana"/>
                <a:cs typeface="Verdana"/>
              </a:rPr>
              <a:t>the program </a:t>
            </a:r>
            <a:r>
              <a:rPr sz="2400" spc="110" dirty="0">
                <a:latin typeface="Verdana"/>
                <a:cs typeface="Verdana"/>
              </a:rPr>
              <a:t>changed </a:t>
            </a:r>
            <a:r>
              <a:rPr sz="2400" spc="-204" dirty="0">
                <a:latin typeface="Verdana"/>
                <a:cs typeface="Verdana"/>
              </a:rPr>
              <a:t>its </a:t>
            </a:r>
            <a:r>
              <a:rPr sz="2400" spc="50" dirty="0">
                <a:latin typeface="Verdana"/>
                <a:cs typeface="Verdana"/>
              </a:rPr>
              <a:t>name </a:t>
            </a:r>
            <a:r>
              <a:rPr sz="2400" spc="-90" dirty="0">
                <a:latin typeface="Verdana"/>
                <a:cs typeface="Verdana"/>
              </a:rPr>
              <a:t>from </a:t>
            </a:r>
            <a:r>
              <a:rPr sz="2400" i="1" spc="-75" dirty="0">
                <a:latin typeface="Verdana"/>
                <a:cs typeface="Verdana"/>
              </a:rPr>
              <a:t>pre-marital  </a:t>
            </a:r>
            <a:r>
              <a:rPr sz="2400" i="1" spc="-30" dirty="0">
                <a:latin typeface="Verdana"/>
                <a:cs typeface="Verdana"/>
              </a:rPr>
              <a:t>screening </a:t>
            </a:r>
            <a:r>
              <a:rPr sz="2400" spc="-280" dirty="0">
                <a:latin typeface="Tahoma"/>
                <a:cs typeface="Tahoma"/>
              </a:rPr>
              <a:t>جاوزلا </a:t>
            </a:r>
            <a:r>
              <a:rPr sz="2400" spc="-770" dirty="0">
                <a:latin typeface="Tahoma"/>
                <a:cs typeface="Tahoma"/>
              </a:rPr>
              <a:t>لبق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10" dirty="0">
                <a:latin typeface="Tahoma"/>
                <a:cs typeface="Tahoma"/>
              </a:rPr>
              <a:t>ام </a:t>
            </a:r>
            <a:r>
              <a:rPr sz="2400" spc="-515" dirty="0">
                <a:latin typeface="Tahoma"/>
                <a:cs typeface="Tahoma"/>
              </a:rPr>
              <a:t>صحف </a:t>
            </a:r>
            <a:r>
              <a:rPr sz="2400" spc="-10" dirty="0">
                <a:latin typeface="Verdana"/>
                <a:cs typeface="Verdana"/>
              </a:rPr>
              <a:t>to </a:t>
            </a:r>
            <a:r>
              <a:rPr sz="2400" i="1" spc="-35" dirty="0">
                <a:latin typeface="Verdana"/>
                <a:cs typeface="Verdana"/>
              </a:rPr>
              <a:t>healthy </a:t>
            </a:r>
            <a:r>
              <a:rPr sz="2400" i="1" spc="-30" dirty="0">
                <a:latin typeface="Verdana"/>
                <a:cs typeface="Verdana"/>
              </a:rPr>
              <a:t>marriage </a:t>
            </a:r>
            <a:r>
              <a:rPr sz="2400" i="1" spc="-20" dirty="0">
                <a:latin typeface="Verdana"/>
                <a:cs typeface="Verdana"/>
              </a:rPr>
              <a:t>program</a:t>
            </a:r>
            <a:r>
              <a:rPr sz="2400" i="1" spc="-400" dirty="0">
                <a:latin typeface="Verdana"/>
                <a:cs typeface="Verdana"/>
              </a:rPr>
              <a:t> </a:t>
            </a:r>
            <a:r>
              <a:rPr sz="2400" spc="-490" dirty="0">
                <a:latin typeface="Tahoma"/>
                <a:cs typeface="Tahoma"/>
              </a:rPr>
              <a:t>جمانرب  </a:t>
            </a:r>
            <a:r>
              <a:rPr sz="2400" spc="-330" dirty="0">
                <a:latin typeface="Tahoma"/>
                <a:cs typeface="Tahoma"/>
              </a:rPr>
              <a:t>يحصلا </a:t>
            </a:r>
            <a:r>
              <a:rPr sz="2400" spc="-270" dirty="0">
                <a:latin typeface="Tahoma"/>
                <a:cs typeface="Tahoma"/>
              </a:rPr>
              <a:t>جاوزلا</a:t>
            </a:r>
            <a:r>
              <a:rPr sz="2400" spc="-270" dirty="0">
                <a:latin typeface="Verdana"/>
                <a:cs typeface="Verdana"/>
              </a:rPr>
              <a:t>, </a:t>
            </a:r>
            <a:r>
              <a:rPr sz="2400" spc="95" dirty="0">
                <a:latin typeface="Verdana"/>
                <a:cs typeface="Verdana"/>
              </a:rPr>
              <a:t>and </a:t>
            </a:r>
            <a:r>
              <a:rPr sz="2400" spc="-60" dirty="0">
                <a:latin typeface="Verdana"/>
                <a:cs typeface="Verdana"/>
              </a:rPr>
              <a:t>started </a:t>
            </a:r>
            <a:r>
              <a:rPr sz="2400" spc="15" dirty="0">
                <a:latin typeface="Verdana"/>
                <a:cs typeface="Verdana"/>
              </a:rPr>
              <a:t>electronic </a:t>
            </a:r>
            <a:r>
              <a:rPr sz="2400" spc="-60" dirty="0">
                <a:latin typeface="Verdana"/>
                <a:cs typeface="Verdana"/>
              </a:rPr>
              <a:t>integration.</a:t>
            </a:r>
            <a:r>
              <a:rPr sz="2400" spc="-405" dirty="0">
                <a:latin typeface="Verdana"/>
                <a:cs typeface="Verdana"/>
              </a:rPr>
              <a:t> </a:t>
            </a:r>
            <a:r>
              <a:rPr sz="2400" spc="-210" dirty="0">
                <a:latin typeface="Verdana"/>
                <a:cs typeface="Verdana"/>
              </a:rPr>
              <a:t>(3)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59945" y="637133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6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223" y="6154623"/>
            <a:ext cx="112814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Alsaeed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ES,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Farhat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04040"/>
                </a:solidFill>
                <a:latin typeface="Verdana"/>
                <a:cs typeface="Verdana"/>
              </a:rPr>
              <a:t>GN,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Assiri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AM,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Memish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20" dirty="0">
                <a:solidFill>
                  <a:srgbClr val="404040"/>
                </a:solidFill>
                <a:latin typeface="Verdana"/>
                <a:cs typeface="Verdana"/>
              </a:rPr>
              <a:t>Z,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Ahmed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EM,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04040"/>
                </a:solidFill>
                <a:latin typeface="Verdana"/>
                <a:cs typeface="Verdana"/>
              </a:rPr>
              <a:t>Saeedi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404040"/>
                </a:solidFill>
                <a:latin typeface="Verdana"/>
                <a:cs typeface="Verdana"/>
              </a:rPr>
              <a:t>MY,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Al-Dossary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MF,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Bashawri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H.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Distribution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hemoglobinopathy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disorders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Arabia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404040"/>
                </a:solidFill>
                <a:latin typeface="Verdana"/>
                <a:cs typeface="Verdana"/>
              </a:rPr>
              <a:t>based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0" dirty="0">
                <a:solidFill>
                  <a:srgbClr val="404040"/>
                </a:solidFill>
                <a:latin typeface="Verdana"/>
                <a:cs typeface="Verdana"/>
              </a:rPr>
              <a:t>data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premarital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screening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404040"/>
                </a:solidFill>
                <a:latin typeface="Verdana"/>
                <a:cs typeface="Verdana"/>
              </a:rPr>
              <a:t>genetic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counseling 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program,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2011–2015.</a:t>
            </a:r>
            <a:r>
              <a:rPr sz="800" spc="-1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Journal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Epidemiology</a:t>
            </a:r>
            <a:r>
              <a:rPr sz="800" spc="-10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0" dirty="0">
                <a:solidFill>
                  <a:srgbClr val="404040"/>
                </a:solidFill>
                <a:latin typeface="Verdana"/>
                <a:cs typeface="Verdana"/>
              </a:rPr>
              <a:t>Global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Health.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2017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40" dirty="0">
                <a:solidFill>
                  <a:srgbClr val="404040"/>
                </a:solidFill>
                <a:latin typeface="Verdana"/>
                <a:cs typeface="Verdana"/>
              </a:rPr>
              <a:t>Dec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15.</a:t>
            </a:r>
            <a:endParaRPr sz="800">
              <a:latin typeface="Verdana"/>
              <a:cs typeface="Verdana"/>
            </a:endParaRPr>
          </a:p>
          <a:p>
            <a:pPr marL="241300" marR="73025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0665" algn="l"/>
                <a:tab pos="241300" algn="l"/>
              </a:tabLst>
            </a:pP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Alswaidi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FM,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O'Brien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25" dirty="0">
                <a:solidFill>
                  <a:srgbClr val="404040"/>
                </a:solidFill>
                <a:latin typeface="Verdana"/>
                <a:cs typeface="Verdana"/>
              </a:rPr>
              <a:t>SS.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2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there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65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0" dirty="0">
                <a:solidFill>
                  <a:srgbClr val="404040"/>
                </a:solidFill>
                <a:latin typeface="Verdana"/>
                <a:cs typeface="Verdana"/>
              </a:rPr>
              <a:t>need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include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HIV,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HBV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5" dirty="0">
                <a:solidFill>
                  <a:srgbClr val="404040"/>
                </a:solidFill>
                <a:latin typeface="Verdana"/>
                <a:cs typeface="Verdana"/>
              </a:rPr>
              <a:t>HCV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viruses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Saudi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premarital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screening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programme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basis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35" dirty="0">
                <a:solidFill>
                  <a:srgbClr val="404040"/>
                </a:solidFill>
                <a:latin typeface="Verdana"/>
                <a:cs typeface="Verdana"/>
              </a:rPr>
              <a:t>their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10" dirty="0">
                <a:solidFill>
                  <a:srgbClr val="404040"/>
                </a:solidFill>
                <a:latin typeface="Verdana"/>
                <a:cs typeface="Verdana"/>
              </a:rPr>
              <a:t>prevalence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35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transmission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risk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factors?.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Journal</a:t>
            </a:r>
            <a:r>
              <a:rPr sz="800" spc="-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Epidemiology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25" dirty="0">
                <a:solidFill>
                  <a:srgbClr val="404040"/>
                </a:solidFill>
                <a:latin typeface="Verdana"/>
                <a:cs typeface="Verdana"/>
              </a:rPr>
              <a:t>&amp;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5" dirty="0">
                <a:solidFill>
                  <a:srgbClr val="404040"/>
                </a:solidFill>
                <a:latin typeface="Verdana"/>
                <a:cs typeface="Verdana"/>
              </a:rPr>
              <a:t>Community 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Health.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2009 </a:t>
            </a:r>
            <a:r>
              <a:rPr sz="800" spc="20" dirty="0">
                <a:solidFill>
                  <a:srgbClr val="404040"/>
                </a:solidFill>
                <a:latin typeface="Verdana"/>
                <a:cs typeface="Verdana"/>
              </a:rPr>
              <a:t>Jan</a:t>
            </a:r>
            <a:r>
              <a:rPr sz="800" spc="-1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1:jech-2009.</a:t>
            </a:r>
            <a:endParaRPr sz="8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0665" algn="l"/>
                <a:tab pos="241300" algn="l"/>
              </a:tabLst>
            </a:pPr>
            <a:r>
              <a:rPr sz="800" spc="30" dirty="0">
                <a:solidFill>
                  <a:srgbClr val="404040"/>
                </a:solidFill>
                <a:latin typeface="Verdana"/>
                <a:cs typeface="Verdana"/>
              </a:rPr>
              <a:t>MOH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releases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healthy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marriage</a:t>
            </a:r>
            <a:r>
              <a:rPr sz="8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program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instead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5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pre-marital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screening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[online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news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article].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404040"/>
                </a:solidFill>
                <a:latin typeface="Verdana"/>
                <a:cs typeface="Verdana"/>
              </a:rPr>
              <a:t>Akhbar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24.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85" dirty="0">
                <a:solidFill>
                  <a:srgbClr val="404040"/>
                </a:solidFill>
                <a:latin typeface="Verdana"/>
                <a:cs typeface="Verdana"/>
              </a:rPr>
              <a:t>URL:</a:t>
            </a:r>
            <a:r>
              <a:rPr sz="800" spc="-50" dirty="0">
                <a:solidFill>
                  <a:srgbClr val="F49100"/>
                </a:solidFill>
                <a:latin typeface="Verdana"/>
                <a:cs typeface="Verdana"/>
              </a:rPr>
              <a:t> </a:t>
            </a:r>
            <a:r>
              <a:rPr sz="800" u="sng" spc="-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https://akhbaar24.argaam.com/article/detail/143471</a:t>
            </a:r>
            <a:r>
              <a:rPr sz="800" spc="-20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r>
              <a:rPr sz="800" spc="-9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Published:</a:t>
            </a:r>
            <a:r>
              <a:rPr sz="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25" dirty="0">
                <a:solidFill>
                  <a:srgbClr val="404040"/>
                </a:solidFill>
                <a:latin typeface="Verdana"/>
                <a:cs typeface="Verdana"/>
              </a:rPr>
              <a:t>July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25</a:t>
            </a:r>
            <a:r>
              <a:rPr sz="750" spc="-67" baseline="27777" dirty="0">
                <a:solidFill>
                  <a:srgbClr val="404040"/>
                </a:solidFill>
                <a:latin typeface="Verdana"/>
                <a:cs typeface="Verdana"/>
              </a:rPr>
              <a:t>th</a:t>
            </a:r>
            <a:r>
              <a:rPr sz="800" spc="-45" dirty="0">
                <a:solidFill>
                  <a:srgbClr val="404040"/>
                </a:solidFill>
                <a:latin typeface="Verdana"/>
                <a:cs typeface="Verdana"/>
              </a:rPr>
              <a:t>,</a:t>
            </a:r>
            <a:r>
              <a:rPr sz="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2013.</a:t>
            </a:r>
            <a:r>
              <a:rPr sz="800" spc="-7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404040"/>
                </a:solidFill>
                <a:latin typeface="Verdana"/>
                <a:cs typeface="Verdana"/>
              </a:rPr>
              <a:t>Accessed:</a:t>
            </a:r>
            <a:r>
              <a:rPr sz="800" spc="-30" dirty="0">
                <a:solidFill>
                  <a:srgbClr val="404040"/>
                </a:solidFill>
                <a:latin typeface="Verdana"/>
                <a:cs typeface="Verdana"/>
              </a:rPr>
              <a:t> April</a:t>
            </a:r>
            <a:r>
              <a:rPr sz="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3</a:t>
            </a:r>
            <a:r>
              <a:rPr sz="750" spc="-60" baseline="27777" dirty="0">
                <a:solidFill>
                  <a:srgbClr val="404040"/>
                </a:solidFill>
                <a:latin typeface="Verdana"/>
                <a:cs typeface="Verdana"/>
              </a:rPr>
              <a:t>rd</a:t>
            </a:r>
            <a:r>
              <a:rPr sz="800" spc="-4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800" spc="-70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D2EEF9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100" dirty="0">
                <a:solidFill>
                  <a:srgbClr val="000000"/>
                </a:solidFill>
              </a:rPr>
              <a:t>Healthy </a:t>
            </a:r>
            <a:r>
              <a:rPr sz="4800" spc="10" dirty="0">
                <a:solidFill>
                  <a:srgbClr val="000000"/>
                </a:solidFill>
              </a:rPr>
              <a:t>Marriage </a:t>
            </a:r>
            <a:r>
              <a:rPr sz="4800" spc="-80" dirty="0">
                <a:solidFill>
                  <a:srgbClr val="000000"/>
                </a:solidFill>
              </a:rPr>
              <a:t>Program</a:t>
            </a:r>
            <a:r>
              <a:rPr sz="4800" spc="-1060" dirty="0">
                <a:solidFill>
                  <a:srgbClr val="000000"/>
                </a:solidFill>
              </a:rPr>
              <a:t> </a:t>
            </a:r>
            <a:r>
              <a:rPr sz="4800" spc="155" dirty="0">
                <a:solidFill>
                  <a:srgbClr val="000000"/>
                </a:solidFill>
              </a:rPr>
              <a:t>cnt’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103120"/>
            <a:ext cx="10058400" cy="3931920"/>
          </a:xfrm>
          <a:custGeom>
            <a:avLst/>
            <a:gdLst/>
            <a:ahLst/>
            <a:cxnLst/>
            <a:rect l="l" t="t" r="r" b="b"/>
            <a:pathLst>
              <a:path w="10058400" h="3931920">
                <a:moveTo>
                  <a:pt x="0" y="3931920"/>
                </a:moveTo>
                <a:lnTo>
                  <a:pt x="10058400" y="3931920"/>
                </a:lnTo>
                <a:lnTo>
                  <a:pt x="10058400" y="0"/>
                </a:lnTo>
                <a:lnTo>
                  <a:pt x="0" y="0"/>
                </a:lnTo>
                <a:lnTo>
                  <a:pt x="0" y="3931920"/>
                </a:lnTo>
                <a:close/>
              </a:path>
            </a:pathLst>
          </a:custGeom>
          <a:solidFill>
            <a:srgbClr val="D2EE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016378"/>
            <a:ext cx="9863455" cy="304355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b="1" spc="-204" dirty="0">
                <a:latin typeface="Verdana"/>
                <a:cs typeface="Verdana"/>
              </a:rPr>
              <a:t>Centers</a:t>
            </a:r>
            <a:endParaRPr sz="2400">
              <a:latin typeface="Verdana"/>
              <a:cs typeface="Verdana"/>
            </a:endParaRPr>
          </a:p>
          <a:p>
            <a:pPr marL="195580" marR="778510" indent="-182880">
              <a:lnSpc>
                <a:spcPct val="100000"/>
              </a:lnSpc>
              <a:spcBef>
                <a:spcPts val="900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215" dirty="0">
                <a:latin typeface="Verdana"/>
                <a:cs typeface="Verdana"/>
              </a:rPr>
              <a:t>List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10" dirty="0">
                <a:latin typeface="Verdana"/>
                <a:cs typeface="Verdana"/>
              </a:rPr>
              <a:t>of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MOH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centers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accredited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give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healthy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marriage  </a:t>
            </a:r>
            <a:r>
              <a:rPr sz="2400" spc="-35" dirty="0">
                <a:latin typeface="Verdana"/>
                <a:cs typeface="Verdana"/>
              </a:rPr>
              <a:t>certificate:</a:t>
            </a:r>
            <a:endParaRPr sz="2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2400" u="heavy" spc="-4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https://www.moh.gov.sa/en/HealthAwareness/Beforemarriage/Pa </a:t>
            </a:r>
            <a:r>
              <a:rPr sz="2400" spc="-45" dirty="0">
                <a:solidFill>
                  <a:srgbClr val="F49100"/>
                </a:solidFill>
                <a:latin typeface="Verdana"/>
                <a:cs typeface="Verdana"/>
              </a:rPr>
              <a:t> </a:t>
            </a:r>
            <a:r>
              <a:rPr sz="2400" u="heavy" spc="-10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Verdana"/>
                <a:cs typeface="Verdana"/>
                <a:hlinkClick r:id="rId2"/>
              </a:rPr>
              <a:t>ges/002.aspx</a:t>
            </a:r>
            <a:endParaRPr sz="2400">
              <a:latin typeface="Verdana"/>
              <a:cs typeface="Verdana"/>
            </a:endParaRPr>
          </a:p>
          <a:p>
            <a:pPr marL="195580" indent="-182880">
              <a:lnSpc>
                <a:spcPct val="1000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◦"/>
              <a:tabLst>
                <a:tab pos="196215" algn="l"/>
              </a:tabLst>
            </a:pPr>
            <a:r>
              <a:rPr sz="2400" spc="-114" dirty="0">
                <a:latin typeface="Verdana"/>
                <a:cs typeface="Verdana"/>
              </a:rPr>
              <a:t>There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5" dirty="0">
                <a:latin typeface="Verdana"/>
                <a:cs typeface="Verdana"/>
              </a:rPr>
              <a:t>are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others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non-MOH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institutes.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315" dirty="0">
                <a:latin typeface="Verdana"/>
                <a:cs typeface="Verdana"/>
              </a:rPr>
              <a:t>Ex: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PCC1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here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KKUH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for</a:t>
            </a:r>
            <a:endParaRPr sz="24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</a:pPr>
            <a:r>
              <a:rPr sz="2400" spc="-295" dirty="0">
                <a:latin typeface="Verdana"/>
                <a:cs typeface="Verdana"/>
              </a:rPr>
              <a:t>KSU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staff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47245" y="6370594"/>
            <a:ext cx="121285" cy="18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7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38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3172" y="236220"/>
            <a:ext cx="11725656" cy="6385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0026" y="642619"/>
            <a:ext cx="10355580" cy="1371600"/>
          </a:xfrm>
          <a:prstGeom prst="rect">
            <a:avLst/>
          </a:prstGeom>
          <a:solidFill>
            <a:srgbClr val="8ADBF0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45" dirty="0">
                <a:solidFill>
                  <a:srgbClr val="000000"/>
                </a:solidFill>
              </a:rPr>
              <a:t>Lecture</a:t>
            </a:r>
            <a:r>
              <a:rPr sz="4800" spc="-380" dirty="0">
                <a:solidFill>
                  <a:srgbClr val="000000"/>
                </a:solidFill>
              </a:rPr>
              <a:t> </a:t>
            </a:r>
            <a:r>
              <a:rPr sz="4800" spc="-85" dirty="0">
                <a:solidFill>
                  <a:srgbClr val="000000"/>
                </a:solidFill>
              </a:rPr>
              <a:t>Outline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770026" y="2103081"/>
            <a:ext cx="10355580" cy="4479290"/>
          </a:xfrm>
          <a:custGeom>
            <a:avLst/>
            <a:gdLst/>
            <a:ahLst/>
            <a:cxnLst/>
            <a:rect l="l" t="t" r="r" b="b"/>
            <a:pathLst>
              <a:path w="10355580" h="4479290">
                <a:moveTo>
                  <a:pt x="0" y="4478909"/>
                </a:moveTo>
                <a:lnTo>
                  <a:pt x="10355199" y="4478909"/>
                </a:lnTo>
                <a:lnTo>
                  <a:pt x="10355199" y="0"/>
                </a:lnTo>
                <a:lnTo>
                  <a:pt x="0" y="0"/>
                </a:lnTo>
                <a:lnTo>
                  <a:pt x="0" y="4478909"/>
                </a:lnTo>
                <a:close/>
              </a:path>
            </a:pathLst>
          </a:custGeom>
          <a:solidFill>
            <a:srgbClr val="8ADB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8969" y="2017293"/>
            <a:ext cx="10146030" cy="44691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900" spc="-110" dirty="0">
                <a:solidFill>
                  <a:srgbClr val="C5ECF8"/>
                </a:solidFill>
                <a:latin typeface="Verdana"/>
                <a:cs typeface="Verdana"/>
              </a:rPr>
              <a:t>The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C5ECF8"/>
                </a:solidFill>
                <a:latin typeface="Verdana"/>
                <a:cs typeface="Verdana"/>
              </a:rPr>
              <a:t>Scene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900" spc="-114" dirty="0">
                <a:solidFill>
                  <a:srgbClr val="C5ECF8"/>
                </a:solidFill>
                <a:latin typeface="Verdana"/>
                <a:cs typeface="Verdana"/>
              </a:rPr>
              <a:t>Brief</a:t>
            </a:r>
            <a:r>
              <a:rPr sz="1900" spc="-16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15" dirty="0">
                <a:solidFill>
                  <a:srgbClr val="C5ECF8"/>
                </a:solidFill>
                <a:latin typeface="Verdana"/>
                <a:cs typeface="Verdana"/>
              </a:rPr>
              <a:t>on</a:t>
            </a:r>
            <a:r>
              <a:rPr sz="1900" spc="-13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the</a:t>
            </a:r>
            <a:r>
              <a:rPr sz="1900" spc="-13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Saudi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60" dirty="0">
                <a:solidFill>
                  <a:srgbClr val="C5ECF8"/>
                </a:solidFill>
                <a:latin typeface="Verdana"/>
                <a:cs typeface="Verdana"/>
              </a:rPr>
              <a:t>pre-marital</a:t>
            </a:r>
            <a:r>
              <a:rPr sz="1900" spc="-155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5" dirty="0">
                <a:solidFill>
                  <a:srgbClr val="C5ECF8"/>
                </a:solidFill>
                <a:latin typeface="Verdana"/>
                <a:cs typeface="Verdana"/>
              </a:rPr>
              <a:t>screening</a:t>
            </a:r>
            <a:r>
              <a:rPr sz="1900" spc="-140" dirty="0">
                <a:solidFill>
                  <a:srgbClr val="C5ECF8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C5ECF8"/>
                </a:solidFill>
                <a:latin typeface="Verdana"/>
                <a:cs typeface="Verdana"/>
              </a:rPr>
              <a:t>program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spc="-75" dirty="0">
                <a:latin typeface="Verdana"/>
                <a:cs typeface="Verdana"/>
              </a:rPr>
              <a:t>Pre-marital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counseling</a:t>
            </a:r>
            <a:r>
              <a:rPr sz="1900" spc="-125" dirty="0">
                <a:latin typeface="Verdana"/>
                <a:cs typeface="Verdana"/>
              </a:rPr>
              <a:t> </a:t>
            </a:r>
            <a:r>
              <a:rPr sz="1900" spc="70" dirty="0">
                <a:latin typeface="Verdana"/>
                <a:cs typeface="Verdana"/>
              </a:rPr>
              <a:t>and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165" dirty="0">
                <a:latin typeface="Verdana"/>
                <a:cs typeface="Verdana"/>
              </a:rPr>
              <a:t>its</a:t>
            </a:r>
            <a:r>
              <a:rPr sz="1900" spc="-155" dirty="0">
                <a:latin typeface="Verdana"/>
                <a:cs typeface="Verdana"/>
              </a:rPr>
              <a:t> </a:t>
            </a:r>
            <a:r>
              <a:rPr sz="1900" spc="20" dirty="0">
                <a:latin typeface="Verdana"/>
                <a:cs typeface="Verdana"/>
              </a:rPr>
              <a:t>application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90" dirty="0">
                <a:latin typeface="Verdana"/>
                <a:cs typeface="Verdana"/>
              </a:rPr>
              <a:t>in</a:t>
            </a:r>
            <a:r>
              <a:rPr sz="1900" spc="-160" dirty="0">
                <a:latin typeface="Verdana"/>
                <a:cs typeface="Verdana"/>
              </a:rPr>
              <a:t> </a:t>
            </a:r>
            <a:r>
              <a:rPr sz="1900" spc="-155" dirty="0">
                <a:latin typeface="Verdana"/>
                <a:cs typeface="Verdana"/>
              </a:rPr>
              <a:t>KSA</a:t>
            </a:r>
            <a:endParaRPr sz="1900">
              <a:latin typeface="Verdana"/>
              <a:cs typeface="Verdana"/>
            </a:endParaRPr>
          </a:p>
          <a:p>
            <a:pPr marL="1841500" marR="5351780">
              <a:lnSpc>
                <a:spcPct val="139500"/>
              </a:lnSpc>
            </a:pPr>
            <a:r>
              <a:rPr sz="1900" spc="-110" dirty="0">
                <a:latin typeface="Verdana"/>
                <a:cs typeface="Verdana"/>
              </a:rPr>
              <a:t>The </a:t>
            </a:r>
            <a:r>
              <a:rPr sz="1900" spc="-25" dirty="0">
                <a:latin typeface="Verdana"/>
                <a:cs typeface="Verdana"/>
              </a:rPr>
              <a:t>program’s</a:t>
            </a:r>
            <a:r>
              <a:rPr sz="1900" spc="-190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objectives  Overview</a:t>
            </a:r>
            <a:r>
              <a:rPr sz="1900" spc="-185" dirty="0">
                <a:latin typeface="Verdana"/>
                <a:cs typeface="Verdana"/>
              </a:rPr>
              <a:t> </a:t>
            </a:r>
            <a:r>
              <a:rPr sz="1900" spc="15" dirty="0">
                <a:latin typeface="Verdana"/>
                <a:cs typeface="Verdana"/>
              </a:rPr>
              <a:t>video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5"/>
              </a:spcBef>
            </a:pPr>
            <a:r>
              <a:rPr sz="1900" spc="-50" dirty="0">
                <a:latin typeface="Verdana"/>
                <a:cs typeface="Verdana"/>
              </a:rPr>
              <a:t>Cultural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considerations</a:t>
            </a:r>
            <a:endParaRPr sz="1900">
              <a:latin typeface="Verdana"/>
              <a:cs typeface="Verdana"/>
            </a:endParaRPr>
          </a:p>
          <a:p>
            <a:pPr marL="1841500">
              <a:lnSpc>
                <a:spcPct val="100000"/>
              </a:lnSpc>
              <a:spcBef>
                <a:spcPts val="900"/>
              </a:spcBef>
            </a:pPr>
            <a:r>
              <a:rPr sz="1900" b="1" spc="-290" dirty="0">
                <a:latin typeface="Verdana"/>
                <a:cs typeface="Verdana"/>
              </a:rPr>
              <a:t>3 </a:t>
            </a:r>
            <a:r>
              <a:rPr sz="1900" b="1" spc="-215" dirty="0">
                <a:latin typeface="Verdana"/>
                <a:cs typeface="Verdana"/>
              </a:rPr>
              <a:t>minutes </a:t>
            </a:r>
            <a:r>
              <a:rPr sz="1900" b="1" spc="-160" dirty="0">
                <a:latin typeface="Verdana"/>
                <a:cs typeface="Verdana"/>
              </a:rPr>
              <a:t>in-class </a:t>
            </a:r>
            <a:r>
              <a:rPr sz="1900" b="1" spc="-190" dirty="0">
                <a:latin typeface="Verdana"/>
                <a:cs typeface="Verdana"/>
              </a:rPr>
              <a:t>stretching</a:t>
            </a:r>
            <a:r>
              <a:rPr sz="1900" b="1" spc="-150" dirty="0">
                <a:latin typeface="Verdana"/>
                <a:cs typeface="Verdana"/>
              </a:rPr>
              <a:t> </a:t>
            </a:r>
            <a:r>
              <a:rPr sz="1900" b="1" spc="-140" dirty="0">
                <a:latin typeface="Verdana"/>
                <a:cs typeface="Verdana"/>
              </a:rPr>
              <a:t>break</a:t>
            </a:r>
            <a:endParaRPr sz="1900">
              <a:latin typeface="Verdana"/>
              <a:cs typeface="Verdana"/>
            </a:endParaRPr>
          </a:p>
          <a:p>
            <a:pPr marL="4584700" marR="5080">
              <a:lnSpc>
                <a:spcPts val="3180"/>
              </a:lnSpc>
              <a:spcBef>
                <a:spcPts val="254"/>
              </a:spcBef>
            </a:pPr>
            <a:r>
              <a:rPr sz="1900" spc="-30" dirty="0">
                <a:latin typeface="Verdana"/>
                <a:cs typeface="Verdana"/>
              </a:rPr>
              <a:t>Scenario</a:t>
            </a:r>
            <a:r>
              <a:rPr sz="1900" spc="-145" dirty="0">
                <a:latin typeface="Verdana"/>
                <a:cs typeface="Verdana"/>
              </a:rPr>
              <a:t> </a:t>
            </a:r>
            <a:r>
              <a:rPr sz="1900" spc="25" dirty="0">
                <a:latin typeface="Verdana"/>
                <a:cs typeface="Verdana"/>
              </a:rPr>
              <a:t>application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spc="-75" dirty="0">
                <a:latin typeface="Verdana"/>
                <a:cs typeface="Verdana"/>
              </a:rPr>
              <a:t>for</a:t>
            </a:r>
            <a:r>
              <a:rPr sz="1900" spc="-140" dirty="0">
                <a:latin typeface="Verdana"/>
                <a:cs typeface="Verdana"/>
              </a:rPr>
              <a:t> </a:t>
            </a:r>
            <a:r>
              <a:rPr sz="1900" spc="-35" dirty="0">
                <a:latin typeface="Verdana"/>
                <a:cs typeface="Verdana"/>
              </a:rPr>
              <a:t>fates</a:t>
            </a:r>
            <a:r>
              <a:rPr sz="1900" spc="-150" dirty="0">
                <a:latin typeface="Verdana"/>
                <a:cs typeface="Verdana"/>
              </a:rPr>
              <a:t> </a:t>
            </a:r>
            <a:r>
              <a:rPr sz="1900" dirty="0">
                <a:latin typeface="Verdana"/>
                <a:cs typeface="Verdana"/>
              </a:rPr>
              <a:t>of</a:t>
            </a:r>
            <a:r>
              <a:rPr sz="1900" spc="-135" dirty="0">
                <a:latin typeface="Verdana"/>
                <a:cs typeface="Verdana"/>
              </a:rPr>
              <a:t> </a:t>
            </a:r>
            <a:r>
              <a:rPr sz="1900" spc="-30" dirty="0">
                <a:latin typeface="Verdana"/>
                <a:cs typeface="Verdana"/>
              </a:rPr>
              <a:t>tested</a:t>
            </a:r>
            <a:r>
              <a:rPr sz="1900" spc="-130" dirty="0">
                <a:latin typeface="Verdana"/>
                <a:cs typeface="Verdana"/>
              </a:rPr>
              <a:t> </a:t>
            </a:r>
            <a:r>
              <a:rPr sz="1900" spc="10" dirty="0">
                <a:latin typeface="Verdana"/>
                <a:cs typeface="Verdana"/>
              </a:rPr>
              <a:t>couples  </a:t>
            </a:r>
            <a:r>
              <a:rPr sz="1900" spc="-65" dirty="0">
                <a:latin typeface="Verdana"/>
                <a:cs typeface="Verdana"/>
              </a:rPr>
              <a:t>Infectious </a:t>
            </a:r>
            <a:r>
              <a:rPr sz="1900" spc="-30" dirty="0">
                <a:latin typeface="Verdana"/>
                <a:cs typeface="Verdana"/>
              </a:rPr>
              <a:t>disease</a:t>
            </a:r>
            <a:r>
              <a:rPr sz="1900" spc="-220" dirty="0">
                <a:latin typeface="Verdana"/>
                <a:cs typeface="Verdana"/>
              </a:rPr>
              <a:t> </a:t>
            </a:r>
            <a:r>
              <a:rPr sz="1900" spc="-45" dirty="0">
                <a:latin typeface="Verdana"/>
                <a:cs typeface="Verdana"/>
              </a:rPr>
              <a:t>scenarios</a:t>
            </a:r>
            <a:endParaRPr sz="1900">
              <a:latin typeface="Verdana"/>
              <a:cs typeface="Verdana"/>
            </a:endParaRPr>
          </a:p>
          <a:p>
            <a:pPr marL="4584700">
              <a:lnSpc>
                <a:spcPct val="100000"/>
              </a:lnSpc>
              <a:spcBef>
                <a:spcPts val="645"/>
              </a:spcBef>
            </a:pPr>
            <a:r>
              <a:rPr sz="1900" spc="-75" dirty="0">
                <a:latin typeface="Verdana"/>
                <a:cs typeface="Verdana"/>
              </a:rPr>
              <a:t>Inherited </a:t>
            </a:r>
            <a:r>
              <a:rPr sz="1900" spc="45" dirty="0">
                <a:latin typeface="Verdana"/>
                <a:cs typeface="Verdana"/>
              </a:rPr>
              <a:t>blood</a:t>
            </a:r>
            <a:r>
              <a:rPr sz="1900" spc="-175" dirty="0">
                <a:latin typeface="Verdana"/>
                <a:cs typeface="Verdana"/>
              </a:rPr>
              <a:t> </a:t>
            </a:r>
            <a:r>
              <a:rPr sz="1900" spc="-85" dirty="0">
                <a:latin typeface="Verdana"/>
                <a:cs typeface="Verdana"/>
              </a:rPr>
              <a:t>disorders</a:t>
            </a:r>
            <a:endParaRPr sz="1900">
              <a:latin typeface="Verdana"/>
              <a:cs typeface="Verdana"/>
            </a:endParaRPr>
          </a:p>
          <a:p>
            <a:pPr marL="899794" algn="ctr">
              <a:lnSpc>
                <a:spcPct val="100000"/>
              </a:lnSpc>
              <a:spcBef>
                <a:spcPts val="900"/>
              </a:spcBef>
            </a:pPr>
            <a:r>
              <a:rPr sz="1900" b="1" spc="-140" dirty="0">
                <a:latin typeface="Verdana"/>
                <a:cs typeface="Verdana"/>
              </a:rPr>
              <a:t>Closing</a:t>
            </a:r>
            <a:r>
              <a:rPr sz="1900" b="1" spc="-125" dirty="0">
                <a:latin typeface="Verdana"/>
                <a:cs typeface="Verdana"/>
              </a:rPr>
              <a:t> </a:t>
            </a:r>
            <a:r>
              <a:rPr sz="1900" b="1" spc="-210" dirty="0">
                <a:latin typeface="Verdana"/>
                <a:cs typeface="Verdana"/>
              </a:rPr>
              <a:t>remarks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47245" y="6370594"/>
            <a:ext cx="121285" cy="18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8</a:t>
            </a:fld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642619"/>
            <a:ext cx="10058400" cy="1371600"/>
          </a:xfrm>
          <a:prstGeom prst="rect">
            <a:avLst/>
          </a:prstGeom>
          <a:solidFill>
            <a:srgbClr val="A2CEEC"/>
          </a:solidFill>
        </p:spPr>
        <p:txBody>
          <a:bodyPr vert="horz" wrap="square" lIns="0" tIns="269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25"/>
              </a:spcBef>
            </a:pPr>
            <a:r>
              <a:rPr sz="4800" spc="-180" dirty="0"/>
              <a:t>Pre-marital</a:t>
            </a:r>
            <a:r>
              <a:rPr sz="4800" spc="-365" dirty="0"/>
              <a:t> </a:t>
            </a:r>
            <a:r>
              <a:rPr sz="4800" spc="-35" dirty="0"/>
              <a:t>counseling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066800" y="2397125"/>
            <a:ext cx="10058400" cy="3138805"/>
          </a:xfrm>
          <a:custGeom>
            <a:avLst/>
            <a:gdLst/>
            <a:ahLst/>
            <a:cxnLst/>
            <a:rect l="l" t="t" r="r" b="b"/>
            <a:pathLst>
              <a:path w="10058400" h="3138804">
                <a:moveTo>
                  <a:pt x="0" y="3138678"/>
                </a:moveTo>
                <a:lnTo>
                  <a:pt x="10058400" y="3138678"/>
                </a:lnTo>
                <a:lnTo>
                  <a:pt x="10058400" y="0"/>
                </a:lnTo>
                <a:lnTo>
                  <a:pt x="0" y="0"/>
                </a:lnTo>
                <a:lnTo>
                  <a:pt x="0" y="3138678"/>
                </a:lnTo>
                <a:close/>
              </a:path>
            </a:pathLst>
          </a:custGeom>
          <a:solidFill>
            <a:srgbClr val="A2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5539" y="2421763"/>
            <a:ext cx="9756140" cy="2693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30" dirty="0">
                <a:latin typeface="Verdana"/>
                <a:cs typeface="Verdana"/>
              </a:rPr>
              <a:t>Pre-marital: </a:t>
            </a:r>
            <a:r>
              <a:rPr sz="3200" spc="25" dirty="0">
                <a:latin typeface="Verdana"/>
                <a:cs typeface="Verdana"/>
              </a:rPr>
              <a:t>before</a:t>
            </a:r>
            <a:r>
              <a:rPr sz="3200" spc="-145" dirty="0">
                <a:latin typeface="Verdana"/>
                <a:cs typeface="Verdana"/>
              </a:rPr>
              <a:t> </a:t>
            </a:r>
            <a:r>
              <a:rPr sz="3200" spc="-40" dirty="0">
                <a:latin typeface="Verdana"/>
                <a:cs typeface="Verdana"/>
              </a:rPr>
              <a:t>marriage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254" dirty="0">
                <a:latin typeface="Verdana"/>
                <a:cs typeface="Verdana"/>
              </a:rPr>
              <a:t>Counseling: </a:t>
            </a:r>
            <a:r>
              <a:rPr sz="3200" spc="-70" dirty="0">
                <a:latin typeface="Verdana"/>
                <a:cs typeface="Verdana"/>
              </a:rPr>
              <a:t>“</a:t>
            </a:r>
            <a:r>
              <a:rPr sz="3200" i="1" spc="-70" dirty="0">
                <a:latin typeface="Verdana"/>
                <a:cs typeface="Verdana"/>
              </a:rPr>
              <a:t>professional </a:t>
            </a:r>
            <a:r>
              <a:rPr sz="3200" i="1" spc="100" dirty="0">
                <a:latin typeface="Verdana"/>
                <a:cs typeface="Verdana"/>
              </a:rPr>
              <a:t>guidance </a:t>
            </a:r>
            <a:r>
              <a:rPr sz="3200" i="1" spc="15" dirty="0">
                <a:latin typeface="Verdana"/>
                <a:cs typeface="Verdana"/>
              </a:rPr>
              <a:t>of </a:t>
            </a:r>
            <a:r>
              <a:rPr sz="3200" i="1" spc="-30" dirty="0">
                <a:latin typeface="Verdana"/>
                <a:cs typeface="Verdana"/>
              </a:rPr>
              <a:t>the  </a:t>
            </a:r>
            <a:r>
              <a:rPr sz="3200" i="1" spc="-60" dirty="0">
                <a:latin typeface="Verdana"/>
                <a:cs typeface="Verdana"/>
              </a:rPr>
              <a:t>individual </a:t>
            </a:r>
            <a:r>
              <a:rPr sz="3200" i="1" spc="5" dirty="0">
                <a:latin typeface="Verdana"/>
                <a:cs typeface="Verdana"/>
              </a:rPr>
              <a:t>by </a:t>
            </a:r>
            <a:r>
              <a:rPr sz="3200" i="1" spc="-165" dirty="0">
                <a:latin typeface="Verdana"/>
                <a:cs typeface="Verdana"/>
              </a:rPr>
              <a:t>utilizing </a:t>
            </a:r>
            <a:r>
              <a:rPr sz="3200" i="1" spc="25" dirty="0">
                <a:latin typeface="Verdana"/>
                <a:cs typeface="Verdana"/>
              </a:rPr>
              <a:t>psychological</a:t>
            </a:r>
            <a:r>
              <a:rPr sz="3200" i="1" spc="-810" dirty="0">
                <a:latin typeface="Verdana"/>
                <a:cs typeface="Verdana"/>
              </a:rPr>
              <a:t> </a:t>
            </a:r>
            <a:r>
              <a:rPr sz="3200" i="1" spc="100" dirty="0">
                <a:latin typeface="Verdana"/>
                <a:cs typeface="Verdana"/>
              </a:rPr>
              <a:t>methods……”  </a:t>
            </a:r>
            <a:r>
              <a:rPr sz="3200" i="1" spc="-275" dirty="0">
                <a:latin typeface="Verdana"/>
                <a:cs typeface="Verdana"/>
              </a:rPr>
              <a:t>(1)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3696" y="6358229"/>
            <a:ext cx="96323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Definition </a:t>
            </a:r>
            <a:r>
              <a:rPr sz="10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000" spc="-15" dirty="0">
                <a:solidFill>
                  <a:srgbClr val="404040"/>
                </a:solidFill>
                <a:latin typeface="Verdana"/>
                <a:cs typeface="Verdana"/>
              </a:rPr>
              <a:t>Counseling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[online </a:t>
            </a:r>
            <a:r>
              <a:rPr sz="1000" spc="20" dirty="0">
                <a:solidFill>
                  <a:srgbClr val="404040"/>
                </a:solidFill>
                <a:latin typeface="Verdana"/>
                <a:cs typeface="Verdana"/>
              </a:rPr>
              <a:t>webpage]. </a:t>
            </a:r>
            <a:r>
              <a:rPr sz="1000" spc="-35" dirty="0">
                <a:solidFill>
                  <a:srgbClr val="404040"/>
                </a:solidFill>
                <a:latin typeface="Verdana"/>
                <a:cs typeface="Verdana"/>
              </a:rPr>
              <a:t>Merriam-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Webster Dictionary. </a:t>
            </a:r>
            <a:r>
              <a:rPr sz="1000" spc="-120" dirty="0">
                <a:solidFill>
                  <a:srgbClr val="404040"/>
                </a:solidFill>
                <a:latin typeface="Verdana"/>
                <a:cs typeface="Verdana"/>
              </a:rPr>
              <a:t>URL: 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</a:rPr>
              <a:t>https://</a:t>
            </a:r>
            <a:r>
              <a:rPr sz="1000" spc="-30" dirty="0">
                <a:solidFill>
                  <a:srgbClr val="404040"/>
                </a:solidFill>
                <a:latin typeface="Verdana"/>
                <a:cs typeface="Verdana"/>
                <a:hlinkClick r:id="rId2"/>
              </a:rPr>
              <a:t>www.merriam-webster.com/dictionary/counseling. </a:t>
            </a:r>
            <a:r>
              <a:rPr sz="1000" spc="15" dirty="0">
                <a:solidFill>
                  <a:srgbClr val="404040"/>
                </a:solidFill>
                <a:latin typeface="Verdana"/>
                <a:cs typeface="Verdana"/>
              </a:rPr>
              <a:t>Accesed: </a:t>
            </a:r>
            <a:r>
              <a:rPr sz="1000" spc="-40" dirty="0">
                <a:solidFill>
                  <a:srgbClr val="404040"/>
                </a:solidFill>
                <a:latin typeface="Verdana"/>
                <a:cs typeface="Verdana"/>
              </a:rPr>
              <a:t>April 2nd,  </a:t>
            </a: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2018.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59945" y="6371335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85" dirty="0">
                <a:solidFill>
                  <a:srgbClr val="404040"/>
                </a:solidFill>
                <a:latin typeface="Verdana"/>
                <a:cs typeface="Verdana"/>
              </a:rPr>
              <a:t>9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1816</Words>
  <Application>Microsoft Office PowerPoint</Application>
  <PresentationFormat>Widescreen</PresentationFormat>
  <Paragraphs>218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Verdana</vt:lpstr>
      <vt:lpstr>Office Theme</vt:lpstr>
      <vt:lpstr>PRE-MARITAL</vt:lpstr>
      <vt:lpstr>Learning Objectives</vt:lpstr>
      <vt:lpstr>Lecture Outline</vt:lpstr>
      <vt:lpstr>The scene</vt:lpstr>
      <vt:lpstr>PowerPoint Presentation</vt:lpstr>
      <vt:lpstr>Healthy Marriage Program</vt:lpstr>
      <vt:lpstr>Healthy Marriage Program cnt’</vt:lpstr>
      <vt:lpstr>Lecture Outline</vt:lpstr>
      <vt:lpstr>Pre-marital counseling</vt:lpstr>
      <vt:lpstr>Pre-marital Counseling in KSA</vt:lpstr>
      <vt:lpstr>The program’s objectives</vt:lpstr>
      <vt:lpstr>The program’s objectives</vt:lpstr>
      <vt:lpstr>PowerPoint Presentation</vt:lpstr>
      <vt:lpstr>Certificate of healthy marriage</vt:lpstr>
      <vt:lpstr>Cultural considerations</vt:lpstr>
      <vt:lpstr>Lecture Outline</vt:lpstr>
      <vt:lpstr>PowerPoint Presentation</vt:lpstr>
      <vt:lpstr>Lecture Outline</vt:lpstr>
      <vt:lpstr>Scenario #1</vt:lpstr>
      <vt:lpstr>Scenario #2</vt:lpstr>
      <vt:lpstr>What if it was Hep C or HIV?</vt:lpstr>
      <vt:lpstr>Lecture Outline</vt:lpstr>
      <vt:lpstr>Scenario #3</vt:lpstr>
      <vt:lpstr>Scenario #3 cnt’</vt:lpstr>
      <vt:lpstr>What if Ali’s fiancé Sara was also a  sickle cell trait carrier?</vt:lpstr>
      <vt:lpstr>What if Ali had sickle cell anemia  and Sara was clear?</vt:lpstr>
      <vt:lpstr>What if Ali is a carrier and Sara has  sickle cell anemia?</vt:lpstr>
      <vt:lpstr>PowerPoint Presentation</vt:lpstr>
      <vt:lpstr>PowerPoint Presentation</vt:lpstr>
      <vt:lpstr>Lecture Outline</vt:lpstr>
      <vt:lpstr>Learning Objectives</vt:lpstr>
      <vt:lpstr>THANK YOU Marwah.m.i.h@gmail.com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Pre-Marital Screening</dc:title>
  <dc:creator>Marwah Hassounah</dc:creator>
  <cp:lastModifiedBy>Atikah kadi</cp:lastModifiedBy>
  <cp:revision>1</cp:revision>
  <dcterms:created xsi:type="dcterms:W3CDTF">2018-04-07T09:11:22Z</dcterms:created>
  <dcterms:modified xsi:type="dcterms:W3CDTF">2018-04-07T09:15:24Z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2018-04-07T00:00:00Z</vt:filetime>
  </property>
</Properties>
</file>