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82" r:id="rId2"/>
    <p:sldId id="283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30" r:id="rId16"/>
    <p:sldId id="328" r:id="rId17"/>
    <p:sldId id="327" r:id="rId18"/>
    <p:sldId id="329" r:id="rId19"/>
    <p:sldId id="325" r:id="rId20"/>
    <p:sldId id="319" r:id="rId21"/>
    <p:sldId id="320" r:id="rId22"/>
    <p:sldId id="324" r:id="rId23"/>
    <p:sldId id="321" r:id="rId24"/>
    <p:sldId id="32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4A8AA-D422-47A7-9D12-7FB988F824F6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D5E7E-E88F-4B31-A7F6-33554097B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AB47E-11C1-4E4D-83AA-AF77F84705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3262-1656-43EA-B07D-B46D9CA612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D0B5F-C5E0-4F40-A9EA-89D48595A1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8EE1F-1677-4F12-94EF-1EEBECE550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4CE04-760A-4EA3-9534-47ABE92025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12B87-B19A-4149-AAEC-3E0196C536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23D7E-0438-4937-8785-F916AD60A7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4C4D3-AB0F-4CCE-AD9F-F0E355FBF6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2A203-E1B2-4D18-B455-1323D9277C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5ACEB933-3F28-4622-B6BE-2BB4B50619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5E309-7CAC-4F53-BBAB-0D8AE68FEC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94CF0A1-5620-4DE3-B1ED-E43093C1A4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Prepared by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Dr. Ammar C. Al-</a:t>
            </a:r>
            <a:r>
              <a:rPr lang="en-US" sz="3200" b="1" dirty="0" err="1" smtClean="0">
                <a:solidFill>
                  <a:srgbClr val="002060"/>
                </a:solidFill>
                <a:latin typeface="Antique Olive Compact" pitchFamily="34" charset="0"/>
              </a:rPr>
              <a:t>Rikabi</a:t>
            </a:r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Dr. </a:t>
            </a:r>
            <a:r>
              <a:rPr lang="en-US" sz="3200" b="1" dirty="0" err="1" smtClean="0">
                <a:solidFill>
                  <a:srgbClr val="002060"/>
                </a:solidFill>
                <a:latin typeface="Antique Olive Compact" pitchFamily="34" charset="0"/>
              </a:rPr>
              <a:t>Maram</a:t>
            </a:r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 Al-</a:t>
            </a:r>
            <a:r>
              <a:rPr lang="en-US" sz="3200" b="1" dirty="0" err="1" smtClean="0">
                <a:solidFill>
                  <a:srgbClr val="002060"/>
                </a:solidFill>
                <a:latin typeface="Antique Olive Compact" pitchFamily="34" charset="0"/>
              </a:rPr>
              <a:t>Otaibi</a:t>
            </a:r>
            <a:endParaRPr lang="en-US" sz="3200" b="1" dirty="0" smtClean="0">
              <a:solidFill>
                <a:srgbClr val="002060"/>
              </a:solidFill>
              <a:latin typeface="Antique Olive Co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1440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</a:rPr>
              <a:t>Genetics </a:t>
            </a:r>
          </a:p>
          <a:p>
            <a:pPr algn="ctr"/>
            <a:r>
              <a:rPr lang="en-US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</a:rPr>
              <a:t>In Breast Cancer</a:t>
            </a:r>
            <a:endParaRPr lang="en-US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Compact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In approximately 15% to 25% of breast cancer, the HER2 gene is found to be amplified 2 fold to greater than 20 folds in each tumour cell nucleus.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As a result, HER2 positive breast cancers tend to be aggressive.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The </a:t>
            </a:r>
            <a:r>
              <a:rPr lang="en-US" sz="3200" b="1" dirty="0" err="1" smtClean="0">
                <a:solidFill>
                  <a:srgbClr val="002060"/>
                </a:solidFill>
              </a:rPr>
              <a:t>herceptin</a:t>
            </a:r>
            <a:r>
              <a:rPr lang="en-US" sz="3200" b="1" dirty="0" smtClean="0">
                <a:solidFill>
                  <a:srgbClr val="002060"/>
                </a:solidFill>
              </a:rPr>
              <a:t> molecule (</a:t>
            </a:r>
            <a:r>
              <a:rPr lang="en-US" sz="3200" b="1" dirty="0" err="1" smtClean="0">
                <a:solidFill>
                  <a:srgbClr val="002060"/>
                </a:solidFill>
              </a:rPr>
              <a:t>Trastuzumab</a:t>
            </a:r>
            <a:r>
              <a:rPr lang="en-US" sz="3200" b="1" dirty="0" smtClean="0">
                <a:solidFill>
                  <a:srgbClr val="002060"/>
                </a:solidFill>
              </a:rPr>
              <a:t>) has been shown to demonstrate a high specificity and affinity for the HER2 receptor and also acts as a biologic targeted therapeutic agent against HER2 receptors.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4419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Immunohistochemistry (IHC) for the assessment of the level of HER2 protein expression at the tumor cell membrane.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9600"/>
            <a:ext cx="79247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419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Immunohistochemistry (IHC) for the assessment of the level of HER2 protein expression at the tumor cell membrane.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ailydoseofanimals.com/wp-content/uploads/2012/12/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1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8991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038599" cy="4672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60079"/>
            <a:ext cx="4664901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9163" y="5562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Schematic illustration of FISH technique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smtClean="0">
                <a:solidFill>
                  <a:srgbClr val="C00000"/>
                </a:solidFill>
              </a:rPr>
              <a:t>Principles of </a:t>
            </a:r>
            <a:r>
              <a:rPr lang="en-US" sz="3200" b="1" u="sng" dirty="0" err="1" smtClean="0">
                <a:solidFill>
                  <a:srgbClr val="C00000"/>
                </a:solidFill>
              </a:rPr>
              <a:t>hybridisation</a:t>
            </a:r>
            <a:endParaRPr lang="en-US" sz="3200" b="1" u="sng" dirty="0" smtClean="0">
              <a:solidFill>
                <a:srgbClr val="C00000"/>
              </a:solidFill>
            </a:endParaRPr>
          </a:p>
          <a:p>
            <a:pPr algn="just"/>
            <a:endParaRPr lang="en-US" sz="1200" b="1" dirty="0" smtClean="0">
              <a:solidFill>
                <a:srgbClr val="7030A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DNA is double </a:t>
            </a:r>
            <a:r>
              <a:rPr lang="en-US" sz="2400" b="1" dirty="0" err="1" smtClean="0">
                <a:solidFill>
                  <a:srgbClr val="7030A0"/>
                </a:solidFill>
              </a:rPr>
              <a:t>standed</a:t>
            </a:r>
            <a:r>
              <a:rPr lang="en-US" sz="2400" b="1" dirty="0" smtClean="0">
                <a:solidFill>
                  <a:srgbClr val="7030A0"/>
                </a:solidFill>
              </a:rPr>
              <a:t>.	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*	Bonds between complementary bases hold 	strands together (Cytosine        Guanine; 	Adenine         thymine).</a:t>
            </a: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Heat/</a:t>
            </a:r>
            <a:r>
              <a:rPr lang="en-US" sz="2400" b="1" dirty="0" err="1" smtClean="0">
                <a:solidFill>
                  <a:srgbClr val="7030A0"/>
                </a:solidFill>
              </a:rPr>
              <a:t>alkalinise</a:t>
            </a:r>
            <a:r>
              <a:rPr lang="en-US" sz="2400" b="1" dirty="0" smtClean="0">
                <a:solidFill>
                  <a:srgbClr val="7030A0"/>
                </a:solidFill>
              </a:rPr>
              <a:t> DNA – separation of strands 	(‘</a:t>
            </a:r>
            <a:r>
              <a:rPr lang="en-US" sz="2400" b="1" dirty="0" err="1" smtClean="0">
                <a:solidFill>
                  <a:srgbClr val="7030A0"/>
                </a:solidFill>
              </a:rPr>
              <a:t>denaturation</a:t>
            </a:r>
            <a:r>
              <a:rPr lang="en-US" sz="2400" b="1" dirty="0" smtClean="0">
                <a:solidFill>
                  <a:srgbClr val="7030A0"/>
                </a:solidFill>
              </a:rPr>
              <a:t>’) occurs. </a:t>
            </a: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Cool separated strands – </a:t>
            </a:r>
            <a:r>
              <a:rPr lang="en-US" sz="2400" b="1" i="1" dirty="0" smtClean="0">
                <a:solidFill>
                  <a:srgbClr val="7030A0"/>
                </a:solidFill>
              </a:rPr>
              <a:t>complementary</a:t>
            </a:r>
            <a:r>
              <a:rPr lang="en-US" sz="2400" b="1" dirty="0" smtClean="0">
                <a:solidFill>
                  <a:srgbClr val="7030A0"/>
                </a:solidFill>
              </a:rPr>
              <a:t> 	double strands re-form.</a:t>
            </a: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</a:t>
            </a:r>
            <a:r>
              <a:rPr lang="en-US" sz="2400" b="1" dirty="0" err="1" smtClean="0">
                <a:solidFill>
                  <a:srgbClr val="7030A0"/>
                </a:solidFill>
              </a:rPr>
              <a:t>Labelled</a:t>
            </a:r>
            <a:r>
              <a:rPr lang="en-US" sz="2400" b="1" dirty="0" smtClean="0">
                <a:solidFill>
                  <a:srgbClr val="7030A0"/>
                </a:solidFill>
              </a:rPr>
              <a:t> complementary single-strand DNA 	can identify a DNA sequence (e.g. a gene) 	in intact cells or disrupted cell 	preparations. </a:t>
            </a:r>
          </a:p>
          <a:p>
            <a:pPr algn="just"/>
            <a:endParaRPr lang="en-US" sz="2400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5334000" y="243840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819400" y="281940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2658" r="1056" b="3322"/>
          <a:stretch/>
        </p:blipFill>
        <p:spPr>
          <a:xfrm>
            <a:off x="293914" y="1219200"/>
            <a:ext cx="8479972" cy="3080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2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About 5% to 10% of breast cancers are related to specific inherited mutations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7467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Fluorescence in situ hybridization image.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04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Fluorescence in situ hybridization image.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09600"/>
            <a:ext cx="693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Silver in situ hybridization image.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7097"/>
            <a:ext cx="6553199" cy="503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7467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endParaRPr lang="en-US" sz="8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Dual-color silver in situ hybridization (SISH) image.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94710"/>
            <a:ext cx="7772400" cy="585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7467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ASCO/CAP guideline recommendations for the optimal algorithm for HER2 testing by IHC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7255240" cy="583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BRC A1 and BRC A2 which are mutated in familial breast cancers are involved in DNA repair.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marL="514350" indent="-514350" algn="just">
              <a:buAutoNum type="alphaUcPeriod"/>
            </a:pPr>
            <a:r>
              <a:rPr lang="en-US" sz="3200" b="1" dirty="0" smtClean="0">
                <a:solidFill>
                  <a:srgbClr val="002060"/>
                </a:solidFill>
              </a:rPr>
              <a:t>BRCAI is located on chromosome 17q 21.3</a:t>
            </a:r>
          </a:p>
          <a:p>
            <a:pPr marL="514350" indent="-514350" algn="just">
              <a:buAutoNum type="alphaUcPeriod"/>
            </a:pPr>
            <a:r>
              <a:rPr lang="en-US" sz="3200" b="1" dirty="0" smtClean="0">
                <a:solidFill>
                  <a:srgbClr val="002060"/>
                </a:solidFill>
              </a:rPr>
              <a:t>BRCA2 is located on chromosome 13q 12-13.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Most carriers of those mutant genes will develop breast cancer by the age of 70 years, as compared with only 7% of women who do not carry a mutation.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382000" y="1524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524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60% to 70% of breast carcinomas express estrogen receptors (ERs) and progesterone receptors (PRS).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772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b="1" dirty="0" smtClean="0">
                <a:solidFill>
                  <a:srgbClr val="002060"/>
                </a:solidFill>
              </a:rPr>
              <a:t>Immunohistochemistry for the evaluation of estrogen receptor (ER)</a:t>
            </a:r>
          </a:p>
          <a:p>
            <a:pPr algn="just"/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"/>
            <a:ext cx="441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4" imgW="2172003" imgH="1980952" progId="">
                  <p:embed/>
                </p:oleObj>
              </mc:Choice>
              <mc:Fallback>
                <p:oleObj r:id="rId4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The presence of ERS in breast cancer is a weak prognostic factor, however, it is optimally useful as a predictive factor for the benefit of adjuvant </a:t>
            </a:r>
            <a:r>
              <a:rPr lang="en-US" sz="3200" b="1" dirty="0" err="1" smtClean="0">
                <a:solidFill>
                  <a:srgbClr val="002060"/>
                </a:solidFill>
              </a:rPr>
              <a:t>tamoxifen</a:t>
            </a:r>
            <a:r>
              <a:rPr lang="en-US" sz="3200" b="1" dirty="0" smtClean="0">
                <a:solidFill>
                  <a:srgbClr val="002060"/>
                </a:solidFill>
              </a:rPr>
              <a:t> or </a:t>
            </a:r>
            <a:r>
              <a:rPr lang="en-US" sz="3200" b="1" dirty="0" err="1" smtClean="0">
                <a:solidFill>
                  <a:srgbClr val="002060"/>
                </a:solidFill>
              </a:rPr>
              <a:t>aromatase</a:t>
            </a:r>
            <a:r>
              <a:rPr lang="en-US" sz="3200" b="1" dirty="0" smtClean="0">
                <a:solidFill>
                  <a:srgbClr val="002060"/>
                </a:solidFill>
              </a:rPr>
              <a:t> inhibitor therapy.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Normal cells have one copy of the HER 2 gene on each chromosome 17 (CHR17) and when this gene is expressed in normal epithelial cells, it is transmits signals regulating cell growth and survival.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3" imgW="2172003" imgH="1980952" progId="">
                  <p:embed/>
                </p:oleObj>
              </mc:Choice>
              <mc:Fallback>
                <p:oleObj r:id="rId3" imgW="2172003" imgH="1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"/>
                        <a:ext cx="593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1643</TotalTime>
  <Words>366</Words>
  <Application>Microsoft Office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Adminhis</dc:creator>
  <cp:lastModifiedBy>Honaina Tahir</cp:lastModifiedBy>
  <cp:revision>81</cp:revision>
  <dcterms:created xsi:type="dcterms:W3CDTF">2007-11-05T06:51:29Z</dcterms:created>
  <dcterms:modified xsi:type="dcterms:W3CDTF">2017-04-02T07:12:49Z</dcterms:modified>
</cp:coreProperties>
</file>