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70"/>
  </p:notesMasterIdLst>
  <p:sldIdLst>
    <p:sldId id="256" r:id="rId2"/>
    <p:sldId id="332" r:id="rId3"/>
    <p:sldId id="257" r:id="rId4"/>
    <p:sldId id="262" r:id="rId5"/>
    <p:sldId id="271" r:id="rId6"/>
    <p:sldId id="264" r:id="rId7"/>
    <p:sldId id="295" r:id="rId8"/>
    <p:sldId id="296" r:id="rId9"/>
    <p:sldId id="297" r:id="rId10"/>
    <p:sldId id="298" r:id="rId11"/>
    <p:sldId id="300" r:id="rId12"/>
    <p:sldId id="301" r:id="rId13"/>
    <p:sldId id="304" r:id="rId14"/>
    <p:sldId id="331" r:id="rId15"/>
    <p:sldId id="261" r:id="rId16"/>
    <p:sldId id="259" r:id="rId17"/>
    <p:sldId id="265" r:id="rId18"/>
    <p:sldId id="266" r:id="rId19"/>
    <p:sldId id="267" r:id="rId20"/>
    <p:sldId id="276" r:id="rId21"/>
    <p:sldId id="274" r:id="rId22"/>
    <p:sldId id="273" r:id="rId23"/>
    <p:sldId id="329" r:id="rId24"/>
    <p:sldId id="269" r:id="rId25"/>
    <p:sldId id="272" r:id="rId26"/>
    <p:sldId id="277" r:id="rId27"/>
    <p:sldId id="284" r:id="rId28"/>
    <p:sldId id="285" r:id="rId29"/>
    <p:sldId id="280" r:id="rId30"/>
    <p:sldId id="281" r:id="rId31"/>
    <p:sldId id="286" r:id="rId32"/>
    <p:sldId id="279" r:id="rId33"/>
    <p:sldId id="287" r:id="rId34"/>
    <p:sldId id="288" r:id="rId35"/>
    <p:sldId id="290" r:id="rId36"/>
    <p:sldId id="291" r:id="rId37"/>
    <p:sldId id="292" r:id="rId38"/>
    <p:sldId id="302" r:id="rId39"/>
    <p:sldId id="303" r:id="rId40"/>
    <p:sldId id="293" r:id="rId41"/>
    <p:sldId id="29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33" r:id="rId56"/>
    <p:sldId id="334" r:id="rId57"/>
    <p:sldId id="318" r:id="rId58"/>
    <p:sldId id="319" r:id="rId59"/>
    <p:sldId id="320" r:id="rId60"/>
    <p:sldId id="321" r:id="rId61"/>
    <p:sldId id="322" r:id="rId62"/>
    <p:sldId id="323" r:id="rId63"/>
    <p:sldId id="325" r:id="rId64"/>
    <p:sldId id="326" r:id="rId65"/>
    <p:sldId id="327" r:id="rId66"/>
    <p:sldId id="283" r:id="rId67"/>
    <p:sldId id="289" r:id="rId68"/>
    <p:sldId id="328"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70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304773-00B0-41B3-8AA2-539D3EB8658F}" type="datetimeFigureOut">
              <a:rPr lang="en-US" smtClean="0"/>
              <a:t>4/10/2018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57D9BC-3065-48FA-9E9E-E6AC78ABAC74}" type="slidenum">
              <a:rPr lang="en-US" smtClean="0"/>
              <a:t>‹#›</a:t>
            </a:fld>
            <a:endParaRPr lang="en-US"/>
          </a:p>
        </p:txBody>
      </p:sp>
    </p:spTree>
    <p:extLst>
      <p:ext uri="{BB962C8B-B14F-4D97-AF65-F5344CB8AC3E}">
        <p14:creationId xmlns:p14="http://schemas.microsoft.com/office/powerpoint/2010/main" val="356550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7D9BC-3065-48FA-9E9E-E6AC78ABAC74}" type="slidenum">
              <a:rPr lang="en-US" smtClean="0"/>
              <a:t>32</a:t>
            </a:fld>
            <a:endParaRPr lang="en-US"/>
          </a:p>
        </p:txBody>
      </p:sp>
    </p:spTree>
    <p:extLst>
      <p:ext uri="{BB962C8B-B14F-4D97-AF65-F5344CB8AC3E}">
        <p14:creationId xmlns:p14="http://schemas.microsoft.com/office/powerpoint/2010/main" val="41336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821966-95A4-417A-B1CC-E93060F37FD7}"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E2508-CAF3-4219-BB40-AC6E986C0580}"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21966-95A4-417A-B1CC-E93060F37FD7}"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E2508-CAF3-4219-BB40-AC6E986C058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821966-95A4-417A-B1CC-E93060F37FD7}"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E2508-CAF3-4219-BB40-AC6E986C058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821966-95A4-417A-B1CC-E93060F37FD7}"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E2508-CAF3-4219-BB40-AC6E986C058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821966-95A4-417A-B1CC-E93060F37FD7}"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E2508-CAF3-4219-BB40-AC6E986C058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821966-95A4-417A-B1CC-E93060F37FD7}"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E2508-CAF3-4219-BB40-AC6E986C058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821966-95A4-417A-B1CC-E93060F37FD7}"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8E2508-CAF3-4219-BB40-AC6E986C058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821966-95A4-417A-B1CC-E93060F37FD7}"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8E2508-CAF3-4219-BB40-AC6E986C058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21966-95A4-417A-B1CC-E93060F37FD7}"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8E2508-CAF3-4219-BB40-AC6E986C058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21966-95A4-417A-B1CC-E93060F37FD7}"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E2508-CAF3-4219-BB40-AC6E986C058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21966-95A4-417A-B1CC-E93060F37FD7}"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E2508-CAF3-4219-BB40-AC6E986C0580}"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4821966-95A4-417A-B1CC-E93060F37FD7}" type="datetimeFigureOut">
              <a:rPr lang="en-US" smtClean="0"/>
              <a:t>4/10/2018</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18E2508-CAF3-4219-BB40-AC6E986C05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800600"/>
            <a:ext cx="9144000" cy="1752600"/>
          </a:xfrm>
        </p:spPr>
        <p:txBody>
          <a:bodyPr>
            <a:normAutofit fontScale="70000" lnSpcReduction="20000"/>
          </a:bodyPr>
          <a:lstStyle/>
          <a:p>
            <a:pPr algn="ctr">
              <a:defRPr/>
            </a:pPr>
            <a:r>
              <a:rPr lang="en-US" sz="2800" b="1" dirty="0">
                <a:latin typeface="Garamond" charset="0"/>
              </a:rPr>
              <a:t>Dr Khalid Akkour MD FRCSC</a:t>
            </a:r>
          </a:p>
          <a:p>
            <a:pPr algn="ctr">
              <a:defRPr/>
            </a:pPr>
            <a:r>
              <a:rPr lang="en-US" sz="2800" b="1" dirty="0">
                <a:latin typeface="Garamond" charset="0"/>
              </a:rPr>
              <a:t>Assistant professor &amp; consultant </a:t>
            </a:r>
            <a:endParaRPr lang="en-US" sz="2800" b="1" dirty="0" smtClean="0">
              <a:latin typeface="Garamond" charset="0"/>
            </a:endParaRPr>
          </a:p>
          <a:p>
            <a:pPr algn="ctr">
              <a:defRPr/>
            </a:pPr>
            <a:r>
              <a:rPr lang="en-US" sz="2800" b="1" smtClean="0">
                <a:latin typeface="Garamond" charset="0"/>
              </a:rPr>
              <a:t>Head of Gynecologic </a:t>
            </a:r>
            <a:r>
              <a:rPr lang="en-US" sz="2800" b="1" dirty="0" err="1">
                <a:latin typeface="Garamond" charset="0"/>
              </a:rPr>
              <a:t>Onclogy</a:t>
            </a:r>
            <a:endParaRPr lang="en-US" sz="2800" b="1" dirty="0">
              <a:latin typeface="Garamond" charset="0"/>
            </a:endParaRPr>
          </a:p>
          <a:p>
            <a:pPr algn="ctr">
              <a:defRPr/>
            </a:pPr>
            <a:r>
              <a:rPr lang="en-US" sz="2800" b="1" dirty="0" smtClean="0">
                <a:latin typeface="Garamond" charset="0"/>
              </a:rPr>
              <a:t>College </a:t>
            </a:r>
            <a:r>
              <a:rPr lang="en-US" sz="2800" b="1" dirty="0">
                <a:latin typeface="Garamond" charset="0"/>
              </a:rPr>
              <a:t>of medicine</a:t>
            </a:r>
          </a:p>
          <a:p>
            <a:pPr algn="ctr">
              <a:defRPr/>
            </a:pPr>
            <a:r>
              <a:rPr lang="en-US" sz="2800" b="1" dirty="0">
                <a:latin typeface="Garamond" charset="0"/>
              </a:rPr>
              <a:t>King Saud University</a:t>
            </a:r>
          </a:p>
          <a:p>
            <a:pPr algn="ctr"/>
            <a:endParaRPr lang="en-US" dirty="0" smtClean="0">
              <a:solidFill>
                <a:schemeClr val="bg2">
                  <a:lumMod val="50000"/>
                </a:schemeClr>
              </a:solidFill>
            </a:endParaRPr>
          </a:p>
          <a:p>
            <a:endParaRPr lang="en-US" dirty="0"/>
          </a:p>
        </p:txBody>
      </p:sp>
      <p:sp>
        <p:nvSpPr>
          <p:cNvPr id="2" name="Title 1"/>
          <p:cNvSpPr>
            <a:spLocks noGrp="1"/>
          </p:cNvSpPr>
          <p:nvPr>
            <p:ph type="ctrTitle"/>
          </p:nvPr>
        </p:nvSpPr>
        <p:spPr>
          <a:xfrm>
            <a:off x="838200" y="2362200"/>
            <a:ext cx="7175351" cy="1793167"/>
          </a:xfrm>
        </p:spPr>
        <p:txBody>
          <a:bodyPr/>
          <a:lstStyle/>
          <a:p>
            <a:pPr marL="182880" indent="0">
              <a:buNone/>
            </a:pPr>
            <a:r>
              <a:rPr lang="en-US" dirty="0" smtClean="0"/>
              <a:t/>
            </a:r>
            <a:br>
              <a:rPr lang="en-US" dirty="0" smtClean="0"/>
            </a:br>
            <a:r>
              <a:rPr lang="en-US" dirty="0" smtClean="0"/>
              <a:t>     HPV VACCINE </a:t>
            </a:r>
            <a:endParaRPr lang="en-US" dirty="0"/>
          </a:p>
        </p:txBody>
      </p:sp>
      <p:pic>
        <p:nvPicPr>
          <p:cNvPr id="4" name="Picture 3"/>
          <p:cNvPicPr>
            <a:picLocks noChangeAspect="1"/>
          </p:cNvPicPr>
          <p:nvPr/>
        </p:nvPicPr>
        <p:blipFill>
          <a:blip r:embed="rId2"/>
          <a:stretch>
            <a:fillRect/>
          </a:stretch>
        </p:blipFill>
        <p:spPr>
          <a:xfrm>
            <a:off x="1376755" y="197728"/>
            <a:ext cx="5734050" cy="2886075"/>
          </a:xfrm>
          <a:prstGeom prst="rect">
            <a:avLst/>
          </a:prstGeom>
        </p:spPr>
      </p:pic>
    </p:spTree>
    <p:extLst>
      <p:ext uri="{BB962C8B-B14F-4D97-AF65-F5344CB8AC3E}">
        <p14:creationId xmlns:p14="http://schemas.microsoft.com/office/powerpoint/2010/main" val="244981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533400" y="304800"/>
            <a:ext cx="7772400" cy="4800600"/>
          </a:xfrm>
        </p:spPr>
        <p:txBody>
          <a:bodyPr/>
          <a:lstStyle/>
          <a:p>
            <a:pPr>
              <a:buClr>
                <a:schemeClr val="bg2">
                  <a:lumMod val="75000"/>
                </a:schemeClr>
              </a:buClr>
              <a:buFont typeface="Arial" panose="020B0604020202020204" pitchFamily="34" charset="0"/>
              <a:buChar char="•"/>
            </a:pPr>
            <a:r>
              <a:rPr lang="en-US" b="1" dirty="0">
                <a:solidFill>
                  <a:schemeClr val="bg2">
                    <a:lumMod val="75000"/>
                  </a:schemeClr>
                </a:solidFill>
              </a:rPr>
              <a:t>Result :</a:t>
            </a:r>
          </a:p>
          <a:p>
            <a:pPr marL="502920" indent="-457200">
              <a:buClr>
                <a:schemeClr val="bg2">
                  <a:lumMod val="75000"/>
                </a:schemeClr>
              </a:buClr>
              <a:buFont typeface="+mj-lt"/>
              <a:buAutoNum type="arabicPeriod"/>
            </a:pPr>
            <a:r>
              <a:rPr lang="en-US" dirty="0"/>
              <a:t>The overall prevalence of HPV was 9.8% in Saudi Arabia, but was higher in women over 55 years, as well as in non-Saudi </a:t>
            </a:r>
            <a:r>
              <a:rPr lang="en-US" dirty="0" smtClean="0"/>
              <a:t>nationals.</a:t>
            </a:r>
          </a:p>
          <a:p>
            <a:pPr marL="502920" indent="-457200">
              <a:buClr>
                <a:schemeClr val="bg2">
                  <a:lumMod val="75000"/>
                </a:schemeClr>
              </a:buClr>
              <a:buFont typeface="+mj-lt"/>
              <a:buAutoNum type="arabicPeriod"/>
            </a:pPr>
            <a:r>
              <a:rPr lang="en-US" dirty="0" smtClean="0"/>
              <a:t>The </a:t>
            </a:r>
            <a:r>
              <a:rPr lang="en-US" dirty="0"/>
              <a:t>most prevalent </a:t>
            </a:r>
            <a:r>
              <a:rPr lang="en-US" dirty="0" smtClean="0"/>
              <a:t>HR-HPV-types </a:t>
            </a:r>
            <a:r>
              <a:rPr lang="en-US" dirty="0"/>
              <a:t>were: </a:t>
            </a:r>
            <a:endParaRPr lang="en-US" dirty="0" smtClean="0"/>
          </a:p>
          <a:p>
            <a:pPr marL="45720" indent="0">
              <a:buClr>
                <a:schemeClr val="bg2">
                  <a:lumMod val="75000"/>
                </a:schemeClr>
              </a:buClr>
              <a:buNone/>
            </a:pPr>
            <a:r>
              <a:rPr lang="en-US" dirty="0" smtClean="0"/>
              <a:t>HPV-68/73 </a:t>
            </a:r>
            <a:r>
              <a:rPr lang="en-US" sz="1600" dirty="0" smtClean="0"/>
              <a:t>–--(</a:t>
            </a:r>
            <a:r>
              <a:rPr lang="en-US" dirty="0"/>
              <a:t>5 cases</a:t>
            </a:r>
            <a:r>
              <a:rPr lang="en-US" dirty="0" smtClean="0"/>
              <a:t>)</a:t>
            </a:r>
          </a:p>
          <a:p>
            <a:pPr marL="45720" indent="0">
              <a:buClr>
                <a:schemeClr val="bg2">
                  <a:lumMod val="75000"/>
                </a:schemeClr>
              </a:buClr>
              <a:buNone/>
            </a:pPr>
            <a:r>
              <a:rPr lang="en-US" dirty="0" smtClean="0"/>
              <a:t>HPV-18 ----(</a:t>
            </a:r>
            <a:r>
              <a:rPr lang="en-US" dirty="0"/>
              <a:t>4 cases</a:t>
            </a:r>
            <a:r>
              <a:rPr lang="en-US" dirty="0" smtClean="0"/>
              <a:t>)</a:t>
            </a:r>
          </a:p>
          <a:p>
            <a:pPr marL="45720" indent="0">
              <a:buClr>
                <a:schemeClr val="bg2">
                  <a:lumMod val="75000"/>
                </a:schemeClr>
              </a:buClr>
              <a:buNone/>
            </a:pPr>
            <a:r>
              <a:rPr lang="en-US" dirty="0" smtClean="0"/>
              <a:t>HPV-16 </a:t>
            </a:r>
            <a:r>
              <a:rPr lang="en-US" dirty="0"/>
              <a:t>(3 </a:t>
            </a:r>
            <a:r>
              <a:rPr lang="en-US" dirty="0" smtClean="0"/>
              <a:t>cases)</a:t>
            </a:r>
          </a:p>
          <a:p>
            <a:pPr marL="45720" indent="0">
              <a:buClr>
                <a:schemeClr val="bg2">
                  <a:lumMod val="75000"/>
                </a:schemeClr>
              </a:buClr>
              <a:buNone/>
            </a:pPr>
            <a:r>
              <a:rPr lang="en-US" dirty="0" smtClean="0"/>
              <a:t>The </a:t>
            </a:r>
            <a:r>
              <a:rPr lang="en-US" dirty="0"/>
              <a:t>most prevalent low risk </a:t>
            </a:r>
            <a:r>
              <a:rPr lang="en-US" dirty="0" smtClean="0"/>
              <a:t>types were</a:t>
            </a:r>
          </a:p>
          <a:p>
            <a:pPr marL="45720" indent="0">
              <a:buClr>
                <a:schemeClr val="bg2">
                  <a:lumMod val="75000"/>
                </a:schemeClr>
              </a:buClr>
              <a:buNone/>
            </a:pPr>
            <a:r>
              <a:rPr lang="en-US" dirty="0" smtClean="0"/>
              <a:t> HPV-6-- </a:t>
            </a:r>
            <a:r>
              <a:rPr lang="en-US" dirty="0"/>
              <a:t>(4 cases</a:t>
            </a:r>
            <a:r>
              <a:rPr lang="en-US" dirty="0" smtClean="0"/>
              <a:t>)</a:t>
            </a:r>
          </a:p>
          <a:p>
            <a:pPr marL="45720" indent="0">
              <a:buClr>
                <a:schemeClr val="bg2">
                  <a:lumMod val="75000"/>
                </a:schemeClr>
              </a:buClr>
              <a:buNone/>
            </a:pPr>
            <a:r>
              <a:rPr lang="en-US" dirty="0" smtClean="0"/>
              <a:t> </a:t>
            </a:r>
            <a:r>
              <a:rPr lang="en-US" dirty="0"/>
              <a:t>HPV-42, HPV-53 and HPV-54 (2 cases each). </a:t>
            </a:r>
          </a:p>
          <a:p>
            <a:endParaRPr lang="en-US" dirty="0"/>
          </a:p>
        </p:txBody>
      </p:sp>
    </p:spTree>
    <p:extLst>
      <p:ext uri="{BB962C8B-B14F-4D97-AF65-F5344CB8AC3E}">
        <p14:creationId xmlns:p14="http://schemas.microsoft.com/office/powerpoint/2010/main" val="154792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6200" y="28654"/>
            <a:ext cx="8839200" cy="5762546"/>
          </a:xfrm>
        </p:spPr>
      </p:pic>
    </p:spTree>
    <p:extLst>
      <p:ext uri="{BB962C8B-B14F-4D97-AF65-F5344CB8AC3E}">
        <p14:creationId xmlns:p14="http://schemas.microsoft.com/office/powerpoint/2010/main" val="2653078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457200" y="731520"/>
            <a:ext cx="8305800" cy="5745480"/>
          </a:xfrm>
        </p:spPr>
        <p:txBody>
          <a:bodyPr/>
          <a:lstStyle/>
          <a:p>
            <a:pPr marL="45720" indent="0">
              <a:buNone/>
            </a:pPr>
            <a:endParaRPr lang="en-US" dirty="0" smtClean="0"/>
          </a:p>
          <a:p>
            <a:pPr>
              <a:buClr>
                <a:schemeClr val="bg2">
                  <a:lumMod val="75000"/>
                </a:schemeClr>
              </a:buClr>
              <a:buFont typeface="Wingdings" panose="05000000000000000000" pitchFamily="2" charset="2"/>
              <a:buChar char="Ø"/>
            </a:pPr>
            <a:r>
              <a:rPr lang="en-US" dirty="0" smtClean="0"/>
              <a:t>100 patients </a:t>
            </a:r>
            <a:r>
              <a:rPr lang="en-US" dirty="0"/>
              <a:t>with </a:t>
            </a:r>
            <a:r>
              <a:rPr lang="en-US" dirty="0" err="1" smtClean="0"/>
              <a:t>histo</a:t>
            </a:r>
            <a:r>
              <a:rPr lang="en-US" dirty="0" smtClean="0"/>
              <a:t> pathologically </a:t>
            </a:r>
            <a:r>
              <a:rPr lang="en-US" dirty="0"/>
              <a:t>proven, locally advanced, cervical cancer were enrolled in this study out of 218 patients followed at </a:t>
            </a:r>
            <a:r>
              <a:rPr lang="en-US" dirty="0" smtClean="0"/>
              <a:t> KFSHRC from </a:t>
            </a:r>
            <a:r>
              <a:rPr lang="en-US" dirty="0"/>
              <a:t>2009 to 2012. </a:t>
            </a:r>
          </a:p>
          <a:p>
            <a:pPr>
              <a:buClr>
                <a:schemeClr val="bg2">
                  <a:lumMod val="75000"/>
                </a:schemeClr>
              </a:buClr>
              <a:buFont typeface="Wingdings" panose="05000000000000000000" pitchFamily="2" charset="2"/>
              <a:buChar char="Ø"/>
            </a:pPr>
            <a:endParaRPr lang="en-US" dirty="0" smtClean="0"/>
          </a:p>
          <a:p>
            <a:pPr>
              <a:buClr>
                <a:schemeClr val="bg2">
                  <a:lumMod val="75000"/>
                </a:schemeClr>
              </a:buClr>
              <a:buFont typeface="Wingdings" panose="05000000000000000000" pitchFamily="2" charset="2"/>
              <a:buChar char="Ø"/>
            </a:pPr>
            <a:endParaRPr lang="en-US" dirty="0"/>
          </a:p>
          <a:p>
            <a:pPr>
              <a:buClr>
                <a:schemeClr val="bg2">
                  <a:lumMod val="75000"/>
                </a:schemeClr>
              </a:buClr>
              <a:buFont typeface="Wingdings" panose="05000000000000000000" pitchFamily="2" charset="2"/>
              <a:buChar char="Ø"/>
            </a:pPr>
            <a:r>
              <a:rPr lang="en-US" dirty="0" smtClean="0"/>
              <a:t>There </a:t>
            </a:r>
            <a:r>
              <a:rPr lang="en-US" dirty="0"/>
              <a:t>was no restriction on patients’ age or histological type of cervix cancer </a:t>
            </a:r>
          </a:p>
        </p:txBody>
      </p:sp>
    </p:spTree>
    <p:extLst>
      <p:ext uri="{BB962C8B-B14F-4D97-AF65-F5344CB8AC3E}">
        <p14:creationId xmlns:p14="http://schemas.microsoft.com/office/powerpoint/2010/main" val="270821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533400" y="381000"/>
            <a:ext cx="8229600" cy="5669280"/>
          </a:xfrm>
        </p:spPr>
        <p:txBody>
          <a:bodyPr>
            <a:normAutofit/>
          </a:bodyPr>
          <a:lstStyle/>
          <a:p>
            <a:pPr marL="45720" indent="0">
              <a:buNone/>
            </a:pPr>
            <a:r>
              <a:rPr lang="en-US" b="1" u="sng" dirty="0">
                <a:solidFill>
                  <a:schemeClr val="bg2">
                    <a:lumMod val="75000"/>
                  </a:schemeClr>
                </a:solidFill>
              </a:rPr>
              <a:t>Conclusions</a:t>
            </a:r>
          </a:p>
          <a:p>
            <a:pPr>
              <a:buClr>
                <a:schemeClr val="bg2">
                  <a:lumMod val="75000"/>
                </a:schemeClr>
              </a:buClr>
              <a:buFont typeface="Wingdings" panose="05000000000000000000" pitchFamily="2" charset="2"/>
              <a:buChar char="Ø"/>
            </a:pPr>
            <a:r>
              <a:rPr lang="en-US" dirty="0"/>
              <a:t>The prevalence of HPV infection in invasive cervical cancer in Saudi Arabia (82%) is at the lower range of that observed in the world (85%-99</a:t>
            </a:r>
            <a:r>
              <a:rPr lang="en-US" dirty="0" smtClean="0"/>
              <a:t>%)</a:t>
            </a:r>
          </a:p>
          <a:p>
            <a:pPr>
              <a:buClr>
                <a:schemeClr val="bg2">
                  <a:lumMod val="75000"/>
                </a:schemeClr>
              </a:buClr>
              <a:buFont typeface="Wingdings" panose="05000000000000000000" pitchFamily="2" charset="2"/>
              <a:buChar char="Ø"/>
            </a:pPr>
            <a:endParaRPr lang="en-US" dirty="0"/>
          </a:p>
          <a:p>
            <a:pPr>
              <a:buClr>
                <a:schemeClr val="bg2">
                  <a:lumMod val="75000"/>
                </a:schemeClr>
              </a:buClr>
              <a:buFont typeface="Wingdings" panose="05000000000000000000" pitchFamily="2" charset="2"/>
              <a:buChar char="Ø"/>
            </a:pPr>
            <a:r>
              <a:rPr lang="en-US" dirty="0" smtClean="0"/>
              <a:t>the </a:t>
            </a:r>
            <a:r>
              <a:rPr lang="en-US" dirty="0"/>
              <a:t>most common HPV genotype was </a:t>
            </a:r>
            <a:endParaRPr lang="en-US" dirty="0" smtClean="0"/>
          </a:p>
          <a:p>
            <a:pPr marL="45720" indent="0">
              <a:buClr>
                <a:schemeClr val="bg2">
                  <a:lumMod val="75000"/>
                </a:schemeClr>
              </a:buClr>
              <a:buNone/>
            </a:pPr>
            <a:r>
              <a:rPr lang="en-US" dirty="0" smtClean="0"/>
              <a:t>HPV-</a:t>
            </a:r>
            <a:r>
              <a:rPr lang="en-US" dirty="0" smtClean="0">
                <a:solidFill>
                  <a:schemeClr val="bg2">
                    <a:lumMod val="75000"/>
                  </a:schemeClr>
                </a:solidFill>
              </a:rPr>
              <a:t>16</a:t>
            </a:r>
            <a:r>
              <a:rPr lang="en-US" dirty="0" smtClean="0"/>
              <a:t> </a:t>
            </a:r>
            <a:r>
              <a:rPr lang="en-US" dirty="0"/>
              <a:t>(71%), followed by HPV-</a:t>
            </a:r>
            <a:r>
              <a:rPr lang="en-US" dirty="0">
                <a:solidFill>
                  <a:schemeClr val="bg2">
                    <a:lumMod val="75000"/>
                  </a:schemeClr>
                </a:solidFill>
              </a:rPr>
              <a:t>31</a:t>
            </a:r>
            <a:r>
              <a:rPr lang="en-US" dirty="0"/>
              <a:t> (7%), </a:t>
            </a:r>
            <a:r>
              <a:rPr lang="en-US" dirty="0">
                <a:solidFill>
                  <a:schemeClr val="bg2">
                    <a:lumMod val="75000"/>
                  </a:schemeClr>
                </a:solidFill>
              </a:rPr>
              <a:t>HPV-18, 45, and 73 </a:t>
            </a:r>
            <a:r>
              <a:rPr lang="en-US" dirty="0"/>
              <a:t>(4% each) </a:t>
            </a:r>
          </a:p>
          <a:p>
            <a:pPr marL="45720" indent="0">
              <a:buClr>
                <a:schemeClr val="bg2">
                  <a:lumMod val="75000"/>
                </a:schemeClr>
              </a:buClr>
              <a:buNone/>
            </a:pPr>
            <a:endParaRPr lang="en-US" dirty="0" smtClean="0"/>
          </a:p>
          <a:p>
            <a:pPr>
              <a:buClr>
                <a:schemeClr val="bg2">
                  <a:lumMod val="75000"/>
                </a:schemeClr>
              </a:buClr>
              <a:buFont typeface="Wingdings" panose="05000000000000000000" pitchFamily="2" charset="2"/>
              <a:buChar char="Ø"/>
            </a:pPr>
            <a:r>
              <a:rPr lang="en-US" dirty="0" smtClean="0"/>
              <a:t> </a:t>
            </a:r>
            <a:r>
              <a:rPr lang="en-US" dirty="0"/>
              <a:t>double infections were present in 8.5% of HPV-positive patients.</a:t>
            </a:r>
          </a:p>
        </p:txBody>
      </p:sp>
    </p:spTree>
    <p:extLst>
      <p:ext uri="{BB962C8B-B14F-4D97-AF65-F5344CB8AC3E}">
        <p14:creationId xmlns:p14="http://schemas.microsoft.com/office/powerpoint/2010/main" val="275865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457200" y="381000"/>
            <a:ext cx="8077200" cy="6248400"/>
          </a:xfrm>
        </p:spPr>
        <p:txBody>
          <a:bodyPr>
            <a:normAutofit/>
          </a:bodyPr>
          <a:lstStyle/>
          <a:p>
            <a:pPr>
              <a:buClr>
                <a:schemeClr val="bg2">
                  <a:lumMod val="50000"/>
                </a:schemeClr>
              </a:buClr>
              <a:buFont typeface="Wingdings" panose="05000000000000000000" pitchFamily="2" charset="2"/>
              <a:buChar char="v"/>
            </a:pPr>
            <a:r>
              <a:rPr lang="en-US" dirty="0"/>
              <a:t>The Departments of Obstetrics and Gynecology, and Histopathology at </a:t>
            </a:r>
            <a:r>
              <a:rPr lang="en-US" dirty="0" smtClean="0"/>
              <a:t>KKUH conducted A  </a:t>
            </a:r>
            <a:r>
              <a:rPr lang="en-US" dirty="0"/>
              <a:t>retrospective study. </a:t>
            </a:r>
          </a:p>
          <a:p>
            <a:pPr>
              <a:buClr>
                <a:schemeClr val="bg2">
                  <a:lumMod val="50000"/>
                </a:schemeClr>
              </a:buClr>
              <a:buFont typeface="Wingdings" panose="05000000000000000000" pitchFamily="2" charset="2"/>
              <a:buChar char="v"/>
            </a:pPr>
            <a:r>
              <a:rPr lang="en-US" dirty="0" smtClean="0"/>
              <a:t>reviewed </a:t>
            </a:r>
            <a:r>
              <a:rPr lang="en-US" dirty="0"/>
              <a:t>all </a:t>
            </a:r>
            <a:r>
              <a:rPr lang="en-US" dirty="0" smtClean="0"/>
              <a:t>cervical </a:t>
            </a:r>
            <a:r>
              <a:rPr lang="en-US" dirty="0"/>
              <a:t>pap smears obtained from Saudi women between the years of 2004 and 2014. </a:t>
            </a:r>
            <a:endParaRPr lang="en-US" dirty="0" smtClean="0"/>
          </a:p>
          <a:p>
            <a:pPr>
              <a:buClr>
                <a:schemeClr val="bg2">
                  <a:lumMod val="50000"/>
                </a:schemeClr>
              </a:buClr>
              <a:buFont typeface="Wingdings" panose="05000000000000000000" pitchFamily="2" charset="2"/>
              <a:buChar char="v"/>
            </a:pPr>
            <a:endParaRPr lang="en-US" dirty="0"/>
          </a:p>
          <a:p>
            <a:pPr>
              <a:buClr>
                <a:schemeClr val="bg2">
                  <a:lumMod val="50000"/>
                </a:schemeClr>
              </a:buClr>
              <a:buFont typeface="Wingdings" panose="05000000000000000000" pitchFamily="2" charset="2"/>
              <a:buChar char="v"/>
            </a:pPr>
            <a:r>
              <a:rPr lang="en-US" dirty="0" smtClean="0"/>
              <a:t> </a:t>
            </a:r>
            <a:r>
              <a:rPr lang="en-US" dirty="0"/>
              <a:t>found that the frequency of epithelial cell abnormalities in the </a:t>
            </a:r>
            <a:r>
              <a:rPr lang="en-US" dirty="0" smtClean="0"/>
              <a:t>cervix </a:t>
            </a:r>
            <a:r>
              <a:rPr lang="en-US" dirty="0"/>
              <a:t>among Saudi women is </a:t>
            </a:r>
            <a:r>
              <a:rPr lang="en-US" dirty="0" smtClean="0"/>
              <a:t>relatively low</a:t>
            </a:r>
            <a:r>
              <a:rPr lang="en-US" dirty="0"/>
              <a:t>. </a:t>
            </a:r>
            <a:endParaRPr lang="en-US" dirty="0" smtClean="0"/>
          </a:p>
          <a:p>
            <a:pPr marL="45720" indent="0">
              <a:buClr>
                <a:schemeClr val="bg2">
                  <a:lumMod val="50000"/>
                </a:schemeClr>
              </a:buClr>
              <a:buNone/>
            </a:pPr>
            <a:endParaRPr lang="en-US" dirty="0" smtClean="0"/>
          </a:p>
          <a:p>
            <a:pPr>
              <a:buClr>
                <a:schemeClr val="bg2">
                  <a:lumMod val="50000"/>
                </a:schemeClr>
              </a:buClr>
              <a:buFont typeface="Wingdings" panose="05000000000000000000" pitchFamily="2" charset="2"/>
              <a:buChar char="v"/>
            </a:pPr>
            <a:r>
              <a:rPr lang="en-US" dirty="0" smtClean="0"/>
              <a:t>The </a:t>
            </a:r>
            <a:r>
              <a:rPr lang="en-US" dirty="0"/>
              <a:t>mean age of cervical carcinoma </a:t>
            </a:r>
            <a:r>
              <a:rPr lang="en-US" dirty="0" smtClean="0"/>
              <a:t>was </a:t>
            </a:r>
            <a:r>
              <a:rPr lang="en-US" dirty="0"/>
              <a:t>61 years, which is higher than the one reported in western countries</a:t>
            </a:r>
            <a:r>
              <a:rPr lang="en-US" dirty="0" smtClean="0"/>
              <a:t>.</a:t>
            </a:r>
          </a:p>
          <a:p>
            <a:pPr marL="45720" indent="0">
              <a:buClr>
                <a:schemeClr val="bg2">
                  <a:lumMod val="50000"/>
                </a:schemeClr>
              </a:buClr>
              <a:buNone/>
            </a:pPr>
            <a:endParaRPr lang="en-US" dirty="0" smtClean="0"/>
          </a:p>
          <a:p>
            <a:pPr>
              <a:buClr>
                <a:schemeClr val="bg2">
                  <a:lumMod val="50000"/>
                </a:schemeClr>
              </a:buClr>
              <a:buFont typeface="Wingdings" panose="05000000000000000000" pitchFamily="2" charset="2"/>
              <a:buChar char="v"/>
            </a:pPr>
            <a:r>
              <a:rPr lang="en-US" dirty="0" smtClean="0"/>
              <a:t>relatively </a:t>
            </a:r>
            <a:r>
              <a:rPr lang="en-US" dirty="0"/>
              <a:t>high incidence of invasive Cancer, which is found in older Saudi women, suggest that the starting age of cervical screening in our society should be from 25 years with continuation of the screening till after 65 years of age. </a:t>
            </a:r>
          </a:p>
        </p:txBody>
      </p:sp>
    </p:spTree>
    <p:extLst>
      <p:ext uri="{BB962C8B-B14F-4D97-AF65-F5344CB8AC3E}">
        <p14:creationId xmlns:p14="http://schemas.microsoft.com/office/powerpoint/2010/main" val="136452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457200" y="838200"/>
            <a:ext cx="8153400" cy="5486400"/>
          </a:xfrm>
        </p:spPr>
        <p:txBody>
          <a:bodyPr>
            <a:noAutofit/>
          </a:bodyPr>
          <a:lstStyle/>
          <a:p>
            <a:pPr>
              <a:buClr>
                <a:schemeClr val="tx2">
                  <a:lumMod val="60000"/>
                  <a:lumOff val="40000"/>
                </a:schemeClr>
              </a:buClr>
              <a:buFont typeface="Wingdings" pitchFamily="2" charset="2"/>
              <a:buChar char="Ø"/>
            </a:pPr>
            <a:r>
              <a:rPr lang="en-US" sz="2000" b="1" dirty="0">
                <a:solidFill>
                  <a:schemeClr val="accent2">
                    <a:lumMod val="75000"/>
                  </a:schemeClr>
                </a:solidFill>
              </a:rPr>
              <a:t>Vulvar and vaginal cancer and precursor lesions — </a:t>
            </a:r>
          </a:p>
          <a:p>
            <a:pPr>
              <a:buClr>
                <a:schemeClr val="tx2">
                  <a:lumMod val="60000"/>
                  <a:lumOff val="40000"/>
                </a:schemeClr>
              </a:buClr>
              <a:buFont typeface="Wingdings" pitchFamily="2" charset="2"/>
              <a:buChar char="Ø"/>
            </a:pPr>
            <a:r>
              <a:rPr lang="en-US" sz="2000" dirty="0" smtClean="0"/>
              <a:t>Relatively rare </a:t>
            </a:r>
            <a:r>
              <a:rPr lang="en-US" sz="2000" dirty="0"/>
              <a:t>cancers </a:t>
            </a:r>
            <a:r>
              <a:rPr lang="en-US" sz="2000" dirty="0" smtClean="0"/>
              <a:t>globally</a:t>
            </a:r>
          </a:p>
          <a:p>
            <a:pPr marL="45720" indent="0">
              <a:buClr>
                <a:schemeClr val="tx2">
                  <a:lumMod val="60000"/>
                  <a:lumOff val="40000"/>
                </a:schemeClr>
              </a:buClr>
              <a:buNone/>
            </a:pPr>
            <a:endParaRPr lang="en-US" sz="2000" dirty="0" smtClean="0"/>
          </a:p>
          <a:p>
            <a:pPr marL="45720" indent="0">
              <a:buClr>
                <a:schemeClr val="tx2">
                  <a:lumMod val="60000"/>
                  <a:lumOff val="40000"/>
                </a:schemeClr>
              </a:buClr>
              <a:buNone/>
            </a:pPr>
            <a:r>
              <a:rPr lang="en-US" sz="2000" b="1" u="sng" dirty="0" smtClean="0">
                <a:solidFill>
                  <a:schemeClr val="bg2">
                    <a:lumMod val="75000"/>
                  </a:schemeClr>
                </a:solidFill>
              </a:rPr>
              <a:t>IN U.S</a:t>
            </a:r>
          </a:p>
          <a:p>
            <a:pPr>
              <a:buClr>
                <a:schemeClr val="tx2">
                  <a:lumMod val="60000"/>
                  <a:lumOff val="40000"/>
                </a:schemeClr>
              </a:buClr>
              <a:buFont typeface="Wingdings" pitchFamily="2" charset="2"/>
              <a:buChar char="Ø"/>
            </a:pPr>
            <a:r>
              <a:rPr lang="en-US" sz="2000" dirty="0" smtClean="0"/>
              <a:t>estimated </a:t>
            </a:r>
            <a:r>
              <a:rPr lang="en-US" sz="2000" dirty="0"/>
              <a:t>incidence of 27,000 vulvar cancers and 13,000 vaginal cancers in </a:t>
            </a:r>
            <a:r>
              <a:rPr lang="en-US" sz="2000" dirty="0" smtClean="0"/>
              <a:t>2008</a:t>
            </a:r>
          </a:p>
          <a:p>
            <a:pPr>
              <a:buClr>
                <a:schemeClr val="tx2">
                  <a:lumMod val="60000"/>
                  <a:lumOff val="40000"/>
                </a:schemeClr>
              </a:buClr>
              <a:buFont typeface="Wingdings" pitchFamily="2" charset="2"/>
              <a:buChar char="Ø"/>
            </a:pPr>
            <a:endParaRPr lang="en-US" sz="2000" dirty="0"/>
          </a:p>
          <a:p>
            <a:pPr>
              <a:buClr>
                <a:schemeClr val="tx2">
                  <a:lumMod val="60000"/>
                  <a:lumOff val="40000"/>
                </a:schemeClr>
              </a:buClr>
              <a:buFont typeface="Wingdings" pitchFamily="2" charset="2"/>
              <a:buChar char="Ø"/>
            </a:pPr>
            <a:r>
              <a:rPr lang="en-US" sz="2000" dirty="0" smtClean="0"/>
              <a:t> </a:t>
            </a:r>
            <a:r>
              <a:rPr lang="en-US" sz="2000" dirty="0"/>
              <a:t>the attributable fraction due to HPV infection has been estimated to be 43 </a:t>
            </a:r>
            <a:r>
              <a:rPr lang="en-US" sz="2000" dirty="0" smtClean="0"/>
              <a:t>% </a:t>
            </a:r>
            <a:r>
              <a:rPr lang="en-US" sz="2000" dirty="0"/>
              <a:t>for vulvar </a:t>
            </a:r>
            <a:r>
              <a:rPr lang="en-US" sz="2000" dirty="0" smtClean="0"/>
              <a:t>and </a:t>
            </a:r>
            <a:r>
              <a:rPr lang="en-US" sz="2000" dirty="0"/>
              <a:t>70 </a:t>
            </a:r>
            <a:r>
              <a:rPr lang="en-US" sz="2000" dirty="0" smtClean="0"/>
              <a:t>% </a:t>
            </a:r>
            <a:r>
              <a:rPr lang="en-US" sz="2000" dirty="0"/>
              <a:t>for vaginal cancer </a:t>
            </a:r>
            <a:endParaRPr lang="en-US" sz="2000" dirty="0" smtClean="0"/>
          </a:p>
        </p:txBody>
      </p:sp>
    </p:spTree>
    <p:extLst>
      <p:ext uri="{BB962C8B-B14F-4D97-AF65-F5344CB8AC3E}">
        <p14:creationId xmlns:p14="http://schemas.microsoft.com/office/powerpoint/2010/main" val="1726637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81000" y="533400"/>
            <a:ext cx="7543800" cy="5516880"/>
          </a:xfrm>
        </p:spPr>
        <p:txBody>
          <a:bodyPr>
            <a:normAutofit/>
          </a:bodyPr>
          <a:lstStyle/>
          <a:p>
            <a:pPr>
              <a:buClr>
                <a:schemeClr val="bg2">
                  <a:lumMod val="25000"/>
                </a:schemeClr>
              </a:buClr>
              <a:buFont typeface="Wingdings" pitchFamily="2" charset="2"/>
              <a:buChar char="v"/>
            </a:pPr>
            <a:r>
              <a:rPr lang="en-US" b="1" u="sng" dirty="0">
                <a:solidFill>
                  <a:schemeClr val="tx2">
                    <a:lumMod val="60000"/>
                    <a:lumOff val="40000"/>
                  </a:schemeClr>
                </a:solidFill>
              </a:rPr>
              <a:t>HPV-related disease in females and males</a:t>
            </a:r>
          </a:p>
          <a:p>
            <a:endParaRPr lang="en-US" dirty="0"/>
          </a:p>
          <a:p>
            <a:pPr>
              <a:buClr>
                <a:schemeClr val="bg2">
                  <a:lumMod val="25000"/>
                </a:schemeClr>
              </a:buClr>
              <a:buFont typeface="Wingdings" pitchFamily="2" charset="2"/>
              <a:buChar char="Ø"/>
            </a:pPr>
            <a:r>
              <a:rPr lang="en-US" dirty="0" smtClean="0">
                <a:solidFill>
                  <a:schemeClr val="accent2">
                    <a:lumMod val="75000"/>
                  </a:schemeClr>
                </a:solidFill>
              </a:rPr>
              <a:t>Anal cancer </a:t>
            </a:r>
            <a:r>
              <a:rPr lang="en-US" dirty="0">
                <a:solidFill>
                  <a:schemeClr val="accent2">
                    <a:lumMod val="75000"/>
                  </a:schemeClr>
                </a:solidFill>
              </a:rPr>
              <a:t>and precursor lesions </a:t>
            </a:r>
            <a:r>
              <a:rPr lang="en-US" dirty="0" smtClean="0">
                <a:solidFill>
                  <a:schemeClr val="accent2">
                    <a:lumMod val="75000"/>
                  </a:schemeClr>
                </a:solidFill>
              </a:rPr>
              <a:t>—</a:t>
            </a:r>
          </a:p>
          <a:p>
            <a:pPr>
              <a:buClr>
                <a:schemeClr val="bg2">
                  <a:lumMod val="25000"/>
                </a:schemeClr>
              </a:buClr>
              <a:buFont typeface="Arial" pitchFamily="34" charset="0"/>
              <a:buChar char="•"/>
            </a:pPr>
            <a:r>
              <a:rPr lang="en-US" dirty="0" smtClean="0">
                <a:solidFill>
                  <a:schemeClr val="tx1"/>
                </a:solidFill>
              </a:rPr>
              <a:t>Relatively rare </a:t>
            </a:r>
            <a:r>
              <a:rPr lang="en-US" dirty="0">
                <a:solidFill>
                  <a:schemeClr val="tx1"/>
                </a:solidFill>
              </a:rPr>
              <a:t>cancer </a:t>
            </a:r>
            <a:r>
              <a:rPr lang="en-US" dirty="0" smtClean="0">
                <a:solidFill>
                  <a:schemeClr val="tx1"/>
                </a:solidFill>
              </a:rPr>
              <a:t>globally</a:t>
            </a:r>
          </a:p>
          <a:p>
            <a:pPr marL="45720" indent="0">
              <a:buClr>
                <a:schemeClr val="bg2">
                  <a:lumMod val="25000"/>
                </a:schemeClr>
              </a:buClr>
              <a:buNone/>
            </a:pPr>
            <a:r>
              <a:rPr lang="en-US" dirty="0" smtClean="0">
                <a:solidFill>
                  <a:schemeClr val="tx1"/>
                </a:solidFill>
              </a:rPr>
              <a:t> </a:t>
            </a:r>
          </a:p>
          <a:p>
            <a:pPr>
              <a:buClr>
                <a:schemeClr val="bg2">
                  <a:lumMod val="25000"/>
                </a:schemeClr>
              </a:buClr>
              <a:buFont typeface="Arial" pitchFamily="34" charset="0"/>
              <a:buChar char="•"/>
            </a:pPr>
            <a:r>
              <a:rPr lang="en-US" dirty="0" smtClean="0">
                <a:solidFill>
                  <a:schemeClr val="tx1"/>
                </a:solidFill>
              </a:rPr>
              <a:t>HPV </a:t>
            </a:r>
            <a:r>
              <a:rPr lang="en-US" dirty="0">
                <a:solidFill>
                  <a:schemeClr val="tx1"/>
                </a:solidFill>
              </a:rPr>
              <a:t>types 16 and 18 cause </a:t>
            </a:r>
            <a:r>
              <a:rPr lang="en-US" dirty="0" smtClean="0">
                <a:solidFill>
                  <a:schemeClr val="tx1"/>
                </a:solidFill>
              </a:rPr>
              <a:t>around 70 </a:t>
            </a:r>
            <a:r>
              <a:rPr lang="en-US" dirty="0">
                <a:solidFill>
                  <a:schemeClr val="tx1"/>
                </a:solidFill>
              </a:rPr>
              <a:t>to 85 </a:t>
            </a:r>
            <a:r>
              <a:rPr lang="en-US" dirty="0" smtClean="0">
                <a:solidFill>
                  <a:schemeClr val="tx1"/>
                </a:solidFill>
              </a:rPr>
              <a:t>% </a:t>
            </a:r>
            <a:r>
              <a:rPr lang="en-US" dirty="0">
                <a:solidFill>
                  <a:schemeClr val="tx1"/>
                </a:solidFill>
              </a:rPr>
              <a:t>of anal cancers and precancerous </a:t>
            </a:r>
            <a:r>
              <a:rPr lang="en-US" dirty="0" smtClean="0">
                <a:solidFill>
                  <a:schemeClr val="tx1"/>
                </a:solidFill>
              </a:rPr>
              <a:t> </a:t>
            </a:r>
            <a:r>
              <a:rPr lang="en-US" dirty="0">
                <a:solidFill>
                  <a:schemeClr val="tx1"/>
                </a:solidFill>
              </a:rPr>
              <a:t>lesions (</a:t>
            </a:r>
            <a:r>
              <a:rPr lang="en-US" dirty="0" err="1">
                <a:solidFill>
                  <a:schemeClr val="tx1"/>
                </a:solidFill>
              </a:rPr>
              <a:t>ie</a:t>
            </a:r>
            <a:r>
              <a:rPr lang="en-US" dirty="0">
                <a:solidFill>
                  <a:schemeClr val="tx1"/>
                </a:solidFill>
              </a:rPr>
              <a:t>, anal </a:t>
            </a:r>
            <a:r>
              <a:rPr lang="en-US" dirty="0" smtClean="0">
                <a:solidFill>
                  <a:schemeClr val="tx1"/>
                </a:solidFill>
              </a:rPr>
              <a:t>AIN grade </a:t>
            </a:r>
            <a:r>
              <a:rPr lang="en-US" dirty="0">
                <a:solidFill>
                  <a:schemeClr val="tx1"/>
                </a:solidFill>
              </a:rPr>
              <a:t>2 and grade </a:t>
            </a:r>
            <a:r>
              <a:rPr lang="en-US" dirty="0" smtClean="0">
                <a:solidFill>
                  <a:schemeClr val="tx1"/>
                </a:solidFill>
              </a:rPr>
              <a:t>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4191000"/>
            <a:ext cx="3352800" cy="2400300"/>
          </a:xfrm>
          <a:prstGeom prst="rect">
            <a:avLst/>
          </a:prstGeom>
        </p:spPr>
      </p:pic>
    </p:spTree>
    <p:extLst>
      <p:ext uri="{BB962C8B-B14F-4D97-AF65-F5344CB8AC3E}">
        <p14:creationId xmlns:p14="http://schemas.microsoft.com/office/powerpoint/2010/main" val="4278560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914400" y="731520"/>
            <a:ext cx="7239000" cy="5288280"/>
          </a:xfrm>
        </p:spPr>
        <p:txBody>
          <a:bodyPr>
            <a:normAutofit/>
          </a:bodyPr>
          <a:lstStyle/>
          <a:p>
            <a:pPr>
              <a:buClr>
                <a:schemeClr val="tx2">
                  <a:lumMod val="60000"/>
                  <a:lumOff val="40000"/>
                </a:schemeClr>
              </a:buClr>
              <a:buFont typeface="Wingdings" pitchFamily="2" charset="2"/>
              <a:buChar char="Ø"/>
            </a:pPr>
            <a:r>
              <a:rPr lang="en-US" b="1" dirty="0">
                <a:solidFill>
                  <a:schemeClr val="accent2">
                    <a:lumMod val="75000"/>
                  </a:schemeClr>
                </a:solidFill>
              </a:rPr>
              <a:t>Genital warts </a:t>
            </a:r>
            <a:r>
              <a:rPr lang="en-US" b="1" dirty="0" smtClean="0">
                <a:solidFill>
                  <a:schemeClr val="accent2">
                    <a:lumMod val="75000"/>
                  </a:schemeClr>
                </a:solidFill>
              </a:rPr>
              <a:t>—</a:t>
            </a:r>
          </a:p>
          <a:p>
            <a:pPr>
              <a:buClr>
                <a:schemeClr val="accent1">
                  <a:lumMod val="75000"/>
                </a:schemeClr>
              </a:buClr>
              <a:buFont typeface="Arial" pitchFamily="34" charset="0"/>
              <a:buChar char="•"/>
            </a:pPr>
            <a:endParaRPr lang="en-US" dirty="0" smtClean="0"/>
          </a:p>
          <a:p>
            <a:pPr>
              <a:buClr>
                <a:schemeClr val="accent1">
                  <a:lumMod val="75000"/>
                </a:schemeClr>
              </a:buClr>
              <a:buFont typeface="Arial" pitchFamily="34" charset="0"/>
              <a:buChar char="•"/>
            </a:pPr>
            <a:r>
              <a:rPr lang="en-US" dirty="0" smtClean="0"/>
              <a:t>HPV </a:t>
            </a:r>
            <a:r>
              <a:rPr lang="en-US" dirty="0"/>
              <a:t>types 6 and 11 </a:t>
            </a:r>
            <a:r>
              <a:rPr lang="en-US" dirty="0" smtClean="0"/>
              <a:t> </a:t>
            </a:r>
            <a:r>
              <a:rPr lang="en-US" dirty="0"/>
              <a:t>cause 90 percent of genital warts</a:t>
            </a:r>
            <a:r>
              <a:rPr lang="en-US" dirty="0" smtClean="0"/>
              <a:t>.</a:t>
            </a:r>
          </a:p>
          <a:p>
            <a:pPr>
              <a:buClr>
                <a:schemeClr val="accent1">
                  <a:lumMod val="75000"/>
                </a:schemeClr>
              </a:buClr>
              <a:buFont typeface="Arial" pitchFamily="34" charset="0"/>
              <a:buChar char="•"/>
            </a:pPr>
            <a:endParaRPr lang="en-US" dirty="0"/>
          </a:p>
          <a:p>
            <a:pPr>
              <a:buClr>
                <a:schemeClr val="accent1">
                  <a:lumMod val="75000"/>
                </a:schemeClr>
              </a:buClr>
              <a:buFont typeface="Arial" pitchFamily="34" charset="0"/>
              <a:buChar char="•"/>
            </a:pPr>
            <a:r>
              <a:rPr lang="en-US" dirty="0" smtClean="0"/>
              <a:t>IT is associated </a:t>
            </a:r>
            <a:r>
              <a:rPr lang="en-US" dirty="0"/>
              <a:t>with physical and psychological morbidity and have a high rate of treatment </a:t>
            </a:r>
            <a:r>
              <a:rPr lang="en-US" dirty="0" smtClean="0"/>
              <a:t>failure AND treatment </a:t>
            </a:r>
            <a:r>
              <a:rPr lang="en-US" dirty="0"/>
              <a:t>of recurrent episodes is costly</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4191000"/>
            <a:ext cx="3352800" cy="2514600"/>
          </a:xfrm>
          <a:prstGeom prst="rect">
            <a:avLst/>
          </a:prstGeom>
        </p:spPr>
      </p:pic>
    </p:spTree>
    <p:extLst>
      <p:ext uri="{BB962C8B-B14F-4D97-AF65-F5344CB8AC3E}">
        <p14:creationId xmlns:p14="http://schemas.microsoft.com/office/powerpoint/2010/main" val="3399559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762000" y="762000"/>
            <a:ext cx="7086600" cy="5181600"/>
          </a:xfrm>
        </p:spPr>
        <p:txBody>
          <a:bodyPr>
            <a:normAutofit/>
          </a:bodyPr>
          <a:lstStyle/>
          <a:p>
            <a:pPr>
              <a:buClr>
                <a:schemeClr val="accent1">
                  <a:lumMod val="75000"/>
                </a:schemeClr>
              </a:buClr>
              <a:buFont typeface="Wingdings" pitchFamily="2" charset="2"/>
              <a:buChar char="Ø"/>
            </a:pPr>
            <a:r>
              <a:rPr lang="en-US" dirty="0" smtClean="0">
                <a:solidFill>
                  <a:schemeClr val="accent2">
                    <a:lumMod val="75000"/>
                  </a:schemeClr>
                </a:solidFill>
              </a:rPr>
              <a:t>Oro-pharyngeal </a:t>
            </a:r>
            <a:r>
              <a:rPr lang="en-US" dirty="0">
                <a:solidFill>
                  <a:schemeClr val="accent2">
                    <a:lumMod val="75000"/>
                  </a:schemeClr>
                </a:solidFill>
              </a:rPr>
              <a:t>cancer </a:t>
            </a:r>
            <a:r>
              <a:rPr lang="en-US" dirty="0" smtClean="0">
                <a:solidFill>
                  <a:schemeClr val="accent2">
                    <a:lumMod val="75000"/>
                  </a:schemeClr>
                </a:solidFill>
              </a:rPr>
              <a:t>—</a:t>
            </a:r>
          </a:p>
          <a:p>
            <a:pPr>
              <a:buClr>
                <a:schemeClr val="accent1">
                  <a:lumMod val="75000"/>
                </a:schemeClr>
              </a:buClr>
              <a:buFont typeface="Wingdings" pitchFamily="2" charset="2"/>
              <a:buChar char="Ø"/>
            </a:pPr>
            <a:endParaRPr lang="en-US" dirty="0">
              <a:solidFill>
                <a:schemeClr val="accent2">
                  <a:lumMod val="75000"/>
                </a:schemeClr>
              </a:solidFill>
            </a:endParaRPr>
          </a:p>
          <a:p>
            <a:pPr>
              <a:buClr>
                <a:schemeClr val="accent1">
                  <a:lumMod val="75000"/>
                </a:schemeClr>
              </a:buClr>
              <a:buFont typeface="Arial" pitchFamily="34" charset="0"/>
              <a:buChar char="•"/>
            </a:pPr>
            <a:r>
              <a:rPr lang="en-US" dirty="0" smtClean="0">
                <a:solidFill>
                  <a:schemeClr val="accent2">
                    <a:lumMod val="75000"/>
                  </a:schemeClr>
                </a:solidFill>
              </a:rPr>
              <a:t> </a:t>
            </a:r>
            <a:r>
              <a:rPr lang="en-US" dirty="0"/>
              <a:t>HPV infection may also play a role in the pathogenesis of squamous cell carcinomas of the head and neck. </a:t>
            </a:r>
            <a:endParaRPr lang="en-US" dirty="0" smtClean="0"/>
          </a:p>
          <a:p>
            <a:pPr>
              <a:buClr>
                <a:schemeClr val="accent1">
                  <a:lumMod val="75000"/>
                </a:schemeClr>
              </a:buClr>
              <a:buFont typeface="Arial" pitchFamily="34" charset="0"/>
              <a:buChar char="•"/>
            </a:pPr>
            <a:endParaRPr lang="en-US" dirty="0"/>
          </a:p>
          <a:p>
            <a:pPr>
              <a:buClr>
                <a:schemeClr val="accent1">
                  <a:lumMod val="75000"/>
                </a:schemeClr>
              </a:buClr>
              <a:buFont typeface="Arial" pitchFamily="34" charset="0"/>
              <a:buChar char="•"/>
            </a:pPr>
            <a:r>
              <a:rPr lang="en-US" dirty="0" smtClean="0"/>
              <a:t>primarily </a:t>
            </a:r>
            <a:r>
              <a:rPr lang="en-US" dirty="0"/>
              <a:t>found in the oropharynx and base of the </a:t>
            </a:r>
            <a:r>
              <a:rPr lang="en-US" dirty="0" smtClean="0"/>
              <a:t>tongue ,  </a:t>
            </a:r>
            <a:r>
              <a:rPr lang="en-US" dirty="0"/>
              <a:t>tonsil  </a:t>
            </a:r>
            <a:r>
              <a:rPr lang="en-US" dirty="0" smtClean="0"/>
              <a:t>AND larynx </a:t>
            </a:r>
            <a:endParaRPr lang="en-US" dirty="0"/>
          </a:p>
        </p:txBody>
      </p:sp>
    </p:spTree>
    <p:extLst>
      <p:ext uri="{BB962C8B-B14F-4D97-AF65-F5344CB8AC3E}">
        <p14:creationId xmlns:p14="http://schemas.microsoft.com/office/powerpoint/2010/main" val="381829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143000" y="731520"/>
            <a:ext cx="6553200" cy="4145280"/>
          </a:xfrm>
        </p:spPr>
        <p:txBody>
          <a:bodyPr>
            <a:normAutofit/>
          </a:bodyPr>
          <a:lstStyle/>
          <a:p>
            <a:pPr>
              <a:buClr>
                <a:schemeClr val="accent1">
                  <a:lumMod val="75000"/>
                </a:schemeClr>
              </a:buClr>
              <a:buFont typeface="Wingdings" pitchFamily="2" charset="2"/>
              <a:buChar char="v"/>
            </a:pPr>
            <a:r>
              <a:rPr lang="en-US" b="1" u="sng" dirty="0">
                <a:solidFill>
                  <a:schemeClr val="tx2">
                    <a:lumMod val="60000"/>
                    <a:lumOff val="40000"/>
                  </a:schemeClr>
                </a:solidFill>
              </a:rPr>
              <a:t>HPV-related diseases in males</a:t>
            </a:r>
          </a:p>
          <a:p>
            <a:pPr>
              <a:buClr>
                <a:schemeClr val="accent1">
                  <a:lumMod val="75000"/>
                </a:schemeClr>
              </a:buClr>
              <a:buFont typeface="Wingdings" pitchFamily="2" charset="2"/>
              <a:buChar char="Ø"/>
            </a:pPr>
            <a:endParaRPr lang="en-US" dirty="0">
              <a:solidFill>
                <a:schemeClr val="accent2">
                  <a:lumMod val="75000"/>
                </a:schemeClr>
              </a:solidFill>
            </a:endParaRPr>
          </a:p>
          <a:p>
            <a:pPr>
              <a:buClr>
                <a:schemeClr val="accent1">
                  <a:lumMod val="75000"/>
                </a:schemeClr>
              </a:buClr>
              <a:buFont typeface="Wingdings" pitchFamily="2" charset="2"/>
              <a:buChar char="Ø"/>
            </a:pPr>
            <a:r>
              <a:rPr lang="en-US" dirty="0">
                <a:solidFill>
                  <a:schemeClr val="accent2">
                    <a:lumMod val="75000"/>
                  </a:schemeClr>
                </a:solidFill>
              </a:rPr>
              <a:t>Penile cancer and precursor lesions </a:t>
            </a:r>
            <a:r>
              <a:rPr lang="en-US" dirty="0" smtClean="0">
                <a:solidFill>
                  <a:schemeClr val="accent2">
                    <a:lumMod val="75000"/>
                  </a:schemeClr>
                </a:solidFill>
              </a:rPr>
              <a:t>—</a:t>
            </a:r>
          </a:p>
          <a:p>
            <a:pPr>
              <a:buClr>
                <a:schemeClr val="accent1">
                  <a:lumMod val="75000"/>
                </a:schemeClr>
              </a:buClr>
              <a:buFont typeface="Arial" pitchFamily="34" charset="0"/>
              <a:buChar char="•"/>
            </a:pPr>
            <a:r>
              <a:rPr lang="en-US" dirty="0" smtClean="0"/>
              <a:t>It is </a:t>
            </a:r>
            <a:r>
              <a:rPr lang="en-US" dirty="0"/>
              <a:t>rare </a:t>
            </a:r>
            <a:r>
              <a:rPr lang="en-US" dirty="0" smtClean="0"/>
              <a:t>globally</a:t>
            </a:r>
          </a:p>
          <a:p>
            <a:pPr>
              <a:buClr>
                <a:schemeClr val="accent1">
                  <a:lumMod val="75000"/>
                </a:schemeClr>
              </a:buClr>
            </a:pPr>
            <a:endParaRPr lang="en-US" dirty="0" smtClean="0"/>
          </a:p>
          <a:p>
            <a:pPr>
              <a:buClr>
                <a:schemeClr val="accent1">
                  <a:lumMod val="75000"/>
                </a:schemeClr>
              </a:buClr>
              <a:buFont typeface="Arial" panose="020B0604020202020204" pitchFamily="34" charset="0"/>
              <a:buChar char="•"/>
            </a:pPr>
            <a:r>
              <a:rPr lang="en-US" dirty="0" smtClean="0"/>
              <a:t>HPV </a:t>
            </a:r>
            <a:r>
              <a:rPr lang="en-US" dirty="0"/>
              <a:t>16 and HPV 18 cause approximately 35 to 40 </a:t>
            </a:r>
            <a:r>
              <a:rPr lang="en-US" dirty="0" smtClean="0"/>
              <a:t>% of </a:t>
            </a:r>
            <a:r>
              <a:rPr lang="en-US" dirty="0"/>
              <a:t>penile cancers and 70-80 </a:t>
            </a:r>
            <a:r>
              <a:rPr lang="en-US" dirty="0" smtClean="0"/>
              <a:t>%  </a:t>
            </a:r>
            <a:r>
              <a:rPr lang="en-US" dirty="0"/>
              <a:t>of HPV-positive penile cancers</a:t>
            </a:r>
          </a:p>
        </p:txBody>
      </p:sp>
    </p:spTree>
    <p:extLst>
      <p:ext uri="{BB962C8B-B14F-4D97-AF65-F5344CB8AC3E}">
        <p14:creationId xmlns:p14="http://schemas.microsoft.com/office/powerpoint/2010/main" val="1617482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457200" y="2362200"/>
            <a:ext cx="7467600" cy="6019800"/>
          </a:xfrm>
        </p:spPr>
        <p:txBody>
          <a:bodyPr>
            <a:normAutofit/>
          </a:bodyPr>
          <a:lstStyle/>
          <a:p>
            <a:pPr marL="502920" indent="-457200">
              <a:buClr>
                <a:schemeClr val="bg2">
                  <a:lumMod val="75000"/>
                </a:schemeClr>
              </a:buClr>
              <a:buFont typeface="+mj-lt"/>
              <a:buAutoNum type="arabicPeriod"/>
            </a:pPr>
            <a:r>
              <a:rPr lang="en-US" sz="2400" dirty="0" smtClean="0">
                <a:solidFill>
                  <a:schemeClr val="tx1"/>
                </a:solidFill>
              </a:rPr>
              <a:t>WHAT IS HPV </a:t>
            </a:r>
          </a:p>
          <a:p>
            <a:pPr marL="502920" indent="-457200">
              <a:buClr>
                <a:schemeClr val="bg2">
                  <a:lumMod val="75000"/>
                </a:schemeClr>
              </a:buClr>
              <a:buFont typeface="+mj-lt"/>
              <a:buAutoNum type="arabicPeriod"/>
            </a:pPr>
            <a:r>
              <a:rPr lang="en-US" sz="2400" dirty="0">
                <a:solidFill>
                  <a:schemeClr val="tx1"/>
                </a:solidFill>
              </a:rPr>
              <a:t> </a:t>
            </a:r>
            <a:r>
              <a:rPr lang="en-US" sz="2400" dirty="0" smtClean="0">
                <a:solidFill>
                  <a:schemeClr val="tx1"/>
                </a:solidFill>
              </a:rPr>
              <a:t>HPV RELATED INFECTIONS</a:t>
            </a:r>
          </a:p>
          <a:p>
            <a:pPr marL="502920" indent="-457200">
              <a:buClr>
                <a:schemeClr val="bg2">
                  <a:lumMod val="75000"/>
                </a:schemeClr>
              </a:buClr>
              <a:buFont typeface="+mj-lt"/>
              <a:buAutoNum type="arabicPeriod"/>
            </a:pPr>
            <a:r>
              <a:rPr lang="en-US" sz="2400" dirty="0" smtClean="0">
                <a:solidFill>
                  <a:schemeClr val="tx1"/>
                </a:solidFill>
              </a:rPr>
              <a:t>PREVELANCE IN U.S AND SAUDI ARABIA</a:t>
            </a:r>
          </a:p>
          <a:p>
            <a:pPr marL="502920" indent="-457200">
              <a:buClr>
                <a:schemeClr val="bg2">
                  <a:lumMod val="75000"/>
                </a:schemeClr>
              </a:buClr>
              <a:buFont typeface="+mj-lt"/>
              <a:buAutoNum type="arabicPeriod"/>
            </a:pPr>
            <a:r>
              <a:rPr lang="en-US" sz="2400" dirty="0" smtClean="0">
                <a:solidFill>
                  <a:schemeClr val="tx1"/>
                </a:solidFill>
              </a:rPr>
              <a:t>TYPES OF VACCINES AVILABLE</a:t>
            </a:r>
          </a:p>
          <a:p>
            <a:pPr marL="502920" indent="-457200">
              <a:buClr>
                <a:schemeClr val="bg2">
                  <a:lumMod val="75000"/>
                </a:schemeClr>
              </a:buClr>
              <a:buFont typeface="+mj-lt"/>
              <a:buAutoNum type="arabicPeriod"/>
            </a:pPr>
            <a:r>
              <a:rPr lang="en-US" sz="2400" dirty="0" smtClean="0">
                <a:solidFill>
                  <a:schemeClr val="tx1"/>
                </a:solidFill>
              </a:rPr>
              <a:t>TIME OF VACCINATION</a:t>
            </a:r>
          </a:p>
          <a:p>
            <a:pPr marL="502920" indent="-457200">
              <a:buClr>
                <a:schemeClr val="bg2">
                  <a:lumMod val="75000"/>
                </a:schemeClr>
              </a:buClr>
              <a:buFont typeface="+mj-lt"/>
              <a:buAutoNum type="arabicPeriod"/>
            </a:pPr>
            <a:r>
              <a:rPr lang="en-US" sz="2400" dirty="0" smtClean="0">
                <a:solidFill>
                  <a:schemeClr val="tx1"/>
                </a:solidFill>
              </a:rPr>
              <a:t>DOSES AND ADMINISTRATIONS</a:t>
            </a:r>
          </a:p>
          <a:p>
            <a:pPr marL="502920" indent="-457200">
              <a:buClr>
                <a:schemeClr val="bg2">
                  <a:lumMod val="75000"/>
                </a:schemeClr>
              </a:buClr>
              <a:buFont typeface="+mj-lt"/>
              <a:buAutoNum type="arabicPeriod"/>
            </a:pPr>
            <a:r>
              <a:rPr lang="en-US" sz="2400" dirty="0" smtClean="0">
                <a:solidFill>
                  <a:schemeClr val="tx1"/>
                </a:solidFill>
              </a:rPr>
              <a:t>DURATION OF PROTECTION</a:t>
            </a:r>
          </a:p>
          <a:p>
            <a:pPr marL="502920" indent="-457200">
              <a:buClr>
                <a:schemeClr val="bg2">
                  <a:lumMod val="75000"/>
                </a:schemeClr>
              </a:buClr>
              <a:buFont typeface="+mj-lt"/>
              <a:buAutoNum type="arabicPeriod"/>
            </a:pPr>
            <a:r>
              <a:rPr lang="en-US" sz="2400" dirty="0" smtClean="0">
                <a:solidFill>
                  <a:schemeClr val="tx1"/>
                </a:solidFill>
              </a:rPr>
              <a:t>SAFETY OF THE VACCINE </a:t>
            </a:r>
          </a:p>
          <a:p>
            <a:pPr marL="502920" indent="-457200">
              <a:buClr>
                <a:schemeClr val="bg2">
                  <a:lumMod val="75000"/>
                </a:schemeClr>
              </a:buClr>
              <a:buFont typeface="+mj-lt"/>
              <a:buAutoNum type="arabicPeriod"/>
            </a:pPr>
            <a:endParaRPr lang="en-US" sz="2400" dirty="0" smtClean="0">
              <a:solidFill>
                <a:schemeClr val="tx1"/>
              </a:solidFill>
            </a:endParaRPr>
          </a:p>
          <a:p>
            <a:pPr marL="502920" indent="-457200">
              <a:buClr>
                <a:schemeClr val="bg2">
                  <a:lumMod val="75000"/>
                </a:schemeClr>
              </a:buClr>
              <a:buFont typeface="+mj-lt"/>
              <a:buAutoNum type="arabicPeriod"/>
            </a:pPr>
            <a:endParaRPr lang="en-US" sz="2400" dirty="0" smtClean="0">
              <a:solidFill>
                <a:schemeClr val="tx1"/>
              </a:solidFill>
            </a:endParaRPr>
          </a:p>
          <a:p>
            <a:pPr marL="502920" indent="-457200">
              <a:buClr>
                <a:schemeClr val="bg2">
                  <a:lumMod val="75000"/>
                </a:schemeClr>
              </a:buClr>
              <a:buFont typeface="+mj-lt"/>
              <a:buAutoNum type="arabicPeriod"/>
            </a:pPr>
            <a:endParaRPr lang="en-US" sz="2400" dirty="0" smtClean="0">
              <a:solidFill>
                <a:schemeClr val="tx1"/>
              </a:solidFill>
            </a:endParaRPr>
          </a:p>
          <a:p>
            <a:pPr marL="502920" indent="-457200">
              <a:buClr>
                <a:schemeClr val="bg2">
                  <a:lumMod val="75000"/>
                </a:schemeClr>
              </a:buClr>
              <a:buFont typeface="+mj-lt"/>
              <a:buAutoNum type="arabicPeriod"/>
            </a:pPr>
            <a:endParaRPr lang="en-US" sz="24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6126"/>
            <a:ext cx="4133850" cy="2755900"/>
          </a:xfrm>
          <a:prstGeom prst="rect">
            <a:avLst/>
          </a:prstGeom>
        </p:spPr>
      </p:pic>
    </p:spTree>
    <p:extLst>
      <p:ext uri="{BB962C8B-B14F-4D97-AF65-F5344CB8AC3E}">
        <p14:creationId xmlns:p14="http://schemas.microsoft.com/office/powerpoint/2010/main" val="993213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45720" indent="0" algn="ctr">
              <a:buNone/>
            </a:pPr>
            <a:r>
              <a:rPr lang="en-US" sz="8800" b="1" dirty="0" smtClean="0">
                <a:solidFill>
                  <a:schemeClr val="tx2">
                    <a:lumMod val="60000"/>
                    <a:lumOff val="40000"/>
                  </a:schemeClr>
                </a:solidFill>
              </a:rPr>
              <a:t>1989</a:t>
            </a:r>
          </a:p>
          <a:p>
            <a:pPr marL="45720" indent="0" algn="ctr">
              <a:buNone/>
            </a:pPr>
            <a:r>
              <a:rPr lang="en-US" sz="2400" b="1" dirty="0">
                <a:solidFill>
                  <a:schemeClr val="tx2">
                    <a:lumMod val="60000"/>
                    <a:lumOff val="40000"/>
                  </a:schemeClr>
                </a:solidFill>
              </a:rPr>
              <a:t>HPV VACCINE?</a:t>
            </a:r>
          </a:p>
          <a:p>
            <a:pPr marL="45720" indent="0" algn="ctr">
              <a:buNone/>
            </a:pPr>
            <a:endParaRPr lang="en-US" sz="2000" b="1" dirty="0">
              <a:solidFill>
                <a:schemeClr val="tx2">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743200"/>
            <a:ext cx="3886200" cy="3667125"/>
          </a:xfrm>
          <a:prstGeom prst="rect">
            <a:avLst/>
          </a:prstGeom>
        </p:spPr>
      </p:pic>
    </p:spTree>
    <p:extLst>
      <p:ext uri="{BB962C8B-B14F-4D97-AF65-F5344CB8AC3E}">
        <p14:creationId xmlns:p14="http://schemas.microsoft.com/office/powerpoint/2010/main" val="310808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04800" y="457200"/>
            <a:ext cx="6400800" cy="3474720"/>
          </a:xfrm>
        </p:spPr>
        <p:txBody>
          <a:bodyPr/>
          <a:lstStyle/>
          <a:p>
            <a:pPr>
              <a:buClr>
                <a:schemeClr val="accent1">
                  <a:lumMod val="75000"/>
                </a:schemeClr>
              </a:buClr>
              <a:buFont typeface="Wingdings" pitchFamily="2" charset="2"/>
              <a:buChar char="§"/>
            </a:pPr>
            <a:r>
              <a:rPr lang="en-US" dirty="0"/>
              <a:t>Ian Hector Frazer </a:t>
            </a:r>
          </a:p>
          <a:p>
            <a:pPr>
              <a:buClr>
                <a:schemeClr val="accent1">
                  <a:lumMod val="75000"/>
                </a:schemeClr>
              </a:buClr>
              <a:buFont typeface="Wingdings" pitchFamily="2" charset="2"/>
              <a:buChar char="§"/>
            </a:pPr>
            <a:r>
              <a:rPr lang="en-US" dirty="0"/>
              <a:t>born 6 January 1953</a:t>
            </a:r>
          </a:p>
          <a:p>
            <a:pPr>
              <a:buClr>
                <a:schemeClr val="accent1">
                  <a:lumMod val="75000"/>
                </a:schemeClr>
              </a:buClr>
              <a:buFont typeface="Wingdings" pitchFamily="2" charset="2"/>
              <a:buChar char="§"/>
            </a:pPr>
            <a:r>
              <a:rPr lang="en-US" dirty="0"/>
              <a:t> is a Scottish-born Australian </a:t>
            </a:r>
            <a:r>
              <a:rPr lang="en-US" dirty="0" smtClean="0"/>
              <a:t>scientist</a:t>
            </a:r>
          </a:p>
          <a:p>
            <a:pPr>
              <a:buClr>
                <a:schemeClr val="accent1">
                  <a:lumMod val="75000"/>
                </a:schemeClr>
              </a:buClr>
              <a:buFont typeface="Wingdings" pitchFamily="2" charset="2"/>
              <a:buChar char="§"/>
            </a:pPr>
            <a:r>
              <a:rPr lang="en-US" dirty="0" smtClean="0"/>
              <a:t>He met </a:t>
            </a:r>
            <a:r>
              <a:rPr lang="en-US" dirty="0"/>
              <a:t>with virologist </a:t>
            </a:r>
            <a:r>
              <a:rPr lang="en-US" dirty="0" err="1"/>
              <a:t>Jian</a:t>
            </a:r>
            <a:r>
              <a:rPr lang="en-US" dirty="0"/>
              <a:t> </a:t>
            </a:r>
            <a:r>
              <a:rPr lang="en-US" dirty="0" smtClean="0"/>
              <a:t>Zhou the </a:t>
            </a:r>
            <a:r>
              <a:rPr lang="en-US" dirty="0"/>
              <a:t>two considered the problem </a:t>
            </a:r>
            <a:r>
              <a:rPr lang="en-US" dirty="0" smtClean="0"/>
              <a:t>of </a:t>
            </a:r>
            <a:r>
              <a:rPr lang="en-US" dirty="0"/>
              <a:t>developing a vaccine for </a:t>
            </a:r>
            <a:r>
              <a:rPr lang="en-US" dirty="0" smtClean="0"/>
              <a:t>HPV</a:t>
            </a:r>
          </a:p>
          <a:p>
            <a:pPr marL="45720" indent="0">
              <a:buClr>
                <a:schemeClr val="accent1">
                  <a:lumMod val="75000"/>
                </a:schemeClr>
              </a:buCl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228600"/>
            <a:ext cx="2362200" cy="3200400"/>
          </a:xfrm>
          <a:prstGeom prst="rect">
            <a:avLst/>
          </a:prstGeom>
        </p:spPr>
      </p:pic>
    </p:spTree>
    <p:extLst>
      <p:ext uri="{BB962C8B-B14F-4D97-AF65-F5344CB8AC3E}">
        <p14:creationId xmlns:p14="http://schemas.microsoft.com/office/powerpoint/2010/main" val="158194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45720" indent="0" algn="ctr">
              <a:buNone/>
            </a:pPr>
            <a:r>
              <a:rPr lang="en-US" sz="4800" b="1" dirty="0" smtClean="0">
                <a:solidFill>
                  <a:schemeClr val="tx2">
                    <a:lumMod val="60000"/>
                    <a:lumOff val="40000"/>
                  </a:schemeClr>
                </a:solidFill>
              </a:rPr>
              <a:t>U.S FDA Approved ?</a:t>
            </a:r>
          </a:p>
          <a:p>
            <a:pPr marL="45720" indent="0" algn="ctr">
              <a:buNone/>
            </a:pPr>
            <a:endParaRPr lang="en-US" sz="4800" b="1" dirty="0">
              <a:solidFill>
                <a:schemeClr val="tx2">
                  <a:lumMod val="60000"/>
                  <a:lumOff val="40000"/>
                </a:schemeClr>
              </a:solidFill>
            </a:endParaRPr>
          </a:p>
          <a:p>
            <a:pPr marL="45720" indent="0" algn="ctr">
              <a:buNone/>
            </a:pPr>
            <a:r>
              <a:rPr lang="en-US" sz="4800" b="1" dirty="0" smtClean="0">
                <a:solidFill>
                  <a:schemeClr val="tx1"/>
                </a:solidFill>
              </a:rPr>
              <a:t>2006</a:t>
            </a:r>
            <a:endParaRPr lang="en-US" sz="4800" b="1" dirty="0">
              <a:solidFill>
                <a:schemeClr val="tx1"/>
              </a:solidFill>
            </a:endParaRPr>
          </a:p>
        </p:txBody>
      </p:sp>
    </p:spTree>
    <p:extLst>
      <p:ext uri="{BB962C8B-B14F-4D97-AF65-F5344CB8AC3E}">
        <p14:creationId xmlns:p14="http://schemas.microsoft.com/office/powerpoint/2010/main" val="225236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45720" indent="0">
              <a:buNone/>
            </a:pPr>
            <a:endParaRPr lang="en-US" dirty="0" smtClean="0"/>
          </a:p>
          <a:p>
            <a:pPr marL="45720" indent="0">
              <a:buNone/>
            </a:pPr>
            <a:endParaRPr lang="en-US" dirty="0"/>
          </a:p>
          <a:p>
            <a:pPr marL="45720" indent="0">
              <a:buNone/>
            </a:pPr>
            <a:r>
              <a:rPr lang="en-US" b="1" u="sng" dirty="0" smtClean="0"/>
              <a:t>Saudi </a:t>
            </a:r>
            <a:r>
              <a:rPr lang="en-US" b="1" u="sng" dirty="0"/>
              <a:t>Food and Drug Administration approved prophylactic HPV vaccine in 2010</a:t>
            </a:r>
          </a:p>
        </p:txBody>
      </p:sp>
    </p:spTree>
    <p:extLst>
      <p:ext uri="{BB962C8B-B14F-4D97-AF65-F5344CB8AC3E}">
        <p14:creationId xmlns:p14="http://schemas.microsoft.com/office/powerpoint/2010/main" val="4139987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45720" indent="0" algn="ctr">
              <a:buNone/>
            </a:pPr>
            <a:endParaRPr lang="en-US" sz="4000" b="1" dirty="0" smtClean="0">
              <a:solidFill>
                <a:schemeClr val="accent1">
                  <a:lumMod val="75000"/>
                </a:schemeClr>
              </a:solidFill>
            </a:endParaRPr>
          </a:p>
          <a:p>
            <a:pPr marL="45720" indent="0" algn="ctr">
              <a:buNone/>
            </a:pPr>
            <a:r>
              <a:rPr lang="en-US" sz="4000" b="1" dirty="0" smtClean="0">
                <a:solidFill>
                  <a:schemeClr val="accent1">
                    <a:lumMod val="75000"/>
                  </a:schemeClr>
                </a:solidFill>
              </a:rPr>
              <a:t>Three  different vaccines </a:t>
            </a:r>
            <a:r>
              <a:rPr lang="en-US" sz="4000" b="1" dirty="0">
                <a:solidFill>
                  <a:schemeClr val="accent1">
                    <a:lumMod val="75000"/>
                  </a:schemeClr>
                </a:solidFill>
              </a:rPr>
              <a:t>have been developed against HPV </a:t>
            </a:r>
            <a:r>
              <a:rPr lang="en-US" sz="4000" b="1" dirty="0" smtClean="0">
                <a:solidFill>
                  <a:schemeClr val="accent1">
                    <a:lumMod val="75000"/>
                  </a:schemeClr>
                </a:solidFill>
              </a:rPr>
              <a:t>:</a:t>
            </a:r>
          </a:p>
          <a:p>
            <a:pPr>
              <a:buFont typeface="Wingdings" pitchFamily="2" charset="2"/>
              <a:buChar char="Ø"/>
            </a:pPr>
            <a:endParaRPr lang="en-US" dirty="0"/>
          </a:p>
          <a:p>
            <a:pPr marL="45720" indent="0">
              <a:buNone/>
            </a:pPr>
            <a:endParaRPr lang="en-US" dirty="0"/>
          </a:p>
        </p:txBody>
      </p:sp>
    </p:spTree>
    <p:extLst>
      <p:ext uri="{BB962C8B-B14F-4D97-AF65-F5344CB8AC3E}">
        <p14:creationId xmlns:p14="http://schemas.microsoft.com/office/powerpoint/2010/main" val="219233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953000"/>
            <a:ext cx="6512511" cy="1143000"/>
          </a:xfrm>
        </p:spPr>
        <p:txBody>
          <a:bodyPr/>
          <a:lstStyle/>
          <a:p>
            <a:pPr marL="0" indent="0" algn="l">
              <a:buNone/>
            </a:pPr>
            <a:r>
              <a:rPr lang="pt-BR" sz="2400" dirty="0" smtClean="0"/>
              <a:t>   FDA </a:t>
            </a:r>
            <a:r>
              <a:rPr lang="pt-BR" sz="2400" dirty="0"/>
              <a:t>licensed  </a:t>
            </a:r>
            <a:r>
              <a:rPr lang="pt-BR" sz="2400" dirty="0" smtClean="0"/>
              <a:t>Gardasil in  </a:t>
            </a:r>
            <a:r>
              <a:rPr lang="pt-BR" sz="2400" dirty="0"/>
              <a:t>June 8, 2006. </a:t>
            </a:r>
            <a:endParaRPr lang="en-US" sz="2400"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62000" y="381000"/>
            <a:ext cx="7449656" cy="4187466"/>
          </a:xfrm>
        </p:spPr>
      </p:pic>
    </p:spTree>
    <p:extLst>
      <p:ext uri="{BB962C8B-B14F-4D97-AF65-F5344CB8AC3E}">
        <p14:creationId xmlns:p14="http://schemas.microsoft.com/office/powerpoint/2010/main" val="3070700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143000" y="731520"/>
            <a:ext cx="6629400" cy="4526280"/>
          </a:xfrm>
        </p:spPr>
        <p:txBody>
          <a:bodyPr>
            <a:normAutofit/>
          </a:bodyPr>
          <a:lstStyle/>
          <a:p>
            <a:pPr>
              <a:buClr>
                <a:schemeClr val="accent1">
                  <a:lumMod val="75000"/>
                </a:schemeClr>
              </a:buClr>
              <a:buFont typeface="Wingdings" pitchFamily="2" charset="2"/>
              <a:buChar char="ü"/>
            </a:pPr>
            <a:r>
              <a:rPr lang="en-US" dirty="0"/>
              <a:t>a </a:t>
            </a:r>
            <a:r>
              <a:rPr lang="en-US" dirty="0" err="1" smtClean="0"/>
              <a:t>quadri-valent</a:t>
            </a:r>
            <a:r>
              <a:rPr lang="en-US" dirty="0" smtClean="0"/>
              <a:t> </a:t>
            </a:r>
            <a:r>
              <a:rPr lang="en-US" dirty="0"/>
              <a:t>HPV vaccine, targets HPV types 6, 11, 16, and </a:t>
            </a:r>
            <a:r>
              <a:rPr lang="en-US" dirty="0" smtClean="0"/>
              <a:t>18</a:t>
            </a:r>
          </a:p>
          <a:p>
            <a:pPr marL="45720" indent="0">
              <a:buClr>
                <a:schemeClr val="accent1">
                  <a:lumMod val="75000"/>
                </a:schemeClr>
              </a:buClr>
              <a:buNone/>
            </a:pPr>
            <a:endParaRPr lang="en-US" dirty="0" smtClean="0"/>
          </a:p>
          <a:p>
            <a:pPr>
              <a:buClr>
                <a:schemeClr val="accent1">
                  <a:lumMod val="75000"/>
                </a:schemeClr>
              </a:buClr>
              <a:buFont typeface="Wingdings" pitchFamily="2" charset="2"/>
              <a:buChar char="ü"/>
            </a:pPr>
            <a:r>
              <a:rPr lang="en-US" dirty="0" smtClean="0"/>
              <a:t>It </a:t>
            </a:r>
            <a:r>
              <a:rPr lang="en-US" dirty="0"/>
              <a:t>is </a:t>
            </a:r>
            <a:r>
              <a:rPr lang="en-US" dirty="0" smtClean="0"/>
              <a:t> </a:t>
            </a:r>
            <a:r>
              <a:rPr lang="en-US" dirty="0"/>
              <a:t>approved </a:t>
            </a:r>
            <a:r>
              <a:rPr lang="en-US" dirty="0" smtClean="0"/>
              <a:t>for the </a:t>
            </a:r>
            <a:r>
              <a:rPr lang="en-US" dirty="0"/>
              <a:t>prevention of cervical cancer and cervical and vulvar </a:t>
            </a:r>
            <a:r>
              <a:rPr lang="en-US" dirty="0" smtClean="0"/>
              <a:t>intra epithelial </a:t>
            </a:r>
            <a:r>
              <a:rPr lang="en-US" dirty="0" err="1"/>
              <a:t>neoplasia</a:t>
            </a:r>
            <a:r>
              <a:rPr lang="en-US" dirty="0"/>
              <a:t> in young </a:t>
            </a:r>
            <a:r>
              <a:rPr lang="en-US" dirty="0" smtClean="0"/>
              <a:t>women</a:t>
            </a:r>
          </a:p>
          <a:p>
            <a:pPr marL="45720" indent="0">
              <a:buClr>
                <a:schemeClr val="accent1">
                  <a:lumMod val="75000"/>
                </a:schemeClr>
              </a:buClr>
              <a:buNone/>
            </a:pPr>
            <a:endParaRPr lang="en-US" dirty="0" smtClean="0"/>
          </a:p>
          <a:p>
            <a:pPr>
              <a:buClr>
                <a:schemeClr val="accent1">
                  <a:lumMod val="75000"/>
                </a:schemeClr>
              </a:buClr>
              <a:buFont typeface="Wingdings" pitchFamily="2" charset="2"/>
              <a:buChar char="ü"/>
            </a:pPr>
            <a:r>
              <a:rPr lang="en-US" dirty="0"/>
              <a:t>approved for both men and women from the ages of 9 to 26 for the prevention of genital warts, anal cancers, and anal </a:t>
            </a:r>
            <a:r>
              <a:rPr lang="en-US" dirty="0" smtClean="0"/>
              <a:t>intraepithelial </a:t>
            </a:r>
            <a:r>
              <a:rPr lang="en-US" dirty="0" err="1"/>
              <a:t>neoplasias</a:t>
            </a:r>
            <a:r>
              <a:rPr lang="en-US" dirty="0"/>
              <a:t>.</a:t>
            </a:r>
          </a:p>
          <a:p>
            <a:pPr>
              <a:buClr>
                <a:schemeClr val="accent1">
                  <a:lumMod val="75000"/>
                </a:schemeClr>
              </a:buClr>
              <a:buFont typeface="Wingdings" pitchFamily="2" charset="2"/>
              <a:buChar char="ü"/>
            </a:pPr>
            <a:endParaRPr lang="en-US" dirty="0"/>
          </a:p>
        </p:txBody>
      </p:sp>
    </p:spTree>
    <p:extLst>
      <p:ext uri="{BB962C8B-B14F-4D97-AF65-F5344CB8AC3E}">
        <p14:creationId xmlns:p14="http://schemas.microsoft.com/office/powerpoint/2010/main" val="3392121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38800" y="4462210"/>
            <a:ext cx="3017782" cy="719390"/>
          </a:xfrm>
          <a:prstGeom prst="rect">
            <a:avLst/>
          </a:prstGeom>
        </p:spPr>
      </p:pic>
      <p:sp>
        <p:nvSpPr>
          <p:cNvPr id="2" name="Title 1"/>
          <p:cNvSpPr>
            <a:spLocks noGrp="1"/>
          </p:cNvSpPr>
          <p:nvPr>
            <p:ph type="title"/>
          </p:nvPr>
        </p:nvSpPr>
        <p:spPr>
          <a:xfrm>
            <a:off x="1981200" y="5181600"/>
            <a:ext cx="6512511" cy="1143000"/>
          </a:xfrm>
        </p:spPr>
        <p:txBody>
          <a:bodyPr/>
          <a:lstStyle/>
          <a:p>
            <a:endParaRPr lang="en-US" dirty="0"/>
          </a:p>
        </p:txBody>
      </p:sp>
      <p:sp>
        <p:nvSpPr>
          <p:cNvPr id="3" name="Content Placeholder 2"/>
          <p:cNvSpPr>
            <a:spLocks noGrp="1"/>
          </p:cNvSpPr>
          <p:nvPr>
            <p:ph sz="quarter" idx="13"/>
          </p:nvPr>
        </p:nvSpPr>
        <p:spPr/>
        <p:txBody>
          <a:bodyPr>
            <a:normAutofit/>
          </a:bodyPr>
          <a:lstStyle/>
          <a:p>
            <a:pPr>
              <a:buClr>
                <a:schemeClr val="tx2">
                  <a:lumMod val="60000"/>
                  <a:lumOff val="40000"/>
                </a:schemeClr>
              </a:buClr>
              <a:buFont typeface="Wingdings" panose="05000000000000000000" pitchFamily="2" charset="2"/>
              <a:buChar char="Ø"/>
            </a:pPr>
            <a:r>
              <a:rPr lang="en-US" dirty="0"/>
              <a:t>Two large, randomized, double-blind, placebo-controlled trials have evaluated the efficacy of </a:t>
            </a:r>
            <a:r>
              <a:rPr lang="en-US" dirty="0" smtClean="0"/>
              <a:t>this vaccine </a:t>
            </a:r>
            <a:r>
              <a:rPr lang="en-US" dirty="0"/>
              <a:t>in more than 17,000 adolescents and young females </a:t>
            </a:r>
            <a:r>
              <a:rPr lang="en-US" dirty="0" smtClean="0"/>
              <a:t>:</a:t>
            </a:r>
            <a:endParaRPr lang="en-US" dirty="0"/>
          </a:p>
          <a:p>
            <a:pPr marL="502920" indent="-457200">
              <a:buClr>
                <a:schemeClr val="tx2">
                  <a:lumMod val="60000"/>
                  <a:lumOff val="40000"/>
                </a:schemeClr>
              </a:buClr>
              <a:buFont typeface="+mj-lt"/>
              <a:buAutoNum type="arabicPeriod"/>
            </a:pPr>
            <a:r>
              <a:rPr lang="en-US" dirty="0" smtClean="0"/>
              <a:t>Among </a:t>
            </a:r>
            <a:r>
              <a:rPr lang="en-US" dirty="0"/>
              <a:t>HPV-naïve populations, the efficacy </a:t>
            </a:r>
            <a:r>
              <a:rPr lang="en-US" dirty="0" smtClean="0"/>
              <a:t>for </a:t>
            </a:r>
            <a:r>
              <a:rPr lang="en-US" dirty="0"/>
              <a:t>preventing CIN2 or more severe disease due to HPV types included in the vaccine, was 97 to 100 </a:t>
            </a:r>
            <a:r>
              <a:rPr lang="en-US" dirty="0" smtClean="0"/>
              <a:t>%</a:t>
            </a:r>
            <a:endParaRPr lang="en-US" dirty="0"/>
          </a:p>
          <a:p>
            <a:endParaRPr lang="en-US" dirty="0"/>
          </a:p>
        </p:txBody>
      </p:sp>
    </p:spTree>
    <p:extLst>
      <p:ext uri="{BB962C8B-B14F-4D97-AF65-F5344CB8AC3E}">
        <p14:creationId xmlns:p14="http://schemas.microsoft.com/office/powerpoint/2010/main" val="2737279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638800"/>
            <a:ext cx="6512511" cy="1143000"/>
          </a:xfrm>
        </p:spPr>
        <p:txBody>
          <a:bodyPr/>
          <a:lstStyle/>
          <a:p>
            <a:pPr marL="0" indent="0">
              <a:buNone/>
            </a:pPr>
            <a:r>
              <a:rPr lang="en-US" sz="1400" dirty="0">
                <a:solidFill>
                  <a:schemeClr val="bg2">
                    <a:lumMod val="75000"/>
                  </a:schemeClr>
                </a:solidFill>
              </a:rPr>
              <a:t>The National Cancer Institute</a:t>
            </a:r>
            <a:br>
              <a:rPr lang="en-US" sz="1400" dirty="0">
                <a:solidFill>
                  <a:schemeClr val="bg2">
                    <a:lumMod val="75000"/>
                  </a:schemeClr>
                </a:solidFill>
              </a:rPr>
            </a:br>
            <a:r>
              <a:rPr lang="en-US" sz="1400" dirty="0">
                <a:solidFill>
                  <a:schemeClr val="bg2">
                    <a:lumMod val="75000"/>
                  </a:schemeClr>
                </a:solidFill>
              </a:rPr>
              <a:t> Reviewed: November 2, 2016</a:t>
            </a:r>
            <a:r>
              <a:rPr lang="en-US" dirty="0"/>
              <a:t/>
            </a:r>
            <a:br>
              <a:rPr lang="en-US" dirty="0"/>
            </a:br>
            <a:endParaRPr lang="en-US" dirty="0"/>
          </a:p>
        </p:txBody>
      </p:sp>
      <p:sp>
        <p:nvSpPr>
          <p:cNvPr id="3" name="Content Placeholder 2"/>
          <p:cNvSpPr>
            <a:spLocks noGrp="1"/>
          </p:cNvSpPr>
          <p:nvPr>
            <p:ph sz="quarter" idx="13"/>
          </p:nvPr>
        </p:nvSpPr>
        <p:spPr>
          <a:xfrm>
            <a:off x="381000" y="381000"/>
            <a:ext cx="7620000" cy="4572000"/>
          </a:xfrm>
        </p:spPr>
        <p:txBody>
          <a:bodyPr>
            <a:normAutofit/>
          </a:bodyPr>
          <a:lstStyle/>
          <a:p>
            <a:endParaRPr lang="en-US" dirty="0"/>
          </a:p>
          <a:p>
            <a:endParaRPr lang="en-US" dirty="0"/>
          </a:p>
          <a:p>
            <a:pPr marL="45720" indent="0">
              <a:buNone/>
            </a:pPr>
            <a:r>
              <a:rPr lang="en-US" dirty="0" smtClean="0">
                <a:solidFill>
                  <a:schemeClr val="tx2">
                    <a:lumMod val="60000"/>
                    <a:lumOff val="40000"/>
                  </a:schemeClr>
                </a:solidFill>
              </a:rPr>
              <a:t>2.</a:t>
            </a:r>
            <a:r>
              <a:rPr lang="en-US" dirty="0" smtClean="0"/>
              <a:t>In </a:t>
            </a:r>
            <a:r>
              <a:rPr lang="en-US" dirty="0"/>
              <a:t>the overall population of study participants (with or without prior HPV infection), the efficacy </a:t>
            </a:r>
            <a:r>
              <a:rPr lang="en-US" dirty="0" smtClean="0"/>
              <a:t>of the vaccine for  </a:t>
            </a:r>
            <a:r>
              <a:rPr lang="en-US" dirty="0"/>
              <a:t>preventing CIN2, or more severe disease due to HPV types included in the vaccine was significantly lower at approximately </a:t>
            </a:r>
            <a:r>
              <a:rPr lang="en-US" b="1" u="sng" dirty="0">
                <a:solidFill>
                  <a:schemeClr val="tx2">
                    <a:lumMod val="60000"/>
                    <a:lumOff val="40000"/>
                  </a:schemeClr>
                </a:solidFill>
              </a:rPr>
              <a:t>44 </a:t>
            </a:r>
            <a:r>
              <a:rPr lang="en-US" b="1" u="sng" dirty="0" smtClean="0">
                <a:solidFill>
                  <a:schemeClr val="tx2">
                    <a:lumMod val="60000"/>
                    <a:lumOff val="40000"/>
                  </a:schemeClr>
                </a:solidFill>
              </a:rPr>
              <a:t>% </a:t>
            </a:r>
            <a:r>
              <a:rPr lang="en-US" dirty="0"/>
              <a:t>after a mean follow-up period of </a:t>
            </a:r>
            <a:r>
              <a:rPr lang="en-US" dirty="0" smtClean="0"/>
              <a:t>3 years</a:t>
            </a:r>
            <a:r>
              <a:rPr lang="en-US" dirty="0"/>
              <a:t>. </a:t>
            </a:r>
            <a:endParaRPr lang="en-US" dirty="0" smtClean="0"/>
          </a:p>
          <a:p>
            <a:pPr marL="45720" indent="0">
              <a:buNone/>
            </a:pPr>
            <a:r>
              <a:rPr lang="en-US" dirty="0" smtClean="0"/>
              <a:t>This </a:t>
            </a:r>
            <a:r>
              <a:rPr lang="en-US" dirty="0"/>
              <a:t>reduction in efficacy reflects the fact that the vast majority of enrollees in this trial were </a:t>
            </a:r>
            <a:r>
              <a:rPr lang="en-US" u="sng" dirty="0">
                <a:solidFill>
                  <a:schemeClr val="tx2">
                    <a:lumMod val="60000"/>
                    <a:lumOff val="40000"/>
                  </a:schemeClr>
                </a:solidFill>
              </a:rPr>
              <a:t>already sexually active and many had been previously infected with vaccine HPV types</a:t>
            </a:r>
          </a:p>
          <a:p>
            <a:endParaRPr lang="en-US" dirty="0"/>
          </a:p>
        </p:txBody>
      </p:sp>
    </p:spTree>
    <p:extLst>
      <p:ext uri="{BB962C8B-B14F-4D97-AF65-F5344CB8AC3E}">
        <p14:creationId xmlns:p14="http://schemas.microsoft.com/office/powerpoint/2010/main" val="112057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6512511" cy="1143000"/>
          </a:xfrm>
        </p:spPr>
        <p:txBody>
          <a:bodyPr/>
          <a:lstStyle/>
          <a:p>
            <a:pPr marL="0" indent="0" algn="l">
              <a:buNone/>
            </a:pPr>
            <a:r>
              <a:rPr lang="en-US" sz="2400" dirty="0"/>
              <a:t> is approved In December 2014, the United States' Food and Drug Administration (FDA) </a:t>
            </a:r>
            <a:r>
              <a:rPr lang="en-US" sz="2400" dirty="0" smtClean="0"/>
              <a:t>for </a:t>
            </a:r>
            <a:r>
              <a:rPr lang="en-US" sz="2400" dirty="0"/>
              <a:t>women and girls aged 9 to 26 and men and boys aged 9 to 15.</a:t>
            </a: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57200" y="304800"/>
            <a:ext cx="8264940" cy="4275089"/>
          </a:xfrm>
        </p:spPr>
      </p:pic>
    </p:spTree>
    <p:extLst>
      <p:ext uri="{BB962C8B-B14F-4D97-AF65-F5344CB8AC3E}">
        <p14:creationId xmlns:p14="http://schemas.microsoft.com/office/powerpoint/2010/main" val="233135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762000" y="381000"/>
            <a:ext cx="6629400" cy="5745480"/>
          </a:xfrm>
        </p:spPr>
        <p:txBody>
          <a:bodyPr>
            <a:normAutofit/>
          </a:bodyPr>
          <a:lstStyle/>
          <a:p>
            <a:pPr marL="45720" indent="0">
              <a:buNone/>
            </a:pPr>
            <a:r>
              <a:rPr lang="en-US" b="1" dirty="0"/>
              <a:t>  </a:t>
            </a:r>
            <a:r>
              <a:rPr lang="en-US" sz="2400" b="1" u="sng" dirty="0">
                <a:solidFill>
                  <a:schemeClr val="tx2">
                    <a:lumMod val="60000"/>
                    <a:lumOff val="40000"/>
                  </a:schemeClr>
                </a:solidFill>
              </a:rPr>
              <a:t>Human </a:t>
            </a:r>
            <a:r>
              <a:rPr lang="en-US" sz="2400" b="1" u="sng" dirty="0" smtClean="0">
                <a:solidFill>
                  <a:schemeClr val="tx2">
                    <a:lumMod val="60000"/>
                    <a:lumOff val="40000"/>
                  </a:schemeClr>
                </a:solidFill>
              </a:rPr>
              <a:t>papillomavirus</a:t>
            </a:r>
            <a:endParaRPr lang="en-US" b="1" dirty="0"/>
          </a:p>
          <a:p>
            <a:pPr>
              <a:buClr>
                <a:schemeClr val="accent1">
                  <a:lumMod val="75000"/>
                </a:schemeClr>
              </a:buClr>
              <a:buFont typeface="Wingdings" pitchFamily="2" charset="2"/>
              <a:buChar char="ü"/>
            </a:pPr>
            <a:r>
              <a:rPr lang="en-US" b="1" dirty="0" smtClean="0"/>
              <a:t>DNA </a:t>
            </a:r>
            <a:r>
              <a:rPr lang="en-US" b="1" dirty="0"/>
              <a:t>virus from the </a:t>
            </a:r>
            <a:r>
              <a:rPr lang="en-US" b="1" dirty="0" smtClean="0"/>
              <a:t>papillomavirus family</a:t>
            </a:r>
          </a:p>
          <a:p>
            <a:pPr>
              <a:buClr>
                <a:schemeClr val="accent1">
                  <a:lumMod val="75000"/>
                </a:schemeClr>
              </a:buClr>
              <a:buFont typeface="Wingdings" pitchFamily="2" charset="2"/>
              <a:buChar char="ü"/>
            </a:pPr>
            <a:r>
              <a:rPr lang="en-US" b="1" dirty="0" smtClean="0"/>
              <a:t>over </a:t>
            </a:r>
            <a:r>
              <a:rPr lang="en-US" b="1" dirty="0"/>
              <a:t>150 types are </a:t>
            </a:r>
            <a:r>
              <a:rPr lang="en-US" b="1" dirty="0" smtClean="0"/>
              <a:t>known</a:t>
            </a:r>
          </a:p>
          <a:p>
            <a:pPr>
              <a:buClr>
                <a:schemeClr val="accent1">
                  <a:lumMod val="75000"/>
                </a:schemeClr>
              </a:buClr>
              <a:buFont typeface="Wingdings" pitchFamily="2" charset="2"/>
              <a:buChar char="ü"/>
            </a:pPr>
            <a:r>
              <a:rPr lang="en-US" b="1" dirty="0" smtClean="0"/>
              <a:t>More </a:t>
            </a:r>
            <a:r>
              <a:rPr lang="en-US" b="1" dirty="0"/>
              <a:t>than 40 types are transmitted through sexual contact and infect the anus and genitals</a:t>
            </a:r>
            <a:r>
              <a:rPr lang="en-US" b="1" dirty="0" smtClean="0"/>
              <a:t>.</a:t>
            </a:r>
          </a:p>
          <a:p>
            <a:pPr>
              <a:buClr>
                <a:schemeClr val="accent1">
                  <a:lumMod val="75000"/>
                </a:schemeClr>
              </a:buClr>
              <a:buFont typeface="Wingdings" pitchFamily="2" charset="2"/>
              <a:buChar char="ü"/>
            </a:pPr>
            <a:r>
              <a:rPr lang="en-US" b="1" dirty="0"/>
              <a:t> spread by sustained direct skin-to-skin contact with vaginal and anal </a:t>
            </a:r>
            <a:r>
              <a:rPr lang="en-US" b="1" dirty="0" smtClean="0"/>
              <a:t>sex</a:t>
            </a:r>
          </a:p>
          <a:p>
            <a:pPr>
              <a:buClr>
                <a:schemeClr val="accent1">
                  <a:lumMod val="75000"/>
                </a:schemeClr>
              </a:buClr>
              <a:buFont typeface="Wingdings" pitchFamily="2" charset="2"/>
              <a:buChar char="ü"/>
            </a:pPr>
            <a:r>
              <a:rPr lang="en-US" b="1" dirty="0" smtClean="0"/>
              <a:t>It </a:t>
            </a:r>
            <a:r>
              <a:rPr lang="en-US" b="1" dirty="0"/>
              <a:t>does not spread via common items like toilet </a:t>
            </a:r>
            <a:r>
              <a:rPr lang="en-US" b="1" dirty="0" smtClean="0"/>
              <a:t>seats</a:t>
            </a:r>
          </a:p>
          <a:p>
            <a:pPr>
              <a:buClr>
                <a:schemeClr val="accent1">
                  <a:lumMod val="75000"/>
                </a:schemeClr>
              </a:buClr>
              <a:buFont typeface="Wingdings" pitchFamily="2" charset="2"/>
              <a:buChar char="ü"/>
            </a:pPr>
            <a:r>
              <a:rPr lang="en-US" b="1" dirty="0"/>
              <a:t>cannot be cultured without living </a:t>
            </a:r>
            <a:r>
              <a:rPr lang="en-US" b="1" dirty="0" smtClean="0"/>
              <a:t>tissue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0828" y="4696691"/>
            <a:ext cx="2820881" cy="2175164"/>
          </a:xfrm>
          <a:prstGeom prst="rect">
            <a:avLst/>
          </a:prstGeom>
        </p:spPr>
      </p:pic>
    </p:spTree>
    <p:extLst>
      <p:ext uri="{BB962C8B-B14F-4D97-AF65-F5344CB8AC3E}">
        <p14:creationId xmlns:p14="http://schemas.microsoft.com/office/powerpoint/2010/main" val="260284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562600"/>
            <a:ext cx="6512511" cy="1143000"/>
          </a:xfrm>
        </p:spPr>
        <p:txBody>
          <a:bodyPr/>
          <a:lstStyle/>
          <a:p>
            <a:pPr marL="0" indent="0">
              <a:buNone/>
            </a:pPr>
            <a:r>
              <a:rPr lang="en-US" sz="1400" dirty="0">
                <a:solidFill>
                  <a:schemeClr val="bg2">
                    <a:lumMod val="75000"/>
                  </a:schemeClr>
                </a:solidFill>
              </a:rPr>
              <a:t>The National Cancer </a:t>
            </a:r>
            <a:r>
              <a:rPr lang="en-US" sz="1400" dirty="0" smtClean="0">
                <a:solidFill>
                  <a:schemeClr val="bg2">
                    <a:lumMod val="75000"/>
                  </a:schemeClr>
                </a:solidFill>
              </a:rPr>
              <a:t>Institute</a:t>
            </a:r>
            <a:br>
              <a:rPr lang="en-US" sz="1400" dirty="0" smtClean="0">
                <a:solidFill>
                  <a:schemeClr val="bg2">
                    <a:lumMod val="75000"/>
                  </a:schemeClr>
                </a:solidFill>
              </a:rPr>
            </a:br>
            <a:r>
              <a:rPr lang="en-US" sz="1400" dirty="0" smtClean="0">
                <a:solidFill>
                  <a:schemeClr val="bg2">
                    <a:lumMod val="75000"/>
                  </a:schemeClr>
                </a:solidFill>
              </a:rPr>
              <a:t> </a:t>
            </a:r>
            <a:r>
              <a:rPr lang="en-US" sz="1400" dirty="0">
                <a:solidFill>
                  <a:schemeClr val="bg2">
                    <a:lumMod val="75000"/>
                  </a:schemeClr>
                </a:solidFill>
              </a:rPr>
              <a:t>Reviewed: November 2, 2016</a:t>
            </a:r>
            <a:r>
              <a:rPr lang="en-US" sz="2000" dirty="0">
                <a:solidFill>
                  <a:schemeClr val="bg2">
                    <a:lumMod val="75000"/>
                  </a:schemeClr>
                </a:solidFill>
              </a:rPr>
              <a:t/>
            </a:r>
            <a:br>
              <a:rPr lang="en-US" sz="2000" dirty="0">
                <a:solidFill>
                  <a:schemeClr val="bg2">
                    <a:lumMod val="75000"/>
                  </a:schemeClr>
                </a:solidFill>
              </a:rPr>
            </a:br>
            <a:r>
              <a:rPr lang="en-US" sz="2000" dirty="0">
                <a:solidFill>
                  <a:schemeClr val="bg2">
                    <a:lumMod val="75000"/>
                  </a:schemeClr>
                </a:solidFill>
              </a:rPr>
              <a:t> </a:t>
            </a:r>
          </a:p>
        </p:txBody>
      </p:sp>
      <p:sp>
        <p:nvSpPr>
          <p:cNvPr id="3" name="Content Placeholder 2"/>
          <p:cNvSpPr>
            <a:spLocks noGrp="1"/>
          </p:cNvSpPr>
          <p:nvPr>
            <p:ph sz="quarter" idx="13"/>
          </p:nvPr>
        </p:nvSpPr>
        <p:spPr>
          <a:xfrm>
            <a:off x="457200" y="381000"/>
            <a:ext cx="7848600" cy="4876800"/>
          </a:xfrm>
        </p:spPr>
        <p:txBody>
          <a:bodyPr>
            <a:normAutofit/>
          </a:bodyPr>
          <a:lstStyle/>
          <a:p>
            <a:pPr marL="45720" indent="0">
              <a:buNone/>
            </a:pPr>
            <a:endParaRPr lang="en-US" dirty="0" smtClean="0"/>
          </a:p>
          <a:p>
            <a:pPr>
              <a:buClr>
                <a:schemeClr val="accent1">
                  <a:lumMod val="75000"/>
                </a:schemeClr>
              </a:buClr>
              <a:buFont typeface="Wingdings" pitchFamily="2" charset="2"/>
              <a:buChar char="ü"/>
            </a:pPr>
            <a:r>
              <a:rPr lang="en-US" sz="2000" dirty="0" smtClean="0"/>
              <a:t>a </a:t>
            </a:r>
            <a:r>
              <a:rPr lang="en-US" sz="2000" dirty="0"/>
              <a:t>9-valent vaccine, targets the same HPV types as the </a:t>
            </a:r>
            <a:r>
              <a:rPr lang="en-US" sz="2000" dirty="0" err="1" smtClean="0"/>
              <a:t>quadri</a:t>
            </a:r>
            <a:r>
              <a:rPr lang="en-US" sz="2000" dirty="0" smtClean="0"/>
              <a:t>-valent </a:t>
            </a:r>
            <a:r>
              <a:rPr lang="en-US" sz="2000" dirty="0"/>
              <a:t>vaccine (6, 11, 16, and 18) as well as types </a:t>
            </a:r>
            <a:r>
              <a:rPr lang="en-US" sz="2000" dirty="0" smtClean="0"/>
              <a:t>31,33</a:t>
            </a:r>
            <a:r>
              <a:rPr lang="en-US" sz="2000" dirty="0"/>
              <a:t>, 45, 52, and 58 </a:t>
            </a:r>
            <a:r>
              <a:rPr lang="en-US" sz="2000" dirty="0" smtClean="0"/>
              <a:t>.</a:t>
            </a:r>
          </a:p>
          <a:p>
            <a:pPr marL="45720" indent="0">
              <a:buClr>
                <a:schemeClr val="accent1">
                  <a:lumMod val="75000"/>
                </a:schemeClr>
              </a:buClr>
              <a:buNone/>
            </a:pPr>
            <a:endParaRPr lang="en-US" sz="2000" dirty="0" smtClean="0"/>
          </a:p>
          <a:p>
            <a:pPr>
              <a:buClr>
                <a:schemeClr val="accent1">
                  <a:lumMod val="75000"/>
                </a:schemeClr>
              </a:buClr>
              <a:buFont typeface="Wingdings" pitchFamily="2" charset="2"/>
              <a:buChar char="ü"/>
            </a:pPr>
            <a:r>
              <a:rPr lang="en-US" sz="2000" dirty="0"/>
              <a:t>An international trial reported the efficacy of </a:t>
            </a:r>
            <a:r>
              <a:rPr lang="en-US" sz="2000" dirty="0" smtClean="0"/>
              <a:t>this vaccine </a:t>
            </a:r>
            <a:r>
              <a:rPr lang="en-US" sz="2000" dirty="0"/>
              <a:t>in approximately 14,000 females aged 16 to 26 years who were randomly assigned to receive the </a:t>
            </a:r>
            <a:r>
              <a:rPr lang="en-US" sz="2000" dirty="0" smtClean="0"/>
              <a:t>vaccine :</a:t>
            </a:r>
            <a:endParaRPr lang="en-US" sz="2000" dirty="0"/>
          </a:p>
          <a:p>
            <a:pPr>
              <a:buClr>
                <a:schemeClr val="accent1">
                  <a:lumMod val="75000"/>
                </a:schemeClr>
              </a:buClr>
              <a:buFont typeface="Wingdings" pitchFamily="2" charset="2"/>
              <a:buChar char="ü"/>
            </a:pPr>
            <a:endParaRPr lang="en-US" sz="2000" dirty="0"/>
          </a:p>
          <a:p>
            <a:pPr marL="45720" indent="0">
              <a:buClr>
                <a:schemeClr val="accent1">
                  <a:lumMod val="75000"/>
                </a:schemeClr>
              </a:buClr>
              <a:buNone/>
            </a:pPr>
            <a:r>
              <a:rPr lang="en-US" sz="2000" dirty="0" smtClean="0">
                <a:solidFill>
                  <a:schemeClr val="tx2">
                    <a:lumMod val="60000"/>
                    <a:lumOff val="40000"/>
                  </a:schemeClr>
                </a:solidFill>
              </a:rPr>
              <a:t>1.</a:t>
            </a:r>
            <a:r>
              <a:rPr lang="en-US" sz="2000" dirty="0" smtClean="0"/>
              <a:t>Among </a:t>
            </a:r>
            <a:r>
              <a:rPr lang="en-US" sz="2000" dirty="0"/>
              <a:t>HPV-naïve populations, the efficacy of 9-valent vaccine for preventing CIN2 or more severe disease, VIN2 or 3, and VaIN2 or 3 associated with HPV types 31, 33, 45, 52, and 58 was </a:t>
            </a:r>
            <a:r>
              <a:rPr lang="en-US" sz="2000" b="1" u="sng" dirty="0">
                <a:solidFill>
                  <a:schemeClr val="tx2">
                    <a:lumMod val="60000"/>
                    <a:lumOff val="40000"/>
                  </a:schemeClr>
                </a:solidFill>
              </a:rPr>
              <a:t>97 %</a:t>
            </a:r>
          </a:p>
          <a:p>
            <a:pPr>
              <a:buClr>
                <a:schemeClr val="accent1">
                  <a:lumMod val="75000"/>
                </a:schemeClr>
              </a:buClr>
              <a:buFont typeface="Wingdings" pitchFamily="2" charset="2"/>
              <a:buChar char="ü"/>
            </a:pPr>
            <a:endParaRPr lang="en-US" sz="2000" dirty="0"/>
          </a:p>
          <a:p>
            <a:pPr>
              <a:buClr>
                <a:schemeClr val="accent1">
                  <a:lumMod val="75000"/>
                </a:schemeClr>
              </a:buClr>
              <a:buFont typeface="Wingdings" pitchFamily="2" charset="2"/>
              <a:buChar char="ü"/>
            </a:pPr>
            <a:endParaRPr lang="en-US" sz="2000" dirty="0" smtClean="0"/>
          </a:p>
          <a:p>
            <a:pPr>
              <a:buClr>
                <a:schemeClr val="accent1">
                  <a:lumMod val="75000"/>
                </a:schemeClr>
              </a:buClr>
              <a:buFont typeface="Wingdings" pitchFamily="2" charset="2"/>
              <a:buChar char="ü"/>
            </a:pPr>
            <a:endParaRPr lang="en-US" sz="2000" dirty="0" smtClean="0"/>
          </a:p>
        </p:txBody>
      </p:sp>
    </p:spTree>
    <p:extLst>
      <p:ext uri="{BB962C8B-B14F-4D97-AF65-F5344CB8AC3E}">
        <p14:creationId xmlns:p14="http://schemas.microsoft.com/office/powerpoint/2010/main" val="3565657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a:p>
            <a:pPr marL="45720" indent="0">
              <a:buNone/>
            </a:pPr>
            <a:r>
              <a:rPr lang="en-US" dirty="0" smtClean="0">
                <a:solidFill>
                  <a:schemeClr val="tx2">
                    <a:lumMod val="60000"/>
                    <a:lumOff val="40000"/>
                  </a:schemeClr>
                </a:solidFill>
              </a:rPr>
              <a:t>2.</a:t>
            </a:r>
            <a:r>
              <a:rPr lang="en-US" dirty="0" smtClean="0"/>
              <a:t>In </a:t>
            </a:r>
            <a:r>
              <a:rPr lang="en-US" dirty="0"/>
              <a:t>the overall population of study participants (with and without prior HPV infection), the rates of high-grade cervical, vaginal, and vulvar disease were the same among women who received the 9-valent vaccine and those who received the </a:t>
            </a:r>
            <a:r>
              <a:rPr lang="en-US" dirty="0" err="1" smtClean="0"/>
              <a:t>quadri</a:t>
            </a:r>
            <a:r>
              <a:rPr lang="en-US" dirty="0" smtClean="0"/>
              <a:t>-valent </a:t>
            </a:r>
            <a:r>
              <a:rPr lang="en-US" dirty="0"/>
              <a:t>vaccine </a:t>
            </a:r>
            <a:r>
              <a:rPr lang="en-US" b="1" u="sng" dirty="0">
                <a:solidFill>
                  <a:schemeClr val="tx2">
                    <a:lumMod val="60000"/>
                    <a:lumOff val="40000"/>
                  </a:schemeClr>
                </a:solidFill>
              </a:rPr>
              <a:t>(14 cases/1000 person years in both groups). </a:t>
            </a:r>
          </a:p>
          <a:p>
            <a:endParaRPr lang="en-US" dirty="0"/>
          </a:p>
        </p:txBody>
      </p:sp>
    </p:spTree>
    <p:extLst>
      <p:ext uri="{BB962C8B-B14F-4D97-AF65-F5344CB8AC3E}">
        <p14:creationId xmlns:p14="http://schemas.microsoft.com/office/powerpoint/2010/main" val="936683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3400" y="304800"/>
            <a:ext cx="8229600" cy="4572000"/>
          </a:xfrm>
        </p:spPr>
      </p:pic>
      <p:sp>
        <p:nvSpPr>
          <p:cNvPr id="5" name="Title 1"/>
          <p:cNvSpPr>
            <a:spLocks noGrp="1"/>
          </p:cNvSpPr>
          <p:nvPr>
            <p:ph type="title"/>
          </p:nvPr>
        </p:nvSpPr>
        <p:spPr>
          <a:xfrm>
            <a:off x="762000" y="4876800"/>
            <a:ext cx="6817311" cy="1371600"/>
          </a:xfrm>
        </p:spPr>
        <p:txBody>
          <a:bodyPr/>
          <a:lstStyle/>
          <a:p>
            <a:pPr marL="0" indent="0" algn="l">
              <a:buClr>
                <a:schemeClr val="accent1">
                  <a:lumMod val="75000"/>
                </a:schemeClr>
              </a:buClr>
              <a:buNone/>
            </a:pPr>
            <a:r>
              <a:rPr lang="en-US" sz="2000" b="0" dirty="0" smtClean="0">
                <a:solidFill>
                  <a:srgbClr val="222222"/>
                </a:solidFill>
                <a:effectLst/>
                <a:latin typeface="+mn-lt"/>
              </a:rPr>
              <a:t>-a </a:t>
            </a:r>
            <a:r>
              <a:rPr lang="en-US" sz="2000" b="0" dirty="0">
                <a:solidFill>
                  <a:srgbClr val="222222"/>
                </a:solidFill>
                <a:effectLst/>
                <a:latin typeface="+mn-lt"/>
              </a:rPr>
              <a:t>bivalent vaccine, targets HPV types 16 and </a:t>
            </a:r>
            <a:r>
              <a:rPr lang="en-US" sz="2000" b="0" dirty="0" smtClean="0">
                <a:solidFill>
                  <a:srgbClr val="222222"/>
                </a:solidFill>
                <a:effectLst/>
                <a:latin typeface="+mn-lt"/>
              </a:rPr>
              <a:t>18</a:t>
            </a:r>
            <a:br>
              <a:rPr lang="en-US" sz="2000" b="0" dirty="0" smtClean="0">
                <a:solidFill>
                  <a:srgbClr val="222222"/>
                </a:solidFill>
                <a:effectLst/>
                <a:latin typeface="+mn-lt"/>
              </a:rPr>
            </a:br>
            <a:r>
              <a:rPr lang="en-US" sz="2000" b="0" dirty="0">
                <a:solidFill>
                  <a:srgbClr val="222222"/>
                </a:solidFill>
                <a:effectLst/>
                <a:latin typeface="+mn-lt"/>
              </a:rPr>
              <a:t/>
            </a:r>
            <a:br>
              <a:rPr lang="en-US" sz="2000" b="0" dirty="0">
                <a:solidFill>
                  <a:srgbClr val="222222"/>
                </a:solidFill>
                <a:effectLst/>
                <a:latin typeface="+mn-lt"/>
              </a:rPr>
            </a:br>
            <a:r>
              <a:rPr lang="en-US" sz="2000" b="0" dirty="0">
                <a:solidFill>
                  <a:srgbClr val="222222"/>
                </a:solidFill>
                <a:effectLst/>
                <a:latin typeface="+mn-lt"/>
              </a:rPr>
              <a:t>-</a:t>
            </a:r>
            <a:r>
              <a:rPr lang="en-US" sz="2000" b="0" dirty="0" smtClean="0">
                <a:solidFill>
                  <a:srgbClr val="222222"/>
                </a:solidFill>
                <a:effectLst/>
                <a:latin typeface="+mn-lt"/>
              </a:rPr>
              <a:t>is </a:t>
            </a:r>
            <a:r>
              <a:rPr lang="en-US" sz="2000" b="0" dirty="0">
                <a:solidFill>
                  <a:srgbClr val="222222"/>
                </a:solidFill>
                <a:effectLst/>
                <a:latin typeface="+mn-lt"/>
              </a:rPr>
              <a:t>approved for girls and women aged 9 to 25 for the prevention of cervical cancer and </a:t>
            </a:r>
            <a:r>
              <a:rPr lang="en-US" sz="2000" b="0" dirty="0" smtClean="0">
                <a:solidFill>
                  <a:srgbClr val="222222"/>
                </a:solidFill>
                <a:effectLst/>
                <a:latin typeface="+mn-lt"/>
              </a:rPr>
              <a:t>CIN.</a:t>
            </a:r>
            <a:endParaRPr lang="en-US" sz="2000" dirty="0">
              <a:latin typeface="+mn-lt"/>
            </a:endParaRPr>
          </a:p>
        </p:txBody>
      </p:sp>
    </p:spTree>
    <p:extLst>
      <p:ext uri="{BB962C8B-B14F-4D97-AF65-F5344CB8AC3E}">
        <p14:creationId xmlns:p14="http://schemas.microsoft.com/office/powerpoint/2010/main" val="254975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762000" y="731520"/>
            <a:ext cx="7848600" cy="5516880"/>
          </a:xfrm>
        </p:spPr>
        <p:txBody>
          <a:bodyPr>
            <a:normAutofit/>
          </a:bodyPr>
          <a:lstStyle/>
          <a:p>
            <a:pPr>
              <a:buClr>
                <a:schemeClr val="tx2">
                  <a:lumMod val="60000"/>
                  <a:lumOff val="40000"/>
                </a:schemeClr>
              </a:buClr>
              <a:buFont typeface="Wingdings" panose="05000000000000000000" pitchFamily="2" charset="2"/>
              <a:buChar char="Ø"/>
            </a:pPr>
            <a:r>
              <a:rPr lang="en-US" dirty="0"/>
              <a:t>One large randomized clinical trial in more than 18,000 young females aged 15 to 25 years demonstrated the efficacy of bivalent HPV vaccine </a:t>
            </a:r>
            <a:r>
              <a:rPr lang="en-US" dirty="0" smtClean="0"/>
              <a:t>.</a:t>
            </a:r>
            <a:endParaRPr lang="en-US" dirty="0"/>
          </a:p>
          <a:p>
            <a:pPr marL="45720" indent="0">
              <a:buNone/>
            </a:pPr>
            <a:endParaRPr lang="en-US" dirty="0" smtClean="0"/>
          </a:p>
          <a:p>
            <a:pPr marL="45720" indent="0">
              <a:buNone/>
            </a:pPr>
            <a:r>
              <a:rPr lang="en-US" dirty="0" smtClean="0"/>
              <a:t>•</a:t>
            </a:r>
            <a:r>
              <a:rPr lang="en-US" dirty="0"/>
              <a:t>Among HPV-naïve patients, the efficacy of the </a:t>
            </a:r>
            <a:r>
              <a:rPr lang="en-US" dirty="0" smtClean="0"/>
              <a:t>vaccine </a:t>
            </a:r>
            <a:r>
              <a:rPr lang="en-US" dirty="0"/>
              <a:t>for preventing CIN2 or more severe disease due to HPV types included in the vaccine was </a:t>
            </a:r>
            <a:r>
              <a:rPr lang="en-US" b="1" u="sng" dirty="0">
                <a:solidFill>
                  <a:schemeClr val="tx2">
                    <a:lumMod val="60000"/>
                    <a:lumOff val="40000"/>
                  </a:schemeClr>
                </a:solidFill>
              </a:rPr>
              <a:t>93 </a:t>
            </a:r>
            <a:r>
              <a:rPr lang="en-US" b="1" u="sng" dirty="0" smtClean="0">
                <a:solidFill>
                  <a:schemeClr val="tx2">
                    <a:lumMod val="60000"/>
                    <a:lumOff val="40000"/>
                  </a:schemeClr>
                </a:solidFill>
              </a:rPr>
              <a:t>%</a:t>
            </a:r>
            <a:endParaRPr lang="en-US" dirty="0"/>
          </a:p>
          <a:p>
            <a:pPr marL="45720" indent="0">
              <a:buNone/>
            </a:pPr>
            <a:endParaRPr lang="en-US" dirty="0"/>
          </a:p>
        </p:txBody>
      </p:sp>
    </p:spTree>
    <p:extLst>
      <p:ext uri="{BB962C8B-B14F-4D97-AF65-F5344CB8AC3E}">
        <p14:creationId xmlns:p14="http://schemas.microsoft.com/office/powerpoint/2010/main" val="1833939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181600"/>
            <a:ext cx="6512511" cy="1143000"/>
          </a:xfrm>
        </p:spPr>
        <p:txBody>
          <a:bodyPr/>
          <a:lstStyle/>
          <a:p>
            <a:r>
              <a:rPr lang="en-US" sz="1400" dirty="0">
                <a:solidFill>
                  <a:srgbClr val="B4DCFA">
                    <a:lumMod val="75000"/>
                  </a:srgbClr>
                </a:solidFill>
              </a:rPr>
              <a:t>The National Cancer Institute</a:t>
            </a:r>
            <a:br>
              <a:rPr lang="en-US" sz="1400" dirty="0">
                <a:solidFill>
                  <a:srgbClr val="B4DCFA">
                    <a:lumMod val="75000"/>
                  </a:srgbClr>
                </a:solidFill>
              </a:rPr>
            </a:br>
            <a:r>
              <a:rPr lang="en-US" sz="1400" dirty="0">
                <a:solidFill>
                  <a:srgbClr val="B4DCFA">
                    <a:lumMod val="75000"/>
                  </a:srgbClr>
                </a:solidFill>
              </a:rPr>
              <a:t> Reviewed: November 2, 2016</a:t>
            </a:r>
            <a:r>
              <a:rPr lang="en-US" sz="2000" dirty="0">
                <a:solidFill>
                  <a:srgbClr val="B4DCFA">
                    <a:lumMod val="75000"/>
                  </a:srgbClr>
                </a:solidFill>
              </a:rPr>
              <a:t/>
            </a:r>
            <a:br>
              <a:rPr lang="en-US" sz="2000" dirty="0">
                <a:solidFill>
                  <a:srgbClr val="B4DCFA">
                    <a:lumMod val="75000"/>
                  </a:srgbClr>
                </a:solidFill>
              </a:rPr>
            </a:br>
            <a:endParaRPr lang="en-US" dirty="0"/>
          </a:p>
        </p:txBody>
      </p:sp>
      <p:sp>
        <p:nvSpPr>
          <p:cNvPr id="3" name="Content Placeholder 2"/>
          <p:cNvSpPr>
            <a:spLocks noGrp="1"/>
          </p:cNvSpPr>
          <p:nvPr>
            <p:ph sz="quarter" idx="13"/>
          </p:nvPr>
        </p:nvSpPr>
        <p:spPr/>
        <p:txBody>
          <a:bodyPr/>
          <a:lstStyle/>
          <a:p>
            <a:pPr marL="45720" indent="0">
              <a:buNone/>
            </a:pPr>
            <a:endParaRPr lang="en-US" dirty="0"/>
          </a:p>
        </p:txBody>
      </p:sp>
      <p:sp>
        <p:nvSpPr>
          <p:cNvPr id="4" name="Rectangle 3"/>
          <p:cNvSpPr/>
          <p:nvPr/>
        </p:nvSpPr>
        <p:spPr>
          <a:xfrm>
            <a:off x="1066800" y="457200"/>
            <a:ext cx="6858000" cy="2585323"/>
          </a:xfrm>
          <a:prstGeom prst="rect">
            <a:avLst/>
          </a:prstGeom>
        </p:spPr>
        <p:txBody>
          <a:bodyPr wrap="square">
            <a:spAutoFit/>
          </a:bodyPr>
          <a:lstStyle/>
          <a:p>
            <a:endParaRPr lang="en-US" dirty="0" smtClean="0"/>
          </a:p>
          <a:p>
            <a:endParaRPr lang="en-US" dirty="0"/>
          </a:p>
          <a:p>
            <a:endParaRPr lang="en-US" dirty="0" smtClean="0"/>
          </a:p>
          <a:p>
            <a:r>
              <a:rPr lang="en-US" dirty="0" smtClean="0"/>
              <a:t>•</a:t>
            </a:r>
            <a:r>
              <a:rPr lang="en-US" dirty="0"/>
              <a:t>In the overall population of study participants (with and without prior HPV infection), vaccine efficacy for preventing CIN2 or more severe disease due to HPV types included in the vaccine was significantly lower at </a:t>
            </a:r>
            <a:r>
              <a:rPr lang="en-US" b="1" u="sng" dirty="0">
                <a:solidFill>
                  <a:schemeClr val="tx2">
                    <a:lumMod val="60000"/>
                    <a:lumOff val="40000"/>
                  </a:schemeClr>
                </a:solidFill>
              </a:rPr>
              <a:t>53 </a:t>
            </a:r>
            <a:r>
              <a:rPr lang="en-US" b="1" u="sng" dirty="0" smtClean="0">
                <a:solidFill>
                  <a:schemeClr val="tx2">
                    <a:lumMod val="60000"/>
                    <a:lumOff val="40000"/>
                  </a:schemeClr>
                </a:solidFill>
              </a:rPr>
              <a:t>% </a:t>
            </a:r>
            <a:r>
              <a:rPr lang="en-US" dirty="0"/>
              <a:t>after a mean follow-up period of approximately </a:t>
            </a:r>
            <a:r>
              <a:rPr lang="en-US" dirty="0" smtClean="0"/>
              <a:t>3 </a:t>
            </a:r>
            <a:r>
              <a:rPr lang="en-US" dirty="0"/>
              <a:t>years</a:t>
            </a:r>
            <a:r>
              <a:rPr lang="en-US" dirty="0" smtClean="0"/>
              <a:t>. </a:t>
            </a:r>
          </a:p>
          <a:p>
            <a:endParaRPr lang="en-US" dirty="0" smtClean="0"/>
          </a:p>
        </p:txBody>
      </p:sp>
    </p:spTree>
    <p:extLst>
      <p:ext uri="{BB962C8B-B14F-4D97-AF65-F5344CB8AC3E}">
        <p14:creationId xmlns:p14="http://schemas.microsoft.com/office/powerpoint/2010/main" val="4199208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45720" indent="0" algn="ctr">
              <a:buNone/>
            </a:pPr>
            <a:endParaRPr lang="en-US" sz="4400" b="1" u="sng" dirty="0" smtClean="0">
              <a:solidFill>
                <a:schemeClr val="tx2">
                  <a:lumMod val="60000"/>
                  <a:lumOff val="40000"/>
                </a:schemeClr>
              </a:solidFill>
            </a:endParaRPr>
          </a:p>
          <a:p>
            <a:pPr marL="45720" indent="0" algn="ctr">
              <a:buNone/>
            </a:pPr>
            <a:r>
              <a:rPr lang="en-US" sz="4400" b="1" u="sng" dirty="0" smtClean="0">
                <a:solidFill>
                  <a:schemeClr val="tx2">
                    <a:lumMod val="60000"/>
                    <a:lumOff val="40000"/>
                  </a:schemeClr>
                </a:solidFill>
              </a:rPr>
              <a:t>When?</a:t>
            </a:r>
            <a:endParaRPr lang="en-US" sz="4400" b="1" u="sng" dirty="0">
              <a:solidFill>
                <a:schemeClr val="tx2">
                  <a:lumMod val="60000"/>
                  <a:lumOff val="40000"/>
                </a:schemeClr>
              </a:solidFill>
            </a:endParaRPr>
          </a:p>
        </p:txBody>
      </p:sp>
    </p:spTree>
    <p:extLst>
      <p:ext uri="{BB962C8B-B14F-4D97-AF65-F5344CB8AC3E}">
        <p14:creationId xmlns:p14="http://schemas.microsoft.com/office/powerpoint/2010/main" val="1700178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457200" y="731520"/>
            <a:ext cx="8077200" cy="5059680"/>
          </a:xfrm>
        </p:spPr>
        <p:txBody>
          <a:bodyPr>
            <a:normAutofit lnSpcReduction="10000"/>
          </a:bodyPr>
          <a:lstStyle/>
          <a:p>
            <a:pPr marL="45720" indent="0">
              <a:buNone/>
            </a:pPr>
            <a:r>
              <a:rPr lang="en-US" b="1" u="sng" dirty="0" smtClean="0">
                <a:solidFill>
                  <a:schemeClr val="bg2">
                    <a:lumMod val="75000"/>
                  </a:schemeClr>
                </a:solidFill>
              </a:rPr>
              <a:t>American </a:t>
            </a:r>
            <a:r>
              <a:rPr lang="en-US" b="1" u="sng" dirty="0">
                <a:solidFill>
                  <a:schemeClr val="bg2">
                    <a:lumMod val="75000"/>
                  </a:schemeClr>
                </a:solidFill>
              </a:rPr>
              <a:t>Cancer Society (ACS) guidelines </a:t>
            </a:r>
            <a:endParaRPr lang="en-US" b="1" u="sng" dirty="0" smtClean="0">
              <a:solidFill>
                <a:schemeClr val="bg2">
                  <a:lumMod val="75000"/>
                </a:schemeClr>
              </a:solidFill>
            </a:endParaRPr>
          </a:p>
          <a:p>
            <a:pPr marL="45720" indent="0">
              <a:buNone/>
            </a:pPr>
            <a:r>
              <a:rPr lang="en-US" dirty="0" smtClean="0"/>
              <a:t>should </a:t>
            </a:r>
            <a:r>
              <a:rPr lang="en-US" dirty="0"/>
              <a:t>be routinely offered to </a:t>
            </a:r>
            <a:endParaRPr lang="en-US" dirty="0" smtClean="0"/>
          </a:p>
          <a:p>
            <a:pPr marL="45720" indent="0">
              <a:buNone/>
            </a:pPr>
            <a:endParaRPr lang="en-US" dirty="0" smtClean="0"/>
          </a:p>
          <a:p>
            <a:pPr marL="45720" indent="0">
              <a:buNone/>
            </a:pPr>
            <a:r>
              <a:rPr lang="en-US" dirty="0" smtClean="0">
                <a:solidFill>
                  <a:schemeClr val="bg2">
                    <a:lumMod val="75000"/>
                  </a:schemeClr>
                </a:solidFill>
              </a:rPr>
              <a:t>1.</a:t>
            </a:r>
            <a:r>
              <a:rPr lang="en-US" dirty="0" smtClean="0"/>
              <a:t>females </a:t>
            </a:r>
            <a:r>
              <a:rPr lang="en-US" dirty="0"/>
              <a:t>aged 11 to 12 years; immunization may begin at </a:t>
            </a:r>
            <a:r>
              <a:rPr lang="en-US" dirty="0" smtClean="0"/>
              <a:t>9 </a:t>
            </a:r>
            <a:r>
              <a:rPr lang="en-US" dirty="0"/>
              <a:t>years of age </a:t>
            </a:r>
            <a:r>
              <a:rPr lang="en-US" dirty="0" smtClean="0"/>
              <a:t>.</a:t>
            </a:r>
          </a:p>
          <a:p>
            <a:pPr marL="45720" indent="0">
              <a:buNone/>
            </a:pPr>
            <a:endParaRPr lang="en-US" dirty="0"/>
          </a:p>
          <a:p>
            <a:pPr marL="45720" indent="0">
              <a:buNone/>
            </a:pPr>
            <a:r>
              <a:rPr lang="en-US" dirty="0" smtClean="0"/>
              <a:t> </a:t>
            </a:r>
            <a:r>
              <a:rPr lang="en-US" dirty="0" smtClean="0">
                <a:solidFill>
                  <a:schemeClr val="bg2">
                    <a:lumMod val="75000"/>
                  </a:schemeClr>
                </a:solidFill>
              </a:rPr>
              <a:t>2.</a:t>
            </a:r>
            <a:r>
              <a:rPr lang="en-US" dirty="0" smtClean="0"/>
              <a:t>catch-up </a:t>
            </a:r>
            <a:r>
              <a:rPr lang="en-US" dirty="0"/>
              <a:t>vaccination for females aged 13 to 18 who have not been previously vaccinated or completed their vaccine series. </a:t>
            </a:r>
            <a:endParaRPr lang="en-US" dirty="0" smtClean="0"/>
          </a:p>
          <a:p>
            <a:pPr marL="45720" indent="0">
              <a:buNone/>
            </a:pPr>
            <a:endParaRPr lang="en-US" dirty="0"/>
          </a:p>
          <a:p>
            <a:pPr marL="45720" indent="0">
              <a:buNone/>
            </a:pPr>
            <a:r>
              <a:rPr lang="en-US" dirty="0" smtClean="0">
                <a:solidFill>
                  <a:schemeClr val="bg2">
                    <a:lumMod val="75000"/>
                  </a:schemeClr>
                </a:solidFill>
              </a:rPr>
              <a:t>3.</a:t>
            </a:r>
            <a:r>
              <a:rPr lang="en-US" dirty="0" smtClean="0"/>
              <a:t>The </a:t>
            </a:r>
            <a:r>
              <a:rPr lang="en-US" dirty="0"/>
              <a:t>ACS notes that there is insufficient evidence to recommend for or against vaccination of females aged 19 to 26 years.</a:t>
            </a:r>
          </a:p>
        </p:txBody>
      </p:sp>
    </p:spTree>
    <p:extLst>
      <p:ext uri="{BB962C8B-B14F-4D97-AF65-F5344CB8AC3E}">
        <p14:creationId xmlns:p14="http://schemas.microsoft.com/office/powerpoint/2010/main" val="30238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762000" y="731520"/>
            <a:ext cx="7924800" cy="4983480"/>
          </a:xfrm>
        </p:spPr>
        <p:txBody>
          <a:bodyPr>
            <a:normAutofit/>
          </a:bodyPr>
          <a:lstStyle/>
          <a:p>
            <a:pPr marL="45720" indent="0">
              <a:buNone/>
            </a:pPr>
            <a:r>
              <a:rPr lang="en-US" b="1" u="sng" dirty="0" smtClean="0">
                <a:solidFill>
                  <a:schemeClr val="bg2">
                    <a:lumMod val="75000"/>
                  </a:schemeClr>
                </a:solidFill>
              </a:rPr>
              <a:t>The </a:t>
            </a:r>
            <a:r>
              <a:rPr lang="en-US" b="1" u="sng" dirty="0">
                <a:solidFill>
                  <a:schemeClr val="bg2">
                    <a:lumMod val="75000"/>
                  </a:schemeClr>
                </a:solidFill>
              </a:rPr>
              <a:t>World Health Organization (WHO) </a:t>
            </a:r>
            <a:endParaRPr lang="en-US" b="1" u="sng" dirty="0" smtClean="0">
              <a:solidFill>
                <a:schemeClr val="bg2">
                  <a:lumMod val="75000"/>
                </a:schemeClr>
              </a:solidFill>
            </a:endParaRPr>
          </a:p>
          <a:p>
            <a:pPr marL="45720" indent="0">
              <a:buNone/>
            </a:pPr>
            <a:r>
              <a:rPr lang="en-US" dirty="0" smtClean="0">
                <a:solidFill>
                  <a:schemeClr val="bg2">
                    <a:lumMod val="75000"/>
                  </a:schemeClr>
                </a:solidFill>
              </a:rPr>
              <a:t>1.</a:t>
            </a:r>
            <a:r>
              <a:rPr lang="en-US" dirty="0" smtClean="0"/>
              <a:t>suggests </a:t>
            </a:r>
            <a:r>
              <a:rPr lang="en-US" dirty="0"/>
              <a:t>that girls within the age range of 9 through 13 years should be the primary target population for HPV </a:t>
            </a:r>
            <a:r>
              <a:rPr lang="en-US" dirty="0" smtClean="0"/>
              <a:t>immunization.</a:t>
            </a:r>
          </a:p>
          <a:p>
            <a:pPr marL="45720" indent="0">
              <a:buNone/>
            </a:pPr>
            <a:endParaRPr lang="en-US" dirty="0"/>
          </a:p>
          <a:p>
            <a:pPr marL="45720" indent="0">
              <a:buNone/>
            </a:pPr>
            <a:r>
              <a:rPr lang="en-US" dirty="0" smtClean="0">
                <a:solidFill>
                  <a:schemeClr val="bg2">
                    <a:lumMod val="75000"/>
                  </a:schemeClr>
                </a:solidFill>
              </a:rPr>
              <a:t>2.</a:t>
            </a:r>
            <a:r>
              <a:rPr lang="en-US" dirty="0" smtClean="0"/>
              <a:t>local </a:t>
            </a:r>
            <a:r>
              <a:rPr lang="en-US" dirty="0"/>
              <a:t>public health programs should recommend vaccination of older females </a:t>
            </a:r>
            <a:r>
              <a:rPr lang="en-US" dirty="0">
                <a:solidFill>
                  <a:schemeClr val="bg2">
                    <a:lumMod val="75000"/>
                  </a:schemeClr>
                </a:solidFill>
              </a:rPr>
              <a:t>only if </a:t>
            </a:r>
            <a:r>
              <a:rPr lang="en-US" dirty="0"/>
              <a:t>it is affordable and cost effective and does not divert resources from vaccinating the primary target population or screening for cervical cancer.</a:t>
            </a:r>
          </a:p>
        </p:txBody>
      </p:sp>
    </p:spTree>
    <p:extLst>
      <p:ext uri="{BB962C8B-B14F-4D97-AF65-F5344CB8AC3E}">
        <p14:creationId xmlns:p14="http://schemas.microsoft.com/office/powerpoint/2010/main" val="37146116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6199" y="228601"/>
            <a:ext cx="9046509" cy="6172200"/>
          </a:xfrm>
        </p:spPr>
      </p:pic>
    </p:spTree>
    <p:extLst>
      <p:ext uri="{BB962C8B-B14F-4D97-AF65-F5344CB8AC3E}">
        <p14:creationId xmlns:p14="http://schemas.microsoft.com/office/powerpoint/2010/main" val="980649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04800" y="731520"/>
            <a:ext cx="8382000" cy="5288280"/>
          </a:xfrm>
        </p:spPr>
        <p:txBody>
          <a:bodyPr>
            <a:normAutofit/>
          </a:bodyPr>
          <a:lstStyle/>
          <a:p>
            <a:pPr marL="45720" indent="0">
              <a:buNone/>
            </a:pPr>
            <a:r>
              <a:rPr lang="en-US" b="1" u="sng" dirty="0">
                <a:solidFill>
                  <a:schemeClr val="bg2">
                    <a:lumMod val="75000"/>
                  </a:schemeClr>
                </a:solidFill>
              </a:rPr>
              <a:t>Conclusion:</a:t>
            </a:r>
          </a:p>
          <a:p>
            <a:pPr marL="45720" indent="0">
              <a:buNone/>
            </a:pPr>
            <a:endParaRPr lang="en-US" dirty="0"/>
          </a:p>
          <a:p>
            <a:pPr marL="45720" indent="0">
              <a:buNone/>
            </a:pPr>
            <a:r>
              <a:rPr lang="en-US" dirty="0"/>
              <a:t>Knowledge and perception of HPV infection as an </a:t>
            </a:r>
            <a:r>
              <a:rPr lang="en-US" dirty="0" smtClean="0"/>
              <a:t>STDS and </a:t>
            </a:r>
            <a:r>
              <a:rPr lang="en-US" dirty="0"/>
              <a:t>its vaccine was significantly low in this cohort of patients. </a:t>
            </a:r>
            <a:endParaRPr lang="en-US" dirty="0" smtClean="0"/>
          </a:p>
          <a:p>
            <a:pPr marL="45720" indent="0">
              <a:buNone/>
            </a:pPr>
            <a:r>
              <a:rPr lang="en-US" dirty="0" smtClean="0"/>
              <a:t>Higher </a:t>
            </a:r>
            <a:r>
              <a:rPr lang="en-US" dirty="0"/>
              <a:t>age and educational levels directly correlated with increased knowledge of HPV infection and its complications. </a:t>
            </a:r>
            <a:endParaRPr lang="en-US" dirty="0" smtClean="0"/>
          </a:p>
          <a:p>
            <a:pPr marL="45720" indent="0">
              <a:buNone/>
            </a:pPr>
            <a:endParaRPr lang="en-US" dirty="0"/>
          </a:p>
          <a:p>
            <a:pPr marL="45720" indent="0">
              <a:buNone/>
            </a:pPr>
            <a:r>
              <a:rPr lang="en-US" dirty="0" smtClean="0"/>
              <a:t>It </a:t>
            </a:r>
            <a:r>
              <a:rPr lang="en-US" dirty="0"/>
              <a:t>is recommended that awareness should be raised, and access to HPV vaccination increased to help reduce the health care burden of HPV sequelae in the Kingdom.</a:t>
            </a:r>
          </a:p>
        </p:txBody>
      </p:sp>
    </p:spTree>
    <p:extLst>
      <p:ext uri="{BB962C8B-B14F-4D97-AF65-F5344CB8AC3E}">
        <p14:creationId xmlns:p14="http://schemas.microsoft.com/office/powerpoint/2010/main" val="3865700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78820" y="381000"/>
            <a:ext cx="8675076" cy="5638799"/>
          </a:xfrm>
        </p:spPr>
      </p:pic>
    </p:spTree>
    <p:extLst>
      <p:ext uri="{BB962C8B-B14F-4D97-AF65-F5344CB8AC3E}">
        <p14:creationId xmlns:p14="http://schemas.microsoft.com/office/powerpoint/2010/main" val="1084651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85800" y="731520"/>
            <a:ext cx="6858000" cy="3474720"/>
          </a:xfrm>
        </p:spPr>
        <p:txBody>
          <a:bodyPr/>
          <a:lstStyle/>
          <a:p>
            <a:pPr marL="45720" indent="0">
              <a:buNone/>
            </a:pPr>
            <a:endParaRPr lang="en-US" b="1" u="sng" dirty="0" smtClean="0">
              <a:solidFill>
                <a:schemeClr val="bg2">
                  <a:lumMod val="75000"/>
                </a:schemeClr>
              </a:solidFill>
            </a:endParaRPr>
          </a:p>
          <a:p>
            <a:pPr marL="45720" indent="0" algn="ctr">
              <a:buNone/>
            </a:pPr>
            <a:endParaRPr lang="en-US" sz="2800" b="1" u="sng" dirty="0">
              <a:solidFill>
                <a:schemeClr val="tx2">
                  <a:lumMod val="60000"/>
                  <a:lumOff val="40000"/>
                </a:schemeClr>
              </a:solidFill>
            </a:endParaRPr>
          </a:p>
          <a:p>
            <a:pPr marL="45720" indent="0" algn="ctr">
              <a:buNone/>
            </a:pPr>
            <a:r>
              <a:rPr lang="en-US" sz="2800" b="1" u="sng" dirty="0" smtClean="0">
                <a:solidFill>
                  <a:schemeClr val="tx2">
                    <a:lumMod val="60000"/>
                    <a:lumOff val="40000"/>
                  </a:schemeClr>
                </a:solidFill>
              </a:rPr>
              <a:t>IMMUNIZATION </a:t>
            </a:r>
            <a:r>
              <a:rPr lang="en-US" sz="2800" b="1" u="sng" dirty="0">
                <a:solidFill>
                  <a:schemeClr val="tx2">
                    <a:lumMod val="60000"/>
                    <a:lumOff val="40000"/>
                  </a:schemeClr>
                </a:solidFill>
              </a:rPr>
              <a:t>IN SPECIAL PATIENT POPULATIONS</a:t>
            </a:r>
          </a:p>
        </p:txBody>
      </p:sp>
    </p:spTree>
    <p:extLst>
      <p:ext uri="{BB962C8B-B14F-4D97-AF65-F5344CB8AC3E}">
        <p14:creationId xmlns:p14="http://schemas.microsoft.com/office/powerpoint/2010/main" val="19921232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45720" indent="0">
              <a:buNone/>
            </a:pPr>
            <a:endParaRPr lang="en-US" sz="4400" b="1" dirty="0" smtClean="0">
              <a:solidFill>
                <a:schemeClr val="tx2">
                  <a:lumMod val="60000"/>
                  <a:lumOff val="40000"/>
                </a:schemeClr>
              </a:solidFill>
            </a:endParaRPr>
          </a:p>
          <a:p>
            <a:pPr marL="45720" indent="0" algn="ctr">
              <a:buNone/>
            </a:pPr>
            <a:r>
              <a:rPr lang="en-US" sz="4400" b="1" dirty="0" smtClean="0">
                <a:solidFill>
                  <a:schemeClr val="tx2">
                    <a:lumMod val="60000"/>
                    <a:lumOff val="40000"/>
                  </a:schemeClr>
                </a:solidFill>
              </a:rPr>
              <a:t>What about ?</a:t>
            </a:r>
          </a:p>
          <a:p>
            <a:pPr marL="45720" indent="0" algn="ctr">
              <a:buNone/>
            </a:pPr>
            <a:r>
              <a:rPr lang="en-US" sz="4400" b="1" dirty="0" smtClean="0">
                <a:solidFill>
                  <a:schemeClr val="tx2">
                    <a:lumMod val="60000"/>
                    <a:lumOff val="40000"/>
                  </a:schemeClr>
                </a:solidFill>
              </a:rPr>
              <a:t>Pregnant females?</a:t>
            </a:r>
            <a:endParaRPr lang="en-US" sz="4400" b="1" dirty="0">
              <a:solidFill>
                <a:schemeClr val="tx2">
                  <a:lumMod val="60000"/>
                  <a:lumOff val="4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4267200"/>
            <a:ext cx="3491134" cy="226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8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609600" y="381000"/>
            <a:ext cx="7924800" cy="5562600"/>
          </a:xfrm>
        </p:spPr>
        <p:txBody>
          <a:bodyPr/>
          <a:lstStyle/>
          <a:p>
            <a:pPr marL="45720" indent="0">
              <a:buClr>
                <a:schemeClr val="accent1">
                  <a:lumMod val="75000"/>
                </a:schemeClr>
              </a:buClr>
              <a:buNone/>
            </a:pPr>
            <a:r>
              <a:rPr lang="en-US" b="1" u="sng" dirty="0" smtClean="0">
                <a:solidFill>
                  <a:schemeClr val="bg2">
                    <a:lumMod val="75000"/>
                  </a:schemeClr>
                </a:solidFill>
              </a:rPr>
              <a:t>According to CDC RECOMMENDATIONS</a:t>
            </a:r>
          </a:p>
          <a:p>
            <a:pPr>
              <a:buClr>
                <a:schemeClr val="accent1">
                  <a:lumMod val="75000"/>
                </a:schemeClr>
              </a:buClr>
              <a:buFont typeface="Wingdings" panose="05000000000000000000" pitchFamily="2" charset="2"/>
              <a:buChar char="ü"/>
            </a:pPr>
            <a:endParaRPr lang="en-US" b="1" u="sng" dirty="0">
              <a:solidFill>
                <a:schemeClr val="bg2">
                  <a:lumMod val="75000"/>
                </a:schemeClr>
              </a:solidFill>
            </a:endParaRPr>
          </a:p>
          <a:p>
            <a:pPr>
              <a:buClr>
                <a:schemeClr val="accent1">
                  <a:lumMod val="75000"/>
                </a:schemeClr>
              </a:buClr>
              <a:buFont typeface="Wingdings" panose="05000000000000000000" pitchFamily="2" charset="2"/>
              <a:buChar char="ü"/>
            </a:pPr>
            <a:r>
              <a:rPr lang="en-US" b="1" u="sng" dirty="0" smtClean="0">
                <a:solidFill>
                  <a:schemeClr val="bg2">
                    <a:lumMod val="75000"/>
                  </a:schemeClr>
                </a:solidFill>
              </a:rPr>
              <a:t>not recommended</a:t>
            </a:r>
            <a:endParaRPr lang="en-US" dirty="0"/>
          </a:p>
          <a:p>
            <a:pPr marL="45720" indent="0">
              <a:buNone/>
            </a:pPr>
            <a:r>
              <a:rPr lang="en-US" dirty="0" smtClean="0"/>
              <a:t>given </a:t>
            </a:r>
            <a:r>
              <a:rPr lang="en-US" dirty="0"/>
              <a:t>that safety in this setting has not been thoroughly evaluated </a:t>
            </a:r>
            <a:r>
              <a:rPr lang="en-US" dirty="0" smtClean="0"/>
              <a:t>.</a:t>
            </a:r>
          </a:p>
          <a:p>
            <a:pPr marL="45720" indent="0">
              <a:buNone/>
            </a:pPr>
            <a:endParaRPr lang="en-US" dirty="0"/>
          </a:p>
          <a:p>
            <a:pPr marL="45720" indent="0">
              <a:buNone/>
            </a:pPr>
            <a:endParaRPr lang="en-US" dirty="0" smtClean="0"/>
          </a:p>
          <a:p>
            <a:pPr>
              <a:buClr>
                <a:schemeClr val="accent1">
                  <a:lumMod val="75000"/>
                </a:schemeClr>
              </a:buClr>
              <a:buFont typeface="Wingdings" panose="05000000000000000000" pitchFamily="2" charset="2"/>
              <a:buChar char="ü"/>
            </a:pPr>
            <a:r>
              <a:rPr lang="en-US" dirty="0" smtClean="0"/>
              <a:t>If </a:t>
            </a:r>
            <a:r>
              <a:rPr lang="en-US" dirty="0"/>
              <a:t>a woman is found to be pregnant after initiating the vaccination series, the remainder of the three-dose regimen should be delayed until after completion of the pregnancy </a:t>
            </a:r>
          </a:p>
        </p:txBody>
      </p:sp>
    </p:spTree>
    <p:extLst>
      <p:ext uri="{BB962C8B-B14F-4D97-AF65-F5344CB8AC3E}">
        <p14:creationId xmlns:p14="http://schemas.microsoft.com/office/powerpoint/2010/main" val="10643645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81000" y="381000"/>
            <a:ext cx="8229600" cy="5867400"/>
          </a:xfrm>
        </p:spPr>
        <p:txBody>
          <a:bodyPr>
            <a:normAutofit/>
          </a:bodyPr>
          <a:lstStyle/>
          <a:p>
            <a:pPr marL="45720" indent="0">
              <a:buClr>
                <a:schemeClr val="bg2">
                  <a:lumMod val="50000"/>
                </a:schemeClr>
              </a:buClr>
              <a:buNone/>
            </a:pPr>
            <a:r>
              <a:rPr lang="en-US" dirty="0"/>
              <a:t> </a:t>
            </a:r>
            <a:endParaRPr lang="en-US" dirty="0" smtClean="0"/>
          </a:p>
          <a:p>
            <a:pPr>
              <a:buClr>
                <a:schemeClr val="bg2">
                  <a:lumMod val="50000"/>
                </a:schemeClr>
              </a:buClr>
              <a:buFont typeface="Wingdings" panose="05000000000000000000" pitchFamily="2" charset="2"/>
              <a:buChar char="Ø"/>
            </a:pPr>
            <a:r>
              <a:rPr lang="en-US" dirty="0" smtClean="0"/>
              <a:t>In </a:t>
            </a:r>
            <a:r>
              <a:rPr lang="en-US" dirty="0" err="1" smtClean="0"/>
              <a:t>quadri</a:t>
            </a:r>
            <a:r>
              <a:rPr lang="en-US" dirty="0" smtClean="0"/>
              <a:t> valent </a:t>
            </a:r>
            <a:r>
              <a:rPr lang="en-US" dirty="0"/>
              <a:t>HPV vaccine trials, the composite rate of adverse pregnancy outcome (spontaneous abortion, late fetal death, congenital anomaly) was similar for the 3819 females who became pregnant and controls who did not receive the vaccine (22.6 versus 23.1 percent</a:t>
            </a:r>
            <a:r>
              <a:rPr lang="en-US" dirty="0" smtClean="0"/>
              <a:t>)</a:t>
            </a:r>
          </a:p>
          <a:p>
            <a:pPr>
              <a:buClr>
                <a:schemeClr val="bg2">
                  <a:lumMod val="50000"/>
                </a:schemeClr>
              </a:buClr>
              <a:buFont typeface="Wingdings" panose="05000000000000000000" pitchFamily="2" charset="2"/>
              <a:buChar char="Ø"/>
            </a:pPr>
            <a:endParaRPr lang="en-US" dirty="0"/>
          </a:p>
          <a:p>
            <a:pPr>
              <a:buClr>
                <a:schemeClr val="bg2">
                  <a:lumMod val="50000"/>
                </a:schemeClr>
              </a:buClr>
              <a:buFont typeface="Wingdings" panose="05000000000000000000" pitchFamily="2" charset="2"/>
              <a:buChar char="Ø"/>
            </a:pPr>
            <a:r>
              <a:rPr lang="en-US" dirty="0"/>
              <a:t>Similarly reassuring findings have been reported for the bivalent HPV </a:t>
            </a:r>
            <a:r>
              <a:rPr lang="en-US" dirty="0" smtClean="0"/>
              <a:t>vaccine </a:t>
            </a:r>
            <a:r>
              <a:rPr lang="en-US" dirty="0"/>
              <a:t>and for the 9-valent HPV vaccine </a:t>
            </a:r>
            <a:r>
              <a:rPr lang="en-US" dirty="0" smtClean="0"/>
              <a:t>, </a:t>
            </a:r>
            <a:r>
              <a:rPr lang="en-US" dirty="0"/>
              <a:t>although data are more </a:t>
            </a:r>
            <a:r>
              <a:rPr lang="en-US" dirty="0" smtClean="0"/>
              <a:t>limited</a:t>
            </a:r>
          </a:p>
          <a:p>
            <a:pPr>
              <a:buClr>
                <a:schemeClr val="bg2">
                  <a:lumMod val="50000"/>
                </a:schemeClr>
              </a:buClr>
              <a:buFont typeface="Wingdings" panose="05000000000000000000" pitchFamily="2" charset="2"/>
              <a:buChar char="Ø"/>
            </a:pPr>
            <a:endParaRPr lang="en-US" dirty="0"/>
          </a:p>
          <a:p>
            <a:pPr>
              <a:buClr>
                <a:schemeClr val="bg2">
                  <a:lumMod val="50000"/>
                </a:schemeClr>
              </a:buClr>
              <a:buFont typeface="Wingdings" panose="05000000000000000000" pitchFamily="2" charset="2"/>
              <a:buChar char="Ø"/>
            </a:pPr>
            <a:r>
              <a:rPr lang="en-US" dirty="0" smtClean="0"/>
              <a:t>Safe in lactating females as it dose not affect the infant breast feeding</a:t>
            </a:r>
            <a:endParaRPr lang="en-US" dirty="0"/>
          </a:p>
        </p:txBody>
      </p:sp>
    </p:spTree>
    <p:extLst>
      <p:ext uri="{BB962C8B-B14F-4D97-AF65-F5344CB8AC3E}">
        <p14:creationId xmlns:p14="http://schemas.microsoft.com/office/powerpoint/2010/main" val="149814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143000" y="12492"/>
            <a:ext cx="6400800" cy="3474720"/>
          </a:xfrm>
        </p:spPr>
        <p:txBody>
          <a:bodyPr>
            <a:noAutofit/>
          </a:bodyPr>
          <a:lstStyle/>
          <a:p>
            <a:pPr marL="45720" indent="0" algn="ctr">
              <a:buNone/>
            </a:pPr>
            <a:endParaRPr lang="en-US" sz="4400" dirty="0" smtClean="0">
              <a:solidFill>
                <a:schemeClr val="bg2">
                  <a:lumMod val="75000"/>
                </a:schemeClr>
              </a:solidFill>
            </a:endParaRPr>
          </a:p>
          <a:p>
            <a:pPr marL="45720" indent="0" algn="ctr">
              <a:buNone/>
            </a:pPr>
            <a:endParaRPr lang="en-US" sz="4400" dirty="0">
              <a:solidFill>
                <a:schemeClr val="bg2">
                  <a:lumMod val="75000"/>
                </a:schemeClr>
              </a:solidFill>
            </a:endParaRPr>
          </a:p>
          <a:p>
            <a:pPr marL="45720" indent="0" algn="ctr">
              <a:buNone/>
            </a:pPr>
            <a:r>
              <a:rPr lang="en-US" sz="3200" dirty="0" smtClean="0">
                <a:solidFill>
                  <a:schemeClr val="bg2">
                    <a:lumMod val="75000"/>
                  </a:schemeClr>
                </a:solidFill>
              </a:rPr>
              <a:t>Immunization </a:t>
            </a:r>
            <a:r>
              <a:rPr lang="en-US" sz="3200" dirty="0">
                <a:solidFill>
                  <a:schemeClr val="bg2">
                    <a:lumMod val="75000"/>
                  </a:schemeClr>
                </a:solidFill>
              </a:rPr>
              <a:t>in females with pre-existing cervical abnormalities or genital warts </a:t>
            </a:r>
          </a:p>
        </p:txBody>
      </p:sp>
    </p:spTree>
    <p:extLst>
      <p:ext uri="{BB962C8B-B14F-4D97-AF65-F5344CB8AC3E}">
        <p14:creationId xmlns:p14="http://schemas.microsoft.com/office/powerpoint/2010/main" val="36226822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457200" y="304800"/>
            <a:ext cx="8001000" cy="5791200"/>
          </a:xfrm>
        </p:spPr>
        <p:txBody>
          <a:bodyPr>
            <a:normAutofit/>
          </a:bodyPr>
          <a:lstStyle/>
          <a:p>
            <a:pPr>
              <a:buClr>
                <a:schemeClr val="bg2">
                  <a:lumMod val="50000"/>
                </a:schemeClr>
              </a:buClr>
              <a:buFont typeface="Wingdings" panose="05000000000000000000" pitchFamily="2" charset="2"/>
              <a:buChar char="Ø"/>
            </a:pPr>
            <a:r>
              <a:rPr lang="en-US" dirty="0"/>
              <a:t>A history of genital warts, abnormal cytology, or </a:t>
            </a:r>
            <a:r>
              <a:rPr lang="en-US" dirty="0" smtClean="0"/>
              <a:t>+VE HPV </a:t>
            </a:r>
            <a:r>
              <a:rPr lang="en-US" dirty="0"/>
              <a:t>DNA test result is not evidence of prior infection with any or all of the vaccine HPV </a:t>
            </a:r>
            <a:r>
              <a:rPr lang="en-US" dirty="0" smtClean="0"/>
              <a:t>types</a:t>
            </a:r>
          </a:p>
          <a:p>
            <a:pPr>
              <a:buClr>
                <a:schemeClr val="bg2">
                  <a:lumMod val="50000"/>
                </a:schemeClr>
              </a:buClr>
              <a:buFont typeface="Wingdings" panose="05000000000000000000" pitchFamily="2" charset="2"/>
              <a:buChar char="Ø"/>
            </a:pPr>
            <a:endParaRPr lang="en-US" dirty="0"/>
          </a:p>
          <a:p>
            <a:pPr>
              <a:buClr>
                <a:schemeClr val="bg2">
                  <a:lumMod val="50000"/>
                </a:schemeClr>
              </a:buClr>
              <a:buFont typeface="Wingdings" panose="05000000000000000000" pitchFamily="2" charset="2"/>
              <a:buChar char="Ø"/>
            </a:pPr>
            <a:r>
              <a:rPr lang="en-US" dirty="0" smtClean="0"/>
              <a:t>vaccination </a:t>
            </a:r>
            <a:r>
              <a:rPr lang="en-US" dirty="0"/>
              <a:t>can still provide protection against infection with HPV vaccine types not already acquired. </a:t>
            </a:r>
            <a:endParaRPr lang="en-US" dirty="0" smtClean="0"/>
          </a:p>
          <a:p>
            <a:pPr>
              <a:buClr>
                <a:schemeClr val="bg2">
                  <a:lumMod val="50000"/>
                </a:schemeClr>
              </a:buClr>
              <a:buFont typeface="Wingdings" panose="05000000000000000000" pitchFamily="2" charset="2"/>
              <a:buChar char="Ø"/>
            </a:pPr>
            <a:r>
              <a:rPr lang="en-US" dirty="0" smtClean="0"/>
              <a:t>assessment </a:t>
            </a:r>
            <a:r>
              <a:rPr lang="en-US" dirty="0"/>
              <a:t>with Pap testing or screening for existing HPV </a:t>
            </a:r>
            <a:r>
              <a:rPr lang="en-US" dirty="0" smtClean="0"/>
              <a:t>infection is NOT indicated  </a:t>
            </a:r>
            <a:r>
              <a:rPr lang="en-US" dirty="0"/>
              <a:t>as part of the determination for HPV vaccine candidacy. </a:t>
            </a:r>
            <a:endParaRPr lang="en-US" dirty="0" smtClean="0"/>
          </a:p>
          <a:p>
            <a:pPr>
              <a:buClr>
                <a:schemeClr val="bg2">
                  <a:lumMod val="50000"/>
                </a:schemeClr>
              </a:buClr>
              <a:buFont typeface="Wingdings" panose="05000000000000000000" pitchFamily="2" charset="2"/>
              <a:buChar char="Ø"/>
            </a:pPr>
            <a:endParaRPr lang="en-US" dirty="0"/>
          </a:p>
          <a:p>
            <a:pPr>
              <a:buClr>
                <a:schemeClr val="bg2">
                  <a:lumMod val="50000"/>
                </a:schemeClr>
              </a:buClr>
              <a:buFont typeface="Wingdings" panose="05000000000000000000" pitchFamily="2" charset="2"/>
              <a:buChar char="Ø"/>
            </a:pPr>
            <a:r>
              <a:rPr lang="en-US" dirty="0" smtClean="0"/>
              <a:t>these </a:t>
            </a:r>
            <a:r>
              <a:rPr lang="en-US" dirty="0"/>
              <a:t>patients should be advised that vaccination will have no therapeutic effect on pre-existing HPV infection or </a:t>
            </a:r>
            <a:r>
              <a:rPr lang="en-US" dirty="0" smtClean="0"/>
              <a:t>CIN , </a:t>
            </a:r>
            <a:r>
              <a:rPr lang="en-US" dirty="0"/>
              <a:t>and the potential benefit of HPV vaccination is not as great as if they were vaccinated before they started having sex.</a:t>
            </a:r>
          </a:p>
          <a:p>
            <a:endParaRPr lang="en-US" dirty="0"/>
          </a:p>
        </p:txBody>
      </p:sp>
    </p:spTree>
    <p:extLst>
      <p:ext uri="{BB962C8B-B14F-4D97-AF65-F5344CB8AC3E}">
        <p14:creationId xmlns:p14="http://schemas.microsoft.com/office/powerpoint/2010/main" val="18840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algn="ctr"/>
            <a:endParaRPr lang="en-US" sz="2800" b="1" dirty="0" smtClean="0">
              <a:solidFill>
                <a:schemeClr val="bg2">
                  <a:lumMod val="75000"/>
                </a:schemeClr>
              </a:solidFill>
            </a:endParaRPr>
          </a:p>
          <a:p>
            <a:pPr algn="ctr"/>
            <a:endParaRPr lang="en-US" sz="2800" b="1" dirty="0">
              <a:solidFill>
                <a:schemeClr val="bg2">
                  <a:lumMod val="75000"/>
                </a:schemeClr>
              </a:solidFill>
            </a:endParaRPr>
          </a:p>
          <a:p>
            <a:pPr marL="45720" indent="0" algn="ctr">
              <a:buNone/>
            </a:pPr>
            <a:r>
              <a:rPr lang="en-US" sz="2800" b="1" dirty="0" smtClean="0">
                <a:solidFill>
                  <a:schemeClr val="bg2">
                    <a:lumMod val="75000"/>
                  </a:schemeClr>
                </a:solidFill>
              </a:rPr>
              <a:t>Transplant </a:t>
            </a:r>
            <a:r>
              <a:rPr lang="en-US" sz="2800" b="1" dirty="0">
                <a:solidFill>
                  <a:schemeClr val="bg2">
                    <a:lumMod val="75000"/>
                  </a:schemeClr>
                </a:solidFill>
              </a:rPr>
              <a:t>recipients and HIV-infected patients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27660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8494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066800" y="381000"/>
            <a:ext cx="6477000" cy="3825240"/>
          </a:xfrm>
        </p:spPr>
        <p:txBody>
          <a:bodyPr/>
          <a:lstStyle/>
          <a:p>
            <a:pPr>
              <a:buClr>
                <a:schemeClr val="bg2">
                  <a:lumMod val="75000"/>
                </a:schemeClr>
              </a:buClr>
              <a:buFont typeface="Wingdings" panose="05000000000000000000" pitchFamily="2" charset="2"/>
              <a:buChar char="v"/>
            </a:pPr>
            <a:endParaRPr lang="en-US" dirty="0" smtClean="0"/>
          </a:p>
          <a:p>
            <a:pPr>
              <a:buClr>
                <a:schemeClr val="bg2">
                  <a:lumMod val="75000"/>
                </a:schemeClr>
              </a:buClr>
              <a:buFont typeface="Wingdings" panose="05000000000000000000" pitchFamily="2" charset="2"/>
              <a:buChar char="v"/>
            </a:pPr>
            <a:endParaRPr lang="en-US" dirty="0"/>
          </a:p>
          <a:p>
            <a:pPr>
              <a:buClr>
                <a:schemeClr val="bg2">
                  <a:lumMod val="75000"/>
                </a:schemeClr>
              </a:buClr>
              <a:buFont typeface="Wingdings" panose="05000000000000000000" pitchFamily="2" charset="2"/>
              <a:buChar char="v"/>
            </a:pPr>
            <a:r>
              <a:rPr lang="en-US" dirty="0" smtClean="0"/>
              <a:t>Studies </a:t>
            </a:r>
            <a:r>
              <a:rPr lang="en-US" dirty="0"/>
              <a:t>of the HPV </a:t>
            </a:r>
            <a:r>
              <a:rPr lang="en-US" dirty="0" err="1"/>
              <a:t>quadrivalent</a:t>
            </a:r>
            <a:r>
              <a:rPr lang="en-US" dirty="0"/>
              <a:t> vaccine in HIV-infected adult men </a:t>
            </a:r>
            <a:r>
              <a:rPr lang="en-US" dirty="0" smtClean="0"/>
              <a:t>and </a:t>
            </a:r>
            <a:r>
              <a:rPr lang="en-US" dirty="0"/>
              <a:t>women aged 16 to 23 years ,</a:t>
            </a:r>
            <a:r>
              <a:rPr lang="en-US" dirty="0" smtClean="0"/>
              <a:t> </a:t>
            </a:r>
            <a:r>
              <a:rPr lang="en-US" dirty="0"/>
              <a:t>boys and girls aged 7 to 12 years </a:t>
            </a:r>
            <a:r>
              <a:rPr lang="en-US" dirty="0" smtClean="0"/>
              <a:t> </a:t>
            </a:r>
            <a:r>
              <a:rPr lang="en-US" dirty="0"/>
              <a:t>suggest that it is both immunogenic and safe in these populations</a:t>
            </a:r>
            <a:r>
              <a:rPr lang="en-US" dirty="0" smtClean="0"/>
              <a:t>.</a:t>
            </a:r>
          </a:p>
          <a:p>
            <a:pPr>
              <a:buClr>
                <a:schemeClr val="bg2">
                  <a:lumMod val="75000"/>
                </a:schemeClr>
              </a:buClr>
              <a:buFont typeface="Wingdings" panose="05000000000000000000" pitchFamily="2" charset="2"/>
              <a:buChar char="v"/>
            </a:pPr>
            <a:endParaRPr lang="en-US" dirty="0"/>
          </a:p>
          <a:p>
            <a:pPr>
              <a:buClr>
                <a:schemeClr val="bg2">
                  <a:lumMod val="75000"/>
                </a:schemeClr>
              </a:buClr>
              <a:buFont typeface="Wingdings" panose="05000000000000000000" pitchFamily="2" charset="2"/>
              <a:buChar char="v"/>
            </a:pPr>
            <a:r>
              <a:rPr lang="en-US" dirty="0" smtClean="0"/>
              <a:t>efficacy </a:t>
            </a:r>
            <a:r>
              <a:rPr lang="en-US" dirty="0"/>
              <a:t>data are not yet available. </a:t>
            </a:r>
            <a:r>
              <a:rPr lang="en-US" dirty="0" smtClean="0"/>
              <a:t> </a:t>
            </a:r>
            <a:endParaRPr lang="en-US" dirty="0"/>
          </a:p>
        </p:txBody>
      </p:sp>
      <p:pic>
        <p:nvPicPr>
          <p:cNvPr id="4" name="Picture 3"/>
          <p:cNvPicPr>
            <a:picLocks noChangeAspect="1"/>
          </p:cNvPicPr>
          <p:nvPr/>
        </p:nvPicPr>
        <p:blipFill>
          <a:blip r:embed="rId2"/>
          <a:stretch>
            <a:fillRect/>
          </a:stretch>
        </p:blipFill>
        <p:spPr>
          <a:xfrm>
            <a:off x="1066800" y="387531"/>
            <a:ext cx="5249111" cy="591363"/>
          </a:xfrm>
          <a:prstGeom prst="rect">
            <a:avLst/>
          </a:prstGeom>
        </p:spPr>
      </p:pic>
    </p:spTree>
    <p:extLst>
      <p:ext uri="{BB962C8B-B14F-4D97-AF65-F5344CB8AC3E}">
        <p14:creationId xmlns:p14="http://schemas.microsoft.com/office/powerpoint/2010/main" val="12790006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a:buClr>
                <a:schemeClr val="bg2">
                  <a:lumMod val="75000"/>
                </a:schemeClr>
              </a:buClr>
              <a:buFont typeface="Wingdings" panose="05000000000000000000" pitchFamily="2" charset="2"/>
              <a:buChar char="v"/>
            </a:pPr>
            <a:r>
              <a:rPr lang="en-US" dirty="0" smtClean="0"/>
              <a:t>For solid organ transplant recipient</a:t>
            </a:r>
          </a:p>
          <a:p>
            <a:pPr marL="45720" indent="0">
              <a:buClr>
                <a:schemeClr val="bg2">
                  <a:lumMod val="75000"/>
                </a:schemeClr>
              </a:buClr>
              <a:buNone/>
            </a:pPr>
            <a:r>
              <a:rPr lang="en-US" dirty="0" smtClean="0"/>
              <a:t>It is safe to be given 3 to 6 months following </a:t>
            </a:r>
            <a:r>
              <a:rPr lang="en-US" dirty="0" err="1" smtClean="0"/>
              <a:t>trasplantation</a:t>
            </a:r>
            <a:endParaRPr lang="en-US" dirty="0"/>
          </a:p>
        </p:txBody>
      </p:sp>
    </p:spTree>
    <p:extLst>
      <p:ext uri="{BB962C8B-B14F-4D97-AF65-F5344CB8AC3E}">
        <p14:creationId xmlns:p14="http://schemas.microsoft.com/office/powerpoint/2010/main" val="22793986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45720" indent="0">
              <a:buNone/>
            </a:pPr>
            <a:r>
              <a:rPr lang="en-US" b="1" dirty="0">
                <a:solidFill>
                  <a:schemeClr val="accent1">
                    <a:lumMod val="75000"/>
                  </a:schemeClr>
                </a:solidFill>
              </a:rPr>
              <a:t>PREVACCINATION ASSESSMENT </a:t>
            </a:r>
            <a:endParaRPr lang="en-US" b="1" dirty="0" smtClean="0">
              <a:solidFill>
                <a:schemeClr val="accent1">
                  <a:lumMod val="75000"/>
                </a:schemeClr>
              </a:solidFill>
            </a:endParaRPr>
          </a:p>
          <a:p>
            <a:pPr marL="45720" indent="0">
              <a:buNone/>
            </a:pPr>
            <a:endParaRPr lang="en-US" dirty="0"/>
          </a:p>
          <a:p>
            <a:pPr marL="45720" indent="0">
              <a:buNone/>
            </a:pPr>
            <a:r>
              <a:rPr lang="en-US" dirty="0" smtClean="0"/>
              <a:t>The Advisory </a:t>
            </a:r>
            <a:r>
              <a:rPr lang="en-US" dirty="0"/>
              <a:t>Committee on Immunization </a:t>
            </a:r>
            <a:r>
              <a:rPr lang="en-US" dirty="0" smtClean="0"/>
              <a:t>Practices(ACIP) </a:t>
            </a:r>
            <a:r>
              <a:rPr lang="en-US" dirty="0"/>
              <a:t>does not recommend serologic or HPV DNA testing prior to immunization in females or males </a:t>
            </a:r>
          </a:p>
          <a:p>
            <a:endParaRPr lang="en-US" dirty="0"/>
          </a:p>
        </p:txBody>
      </p:sp>
    </p:spTree>
    <p:extLst>
      <p:ext uri="{BB962C8B-B14F-4D97-AF65-F5344CB8AC3E}">
        <p14:creationId xmlns:p14="http://schemas.microsoft.com/office/powerpoint/2010/main" val="2130353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 y="95250"/>
            <a:ext cx="8910108" cy="6625432"/>
          </a:xfrm>
        </p:spPr>
      </p:pic>
    </p:spTree>
    <p:extLst>
      <p:ext uri="{BB962C8B-B14F-4D97-AF65-F5344CB8AC3E}">
        <p14:creationId xmlns:p14="http://schemas.microsoft.com/office/powerpoint/2010/main" val="14214500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52400" y="381000"/>
            <a:ext cx="8458200" cy="5638800"/>
          </a:xfrm>
        </p:spPr>
        <p:txBody>
          <a:bodyPr>
            <a:normAutofit/>
          </a:bodyPr>
          <a:lstStyle/>
          <a:p>
            <a:pPr marL="45720" indent="0">
              <a:buNone/>
            </a:pPr>
            <a:r>
              <a:rPr lang="en-US" b="1" dirty="0">
                <a:solidFill>
                  <a:schemeClr val="accent1">
                    <a:lumMod val="75000"/>
                  </a:schemeClr>
                </a:solidFill>
              </a:rPr>
              <a:t>VACCINE DOSE AND </a:t>
            </a:r>
            <a:r>
              <a:rPr lang="en-US" b="1" dirty="0" smtClean="0">
                <a:solidFill>
                  <a:schemeClr val="accent1">
                    <a:lumMod val="75000"/>
                  </a:schemeClr>
                </a:solidFill>
              </a:rPr>
              <a:t>ADMINISTRATION</a:t>
            </a:r>
          </a:p>
          <a:p>
            <a:pPr marL="45720" indent="0">
              <a:buNone/>
            </a:pPr>
            <a:endParaRPr lang="en-US" b="1" dirty="0">
              <a:solidFill>
                <a:schemeClr val="accent1">
                  <a:lumMod val="75000"/>
                </a:schemeClr>
              </a:solidFill>
            </a:endParaRPr>
          </a:p>
          <a:p>
            <a:pPr marL="45720" indent="0">
              <a:buNone/>
            </a:pPr>
            <a:r>
              <a:rPr lang="en-US" b="1" dirty="0" smtClean="0">
                <a:solidFill>
                  <a:schemeClr val="accent1">
                    <a:lumMod val="75000"/>
                  </a:schemeClr>
                </a:solidFill>
              </a:rPr>
              <a:t>According To CDC GUIDELINES ON DEC 2016 </a:t>
            </a:r>
            <a:endParaRPr lang="en-US" b="1" dirty="0">
              <a:solidFill>
                <a:schemeClr val="accent1">
                  <a:lumMod val="75000"/>
                </a:schemeClr>
              </a:solidFill>
            </a:endParaRPr>
          </a:p>
          <a:p>
            <a:pPr marL="45720" indent="0">
              <a:buNone/>
            </a:pPr>
            <a:r>
              <a:rPr lang="en-US" u="sng" dirty="0" smtClean="0">
                <a:solidFill>
                  <a:schemeClr val="accent2">
                    <a:lumMod val="75000"/>
                  </a:schemeClr>
                </a:solidFill>
              </a:rPr>
              <a:t>Immunization schedule — In the United States, as of 2016, the recommended dosing schedule depends on the age of the patient </a:t>
            </a:r>
            <a:endParaRPr lang="en-US" u="sng" dirty="0">
              <a:solidFill>
                <a:schemeClr val="accent2">
                  <a:lumMod val="75000"/>
                </a:schemeClr>
              </a:solidFill>
            </a:endParaRPr>
          </a:p>
          <a:p>
            <a:pPr marL="45720" indent="0">
              <a:buNone/>
            </a:pPr>
            <a:endParaRPr lang="en-US" dirty="0" smtClean="0"/>
          </a:p>
          <a:p>
            <a:pPr>
              <a:buClr>
                <a:schemeClr val="bg2">
                  <a:lumMod val="75000"/>
                </a:schemeClr>
              </a:buClr>
              <a:buFont typeface="Arial" panose="020B0604020202020204" pitchFamily="34" charset="0"/>
              <a:buChar char="•"/>
            </a:pPr>
            <a:r>
              <a:rPr lang="en-US" dirty="0" smtClean="0"/>
              <a:t>Individuals </a:t>
            </a:r>
            <a:r>
              <a:rPr lang="en-US" dirty="0"/>
              <a:t>younger than 15 years should receive two doses of HPV vaccine at least six months apart. </a:t>
            </a:r>
          </a:p>
          <a:p>
            <a:pPr marL="45720" indent="0">
              <a:buNone/>
            </a:pPr>
            <a:endParaRPr lang="en-US" dirty="0"/>
          </a:p>
        </p:txBody>
      </p:sp>
    </p:spTree>
    <p:extLst>
      <p:ext uri="{BB962C8B-B14F-4D97-AF65-F5344CB8AC3E}">
        <p14:creationId xmlns:p14="http://schemas.microsoft.com/office/powerpoint/2010/main" val="22515377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457200"/>
            <a:ext cx="7620000" cy="5257800"/>
          </a:xfrm>
        </p:spPr>
        <p:txBody>
          <a:bodyPr>
            <a:normAutofit/>
          </a:bodyPr>
          <a:lstStyle/>
          <a:p>
            <a:pPr marL="45720" indent="0">
              <a:buClr>
                <a:schemeClr val="bg2">
                  <a:lumMod val="75000"/>
                </a:schemeClr>
              </a:buClr>
              <a:buNone/>
            </a:pPr>
            <a:r>
              <a:rPr lang="en-US" dirty="0"/>
              <a:t>Individuals 15 years or older should receive three doses of HPV vaccine over a minimum of 24 weeks. </a:t>
            </a:r>
            <a:endParaRPr lang="en-US" dirty="0" smtClean="0"/>
          </a:p>
          <a:p>
            <a:pPr>
              <a:buClr>
                <a:schemeClr val="bg2">
                  <a:lumMod val="75000"/>
                </a:schemeClr>
              </a:buClr>
              <a:buFont typeface="Arial" panose="020B0604020202020204" pitchFamily="34" charset="0"/>
              <a:buChar char="•"/>
            </a:pPr>
            <a:r>
              <a:rPr lang="en-US" dirty="0" smtClean="0"/>
              <a:t>The </a:t>
            </a:r>
            <a:r>
              <a:rPr lang="en-US" dirty="0"/>
              <a:t>minimum interval between the first two doses is </a:t>
            </a:r>
            <a:r>
              <a:rPr lang="en-US" dirty="0" smtClean="0"/>
              <a:t>4 </a:t>
            </a:r>
            <a:r>
              <a:rPr lang="en-US" dirty="0"/>
              <a:t>weeks and the minimum interval between the second and third doses is 12 weeks. </a:t>
            </a:r>
            <a:endParaRPr lang="en-US" dirty="0" smtClean="0"/>
          </a:p>
          <a:p>
            <a:pPr>
              <a:buClr>
                <a:schemeClr val="bg2">
                  <a:lumMod val="75000"/>
                </a:schemeClr>
              </a:buClr>
              <a:buFont typeface="Arial" panose="020B0604020202020204" pitchFamily="34" charset="0"/>
              <a:buChar char="•"/>
            </a:pPr>
            <a:endParaRPr lang="en-US" dirty="0"/>
          </a:p>
          <a:p>
            <a:pPr>
              <a:buClr>
                <a:schemeClr val="bg2">
                  <a:lumMod val="75000"/>
                </a:schemeClr>
              </a:buClr>
              <a:buFont typeface="Arial" panose="020B0604020202020204" pitchFamily="34" charset="0"/>
              <a:buChar char="•"/>
            </a:pPr>
            <a:r>
              <a:rPr lang="en-US" dirty="0" smtClean="0"/>
              <a:t>The Gardasil </a:t>
            </a:r>
            <a:r>
              <a:rPr lang="en-US" dirty="0"/>
              <a:t>and </a:t>
            </a:r>
            <a:r>
              <a:rPr lang="en-US" dirty="0" smtClean="0"/>
              <a:t>Gardasil 9 </a:t>
            </a:r>
            <a:r>
              <a:rPr lang="en-US" dirty="0"/>
              <a:t>are typically administered in three doses at time zero, and at two and six months of follow-up. </a:t>
            </a:r>
            <a:endParaRPr lang="en-US" dirty="0" smtClean="0"/>
          </a:p>
          <a:p>
            <a:pPr>
              <a:buClr>
                <a:schemeClr val="bg2">
                  <a:lumMod val="75000"/>
                </a:schemeClr>
              </a:buClr>
              <a:buFont typeface="Arial" panose="020B0604020202020204" pitchFamily="34" charset="0"/>
              <a:buChar char="•"/>
            </a:pPr>
            <a:r>
              <a:rPr lang="en-US" dirty="0" err="1" smtClean="0"/>
              <a:t>Cervarix</a:t>
            </a:r>
            <a:r>
              <a:rPr lang="en-US" dirty="0"/>
              <a:t> f</a:t>
            </a:r>
            <a:r>
              <a:rPr lang="en-US" dirty="0" smtClean="0"/>
              <a:t>ollow </a:t>
            </a:r>
            <a:r>
              <a:rPr lang="en-US" dirty="0"/>
              <a:t>a similar three-dose schedule for those older than 15 years, the bivalent vaccine is typically administered in three doses at time zero, and at one and six months of follow-up.</a:t>
            </a:r>
          </a:p>
          <a:p>
            <a:endParaRPr lang="en-US" dirty="0"/>
          </a:p>
        </p:txBody>
      </p:sp>
    </p:spTree>
    <p:extLst>
      <p:ext uri="{BB962C8B-B14F-4D97-AF65-F5344CB8AC3E}">
        <p14:creationId xmlns:p14="http://schemas.microsoft.com/office/powerpoint/2010/main" val="163937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45720" indent="0">
              <a:buNone/>
            </a:pPr>
            <a:r>
              <a:rPr lang="en-US" b="1" dirty="0">
                <a:solidFill>
                  <a:schemeClr val="bg2">
                    <a:lumMod val="50000"/>
                  </a:schemeClr>
                </a:solidFill>
              </a:rPr>
              <a:t>Interrupted </a:t>
            </a:r>
            <a:r>
              <a:rPr lang="en-US" b="1" dirty="0" smtClean="0">
                <a:solidFill>
                  <a:schemeClr val="bg2">
                    <a:lumMod val="50000"/>
                  </a:schemeClr>
                </a:solidFill>
              </a:rPr>
              <a:t>schedules</a:t>
            </a:r>
          </a:p>
          <a:p>
            <a:pPr marL="45720" indent="0">
              <a:buNone/>
            </a:pPr>
            <a:endParaRPr lang="en-US" b="1" dirty="0" smtClean="0">
              <a:solidFill>
                <a:schemeClr val="bg2">
                  <a:lumMod val="50000"/>
                </a:schemeClr>
              </a:solidFill>
            </a:endParaRPr>
          </a:p>
          <a:p>
            <a:pPr marL="45720" indent="0">
              <a:buNone/>
            </a:pPr>
            <a:r>
              <a:rPr lang="en-US" dirty="0" smtClean="0"/>
              <a:t>if </a:t>
            </a:r>
            <a:r>
              <a:rPr lang="en-US" dirty="0"/>
              <a:t>the vaccination series is interrupted for any length of time, it can be resumed without restarting the series.</a:t>
            </a:r>
          </a:p>
        </p:txBody>
      </p:sp>
    </p:spTree>
    <p:extLst>
      <p:ext uri="{BB962C8B-B14F-4D97-AF65-F5344CB8AC3E}">
        <p14:creationId xmlns:p14="http://schemas.microsoft.com/office/powerpoint/2010/main" val="18335829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609600" y="533400"/>
            <a:ext cx="7848600" cy="5638800"/>
          </a:xfrm>
        </p:spPr>
        <p:txBody>
          <a:bodyPr>
            <a:normAutofit/>
          </a:bodyPr>
          <a:lstStyle/>
          <a:p>
            <a:pPr marL="45720" indent="0">
              <a:buNone/>
            </a:pPr>
            <a:endParaRPr lang="en-US" sz="3200" b="1" dirty="0" smtClean="0">
              <a:solidFill>
                <a:schemeClr val="tx2">
                  <a:lumMod val="60000"/>
                  <a:lumOff val="40000"/>
                </a:schemeClr>
              </a:solidFill>
            </a:endParaRPr>
          </a:p>
          <a:p>
            <a:pPr marL="45720" indent="0" algn="ctr">
              <a:buNone/>
            </a:pPr>
            <a:r>
              <a:rPr lang="en-US" sz="3200" b="1" dirty="0" smtClean="0">
                <a:solidFill>
                  <a:schemeClr val="tx2">
                    <a:lumMod val="60000"/>
                    <a:lumOff val="40000"/>
                  </a:schemeClr>
                </a:solidFill>
              </a:rPr>
              <a:t>For how long ?</a:t>
            </a:r>
            <a:endParaRPr lang="en-US" sz="3200" b="1" dirty="0">
              <a:solidFill>
                <a:schemeClr val="tx2">
                  <a:lumMod val="60000"/>
                  <a:lumOff val="40000"/>
                </a:schemeClr>
              </a:solidFill>
            </a:endParaRPr>
          </a:p>
          <a:p>
            <a:pPr marL="45720" indent="0" algn="ctr">
              <a:buNone/>
            </a:pPr>
            <a:endParaRPr lang="en-US" sz="3200" b="1" dirty="0" smtClean="0">
              <a:solidFill>
                <a:schemeClr val="tx2">
                  <a:lumMod val="60000"/>
                  <a:lumOff val="40000"/>
                </a:schemeClr>
              </a:solidFill>
            </a:endParaRPr>
          </a:p>
          <a:p>
            <a:pPr marL="45720" indent="0" algn="ctr">
              <a:buNone/>
            </a:pPr>
            <a:r>
              <a:rPr lang="en-US" sz="3200" b="1" dirty="0" smtClean="0">
                <a:solidFill>
                  <a:schemeClr val="tx2">
                    <a:lumMod val="60000"/>
                    <a:lumOff val="40000"/>
                  </a:schemeClr>
                </a:solidFill>
              </a:rPr>
              <a:t>Duration </a:t>
            </a:r>
            <a:r>
              <a:rPr lang="en-US" sz="3200" b="1" dirty="0">
                <a:solidFill>
                  <a:schemeClr val="tx2">
                    <a:lumMod val="60000"/>
                    <a:lumOff val="40000"/>
                  </a:schemeClr>
                </a:solidFill>
              </a:rPr>
              <a:t>of protection </a:t>
            </a:r>
            <a:r>
              <a:rPr lang="en-US" sz="3200" b="1" dirty="0" smtClean="0">
                <a:solidFill>
                  <a:schemeClr val="tx2">
                    <a:lumMod val="60000"/>
                    <a:lumOff val="40000"/>
                  </a:schemeClr>
                </a:solidFill>
              </a:rPr>
              <a:t>?</a:t>
            </a:r>
            <a:endParaRPr lang="en-US" sz="3200" b="1" dirty="0">
              <a:solidFill>
                <a:schemeClr val="tx2">
                  <a:lumMod val="60000"/>
                  <a:lumOff val="40000"/>
                </a:schemeClr>
              </a:solidFill>
            </a:endParaRPr>
          </a:p>
          <a:p>
            <a:pPr marL="45720" indent="0">
              <a:buNone/>
            </a:pPr>
            <a:endParaRPr lang="en-US" b="1" dirty="0" smtClean="0">
              <a:solidFill>
                <a:schemeClr val="tx2">
                  <a:lumMod val="60000"/>
                  <a:lumOff val="4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183" y="3420533"/>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3417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486400"/>
            <a:ext cx="6512511" cy="1143000"/>
          </a:xfrm>
        </p:spPr>
        <p:txBody>
          <a:bodyPr/>
          <a:lstStyle/>
          <a:p>
            <a:r>
              <a:rPr lang="en-US" sz="1600" dirty="0" smtClean="0"/>
              <a:t>CDC GUIDELINES DEC2016</a:t>
            </a:r>
            <a:endParaRPr lang="en-US" sz="1600" dirty="0"/>
          </a:p>
        </p:txBody>
      </p:sp>
      <p:sp>
        <p:nvSpPr>
          <p:cNvPr id="3" name="Content Placeholder 2"/>
          <p:cNvSpPr>
            <a:spLocks noGrp="1"/>
          </p:cNvSpPr>
          <p:nvPr>
            <p:ph sz="quarter" idx="13"/>
          </p:nvPr>
        </p:nvSpPr>
        <p:spPr>
          <a:xfrm>
            <a:off x="609600" y="533400"/>
            <a:ext cx="7848600" cy="5715000"/>
          </a:xfrm>
        </p:spPr>
        <p:txBody>
          <a:bodyPr>
            <a:normAutofit/>
          </a:bodyPr>
          <a:lstStyle/>
          <a:p>
            <a:pPr marL="45720" indent="0">
              <a:buClr>
                <a:schemeClr val="bg2">
                  <a:lumMod val="75000"/>
                </a:schemeClr>
              </a:buClr>
              <a:buNone/>
            </a:pPr>
            <a:endParaRPr lang="en-US" dirty="0"/>
          </a:p>
          <a:p>
            <a:pPr>
              <a:buClr>
                <a:schemeClr val="bg2">
                  <a:lumMod val="75000"/>
                </a:schemeClr>
              </a:buClr>
              <a:buFont typeface="Wingdings" panose="05000000000000000000" pitchFamily="2" charset="2"/>
              <a:buChar char="v"/>
            </a:pPr>
            <a:r>
              <a:rPr lang="en-US" dirty="0" smtClean="0">
                <a:solidFill>
                  <a:schemeClr val="bg2">
                    <a:lumMod val="50000"/>
                  </a:schemeClr>
                </a:solidFill>
              </a:rPr>
              <a:t>IN ALL CLINICAL TRIALS </a:t>
            </a:r>
            <a:r>
              <a:rPr lang="en-US" dirty="0" smtClean="0"/>
              <a:t>Persistent </a:t>
            </a:r>
            <a:r>
              <a:rPr lang="en-US" dirty="0"/>
              <a:t>antibody levels and protection against HPV infection have been reported up to 10 years following vaccination </a:t>
            </a:r>
            <a:r>
              <a:rPr lang="en-US" dirty="0" smtClean="0"/>
              <a:t>. </a:t>
            </a:r>
          </a:p>
          <a:p>
            <a:pPr>
              <a:buClr>
                <a:schemeClr val="bg2">
                  <a:lumMod val="75000"/>
                </a:schemeClr>
              </a:buClr>
              <a:buFont typeface="Wingdings" panose="05000000000000000000" pitchFamily="2" charset="2"/>
              <a:buChar char="v"/>
            </a:pPr>
            <a:endParaRPr lang="en-US" dirty="0"/>
          </a:p>
          <a:p>
            <a:pPr>
              <a:buClr>
                <a:schemeClr val="bg2">
                  <a:lumMod val="75000"/>
                </a:schemeClr>
              </a:buClr>
              <a:buFont typeface="Wingdings" panose="05000000000000000000" pitchFamily="2" charset="2"/>
              <a:buChar char="v"/>
            </a:pPr>
            <a:r>
              <a:rPr lang="en-US" dirty="0" smtClean="0"/>
              <a:t>Of </a:t>
            </a:r>
            <a:r>
              <a:rPr lang="en-US" dirty="0"/>
              <a:t>note, the precise level of antibody needed for protection against infection is unknown. </a:t>
            </a:r>
            <a:endParaRPr lang="en-US" dirty="0" smtClean="0"/>
          </a:p>
          <a:p>
            <a:pPr>
              <a:buClr>
                <a:schemeClr val="bg2">
                  <a:lumMod val="75000"/>
                </a:schemeClr>
              </a:buClr>
              <a:buFont typeface="Wingdings" panose="05000000000000000000" pitchFamily="2" charset="2"/>
              <a:buChar char="v"/>
            </a:pPr>
            <a:endParaRPr lang="en-US" dirty="0"/>
          </a:p>
          <a:p>
            <a:pPr>
              <a:buClr>
                <a:schemeClr val="bg2">
                  <a:lumMod val="75000"/>
                </a:schemeClr>
              </a:buClr>
              <a:buFont typeface="Wingdings" panose="05000000000000000000" pitchFamily="2" charset="2"/>
              <a:buChar char="v"/>
            </a:pPr>
            <a:r>
              <a:rPr lang="en-US" dirty="0" smtClean="0"/>
              <a:t>Further </a:t>
            </a:r>
            <a:r>
              <a:rPr lang="en-US" dirty="0"/>
              <a:t>data will become available in the future as female and male participants in vaccine studies are followed over time.</a:t>
            </a:r>
          </a:p>
          <a:p>
            <a:pPr marL="45720" indent="0">
              <a:buNone/>
            </a:pPr>
            <a:endParaRPr lang="en-US" dirty="0"/>
          </a:p>
        </p:txBody>
      </p:sp>
    </p:spTree>
    <p:extLst>
      <p:ext uri="{BB962C8B-B14F-4D97-AF65-F5344CB8AC3E}">
        <p14:creationId xmlns:p14="http://schemas.microsoft.com/office/powerpoint/2010/main" val="8461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 y="228600"/>
            <a:ext cx="8777652" cy="6400800"/>
          </a:xfrm>
        </p:spPr>
      </p:pic>
    </p:spTree>
    <p:extLst>
      <p:ext uri="{BB962C8B-B14F-4D97-AF65-F5344CB8AC3E}">
        <p14:creationId xmlns:p14="http://schemas.microsoft.com/office/powerpoint/2010/main" val="42607885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914400" y="533400"/>
            <a:ext cx="7543800" cy="5867400"/>
          </a:xfrm>
        </p:spPr>
        <p:txBody>
          <a:bodyPr>
            <a:normAutofit/>
          </a:bodyPr>
          <a:lstStyle/>
          <a:p>
            <a:pPr marL="45720" indent="0">
              <a:buNone/>
            </a:pPr>
            <a:r>
              <a:rPr lang="en-US" dirty="0" smtClean="0">
                <a:solidFill>
                  <a:schemeClr val="bg2">
                    <a:lumMod val="50000"/>
                  </a:schemeClr>
                </a:solidFill>
              </a:rPr>
              <a:t>Results:</a:t>
            </a:r>
          </a:p>
          <a:p>
            <a:pPr>
              <a:buClr>
                <a:schemeClr val="bg2">
                  <a:lumMod val="50000"/>
                </a:schemeClr>
              </a:buClr>
              <a:buFont typeface="Wingdings" panose="05000000000000000000" pitchFamily="2" charset="2"/>
              <a:buChar char="v"/>
            </a:pPr>
            <a:r>
              <a:rPr lang="en-US" dirty="0" smtClean="0"/>
              <a:t> </a:t>
            </a:r>
            <a:r>
              <a:rPr lang="en-US" dirty="0">
                <a:solidFill>
                  <a:schemeClr val="tx1"/>
                </a:solidFill>
              </a:rPr>
              <a:t>HPV-16 and -18 antibodies peaked at Month 7 and gradually plateaued at Months 18–24 and</a:t>
            </a:r>
          </a:p>
          <a:p>
            <a:pPr marL="45720" indent="0">
              <a:buClr>
                <a:schemeClr val="bg2">
                  <a:lumMod val="50000"/>
                </a:schemeClr>
              </a:buClr>
              <a:buNone/>
            </a:pPr>
            <a:r>
              <a:rPr lang="en-US" dirty="0" smtClean="0">
                <a:solidFill>
                  <a:schemeClr val="tx1"/>
                </a:solidFill>
              </a:rPr>
              <a:t> remained </a:t>
            </a:r>
            <a:r>
              <a:rPr lang="en-US" dirty="0">
                <a:solidFill>
                  <a:schemeClr val="tx1"/>
                </a:solidFill>
              </a:rPr>
              <a:t>stable through 6.4 </a:t>
            </a:r>
            <a:r>
              <a:rPr lang="en-US" dirty="0" smtClean="0">
                <a:solidFill>
                  <a:schemeClr val="tx1"/>
                </a:solidFill>
              </a:rPr>
              <a:t>years</a:t>
            </a:r>
          </a:p>
          <a:p>
            <a:pPr marL="45720" indent="0">
              <a:buClr>
                <a:schemeClr val="bg2">
                  <a:lumMod val="50000"/>
                </a:schemeClr>
              </a:buClr>
              <a:buNone/>
            </a:pPr>
            <a:endParaRPr lang="en-US" dirty="0" smtClean="0">
              <a:solidFill>
                <a:schemeClr val="tx1"/>
              </a:solidFill>
            </a:endParaRPr>
          </a:p>
          <a:p>
            <a:pPr>
              <a:buClr>
                <a:schemeClr val="bg2">
                  <a:lumMod val="50000"/>
                </a:schemeClr>
              </a:buClr>
              <a:buFont typeface="Wingdings" panose="05000000000000000000" pitchFamily="2" charset="2"/>
              <a:buChar char="v"/>
            </a:pPr>
            <a:r>
              <a:rPr lang="en-US" dirty="0">
                <a:solidFill>
                  <a:schemeClr val="tx1"/>
                </a:solidFill>
              </a:rPr>
              <a:t> Mean antibody levels at the last </a:t>
            </a:r>
            <a:r>
              <a:rPr lang="en-US" dirty="0" smtClean="0">
                <a:solidFill>
                  <a:schemeClr val="tx1"/>
                </a:solidFill>
              </a:rPr>
              <a:t>time point </a:t>
            </a:r>
            <a:r>
              <a:rPr lang="en-US" dirty="0">
                <a:solidFill>
                  <a:schemeClr val="tx1"/>
                </a:solidFill>
              </a:rPr>
              <a:t>were several fold higher </a:t>
            </a:r>
            <a:r>
              <a:rPr lang="en-US" dirty="0" smtClean="0">
                <a:solidFill>
                  <a:schemeClr val="tx1"/>
                </a:solidFill>
              </a:rPr>
              <a:t>than those </a:t>
            </a:r>
            <a:r>
              <a:rPr lang="en-US" dirty="0">
                <a:solidFill>
                  <a:schemeClr val="tx1"/>
                </a:solidFill>
              </a:rPr>
              <a:t>associated with natural infection. </a:t>
            </a:r>
            <a:endParaRPr lang="en-US" dirty="0" smtClean="0">
              <a:solidFill>
                <a:schemeClr val="tx1"/>
              </a:solidFill>
            </a:endParaRPr>
          </a:p>
          <a:p>
            <a:pPr marL="45720" indent="0">
              <a:buClr>
                <a:schemeClr val="bg2">
                  <a:lumMod val="50000"/>
                </a:schemeClr>
              </a:buClr>
              <a:buNone/>
            </a:pPr>
            <a:endParaRPr lang="en-US" dirty="0" smtClean="0">
              <a:solidFill>
                <a:schemeClr val="tx1"/>
              </a:solidFill>
            </a:endParaRPr>
          </a:p>
          <a:p>
            <a:pPr>
              <a:buClr>
                <a:schemeClr val="bg2">
                  <a:lumMod val="50000"/>
                </a:schemeClr>
              </a:buClr>
              <a:buFont typeface="Wingdings" panose="05000000000000000000" pitchFamily="2" charset="2"/>
              <a:buChar char="v"/>
            </a:pPr>
            <a:r>
              <a:rPr lang="en-US" dirty="0" smtClean="0">
                <a:solidFill>
                  <a:schemeClr val="tx1"/>
                </a:solidFill>
              </a:rPr>
              <a:t>The study predict </a:t>
            </a:r>
            <a:r>
              <a:rPr lang="en-US" dirty="0">
                <a:solidFill>
                  <a:schemeClr val="tx1"/>
                </a:solidFill>
              </a:rPr>
              <a:t>that HPV-16 and -18 mean antibody levels </a:t>
            </a:r>
            <a:r>
              <a:rPr lang="en-US" dirty="0" smtClean="0">
                <a:solidFill>
                  <a:schemeClr val="tx1"/>
                </a:solidFill>
              </a:rPr>
              <a:t>will remain </a:t>
            </a:r>
            <a:r>
              <a:rPr lang="en-US" dirty="0">
                <a:solidFill>
                  <a:schemeClr val="tx1"/>
                </a:solidFill>
              </a:rPr>
              <a:t>well above those associated with natural infection for at least 20 years</a:t>
            </a:r>
          </a:p>
        </p:txBody>
      </p:sp>
    </p:spTree>
    <p:extLst>
      <p:ext uri="{BB962C8B-B14F-4D97-AF65-F5344CB8AC3E}">
        <p14:creationId xmlns:p14="http://schemas.microsoft.com/office/powerpoint/2010/main" val="39837549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45720" indent="0" algn="ctr">
              <a:buNone/>
            </a:pPr>
            <a:r>
              <a:rPr lang="en-US" sz="4400" b="1" dirty="0" smtClean="0">
                <a:solidFill>
                  <a:schemeClr val="bg2">
                    <a:lumMod val="50000"/>
                  </a:schemeClr>
                </a:solidFill>
              </a:rPr>
              <a:t>Vaccine safety </a:t>
            </a:r>
            <a:endParaRPr lang="en-US" sz="4400" b="1" dirty="0">
              <a:solidFill>
                <a:schemeClr val="bg2">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4443413" cy="444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0917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52400" y="897448"/>
            <a:ext cx="6400800" cy="3474720"/>
          </a:xfrm>
        </p:spPr>
        <p:txBody>
          <a:bodyPr>
            <a:normAutofit/>
          </a:bodyPr>
          <a:lstStyle/>
          <a:p>
            <a:pPr marL="45720" indent="0">
              <a:buNone/>
            </a:pPr>
            <a:r>
              <a:rPr lang="en-US" sz="2000" dirty="0"/>
              <a:t>All vaccines use virus-like particles (</a:t>
            </a:r>
            <a:r>
              <a:rPr lang="en-US" sz="2000" dirty="0" smtClean="0"/>
              <a:t>VLPs)</a:t>
            </a:r>
          </a:p>
          <a:p>
            <a:pPr marL="45720" indent="0">
              <a:buNone/>
            </a:pPr>
            <a:r>
              <a:rPr lang="en-US" sz="2000" dirty="0" smtClean="0"/>
              <a:t>which </a:t>
            </a:r>
            <a:r>
              <a:rPr lang="en-US" sz="2000" dirty="0"/>
              <a:t>mimic the viral capsid. </a:t>
            </a:r>
            <a:endParaRPr lang="en-US" sz="2000" dirty="0" smtClean="0"/>
          </a:p>
          <a:p>
            <a:pPr marL="45720" indent="0">
              <a:buNone/>
            </a:pPr>
            <a:endParaRPr lang="en-US" sz="2000" dirty="0"/>
          </a:p>
          <a:p>
            <a:pPr marL="45720" indent="0">
              <a:buNone/>
            </a:pPr>
            <a:r>
              <a:rPr lang="en-US" sz="2000" dirty="0" smtClean="0"/>
              <a:t>VLPs </a:t>
            </a:r>
            <a:r>
              <a:rPr lang="en-US" sz="2000" dirty="0"/>
              <a:t>do not contain genetic material and are produced in biologic systems, which have well-established safety records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0"/>
            <a:ext cx="3556726" cy="2000658"/>
          </a:xfrm>
          <a:prstGeom prst="rect">
            <a:avLst/>
          </a:prstGeom>
        </p:spPr>
      </p:pic>
    </p:spTree>
    <p:extLst>
      <p:ext uri="{BB962C8B-B14F-4D97-AF65-F5344CB8AC3E}">
        <p14:creationId xmlns:p14="http://schemas.microsoft.com/office/powerpoint/2010/main" val="7031800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143000" y="731520"/>
            <a:ext cx="7010400" cy="5059680"/>
          </a:xfrm>
        </p:spPr>
        <p:txBody>
          <a:bodyPr>
            <a:normAutofit/>
          </a:bodyPr>
          <a:lstStyle/>
          <a:p>
            <a:pPr marL="45720" indent="0">
              <a:buNone/>
            </a:pPr>
            <a:r>
              <a:rPr lang="en-US" b="1" u="sng" dirty="0" err="1">
                <a:solidFill>
                  <a:schemeClr val="bg2">
                    <a:lumMod val="50000"/>
                  </a:schemeClr>
                </a:solidFill>
              </a:rPr>
              <a:t>Quadrivalent</a:t>
            </a:r>
            <a:r>
              <a:rPr lang="en-US" b="1" u="sng" dirty="0">
                <a:solidFill>
                  <a:schemeClr val="bg2">
                    <a:lumMod val="50000"/>
                  </a:schemeClr>
                </a:solidFill>
              </a:rPr>
              <a:t> </a:t>
            </a:r>
            <a:r>
              <a:rPr lang="en-US" b="1" u="sng" dirty="0" smtClean="0">
                <a:solidFill>
                  <a:schemeClr val="bg2">
                    <a:lumMod val="50000"/>
                  </a:schemeClr>
                </a:solidFill>
              </a:rPr>
              <a:t>vaccine </a:t>
            </a:r>
            <a:r>
              <a:rPr lang="en-US" b="1" u="sng" dirty="0">
                <a:solidFill>
                  <a:schemeClr val="bg2">
                    <a:lumMod val="50000"/>
                  </a:schemeClr>
                </a:solidFill>
              </a:rPr>
              <a:t>(Gardasil) </a:t>
            </a:r>
            <a:endParaRPr lang="en-US" b="1" u="sng" dirty="0" smtClean="0">
              <a:solidFill>
                <a:schemeClr val="bg2">
                  <a:lumMod val="50000"/>
                </a:schemeClr>
              </a:solidFill>
            </a:endParaRPr>
          </a:p>
          <a:p>
            <a:pPr marL="45720" indent="0">
              <a:buNone/>
            </a:pPr>
            <a:endParaRPr lang="en-US" b="1" u="sng" dirty="0">
              <a:solidFill>
                <a:schemeClr val="bg2">
                  <a:lumMod val="50000"/>
                </a:schemeClr>
              </a:solidFill>
            </a:endParaRPr>
          </a:p>
          <a:p>
            <a:pPr marL="45720" indent="0">
              <a:buNone/>
            </a:pPr>
            <a:r>
              <a:rPr lang="en-US" b="1" dirty="0" err="1">
                <a:solidFill>
                  <a:schemeClr val="bg2">
                    <a:lumMod val="75000"/>
                  </a:schemeClr>
                </a:solidFill>
              </a:rPr>
              <a:t>Prelicensure</a:t>
            </a:r>
            <a:r>
              <a:rPr lang="en-US" b="1" dirty="0">
                <a:solidFill>
                  <a:schemeClr val="bg2">
                    <a:lumMod val="75000"/>
                  </a:schemeClr>
                </a:solidFill>
              </a:rPr>
              <a:t> trial data </a:t>
            </a:r>
            <a:endParaRPr lang="en-US" b="1" dirty="0" smtClean="0">
              <a:solidFill>
                <a:schemeClr val="bg2">
                  <a:lumMod val="75000"/>
                </a:schemeClr>
              </a:solidFill>
            </a:endParaRPr>
          </a:p>
          <a:p>
            <a:pPr marL="45720" indent="0">
              <a:buNone/>
            </a:pPr>
            <a:r>
              <a:rPr lang="en-US" dirty="0" smtClean="0">
                <a:solidFill>
                  <a:schemeClr val="tx1"/>
                </a:solidFill>
              </a:rPr>
              <a:t> </a:t>
            </a:r>
            <a:r>
              <a:rPr lang="en-US" dirty="0">
                <a:solidFill>
                  <a:schemeClr val="tx1"/>
                </a:solidFill>
              </a:rPr>
              <a:t>The safety profile of the </a:t>
            </a:r>
            <a:r>
              <a:rPr lang="en-US" dirty="0" err="1" smtClean="0">
                <a:solidFill>
                  <a:schemeClr val="tx1"/>
                </a:solidFill>
              </a:rPr>
              <a:t>quadri</a:t>
            </a:r>
            <a:r>
              <a:rPr lang="en-US" dirty="0" smtClean="0">
                <a:solidFill>
                  <a:schemeClr val="tx1"/>
                </a:solidFill>
              </a:rPr>
              <a:t> valent </a:t>
            </a:r>
            <a:r>
              <a:rPr lang="en-US" dirty="0">
                <a:solidFill>
                  <a:schemeClr val="tx1"/>
                </a:solidFill>
              </a:rPr>
              <a:t>vaccine was evaluated in diverse populations of females from resource-rich and resource-limited settings </a:t>
            </a:r>
            <a:r>
              <a:rPr lang="en-US" dirty="0" smtClean="0">
                <a:solidFill>
                  <a:schemeClr val="tx1"/>
                </a:solidFill>
              </a:rPr>
              <a:t>.</a:t>
            </a:r>
          </a:p>
          <a:p>
            <a:pPr marL="45720" indent="0">
              <a:buNone/>
            </a:pPr>
            <a:r>
              <a:rPr lang="en-US" b="1" u="sng" dirty="0" smtClean="0">
                <a:solidFill>
                  <a:schemeClr val="tx1"/>
                </a:solidFill>
              </a:rPr>
              <a:t>Mild </a:t>
            </a:r>
            <a:r>
              <a:rPr lang="en-US" b="1" u="sng" dirty="0">
                <a:solidFill>
                  <a:schemeClr val="tx1"/>
                </a:solidFill>
              </a:rPr>
              <a:t>injection site reactions were the most commonly observed adverse events </a:t>
            </a:r>
            <a:endParaRPr lang="en-US" b="1" u="sng" dirty="0" smtClean="0">
              <a:solidFill>
                <a:schemeClr val="tx1"/>
              </a:solidFill>
            </a:endParaRPr>
          </a:p>
          <a:p>
            <a:pPr marL="45720" indent="0">
              <a:buNone/>
            </a:pPr>
            <a:endParaRPr lang="en-US" b="1" u="sng" dirty="0" smtClean="0">
              <a:solidFill>
                <a:schemeClr val="tx1"/>
              </a:solidFill>
            </a:endParaRPr>
          </a:p>
          <a:p>
            <a:pPr marL="45720" indent="0">
              <a:buNone/>
            </a:pPr>
            <a:r>
              <a:rPr lang="en-US" dirty="0" smtClean="0">
                <a:solidFill>
                  <a:schemeClr val="tx1"/>
                </a:solidFill>
              </a:rPr>
              <a:t>The </a:t>
            </a:r>
            <a:r>
              <a:rPr lang="en-US" dirty="0">
                <a:solidFill>
                  <a:schemeClr val="tx1"/>
                </a:solidFill>
              </a:rPr>
              <a:t>safety profile of </a:t>
            </a:r>
            <a:r>
              <a:rPr lang="en-US" dirty="0" err="1">
                <a:solidFill>
                  <a:schemeClr val="tx1"/>
                </a:solidFill>
              </a:rPr>
              <a:t>quadrivalent</a:t>
            </a:r>
            <a:r>
              <a:rPr lang="en-US" dirty="0">
                <a:solidFill>
                  <a:schemeClr val="tx1"/>
                </a:solidFill>
              </a:rPr>
              <a:t> vaccine in males was reported to be similar to that of studies in females</a:t>
            </a:r>
          </a:p>
        </p:txBody>
      </p:sp>
      <p:pic>
        <p:nvPicPr>
          <p:cNvPr id="4" name="Picture 3"/>
          <p:cNvPicPr>
            <a:picLocks noChangeAspect="1"/>
          </p:cNvPicPr>
          <p:nvPr/>
        </p:nvPicPr>
        <p:blipFill>
          <a:blip r:embed="rId2"/>
          <a:stretch>
            <a:fillRect/>
          </a:stretch>
        </p:blipFill>
        <p:spPr>
          <a:xfrm>
            <a:off x="6172200" y="228600"/>
            <a:ext cx="2443163" cy="1628775"/>
          </a:xfrm>
          <a:prstGeom prst="rect">
            <a:avLst/>
          </a:prstGeom>
        </p:spPr>
      </p:pic>
    </p:spTree>
    <p:extLst>
      <p:ext uri="{BB962C8B-B14F-4D97-AF65-F5344CB8AC3E}">
        <p14:creationId xmlns:p14="http://schemas.microsoft.com/office/powerpoint/2010/main" val="2522379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7" y="1734698"/>
            <a:ext cx="7380383" cy="4056502"/>
          </a:xfrm>
        </p:spPr>
        <p:txBody>
          <a:bodyPr/>
          <a:lstStyle/>
          <a:p>
            <a:pPr algn="l">
              <a:buClr>
                <a:schemeClr val="tx2">
                  <a:lumMod val="60000"/>
                  <a:lumOff val="40000"/>
                </a:schemeClr>
              </a:buClr>
              <a:buFont typeface="Wingdings" pitchFamily="2" charset="2"/>
              <a:buChar char="Ø"/>
            </a:pPr>
            <a:r>
              <a:rPr lang="en-US" sz="2000" dirty="0">
                <a:solidFill>
                  <a:schemeClr val="accent2">
                    <a:lumMod val="75000"/>
                  </a:schemeClr>
                </a:solidFill>
                <a:effectLst/>
                <a:latin typeface="+mn-lt"/>
              </a:rPr>
              <a:t>Cervical cancer and precursor lesions</a:t>
            </a:r>
            <a:r>
              <a:rPr lang="en-US" sz="2000" b="0" dirty="0">
                <a:solidFill>
                  <a:srgbClr val="000000"/>
                </a:solidFill>
                <a:effectLst/>
                <a:latin typeface="+mn-lt"/>
              </a:rPr>
              <a:t> </a:t>
            </a:r>
            <a:br>
              <a:rPr lang="en-US" sz="2000" b="0" dirty="0">
                <a:solidFill>
                  <a:srgbClr val="000000"/>
                </a:solidFill>
                <a:effectLst/>
                <a:latin typeface="+mn-lt"/>
              </a:rPr>
            </a:br>
            <a:r>
              <a:rPr lang="en-US" sz="2000" b="0" dirty="0" smtClean="0">
                <a:solidFill>
                  <a:srgbClr val="000000"/>
                </a:solidFill>
                <a:effectLst/>
                <a:latin typeface="+mn-lt"/>
              </a:rPr>
              <a:t>-is </a:t>
            </a:r>
            <a:r>
              <a:rPr lang="en-US" sz="2000" b="0" dirty="0">
                <a:solidFill>
                  <a:srgbClr val="000000"/>
                </a:solidFill>
                <a:effectLst/>
                <a:latin typeface="+mn-lt"/>
              </a:rPr>
              <a:t>the third most common female cancer </a:t>
            </a:r>
            <a:r>
              <a:rPr lang="en-US" sz="2000" b="0" dirty="0" smtClean="0">
                <a:solidFill>
                  <a:srgbClr val="000000"/>
                </a:solidFill>
                <a:effectLst/>
                <a:latin typeface="+mn-lt"/>
              </a:rPr>
              <a:t>worldwide</a:t>
            </a:r>
            <a:br>
              <a:rPr lang="en-US" sz="2000" b="0" dirty="0" smtClean="0">
                <a:solidFill>
                  <a:srgbClr val="000000"/>
                </a:solidFill>
                <a:effectLst/>
                <a:latin typeface="+mn-lt"/>
              </a:rPr>
            </a:br>
            <a:r>
              <a:rPr lang="en-US" sz="2000" b="0" dirty="0">
                <a:solidFill>
                  <a:srgbClr val="000000"/>
                </a:solidFill>
                <a:effectLst/>
                <a:latin typeface="+mn-lt"/>
              </a:rPr>
              <a:t/>
            </a:r>
            <a:br>
              <a:rPr lang="en-US" sz="2000" b="0" dirty="0">
                <a:solidFill>
                  <a:srgbClr val="000000"/>
                </a:solidFill>
                <a:effectLst/>
                <a:latin typeface="+mn-lt"/>
              </a:rPr>
            </a:br>
            <a:r>
              <a:rPr lang="en-US" sz="2000" b="0" u="sng" dirty="0" smtClean="0">
                <a:solidFill>
                  <a:schemeClr val="tx2">
                    <a:lumMod val="60000"/>
                    <a:lumOff val="40000"/>
                  </a:schemeClr>
                </a:solidFill>
                <a:effectLst/>
                <a:latin typeface="+mn-lt"/>
              </a:rPr>
              <a:t>-IN U.S</a:t>
            </a:r>
            <a:r>
              <a:rPr lang="en-US" sz="1800" b="0" u="sng" dirty="0" smtClean="0">
                <a:solidFill>
                  <a:schemeClr val="tx2">
                    <a:lumMod val="60000"/>
                    <a:lumOff val="40000"/>
                  </a:schemeClr>
                </a:solidFill>
                <a:effectLst/>
                <a:latin typeface="+mn-lt"/>
              </a:rPr>
              <a:t/>
            </a:r>
            <a:br>
              <a:rPr lang="en-US" sz="1800" b="0" u="sng" dirty="0" smtClean="0">
                <a:solidFill>
                  <a:schemeClr val="tx2">
                    <a:lumMod val="60000"/>
                    <a:lumOff val="40000"/>
                  </a:schemeClr>
                </a:solidFill>
                <a:effectLst/>
                <a:latin typeface="+mn-lt"/>
              </a:rPr>
            </a:br>
            <a:r>
              <a:rPr lang="en-US" sz="1800" b="0" dirty="0" smtClean="0">
                <a:solidFill>
                  <a:schemeClr val="tx1"/>
                </a:solidFill>
                <a:effectLst/>
                <a:latin typeface="+mn-lt"/>
              </a:rPr>
              <a:t>-THE ESTIMATED ANNUAL INCIDENCE OF CIN AMONG FEMALE WHO UNDERGO CERVICAL CANCER SCREENING IS 0.4 % FOR </a:t>
            </a:r>
            <a:r>
              <a:rPr lang="en-US" sz="2000" b="0" dirty="0" smtClean="0">
                <a:solidFill>
                  <a:schemeClr val="tx1"/>
                </a:solidFill>
                <a:effectLst/>
                <a:latin typeface="+mn-lt"/>
              </a:rPr>
              <a:t/>
            </a:r>
            <a:br>
              <a:rPr lang="en-US" sz="2000" b="0" dirty="0" smtClean="0">
                <a:solidFill>
                  <a:schemeClr val="tx1"/>
                </a:solidFill>
                <a:effectLst/>
                <a:latin typeface="+mn-lt"/>
              </a:rPr>
            </a:br>
            <a:r>
              <a:rPr lang="en-US" sz="2000" b="0" dirty="0" smtClean="0">
                <a:solidFill>
                  <a:schemeClr val="tx1"/>
                </a:solidFill>
                <a:effectLst/>
                <a:latin typeface="+mn-lt"/>
              </a:rPr>
              <a:t>CIN 1 AND 0.5% FOR CIN 2/3</a:t>
            </a:r>
            <a:br>
              <a:rPr lang="en-US" sz="2000" b="0" dirty="0" smtClean="0">
                <a:solidFill>
                  <a:schemeClr val="tx1"/>
                </a:solidFill>
                <a:effectLst/>
                <a:latin typeface="+mn-lt"/>
              </a:rPr>
            </a:br>
            <a:r>
              <a:rPr lang="en-US" sz="2000" b="0" dirty="0" smtClean="0">
                <a:solidFill>
                  <a:srgbClr val="000000"/>
                </a:solidFill>
                <a:effectLst/>
                <a:latin typeface="+mn-lt"/>
              </a:rPr>
              <a:t/>
            </a:r>
            <a:br>
              <a:rPr lang="en-US" sz="2000" b="0" dirty="0" smtClean="0">
                <a:solidFill>
                  <a:srgbClr val="000000"/>
                </a:solidFill>
                <a:effectLst/>
                <a:latin typeface="+mn-lt"/>
              </a:rPr>
            </a:br>
            <a:r>
              <a:rPr lang="en-US" sz="2000" b="0" dirty="0" smtClean="0">
                <a:solidFill>
                  <a:srgbClr val="000000"/>
                </a:solidFill>
                <a:effectLst/>
                <a:latin typeface="+mn-lt"/>
              </a:rPr>
              <a:t> -HPV TYPE 16 AND 18 cause </a:t>
            </a:r>
            <a:r>
              <a:rPr lang="en-US" sz="2000" b="0" dirty="0" err="1" smtClean="0">
                <a:solidFill>
                  <a:srgbClr val="000000"/>
                </a:solidFill>
                <a:effectLst/>
                <a:latin typeface="+mn-lt"/>
              </a:rPr>
              <a:t>approximatily</a:t>
            </a:r>
            <a:r>
              <a:rPr lang="en-US" sz="2000" b="0" dirty="0" smtClean="0">
                <a:solidFill>
                  <a:srgbClr val="000000"/>
                </a:solidFill>
                <a:effectLst/>
                <a:latin typeface="+mn-lt"/>
              </a:rPr>
              <a:t> 70% of </a:t>
            </a:r>
            <a:r>
              <a:rPr lang="en-US" sz="2000" b="0" dirty="0">
                <a:solidFill>
                  <a:srgbClr val="000000"/>
                </a:solidFill>
                <a:effectLst/>
                <a:latin typeface="+mn-lt"/>
              </a:rPr>
              <a:t>cervical cancer </a:t>
            </a:r>
            <a:r>
              <a:rPr lang="en-US" sz="2000" b="0" dirty="0" smtClean="0">
                <a:solidFill>
                  <a:srgbClr val="000000"/>
                </a:solidFill>
                <a:effectLst/>
                <a:latin typeface="+mn-lt"/>
              </a:rPr>
              <a:t> and 50 % </a:t>
            </a:r>
            <a:r>
              <a:rPr lang="en-US" sz="2000" b="0" dirty="0">
                <a:solidFill>
                  <a:srgbClr val="000000"/>
                </a:solidFill>
                <a:effectLst/>
                <a:latin typeface="+mn-lt"/>
              </a:rPr>
              <a:t>of precancerous cervical lesions </a:t>
            </a:r>
            <a:br>
              <a:rPr lang="en-US" sz="2000" b="0" dirty="0">
                <a:solidFill>
                  <a:srgbClr val="000000"/>
                </a:solidFill>
                <a:effectLst/>
                <a:latin typeface="+mn-lt"/>
              </a:rPr>
            </a:br>
            <a:r>
              <a:rPr lang="en-US" sz="2000" b="0" dirty="0" smtClean="0">
                <a:solidFill>
                  <a:srgbClr val="000000"/>
                </a:solidFill>
                <a:effectLst/>
                <a:latin typeface="+mn-lt"/>
              </a:rPr>
              <a:t> </a:t>
            </a:r>
            <a:br>
              <a:rPr lang="en-US" sz="2000" b="0" dirty="0" smtClean="0">
                <a:solidFill>
                  <a:srgbClr val="000000"/>
                </a:solidFill>
                <a:effectLst/>
                <a:latin typeface="+mn-lt"/>
              </a:rPr>
            </a:br>
            <a:r>
              <a:rPr lang="en-US" sz="2000" b="0" dirty="0">
                <a:solidFill>
                  <a:srgbClr val="000000"/>
                </a:solidFill>
                <a:effectLst/>
                <a:latin typeface="+mn-lt"/>
              </a:rPr>
              <a:t>-</a:t>
            </a:r>
            <a:r>
              <a:rPr lang="en-US" sz="2000" b="0" dirty="0" smtClean="0">
                <a:solidFill>
                  <a:srgbClr val="000000"/>
                </a:solidFill>
                <a:effectLst/>
                <a:latin typeface="+mn-lt"/>
              </a:rPr>
              <a:t>HPV </a:t>
            </a:r>
            <a:r>
              <a:rPr lang="en-US" sz="2000" b="0" dirty="0">
                <a:solidFill>
                  <a:srgbClr val="000000"/>
                </a:solidFill>
                <a:effectLst/>
                <a:latin typeface="+mn-lt"/>
              </a:rPr>
              <a:t>types 31, 33, 45, 52, and 58 are estimated to cause an additional 19 </a:t>
            </a:r>
            <a:r>
              <a:rPr lang="en-US" sz="2000" b="0" dirty="0" smtClean="0">
                <a:solidFill>
                  <a:srgbClr val="000000"/>
                </a:solidFill>
                <a:effectLst/>
                <a:latin typeface="+mn-lt"/>
              </a:rPr>
              <a:t>% of </a:t>
            </a:r>
            <a:r>
              <a:rPr lang="en-US" sz="2000" b="0" dirty="0">
                <a:solidFill>
                  <a:srgbClr val="000000"/>
                </a:solidFill>
                <a:effectLst/>
                <a:latin typeface="+mn-lt"/>
              </a:rPr>
              <a:t>invasive cervical cancers</a:t>
            </a:r>
            <a:endParaRPr lang="en-US" sz="2000" b="0" dirty="0">
              <a:latin typeface="+mn-lt"/>
            </a:endParaRPr>
          </a:p>
        </p:txBody>
      </p:sp>
      <p:sp>
        <p:nvSpPr>
          <p:cNvPr id="3" name="Content Placeholder 2"/>
          <p:cNvSpPr>
            <a:spLocks noGrp="1"/>
          </p:cNvSpPr>
          <p:nvPr>
            <p:ph sz="quarter" idx="13"/>
          </p:nvPr>
        </p:nvSpPr>
        <p:spPr>
          <a:xfrm>
            <a:off x="652927" y="289560"/>
            <a:ext cx="6324600" cy="944880"/>
          </a:xfrm>
        </p:spPr>
        <p:txBody>
          <a:bodyPr>
            <a:noAutofit/>
          </a:bodyPr>
          <a:lstStyle/>
          <a:p>
            <a:pPr marL="45720" indent="0">
              <a:buNone/>
            </a:pPr>
            <a:r>
              <a:rPr lang="en-US" sz="2400" b="1" u="sng" dirty="0">
                <a:solidFill>
                  <a:schemeClr val="tx2">
                    <a:lumMod val="60000"/>
                    <a:lumOff val="40000"/>
                  </a:schemeClr>
                </a:solidFill>
              </a:rPr>
              <a:t>DISEASE </a:t>
            </a:r>
            <a:r>
              <a:rPr lang="en-US" sz="2400" b="1" u="sng" dirty="0" smtClean="0">
                <a:solidFill>
                  <a:schemeClr val="tx2">
                    <a:lumMod val="60000"/>
                    <a:lumOff val="40000"/>
                  </a:schemeClr>
                </a:solidFill>
              </a:rPr>
              <a:t>ASSOCIATIONS:</a:t>
            </a:r>
          </a:p>
          <a:p>
            <a:pPr marL="45720" indent="0">
              <a:buNone/>
            </a:pPr>
            <a:endParaRPr lang="en-US" sz="2000" b="1" u="sng" dirty="0" smtClean="0"/>
          </a:p>
          <a:p>
            <a:pPr>
              <a:buClr>
                <a:schemeClr val="bg2">
                  <a:lumMod val="25000"/>
                </a:schemeClr>
              </a:buClr>
              <a:buFont typeface="Wingdings" pitchFamily="2" charset="2"/>
              <a:buChar char="v"/>
            </a:pPr>
            <a:r>
              <a:rPr lang="en-US" sz="2400" b="1" u="sng" dirty="0" smtClean="0">
                <a:solidFill>
                  <a:schemeClr val="tx2">
                    <a:lumMod val="60000"/>
                    <a:lumOff val="40000"/>
                  </a:schemeClr>
                </a:solidFill>
              </a:rPr>
              <a:t>HPV-related </a:t>
            </a:r>
            <a:r>
              <a:rPr lang="en-US" sz="2400" b="1" u="sng" dirty="0">
                <a:solidFill>
                  <a:schemeClr val="tx2">
                    <a:lumMod val="60000"/>
                    <a:lumOff val="40000"/>
                  </a:schemeClr>
                </a:solidFill>
              </a:rPr>
              <a:t>disease in females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981" y="16522"/>
            <a:ext cx="2643233" cy="2480597"/>
          </a:xfrm>
          <a:prstGeom prst="rect">
            <a:avLst/>
          </a:prstGeom>
        </p:spPr>
      </p:pic>
    </p:spTree>
    <p:extLst>
      <p:ext uri="{BB962C8B-B14F-4D97-AF65-F5344CB8AC3E}">
        <p14:creationId xmlns:p14="http://schemas.microsoft.com/office/powerpoint/2010/main" val="7257861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81000" y="228600"/>
            <a:ext cx="8153400" cy="6096000"/>
          </a:xfrm>
        </p:spPr>
        <p:txBody>
          <a:bodyPr>
            <a:normAutofit lnSpcReduction="10000"/>
          </a:bodyPr>
          <a:lstStyle/>
          <a:p>
            <a:pPr marL="45720" indent="0">
              <a:buNone/>
            </a:pPr>
            <a:r>
              <a:rPr lang="en-US" b="1" dirty="0" err="1">
                <a:solidFill>
                  <a:schemeClr val="bg2">
                    <a:lumMod val="75000"/>
                  </a:schemeClr>
                </a:solidFill>
              </a:rPr>
              <a:t>Postlicensure</a:t>
            </a:r>
            <a:r>
              <a:rPr lang="en-US" b="1" dirty="0">
                <a:solidFill>
                  <a:schemeClr val="bg2">
                    <a:lumMod val="75000"/>
                  </a:schemeClr>
                </a:solidFill>
              </a:rPr>
              <a:t> data </a:t>
            </a:r>
            <a:endParaRPr lang="en-US" b="1" dirty="0" smtClean="0">
              <a:solidFill>
                <a:schemeClr val="bg2">
                  <a:lumMod val="75000"/>
                </a:schemeClr>
              </a:solidFill>
            </a:endParaRPr>
          </a:p>
          <a:p>
            <a:pPr>
              <a:buClr>
                <a:schemeClr val="bg2">
                  <a:lumMod val="75000"/>
                </a:schemeClr>
              </a:buClr>
              <a:buFont typeface="Wingdings" panose="05000000000000000000" pitchFamily="2" charset="2"/>
              <a:buChar char="v"/>
            </a:pPr>
            <a:r>
              <a:rPr lang="en-US" b="1" dirty="0" smtClean="0">
                <a:solidFill>
                  <a:schemeClr val="bg2">
                    <a:lumMod val="75000"/>
                  </a:schemeClr>
                </a:solidFill>
              </a:rPr>
              <a:t> </a:t>
            </a:r>
            <a:r>
              <a:rPr lang="en-US" dirty="0"/>
              <a:t>In the </a:t>
            </a:r>
            <a:r>
              <a:rPr lang="en-US" dirty="0" smtClean="0"/>
              <a:t>U.S, </a:t>
            </a:r>
            <a:r>
              <a:rPr lang="en-US" dirty="0"/>
              <a:t>adverse events following immunization are collected and analyzed within the Vaccine Adverse Event Reporting System (VAERS) </a:t>
            </a:r>
            <a:endParaRPr lang="en-US" dirty="0" smtClean="0"/>
          </a:p>
          <a:p>
            <a:pPr>
              <a:buClr>
                <a:schemeClr val="bg2">
                  <a:lumMod val="75000"/>
                </a:schemeClr>
              </a:buClr>
              <a:buFont typeface="Wingdings" panose="05000000000000000000" pitchFamily="2" charset="2"/>
              <a:buChar char="v"/>
            </a:pPr>
            <a:r>
              <a:rPr lang="en-US" dirty="0" smtClean="0"/>
              <a:t>Adverse </a:t>
            </a:r>
            <a:r>
              <a:rPr lang="en-US" dirty="0"/>
              <a:t>events following HPV vaccine are compared with background rates following other immunizations. </a:t>
            </a:r>
            <a:endParaRPr lang="en-US" dirty="0" smtClean="0"/>
          </a:p>
          <a:p>
            <a:pPr>
              <a:buClr>
                <a:schemeClr val="bg2">
                  <a:lumMod val="75000"/>
                </a:schemeClr>
              </a:buClr>
              <a:buFont typeface="Wingdings" panose="05000000000000000000" pitchFamily="2" charset="2"/>
              <a:buChar char="v"/>
            </a:pPr>
            <a:endParaRPr lang="en-US" dirty="0"/>
          </a:p>
          <a:p>
            <a:pPr>
              <a:buClr>
                <a:schemeClr val="bg2">
                  <a:lumMod val="75000"/>
                </a:schemeClr>
              </a:buClr>
              <a:buFont typeface="Wingdings" panose="05000000000000000000" pitchFamily="2" charset="2"/>
              <a:buChar char="v"/>
            </a:pPr>
            <a:r>
              <a:rPr lang="en-US" dirty="0" smtClean="0"/>
              <a:t>Between </a:t>
            </a:r>
            <a:r>
              <a:rPr lang="en-US" dirty="0"/>
              <a:t>June 2006 and March 2013, approximately 57 million doses of </a:t>
            </a:r>
            <a:r>
              <a:rPr lang="en-US" dirty="0" err="1"/>
              <a:t>quadrivalent</a:t>
            </a:r>
            <a:r>
              <a:rPr lang="en-US" dirty="0"/>
              <a:t> HPV vaccines were distributed </a:t>
            </a:r>
            <a:endParaRPr lang="en-US" dirty="0" smtClean="0"/>
          </a:p>
          <a:p>
            <a:pPr>
              <a:buClr>
                <a:schemeClr val="bg2">
                  <a:lumMod val="75000"/>
                </a:schemeClr>
              </a:buClr>
              <a:buFont typeface="Wingdings" panose="05000000000000000000" pitchFamily="2" charset="2"/>
              <a:buChar char="v"/>
            </a:pPr>
            <a:r>
              <a:rPr lang="en-US" dirty="0" smtClean="0"/>
              <a:t>Reports </a:t>
            </a:r>
            <a:r>
              <a:rPr lang="en-US" dirty="0"/>
              <a:t>of adverse events to VAERS have been consistent with the pre-licensure data:</a:t>
            </a:r>
          </a:p>
          <a:p>
            <a:pPr marL="45720" indent="0">
              <a:buClr>
                <a:schemeClr val="bg2">
                  <a:lumMod val="75000"/>
                </a:schemeClr>
              </a:buClr>
              <a:buNone/>
            </a:pPr>
            <a:endParaRPr lang="en-US" dirty="0"/>
          </a:p>
          <a:p>
            <a:pPr>
              <a:buClr>
                <a:schemeClr val="bg2">
                  <a:lumMod val="75000"/>
                </a:schemeClr>
              </a:buClr>
              <a:buFont typeface="Wingdings" panose="05000000000000000000" pitchFamily="2" charset="2"/>
              <a:buChar char="v"/>
            </a:pPr>
            <a:r>
              <a:rPr lang="en-US" dirty="0" smtClean="0"/>
              <a:t>From </a:t>
            </a:r>
            <a:r>
              <a:rPr lang="en-US" dirty="0"/>
              <a:t>2006 to 2013, VAERS received 21,194 reports of adverse events following HPV immunization among females </a:t>
            </a:r>
            <a:r>
              <a:rPr lang="en-US" dirty="0" smtClean="0"/>
              <a:t>The </a:t>
            </a:r>
            <a:r>
              <a:rPr lang="en-US" dirty="0"/>
              <a:t>vast majority (92 %</a:t>
            </a:r>
            <a:r>
              <a:rPr lang="en-US" dirty="0" smtClean="0"/>
              <a:t>) </a:t>
            </a:r>
            <a:r>
              <a:rPr lang="en-US" dirty="0"/>
              <a:t>were considered mild. The proportion of events reported as serious peaked in </a:t>
            </a:r>
            <a:r>
              <a:rPr lang="en-US" dirty="0" smtClean="0"/>
              <a:t>2008</a:t>
            </a:r>
            <a:endParaRPr lang="en-US" dirty="0"/>
          </a:p>
        </p:txBody>
      </p:sp>
    </p:spTree>
    <p:extLst>
      <p:ext uri="{BB962C8B-B14F-4D97-AF65-F5344CB8AC3E}">
        <p14:creationId xmlns:p14="http://schemas.microsoft.com/office/powerpoint/2010/main" val="19208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04800" y="381000"/>
            <a:ext cx="7772400" cy="5257800"/>
          </a:xfrm>
        </p:spPr>
        <p:txBody>
          <a:bodyPr>
            <a:normAutofit/>
          </a:bodyPr>
          <a:lstStyle/>
          <a:p>
            <a:pPr>
              <a:buClr>
                <a:schemeClr val="bg2">
                  <a:lumMod val="75000"/>
                </a:schemeClr>
              </a:buClr>
              <a:buFont typeface="Wingdings" panose="05000000000000000000" pitchFamily="2" charset="2"/>
              <a:buChar char="v"/>
            </a:pPr>
            <a:r>
              <a:rPr lang="en-US" dirty="0" smtClean="0">
                <a:solidFill>
                  <a:schemeClr val="tx1"/>
                </a:solidFill>
              </a:rPr>
              <a:t>Among </a:t>
            </a:r>
            <a:r>
              <a:rPr lang="en-US" dirty="0">
                <a:solidFill>
                  <a:schemeClr val="tx1"/>
                </a:solidFill>
              </a:rPr>
              <a:t>serious events, headache, nausea, vomiting, fatigue, dizziness, syncope, and generalized weakness were the most frequently reported</a:t>
            </a:r>
            <a:r>
              <a:rPr lang="en-US" dirty="0" smtClean="0">
                <a:solidFill>
                  <a:schemeClr val="tx1"/>
                </a:solidFill>
              </a:rPr>
              <a:t>.</a:t>
            </a:r>
          </a:p>
          <a:p>
            <a:pPr>
              <a:buClr>
                <a:schemeClr val="bg2">
                  <a:lumMod val="75000"/>
                </a:schemeClr>
              </a:buClr>
              <a:buFont typeface="Wingdings" panose="05000000000000000000" pitchFamily="2" charset="2"/>
              <a:buChar char="v"/>
            </a:pPr>
            <a:r>
              <a:rPr lang="en-US" dirty="0" smtClean="0">
                <a:solidFill>
                  <a:schemeClr val="tx1"/>
                </a:solidFill>
              </a:rPr>
              <a:t> </a:t>
            </a:r>
            <a:r>
              <a:rPr lang="en-US" dirty="0">
                <a:solidFill>
                  <a:schemeClr val="tx1"/>
                </a:solidFill>
              </a:rPr>
              <a:t>There is no increased risk of </a:t>
            </a:r>
            <a:r>
              <a:rPr lang="en-US" dirty="0" err="1">
                <a:solidFill>
                  <a:schemeClr val="tx1"/>
                </a:solidFill>
              </a:rPr>
              <a:t>Guillain-Barré</a:t>
            </a:r>
            <a:r>
              <a:rPr lang="en-US" dirty="0">
                <a:solidFill>
                  <a:schemeClr val="tx1"/>
                </a:solidFill>
              </a:rPr>
              <a:t> Syndrome compared with other vaccines in similar age groups</a:t>
            </a:r>
          </a:p>
          <a:p>
            <a:pPr marL="45720" indent="0">
              <a:buClr>
                <a:schemeClr val="bg2">
                  <a:lumMod val="75000"/>
                </a:schemeClr>
              </a:buClr>
              <a:buNone/>
            </a:pPr>
            <a:endParaRPr lang="en-US" dirty="0">
              <a:solidFill>
                <a:schemeClr val="tx1"/>
              </a:solidFill>
            </a:endParaRPr>
          </a:p>
          <a:p>
            <a:pPr>
              <a:buClr>
                <a:schemeClr val="bg2">
                  <a:lumMod val="75000"/>
                </a:schemeClr>
              </a:buClr>
              <a:buFont typeface="Wingdings" panose="05000000000000000000" pitchFamily="2" charset="2"/>
              <a:buChar char="v"/>
            </a:pPr>
            <a:endParaRPr lang="en-US" dirty="0" smtClean="0">
              <a:solidFill>
                <a:schemeClr val="tx1"/>
              </a:solidFill>
            </a:endParaRPr>
          </a:p>
          <a:p>
            <a:pPr>
              <a:buClr>
                <a:schemeClr val="bg2">
                  <a:lumMod val="75000"/>
                </a:schemeClr>
              </a:buClr>
              <a:buFont typeface="Wingdings" panose="05000000000000000000" pitchFamily="2" charset="2"/>
              <a:buChar char="v"/>
            </a:pPr>
            <a:r>
              <a:rPr lang="en-US" dirty="0" smtClean="0">
                <a:solidFill>
                  <a:schemeClr val="tx1"/>
                </a:solidFill>
              </a:rPr>
              <a:t>Through </a:t>
            </a:r>
            <a:r>
              <a:rPr lang="en-US" dirty="0">
                <a:solidFill>
                  <a:schemeClr val="tx1"/>
                </a:solidFill>
              </a:rPr>
              <a:t>2011, 72 post-vaccination deaths had been reported, of which 34 were confirmed. There was no unusual pattern or clustering to the deaths that would suggest that they were caused by the vaccine </a:t>
            </a:r>
          </a:p>
          <a:p>
            <a:endParaRPr lang="en-US" dirty="0"/>
          </a:p>
        </p:txBody>
      </p:sp>
    </p:spTree>
    <p:extLst>
      <p:ext uri="{BB962C8B-B14F-4D97-AF65-F5344CB8AC3E}">
        <p14:creationId xmlns:p14="http://schemas.microsoft.com/office/powerpoint/2010/main" val="16242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257800"/>
            <a:ext cx="6512511" cy="1524000"/>
          </a:xfrm>
        </p:spPr>
        <p:txBody>
          <a:bodyPr/>
          <a:lstStyle/>
          <a:p>
            <a:pPr marL="0" indent="0" algn="l">
              <a:buNone/>
            </a:pPr>
            <a:r>
              <a:rPr lang="en-US" sz="1000" dirty="0"/>
              <a:t/>
            </a:r>
            <a:br>
              <a:rPr lang="en-US" sz="1000" dirty="0"/>
            </a:br>
            <a:r>
              <a:rPr lang="en-US" sz="1000" dirty="0" smtClean="0"/>
              <a:t>PubMed</a:t>
            </a:r>
            <a:br>
              <a:rPr lang="en-US" sz="1000" dirty="0" smtClean="0"/>
            </a:br>
            <a:r>
              <a:rPr lang="en-US" sz="1000" dirty="0" smtClean="0"/>
              <a:t>Efficacy of a </a:t>
            </a:r>
            <a:r>
              <a:rPr lang="en-US" sz="1000" dirty="0" err="1" smtClean="0"/>
              <a:t>quadrivalent</a:t>
            </a:r>
            <a:r>
              <a:rPr lang="en-US" sz="1000" dirty="0" smtClean="0"/>
              <a:t> prophylactic human papillomavirus (types 6, 11, 16, and 18) L1 virus-like-particle vaccine against high-grade </a:t>
            </a:r>
            <a:r>
              <a:rPr lang="en-US" sz="1000" dirty="0" err="1" smtClean="0"/>
              <a:t>vulval</a:t>
            </a:r>
            <a:r>
              <a:rPr lang="en-US" sz="1000" dirty="0" smtClean="0"/>
              <a:t> and vaginal lesions: a combined analysis of three </a:t>
            </a:r>
            <a:r>
              <a:rPr lang="en-US" sz="1000" dirty="0" err="1" smtClean="0"/>
              <a:t>randomised</a:t>
            </a:r>
            <a:r>
              <a:rPr lang="en-US" sz="1000" dirty="0" smtClean="0"/>
              <a:t> clinical trials.</a:t>
            </a:r>
            <a:br>
              <a:rPr lang="en-US" sz="1000" dirty="0" smtClean="0"/>
            </a:br>
            <a:r>
              <a:rPr lang="en-US" sz="1000" dirty="0" err="1" smtClean="0"/>
              <a:t>AUJoura</a:t>
            </a:r>
            <a:r>
              <a:rPr lang="en-US" sz="1000" dirty="0" smtClean="0"/>
              <a:t> EA, </a:t>
            </a:r>
            <a:r>
              <a:rPr lang="en-US" sz="1000" dirty="0" err="1" smtClean="0"/>
              <a:t>Leodolter</a:t>
            </a:r>
            <a:r>
              <a:rPr lang="en-US" sz="1000" dirty="0" smtClean="0"/>
              <a:t> S, Hernandez-Avila M, Wheeler CM, Perez G, </a:t>
            </a:r>
            <a:r>
              <a:rPr lang="en-US" sz="1000" dirty="0" err="1" smtClean="0"/>
              <a:t>Koutsky</a:t>
            </a:r>
            <a:r>
              <a:rPr lang="en-US" sz="1000" dirty="0" smtClean="0"/>
              <a:t> LA, Garland SM, Harper DM, Tang GW, Ferris DG, </a:t>
            </a:r>
            <a:r>
              <a:rPr lang="en-US" sz="1000" dirty="0" err="1" smtClean="0"/>
              <a:t>Steben</a:t>
            </a:r>
            <a:r>
              <a:rPr lang="en-US" sz="1000" dirty="0" smtClean="0"/>
              <a:t> M, Jones RW, Bryan J, Taddeo FJ, Bautista OM, </a:t>
            </a:r>
            <a:r>
              <a:rPr lang="en-US" sz="1000" dirty="0" err="1" smtClean="0"/>
              <a:t>Esser</a:t>
            </a:r>
            <a:r>
              <a:rPr lang="en-US" sz="1000" dirty="0" smtClean="0"/>
              <a:t> MT, Sings HL, Nelson M, </a:t>
            </a:r>
            <a:r>
              <a:rPr lang="en-US" sz="1000" dirty="0" err="1" smtClean="0"/>
              <a:t>Boslego</a:t>
            </a:r>
            <a:r>
              <a:rPr lang="en-US" sz="1000" dirty="0" smtClean="0"/>
              <a:t> JW, Sattler C, Barr E, </a:t>
            </a:r>
            <a:r>
              <a:rPr lang="en-US" sz="1000" dirty="0" err="1" smtClean="0"/>
              <a:t>Paavonen</a:t>
            </a:r>
            <a:r>
              <a:rPr lang="en-US" sz="1000" dirty="0" smtClean="0"/>
              <a:t> J</a:t>
            </a:r>
            <a:br>
              <a:rPr lang="en-US" sz="1000" dirty="0" smtClean="0"/>
            </a:br>
            <a:r>
              <a:rPr lang="en-US" sz="1000" dirty="0" smtClean="0"/>
              <a:t>Lancet. 2007;369(9574):1693</a:t>
            </a:r>
            <a:endParaRPr lang="en-US" sz="1000" dirty="0"/>
          </a:p>
        </p:txBody>
      </p:sp>
      <p:sp>
        <p:nvSpPr>
          <p:cNvPr id="3" name="Content Placeholder 2"/>
          <p:cNvSpPr>
            <a:spLocks noGrp="1"/>
          </p:cNvSpPr>
          <p:nvPr>
            <p:ph sz="quarter" idx="13"/>
          </p:nvPr>
        </p:nvSpPr>
        <p:spPr>
          <a:xfrm>
            <a:off x="609600" y="731520"/>
            <a:ext cx="7620000" cy="4983480"/>
          </a:xfrm>
        </p:spPr>
        <p:txBody>
          <a:bodyPr>
            <a:normAutofit/>
          </a:bodyPr>
          <a:lstStyle/>
          <a:p>
            <a:pPr>
              <a:buClr>
                <a:schemeClr val="bg2">
                  <a:lumMod val="75000"/>
                </a:schemeClr>
              </a:buClr>
              <a:buFont typeface="Wingdings" panose="05000000000000000000" pitchFamily="2" charset="2"/>
              <a:buChar char="v"/>
            </a:pPr>
            <a:r>
              <a:rPr lang="en-US" sz="2000" dirty="0" smtClean="0"/>
              <a:t>VTE rates </a:t>
            </a:r>
            <a:r>
              <a:rPr lang="en-US" sz="2000" dirty="0"/>
              <a:t>reported to the VAERS were higher for </a:t>
            </a:r>
            <a:r>
              <a:rPr lang="en-US" sz="2000" dirty="0" err="1"/>
              <a:t>quadrivalent</a:t>
            </a:r>
            <a:r>
              <a:rPr lang="en-US" sz="2000" dirty="0"/>
              <a:t> vaccine than other vaccines, of the 31 patients with thromboembolism reported through 2008, </a:t>
            </a:r>
            <a:r>
              <a:rPr lang="en-US" sz="2000" dirty="0" smtClean="0"/>
              <a:t>90 % had </a:t>
            </a:r>
            <a:r>
              <a:rPr lang="en-US" sz="2000" dirty="0"/>
              <a:t>a known risk factor (</a:t>
            </a:r>
            <a:r>
              <a:rPr lang="en-US" sz="2000" dirty="0" err="1"/>
              <a:t>ie</a:t>
            </a:r>
            <a:r>
              <a:rPr lang="en-US" sz="2000" dirty="0"/>
              <a:t>, estrogen-containing birth control pills or a family history of clotting </a:t>
            </a:r>
            <a:r>
              <a:rPr lang="en-US" sz="2000" dirty="0" smtClean="0"/>
              <a:t>disorder</a:t>
            </a:r>
          </a:p>
          <a:p>
            <a:pPr marL="45720" indent="0">
              <a:buClr>
                <a:schemeClr val="bg2">
                  <a:lumMod val="75000"/>
                </a:schemeClr>
              </a:buClr>
              <a:buNone/>
            </a:pPr>
            <a:endParaRPr lang="en-US" sz="2000" dirty="0" smtClean="0"/>
          </a:p>
          <a:p>
            <a:pPr>
              <a:buClr>
                <a:schemeClr val="bg2">
                  <a:lumMod val="75000"/>
                </a:schemeClr>
              </a:buClr>
              <a:buFont typeface="Wingdings" panose="05000000000000000000" pitchFamily="2" charset="2"/>
              <a:buChar char="v"/>
            </a:pPr>
            <a:r>
              <a:rPr lang="en-US" sz="2000" dirty="0"/>
              <a:t>Anaphylaxis had also been reported following administration of the </a:t>
            </a:r>
            <a:r>
              <a:rPr lang="en-US" sz="2000" dirty="0" err="1"/>
              <a:t>quadrivalent</a:t>
            </a:r>
            <a:r>
              <a:rPr lang="en-US" sz="2000" dirty="0"/>
              <a:t> vaccine </a:t>
            </a:r>
          </a:p>
          <a:p>
            <a:pPr>
              <a:buClr>
                <a:schemeClr val="bg2">
                  <a:lumMod val="75000"/>
                </a:schemeClr>
              </a:buClr>
              <a:buFont typeface="Wingdings" panose="05000000000000000000" pitchFamily="2" charset="2"/>
              <a:buChar char="v"/>
            </a:pPr>
            <a:endParaRPr lang="en-US" sz="2000" dirty="0"/>
          </a:p>
        </p:txBody>
      </p:sp>
    </p:spTree>
    <p:extLst>
      <p:ext uri="{BB962C8B-B14F-4D97-AF65-F5344CB8AC3E}">
        <p14:creationId xmlns:p14="http://schemas.microsoft.com/office/powerpoint/2010/main" val="382479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04800" y="731520"/>
            <a:ext cx="7696200" cy="5669280"/>
          </a:xfrm>
        </p:spPr>
        <p:txBody>
          <a:bodyPr>
            <a:normAutofit/>
          </a:bodyPr>
          <a:lstStyle/>
          <a:p>
            <a:pPr marL="45720" indent="0">
              <a:buNone/>
            </a:pPr>
            <a:r>
              <a:rPr lang="en-US" b="1" dirty="0">
                <a:solidFill>
                  <a:schemeClr val="bg2">
                    <a:lumMod val="75000"/>
                  </a:schemeClr>
                </a:solidFill>
              </a:rPr>
              <a:t>9-valent vaccine (Gardasil 9) </a:t>
            </a:r>
            <a:endParaRPr lang="en-US" dirty="0" smtClean="0"/>
          </a:p>
          <a:p>
            <a:pPr marL="45720" indent="0">
              <a:buNone/>
            </a:pPr>
            <a:r>
              <a:rPr lang="en-US" dirty="0" smtClean="0"/>
              <a:t> </a:t>
            </a:r>
            <a:r>
              <a:rPr lang="en-US" dirty="0"/>
              <a:t>In an analysis of seven trials in which over 15,000 individuals received at least one dose of the 9-valent vaccine, the most common adverse effects </a:t>
            </a:r>
            <a:r>
              <a:rPr lang="en-US" dirty="0" smtClean="0"/>
              <a:t>were:</a:t>
            </a:r>
          </a:p>
          <a:p>
            <a:pPr marL="502920" indent="-457200">
              <a:buClr>
                <a:schemeClr val="bg2">
                  <a:lumMod val="75000"/>
                </a:schemeClr>
              </a:buClr>
              <a:buFont typeface="+mj-lt"/>
              <a:buAutoNum type="arabicPeriod"/>
            </a:pPr>
            <a:r>
              <a:rPr lang="en-US" dirty="0" smtClean="0"/>
              <a:t>mild </a:t>
            </a:r>
            <a:r>
              <a:rPr lang="en-US" dirty="0"/>
              <a:t>or moderate injection site reactions (pain, erythema, and swelling) </a:t>
            </a:r>
            <a:r>
              <a:rPr lang="en-US" dirty="0" smtClean="0"/>
              <a:t>more </a:t>
            </a:r>
            <a:r>
              <a:rPr lang="en-US" dirty="0"/>
              <a:t>frequently than with the </a:t>
            </a:r>
            <a:r>
              <a:rPr lang="en-US" dirty="0" err="1"/>
              <a:t>quadrivalent</a:t>
            </a:r>
            <a:r>
              <a:rPr lang="en-US" dirty="0"/>
              <a:t> vaccine. </a:t>
            </a:r>
            <a:endParaRPr lang="en-US" dirty="0" smtClean="0"/>
          </a:p>
          <a:p>
            <a:pPr marL="502920" indent="-457200">
              <a:buClr>
                <a:schemeClr val="bg2">
                  <a:lumMod val="75000"/>
                </a:schemeClr>
              </a:buClr>
              <a:buFont typeface="+mj-lt"/>
              <a:buAutoNum type="arabicPeriod"/>
            </a:pPr>
            <a:r>
              <a:rPr lang="en-US" dirty="0" smtClean="0"/>
              <a:t>systemic </a:t>
            </a:r>
            <a:r>
              <a:rPr lang="en-US" dirty="0"/>
              <a:t>adverse effects (</a:t>
            </a:r>
            <a:r>
              <a:rPr lang="en-US" dirty="0" err="1"/>
              <a:t>eg</a:t>
            </a:r>
            <a:r>
              <a:rPr lang="en-US" dirty="0"/>
              <a:t>, headache, fever, nausea, dizziness) </a:t>
            </a:r>
            <a:r>
              <a:rPr lang="en-US" dirty="0" smtClean="0"/>
              <a:t>were  </a:t>
            </a:r>
            <a:r>
              <a:rPr lang="en-US" dirty="0"/>
              <a:t>similar with the 9-valent and </a:t>
            </a:r>
            <a:r>
              <a:rPr lang="en-US" dirty="0" err="1"/>
              <a:t>quadrivalent</a:t>
            </a:r>
            <a:r>
              <a:rPr lang="en-US" dirty="0"/>
              <a:t> vaccines. </a:t>
            </a:r>
            <a:endParaRPr lang="en-US" dirty="0" smtClean="0"/>
          </a:p>
          <a:p>
            <a:pPr marL="502920" indent="-457200">
              <a:buClr>
                <a:schemeClr val="bg2">
                  <a:lumMod val="75000"/>
                </a:schemeClr>
              </a:buClr>
              <a:buFont typeface="+mj-lt"/>
              <a:buAutoNum type="arabicPeriod"/>
            </a:pPr>
            <a:endParaRPr lang="en-US" dirty="0"/>
          </a:p>
          <a:p>
            <a:pPr marL="502920" indent="-457200">
              <a:buClr>
                <a:schemeClr val="bg2">
                  <a:lumMod val="75000"/>
                </a:schemeClr>
              </a:buClr>
              <a:buFont typeface="+mj-lt"/>
              <a:buAutoNum type="arabicPeriod"/>
            </a:pPr>
            <a:r>
              <a:rPr lang="en-US" dirty="0" smtClean="0"/>
              <a:t>Serious </a:t>
            </a:r>
            <a:r>
              <a:rPr lang="en-US" dirty="0"/>
              <a:t>adverse effects occurred in &lt;0.1 percent. </a:t>
            </a:r>
          </a:p>
        </p:txBody>
      </p:sp>
      <p:pic>
        <p:nvPicPr>
          <p:cNvPr id="4" name="Picture 3"/>
          <p:cNvPicPr>
            <a:picLocks noChangeAspect="1"/>
          </p:cNvPicPr>
          <p:nvPr/>
        </p:nvPicPr>
        <p:blipFill>
          <a:blip r:embed="rId2"/>
          <a:stretch>
            <a:fillRect/>
          </a:stretch>
        </p:blipFill>
        <p:spPr>
          <a:xfrm>
            <a:off x="6705600" y="0"/>
            <a:ext cx="2438400" cy="1371600"/>
          </a:xfrm>
          <a:prstGeom prst="rect">
            <a:avLst/>
          </a:prstGeom>
        </p:spPr>
      </p:pic>
    </p:spTree>
    <p:extLst>
      <p:ext uri="{BB962C8B-B14F-4D97-AF65-F5344CB8AC3E}">
        <p14:creationId xmlns:p14="http://schemas.microsoft.com/office/powerpoint/2010/main" val="124629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457200" y="381000"/>
            <a:ext cx="8153400" cy="6172200"/>
          </a:xfrm>
        </p:spPr>
        <p:txBody>
          <a:bodyPr>
            <a:normAutofit/>
          </a:bodyPr>
          <a:lstStyle/>
          <a:p>
            <a:endParaRPr lang="en-US" dirty="0"/>
          </a:p>
          <a:p>
            <a:pPr marL="45720" indent="0">
              <a:buNone/>
            </a:pPr>
            <a:r>
              <a:rPr lang="en-US" b="1" dirty="0">
                <a:solidFill>
                  <a:schemeClr val="bg2">
                    <a:lumMod val="75000"/>
                  </a:schemeClr>
                </a:solidFill>
              </a:rPr>
              <a:t>Bivalent vaccine (</a:t>
            </a:r>
            <a:r>
              <a:rPr lang="en-US" b="1" dirty="0" err="1">
                <a:solidFill>
                  <a:schemeClr val="bg2">
                    <a:lumMod val="75000"/>
                  </a:schemeClr>
                </a:solidFill>
              </a:rPr>
              <a:t>Cervarix</a:t>
            </a:r>
            <a:r>
              <a:rPr lang="en-US" b="1" dirty="0">
                <a:solidFill>
                  <a:schemeClr val="bg2">
                    <a:lumMod val="75000"/>
                  </a:schemeClr>
                </a:solidFill>
              </a:rPr>
              <a:t>) </a:t>
            </a:r>
            <a:endParaRPr lang="en-US" b="1" dirty="0" smtClean="0">
              <a:solidFill>
                <a:schemeClr val="bg2">
                  <a:lumMod val="75000"/>
                </a:schemeClr>
              </a:solidFill>
            </a:endParaRPr>
          </a:p>
          <a:p>
            <a:pPr marL="45720" indent="0">
              <a:buNone/>
            </a:pPr>
            <a:endParaRPr lang="en-US" b="1" dirty="0">
              <a:solidFill>
                <a:schemeClr val="bg2">
                  <a:lumMod val="75000"/>
                </a:schemeClr>
              </a:solidFill>
            </a:endParaRPr>
          </a:p>
          <a:p>
            <a:pPr marL="45720" indent="0">
              <a:buNone/>
            </a:pPr>
            <a:r>
              <a:rPr lang="en-US" b="1" dirty="0" smtClean="0">
                <a:solidFill>
                  <a:schemeClr val="bg2">
                    <a:lumMod val="75000"/>
                  </a:schemeClr>
                </a:solidFill>
              </a:rPr>
              <a:t> </a:t>
            </a:r>
            <a:r>
              <a:rPr lang="en-US" dirty="0"/>
              <a:t>In a phase III, multinational prospective, double-blind, placebo-controlled trial of more than 18,000 females aged 15 to 25 years, the vaccine was well tolerated and there were no differences in serious adverse events between vaccine and placebo recipients. </a:t>
            </a:r>
            <a:endParaRPr lang="en-US" dirty="0" smtClean="0"/>
          </a:p>
          <a:p>
            <a:pPr marL="45720" indent="0">
              <a:buNone/>
            </a:pPr>
            <a:r>
              <a:rPr lang="en-US" dirty="0" smtClean="0"/>
              <a:t>Because </a:t>
            </a:r>
            <a:r>
              <a:rPr lang="en-US" dirty="0"/>
              <a:t>of low uptake of the bivalent vaccine in the </a:t>
            </a:r>
            <a:r>
              <a:rPr lang="en-US" dirty="0" smtClean="0"/>
              <a:t>U.S only </a:t>
            </a:r>
            <a:r>
              <a:rPr lang="en-US" dirty="0"/>
              <a:t>sparse post-licensure data are available</a:t>
            </a:r>
            <a:r>
              <a:rPr lang="en-US" dirty="0" smtClean="0"/>
              <a:t>.</a:t>
            </a:r>
          </a:p>
          <a:p>
            <a:pPr marL="45720" indent="0">
              <a:buNone/>
            </a:pPr>
            <a:r>
              <a:rPr lang="en-US" dirty="0" smtClean="0"/>
              <a:t> </a:t>
            </a:r>
            <a:r>
              <a:rPr lang="en-US" dirty="0"/>
              <a:t>As of September 2011, there have been 52 VAERS reports of adverse events following administration of bivalent vaccine and the majority </a:t>
            </a:r>
            <a:r>
              <a:rPr lang="en-US" dirty="0" smtClean="0"/>
              <a:t>(98%) </a:t>
            </a:r>
            <a:r>
              <a:rPr lang="en-US" dirty="0"/>
              <a:t>were considered </a:t>
            </a:r>
            <a:r>
              <a:rPr lang="en-US" dirty="0" smtClean="0"/>
              <a:t>non serious</a:t>
            </a:r>
            <a:r>
              <a:rPr lang="en-US" dirty="0"/>
              <a:t>. </a:t>
            </a:r>
          </a:p>
        </p:txBody>
      </p:sp>
      <p:pic>
        <p:nvPicPr>
          <p:cNvPr id="4" name="Picture 3"/>
          <p:cNvPicPr>
            <a:picLocks noChangeAspect="1"/>
          </p:cNvPicPr>
          <p:nvPr/>
        </p:nvPicPr>
        <p:blipFill>
          <a:blip r:embed="rId2"/>
          <a:stretch>
            <a:fillRect/>
          </a:stretch>
        </p:blipFill>
        <p:spPr>
          <a:xfrm>
            <a:off x="5049544" y="152400"/>
            <a:ext cx="3381375" cy="1543050"/>
          </a:xfrm>
          <a:prstGeom prst="rect">
            <a:avLst/>
          </a:prstGeom>
        </p:spPr>
      </p:pic>
    </p:spTree>
    <p:extLst>
      <p:ext uri="{BB962C8B-B14F-4D97-AF65-F5344CB8AC3E}">
        <p14:creationId xmlns:p14="http://schemas.microsoft.com/office/powerpoint/2010/main" val="227597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52400" y="609600"/>
            <a:ext cx="7315200" cy="4754880"/>
          </a:xfrm>
        </p:spPr>
        <p:txBody>
          <a:bodyPr>
            <a:normAutofit/>
          </a:bodyPr>
          <a:lstStyle/>
          <a:p>
            <a:pPr marL="45720" indent="0">
              <a:buNone/>
            </a:pPr>
            <a:r>
              <a:rPr lang="en-US" b="1" dirty="0">
                <a:solidFill>
                  <a:schemeClr val="bg2">
                    <a:lumMod val="75000"/>
                  </a:schemeClr>
                </a:solidFill>
              </a:rPr>
              <a:t>COST EFFECTIVENESS </a:t>
            </a:r>
          </a:p>
          <a:p>
            <a:pPr marL="45720" indent="0">
              <a:buNone/>
            </a:pPr>
            <a:r>
              <a:rPr lang="en-US" dirty="0" smtClean="0"/>
              <a:t>Mathematical </a:t>
            </a:r>
            <a:r>
              <a:rPr lang="en-US" dirty="0"/>
              <a:t>models have examined the cost effectiveness of HPV vaccination </a:t>
            </a:r>
            <a:endParaRPr lang="en-US" dirty="0" smtClean="0"/>
          </a:p>
          <a:p>
            <a:pPr marL="45720" indent="0">
              <a:buNone/>
            </a:pPr>
            <a:r>
              <a:rPr lang="en-US" dirty="0" smtClean="0"/>
              <a:t>One </a:t>
            </a:r>
            <a:r>
              <a:rPr lang="en-US" dirty="0"/>
              <a:t>study suggested that vaccination of the entire United States population of 12-year-old girls would annually prevent </a:t>
            </a:r>
            <a:endParaRPr lang="en-US" dirty="0" smtClean="0"/>
          </a:p>
          <a:p>
            <a:pPr marL="45720" indent="0">
              <a:buNone/>
            </a:pPr>
            <a:r>
              <a:rPr lang="en-US" dirty="0">
                <a:solidFill>
                  <a:schemeClr val="bg2">
                    <a:lumMod val="75000"/>
                  </a:schemeClr>
                </a:solidFill>
              </a:rPr>
              <a:t>&gt;</a:t>
            </a:r>
            <a:r>
              <a:rPr lang="en-US" dirty="0" smtClean="0">
                <a:solidFill>
                  <a:schemeClr val="bg2">
                    <a:lumMod val="75000"/>
                  </a:schemeClr>
                </a:solidFill>
              </a:rPr>
              <a:t>200,000 </a:t>
            </a:r>
            <a:r>
              <a:rPr lang="en-US" dirty="0"/>
              <a:t>HPV </a:t>
            </a:r>
            <a:r>
              <a:rPr lang="en-US" dirty="0" smtClean="0"/>
              <a:t>infections</a:t>
            </a:r>
          </a:p>
          <a:p>
            <a:pPr marL="45720" indent="0">
              <a:buNone/>
            </a:pPr>
            <a:r>
              <a:rPr lang="en-US" dirty="0" smtClean="0">
                <a:solidFill>
                  <a:schemeClr val="bg2">
                    <a:lumMod val="75000"/>
                  </a:schemeClr>
                </a:solidFill>
              </a:rPr>
              <a:t>100,000 </a:t>
            </a:r>
            <a:r>
              <a:rPr lang="en-US" dirty="0"/>
              <a:t>abnormal cervical cytology </a:t>
            </a:r>
            <a:r>
              <a:rPr lang="en-US" dirty="0" smtClean="0"/>
              <a:t>examinations </a:t>
            </a:r>
          </a:p>
          <a:p>
            <a:pPr marL="45720" indent="0">
              <a:buNone/>
            </a:pPr>
            <a:r>
              <a:rPr lang="en-US" dirty="0" smtClean="0">
                <a:solidFill>
                  <a:schemeClr val="bg2">
                    <a:lumMod val="75000"/>
                  </a:schemeClr>
                </a:solidFill>
              </a:rPr>
              <a:t> </a:t>
            </a:r>
            <a:r>
              <a:rPr lang="en-US" dirty="0">
                <a:solidFill>
                  <a:schemeClr val="bg2">
                    <a:lumMod val="75000"/>
                  </a:schemeClr>
                </a:solidFill>
              </a:rPr>
              <a:t>3300 </a:t>
            </a:r>
            <a:r>
              <a:rPr lang="en-US" dirty="0"/>
              <a:t>cases of cervical cancer if cervical cancer screening continued as currently recommended </a:t>
            </a:r>
          </a:p>
        </p:txBody>
      </p:sp>
      <p:pic>
        <p:nvPicPr>
          <p:cNvPr id="5" name="Picture 4"/>
          <p:cNvPicPr>
            <a:picLocks noChangeAspect="1"/>
          </p:cNvPicPr>
          <p:nvPr/>
        </p:nvPicPr>
        <p:blipFill>
          <a:blip r:embed="rId2"/>
          <a:stretch>
            <a:fillRect/>
          </a:stretch>
        </p:blipFill>
        <p:spPr>
          <a:xfrm>
            <a:off x="6214261" y="381000"/>
            <a:ext cx="2506678" cy="1476374"/>
          </a:xfrm>
          <a:prstGeom prst="rect">
            <a:avLst/>
          </a:prstGeom>
        </p:spPr>
      </p:pic>
    </p:spTree>
    <p:extLst>
      <p:ext uri="{BB962C8B-B14F-4D97-AF65-F5344CB8AC3E}">
        <p14:creationId xmlns:p14="http://schemas.microsoft.com/office/powerpoint/2010/main" val="35581612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52400" y="886562"/>
            <a:ext cx="6400800" cy="3474720"/>
          </a:xfrm>
        </p:spPr>
        <p:txBody>
          <a:bodyPr>
            <a:normAutofit fontScale="92500" lnSpcReduction="20000"/>
          </a:bodyPr>
          <a:lstStyle/>
          <a:p>
            <a:endParaRPr lang="en-US" dirty="0" smtClean="0"/>
          </a:p>
          <a:p>
            <a:pPr>
              <a:buClr>
                <a:schemeClr val="bg2">
                  <a:lumMod val="75000"/>
                </a:schemeClr>
              </a:buClr>
              <a:buFont typeface="Wingdings" panose="05000000000000000000" pitchFamily="2" charset="2"/>
              <a:buChar char="v"/>
            </a:pPr>
            <a:endParaRPr lang="en-US" dirty="0" smtClean="0"/>
          </a:p>
          <a:p>
            <a:pPr marL="45720" indent="0">
              <a:buClr>
                <a:schemeClr val="bg2">
                  <a:lumMod val="75000"/>
                </a:schemeClr>
              </a:buClr>
              <a:buNone/>
            </a:pPr>
            <a:r>
              <a:rPr lang="en-US" dirty="0" smtClean="0"/>
              <a:t>A small massage to take her is </a:t>
            </a:r>
          </a:p>
          <a:p>
            <a:pPr>
              <a:buClr>
                <a:schemeClr val="bg2">
                  <a:lumMod val="75000"/>
                </a:schemeClr>
              </a:buClr>
              <a:buFont typeface="Wingdings" panose="05000000000000000000" pitchFamily="2" charset="2"/>
              <a:buChar char="v"/>
            </a:pPr>
            <a:r>
              <a:rPr lang="en-US" dirty="0" smtClean="0"/>
              <a:t>-HPV vaccination appears to be safe and effective in preventing subsequent infection in older women, but the overall benefit is less than that in younger females </a:t>
            </a:r>
          </a:p>
          <a:p>
            <a:pPr>
              <a:buClr>
                <a:schemeClr val="bg2">
                  <a:lumMod val="75000"/>
                </a:schemeClr>
              </a:buClr>
              <a:buFont typeface="Wingdings" panose="05000000000000000000" pitchFamily="2" charset="2"/>
              <a:buChar char="v"/>
            </a:pPr>
            <a:endParaRPr lang="en-US" dirty="0" smtClean="0"/>
          </a:p>
          <a:p>
            <a:pPr>
              <a:buClr>
                <a:schemeClr val="bg2">
                  <a:lumMod val="75000"/>
                </a:schemeClr>
              </a:buClr>
              <a:buFont typeface="Wingdings" panose="05000000000000000000" pitchFamily="2" charset="2"/>
              <a:buChar char="v"/>
            </a:pPr>
            <a:r>
              <a:rPr lang="en-US" dirty="0" smtClean="0"/>
              <a:t>-the need to vaccinate individuals before the onset of sexual activity to gain the greatest benefit and maximize cost effectiveness.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377" y="152400"/>
            <a:ext cx="2419350" cy="233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44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45720" indent="0">
              <a:buNone/>
            </a:pPr>
            <a:r>
              <a:rPr lang="en-US" dirty="0" smtClean="0"/>
              <a:t>-None of the three  vaccines </a:t>
            </a:r>
            <a:r>
              <a:rPr lang="en-US" dirty="0"/>
              <a:t>treats or accelerates the clearance of pre-existing vaccine-type HPV infections or related disease.</a:t>
            </a:r>
          </a:p>
        </p:txBody>
      </p:sp>
    </p:spTree>
    <p:extLst>
      <p:ext uri="{BB962C8B-B14F-4D97-AF65-F5344CB8AC3E}">
        <p14:creationId xmlns:p14="http://schemas.microsoft.com/office/powerpoint/2010/main" val="14663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1793289" y="46358"/>
            <a:ext cx="5713158" cy="6672620"/>
          </a:xfrm>
          <a:prstGeom prst="rect">
            <a:avLst/>
          </a:prstGeom>
        </p:spPr>
      </p:pic>
    </p:spTree>
    <p:extLst>
      <p:ext uri="{BB962C8B-B14F-4D97-AF65-F5344CB8AC3E}">
        <p14:creationId xmlns:p14="http://schemas.microsoft.com/office/powerpoint/2010/main" val="188588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endParaRPr lang="en-US" dirty="0"/>
          </a:p>
        </p:txBody>
      </p:sp>
      <p:sp>
        <p:nvSpPr>
          <p:cNvPr id="3" name="Content Placeholder 2"/>
          <p:cNvSpPr>
            <a:spLocks noGrp="1"/>
          </p:cNvSpPr>
          <p:nvPr>
            <p:ph sz="quarter" idx="13"/>
          </p:nvPr>
        </p:nvSpPr>
        <p:spPr>
          <a:xfrm>
            <a:off x="609600" y="609600"/>
            <a:ext cx="7391400" cy="4953000"/>
          </a:xfrm>
        </p:spPr>
        <p:txBody>
          <a:bodyPr>
            <a:normAutofit/>
          </a:bodyPr>
          <a:lstStyle/>
          <a:p>
            <a:pPr marL="45720" indent="0">
              <a:buNone/>
            </a:pPr>
            <a:r>
              <a:rPr lang="en-US" b="1" u="sng" dirty="0" smtClean="0">
                <a:solidFill>
                  <a:schemeClr val="tx2">
                    <a:lumMod val="60000"/>
                    <a:lumOff val="40000"/>
                  </a:schemeClr>
                </a:solidFill>
              </a:rPr>
              <a:t>in </a:t>
            </a:r>
            <a:r>
              <a:rPr lang="en-US" b="1" u="sng" dirty="0">
                <a:solidFill>
                  <a:schemeClr val="tx2">
                    <a:lumMod val="60000"/>
                    <a:lumOff val="40000"/>
                  </a:schemeClr>
                </a:solidFill>
              </a:rPr>
              <a:t>Saudi </a:t>
            </a:r>
            <a:r>
              <a:rPr lang="en-US" b="1" u="sng" dirty="0" smtClean="0">
                <a:solidFill>
                  <a:schemeClr val="tx2">
                    <a:lumMod val="60000"/>
                    <a:lumOff val="40000"/>
                  </a:schemeClr>
                </a:solidFill>
              </a:rPr>
              <a:t>Arabia:</a:t>
            </a:r>
          </a:p>
          <a:p>
            <a:pPr>
              <a:buClr>
                <a:schemeClr val="bg2">
                  <a:lumMod val="75000"/>
                </a:schemeClr>
              </a:buClr>
              <a:buFont typeface="Wingdings" panose="05000000000000000000" pitchFamily="2" charset="2"/>
              <a:buChar char="Ø"/>
            </a:pPr>
            <a:r>
              <a:rPr lang="en-US" dirty="0">
                <a:solidFill>
                  <a:schemeClr val="tx1"/>
                </a:solidFill>
              </a:rPr>
              <a:t>In Saudi Arabia which has a population of 8</a:t>
            </a:r>
            <a:r>
              <a:rPr lang="en-US" dirty="0" smtClean="0">
                <a:solidFill>
                  <a:schemeClr val="tx1"/>
                </a:solidFill>
              </a:rPr>
              <a:t> </a:t>
            </a:r>
            <a:r>
              <a:rPr lang="en-US" dirty="0">
                <a:solidFill>
                  <a:schemeClr val="tx1"/>
                </a:solidFill>
              </a:rPr>
              <a:t>million women over the age of 15 years, approximately 152 new cases of CC are diagnosed </a:t>
            </a:r>
            <a:r>
              <a:rPr lang="en-US" dirty="0" smtClean="0">
                <a:solidFill>
                  <a:schemeClr val="tx1"/>
                </a:solidFill>
              </a:rPr>
              <a:t>every year </a:t>
            </a:r>
            <a:endParaRPr lang="en-US" dirty="0">
              <a:solidFill>
                <a:schemeClr val="tx1"/>
              </a:solidFill>
            </a:endParaRPr>
          </a:p>
          <a:p>
            <a:pPr>
              <a:buClr>
                <a:schemeClr val="bg2">
                  <a:lumMod val="75000"/>
                </a:schemeClr>
              </a:buClr>
              <a:buFont typeface="Wingdings" panose="05000000000000000000" pitchFamily="2" charset="2"/>
              <a:buChar char="Ø"/>
            </a:pPr>
            <a:r>
              <a:rPr lang="en-US" dirty="0" smtClean="0">
                <a:solidFill>
                  <a:schemeClr val="tx1"/>
                </a:solidFill>
              </a:rPr>
              <a:t> </a:t>
            </a:r>
            <a:r>
              <a:rPr lang="en-US" dirty="0">
                <a:solidFill>
                  <a:schemeClr val="tx1"/>
                </a:solidFill>
              </a:rPr>
              <a:t>55 women die from the disease </a:t>
            </a:r>
            <a:r>
              <a:rPr lang="en-US" dirty="0" smtClean="0">
                <a:solidFill>
                  <a:schemeClr val="tx1"/>
                </a:solidFill>
              </a:rPr>
              <a:t>annually</a:t>
            </a:r>
          </a:p>
          <a:p>
            <a:pPr marL="45720" indent="0">
              <a:buClr>
                <a:schemeClr val="bg2">
                  <a:lumMod val="75000"/>
                </a:schemeClr>
              </a:buClr>
              <a:buNone/>
            </a:pPr>
            <a:endParaRPr lang="en-US" b="1" u="sng" dirty="0" smtClean="0">
              <a:solidFill>
                <a:schemeClr val="tx2">
                  <a:lumMod val="60000"/>
                  <a:lumOff val="40000"/>
                </a:schemeClr>
              </a:solidFill>
            </a:endParaRPr>
          </a:p>
          <a:p>
            <a:pPr>
              <a:buClr>
                <a:schemeClr val="bg2">
                  <a:lumMod val="75000"/>
                </a:schemeClr>
              </a:buClr>
              <a:buFont typeface="Wingdings" panose="05000000000000000000" pitchFamily="2" charset="2"/>
              <a:buChar char="Ø"/>
            </a:pPr>
            <a:r>
              <a:rPr lang="en-US" dirty="0" smtClean="0"/>
              <a:t>ranking </a:t>
            </a:r>
            <a:r>
              <a:rPr lang="en-US" dirty="0"/>
              <a:t>number 12 between all cancers in females </a:t>
            </a:r>
          </a:p>
          <a:p>
            <a:pPr>
              <a:buClr>
                <a:schemeClr val="bg2">
                  <a:lumMod val="75000"/>
                </a:schemeClr>
              </a:buClr>
              <a:buFont typeface="Wingdings" panose="05000000000000000000" pitchFamily="2" charset="2"/>
              <a:buChar char="Ø"/>
            </a:pPr>
            <a:r>
              <a:rPr lang="en-US" dirty="0" smtClean="0"/>
              <a:t>Accounts </a:t>
            </a:r>
            <a:r>
              <a:rPr lang="en-US" dirty="0"/>
              <a:t>for 2.4% of all new cases, despite the lack of national screening </a:t>
            </a:r>
            <a:r>
              <a:rPr lang="en-US" dirty="0" smtClean="0"/>
              <a:t>programs.</a:t>
            </a:r>
            <a:endParaRPr lang="en-US" dirty="0"/>
          </a:p>
        </p:txBody>
      </p:sp>
    </p:spTree>
    <p:extLst>
      <p:ext uri="{BB962C8B-B14F-4D97-AF65-F5344CB8AC3E}">
        <p14:creationId xmlns:p14="http://schemas.microsoft.com/office/powerpoint/2010/main" val="3834528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5940"/>
            <a:ext cx="9144000" cy="6775860"/>
          </a:xfrm>
        </p:spPr>
      </p:pic>
    </p:spTree>
    <p:extLst>
      <p:ext uri="{BB962C8B-B14F-4D97-AF65-F5344CB8AC3E}">
        <p14:creationId xmlns:p14="http://schemas.microsoft.com/office/powerpoint/2010/main" val="2109719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533400" y="304800"/>
            <a:ext cx="8077200" cy="4724400"/>
          </a:xfrm>
        </p:spPr>
        <p:txBody>
          <a:bodyPr>
            <a:normAutofit/>
          </a:bodyPr>
          <a:lstStyle/>
          <a:p>
            <a:pPr>
              <a:buClr>
                <a:schemeClr val="bg2">
                  <a:lumMod val="75000"/>
                </a:schemeClr>
              </a:buClr>
              <a:buFont typeface="Arial" panose="020B0604020202020204" pitchFamily="34" charset="0"/>
              <a:buChar char="•"/>
            </a:pPr>
            <a:endParaRPr lang="en-US" dirty="0" smtClean="0"/>
          </a:p>
          <a:p>
            <a:pPr>
              <a:buClr>
                <a:schemeClr val="bg2">
                  <a:lumMod val="75000"/>
                </a:schemeClr>
              </a:buClr>
              <a:buFont typeface="Arial" panose="020B0604020202020204" pitchFamily="34" charset="0"/>
              <a:buChar char="•"/>
            </a:pPr>
            <a:endParaRPr lang="en-US" dirty="0"/>
          </a:p>
          <a:p>
            <a:pPr>
              <a:buClr>
                <a:schemeClr val="bg2">
                  <a:lumMod val="75000"/>
                </a:schemeClr>
              </a:buClr>
              <a:buFont typeface="Arial" panose="020B0604020202020204" pitchFamily="34" charset="0"/>
              <a:buChar char="•"/>
            </a:pPr>
            <a:endParaRPr lang="en-US" dirty="0" smtClean="0"/>
          </a:p>
          <a:p>
            <a:pPr>
              <a:buClr>
                <a:schemeClr val="bg2">
                  <a:lumMod val="75000"/>
                </a:schemeClr>
              </a:buClr>
              <a:buFont typeface="Arial" panose="020B0604020202020204" pitchFamily="34" charset="0"/>
              <a:buChar char="•"/>
            </a:pPr>
            <a:r>
              <a:rPr lang="en-US" dirty="0" smtClean="0"/>
              <a:t>This </a:t>
            </a:r>
            <a:r>
              <a:rPr lang="en-US" dirty="0"/>
              <a:t>was an observational, epidemiological cross-sectional study conducted between April 2010 and December 2011 at three hospitals in Saudi </a:t>
            </a:r>
            <a:r>
              <a:rPr lang="en-US" dirty="0" smtClean="0"/>
              <a:t>Arabia</a:t>
            </a:r>
          </a:p>
          <a:p>
            <a:pPr marL="45720" indent="0">
              <a:buClr>
                <a:schemeClr val="bg2">
                  <a:lumMod val="75000"/>
                </a:schemeClr>
              </a:buClr>
              <a:buNone/>
            </a:pPr>
            <a:endParaRPr lang="en-US" dirty="0"/>
          </a:p>
        </p:txBody>
      </p:sp>
    </p:spTree>
    <p:extLst>
      <p:ext uri="{BB962C8B-B14F-4D97-AF65-F5344CB8AC3E}">
        <p14:creationId xmlns:p14="http://schemas.microsoft.com/office/powerpoint/2010/main" val="1513048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6691</TotalTime>
  <Words>2828</Words>
  <Application>Microsoft Office PowerPoint</Application>
  <PresentationFormat>On-screen Show (4:3)</PresentationFormat>
  <Paragraphs>290</Paragraphs>
  <Slides>68</Slides>
  <Notes>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Slipstream</vt:lpstr>
      <vt:lpstr>      HPV VACCINE </vt:lpstr>
      <vt:lpstr>PowerPoint Presentation</vt:lpstr>
      <vt:lpstr>PowerPoint Presentation</vt:lpstr>
      <vt:lpstr>PowerPoint Presentation</vt:lpstr>
      <vt:lpstr>PowerPoint Presentation</vt:lpstr>
      <vt:lpstr>Cervical cancer and precursor lesions  -is the third most common female cancer worldwide  -IN U.S -THE ESTIMATED ANNUAL INCIDENCE OF CIN AMONG FEMALE WHO UNDERGO CERVICAL CANCER SCREENING IS 0.4 % FOR  CIN 1 AND 0.5% FOR CIN 2/3   -HPV TYPE 16 AND 18 cause approximatily 70% of cervical cancer  and 50 % of precancerous cervical lesions    -HPV types 31, 33, 45, 52, and 58 are estimated to cause an additional 19 % of invasive cervical cancers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FDA licensed  Gardasil in  June 8, 2006. </vt:lpstr>
      <vt:lpstr>PowerPoint Presentation</vt:lpstr>
      <vt:lpstr>PowerPoint Presentation</vt:lpstr>
      <vt:lpstr>The National Cancer Institute  Reviewed: November 2, 2016 </vt:lpstr>
      <vt:lpstr> is approved In December 2014, the United States' Food and Drug Administration (FDA) for women and girls aged 9 to 26 and men and boys aged 9 to 15.</vt:lpstr>
      <vt:lpstr>The National Cancer Institute  Reviewed: November 2, 2016  </vt:lpstr>
      <vt:lpstr>PowerPoint Presentation</vt:lpstr>
      <vt:lpstr>-a bivalent vaccine, targets HPV types 16 and 18  -is approved for girls and women aged 9 to 25 for the prevention of cervical cancer and CIN.</vt:lpstr>
      <vt:lpstr>PowerPoint Presentation</vt:lpstr>
      <vt:lpstr>The National Cancer Institute  Reviewed: November 2, 2016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CDC GUIDELINES DEC2016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PubMed Efficacy of a quadrivalent prophylactic human papillomavirus (types 6, 11, 16, and 18) L1 virus-like-particle vaccine against high-grade vulval and vaginal lesions: a combined analysis of three randomised clinical trials. AUJoura EA, Leodolter S, Hernandez-Avila M, Wheeler CM, Perez G, Koutsky LA, Garland SM, Harper DM, Tang GW, Ferris DG, Steben M, Jones RW, Bryan J, Taddeo FJ, Bautista OM, Esser MT, Sings HL, Nelson M, Boslego JW, Sattler C, Barr E, Paavonen J Lancet. 2007;369(9574):1693</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GLOBAL</dc:creator>
  <cp:lastModifiedBy>لمى</cp:lastModifiedBy>
  <cp:revision>153</cp:revision>
  <dcterms:created xsi:type="dcterms:W3CDTF">2017-01-09T09:15:10Z</dcterms:created>
  <dcterms:modified xsi:type="dcterms:W3CDTF">2018-04-10T04:59:07Z</dcterms:modified>
</cp:coreProperties>
</file>