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39"/>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95" r:id="rId29"/>
    <p:sldId id="285" r:id="rId30"/>
    <p:sldId id="286" r:id="rId31"/>
    <p:sldId id="287" r:id="rId32"/>
    <p:sldId id="288" r:id="rId33"/>
    <p:sldId id="291" r:id="rId34"/>
    <p:sldId id="296" r:id="rId35"/>
    <p:sldId id="292" r:id="rId36"/>
    <p:sldId id="293" r:id="rId37"/>
    <p:sldId id="29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7" autoAdjust="0"/>
    <p:restoredTop sz="94660"/>
  </p:normalViewPr>
  <p:slideViewPr>
    <p:cSldViewPr snapToGrid="0">
      <p:cViewPr varScale="1">
        <p:scale>
          <a:sx n="78" d="100"/>
          <a:sy n="78" d="100"/>
        </p:scale>
        <p:origin x="6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08BA72-620B-42F4-9C57-2A3E40DDC21C}" type="datetimeFigureOut">
              <a:rPr lang="en-US" smtClean="0"/>
              <a:t>3/22/2018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A7F41B-42FB-4C05-B185-CAAE4E65430B}" type="slidenum">
              <a:rPr lang="en-US" smtClean="0"/>
              <a:t>‹#›</a:t>
            </a:fld>
            <a:endParaRPr lang="en-US"/>
          </a:p>
        </p:txBody>
      </p:sp>
    </p:spTree>
    <p:extLst>
      <p:ext uri="{BB962C8B-B14F-4D97-AF65-F5344CB8AC3E}">
        <p14:creationId xmlns:p14="http://schemas.microsoft.com/office/powerpoint/2010/main" val="476551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05E4880-5E2C-430A-ABBC-99C423AE6124}" type="slidenum">
              <a:rPr lang="en-US" altLang="en-US" smtClean="0"/>
              <a:pPr/>
              <a:t>1</a:t>
            </a:fld>
            <a:endParaRPr lang="en-US" altLang="en-US" smtClean="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195115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763F965-0422-4F8B-A247-6EA285879A1E}" type="slidenum">
              <a:rPr lang="en-US" altLang="en-US" smtClean="0"/>
              <a:pPr/>
              <a:t>28</a:t>
            </a:fld>
            <a:endParaRPr lang="en-US" alt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smtClean="0"/>
          </a:p>
        </p:txBody>
      </p:sp>
    </p:spTree>
    <p:extLst>
      <p:ext uri="{BB962C8B-B14F-4D97-AF65-F5344CB8AC3E}">
        <p14:creationId xmlns:p14="http://schemas.microsoft.com/office/powerpoint/2010/main" val="1749566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E615801-DFAC-4614-8306-B035D8913AC8}" type="slidenum">
              <a:rPr lang="en-US" altLang="en-US" smtClean="0"/>
              <a:pPr/>
              <a:t>32</a:t>
            </a:fld>
            <a:endParaRPr lang="en-US" alt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smtClean="0"/>
          </a:p>
        </p:txBody>
      </p:sp>
    </p:spTree>
    <p:extLst>
      <p:ext uri="{BB962C8B-B14F-4D97-AF65-F5344CB8AC3E}">
        <p14:creationId xmlns:p14="http://schemas.microsoft.com/office/powerpoint/2010/main" val="2412465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016968C-5839-4CE7-9BCF-A27DCD1FC6AD}" type="slidenum">
              <a:rPr lang="en-US" altLang="en-US" smtClean="0"/>
              <a:pPr/>
              <a:t>33</a:t>
            </a:fld>
            <a:endParaRPr lang="en-US" alt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smtClean="0"/>
          </a:p>
        </p:txBody>
      </p:sp>
    </p:spTree>
    <p:extLst>
      <p:ext uri="{BB962C8B-B14F-4D97-AF65-F5344CB8AC3E}">
        <p14:creationId xmlns:p14="http://schemas.microsoft.com/office/powerpoint/2010/main" val="1068769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91255FA-8981-4B51-AEE2-35EDACA5BC7E}" type="slidenum">
              <a:rPr lang="en-US" altLang="en-US" smtClean="0"/>
              <a:pPr/>
              <a:t>34</a:t>
            </a:fld>
            <a:endParaRPr lang="en-US" alt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smtClean="0"/>
          </a:p>
        </p:txBody>
      </p:sp>
    </p:spTree>
    <p:extLst>
      <p:ext uri="{BB962C8B-B14F-4D97-AF65-F5344CB8AC3E}">
        <p14:creationId xmlns:p14="http://schemas.microsoft.com/office/powerpoint/2010/main" val="2925738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60576B9-C822-498C-837F-AF30ED87E7A5}" type="slidenum">
              <a:rPr lang="en-US" altLang="en-US" smtClean="0"/>
              <a:pPr/>
              <a:t>35</a:t>
            </a:fld>
            <a:endParaRPr lang="en-US" alt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898936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A064D70-4290-43F9-BA59-8883E24A0F9C}" type="slidenum">
              <a:rPr lang="en-US" altLang="en-US" smtClean="0"/>
              <a:pPr/>
              <a:t>36</a:t>
            </a:fld>
            <a:endParaRPr lang="en-US" alt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747059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A37CF79-29EA-4552-917C-EFFD57920004}" type="slidenum">
              <a:rPr lang="en-US" altLang="en-US" smtClean="0"/>
              <a:pPr/>
              <a:t>17</a:t>
            </a:fld>
            <a:endParaRPr lang="en-US" altLang="en-US"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141215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48E9BC8-2844-4E0B-ACFD-CB06281D5E21}" type="slidenum">
              <a:rPr lang="en-US" altLang="en-US" smtClean="0"/>
              <a:pPr/>
              <a:t>18</a:t>
            </a:fld>
            <a:endParaRPr lang="en-US" alt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4009933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EE6925C-D919-4754-B2B5-096BE5D8CCB0}" type="slidenum">
              <a:rPr lang="en-US" altLang="en-US" smtClean="0"/>
              <a:pPr/>
              <a:t>19</a:t>
            </a:fld>
            <a:endParaRPr lang="en-US" altLang="en-US"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758700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5EDDC6A-28E9-4ABD-B642-5FC3BF33648B}" type="slidenum">
              <a:rPr lang="en-US" altLang="en-US" smtClean="0"/>
              <a:pPr/>
              <a:t>20</a:t>
            </a:fld>
            <a:endParaRPr lang="en-US" alt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2683647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2F6C666-13C3-4042-840E-E1B9F232B4AE}" type="slidenum">
              <a:rPr lang="en-US" altLang="en-US" smtClean="0"/>
              <a:pPr/>
              <a:t>23</a:t>
            </a:fld>
            <a:endParaRPr lang="en-US" altLang="en-US"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smtClean="0"/>
          </a:p>
        </p:txBody>
      </p:sp>
    </p:spTree>
    <p:extLst>
      <p:ext uri="{BB962C8B-B14F-4D97-AF65-F5344CB8AC3E}">
        <p14:creationId xmlns:p14="http://schemas.microsoft.com/office/powerpoint/2010/main" val="3910037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9638F98-75D4-460D-9FC2-0B402EA75399}" type="slidenum">
              <a:rPr lang="en-US" altLang="en-US" smtClean="0"/>
              <a:pPr/>
              <a:t>25</a:t>
            </a:fld>
            <a:endParaRPr lang="en-US" alt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1453139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20E76B2-7D11-4219-9F2D-EB05EEFC8C49}" type="slidenum">
              <a:rPr lang="en-US" altLang="en-US" smtClean="0"/>
              <a:pPr/>
              <a:t>26</a:t>
            </a:fld>
            <a:endParaRPr lang="en-US" altLang="en-U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smtClean="0"/>
          </a:p>
        </p:txBody>
      </p:sp>
    </p:spTree>
    <p:extLst>
      <p:ext uri="{BB962C8B-B14F-4D97-AF65-F5344CB8AC3E}">
        <p14:creationId xmlns:p14="http://schemas.microsoft.com/office/powerpoint/2010/main" val="3306794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A84FB87-D81D-436F-BF36-107DB1287682}" type="slidenum">
              <a:rPr lang="en-US" altLang="en-US" smtClean="0"/>
              <a:pPr/>
              <a:t>27</a:t>
            </a:fld>
            <a:endParaRPr lang="en-US" altLang="en-US"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smtClean="0"/>
          </a:p>
        </p:txBody>
      </p:sp>
    </p:spTree>
    <p:extLst>
      <p:ext uri="{BB962C8B-B14F-4D97-AF65-F5344CB8AC3E}">
        <p14:creationId xmlns:p14="http://schemas.microsoft.com/office/powerpoint/2010/main" val="2947107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83B9F7E-E7BF-43CF-ADBA-62E6A5D5E2EA}" type="datetimeFigureOut">
              <a:rPr lang="en-US" smtClean="0"/>
              <a:t>3/22/2018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00A144-732A-4065-8046-875B585F1364}" type="slidenum">
              <a:rPr lang="en-US" smtClean="0"/>
              <a:t>‹#›</a:t>
            </a:fld>
            <a:endParaRPr lang="en-US"/>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94862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83B9F7E-E7BF-43CF-ADBA-62E6A5D5E2EA}" type="datetimeFigureOut">
              <a:rPr lang="en-US" smtClean="0"/>
              <a:t>3/22/2018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00A144-732A-4065-8046-875B585F1364}" type="slidenum">
              <a:rPr lang="en-US" smtClean="0"/>
              <a:t>‹#›</a:t>
            </a:fld>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1096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83B9F7E-E7BF-43CF-ADBA-62E6A5D5E2EA}" type="datetimeFigureOut">
              <a:rPr lang="en-US" smtClean="0"/>
              <a:t>3/22/2018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00A144-732A-4065-8046-875B585F1364}" type="slidenum">
              <a:rPr lang="en-US" smtClean="0"/>
              <a:t>‹#›</a:t>
            </a:fld>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Vertical Title 1"/>
          <p:cNvSpPr>
            <a:spLocks noGrp="1"/>
          </p:cNvSpPr>
          <p:nvPr>
            <p:ph type="title" orient="vert"/>
          </p:nvPr>
        </p:nvSpPr>
        <p:spPr>
          <a:xfrm>
            <a:off x="8839200" y="274639"/>
            <a:ext cx="2336800" cy="5851525"/>
          </a:xfrm>
        </p:spPr>
        <p:txBody>
          <a:bodyPr vert="eaVert" anchor="b" anchorCtr="0"/>
          <a:lstStyle/>
          <a:p>
            <a:r>
              <a:rPr lang="en-US" smtClean="0"/>
              <a:t>Click to edit Master title style</a:t>
            </a:r>
            <a:endParaRPr lang="en-US" dirty="0"/>
          </a:p>
        </p:txBody>
      </p:sp>
    </p:spTree>
    <p:extLst>
      <p:ext uri="{BB962C8B-B14F-4D97-AF65-F5344CB8AC3E}">
        <p14:creationId xmlns:p14="http://schemas.microsoft.com/office/powerpoint/2010/main" val="125034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sp>
        <p:nvSpPr>
          <p:cNvPr id="7" name="Picture Placeholder 2" title="Picture placeholder"/>
          <p:cNvSpPr>
            <a:spLocks noGrp="1"/>
          </p:cNvSpPr>
          <p:nvPr>
            <p:ph type="pic" idx="10"/>
          </p:nvPr>
        </p:nvSpPr>
        <p:spPr>
          <a:xfrm>
            <a:off x="1164371" y="2476137"/>
            <a:ext cx="2218868" cy="2921726"/>
          </a:xfrm>
          <a:prstGeom prst="round2DiagRect">
            <a:avLst/>
          </a:prstGeom>
          <a:solidFill>
            <a:schemeClr val="bg2"/>
          </a:solidFill>
        </p:spPr>
        <p:txBody>
          <a:bodyPr tIns="914400" rtlCol="0">
            <a:normAutofit/>
          </a:bodyPr>
          <a:lstStyle>
            <a:lvl1pPr marL="0" indent="0" algn="ctr">
              <a:buNone/>
              <a:defRPr sz="1800"/>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pPr lvl="0"/>
            <a:r>
              <a:rPr lang="en-US" noProof="0" smtClean="0"/>
              <a:t>Click icon to add picture</a:t>
            </a:r>
            <a:endParaRPr noProof="0" dirty="0"/>
          </a:p>
        </p:txBody>
      </p:sp>
      <p:sp>
        <p:nvSpPr>
          <p:cNvPr id="3" name="Subtitle 2"/>
          <p:cNvSpPr>
            <a:spLocks noGrp="1"/>
          </p:cNvSpPr>
          <p:nvPr>
            <p:ph type="subTitle" idx="1"/>
          </p:nvPr>
        </p:nvSpPr>
        <p:spPr>
          <a:xfrm>
            <a:off x="3737172" y="4266725"/>
            <a:ext cx="7077679" cy="991077"/>
          </a:xfrm>
        </p:spPr>
        <p:txBody>
          <a:bodyPr>
            <a:normAutofit/>
          </a:bodyPr>
          <a:lstStyle>
            <a:lvl1pPr marL="0" indent="0" algn="l">
              <a:spcBef>
                <a:spcPts val="0"/>
              </a:spcBef>
              <a:buNone/>
              <a:defRPr sz="1500" cap="all" baseline="0">
                <a:solidFill>
                  <a:schemeClr val="tx2"/>
                </a:solidFil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smtClean="0"/>
              <a:t>Click to edit Master subtitle style</a:t>
            </a:r>
            <a:endParaRPr/>
          </a:p>
        </p:txBody>
      </p:sp>
      <p:sp>
        <p:nvSpPr>
          <p:cNvPr id="2" name="Title 1"/>
          <p:cNvSpPr>
            <a:spLocks noGrp="1"/>
          </p:cNvSpPr>
          <p:nvPr>
            <p:ph type="ctrTitle"/>
          </p:nvPr>
        </p:nvSpPr>
        <p:spPr>
          <a:xfrm>
            <a:off x="3733185" y="2514605"/>
            <a:ext cx="7081665" cy="1625599"/>
          </a:xfrm>
        </p:spPr>
        <p:txBody>
          <a:bodyPr>
            <a:normAutofit/>
          </a:bodyPr>
          <a:lstStyle>
            <a:lvl1pPr algn="l">
              <a:lnSpc>
                <a:spcPct val="90000"/>
              </a:lnSpc>
              <a:defRPr sz="3601">
                <a:solidFill>
                  <a:schemeClr val="tx2"/>
                </a:solidFill>
              </a:defRPr>
            </a:lvl1pPr>
          </a:lstStyle>
          <a:p>
            <a:r>
              <a:rPr lang="en-US" smtClean="0"/>
              <a:t>Click to edit Master title style</a:t>
            </a:r>
            <a:endParaRPr/>
          </a:p>
        </p:txBody>
      </p:sp>
      <p:sp>
        <p:nvSpPr>
          <p:cNvPr id="5" name="Date Placeholder 7"/>
          <p:cNvSpPr>
            <a:spLocks noGrp="1"/>
          </p:cNvSpPr>
          <p:nvPr>
            <p:ph type="dt" sz="half" idx="11"/>
          </p:nvPr>
        </p:nvSpPr>
        <p:spPr/>
        <p:txBody>
          <a:bodyPr/>
          <a:lstStyle>
            <a:lvl1pPr>
              <a:defRPr/>
            </a:lvl1pPr>
          </a:lstStyle>
          <a:p>
            <a:pPr>
              <a:defRPr/>
            </a:pPr>
            <a:endParaRPr lang="en-US"/>
          </a:p>
        </p:txBody>
      </p:sp>
      <p:sp>
        <p:nvSpPr>
          <p:cNvPr id="6" name="Footer Placeholder 8"/>
          <p:cNvSpPr>
            <a:spLocks noGrp="1"/>
          </p:cNvSpPr>
          <p:nvPr>
            <p:ph type="ftr" sz="quarter" idx="12"/>
          </p:nvPr>
        </p:nvSpPr>
        <p:spPr/>
        <p:txBody>
          <a:bodyPr/>
          <a:lstStyle>
            <a:lvl1pPr>
              <a:defRPr/>
            </a:lvl1pPr>
          </a:lstStyle>
          <a:p>
            <a:pPr>
              <a:defRPr/>
            </a:pPr>
            <a:endParaRPr lang="en-US"/>
          </a:p>
        </p:txBody>
      </p:sp>
      <p:sp>
        <p:nvSpPr>
          <p:cNvPr id="8" name="Slide Number Placeholder 9"/>
          <p:cNvSpPr>
            <a:spLocks noGrp="1"/>
          </p:cNvSpPr>
          <p:nvPr>
            <p:ph type="sldNum" sz="quarter" idx="13"/>
          </p:nvPr>
        </p:nvSpPr>
        <p:spPr/>
        <p:txBody>
          <a:bodyPr/>
          <a:lstStyle>
            <a:lvl1pPr>
              <a:defRPr/>
            </a:lvl1pPr>
          </a:lstStyle>
          <a:p>
            <a:pPr>
              <a:defRPr/>
            </a:pPr>
            <a:fld id="{3C31EC31-ABD6-40BB-952F-84FF0384D884}" type="slidenum">
              <a:rPr lang="en-US"/>
              <a:pPr>
                <a:defRPr/>
              </a:pPr>
              <a:t>‹#›</a:t>
            </a:fld>
            <a:endParaRPr lang="en-US"/>
          </a:p>
        </p:txBody>
      </p:sp>
    </p:spTree>
    <p:extLst>
      <p:ext uri="{BB962C8B-B14F-4D97-AF65-F5344CB8AC3E}">
        <p14:creationId xmlns:p14="http://schemas.microsoft.com/office/powerpoint/2010/main" val="1516115509"/>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2_Title Slide">
    <p:spTree>
      <p:nvGrpSpPr>
        <p:cNvPr id="1" name=""/>
        <p:cNvGrpSpPr/>
        <p:nvPr/>
      </p:nvGrpSpPr>
      <p:grpSpPr>
        <a:xfrm>
          <a:off x="0" y="0"/>
          <a:ext cx="0" cy="0"/>
          <a:chOff x="0" y="0"/>
          <a:chExt cx="0" cy="0"/>
        </a:xfrm>
      </p:grpSpPr>
      <p:sp>
        <p:nvSpPr>
          <p:cNvPr id="7" name="Picture Placeholder 2" title="Picture placeholder"/>
          <p:cNvSpPr>
            <a:spLocks noGrp="1"/>
          </p:cNvSpPr>
          <p:nvPr>
            <p:ph type="pic" idx="10"/>
          </p:nvPr>
        </p:nvSpPr>
        <p:spPr>
          <a:xfrm>
            <a:off x="1164371" y="2476137"/>
            <a:ext cx="2218868" cy="2921726"/>
          </a:xfrm>
          <a:prstGeom prst="round2DiagRect">
            <a:avLst/>
          </a:prstGeom>
          <a:solidFill>
            <a:schemeClr val="bg2"/>
          </a:solidFill>
        </p:spPr>
        <p:txBody>
          <a:bodyPr tIns="914400" rtlCol="0">
            <a:normAutofit/>
          </a:bodyPr>
          <a:lstStyle>
            <a:lvl1pPr marL="0" indent="0" algn="ctr">
              <a:buNone/>
              <a:defRPr sz="1800"/>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pPr lvl="0"/>
            <a:r>
              <a:rPr lang="en-US" noProof="0" smtClean="0"/>
              <a:t>Click icon to add picture</a:t>
            </a:r>
            <a:endParaRPr noProof="0" dirty="0"/>
          </a:p>
        </p:txBody>
      </p:sp>
      <p:sp>
        <p:nvSpPr>
          <p:cNvPr id="3" name="Subtitle 2"/>
          <p:cNvSpPr>
            <a:spLocks noGrp="1"/>
          </p:cNvSpPr>
          <p:nvPr>
            <p:ph type="subTitle" idx="1"/>
          </p:nvPr>
        </p:nvSpPr>
        <p:spPr>
          <a:xfrm>
            <a:off x="3737172" y="4266725"/>
            <a:ext cx="7077679" cy="991077"/>
          </a:xfrm>
        </p:spPr>
        <p:txBody>
          <a:bodyPr>
            <a:normAutofit/>
          </a:bodyPr>
          <a:lstStyle>
            <a:lvl1pPr marL="0" indent="0" algn="l">
              <a:spcBef>
                <a:spcPts val="0"/>
              </a:spcBef>
              <a:buNone/>
              <a:defRPr sz="1500" cap="all" baseline="0">
                <a:solidFill>
                  <a:schemeClr val="tx2"/>
                </a:solidFil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smtClean="0"/>
              <a:t>Click to edit Master subtitle style</a:t>
            </a:r>
            <a:endParaRPr/>
          </a:p>
        </p:txBody>
      </p:sp>
      <p:sp>
        <p:nvSpPr>
          <p:cNvPr id="2" name="Title 1"/>
          <p:cNvSpPr>
            <a:spLocks noGrp="1"/>
          </p:cNvSpPr>
          <p:nvPr>
            <p:ph type="ctrTitle"/>
          </p:nvPr>
        </p:nvSpPr>
        <p:spPr>
          <a:xfrm>
            <a:off x="3733185" y="2514605"/>
            <a:ext cx="7081665" cy="1625599"/>
          </a:xfrm>
        </p:spPr>
        <p:txBody>
          <a:bodyPr>
            <a:normAutofit/>
          </a:bodyPr>
          <a:lstStyle>
            <a:lvl1pPr algn="l">
              <a:lnSpc>
                <a:spcPct val="90000"/>
              </a:lnSpc>
              <a:defRPr sz="3601">
                <a:solidFill>
                  <a:schemeClr val="tx2"/>
                </a:solidFill>
              </a:defRPr>
            </a:lvl1pPr>
          </a:lstStyle>
          <a:p>
            <a:r>
              <a:rPr lang="en-US" smtClean="0"/>
              <a:t>Click to edit Master title style</a:t>
            </a:r>
            <a:endParaRPr/>
          </a:p>
        </p:txBody>
      </p:sp>
      <p:sp>
        <p:nvSpPr>
          <p:cNvPr id="5" name="Date Placeholder 7"/>
          <p:cNvSpPr>
            <a:spLocks noGrp="1"/>
          </p:cNvSpPr>
          <p:nvPr>
            <p:ph type="dt" sz="half" idx="11"/>
          </p:nvPr>
        </p:nvSpPr>
        <p:spPr/>
        <p:txBody>
          <a:bodyPr/>
          <a:lstStyle>
            <a:lvl1pPr>
              <a:defRPr/>
            </a:lvl1pPr>
          </a:lstStyle>
          <a:p>
            <a:pPr>
              <a:defRPr/>
            </a:pPr>
            <a:endParaRPr lang="en-US"/>
          </a:p>
        </p:txBody>
      </p:sp>
      <p:sp>
        <p:nvSpPr>
          <p:cNvPr id="6" name="Footer Placeholder 8"/>
          <p:cNvSpPr>
            <a:spLocks noGrp="1"/>
          </p:cNvSpPr>
          <p:nvPr>
            <p:ph type="ftr" sz="quarter" idx="12"/>
          </p:nvPr>
        </p:nvSpPr>
        <p:spPr/>
        <p:txBody>
          <a:bodyPr/>
          <a:lstStyle>
            <a:lvl1pPr>
              <a:defRPr/>
            </a:lvl1pPr>
          </a:lstStyle>
          <a:p>
            <a:pPr>
              <a:defRPr/>
            </a:pPr>
            <a:endParaRPr lang="en-US"/>
          </a:p>
        </p:txBody>
      </p:sp>
      <p:sp>
        <p:nvSpPr>
          <p:cNvPr id="8" name="Slide Number Placeholder 9"/>
          <p:cNvSpPr>
            <a:spLocks noGrp="1"/>
          </p:cNvSpPr>
          <p:nvPr>
            <p:ph type="sldNum" sz="quarter" idx="13"/>
          </p:nvPr>
        </p:nvSpPr>
        <p:spPr/>
        <p:txBody>
          <a:bodyPr/>
          <a:lstStyle>
            <a:lvl1pPr>
              <a:defRPr/>
            </a:lvl1pPr>
          </a:lstStyle>
          <a:p>
            <a:pPr>
              <a:defRPr/>
            </a:pPr>
            <a:fld id="{F799505E-4965-4025-8C3E-837166979FA8}" type="slidenum">
              <a:rPr lang="en-US"/>
              <a:pPr>
                <a:defRPr/>
              </a:pPr>
              <a:t>‹#›</a:t>
            </a:fld>
            <a:endParaRPr lang="en-US"/>
          </a:p>
        </p:txBody>
      </p:sp>
    </p:spTree>
    <p:extLst>
      <p:ext uri="{BB962C8B-B14F-4D97-AF65-F5344CB8AC3E}">
        <p14:creationId xmlns:p14="http://schemas.microsoft.com/office/powerpoint/2010/main" val="393946683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83B9F7E-E7BF-43CF-ADBA-62E6A5D5E2EA}" type="datetimeFigureOut">
              <a:rPr lang="en-US" smtClean="0"/>
              <a:t>3/22/2018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00A144-732A-4065-8046-875B585F1364}" type="slidenum">
              <a:rPr lang="en-US" smtClean="0"/>
              <a:t>‹#›</a:t>
            </a:fld>
            <a:endParaRPr lang="en-US"/>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41299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83B9F7E-E7BF-43CF-ADBA-62E6A5D5E2EA}" type="datetimeFigureOut">
              <a:rPr lang="en-US" smtClean="0"/>
              <a:t>3/22/2018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00A144-732A-4065-8046-875B585F1364}" type="slidenum">
              <a:rPr lang="en-US" smtClean="0"/>
              <a:t>‹#›</a:t>
            </a:fld>
            <a:endParaRPr lang="en-US"/>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smtClean="0"/>
              <a:t>Click to edit Master title style</a:t>
            </a:r>
            <a:endParaRPr lang="en-US" dirty="0"/>
          </a:p>
        </p:txBody>
      </p:sp>
    </p:spTree>
    <p:extLst>
      <p:ext uri="{BB962C8B-B14F-4D97-AF65-F5344CB8AC3E}">
        <p14:creationId xmlns:p14="http://schemas.microsoft.com/office/powerpoint/2010/main" val="191992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83B9F7E-E7BF-43CF-ADBA-62E6A5D5E2EA}" type="datetimeFigureOut">
              <a:rPr lang="en-US" smtClean="0"/>
              <a:t>3/22/2018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00A144-732A-4065-8046-875B585F1364}" type="slidenum">
              <a:rPr lang="en-US" smtClean="0"/>
              <a:t>‹#›</a:t>
            </a:fld>
            <a:endParaRPr lang="en-US"/>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76128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E83B9F7E-E7BF-43CF-ADBA-62E6A5D5E2EA}" type="datetimeFigureOut">
              <a:rPr lang="en-US" smtClean="0"/>
              <a:t>3/22/2018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00A144-732A-4065-8046-875B585F1364}" type="slidenum">
              <a:rPr lang="en-US" smtClean="0"/>
              <a:t>‹#›</a:t>
            </a:fld>
            <a:endParaRPr lang="en-US"/>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Tree>
    <p:extLst>
      <p:ext uri="{BB962C8B-B14F-4D97-AF65-F5344CB8AC3E}">
        <p14:creationId xmlns:p14="http://schemas.microsoft.com/office/powerpoint/2010/main" val="85584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83B9F7E-E7BF-43CF-ADBA-62E6A5D5E2EA}" type="datetimeFigureOut">
              <a:rPr lang="en-US" smtClean="0"/>
              <a:t>3/22/2018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00A144-732A-4065-8046-875B585F1364}" type="slidenum">
              <a:rPr lang="en-US" smtClean="0"/>
              <a:t>‹#›</a:t>
            </a:fld>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389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3B9F7E-E7BF-43CF-ADBA-62E6A5D5E2EA}" type="datetimeFigureOut">
              <a:rPr lang="en-US" smtClean="0"/>
              <a:t>3/22/2018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00A144-732A-4065-8046-875B585F1364}" type="slidenum">
              <a:rPr lang="en-US" smtClean="0"/>
              <a:t>‹#›</a:t>
            </a:fld>
            <a:endParaRPr lang="en-US"/>
          </a:p>
        </p:txBody>
      </p:sp>
    </p:spTree>
    <p:extLst>
      <p:ext uri="{BB962C8B-B14F-4D97-AF65-F5344CB8AC3E}">
        <p14:creationId xmlns:p14="http://schemas.microsoft.com/office/powerpoint/2010/main" val="158384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83B9F7E-E7BF-43CF-ADBA-62E6A5D5E2EA}" type="datetimeFigureOut">
              <a:rPr lang="en-US" smtClean="0"/>
              <a:t>3/22/2018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00A144-732A-4065-8046-875B585F1364}" type="slidenum">
              <a:rPr lang="en-US" smtClean="0"/>
              <a:t>‹#›</a:t>
            </a:fld>
            <a:endParaRPr lang="en-US"/>
          </a:p>
        </p:txBody>
      </p:sp>
      <p:sp>
        <p:nvSpPr>
          <p:cNvPr id="9" name="Content Placeholder 8"/>
          <p:cNvSpPr>
            <a:spLocks noGrp="1"/>
          </p:cNvSpPr>
          <p:nvPr>
            <p:ph sz="quarter" idx="13"/>
          </p:nvPr>
        </p:nvSpPr>
        <p:spPr>
          <a:xfrm>
            <a:off x="406400" y="381000"/>
            <a:ext cx="103632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smtClean="0"/>
              <a:t>Click to edit Master title style</a:t>
            </a:r>
            <a:endParaRPr lang="en-US" dirty="0"/>
          </a:p>
        </p:txBody>
      </p:sp>
    </p:spTree>
    <p:extLst>
      <p:ext uri="{BB962C8B-B14F-4D97-AF65-F5344CB8AC3E}">
        <p14:creationId xmlns:p14="http://schemas.microsoft.com/office/powerpoint/2010/main" val="19053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E83B9F7E-E7BF-43CF-ADBA-62E6A5D5E2EA}" type="datetimeFigureOut">
              <a:rPr lang="en-US" smtClean="0"/>
              <a:t>3/22/2018</a:t>
            </a:fld>
            <a:endParaRPr lang="en-US"/>
          </a:p>
        </p:txBody>
      </p:sp>
      <p:sp>
        <p:nvSpPr>
          <p:cNvPr id="9" name="Slide Number Placeholder 8"/>
          <p:cNvSpPr>
            <a:spLocks noGrp="1"/>
          </p:cNvSpPr>
          <p:nvPr>
            <p:ph type="sldNum" sz="quarter" idx="11"/>
          </p:nvPr>
        </p:nvSpPr>
        <p:spPr/>
        <p:txBody>
          <a:bodyPr/>
          <a:lstStyle/>
          <a:p>
            <a:fld id="{F300A144-732A-4065-8046-875B585F1364}"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97437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3">
        <a:schemeClr val="bg1"/>
      </p:bgRef>
    </p:bg>
    <p:spTree>
      <p:nvGrpSpPr>
        <p:cNvPr id="1" name=""/>
        <p:cNvGrpSpPr/>
        <p:nvPr/>
      </p:nvGrpSpPr>
      <p:grpSpPr>
        <a:xfrm>
          <a:off x="0" y="0"/>
          <a:ext cx="0" cy="0"/>
          <a:chOff x="0" y="0"/>
          <a:chExt cx="0" cy="0"/>
        </a:xfrm>
      </p:grpSpPr>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fld id="{F300A144-732A-4065-8046-875B585F1364}" type="slidenum">
              <a:rPr lang="en-US" smtClean="0"/>
              <a:t>‹#›</a:t>
            </a:fld>
            <a:endParaRPr lang="en-US"/>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1"/>
                </a:solidFill>
              </a:defRPr>
            </a:lvl1pPr>
          </a:lstStyle>
          <a:p>
            <a:fld id="{E83B9F7E-E7BF-43CF-ADBA-62E6A5D5E2EA}" type="datetimeFigureOut">
              <a:rPr lang="en-US" smtClean="0"/>
              <a:t>3/22/2018</a:t>
            </a:fld>
            <a:endParaRPr lang="en-US"/>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Tree>
    <p:extLst>
      <p:ext uri="{BB962C8B-B14F-4D97-AF65-F5344CB8AC3E}">
        <p14:creationId xmlns:p14="http://schemas.microsoft.com/office/powerpoint/2010/main" val="183062877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home.ccr.cancer.gov/inthejournals/archives/images/guis_img.png"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38.png"/><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0"/>
          </p:nvPr>
        </p:nvPicPr>
        <p:blipFill>
          <a:blip r:embed="rId3">
            <a:extLst>
              <a:ext uri="{28A0092B-C50C-407E-A947-70E740481C1C}">
                <a14:useLocalDpi xmlns:a14="http://schemas.microsoft.com/office/drawing/2010/main" val="0"/>
              </a:ext>
            </a:extLst>
          </a:blip>
          <a:srcRect t="11009" b="11009"/>
          <a:stretch>
            <a:fillRect/>
          </a:stretch>
        </p:blipFill>
        <p:spPr>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Subtitle 2"/>
          <p:cNvSpPr>
            <a:spLocks noGrp="1"/>
          </p:cNvSpPr>
          <p:nvPr>
            <p:ph type="subTitle" idx="1"/>
          </p:nvPr>
        </p:nvSpPr>
        <p:spPr>
          <a:xfrm>
            <a:off x="4346575" y="4403725"/>
            <a:ext cx="6070600" cy="990600"/>
          </a:xfrm>
        </p:spPr>
        <p:txBody>
          <a:bodyPr rtlCol="0">
            <a:normAutofit fontScale="92500" lnSpcReduction="20000"/>
          </a:bodyPr>
          <a:lstStyle/>
          <a:p>
            <a:pPr defTabSz="685983">
              <a:defRPr/>
            </a:pPr>
            <a:r>
              <a:rPr lang="en-US" b="1" dirty="0" smtClean="0"/>
              <a:t>SUFIA HUSAIN</a:t>
            </a:r>
          </a:p>
          <a:p>
            <a:pPr defTabSz="685983">
              <a:defRPr/>
            </a:pPr>
            <a:r>
              <a:rPr lang="en-US" b="1" dirty="0" smtClean="0"/>
              <a:t>PATHOLOGY</a:t>
            </a:r>
          </a:p>
          <a:p>
            <a:pPr defTabSz="685983">
              <a:defRPr/>
            </a:pPr>
            <a:r>
              <a:rPr lang="en-US" b="1" dirty="0" smtClean="0"/>
              <a:t>KSU, RIYADH</a:t>
            </a:r>
          </a:p>
          <a:p>
            <a:pPr defTabSz="685983">
              <a:defRPr/>
            </a:pPr>
            <a:r>
              <a:rPr lang="en-US" b="1" dirty="0" smtClean="0"/>
              <a:t>MARCH 2018</a:t>
            </a:r>
          </a:p>
          <a:p>
            <a:pPr defTabSz="685983">
              <a:defRPr/>
            </a:pPr>
            <a:r>
              <a:rPr lang="en-US" b="1" dirty="0"/>
              <a:t>Reference: Robbins &amp; </a:t>
            </a:r>
            <a:r>
              <a:rPr lang="en-US" b="1" dirty="0" err="1"/>
              <a:t>Cotran</a:t>
            </a:r>
            <a:r>
              <a:rPr lang="en-US" b="1" dirty="0"/>
              <a:t> Pathology and Rubin’s Pathology</a:t>
            </a:r>
          </a:p>
          <a:p>
            <a:pPr defTabSz="685983">
              <a:defRPr/>
            </a:pPr>
            <a:endParaRPr lang="en-US" dirty="0"/>
          </a:p>
        </p:txBody>
      </p:sp>
      <p:sp>
        <p:nvSpPr>
          <p:cNvPr id="2050" name="Rectangle 2"/>
          <p:cNvSpPr>
            <a:spLocks noGrp="1" noChangeArrowheads="1"/>
          </p:cNvSpPr>
          <p:nvPr>
            <p:ph type="ctrTitle"/>
          </p:nvPr>
        </p:nvSpPr>
        <p:spPr>
          <a:xfrm>
            <a:off x="4343400" y="2311400"/>
            <a:ext cx="5310188" cy="1625600"/>
          </a:xfrm>
        </p:spPr>
        <p:txBody>
          <a:bodyPr rtlCol="0">
            <a:normAutofit fontScale="90000"/>
          </a:bodyPr>
          <a:lstStyle/>
          <a:p>
            <a:pPr defTabSz="685983">
              <a:defRPr/>
            </a:pPr>
            <a:r>
              <a:rPr lang="en-US" sz="4800" dirty="0"/>
              <a:t>Pathology of Uterine Cervix</a:t>
            </a:r>
            <a:br>
              <a:rPr lang="en-US" sz="4800" dirty="0"/>
            </a:br>
            <a:endParaRPr lang="en-US" sz="3200" dirty="0"/>
          </a:p>
        </p:txBody>
      </p:sp>
    </p:spTree>
    <p:extLst>
      <p:ext uri="{BB962C8B-B14F-4D97-AF65-F5344CB8AC3E}">
        <p14:creationId xmlns:p14="http://schemas.microsoft.com/office/powerpoint/2010/main" val="2555426495"/>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Content Placeholder 2"/>
          <p:cNvPicPr>
            <a:picLocks noGrp="1" noChangeAspect="1"/>
          </p:cNvPicPr>
          <p:nvPr>
            <p:ph type="pic" idx="1"/>
          </p:nvPr>
        </p:nvPicPr>
        <p:blipFill>
          <a:blip r:embed="rId2">
            <a:extLst>
              <a:ext uri="{28A0092B-C50C-407E-A947-70E740481C1C}">
                <a14:useLocalDpi xmlns:a14="http://schemas.microsoft.com/office/drawing/2010/main" val="0"/>
              </a:ext>
            </a:extLst>
          </a:blip>
          <a:srcRect l="17749" r="17749"/>
          <a:stretch>
            <a:fillRect/>
          </a:stretch>
        </p:blipFill>
        <p:spPr>
          <a:xfrm>
            <a:off x="604839" y="1248457"/>
            <a:ext cx="4257675" cy="4645025"/>
          </a:xfrm>
        </p:spPr>
      </p:pic>
      <p:sp>
        <p:nvSpPr>
          <p:cNvPr id="18436" name="Content Placeholder 2"/>
          <p:cNvSpPr>
            <a:spLocks noGrp="1"/>
          </p:cNvSpPr>
          <p:nvPr>
            <p:ph type="body" sz="half" idx="2"/>
          </p:nvPr>
        </p:nvSpPr>
        <p:spPr>
          <a:xfrm>
            <a:off x="5478236" y="1203326"/>
            <a:ext cx="5600700" cy="5688013"/>
          </a:xfrm>
        </p:spPr>
        <p:txBody>
          <a:bodyPr/>
          <a:lstStyle/>
          <a:p>
            <a:pPr marL="285750" indent="-285750" algn="l">
              <a:buFont typeface="Arial" panose="020B0604020202020204" pitchFamily="34" charset="0"/>
              <a:buChar char="•"/>
            </a:pPr>
            <a:r>
              <a:rPr lang="en-US" altLang="en-US" dirty="0"/>
              <a:t>Common</a:t>
            </a:r>
          </a:p>
          <a:p>
            <a:pPr marL="285750" indent="-285750" algn="l">
              <a:buFont typeface="Arial" panose="020B0604020202020204" pitchFamily="34" charset="0"/>
              <a:buChar char="•"/>
            </a:pPr>
            <a:r>
              <a:rPr lang="en-US" altLang="en-US" dirty="0" smtClean="0"/>
              <a:t>Caused </a:t>
            </a:r>
            <a:r>
              <a:rPr lang="en-US" altLang="en-US" dirty="0"/>
              <a:t>by Candida </a:t>
            </a:r>
            <a:r>
              <a:rPr lang="en-US" altLang="en-US" dirty="0" err="1"/>
              <a:t>albicans</a:t>
            </a:r>
            <a:r>
              <a:rPr lang="en-US" altLang="en-US" dirty="0"/>
              <a:t>, a normal component of the vaginal flora</a:t>
            </a:r>
            <a:r>
              <a:rPr lang="en-US" altLang="en-US" dirty="0" smtClean="0"/>
              <a:t>.</a:t>
            </a:r>
          </a:p>
          <a:p>
            <a:pPr marL="285750" indent="-285750" algn="l">
              <a:buFont typeface="Arial" panose="020B0604020202020204" pitchFamily="34" charset="0"/>
              <a:buChar char="•"/>
            </a:pPr>
            <a:r>
              <a:rPr lang="en-US" altLang="en-US" dirty="0"/>
              <a:t>Involves cervix and vagina </a:t>
            </a:r>
          </a:p>
          <a:p>
            <a:pPr marL="285750" indent="-285750" algn="l">
              <a:buFont typeface="Arial" panose="020B0604020202020204" pitchFamily="34" charset="0"/>
              <a:buChar char="•"/>
            </a:pPr>
            <a:r>
              <a:rPr lang="en-US" altLang="en-US" dirty="0" smtClean="0"/>
              <a:t>Associated </a:t>
            </a:r>
            <a:r>
              <a:rPr lang="en-US" altLang="en-US" dirty="0"/>
              <a:t>with diabetes </a:t>
            </a:r>
            <a:r>
              <a:rPr lang="en-US" altLang="en-US" dirty="0" err="1"/>
              <a:t>mellitis</a:t>
            </a:r>
            <a:r>
              <a:rPr lang="en-US" altLang="en-US" dirty="0"/>
              <a:t>, pregnancy, antibiotic therapy, oral contraceptive use and immunosuppression.</a:t>
            </a:r>
          </a:p>
          <a:p>
            <a:pPr marL="285750" indent="-285750" algn="l">
              <a:buFont typeface="Arial" panose="020B0604020202020204" pitchFamily="34" charset="0"/>
              <a:buChar char="•"/>
            </a:pPr>
            <a:r>
              <a:rPr lang="en-US" altLang="en-US" dirty="0"/>
              <a:t>Characterized by white patchy mucosal lesions with thick curdy white discharge and </a:t>
            </a:r>
            <a:r>
              <a:rPr lang="en-US" altLang="en-US" dirty="0" err="1"/>
              <a:t>vulvovaginal</a:t>
            </a:r>
            <a:r>
              <a:rPr lang="en-US" altLang="en-US" dirty="0"/>
              <a:t> </a:t>
            </a:r>
            <a:r>
              <a:rPr lang="en-US" altLang="en-US" dirty="0" err="1"/>
              <a:t>pruritis</a:t>
            </a:r>
            <a:r>
              <a:rPr lang="en-US" altLang="en-US" dirty="0"/>
              <a:t>. Ulcers may develop. </a:t>
            </a:r>
          </a:p>
          <a:p>
            <a:pPr marL="285750" indent="-285750" algn="l">
              <a:buFont typeface="Arial" panose="020B0604020202020204" pitchFamily="34" charset="0"/>
              <a:buChar char="•"/>
            </a:pPr>
            <a:r>
              <a:rPr lang="en-US" altLang="en-US" dirty="0"/>
              <a:t>Cytology smears show: Fungal colonies in the form of spores and branching </a:t>
            </a:r>
            <a:r>
              <a:rPr lang="en-US" altLang="en-US" dirty="0" err="1"/>
              <a:t>pseudohyphae</a:t>
            </a:r>
            <a:r>
              <a:rPr lang="en-US" altLang="en-US" dirty="0"/>
              <a:t> on the cervical epithelium. Chronic inflammatory cells are present. </a:t>
            </a:r>
          </a:p>
        </p:txBody>
      </p:sp>
      <p:sp>
        <p:nvSpPr>
          <p:cNvPr id="18434" name="Title 1"/>
          <p:cNvSpPr>
            <a:spLocks noGrp="1"/>
          </p:cNvSpPr>
          <p:nvPr>
            <p:ph type="title"/>
          </p:nvPr>
        </p:nvSpPr>
        <p:spPr>
          <a:xfrm>
            <a:off x="1992314" y="328614"/>
            <a:ext cx="4751387" cy="719137"/>
          </a:xfrm>
        </p:spPr>
        <p:txBody>
          <a:bodyPr/>
          <a:lstStyle/>
          <a:p>
            <a:pPr eaLnBrk="1" hangingPunct="1"/>
            <a:r>
              <a:rPr lang="en-US" altLang="en-US" b="1" smtClean="0">
                <a:solidFill>
                  <a:schemeClr val="tx1"/>
                </a:solidFill>
              </a:rPr>
              <a:t>Candidiasis (moniliasis)</a:t>
            </a:r>
          </a:p>
        </p:txBody>
      </p:sp>
      <p:sp>
        <p:nvSpPr>
          <p:cNvPr id="18437" name="Rectangle 5"/>
          <p:cNvSpPr>
            <a:spLocks noChangeArrowheads="1"/>
          </p:cNvSpPr>
          <p:nvPr/>
        </p:nvSpPr>
        <p:spPr bwMode="auto">
          <a:xfrm>
            <a:off x="387804" y="6073326"/>
            <a:ext cx="4953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dirty="0"/>
              <a:t>"Candida pap 1" by Nephron - Own work. Licensed under CC BY-SA 3.0 via Wikimedia Commons - http://commons.wikimedia.org/wiki/File:Candida_pap_1.jpg#/media/File:Candida_pap_1.jpg</a:t>
            </a:r>
          </a:p>
        </p:txBody>
      </p:sp>
    </p:spTree>
    <p:extLst>
      <p:ext uri="{BB962C8B-B14F-4D97-AF65-F5344CB8AC3E}">
        <p14:creationId xmlns:p14="http://schemas.microsoft.com/office/powerpoint/2010/main" val="420201575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p:cNvSpPr>
            <a:spLocks noGrp="1"/>
          </p:cNvSpPr>
          <p:nvPr>
            <p:ph type="title"/>
          </p:nvPr>
        </p:nvSpPr>
        <p:spPr/>
        <p:txBody>
          <a:bodyPr rtlCol="0">
            <a:normAutofit/>
          </a:bodyPr>
          <a:lstStyle/>
          <a:p>
            <a:pPr defTabSz="685983">
              <a:defRPr/>
            </a:pPr>
            <a:r>
              <a:rPr lang="en-US" sz="2401" b="1" dirty="0" err="1"/>
              <a:t>Trichomoniasis</a:t>
            </a:r>
            <a:r>
              <a:rPr lang="en-US" sz="2401" b="1" dirty="0"/>
              <a:t> </a:t>
            </a:r>
            <a:endParaRPr lang="en-US" sz="2401" dirty="0"/>
          </a:p>
        </p:txBody>
      </p:sp>
      <p:sp>
        <p:nvSpPr>
          <p:cNvPr id="4" name="Content Placeholder 3"/>
          <p:cNvSpPr>
            <a:spLocks noGrp="1"/>
          </p:cNvSpPr>
          <p:nvPr>
            <p:ph type="body" sz="quarter" idx="4294967295"/>
          </p:nvPr>
        </p:nvSpPr>
        <p:spPr>
          <a:xfrm>
            <a:off x="609600" y="1518558"/>
            <a:ext cx="5080906" cy="4987018"/>
          </a:xfrm>
        </p:spPr>
        <p:txBody>
          <a:bodyPr rtlCol="0">
            <a:normAutofit fontScale="77500" lnSpcReduction="20000"/>
          </a:bodyPr>
          <a:lstStyle/>
          <a:p>
            <a:pPr marL="320040" indent="-320040" defTabSz="685983">
              <a:defRPr/>
            </a:pPr>
            <a:r>
              <a:rPr lang="en-US" sz="2600" dirty="0"/>
              <a:t>It is caused by a unicellular flagellated protozoan called Trichomonas vaginalis. </a:t>
            </a:r>
          </a:p>
          <a:p>
            <a:pPr marL="320040" indent="-320040" defTabSz="685983">
              <a:defRPr/>
            </a:pPr>
            <a:r>
              <a:rPr lang="en-US" sz="2600" dirty="0"/>
              <a:t>It is sexually transmitted  disease</a:t>
            </a:r>
          </a:p>
          <a:p>
            <a:pPr marL="320040" indent="-320040" defTabSz="685983">
              <a:defRPr/>
            </a:pPr>
            <a:r>
              <a:rPr lang="en-US" sz="2600" dirty="0"/>
              <a:t>Involves the vagina and cervix.</a:t>
            </a:r>
          </a:p>
          <a:p>
            <a:pPr marL="320040" indent="-320040" defTabSz="685983">
              <a:buNone/>
              <a:defRPr/>
            </a:pPr>
            <a:r>
              <a:rPr lang="en-US" sz="2600" b="1" dirty="0"/>
              <a:t>Clinical presentation</a:t>
            </a:r>
            <a:endParaRPr lang="en-US" sz="2600" dirty="0"/>
          </a:p>
          <a:p>
            <a:pPr marL="320040" indent="-320040" defTabSz="685983">
              <a:defRPr/>
            </a:pPr>
            <a:r>
              <a:rPr lang="en-US" sz="2600" dirty="0"/>
              <a:t>Greenish-yellow frothy and foul smelling vaginal discharge  </a:t>
            </a:r>
          </a:p>
          <a:p>
            <a:pPr marL="320040" indent="-320040" defTabSz="685983">
              <a:defRPr/>
            </a:pPr>
            <a:r>
              <a:rPr lang="en-US" sz="2600" dirty="0"/>
              <a:t>Painful urination</a:t>
            </a:r>
          </a:p>
          <a:p>
            <a:pPr marL="320040" indent="-320040" defTabSz="685983">
              <a:defRPr/>
            </a:pPr>
            <a:r>
              <a:rPr lang="en-US" sz="2600" dirty="0" err="1"/>
              <a:t>vulvovaginal</a:t>
            </a:r>
            <a:r>
              <a:rPr lang="en-US" sz="2600" dirty="0"/>
              <a:t> itching or irritation</a:t>
            </a:r>
          </a:p>
          <a:p>
            <a:pPr marL="320040" indent="-320040" defTabSz="685983">
              <a:defRPr/>
            </a:pPr>
            <a:r>
              <a:rPr lang="en-US" sz="2600" dirty="0"/>
              <a:t>dyspareunia</a:t>
            </a:r>
          </a:p>
          <a:p>
            <a:pPr marL="0" indent="0" defTabSz="685983">
              <a:buNone/>
              <a:defRPr/>
            </a:pPr>
            <a:r>
              <a:rPr lang="en-US" sz="2400" b="1" dirty="0"/>
              <a:t>Pap </a:t>
            </a:r>
            <a:r>
              <a:rPr lang="en-US" sz="2400" b="1" dirty="0" smtClean="0"/>
              <a:t>smear (cytology) shows</a:t>
            </a:r>
            <a:r>
              <a:rPr lang="en-US" sz="2400" b="1" dirty="0" smtClean="0"/>
              <a:t>: </a:t>
            </a:r>
            <a:endParaRPr lang="en-US" sz="2400" b="1" dirty="0"/>
          </a:p>
          <a:p>
            <a:pPr marL="182880" indent="-182880" defTabSz="685983">
              <a:defRPr/>
            </a:pPr>
            <a:r>
              <a:rPr lang="en-US" sz="2400" dirty="0"/>
              <a:t>The organism can be </a:t>
            </a:r>
            <a:r>
              <a:rPr lang="en-US" sz="2400" dirty="0" err="1" smtClean="0"/>
              <a:t>indentified</a:t>
            </a:r>
            <a:r>
              <a:rPr lang="en-US" sz="2400" dirty="0" smtClean="0"/>
              <a:t> in the in Pap smear slides  </a:t>
            </a:r>
            <a:r>
              <a:rPr lang="en-US" sz="2400" dirty="0"/>
              <a:t>in a background of i</a:t>
            </a:r>
            <a:r>
              <a:rPr lang="en-US" sz="2600" dirty="0"/>
              <a:t>nflammatory cells. </a:t>
            </a:r>
            <a:endParaRPr lang="en-US" sz="2600" dirty="0" smtClean="0"/>
          </a:p>
          <a:p>
            <a:pPr marL="182880" indent="-182880" defTabSz="685983">
              <a:defRPr/>
            </a:pPr>
            <a:r>
              <a:rPr lang="en-US" sz="2600" dirty="0" smtClean="0"/>
              <a:t>They can </a:t>
            </a:r>
            <a:r>
              <a:rPr lang="en-US" sz="2600" dirty="0"/>
              <a:t>also </a:t>
            </a:r>
            <a:r>
              <a:rPr lang="en-US" sz="2600" dirty="0" smtClean="0"/>
              <a:t>be visualized </a:t>
            </a:r>
            <a:r>
              <a:rPr lang="en-US" sz="2600" dirty="0"/>
              <a:t>by examination of a saline wet preparation in which the motile </a:t>
            </a:r>
            <a:r>
              <a:rPr lang="en-US" sz="2600" dirty="0" err="1"/>
              <a:t>trophozoites</a:t>
            </a:r>
            <a:r>
              <a:rPr lang="en-US" sz="2600" dirty="0"/>
              <a:t> are seen.</a:t>
            </a:r>
          </a:p>
          <a:p>
            <a:pPr marL="320040" indent="-320040" defTabSz="685983">
              <a:defRPr/>
            </a:pPr>
            <a:endParaRPr lang="en-US" dirty="0" smtClean="0">
              <a:solidFill>
                <a:schemeClr val="tx1">
                  <a:lumMod val="75000"/>
                  <a:lumOff val="25000"/>
                </a:schemeClr>
              </a:solidFill>
            </a:endParaRPr>
          </a:p>
          <a:p>
            <a:pPr marL="320040" indent="-320040" defTabSz="685983">
              <a:buFont typeface="Wingdings"/>
              <a:buChar char=""/>
              <a:defRPr/>
            </a:pPr>
            <a:endParaRPr lang="en-US" dirty="0">
              <a:solidFill>
                <a:schemeClr val="tx1">
                  <a:lumMod val="75000"/>
                  <a:lumOff val="25000"/>
                </a:schemeClr>
              </a:solidFill>
            </a:endParaRPr>
          </a:p>
        </p:txBody>
      </p:sp>
      <p:sp>
        <p:nvSpPr>
          <p:cNvPr id="5" name="Rectangle 4"/>
          <p:cNvSpPr/>
          <p:nvPr/>
        </p:nvSpPr>
        <p:spPr>
          <a:xfrm>
            <a:off x="6816725" y="6561139"/>
            <a:ext cx="4572000" cy="415925"/>
          </a:xfrm>
          <a:prstGeom prst="rect">
            <a:avLst/>
          </a:prstGeom>
        </p:spPr>
        <p:txBody>
          <a:bodyPr>
            <a:spAutoFit/>
          </a:bodyPr>
          <a:lstStyle/>
          <a:p>
            <a:pPr>
              <a:defRPr/>
            </a:pPr>
            <a:r>
              <a:rPr lang="en-US" sz="1050" dirty="0"/>
              <a:t>http://137.189.150.85/cytopathology/Slide/31-7G3.jpg</a:t>
            </a:r>
          </a:p>
          <a:p>
            <a:pPr>
              <a:defRPr/>
            </a:pPr>
            <a:endParaRPr lang="en-US" sz="1050" dirty="0"/>
          </a:p>
        </p:txBody>
      </p:sp>
      <p:pic>
        <p:nvPicPr>
          <p:cNvPr id="19461" name="Picture 9" descr="http://137.189.150.85/cytopathology/Slide/31-7G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0501" y="3605213"/>
            <a:ext cx="3863975" cy="290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73838" y="3176"/>
            <a:ext cx="379730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Rectangle 7"/>
          <p:cNvSpPr>
            <a:spLocks noChangeArrowheads="1"/>
          </p:cNvSpPr>
          <p:nvPr/>
        </p:nvSpPr>
        <p:spPr bwMode="auto">
          <a:xfrm>
            <a:off x="6573838" y="3382963"/>
            <a:ext cx="4572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http://www.medthical.com/trichomoniasis.html</a:t>
            </a:r>
          </a:p>
        </p:txBody>
      </p:sp>
    </p:spTree>
    <p:extLst>
      <p:ext uri="{BB962C8B-B14F-4D97-AF65-F5344CB8AC3E}">
        <p14:creationId xmlns:p14="http://schemas.microsoft.com/office/powerpoint/2010/main" val="117234712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Content Placeholder 2"/>
          <p:cNvSpPr>
            <a:spLocks noGrp="1"/>
          </p:cNvSpPr>
          <p:nvPr>
            <p:ph idx="1"/>
          </p:nvPr>
        </p:nvSpPr>
        <p:spPr>
          <a:xfrm>
            <a:off x="506186" y="1844675"/>
            <a:ext cx="10580913" cy="4267200"/>
          </a:xfrm>
        </p:spPr>
        <p:txBody>
          <a:bodyPr rtlCol="0">
            <a:normAutofit/>
          </a:bodyPr>
          <a:lstStyle/>
          <a:p>
            <a:pPr indent="-342900" defTabSz="685983">
              <a:defRPr/>
            </a:pPr>
            <a:r>
              <a:rPr lang="en-US" dirty="0" err="1" smtClean="0">
                <a:solidFill>
                  <a:schemeClr val="tx1"/>
                </a:solidFill>
              </a:rPr>
              <a:t>Clamydia</a:t>
            </a:r>
            <a:r>
              <a:rPr lang="en-US" dirty="0" smtClean="0">
                <a:solidFill>
                  <a:schemeClr val="tx1"/>
                </a:solidFill>
              </a:rPr>
              <a:t> </a:t>
            </a:r>
            <a:r>
              <a:rPr lang="en-US" dirty="0" err="1" smtClean="0">
                <a:solidFill>
                  <a:schemeClr val="tx1"/>
                </a:solidFill>
              </a:rPr>
              <a:t>trachomatis</a:t>
            </a:r>
            <a:r>
              <a:rPr lang="en-US" dirty="0" smtClean="0">
                <a:solidFill>
                  <a:schemeClr val="tx1"/>
                </a:solidFill>
              </a:rPr>
              <a:t> is an obligate, gram-negative intracellular pathogen.</a:t>
            </a:r>
          </a:p>
          <a:p>
            <a:pPr indent="-342900" defTabSz="685983">
              <a:defRPr/>
            </a:pPr>
            <a:r>
              <a:rPr lang="en-US" dirty="0" err="1" smtClean="0">
                <a:solidFill>
                  <a:schemeClr val="tx1"/>
                </a:solidFill>
              </a:rPr>
              <a:t>Clamydial</a:t>
            </a:r>
            <a:r>
              <a:rPr lang="en-US" dirty="0" smtClean="0">
                <a:solidFill>
                  <a:schemeClr val="tx1"/>
                </a:solidFill>
              </a:rPr>
              <a:t> </a:t>
            </a:r>
            <a:r>
              <a:rPr lang="en-US" dirty="0" err="1" smtClean="0">
                <a:solidFill>
                  <a:schemeClr val="tx1"/>
                </a:solidFill>
              </a:rPr>
              <a:t>cervicitis</a:t>
            </a:r>
            <a:r>
              <a:rPr lang="en-US" dirty="0" smtClean="0">
                <a:solidFill>
                  <a:schemeClr val="tx1"/>
                </a:solidFill>
              </a:rPr>
              <a:t> is the most common sexually transmitted disease in the developed countries. It may coexist with </a:t>
            </a:r>
            <a:r>
              <a:rPr lang="en-US" dirty="0" err="1" smtClean="0">
                <a:solidFill>
                  <a:schemeClr val="tx1"/>
                </a:solidFill>
              </a:rPr>
              <a:t>Neisseria</a:t>
            </a:r>
            <a:r>
              <a:rPr lang="en-US" dirty="0" smtClean="0">
                <a:solidFill>
                  <a:schemeClr val="tx1"/>
                </a:solidFill>
              </a:rPr>
              <a:t> </a:t>
            </a:r>
            <a:r>
              <a:rPr lang="en-US" dirty="0" err="1" smtClean="0">
                <a:solidFill>
                  <a:schemeClr val="tx1"/>
                </a:solidFill>
              </a:rPr>
              <a:t>gonorrhoeae</a:t>
            </a:r>
            <a:r>
              <a:rPr lang="en-US" dirty="0" smtClean="0">
                <a:solidFill>
                  <a:schemeClr val="tx1"/>
                </a:solidFill>
              </a:rPr>
              <a:t> infection.</a:t>
            </a:r>
          </a:p>
          <a:p>
            <a:pPr indent="-342900" defTabSz="685983">
              <a:defRPr/>
            </a:pPr>
            <a:r>
              <a:rPr lang="en-US" dirty="0" smtClean="0">
                <a:solidFill>
                  <a:schemeClr val="tx1"/>
                </a:solidFill>
              </a:rPr>
              <a:t>It is a frequent cause of pelvic inflammatory disease.</a:t>
            </a:r>
          </a:p>
          <a:p>
            <a:pPr indent="-342900" defTabSz="685983">
              <a:defRPr/>
            </a:pPr>
            <a:r>
              <a:rPr lang="en-US" dirty="0" smtClean="0">
                <a:solidFill>
                  <a:schemeClr val="tx1"/>
                </a:solidFill>
              </a:rPr>
              <a:t>Chlamydial </a:t>
            </a:r>
            <a:r>
              <a:rPr lang="en-US" dirty="0" smtClean="0">
                <a:solidFill>
                  <a:schemeClr val="tx1"/>
                </a:solidFill>
              </a:rPr>
              <a:t>infection can also cause a condition known as lymphogranuloma </a:t>
            </a:r>
            <a:r>
              <a:rPr lang="en-US" dirty="0" err="1" smtClean="0">
                <a:solidFill>
                  <a:schemeClr val="tx1"/>
                </a:solidFill>
              </a:rPr>
              <a:t>venereum</a:t>
            </a:r>
            <a:endParaRPr lang="en-US" dirty="0" smtClean="0">
              <a:solidFill>
                <a:schemeClr val="tx1"/>
              </a:solidFill>
            </a:endParaRPr>
          </a:p>
          <a:p>
            <a:pPr marL="0" indent="0" defTabSz="685983">
              <a:buNone/>
              <a:defRPr/>
            </a:pPr>
            <a:endParaRPr lang="en-US" b="1" dirty="0" smtClean="0">
              <a:solidFill>
                <a:schemeClr val="tx1"/>
              </a:solidFill>
            </a:endParaRPr>
          </a:p>
          <a:p>
            <a:pPr marL="0" indent="0" defTabSz="685983">
              <a:buNone/>
              <a:defRPr/>
            </a:pPr>
            <a:r>
              <a:rPr lang="en-US" b="1" dirty="0" smtClean="0">
                <a:solidFill>
                  <a:schemeClr val="tx1"/>
                </a:solidFill>
              </a:rPr>
              <a:t>Clinically</a:t>
            </a:r>
            <a:endParaRPr lang="en-US" dirty="0">
              <a:solidFill>
                <a:schemeClr val="tx1"/>
              </a:solidFill>
            </a:endParaRPr>
          </a:p>
          <a:p>
            <a:pPr indent="-342900" defTabSz="685983">
              <a:defRPr/>
            </a:pPr>
            <a:r>
              <a:rPr lang="en-US" dirty="0">
                <a:solidFill>
                  <a:schemeClr val="tx1"/>
                </a:solidFill>
              </a:rPr>
              <a:t>Is most often asymptomatic.</a:t>
            </a:r>
          </a:p>
          <a:p>
            <a:pPr indent="-342900" defTabSz="685983">
              <a:defRPr/>
            </a:pPr>
            <a:r>
              <a:rPr lang="en-US" dirty="0" smtClean="0">
                <a:solidFill>
                  <a:schemeClr val="tx1"/>
                </a:solidFill>
              </a:rPr>
              <a:t>In </a:t>
            </a:r>
            <a:r>
              <a:rPr lang="en-US" dirty="0">
                <a:solidFill>
                  <a:schemeClr val="tx1"/>
                </a:solidFill>
              </a:rPr>
              <a:t>symptomatic cases there is a </a:t>
            </a:r>
            <a:r>
              <a:rPr lang="en-US" dirty="0" err="1">
                <a:solidFill>
                  <a:schemeClr val="tx1"/>
                </a:solidFill>
              </a:rPr>
              <a:t>mucopurulent</a:t>
            </a:r>
            <a:r>
              <a:rPr lang="en-US" dirty="0">
                <a:solidFill>
                  <a:schemeClr val="tx1"/>
                </a:solidFill>
              </a:rPr>
              <a:t> cervical discharge with a reddened, congested and edematous cervix. It may be associated with urethritis.</a:t>
            </a:r>
          </a:p>
          <a:p>
            <a:pPr marL="91440" indent="-91440" defTabSz="685983">
              <a:buFont typeface="Wingdings 3" charset="2"/>
              <a:buChar char=""/>
              <a:defRPr/>
            </a:pPr>
            <a:endParaRPr lang="en-US" dirty="0" smtClean="0">
              <a:solidFill>
                <a:schemeClr val="tx1">
                  <a:lumMod val="75000"/>
                  <a:lumOff val="25000"/>
                </a:schemeClr>
              </a:solidFill>
            </a:endParaRPr>
          </a:p>
        </p:txBody>
      </p:sp>
      <p:sp>
        <p:nvSpPr>
          <p:cNvPr id="2" name="Title 1"/>
          <p:cNvSpPr>
            <a:spLocks noGrp="1"/>
          </p:cNvSpPr>
          <p:nvPr>
            <p:ph type="title"/>
          </p:nvPr>
        </p:nvSpPr>
        <p:spPr>
          <a:xfrm>
            <a:off x="2063751" y="609600"/>
            <a:ext cx="6418263" cy="1320800"/>
          </a:xfrm>
        </p:spPr>
        <p:txBody>
          <a:bodyPr rtlCol="0">
            <a:normAutofit/>
          </a:bodyPr>
          <a:lstStyle/>
          <a:p>
            <a:pPr defTabSz="685983">
              <a:defRPr/>
            </a:pPr>
            <a:r>
              <a:rPr lang="en-US" sz="2401" b="1" dirty="0"/>
              <a:t>Chlamydia </a:t>
            </a:r>
            <a:r>
              <a:rPr lang="en-US" sz="2401" b="1" dirty="0" err="1"/>
              <a:t>trachomatis</a:t>
            </a:r>
            <a:r>
              <a:rPr lang="en-US" sz="2401" b="1" dirty="0"/>
              <a:t> </a:t>
            </a:r>
            <a:r>
              <a:rPr lang="en-US" sz="2401" b="1" dirty="0" err="1"/>
              <a:t>Cervicitis</a:t>
            </a:r>
            <a:r>
              <a:rPr lang="en-US" sz="2401" dirty="0"/>
              <a:t> </a:t>
            </a:r>
            <a:br>
              <a:rPr lang="en-US" sz="2401" dirty="0"/>
            </a:br>
            <a:endParaRPr lang="en-US" sz="2401" dirty="0"/>
          </a:p>
        </p:txBody>
      </p:sp>
    </p:spTree>
    <p:extLst>
      <p:ext uri="{BB962C8B-B14F-4D97-AF65-F5344CB8AC3E}">
        <p14:creationId xmlns:p14="http://schemas.microsoft.com/office/powerpoint/2010/main" val="341643961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Content Placeholder 2"/>
          <p:cNvPicPr>
            <a:picLocks noGrp="1" noChangeAspect="1"/>
          </p:cNvPicPr>
          <p:nvPr>
            <p:ph type="pic" idx="1"/>
          </p:nvPr>
        </p:nvPicPr>
        <p:blipFill>
          <a:blip r:embed="rId2">
            <a:extLst>
              <a:ext uri="{28A0092B-C50C-407E-A947-70E740481C1C}">
                <a14:useLocalDpi xmlns:a14="http://schemas.microsoft.com/office/drawing/2010/main" val="0"/>
              </a:ext>
            </a:extLst>
          </a:blip>
          <a:srcRect l="14508" r="14508"/>
          <a:stretch>
            <a:fillRect/>
          </a:stretch>
        </p:blipFill>
        <p:spPr>
          <a:xfrm>
            <a:off x="1159103" y="1136650"/>
            <a:ext cx="4257675" cy="4645025"/>
          </a:xfrm>
        </p:spPr>
      </p:pic>
      <p:sp>
        <p:nvSpPr>
          <p:cNvPr id="23555" name="Content Placeholder 2"/>
          <p:cNvSpPr>
            <a:spLocks noGrp="1"/>
          </p:cNvSpPr>
          <p:nvPr>
            <p:ph type="body" sz="half" idx="2"/>
          </p:nvPr>
        </p:nvSpPr>
        <p:spPr>
          <a:xfrm>
            <a:off x="6229350" y="1803400"/>
            <a:ext cx="4759779" cy="4165600"/>
          </a:xfrm>
        </p:spPr>
        <p:txBody>
          <a:bodyPr rtlCol="0">
            <a:normAutofit lnSpcReduction="10000"/>
          </a:bodyPr>
          <a:lstStyle/>
          <a:p>
            <a:pPr marL="182563" indent="-182563">
              <a:defRPr/>
            </a:pPr>
            <a:endParaRPr lang="en-US" altLang="en-US" dirty="0" smtClean="0"/>
          </a:p>
          <a:p>
            <a:pPr marL="285750" indent="-285750">
              <a:buFont typeface="Arial" panose="020B0604020202020204" pitchFamily="34" charset="0"/>
              <a:buChar char="•"/>
              <a:defRPr/>
            </a:pPr>
            <a:endParaRPr lang="en-US" altLang="en-US" sz="2000" dirty="0"/>
          </a:p>
          <a:p>
            <a:pPr marL="285750" indent="-285750" algn="l">
              <a:buFont typeface="Arial" panose="020B0604020202020204" pitchFamily="34" charset="0"/>
              <a:buChar char="•"/>
              <a:defRPr/>
            </a:pPr>
            <a:r>
              <a:rPr lang="en-US" altLang="en-US" sz="2000" dirty="0"/>
              <a:t>HSV Type 2 infection accounts for majority of genital herpes cases and is spread by sexual contact.</a:t>
            </a:r>
          </a:p>
          <a:p>
            <a:pPr marL="285750" indent="-285750" algn="l">
              <a:buFont typeface="Arial" panose="020B0604020202020204" pitchFamily="34" charset="0"/>
              <a:buChar char="•"/>
              <a:defRPr/>
            </a:pPr>
            <a:r>
              <a:rPr lang="en-US" altLang="en-US" sz="2000" dirty="0"/>
              <a:t>It produces vesicles and ulcers that can involve the cervix, vagina, vulva, urethra and perianal skin</a:t>
            </a:r>
            <a:r>
              <a:rPr lang="en-US" altLang="en-US" sz="2000" dirty="0" smtClean="0"/>
              <a:t>.</a:t>
            </a:r>
          </a:p>
          <a:p>
            <a:pPr marL="285750" indent="-285750" algn="l">
              <a:buFont typeface="Arial" panose="020B0604020202020204" pitchFamily="34" charset="0"/>
              <a:buChar char="•"/>
              <a:defRPr/>
            </a:pPr>
            <a:r>
              <a:rPr lang="en-US" altLang="en-US" sz="2000" dirty="0" smtClean="0"/>
              <a:t>Pap smears show multinucleated </a:t>
            </a:r>
            <a:r>
              <a:rPr lang="en-US" altLang="en-US" sz="2000" dirty="0"/>
              <a:t>cells </a:t>
            </a:r>
            <a:r>
              <a:rPr lang="en-US" altLang="en-US" sz="2000" dirty="0" smtClean="0"/>
              <a:t>with </a:t>
            </a:r>
            <a:r>
              <a:rPr lang="en-US" altLang="en-US" sz="2000" dirty="0" err="1" smtClean="0"/>
              <a:t>intranuclear</a:t>
            </a:r>
            <a:r>
              <a:rPr lang="en-US" altLang="en-US" sz="2000" dirty="0" smtClean="0"/>
              <a:t> “</a:t>
            </a:r>
            <a:r>
              <a:rPr lang="en-US" altLang="en-US" sz="2000" dirty="0" err="1" smtClean="0"/>
              <a:t>Cowdry</a:t>
            </a:r>
            <a:r>
              <a:rPr lang="en-US" altLang="en-US" sz="2000" dirty="0" smtClean="0"/>
              <a:t> type” </a:t>
            </a:r>
            <a:r>
              <a:rPr lang="en-US" altLang="en-US" sz="2000" dirty="0"/>
              <a:t>viral </a:t>
            </a:r>
            <a:r>
              <a:rPr lang="en-US" altLang="en-US" sz="2000" dirty="0" smtClean="0"/>
              <a:t>inclusions (nuclei </a:t>
            </a:r>
            <a:r>
              <a:rPr lang="en-US" altLang="en-US" sz="2000" dirty="0"/>
              <a:t>have ground glass appearance due to accumulation of viral </a:t>
            </a:r>
            <a:r>
              <a:rPr lang="en-US" altLang="en-US" sz="2000" dirty="0" smtClean="0"/>
              <a:t>particles). </a:t>
            </a:r>
            <a:endParaRPr lang="en-US" altLang="en-US" sz="2000" dirty="0"/>
          </a:p>
        </p:txBody>
      </p:sp>
      <p:sp>
        <p:nvSpPr>
          <p:cNvPr id="23556" name="Title 1"/>
          <p:cNvSpPr>
            <a:spLocks noGrp="1"/>
          </p:cNvSpPr>
          <p:nvPr>
            <p:ph type="title"/>
          </p:nvPr>
        </p:nvSpPr>
        <p:spPr>
          <a:xfrm>
            <a:off x="2135188" y="476251"/>
            <a:ext cx="7027862" cy="460375"/>
          </a:xfrm>
        </p:spPr>
        <p:txBody>
          <a:bodyPr rtlCol="0">
            <a:normAutofit/>
          </a:bodyPr>
          <a:lstStyle/>
          <a:p>
            <a:pPr>
              <a:defRPr/>
            </a:pPr>
            <a:r>
              <a:rPr lang="en-US" altLang="en-US" b="1" dirty="0"/>
              <a:t>Herpes simplex virus (HSV) Cervicitis</a:t>
            </a:r>
            <a:endParaRPr lang="en-US" altLang="en-US" dirty="0"/>
          </a:p>
        </p:txBody>
      </p:sp>
      <p:sp>
        <p:nvSpPr>
          <p:cNvPr id="21509" name="Rectangle 3"/>
          <p:cNvSpPr>
            <a:spLocks noChangeArrowheads="1"/>
          </p:cNvSpPr>
          <p:nvPr/>
        </p:nvSpPr>
        <p:spPr bwMode="auto">
          <a:xfrm>
            <a:off x="1001940" y="5969000"/>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"Herpes simplex virus pap test" by Nephron - Own work. Licensed under CC BY-SA 3.0 via Wikimedia Commons - http://commons.wikimedia.org/wiki/File:Herpes_simplex_virus_pap_test.jpg#/media/File:Herpes_simplex_virus_pap_test.jpg</a:t>
            </a:r>
          </a:p>
        </p:txBody>
      </p:sp>
    </p:spTree>
    <p:extLst>
      <p:ext uri="{BB962C8B-B14F-4D97-AF65-F5344CB8AC3E}">
        <p14:creationId xmlns:p14="http://schemas.microsoft.com/office/powerpoint/2010/main" val="416425624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Content Placeholder 2"/>
          <p:cNvSpPr>
            <a:spLocks noGrp="1"/>
          </p:cNvSpPr>
          <p:nvPr>
            <p:ph idx="1"/>
          </p:nvPr>
        </p:nvSpPr>
        <p:spPr>
          <a:xfrm>
            <a:off x="408215" y="1412875"/>
            <a:ext cx="10442122" cy="5249182"/>
          </a:xfrm>
        </p:spPr>
        <p:txBody>
          <a:bodyPr rtlCol="0">
            <a:normAutofit/>
          </a:bodyPr>
          <a:lstStyle/>
          <a:p>
            <a:pPr marL="91440" indent="-91440" defTabSz="685983">
              <a:buFont typeface="Wingdings 3" charset="2"/>
              <a:buChar char=""/>
              <a:defRPr/>
            </a:pPr>
            <a:endParaRPr lang="en-US" dirty="0" smtClean="0">
              <a:solidFill>
                <a:schemeClr val="tx1"/>
              </a:solidFill>
            </a:endParaRPr>
          </a:p>
          <a:p>
            <a:pPr lvl="1" indent="-342900" defTabSz="685983">
              <a:defRPr/>
            </a:pPr>
            <a:r>
              <a:rPr lang="en-US" sz="1800" dirty="0" smtClean="0">
                <a:solidFill>
                  <a:schemeClr val="tx1"/>
                </a:solidFill>
              </a:rPr>
              <a:t>HPV infection of the cervix is common.</a:t>
            </a:r>
          </a:p>
          <a:p>
            <a:pPr lvl="1" indent="-342900" defTabSz="685983">
              <a:defRPr/>
            </a:pPr>
            <a:r>
              <a:rPr lang="en-US" sz="1800" dirty="0" smtClean="0">
                <a:solidFill>
                  <a:schemeClr val="tx1"/>
                </a:solidFill>
              </a:rPr>
              <a:t>Over 20 serotypes of HPV infect the female genital areas and cause a variety of  different lesions depending on the </a:t>
            </a:r>
            <a:r>
              <a:rPr lang="en-US" sz="1800" dirty="0" smtClean="0">
                <a:solidFill>
                  <a:schemeClr val="tx1"/>
                </a:solidFill>
              </a:rPr>
              <a:t>serotypes.</a:t>
            </a:r>
          </a:p>
          <a:p>
            <a:pPr marL="297180" lvl="1" indent="0" defTabSz="685983">
              <a:buNone/>
              <a:defRPr/>
            </a:pPr>
            <a:endParaRPr lang="en-US" sz="1800" dirty="0" smtClean="0">
              <a:solidFill>
                <a:schemeClr val="tx1"/>
              </a:solidFill>
            </a:endParaRPr>
          </a:p>
          <a:p>
            <a:pPr marL="0" indent="0" defTabSz="685983">
              <a:buNone/>
              <a:defRPr/>
            </a:pPr>
            <a:r>
              <a:rPr lang="en-US" sz="1800" b="1" dirty="0" smtClean="0">
                <a:solidFill>
                  <a:schemeClr val="tx1"/>
                </a:solidFill>
              </a:rPr>
              <a:t>Clinical behavior</a:t>
            </a:r>
            <a:endParaRPr lang="en-US" sz="1800" dirty="0" smtClean="0">
              <a:solidFill>
                <a:schemeClr val="tx1"/>
              </a:solidFill>
            </a:endParaRPr>
          </a:p>
          <a:p>
            <a:pPr lvl="1" indent="-342900" defTabSz="685983">
              <a:defRPr/>
            </a:pPr>
            <a:r>
              <a:rPr lang="en-US" sz="1800" dirty="0" smtClean="0"/>
              <a:t>HPV </a:t>
            </a:r>
            <a:r>
              <a:rPr lang="en-US" sz="1800" dirty="0"/>
              <a:t>infection causes </a:t>
            </a:r>
            <a:r>
              <a:rPr lang="en-US" sz="1800" b="1" dirty="0" err="1"/>
              <a:t>koilocytic</a:t>
            </a:r>
            <a:r>
              <a:rPr lang="en-US" sz="1800" b="1" dirty="0"/>
              <a:t> </a:t>
            </a:r>
            <a:r>
              <a:rPr lang="en-US" sz="1800" b="1" dirty="0" err="1"/>
              <a:t>atypia</a:t>
            </a:r>
            <a:r>
              <a:rPr lang="en-US" sz="1800" b="1" dirty="0"/>
              <a:t> </a:t>
            </a:r>
            <a:r>
              <a:rPr lang="en-US" sz="1800" dirty="0"/>
              <a:t>in the cervical squamous epithelium</a:t>
            </a:r>
          </a:p>
          <a:p>
            <a:pPr lvl="1" indent="-342900" defTabSz="685983">
              <a:defRPr/>
            </a:pPr>
            <a:r>
              <a:rPr lang="en-US" sz="1800" dirty="0" smtClean="0">
                <a:solidFill>
                  <a:schemeClr val="tx1"/>
                </a:solidFill>
              </a:rPr>
              <a:t>HPV </a:t>
            </a:r>
            <a:r>
              <a:rPr lang="en-US" sz="1800" dirty="0" smtClean="0">
                <a:solidFill>
                  <a:schemeClr val="tx1"/>
                </a:solidFill>
              </a:rPr>
              <a:t>infection is associated with increased risk of subsequent cervical cancer</a:t>
            </a:r>
            <a:r>
              <a:rPr lang="en-US" sz="1800" dirty="0" smtClean="0">
                <a:solidFill>
                  <a:schemeClr val="tx1"/>
                </a:solidFill>
              </a:rPr>
              <a:t>.</a:t>
            </a:r>
          </a:p>
          <a:p>
            <a:pPr marL="297180" lvl="1" indent="0" defTabSz="685983">
              <a:buNone/>
              <a:defRPr/>
            </a:pPr>
            <a:endParaRPr lang="en-US" sz="1800" dirty="0" smtClean="0">
              <a:solidFill>
                <a:schemeClr val="tx1"/>
              </a:solidFill>
            </a:endParaRPr>
          </a:p>
          <a:p>
            <a:pPr marL="0" indent="0" defTabSz="685983">
              <a:buNone/>
              <a:defRPr/>
            </a:pPr>
            <a:r>
              <a:rPr lang="en-US" sz="1800" b="1" dirty="0" smtClean="0">
                <a:solidFill>
                  <a:schemeClr val="tx1"/>
                </a:solidFill>
              </a:rPr>
              <a:t>HPV </a:t>
            </a:r>
            <a:r>
              <a:rPr lang="en-US" sz="1800" b="1" dirty="0">
                <a:solidFill>
                  <a:schemeClr val="tx1"/>
                </a:solidFill>
              </a:rPr>
              <a:t>infection may cause any of the following depending on the </a:t>
            </a:r>
            <a:r>
              <a:rPr lang="en-US" sz="1800" b="1" dirty="0" smtClean="0">
                <a:solidFill>
                  <a:schemeClr val="tx1"/>
                </a:solidFill>
              </a:rPr>
              <a:t>HPV serotype</a:t>
            </a:r>
            <a:r>
              <a:rPr lang="en-US" sz="1800" b="1" dirty="0" smtClean="0">
                <a:solidFill>
                  <a:schemeClr val="tx1"/>
                </a:solidFill>
              </a:rPr>
              <a:t>:</a:t>
            </a:r>
            <a:endParaRPr lang="en-US" sz="1800" b="1" dirty="0">
              <a:solidFill>
                <a:schemeClr val="tx1"/>
              </a:solidFill>
            </a:endParaRPr>
          </a:p>
          <a:p>
            <a:pPr marL="1120140" lvl="2" indent="-457200" defTabSz="685983">
              <a:buFont typeface="+mj-lt"/>
              <a:buAutoNum type="arabicParenR"/>
              <a:defRPr/>
            </a:pPr>
            <a:r>
              <a:rPr lang="en-US" b="1" dirty="0" err="1" smtClean="0">
                <a:solidFill>
                  <a:schemeClr val="tx1"/>
                </a:solidFill>
              </a:rPr>
              <a:t>Condyloma</a:t>
            </a:r>
            <a:r>
              <a:rPr lang="en-US" dirty="0" smtClean="0">
                <a:solidFill>
                  <a:schemeClr val="tx1"/>
                </a:solidFill>
              </a:rPr>
              <a:t>: </a:t>
            </a:r>
            <a:r>
              <a:rPr lang="en-US" dirty="0"/>
              <a:t>Usually caused by HPV serotypes 6 and </a:t>
            </a:r>
            <a:r>
              <a:rPr lang="en-US" dirty="0" smtClean="0"/>
              <a:t>11. It</a:t>
            </a:r>
            <a:r>
              <a:rPr lang="en-US" dirty="0" smtClean="0">
                <a:solidFill>
                  <a:schemeClr val="tx1"/>
                </a:solidFill>
              </a:rPr>
              <a:t> </a:t>
            </a:r>
            <a:r>
              <a:rPr lang="en-US" dirty="0">
                <a:solidFill>
                  <a:schemeClr val="tx1"/>
                </a:solidFill>
              </a:rPr>
              <a:t>develops in the squamous epithelium of the </a:t>
            </a:r>
            <a:r>
              <a:rPr lang="en-US" dirty="0" err="1" smtClean="0">
                <a:solidFill>
                  <a:schemeClr val="tx1"/>
                </a:solidFill>
              </a:rPr>
              <a:t>ectocervix</a:t>
            </a:r>
            <a:r>
              <a:rPr lang="en-US" dirty="0" smtClean="0">
                <a:solidFill>
                  <a:schemeClr val="tx1"/>
                </a:solidFill>
              </a:rPr>
              <a:t>. </a:t>
            </a:r>
            <a:r>
              <a:rPr lang="en-US" dirty="0">
                <a:solidFill>
                  <a:schemeClr val="tx1"/>
                </a:solidFill>
              </a:rPr>
              <a:t>The lesions may be flat or </a:t>
            </a:r>
            <a:r>
              <a:rPr lang="en-US" dirty="0" err="1">
                <a:solidFill>
                  <a:schemeClr val="tx1"/>
                </a:solidFill>
              </a:rPr>
              <a:t>exophytic</a:t>
            </a:r>
            <a:r>
              <a:rPr lang="en-US" dirty="0">
                <a:solidFill>
                  <a:schemeClr val="tx1"/>
                </a:solidFill>
              </a:rPr>
              <a:t> </a:t>
            </a:r>
            <a:r>
              <a:rPr lang="en-US" dirty="0" smtClean="0">
                <a:solidFill>
                  <a:schemeClr val="tx1"/>
                </a:solidFill>
              </a:rPr>
              <a:t>(</a:t>
            </a:r>
            <a:r>
              <a:rPr lang="en-US" dirty="0" smtClean="0"/>
              <a:t>called </a:t>
            </a:r>
            <a:r>
              <a:rPr lang="en-US" dirty="0" err="1"/>
              <a:t>exophytic</a:t>
            </a:r>
            <a:r>
              <a:rPr lang="en-US" dirty="0"/>
              <a:t> </a:t>
            </a:r>
            <a:r>
              <a:rPr lang="en-US" dirty="0" err="1" smtClean="0"/>
              <a:t>condyloma</a:t>
            </a:r>
            <a:r>
              <a:rPr lang="en-US" dirty="0" smtClean="0"/>
              <a:t> </a:t>
            </a:r>
            <a:r>
              <a:rPr lang="en-US" dirty="0" err="1" smtClean="0">
                <a:solidFill>
                  <a:schemeClr val="tx1"/>
                </a:solidFill>
              </a:rPr>
              <a:t>acuminatum</a:t>
            </a:r>
            <a:r>
              <a:rPr lang="en-US" dirty="0" smtClean="0">
                <a:solidFill>
                  <a:schemeClr val="tx1"/>
                </a:solidFill>
              </a:rPr>
              <a:t>). </a:t>
            </a:r>
          </a:p>
          <a:p>
            <a:pPr marL="1120140" lvl="2" indent="-457200" defTabSz="685983">
              <a:buFont typeface="+mj-lt"/>
              <a:buAutoNum type="arabicParenR"/>
              <a:defRPr/>
            </a:pPr>
            <a:r>
              <a:rPr lang="en-US" b="1" dirty="0" smtClean="0">
                <a:solidFill>
                  <a:schemeClr val="tx1"/>
                </a:solidFill>
              </a:rPr>
              <a:t>Mild </a:t>
            </a:r>
            <a:r>
              <a:rPr lang="en-US" b="1" dirty="0" smtClean="0">
                <a:solidFill>
                  <a:schemeClr val="tx1"/>
                </a:solidFill>
              </a:rPr>
              <a:t>dysplasia:</a:t>
            </a:r>
            <a:r>
              <a:rPr lang="en-US" dirty="0" smtClean="0">
                <a:solidFill>
                  <a:schemeClr val="tx1"/>
                </a:solidFill>
              </a:rPr>
              <a:t> </a:t>
            </a:r>
            <a:r>
              <a:rPr lang="en-US" dirty="0">
                <a:solidFill>
                  <a:schemeClr val="tx1"/>
                </a:solidFill>
              </a:rPr>
              <a:t>is usually caused by "low risk" HPV serotypes, 6 and 11.</a:t>
            </a:r>
          </a:p>
          <a:p>
            <a:pPr marL="1120140" lvl="2" indent="-457200" defTabSz="685983">
              <a:buFont typeface="+mj-lt"/>
              <a:buAutoNum type="arabicParenR"/>
              <a:defRPr/>
            </a:pPr>
            <a:r>
              <a:rPr lang="en-US" b="1" dirty="0" smtClean="0">
                <a:solidFill>
                  <a:schemeClr val="tx1"/>
                </a:solidFill>
              </a:rPr>
              <a:t>High- </a:t>
            </a:r>
            <a:r>
              <a:rPr lang="en-US" b="1" dirty="0">
                <a:solidFill>
                  <a:schemeClr val="tx1"/>
                </a:solidFill>
              </a:rPr>
              <a:t>grade </a:t>
            </a:r>
            <a:r>
              <a:rPr lang="en-US" b="1" dirty="0" smtClean="0">
                <a:solidFill>
                  <a:schemeClr val="tx1"/>
                </a:solidFill>
              </a:rPr>
              <a:t>dysplasia:</a:t>
            </a:r>
            <a:r>
              <a:rPr lang="en-US" dirty="0" smtClean="0">
                <a:solidFill>
                  <a:schemeClr val="tx1"/>
                </a:solidFill>
              </a:rPr>
              <a:t> </a:t>
            </a:r>
            <a:r>
              <a:rPr lang="en-US" dirty="0">
                <a:solidFill>
                  <a:schemeClr val="tx1"/>
                </a:solidFill>
              </a:rPr>
              <a:t>is caused by "high risk” HPV (</a:t>
            </a:r>
            <a:r>
              <a:rPr lang="en-US" dirty="0" smtClean="0">
                <a:solidFill>
                  <a:schemeClr val="tx1"/>
                </a:solidFill>
              </a:rPr>
              <a:t>types 16 </a:t>
            </a:r>
            <a:r>
              <a:rPr lang="en-US" dirty="0">
                <a:solidFill>
                  <a:schemeClr val="tx1"/>
                </a:solidFill>
              </a:rPr>
              <a:t>and 18) and moderate risk </a:t>
            </a:r>
            <a:r>
              <a:rPr lang="en-US" dirty="0" smtClean="0">
                <a:solidFill>
                  <a:schemeClr val="tx1"/>
                </a:solidFill>
              </a:rPr>
              <a:t>HPV (types </a:t>
            </a:r>
            <a:r>
              <a:rPr lang="en-US" dirty="0">
                <a:solidFill>
                  <a:schemeClr val="tx1"/>
                </a:solidFill>
              </a:rPr>
              <a:t>31</a:t>
            </a:r>
            <a:r>
              <a:rPr lang="en-US" dirty="0" smtClean="0">
                <a:solidFill>
                  <a:schemeClr val="tx1"/>
                </a:solidFill>
              </a:rPr>
              <a:t>, 33 and 35</a:t>
            </a:r>
            <a:r>
              <a:rPr lang="en-US" dirty="0">
                <a:solidFill>
                  <a:schemeClr val="tx1"/>
                </a:solidFill>
              </a:rPr>
              <a:t>). </a:t>
            </a:r>
          </a:p>
          <a:p>
            <a:pPr marL="91440" indent="-91440" defTabSz="685983">
              <a:buFont typeface="Wingdings 3" charset="2"/>
              <a:buChar char=""/>
              <a:defRPr/>
            </a:pPr>
            <a:endParaRPr lang="en-US" dirty="0" smtClean="0">
              <a:solidFill>
                <a:schemeClr val="tx1">
                  <a:lumMod val="75000"/>
                  <a:lumOff val="25000"/>
                </a:schemeClr>
              </a:solidFill>
            </a:endParaRPr>
          </a:p>
          <a:p>
            <a:pPr marL="91440" indent="-91440" defTabSz="685983">
              <a:buFont typeface="Wingdings 3" charset="2"/>
              <a:buChar char=""/>
              <a:defRPr/>
            </a:pPr>
            <a:endParaRPr lang="en-US" dirty="0">
              <a:solidFill>
                <a:schemeClr val="tx1">
                  <a:lumMod val="75000"/>
                  <a:lumOff val="25000"/>
                </a:schemeClr>
              </a:solidFill>
            </a:endParaRPr>
          </a:p>
        </p:txBody>
      </p:sp>
      <p:sp>
        <p:nvSpPr>
          <p:cNvPr id="20482" name="Title 1"/>
          <p:cNvSpPr>
            <a:spLocks noGrp="1"/>
          </p:cNvSpPr>
          <p:nvPr>
            <p:ph type="title"/>
          </p:nvPr>
        </p:nvSpPr>
        <p:spPr>
          <a:xfrm>
            <a:off x="2063750" y="620713"/>
            <a:ext cx="8459788" cy="442912"/>
          </a:xfrm>
        </p:spPr>
        <p:txBody>
          <a:bodyPr rtlCol="0">
            <a:normAutofit fontScale="90000"/>
          </a:bodyPr>
          <a:lstStyle/>
          <a:p>
            <a:pPr defTabSz="685983">
              <a:defRPr/>
            </a:pPr>
            <a:r>
              <a:rPr lang="en-US" sz="3200" b="1" dirty="0"/>
              <a:t>Human papilloma </a:t>
            </a:r>
            <a:r>
              <a:rPr lang="en-US" sz="3200" b="1" dirty="0" smtClean="0"/>
              <a:t>virus (</a:t>
            </a:r>
            <a:r>
              <a:rPr lang="en-US" sz="3200" b="1" dirty="0"/>
              <a:t>HPV) infection</a:t>
            </a:r>
            <a:endParaRPr lang="en-US" sz="3200" dirty="0"/>
          </a:p>
        </p:txBody>
      </p:sp>
    </p:spTree>
    <p:extLst>
      <p:ext uri="{BB962C8B-B14F-4D97-AF65-F5344CB8AC3E}">
        <p14:creationId xmlns:p14="http://schemas.microsoft.com/office/powerpoint/2010/main" val="384596963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Content Placeholder 3"/>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910139" y="336551"/>
            <a:ext cx="5449887" cy="3686175"/>
          </a:xfrm>
        </p:spPr>
      </p:pic>
      <p:sp>
        <p:nvSpPr>
          <p:cNvPr id="10" name="Text Placeholder 9"/>
          <p:cNvSpPr>
            <a:spLocks noGrp="1"/>
          </p:cNvSpPr>
          <p:nvPr>
            <p:ph type="body" idx="1"/>
          </p:nvPr>
        </p:nvSpPr>
        <p:spPr>
          <a:xfrm>
            <a:off x="5159375" y="4264025"/>
            <a:ext cx="5310188" cy="2593975"/>
          </a:xfrm>
        </p:spPr>
        <p:txBody>
          <a:bodyPr rtlCol="0">
            <a:normAutofit fontScale="92500" lnSpcReduction="20000"/>
          </a:bodyPr>
          <a:lstStyle/>
          <a:p>
            <a:pPr defTabSz="685983">
              <a:defRPr/>
            </a:pPr>
            <a:r>
              <a:rPr sz="1900" dirty="0"/>
              <a:t>KOILOCYTES: </a:t>
            </a:r>
          </a:p>
          <a:p>
            <a:pPr defTabSz="685983">
              <a:defRPr/>
            </a:pPr>
            <a:r>
              <a:rPr sz="1900" dirty="0"/>
              <a:t>are squamous epithelial cells that has undergone structural change due to infection of the cell by HPV. They show </a:t>
            </a:r>
            <a:r>
              <a:rPr sz="1900" dirty="0" err="1"/>
              <a:t>koilocytosis</a:t>
            </a:r>
            <a:r>
              <a:rPr sz="1900" dirty="0"/>
              <a:t> or </a:t>
            </a:r>
            <a:r>
              <a:rPr sz="1900" dirty="0" err="1"/>
              <a:t>koilocytic</a:t>
            </a:r>
            <a:r>
              <a:rPr sz="1900" dirty="0"/>
              <a:t> atypia which is the following cellular changes:</a:t>
            </a:r>
          </a:p>
          <a:p>
            <a:pPr marL="800100" lvl="1" indent="-342900" defTabSz="685983">
              <a:buFont typeface="Arial" panose="020B0604020202020204" pitchFamily="34" charset="0"/>
              <a:buChar char="•"/>
              <a:defRPr/>
            </a:pPr>
            <a:r>
              <a:rPr lang="en-US" sz="1900" dirty="0"/>
              <a:t>Nuclear enlargement </a:t>
            </a:r>
          </a:p>
          <a:p>
            <a:pPr marL="800100" lvl="1" indent="-342900" defTabSz="685983">
              <a:buFont typeface="Arial" panose="020B0604020202020204" pitchFamily="34" charset="0"/>
              <a:buChar char="•"/>
              <a:defRPr/>
            </a:pPr>
            <a:r>
              <a:rPr lang="en-US" sz="1900" dirty="0"/>
              <a:t>Irregular nuclear membrane</a:t>
            </a:r>
          </a:p>
          <a:p>
            <a:pPr marL="800100" lvl="1" indent="-342900" defTabSz="685983">
              <a:buFont typeface="Arial" panose="020B0604020202020204" pitchFamily="34" charset="0"/>
              <a:buChar char="•"/>
              <a:defRPr/>
            </a:pPr>
            <a:r>
              <a:rPr lang="en-US" sz="1900" dirty="0"/>
              <a:t>Nuclear </a:t>
            </a:r>
            <a:r>
              <a:rPr lang="en-US" sz="1900" dirty="0" err="1"/>
              <a:t>hyperchromasia</a:t>
            </a:r>
            <a:endParaRPr lang="en-US" sz="1900" dirty="0"/>
          </a:p>
          <a:p>
            <a:pPr marL="800100" lvl="1" indent="-342900" defTabSz="685983">
              <a:buFont typeface="Arial" panose="020B0604020202020204" pitchFamily="34" charset="0"/>
              <a:buChar char="•"/>
              <a:defRPr/>
            </a:pPr>
            <a:r>
              <a:rPr lang="en-US" sz="1900" dirty="0" err="1"/>
              <a:t>Perinuclear</a:t>
            </a:r>
            <a:r>
              <a:rPr lang="en-US" sz="1900" dirty="0"/>
              <a:t> halo (clear area around the nucleus).</a:t>
            </a:r>
          </a:p>
          <a:p>
            <a:pPr defTabSz="685983">
              <a:defRPr/>
            </a:pPr>
            <a:endParaRPr dirty="0"/>
          </a:p>
        </p:txBody>
      </p:sp>
      <p:sp>
        <p:nvSpPr>
          <p:cNvPr id="23556" name="Rectangle 4"/>
          <p:cNvSpPr>
            <a:spLocks noChangeArrowheads="1"/>
          </p:cNvSpPr>
          <p:nvPr/>
        </p:nvSpPr>
        <p:spPr bwMode="auto">
          <a:xfrm>
            <a:off x="5897563" y="3641725"/>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http://classconnection.s3.amazonaws.com/313/flashcards/1780313/jpg/11359563278872.jpg</a:t>
            </a:r>
          </a:p>
        </p:txBody>
      </p:sp>
      <p:pic>
        <p:nvPicPr>
          <p:cNvPr id="6" name="Picture 5"/>
          <p:cNvPicPr>
            <a:picLocks noChangeAspect="1"/>
          </p:cNvPicPr>
          <p:nvPr/>
        </p:nvPicPr>
        <p:blipFill>
          <a:blip r:embed="rId3"/>
          <a:stretch>
            <a:fillRect/>
          </a:stretch>
        </p:blipFill>
        <p:spPr>
          <a:xfrm>
            <a:off x="839416" y="1167888"/>
            <a:ext cx="4800600" cy="3143250"/>
          </a:xfrm>
          <a:prstGeom prst="rect">
            <a:avLst/>
          </a:prstGeom>
          <a:scene3d>
            <a:camera prst="orthographicFront">
              <a:rot lat="0" lon="0" rev="16200000"/>
            </a:camera>
            <a:lightRig rig="threePt" dir="t"/>
          </a:scene3d>
        </p:spPr>
      </p:pic>
      <p:sp>
        <p:nvSpPr>
          <p:cNvPr id="23558" name="Rectangle 6"/>
          <p:cNvSpPr>
            <a:spLocks noChangeArrowheads="1"/>
          </p:cNvSpPr>
          <p:nvPr/>
        </p:nvSpPr>
        <p:spPr bwMode="auto">
          <a:xfrm>
            <a:off x="1919288" y="6524625"/>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http://www.microcorre.com/GYN/FEM003.jpg</a:t>
            </a:r>
          </a:p>
        </p:txBody>
      </p:sp>
      <p:sp>
        <p:nvSpPr>
          <p:cNvPr id="23559" name="Text Placeholder 8"/>
          <p:cNvSpPr txBox="1">
            <a:spLocks/>
          </p:cNvSpPr>
          <p:nvPr/>
        </p:nvSpPr>
        <p:spPr bwMode="auto">
          <a:xfrm>
            <a:off x="1703389" y="4492626"/>
            <a:ext cx="3806825"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1000"/>
              </a:spcBef>
              <a:buClr>
                <a:schemeClr val="accent1"/>
              </a:buClr>
              <a:buSzPct val="80000"/>
              <a:buFont typeface="Corbel" panose="020B0503020204020204" pitchFamily="34" charset="0"/>
              <a:buChar char="•"/>
              <a:defRPr sz="2000">
                <a:solidFill>
                  <a:schemeClr val="accent1"/>
                </a:solidFill>
                <a:latin typeface="Corbel" panose="020B0503020204020204" pitchFamily="34" charset="0"/>
              </a:defRPr>
            </a:lvl1pPr>
            <a:lvl2pPr marL="342900" indent="-136525" defTabSz="685800">
              <a:lnSpc>
                <a:spcPct val="90000"/>
              </a:lnSpc>
              <a:spcBef>
                <a:spcPts val="150"/>
              </a:spcBef>
              <a:spcAft>
                <a:spcPts val="300"/>
              </a:spcAft>
              <a:buClr>
                <a:schemeClr val="accent1"/>
              </a:buClr>
              <a:buSzPct val="80000"/>
              <a:buFont typeface="Corbel" panose="020B0503020204020204" pitchFamily="34" charset="0"/>
              <a:buChar char="•"/>
              <a:defRPr>
                <a:solidFill>
                  <a:schemeClr val="accent1"/>
                </a:solidFill>
                <a:latin typeface="Corbel" panose="020B0503020204020204" pitchFamily="34" charset="0"/>
              </a:defRPr>
            </a:lvl2pPr>
            <a:lvl3pPr marL="685800" indent="-136525" defTabSz="685800">
              <a:lnSpc>
                <a:spcPct val="90000"/>
              </a:lnSpc>
              <a:spcBef>
                <a:spcPts val="150"/>
              </a:spcBef>
              <a:spcAft>
                <a:spcPts val="300"/>
              </a:spcAft>
              <a:buClr>
                <a:schemeClr val="accent1"/>
              </a:buClr>
              <a:buSzPct val="80000"/>
              <a:buFont typeface="Corbel" panose="020B0503020204020204" pitchFamily="34" charset="0"/>
              <a:buChar char="•"/>
              <a:defRPr sz="1600">
                <a:solidFill>
                  <a:schemeClr val="accent1"/>
                </a:solidFill>
                <a:latin typeface="Corbel" panose="020B0503020204020204" pitchFamily="34" charset="0"/>
              </a:defRPr>
            </a:lvl3pPr>
            <a:lvl4pPr marL="1028700" indent="-136525" defTabSz="6858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4pPr>
            <a:lvl5pPr marL="1371600" indent="-136525" defTabSz="6858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5pPr>
            <a:lvl6pPr marL="1828800" indent="-136525" defTabSz="6858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6pPr>
            <a:lvl7pPr marL="2286000" indent="-136525" defTabSz="6858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7pPr>
            <a:lvl8pPr marL="2743200" indent="-136525" defTabSz="6858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8pPr>
            <a:lvl9pPr marL="3200400" indent="-136525" defTabSz="6858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9pPr>
          </a:lstStyle>
          <a:p>
            <a:pPr eaLnBrk="1" hangingPunct="1">
              <a:spcBef>
                <a:spcPct val="0"/>
              </a:spcBef>
              <a:buFont typeface="Corbel" panose="020B0503020204020204" pitchFamily="34" charset="0"/>
              <a:buNone/>
            </a:pPr>
            <a:r>
              <a:rPr lang="en-US" altLang="en-US" sz="2800" b="1">
                <a:solidFill>
                  <a:schemeClr val="tx1"/>
                </a:solidFill>
              </a:rPr>
              <a:t>Normal</a:t>
            </a:r>
            <a:r>
              <a:rPr lang="en-US" altLang="en-US" sz="2800" b="1"/>
              <a:t> </a:t>
            </a:r>
          </a:p>
        </p:txBody>
      </p:sp>
    </p:spTree>
    <p:extLst>
      <p:ext uri="{BB962C8B-B14F-4D97-AF65-F5344CB8AC3E}">
        <p14:creationId xmlns:p14="http://schemas.microsoft.com/office/powerpoint/2010/main" val="7668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idx="10"/>
          </p:nvPr>
        </p:nvPicPr>
        <p:blipFill>
          <a:blip r:embed="rId2">
            <a:extLst>
              <a:ext uri="{28A0092B-C50C-407E-A947-70E740481C1C}">
                <a14:useLocalDpi xmlns:a14="http://schemas.microsoft.com/office/drawing/2010/main" val="0"/>
              </a:ext>
            </a:extLst>
          </a:blip>
          <a:srcRect t="11009" b="11009"/>
          <a:stretch>
            <a:fillRect/>
          </a:stretch>
        </p:blipFill>
        <p:spPr>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itle 1"/>
          <p:cNvSpPr>
            <a:spLocks noGrp="1"/>
          </p:cNvSpPr>
          <p:nvPr>
            <p:ph type="ctrTitle"/>
          </p:nvPr>
        </p:nvSpPr>
        <p:spPr>
          <a:xfrm>
            <a:off x="4281489" y="3124200"/>
            <a:ext cx="7189332" cy="1625600"/>
          </a:xfrm>
        </p:spPr>
        <p:txBody>
          <a:bodyPr rtlCol="0">
            <a:normAutofit/>
          </a:bodyPr>
          <a:lstStyle/>
          <a:p>
            <a:pPr algn="ctr" defTabSz="685983">
              <a:defRPr/>
            </a:pPr>
            <a:r>
              <a:rPr lang="en-US" sz="2400" b="1" dirty="0">
                <a:solidFill>
                  <a:srgbClr val="FF0000"/>
                </a:solidFill>
              </a:rPr>
              <a:t>CERVICAL INTRAEPITHELIAL </a:t>
            </a:r>
            <a:r>
              <a:rPr lang="en-US" sz="2400" b="1" dirty="0" smtClean="0">
                <a:solidFill>
                  <a:srgbClr val="FF0000"/>
                </a:solidFill>
              </a:rPr>
              <a:t>NEOPLASIA (</a:t>
            </a:r>
            <a:r>
              <a:rPr lang="en-US" sz="2400" b="1" dirty="0">
                <a:solidFill>
                  <a:srgbClr val="FF0000"/>
                </a:solidFill>
              </a:rPr>
              <a:t>CIN)</a:t>
            </a:r>
            <a:br>
              <a:rPr lang="en-US" sz="2400" b="1" dirty="0">
                <a:solidFill>
                  <a:srgbClr val="FF0000"/>
                </a:solidFill>
              </a:rPr>
            </a:br>
            <a:r>
              <a:rPr lang="en-US" sz="2400" b="1" dirty="0" smtClean="0">
                <a:solidFill>
                  <a:srgbClr val="FF0000"/>
                </a:solidFill>
              </a:rPr>
              <a:t>Also known as  </a:t>
            </a:r>
            <a:r>
              <a:rPr lang="en-US" sz="2400" b="1" dirty="0">
                <a:solidFill>
                  <a:srgbClr val="FF0000"/>
                </a:solidFill>
              </a:rPr>
              <a:t>SQUAMOUS INTRAEPITHELIAL LESIONS (SIL)</a:t>
            </a:r>
            <a:r>
              <a:rPr lang="en-US" sz="2400" b="1" dirty="0"/>
              <a:t/>
            </a:r>
            <a:br>
              <a:rPr lang="en-US" sz="2400" b="1" dirty="0"/>
            </a:br>
            <a:r>
              <a:rPr lang="en-US" sz="2400" b="1" dirty="0">
                <a:solidFill>
                  <a:schemeClr val="bg2">
                    <a:lumMod val="50000"/>
                  </a:schemeClr>
                </a:solidFill>
              </a:rPr>
              <a:t> </a:t>
            </a:r>
            <a:r>
              <a:rPr lang="en-US" sz="2400" b="1" dirty="0" smtClean="0">
                <a:solidFill>
                  <a:schemeClr val="tx1"/>
                </a:solidFill>
              </a:rPr>
              <a:t>&amp;</a:t>
            </a:r>
            <a:r>
              <a:rPr lang="en-US" sz="2400" b="1" dirty="0" smtClean="0">
                <a:solidFill>
                  <a:schemeClr val="bg2">
                    <a:lumMod val="50000"/>
                  </a:schemeClr>
                </a:solidFill>
              </a:rPr>
              <a:t> </a:t>
            </a:r>
            <a:r>
              <a:rPr lang="en-US" sz="2400" b="1" dirty="0">
                <a:solidFill>
                  <a:schemeClr val="bg2">
                    <a:lumMod val="50000"/>
                  </a:schemeClr>
                </a:solidFill>
              </a:rPr>
              <a:t/>
            </a:r>
            <a:br>
              <a:rPr lang="en-US" sz="2400" b="1" dirty="0">
                <a:solidFill>
                  <a:schemeClr val="bg2">
                    <a:lumMod val="50000"/>
                  </a:schemeClr>
                </a:solidFill>
              </a:rPr>
            </a:br>
            <a:r>
              <a:rPr lang="en-US" sz="2400" b="1" dirty="0">
                <a:solidFill>
                  <a:schemeClr val="bg2">
                    <a:lumMod val="50000"/>
                  </a:schemeClr>
                </a:solidFill>
              </a:rPr>
              <a:t>CERVICAL CARCINOMA</a:t>
            </a:r>
          </a:p>
        </p:txBody>
      </p:sp>
    </p:spTree>
    <p:extLst>
      <p:ext uri="{BB962C8B-B14F-4D97-AF65-F5344CB8AC3E}">
        <p14:creationId xmlns:p14="http://schemas.microsoft.com/office/powerpoint/2010/main" val="556553016"/>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idx="1"/>
          </p:nvPr>
        </p:nvSpPr>
        <p:spPr>
          <a:xfrm>
            <a:off x="726621" y="1534886"/>
            <a:ext cx="9862457" cy="4535714"/>
          </a:xfrm>
        </p:spPr>
        <p:txBody>
          <a:bodyPr rtlCol="0">
            <a:normAutofit/>
          </a:bodyPr>
          <a:lstStyle/>
          <a:p>
            <a:pPr marL="91440" indent="-91440" defTabSz="685983">
              <a:buFont typeface="Wingdings 3" charset="2"/>
              <a:buChar char=""/>
              <a:defRPr/>
            </a:pPr>
            <a:endParaRPr lang="en-US" dirty="0" smtClean="0">
              <a:solidFill>
                <a:schemeClr val="tx1"/>
              </a:solidFill>
            </a:endParaRPr>
          </a:p>
          <a:p>
            <a:pPr indent="-342900" defTabSz="685983">
              <a:defRPr/>
            </a:pPr>
            <a:r>
              <a:rPr lang="en-US" dirty="0" smtClean="0">
                <a:solidFill>
                  <a:schemeClr val="tx1"/>
                </a:solidFill>
              </a:rPr>
              <a:t>Most common cervical cancer is </a:t>
            </a:r>
            <a:r>
              <a:rPr lang="en-US" b="1" dirty="0" smtClean="0">
                <a:solidFill>
                  <a:schemeClr val="tx1"/>
                </a:solidFill>
              </a:rPr>
              <a:t>squamous cell carcinoma</a:t>
            </a:r>
            <a:r>
              <a:rPr lang="en-US" dirty="0" smtClean="0">
                <a:solidFill>
                  <a:schemeClr val="tx1"/>
                </a:solidFill>
              </a:rPr>
              <a:t>. Other types are adenocarcinoma, neuroendocrine carcinoma etc. </a:t>
            </a:r>
          </a:p>
          <a:p>
            <a:pPr indent="-342900" defTabSz="685983">
              <a:defRPr/>
            </a:pPr>
            <a:r>
              <a:rPr lang="en-US" dirty="0">
                <a:solidFill>
                  <a:schemeClr val="tx1"/>
                </a:solidFill>
              </a:rPr>
              <a:t>Cervical carcinoma used to be a major causes of cancer-related death in women.</a:t>
            </a:r>
          </a:p>
          <a:p>
            <a:pPr indent="-342900" defTabSz="685983">
              <a:defRPr/>
            </a:pPr>
            <a:r>
              <a:rPr lang="en-US" dirty="0" smtClean="0">
                <a:solidFill>
                  <a:schemeClr val="tx1"/>
                </a:solidFill>
              </a:rPr>
              <a:t>Nowadays there is dramatic improvement in management of this disease because </a:t>
            </a:r>
            <a:r>
              <a:rPr lang="en-US" dirty="0" smtClean="0">
                <a:solidFill>
                  <a:schemeClr val="tx1"/>
                </a:solidFill>
              </a:rPr>
              <a:t>now there is </a:t>
            </a:r>
            <a:r>
              <a:rPr lang="en-US" dirty="0" smtClean="0">
                <a:solidFill>
                  <a:schemeClr val="tx1"/>
                </a:solidFill>
              </a:rPr>
              <a:t>early </a:t>
            </a:r>
            <a:r>
              <a:rPr lang="en-US" dirty="0" smtClean="0">
                <a:solidFill>
                  <a:schemeClr val="tx1"/>
                </a:solidFill>
              </a:rPr>
              <a:t>diagnosis (and therefore early treatment). As a result </a:t>
            </a:r>
            <a:r>
              <a:rPr lang="en-US" dirty="0" smtClean="0">
                <a:solidFill>
                  <a:schemeClr val="tx1"/>
                </a:solidFill>
              </a:rPr>
              <a:t>deaths </a:t>
            </a:r>
            <a:r>
              <a:rPr lang="en-US" dirty="0" smtClean="0">
                <a:solidFill>
                  <a:schemeClr val="tx1"/>
                </a:solidFill>
              </a:rPr>
              <a:t>due </a:t>
            </a:r>
            <a:r>
              <a:rPr lang="en-US" dirty="0" smtClean="0">
                <a:solidFill>
                  <a:schemeClr val="tx1"/>
                </a:solidFill>
              </a:rPr>
              <a:t>to cervical cancer are decreasing. </a:t>
            </a:r>
            <a:r>
              <a:rPr lang="en-US" dirty="0" smtClean="0">
                <a:solidFill>
                  <a:schemeClr val="tx1"/>
                </a:solidFill>
              </a:rPr>
              <a:t>The early diagnosis </a:t>
            </a:r>
            <a:r>
              <a:rPr lang="en-US" dirty="0" smtClean="0">
                <a:solidFill>
                  <a:schemeClr val="tx1"/>
                </a:solidFill>
              </a:rPr>
              <a:t>is due to the use of a screening </a:t>
            </a:r>
            <a:r>
              <a:rPr lang="en-US" dirty="0" smtClean="0">
                <a:solidFill>
                  <a:schemeClr val="tx1"/>
                </a:solidFill>
              </a:rPr>
              <a:t>method/</a:t>
            </a:r>
            <a:r>
              <a:rPr lang="en-US" dirty="0" err="1" smtClean="0">
                <a:solidFill>
                  <a:schemeClr val="tx1"/>
                </a:solidFill>
              </a:rPr>
              <a:t>programme</a:t>
            </a:r>
            <a:r>
              <a:rPr lang="en-US" dirty="0" smtClean="0">
                <a:solidFill>
                  <a:schemeClr val="tx1"/>
                </a:solidFill>
              </a:rPr>
              <a:t> </a:t>
            </a:r>
            <a:r>
              <a:rPr lang="en-US" dirty="0" smtClean="0">
                <a:solidFill>
                  <a:schemeClr val="tx1"/>
                </a:solidFill>
              </a:rPr>
              <a:t>called PAP screening test.</a:t>
            </a:r>
          </a:p>
          <a:p>
            <a:pPr indent="-342900" defTabSz="685983">
              <a:defRPr/>
            </a:pPr>
            <a:r>
              <a:rPr lang="en-US" dirty="0" smtClean="0">
                <a:solidFill>
                  <a:schemeClr val="tx1"/>
                </a:solidFill>
              </a:rPr>
              <a:t>The </a:t>
            </a:r>
            <a:r>
              <a:rPr lang="en-US" b="1" dirty="0" smtClean="0">
                <a:solidFill>
                  <a:schemeClr val="tx1"/>
                </a:solidFill>
              </a:rPr>
              <a:t>wide use of PAP screening program has lowered the incidence </a:t>
            </a:r>
            <a:r>
              <a:rPr lang="en-US" dirty="0" smtClean="0">
                <a:solidFill>
                  <a:schemeClr val="tx1"/>
                </a:solidFill>
              </a:rPr>
              <a:t>of invasive  cancer and deaths by </a:t>
            </a:r>
            <a:r>
              <a:rPr lang="en-US" dirty="0" smtClean="0">
                <a:solidFill>
                  <a:schemeClr val="tx1"/>
                </a:solidFill>
              </a:rPr>
              <a:t>it.</a:t>
            </a:r>
            <a:endParaRPr lang="en-US" dirty="0" smtClean="0">
              <a:solidFill>
                <a:schemeClr val="tx1"/>
              </a:solidFill>
            </a:endParaRPr>
          </a:p>
          <a:p>
            <a:pPr marL="91440" indent="-91440" defTabSz="685983">
              <a:buFont typeface="Wingdings 3" charset="2"/>
              <a:buChar char=""/>
              <a:defRPr/>
            </a:pPr>
            <a:endParaRPr lang="en-US" dirty="0" smtClean="0">
              <a:solidFill>
                <a:schemeClr val="tx1">
                  <a:lumMod val="75000"/>
                  <a:lumOff val="25000"/>
                </a:schemeClr>
              </a:solidFill>
            </a:endParaRPr>
          </a:p>
        </p:txBody>
      </p:sp>
      <p:sp>
        <p:nvSpPr>
          <p:cNvPr id="22530" name="Rectangle 2"/>
          <p:cNvSpPr>
            <a:spLocks noGrp="1" noChangeArrowheads="1"/>
          </p:cNvSpPr>
          <p:nvPr>
            <p:ph type="title"/>
          </p:nvPr>
        </p:nvSpPr>
        <p:spPr/>
        <p:txBody>
          <a:bodyPr rtlCol="0">
            <a:normAutofit/>
          </a:bodyPr>
          <a:lstStyle/>
          <a:p>
            <a:pPr defTabSz="685983">
              <a:defRPr/>
            </a:pPr>
            <a:r>
              <a:rPr lang="en-US" sz="2401" b="1" dirty="0"/>
              <a:t>Cervix Carcinoma</a:t>
            </a:r>
          </a:p>
        </p:txBody>
      </p:sp>
    </p:spTree>
    <p:extLst>
      <p:ext uri="{BB962C8B-B14F-4D97-AF65-F5344CB8AC3E}">
        <p14:creationId xmlns:p14="http://schemas.microsoft.com/office/powerpoint/2010/main" val="44366849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idx="1"/>
          </p:nvPr>
        </p:nvSpPr>
        <p:spPr>
          <a:xfrm>
            <a:off x="440871" y="1196976"/>
            <a:ext cx="6033408" cy="5516563"/>
          </a:xfrm>
        </p:spPr>
        <p:txBody>
          <a:bodyPr rtlCol="0">
            <a:normAutofit lnSpcReduction="10000"/>
          </a:bodyPr>
          <a:lstStyle/>
          <a:p>
            <a:pPr marL="91440" indent="-91440" defTabSz="685983">
              <a:buNone/>
              <a:defRPr/>
            </a:pPr>
            <a:endParaRPr lang="en-US" dirty="0" smtClean="0">
              <a:solidFill>
                <a:schemeClr val="tx1"/>
              </a:solidFill>
            </a:endParaRPr>
          </a:p>
          <a:p>
            <a:pPr indent="-342900" defTabSz="685983">
              <a:defRPr/>
            </a:pPr>
            <a:r>
              <a:rPr lang="en-US" sz="2300" dirty="0"/>
              <a:t>All invasive squamous cell carcinomas arise from non invasive </a:t>
            </a:r>
            <a:r>
              <a:rPr lang="en-US" sz="2300" dirty="0" smtClean="0"/>
              <a:t>pre-cancerous cervical squamous epithelium </a:t>
            </a:r>
            <a:r>
              <a:rPr lang="en-US" sz="2300" dirty="0"/>
              <a:t>called </a:t>
            </a:r>
            <a:r>
              <a:rPr lang="en-US" sz="2300" b="1" dirty="0">
                <a:solidFill>
                  <a:srgbClr val="FF0000"/>
                </a:solidFill>
              </a:rPr>
              <a:t>cervical intraepithelial neoplasia (CIN) or squamous intraepithelial lesions (SIL</a:t>
            </a:r>
            <a:r>
              <a:rPr lang="en-US" sz="2300" b="1" dirty="0" smtClean="0">
                <a:solidFill>
                  <a:srgbClr val="FF0000"/>
                </a:solidFill>
              </a:rPr>
              <a:t>).</a:t>
            </a:r>
          </a:p>
          <a:p>
            <a:pPr indent="-342900" defTabSz="685983">
              <a:defRPr/>
            </a:pPr>
            <a:r>
              <a:rPr lang="en-US" sz="2300" b="1" dirty="0" smtClean="0"/>
              <a:t>Note: not </a:t>
            </a:r>
            <a:r>
              <a:rPr lang="en-US" sz="2300" b="1" dirty="0"/>
              <a:t>all cases of CIN/SIL progress to invasive cancer and some cases of CIN/SIL may spontaneously regress</a:t>
            </a:r>
            <a:r>
              <a:rPr lang="en-US" sz="2300" dirty="0"/>
              <a:t>. </a:t>
            </a:r>
            <a:endParaRPr lang="en-US" sz="2300" dirty="0" smtClean="0"/>
          </a:p>
          <a:p>
            <a:pPr indent="-342900" defTabSz="685983">
              <a:defRPr/>
            </a:pPr>
            <a:r>
              <a:rPr lang="en-US" sz="2300" dirty="0" smtClean="0"/>
              <a:t>Cases of high </a:t>
            </a:r>
            <a:r>
              <a:rPr lang="en-US" sz="2300" dirty="0"/>
              <a:t>grade </a:t>
            </a:r>
            <a:r>
              <a:rPr lang="en-US" sz="2300" dirty="0" smtClean="0"/>
              <a:t>CIN/SIL</a:t>
            </a:r>
            <a:r>
              <a:rPr lang="en-US" sz="2300" dirty="0"/>
              <a:t> </a:t>
            </a:r>
            <a:r>
              <a:rPr lang="en-US" sz="2300" dirty="0" smtClean="0"/>
              <a:t>have a higher risk </a:t>
            </a:r>
            <a:r>
              <a:rPr lang="en-US" sz="2300" dirty="0"/>
              <a:t>of progression to </a:t>
            </a:r>
            <a:r>
              <a:rPr lang="en-US" sz="2300" dirty="0" smtClean="0"/>
              <a:t>cancer. High </a:t>
            </a:r>
            <a:r>
              <a:rPr lang="en-US" sz="2300" dirty="0"/>
              <a:t>grade CIN/SIL </a:t>
            </a:r>
            <a:r>
              <a:rPr lang="en-US" sz="2300" dirty="0" smtClean="0"/>
              <a:t>are </a:t>
            </a:r>
            <a:r>
              <a:rPr lang="en-US" sz="2300" dirty="0"/>
              <a:t>associated the high-risk HPV serotypes.</a:t>
            </a:r>
          </a:p>
          <a:p>
            <a:pPr indent="-342900" defTabSz="685983">
              <a:defRPr/>
            </a:pPr>
            <a:r>
              <a:rPr lang="en-US" sz="2300" dirty="0" smtClean="0"/>
              <a:t>Timely </a:t>
            </a:r>
            <a:r>
              <a:rPr lang="en-US" sz="2300" dirty="0"/>
              <a:t>detection and diagnosis of CIN/SIL is essential in preventing the development of </a:t>
            </a:r>
            <a:r>
              <a:rPr lang="en-US" sz="2300" dirty="0" smtClean="0"/>
              <a:t>invasive carcinoma.</a:t>
            </a:r>
            <a:endParaRPr lang="en-US" sz="2300" dirty="0"/>
          </a:p>
          <a:p>
            <a:pPr marL="91440" indent="-91440" defTabSz="685983">
              <a:buFont typeface="Wingdings 3" charset="2"/>
              <a:buChar char=""/>
              <a:defRPr/>
            </a:pPr>
            <a:endParaRPr lang="en-US" dirty="0" smtClean="0">
              <a:solidFill>
                <a:schemeClr val="tx1">
                  <a:lumMod val="75000"/>
                  <a:lumOff val="25000"/>
                </a:schemeClr>
              </a:solidFill>
            </a:endParaRPr>
          </a:p>
        </p:txBody>
      </p:sp>
      <p:sp>
        <p:nvSpPr>
          <p:cNvPr id="23554" name="Rectangle 2"/>
          <p:cNvSpPr>
            <a:spLocks noGrp="1" noChangeArrowheads="1"/>
          </p:cNvSpPr>
          <p:nvPr>
            <p:ph type="title"/>
          </p:nvPr>
        </p:nvSpPr>
        <p:spPr>
          <a:xfrm>
            <a:off x="1746251" y="260350"/>
            <a:ext cx="8842375" cy="1320800"/>
          </a:xfrm>
        </p:spPr>
        <p:txBody>
          <a:bodyPr rtlCol="0">
            <a:normAutofit fontScale="90000"/>
          </a:bodyPr>
          <a:lstStyle/>
          <a:p>
            <a:pPr defTabSz="685983">
              <a:defRPr/>
            </a:pPr>
            <a:r>
              <a:rPr lang="en-US" sz="2700" b="1" dirty="0"/>
              <a:t>Precancerous lesion of cervical carcinoma: cervical intraepithelial neoplasia (CIN) or squamous intraepithelial lesions (SIL).</a:t>
            </a:r>
            <a:r>
              <a:rPr lang="en-US" sz="2800" b="1" dirty="0">
                <a:solidFill>
                  <a:schemeClr val="tx1">
                    <a:lumMod val="75000"/>
                    <a:lumOff val="25000"/>
                  </a:schemeClr>
                </a:solidFill>
              </a:rPr>
              <a:t/>
            </a:r>
            <a:br>
              <a:rPr lang="en-US" sz="2800" b="1" dirty="0">
                <a:solidFill>
                  <a:schemeClr val="tx1">
                    <a:lumMod val="75000"/>
                    <a:lumOff val="25000"/>
                  </a:schemeClr>
                </a:solidFill>
              </a:rPr>
            </a:br>
            <a:endParaRPr lang="en-US" sz="2800" b="1" dirty="0"/>
          </a:p>
        </p:txBody>
      </p:sp>
      <p:pic>
        <p:nvPicPr>
          <p:cNvPr id="2765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04970" y="2083644"/>
            <a:ext cx="3728585" cy="41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443222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ChangeArrowheads="1"/>
          </p:cNvSpPr>
          <p:nvPr>
            <p:ph idx="1"/>
          </p:nvPr>
        </p:nvSpPr>
        <p:spPr>
          <a:xfrm>
            <a:off x="808265" y="1803400"/>
            <a:ext cx="9464450" cy="4267200"/>
          </a:xfrm>
        </p:spPr>
        <p:txBody>
          <a:bodyPr rtlCol="0">
            <a:normAutofit fontScale="77500" lnSpcReduction="20000"/>
          </a:bodyPr>
          <a:lstStyle/>
          <a:p>
            <a:pPr marL="91440" indent="-91440" defTabSz="685983">
              <a:buFont typeface="Wingdings 3" charset="2"/>
              <a:buChar char=""/>
              <a:defRPr/>
            </a:pPr>
            <a:endParaRPr lang="en-US" dirty="0"/>
          </a:p>
          <a:p>
            <a:pPr marL="457200" indent="-457200" defTabSz="685983">
              <a:defRPr/>
            </a:pPr>
            <a:r>
              <a:rPr lang="en-US" sz="3100" dirty="0" smtClean="0"/>
              <a:t>CIN </a:t>
            </a:r>
            <a:r>
              <a:rPr lang="en-US" sz="3100" dirty="0"/>
              <a:t>are precancerous lesions of the cervix.</a:t>
            </a:r>
          </a:p>
          <a:p>
            <a:pPr marL="457200" indent="-457200" defTabSz="685983">
              <a:defRPr/>
            </a:pPr>
            <a:r>
              <a:rPr lang="en-US" sz="3100" dirty="0" smtClean="0"/>
              <a:t>Pre-cancer </a:t>
            </a:r>
            <a:r>
              <a:rPr lang="en-US" sz="3100" dirty="0"/>
              <a:t>changes can precede the development of </a:t>
            </a:r>
            <a:r>
              <a:rPr lang="en-US" sz="3100" dirty="0" smtClean="0"/>
              <a:t>invasive </a:t>
            </a:r>
            <a:r>
              <a:rPr lang="en-US" sz="3100" dirty="0"/>
              <a:t>cancer by many years</a:t>
            </a:r>
            <a:r>
              <a:rPr lang="en-US" sz="3100" dirty="0" smtClean="0"/>
              <a:t>.</a:t>
            </a:r>
          </a:p>
          <a:p>
            <a:pPr marL="457200" indent="-457200" defTabSz="685983">
              <a:defRPr/>
            </a:pPr>
            <a:r>
              <a:rPr lang="en-US" sz="3100" dirty="0"/>
              <a:t>Cervical intraepithelial </a:t>
            </a:r>
            <a:r>
              <a:rPr lang="en-US" sz="3100" dirty="0" err="1"/>
              <a:t>neoplasia</a:t>
            </a:r>
            <a:r>
              <a:rPr lang="en-US" sz="3100" dirty="0"/>
              <a:t> (CIN) terminology is used for histological reporting </a:t>
            </a:r>
          </a:p>
          <a:p>
            <a:pPr marL="457200" indent="-457200" defTabSz="685983">
              <a:defRPr/>
            </a:pPr>
            <a:r>
              <a:rPr lang="en-US" sz="3100" b="1" dirty="0" smtClean="0"/>
              <a:t>CIN </a:t>
            </a:r>
            <a:r>
              <a:rPr lang="en-US" sz="3100" b="1" dirty="0"/>
              <a:t>lesions may begin as Low Grade CIN and progress to High Grade CIN, or they might start straight </a:t>
            </a:r>
            <a:r>
              <a:rPr lang="en-US" sz="3100" b="1" dirty="0" smtClean="0"/>
              <a:t>away as </a:t>
            </a:r>
            <a:r>
              <a:rPr lang="en-US" sz="3100" b="1" dirty="0"/>
              <a:t>High Grade CIN.</a:t>
            </a:r>
          </a:p>
          <a:p>
            <a:pPr marL="457200" indent="-457200" defTabSz="685983">
              <a:defRPr/>
            </a:pPr>
            <a:r>
              <a:rPr lang="en-US" sz="3100" dirty="0"/>
              <a:t>On the basis of histology, pre-cancer lesions are graded as follows:</a:t>
            </a:r>
          </a:p>
          <a:p>
            <a:pPr marL="1188720" lvl="3" indent="-457200" defTabSz="685983">
              <a:buFont typeface="Wingdings" panose="05000000000000000000" pitchFamily="2" charset="2"/>
              <a:buChar char="Ø"/>
              <a:defRPr/>
            </a:pPr>
            <a:r>
              <a:rPr lang="en-US" sz="3100" dirty="0" smtClean="0"/>
              <a:t>CIN </a:t>
            </a:r>
            <a:r>
              <a:rPr lang="en-US" sz="3100" dirty="0"/>
              <a:t>I : Mild Dysplasia</a:t>
            </a:r>
          </a:p>
          <a:p>
            <a:pPr marL="1188720" lvl="3" indent="-457200" defTabSz="685983">
              <a:buFont typeface="Wingdings" panose="05000000000000000000" pitchFamily="2" charset="2"/>
              <a:buChar char="Ø"/>
              <a:defRPr/>
            </a:pPr>
            <a:r>
              <a:rPr lang="en-US" sz="3100" dirty="0" smtClean="0"/>
              <a:t>CIN </a:t>
            </a:r>
            <a:r>
              <a:rPr lang="en-US" sz="3100" dirty="0"/>
              <a:t>II : Moderate Dysplasia </a:t>
            </a:r>
          </a:p>
          <a:p>
            <a:pPr marL="1188720" lvl="3" indent="-457200" defTabSz="685983">
              <a:buFont typeface="Wingdings" panose="05000000000000000000" pitchFamily="2" charset="2"/>
              <a:buChar char="Ø"/>
              <a:defRPr/>
            </a:pPr>
            <a:r>
              <a:rPr lang="en-US" sz="3100" dirty="0" smtClean="0"/>
              <a:t>CIN </a:t>
            </a:r>
            <a:r>
              <a:rPr lang="en-US" sz="3100" dirty="0"/>
              <a:t>III : Severe Dysplasia and Carcinoma in situ (CIS).</a:t>
            </a:r>
          </a:p>
          <a:p>
            <a:pPr marL="274320" lvl="1" indent="-182880" defTabSz="685983">
              <a:buFont typeface="Wingdings 3" charset="2"/>
              <a:buChar char=""/>
              <a:defRPr/>
            </a:pPr>
            <a:endParaRPr lang="en-US" sz="2600" dirty="0">
              <a:solidFill>
                <a:schemeClr val="tx1">
                  <a:lumMod val="75000"/>
                  <a:lumOff val="25000"/>
                </a:schemeClr>
              </a:solidFill>
            </a:endParaRPr>
          </a:p>
        </p:txBody>
      </p:sp>
      <p:sp>
        <p:nvSpPr>
          <p:cNvPr id="24578" name="Rectangle 2"/>
          <p:cNvSpPr>
            <a:spLocks noGrp="1" noChangeArrowheads="1"/>
          </p:cNvSpPr>
          <p:nvPr>
            <p:ph type="title"/>
          </p:nvPr>
        </p:nvSpPr>
        <p:spPr/>
        <p:txBody>
          <a:bodyPr rtlCol="0">
            <a:normAutofit/>
          </a:bodyPr>
          <a:lstStyle/>
          <a:p>
            <a:pPr defTabSz="685983">
              <a:defRPr/>
            </a:pPr>
            <a:r>
              <a:rPr lang="en-US" sz="2401" b="1" dirty="0"/>
              <a:t>Cervical intraepithelial neoplasia (CIN)</a:t>
            </a:r>
          </a:p>
        </p:txBody>
      </p:sp>
    </p:spTree>
    <p:extLst>
      <p:ext uri="{BB962C8B-B14F-4D97-AF65-F5344CB8AC3E}">
        <p14:creationId xmlns:p14="http://schemas.microsoft.com/office/powerpoint/2010/main" val="208306023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marL="0" indent="0" defTabSz="685983">
              <a:buNone/>
              <a:defRPr/>
            </a:pPr>
            <a:endParaRPr lang="en-US" dirty="0" smtClean="0"/>
          </a:p>
          <a:p>
            <a:pPr marL="457200" indent="-457200" defTabSz="685983">
              <a:buFont typeface="+mj-lt"/>
              <a:buAutoNum type="alphaUcPeriod"/>
              <a:defRPr/>
            </a:pPr>
            <a:r>
              <a:rPr lang="en-US" dirty="0" smtClean="0">
                <a:solidFill>
                  <a:schemeClr val="tx1"/>
                </a:solidFill>
              </a:rPr>
              <a:t>Some </a:t>
            </a:r>
            <a:r>
              <a:rPr lang="en-US" dirty="0" smtClean="0">
                <a:solidFill>
                  <a:schemeClr val="tx1"/>
                </a:solidFill>
              </a:rPr>
              <a:t>common benign conditions and infections</a:t>
            </a:r>
          </a:p>
          <a:p>
            <a:pPr marL="457200" indent="-457200" defTabSz="685983">
              <a:buFont typeface="+mj-lt"/>
              <a:buAutoNum type="alphaUcPeriod"/>
              <a:defRPr/>
            </a:pPr>
            <a:r>
              <a:rPr lang="en-US" dirty="0" smtClean="0">
                <a:solidFill>
                  <a:schemeClr val="tx1"/>
                </a:solidFill>
              </a:rPr>
              <a:t>Understand </a:t>
            </a:r>
            <a:r>
              <a:rPr lang="en-US" dirty="0">
                <a:solidFill>
                  <a:schemeClr val="tx1"/>
                </a:solidFill>
              </a:rPr>
              <a:t>the concepts of dysplasia and intraepithelial neoplasia in the female genital tract and the role of a cervical screening </a:t>
            </a:r>
            <a:r>
              <a:rPr lang="en-US" dirty="0" err="1">
                <a:solidFill>
                  <a:schemeClr val="tx1"/>
                </a:solidFill>
              </a:rPr>
              <a:t>programme</a:t>
            </a:r>
            <a:r>
              <a:rPr lang="en-US" dirty="0">
                <a:solidFill>
                  <a:schemeClr val="tx1"/>
                </a:solidFill>
              </a:rPr>
              <a:t>.</a:t>
            </a:r>
            <a:endParaRPr lang="en-US" dirty="0" smtClean="0">
              <a:solidFill>
                <a:schemeClr val="tx1"/>
              </a:solidFill>
            </a:endParaRPr>
          </a:p>
          <a:p>
            <a:pPr marL="457200" indent="-457200" defTabSz="685983">
              <a:buFont typeface="+mj-lt"/>
              <a:buAutoNum type="alphaUcPeriod"/>
              <a:defRPr/>
            </a:pPr>
            <a:r>
              <a:rPr lang="en-US" dirty="0" smtClean="0">
                <a:solidFill>
                  <a:schemeClr val="tx1"/>
                </a:solidFill>
              </a:rPr>
              <a:t>Know </a:t>
            </a:r>
            <a:r>
              <a:rPr lang="en-US" dirty="0">
                <a:solidFill>
                  <a:schemeClr val="tx1"/>
                </a:solidFill>
              </a:rPr>
              <a:t>the incidence, risk factors, clinical presentation, pathological features and prognosis of cervical squamous cell carcinoma.</a:t>
            </a:r>
            <a:endParaRPr lang="en-US" dirty="0" smtClean="0">
              <a:solidFill>
                <a:schemeClr val="tx1"/>
              </a:solidFill>
            </a:endParaRPr>
          </a:p>
          <a:p>
            <a:pPr marL="457200" indent="-457200" defTabSz="685983">
              <a:buFont typeface="+mj-lt"/>
              <a:buAutoNum type="alphaUcPeriod"/>
              <a:defRPr/>
            </a:pPr>
            <a:endParaRPr lang="en-US" dirty="0"/>
          </a:p>
        </p:txBody>
      </p:sp>
      <p:sp>
        <p:nvSpPr>
          <p:cNvPr id="2" name="Title 1"/>
          <p:cNvSpPr>
            <a:spLocks noGrp="1"/>
          </p:cNvSpPr>
          <p:nvPr>
            <p:ph type="title"/>
          </p:nvPr>
        </p:nvSpPr>
        <p:spPr/>
        <p:txBody>
          <a:bodyPr rtlCol="0">
            <a:normAutofit/>
          </a:bodyPr>
          <a:lstStyle/>
          <a:p>
            <a:pPr defTabSz="685983">
              <a:defRPr/>
            </a:pPr>
            <a:r>
              <a:rPr lang="en-US" sz="2200" b="1" dirty="0"/>
              <a:t>Lecture Outline:  Pathology of the uterine cervix.</a:t>
            </a:r>
            <a:r>
              <a:rPr lang="en-US" sz="2401" dirty="0"/>
              <a:t/>
            </a:r>
            <a:br>
              <a:rPr lang="en-US" sz="2401" dirty="0"/>
            </a:br>
            <a:endParaRPr lang="en-US" sz="2401" dirty="0"/>
          </a:p>
        </p:txBody>
      </p:sp>
    </p:spTree>
    <p:extLst>
      <p:ext uri="{BB962C8B-B14F-4D97-AF65-F5344CB8AC3E}">
        <p14:creationId xmlns:p14="http://schemas.microsoft.com/office/powerpoint/2010/main" val="314505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title"/>
          </p:nvPr>
        </p:nvSpPr>
        <p:spPr>
          <a:xfrm>
            <a:off x="1905000" y="381001"/>
            <a:ext cx="8078788" cy="409575"/>
          </a:xfrm>
        </p:spPr>
        <p:txBody>
          <a:bodyPr rtlCol="0">
            <a:normAutofit fontScale="90000"/>
          </a:bodyPr>
          <a:lstStyle/>
          <a:p>
            <a:pPr>
              <a:defRPr/>
            </a:pPr>
            <a:r>
              <a:rPr lang="en-US" altLang="en-US" sz="2800" b="1" dirty="0"/>
              <a:t>Cervical biopsy</a:t>
            </a:r>
          </a:p>
        </p:txBody>
      </p:sp>
      <p:pic>
        <p:nvPicPr>
          <p:cNvPr id="3174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37050" y="690563"/>
            <a:ext cx="2998788"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angle 2"/>
          <p:cNvSpPr>
            <a:spLocks noChangeArrowheads="1"/>
          </p:cNvSpPr>
          <p:nvPr/>
        </p:nvSpPr>
        <p:spPr bwMode="auto">
          <a:xfrm>
            <a:off x="4256089" y="5862639"/>
            <a:ext cx="3563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1400" b="1"/>
              <a:t>Koilocytotic atypia of HPV </a:t>
            </a:r>
            <a:endParaRPr lang="en-US" altLang="en-US" sz="1400"/>
          </a:p>
        </p:txBody>
      </p:sp>
      <p:pic>
        <p:nvPicPr>
          <p:cNvPr id="3174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90663" y="1317625"/>
            <a:ext cx="2705101" cy="482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31950" y="6165851"/>
            <a:ext cx="21272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37025" y="5473701"/>
            <a:ext cx="337185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Rectangle 5"/>
          <p:cNvSpPr>
            <a:spLocks noChangeArrowheads="1"/>
          </p:cNvSpPr>
          <p:nvPr/>
        </p:nvSpPr>
        <p:spPr bwMode="auto">
          <a:xfrm>
            <a:off x="2293939" y="6302376"/>
            <a:ext cx="803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b="1"/>
              <a:t>Normal</a:t>
            </a:r>
          </a:p>
        </p:txBody>
      </p:sp>
      <p:pic>
        <p:nvPicPr>
          <p:cNvPr id="31753"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13626" y="0"/>
            <a:ext cx="3254375" cy="482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686675" y="4821238"/>
            <a:ext cx="2706688"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5" name="Rectangle 9"/>
          <p:cNvSpPr>
            <a:spLocks noChangeArrowheads="1"/>
          </p:cNvSpPr>
          <p:nvPr/>
        </p:nvSpPr>
        <p:spPr bwMode="auto">
          <a:xfrm>
            <a:off x="7413625" y="5154614"/>
            <a:ext cx="2979738"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b="1"/>
              <a:t>Mild dysplasia = CIN I </a:t>
            </a:r>
          </a:p>
          <a:p>
            <a:r>
              <a:rPr lang="en-US" altLang="en-US" sz="1400" b="1"/>
              <a:t>with HPV associated koilocytotic atypia. Lower 1/3rd of the epithelium is replaced by pleomorphic cells.</a:t>
            </a:r>
          </a:p>
        </p:txBody>
      </p:sp>
    </p:spTree>
    <p:extLst>
      <p:ext uri="{BB962C8B-B14F-4D97-AF65-F5344CB8AC3E}">
        <p14:creationId xmlns:p14="http://schemas.microsoft.com/office/powerpoint/2010/main" val="386534835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11339" y="312738"/>
            <a:ext cx="3671887"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3"/>
          <p:cNvSpPr>
            <a:spLocks noChangeArrowheads="1"/>
          </p:cNvSpPr>
          <p:nvPr/>
        </p:nvSpPr>
        <p:spPr bwMode="auto">
          <a:xfrm>
            <a:off x="1803400" y="5056189"/>
            <a:ext cx="40322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t>Moderate dysplasia = CIN II. There is progressive atypia in the layers of the epithelium; lower 2/3rd of the epithelium is replaced by pleomorphic cells</a:t>
            </a:r>
          </a:p>
        </p:txBody>
      </p:sp>
      <p:pic>
        <p:nvPicPr>
          <p:cNvPr id="3379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81788" y="292100"/>
            <a:ext cx="3549650" cy="476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5"/>
          <p:cNvSpPr>
            <a:spLocks noChangeArrowheads="1"/>
          </p:cNvSpPr>
          <p:nvPr/>
        </p:nvSpPr>
        <p:spPr bwMode="auto">
          <a:xfrm>
            <a:off x="6527801" y="5056188"/>
            <a:ext cx="404177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t>Severe dysplasia = CIN III (CIS). There is diffuse atypia and loss of maturation. All levels of the epithelium are replaced by pleomorphic cells, (full thickness)</a:t>
            </a:r>
          </a:p>
        </p:txBody>
      </p:sp>
      <p:pic>
        <p:nvPicPr>
          <p:cNvPr id="33798"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24114" y="4724401"/>
            <a:ext cx="2706687"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80239" y="4724401"/>
            <a:ext cx="2706687"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0"/>
          <p:cNvSpPr>
            <a:spLocks noGrp="1"/>
          </p:cNvSpPr>
          <p:nvPr>
            <p:ph type="title"/>
          </p:nvPr>
        </p:nvSpPr>
        <p:spPr>
          <a:xfrm>
            <a:off x="4832350" y="-192088"/>
            <a:ext cx="3600450" cy="549276"/>
          </a:xfrm>
        </p:spPr>
        <p:txBody>
          <a:bodyPr rtlCol="0">
            <a:normAutofit/>
          </a:bodyPr>
          <a:lstStyle/>
          <a:p>
            <a:pPr defTabSz="685983">
              <a:defRPr/>
            </a:pPr>
            <a:r>
              <a:rPr lang="en-US" sz="2401" b="1" dirty="0"/>
              <a:t>Cervical biopsy</a:t>
            </a:r>
          </a:p>
        </p:txBody>
      </p:sp>
    </p:spTree>
    <p:extLst>
      <p:ext uri="{BB962C8B-B14F-4D97-AF65-F5344CB8AC3E}">
        <p14:creationId xmlns:p14="http://schemas.microsoft.com/office/powerpoint/2010/main" val="3721871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sz="half" idx="1"/>
          </p:nvPr>
        </p:nvSpPr>
        <p:spPr>
          <a:xfrm>
            <a:off x="220437" y="985839"/>
            <a:ext cx="10956470" cy="2371725"/>
          </a:xfrm>
        </p:spPr>
        <p:txBody>
          <a:bodyPr rtlCol="0">
            <a:normAutofit fontScale="70000" lnSpcReduction="20000"/>
          </a:bodyPr>
          <a:lstStyle/>
          <a:p>
            <a:pPr marL="182880" indent="-182880" defTabSz="685983">
              <a:defRPr/>
            </a:pPr>
            <a:r>
              <a:rPr lang="en-US" altLang="en-US" dirty="0" err="1" smtClean="0">
                <a:solidFill>
                  <a:schemeClr val="tx1"/>
                </a:solidFill>
              </a:rPr>
              <a:t>Cytologic</a:t>
            </a:r>
            <a:r>
              <a:rPr lang="en-US" altLang="en-US" dirty="0" smtClean="0">
                <a:solidFill>
                  <a:schemeClr val="tx1"/>
                </a:solidFill>
              </a:rPr>
              <a:t> examination can detect precancerous squamous intraepithelial lesions long before any abnormality can be seen grossly, using the PAP </a:t>
            </a:r>
            <a:r>
              <a:rPr lang="en-US" altLang="en-US" dirty="0" smtClean="0">
                <a:solidFill>
                  <a:schemeClr val="tx1"/>
                </a:solidFill>
              </a:rPr>
              <a:t>screening test</a:t>
            </a:r>
            <a:r>
              <a:rPr lang="en-US" altLang="en-US" dirty="0" smtClean="0">
                <a:solidFill>
                  <a:schemeClr val="tx1"/>
                </a:solidFill>
              </a:rPr>
              <a:t>. </a:t>
            </a:r>
            <a:endParaRPr lang="en-US" altLang="en-US" dirty="0" smtClean="0">
              <a:solidFill>
                <a:schemeClr val="tx1"/>
              </a:solidFill>
            </a:endParaRPr>
          </a:p>
          <a:p>
            <a:pPr marL="182880" indent="-182880" defTabSz="685983">
              <a:defRPr/>
            </a:pPr>
            <a:r>
              <a:rPr lang="en-US" altLang="en-US" dirty="0" smtClean="0">
                <a:solidFill>
                  <a:schemeClr val="tx1"/>
                </a:solidFill>
              </a:rPr>
              <a:t>PAP </a:t>
            </a:r>
            <a:r>
              <a:rPr lang="en-US" altLang="en-US" dirty="0" smtClean="0">
                <a:solidFill>
                  <a:schemeClr val="tx1"/>
                </a:solidFill>
              </a:rPr>
              <a:t>test is the </a:t>
            </a:r>
            <a:r>
              <a:rPr lang="en-US" altLang="en-US" dirty="0" err="1" smtClean="0">
                <a:solidFill>
                  <a:schemeClr val="tx1"/>
                </a:solidFill>
              </a:rPr>
              <a:t>cytologic</a:t>
            </a:r>
            <a:r>
              <a:rPr lang="en-US" altLang="en-US" dirty="0" smtClean="0">
                <a:solidFill>
                  <a:schemeClr val="tx1"/>
                </a:solidFill>
              </a:rPr>
              <a:t> examination of the cells of cervix. In it the </a:t>
            </a:r>
            <a:r>
              <a:rPr lang="en-US" altLang="en-US" dirty="0" err="1" smtClean="0">
                <a:solidFill>
                  <a:schemeClr val="tx1"/>
                </a:solidFill>
              </a:rPr>
              <a:t>cevix</a:t>
            </a:r>
            <a:r>
              <a:rPr lang="en-US" altLang="en-US" dirty="0" smtClean="0">
                <a:solidFill>
                  <a:schemeClr val="tx1"/>
                </a:solidFill>
              </a:rPr>
              <a:t> is examined and the cells lining the cervical wall at the transformation zone are </a:t>
            </a:r>
            <a:r>
              <a:rPr lang="en-US" altLang="en-US" dirty="0" smtClean="0">
                <a:solidFill>
                  <a:schemeClr val="tx1"/>
                </a:solidFill>
              </a:rPr>
              <a:t>scrapped off (sampled) </a:t>
            </a:r>
            <a:r>
              <a:rPr lang="en-US" altLang="en-US" dirty="0" smtClean="0">
                <a:solidFill>
                  <a:schemeClr val="tx1"/>
                </a:solidFill>
              </a:rPr>
              <a:t>with a spatula and then transferred onto a slide, processed, stained (</a:t>
            </a:r>
            <a:r>
              <a:rPr lang="en-US" altLang="en-US" dirty="0" err="1" smtClean="0">
                <a:solidFill>
                  <a:schemeClr val="tx1"/>
                </a:solidFill>
              </a:rPr>
              <a:t>Papanicolaou</a:t>
            </a:r>
            <a:r>
              <a:rPr lang="en-US" altLang="en-US" dirty="0" smtClean="0">
                <a:solidFill>
                  <a:schemeClr val="tx1"/>
                </a:solidFill>
              </a:rPr>
              <a:t> stain) and </a:t>
            </a:r>
            <a:r>
              <a:rPr lang="en-US" altLang="en-US" dirty="0" smtClean="0">
                <a:solidFill>
                  <a:schemeClr val="tx1"/>
                </a:solidFill>
              </a:rPr>
              <a:t>then examined </a:t>
            </a:r>
            <a:r>
              <a:rPr lang="en-US" altLang="en-US" dirty="0" smtClean="0">
                <a:solidFill>
                  <a:schemeClr val="tx1"/>
                </a:solidFill>
              </a:rPr>
              <a:t>under a light microscope to look for squamous intraepithelial </a:t>
            </a:r>
            <a:r>
              <a:rPr lang="en-US" altLang="en-US" dirty="0" smtClean="0">
                <a:solidFill>
                  <a:schemeClr val="tx1"/>
                </a:solidFill>
              </a:rPr>
              <a:t>lesions (SIL) </a:t>
            </a:r>
            <a:r>
              <a:rPr lang="en-US" altLang="en-US" dirty="0" smtClean="0">
                <a:solidFill>
                  <a:schemeClr val="tx1"/>
                </a:solidFill>
              </a:rPr>
              <a:t>and a diagnosis is made. </a:t>
            </a:r>
          </a:p>
          <a:p>
            <a:pPr marL="182880" indent="-182880" defTabSz="685983">
              <a:defRPr/>
            </a:pPr>
            <a:r>
              <a:rPr lang="en-US" altLang="en-US" dirty="0" smtClean="0">
                <a:solidFill>
                  <a:schemeClr val="tx1"/>
                </a:solidFill>
              </a:rPr>
              <a:t>This screening for </a:t>
            </a:r>
            <a:r>
              <a:rPr lang="en-US" altLang="en-US" dirty="0" smtClean="0">
                <a:solidFill>
                  <a:schemeClr val="tx1"/>
                </a:solidFill>
              </a:rPr>
              <a:t>pre-cancer </a:t>
            </a:r>
            <a:r>
              <a:rPr lang="en-US" altLang="en-US" dirty="0" smtClean="0">
                <a:solidFill>
                  <a:schemeClr val="tx1"/>
                </a:solidFill>
              </a:rPr>
              <a:t>should be done on all women usually from age of 21 years and onwards.</a:t>
            </a:r>
          </a:p>
        </p:txBody>
      </p:sp>
      <p:sp>
        <p:nvSpPr>
          <p:cNvPr id="30722" name="Rectangle 2"/>
          <p:cNvSpPr>
            <a:spLocks noGrp="1" noChangeArrowheads="1"/>
          </p:cNvSpPr>
          <p:nvPr>
            <p:ph type="title"/>
          </p:nvPr>
        </p:nvSpPr>
        <p:spPr>
          <a:xfrm>
            <a:off x="1919289" y="320675"/>
            <a:ext cx="8497887" cy="547688"/>
          </a:xfrm>
        </p:spPr>
        <p:txBody>
          <a:bodyPr rtlCol="0">
            <a:normAutofit/>
          </a:bodyPr>
          <a:lstStyle/>
          <a:p>
            <a:pPr defTabSz="685983">
              <a:defRPr/>
            </a:pPr>
            <a:r>
              <a:rPr lang="en-US" sz="2000" b="1" dirty="0"/>
              <a:t>PAP SCREENING TEST: CYTOLOGY SCREENING FOR PRECANCEROUS LESIONS</a:t>
            </a:r>
          </a:p>
        </p:txBody>
      </p:sp>
      <p:pic>
        <p:nvPicPr>
          <p:cNvPr id="3482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3397" y="3124201"/>
            <a:ext cx="6635750" cy="363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3"/>
          <p:cNvSpPr>
            <a:spLocks noChangeArrowheads="1"/>
          </p:cNvSpPr>
          <p:nvPr/>
        </p:nvSpPr>
        <p:spPr bwMode="auto">
          <a:xfrm>
            <a:off x="4367213" y="6524625"/>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http://www.ivf-clinic-india.com/pics/Pap-Smear.jpg</a:t>
            </a:r>
          </a:p>
        </p:txBody>
      </p:sp>
    </p:spTree>
    <p:extLst>
      <p:ext uri="{BB962C8B-B14F-4D97-AF65-F5344CB8AC3E}">
        <p14:creationId xmlns:p14="http://schemas.microsoft.com/office/powerpoint/2010/main" val="277241041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idx="1"/>
          </p:nvPr>
        </p:nvSpPr>
        <p:spPr>
          <a:xfrm>
            <a:off x="334736" y="1600201"/>
            <a:ext cx="11152414" cy="4873625"/>
          </a:xfrm>
        </p:spPr>
        <p:txBody>
          <a:bodyPr rtlCol="0">
            <a:normAutofit/>
          </a:bodyPr>
          <a:lstStyle/>
          <a:p>
            <a:pPr marL="0" indent="0" defTabSz="685983">
              <a:buNone/>
              <a:defRPr/>
            </a:pPr>
            <a:r>
              <a:rPr lang="en-US" b="1" dirty="0" smtClean="0">
                <a:solidFill>
                  <a:schemeClr val="tx1"/>
                </a:solidFill>
              </a:rPr>
              <a:t>The terminology used in Pap smears is </a:t>
            </a:r>
            <a:r>
              <a:rPr lang="en-US" b="1" dirty="0" smtClean="0">
                <a:solidFill>
                  <a:srgbClr val="FF0000"/>
                </a:solidFill>
              </a:rPr>
              <a:t>squamous </a:t>
            </a:r>
            <a:r>
              <a:rPr lang="en-US" b="1" dirty="0">
                <a:solidFill>
                  <a:srgbClr val="FF0000"/>
                </a:solidFill>
              </a:rPr>
              <a:t>intraepithelial </a:t>
            </a:r>
            <a:r>
              <a:rPr lang="en-US" b="1" dirty="0" smtClean="0">
                <a:solidFill>
                  <a:srgbClr val="FF0000"/>
                </a:solidFill>
              </a:rPr>
              <a:t>lesions (SIL).</a:t>
            </a:r>
          </a:p>
          <a:p>
            <a:pPr marL="0" indent="0" defTabSz="685983">
              <a:buNone/>
              <a:defRPr/>
            </a:pPr>
            <a:r>
              <a:rPr lang="en-US" b="1" dirty="0" smtClean="0">
                <a:solidFill>
                  <a:schemeClr val="tx1"/>
                </a:solidFill>
              </a:rPr>
              <a:t>SILs are </a:t>
            </a:r>
            <a:r>
              <a:rPr lang="en-US" b="1" dirty="0">
                <a:solidFill>
                  <a:schemeClr val="tx1"/>
                </a:solidFill>
              </a:rPr>
              <a:t>divided into low grade and high grade SIL. </a:t>
            </a:r>
          </a:p>
          <a:p>
            <a:pPr marL="0" indent="0" defTabSz="685983">
              <a:buNone/>
              <a:defRPr/>
            </a:pPr>
            <a:r>
              <a:rPr lang="en-US" dirty="0" smtClean="0">
                <a:solidFill>
                  <a:schemeClr val="tx1"/>
                </a:solidFill>
              </a:rPr>
              <a:t>In </a:t>
            </a:r>
            <a:r>
              <a:rPr lang="en-US" dirty="0">
                <a:solidFill>
                  <a:schemeClr val="tx1"/>
                </a:solidFill>
              </a:rPr>
              <a:t>cytology </a:t>
            </a:r>
            <a:r>
              <a:rPr lang="en-US" dirty="0" smtClean="0">
                <a:solidFill>
                  <a:schemeClr val="tx1"/>
                </a:solidFill>
              </a:rPr>
              <a:t>smear report these are few of the possible diagnoses:</a:t>
            </a:r>
            <a:endParaRPr lang="en-US" dirty="0">
              <a:solidFill>
                <a:schemeClr val="tx1"/>
              </a:solidFill>
            </a:endParaRPr>
          </a:p>
          <a:p>
            <a:pPr marL="457200" indent="-457200" defTabSz="685983">
              <a:buFont typeface="+mj-lt"/>
              <a:buAutoNum type="alphaLcParenR"/>
              <a:defRPr/>
            </a:pPr>
            <a:r>
              <a:rPr lang="en-US" dirty="0" smtClean="0">
                <a:solidFill>
                  <a:schemeClr val="tx1"/>
                </a:solidFill>
              </a:rPr>
              <a:t>Normal cells/ Negative for squamous intraepithelial lesion </a:t>
            </a:r>
          </a:p>
          <a:p>
            <a:pPr marL="457200" indent="-457200" defTabSz="685983">
              <a:buFont typeface="+mj-lt"/>
              <a:buAutoNum type="alphaLcParenR"/>
              <a:defRPr/>
            </a:pPr>
            <a:r>
              <a:rPr lang="en-US" dirty="0" smtClean="0">
                <a:solidFill>
                  <a:schemeClr val="tx1"/>
                </a:solidFill>
              </a:rPr>
              <a:t>Low </a:t>
            </a:r>
            <a:r>
              <a:rPr lang="en-US" dirty="0">
                <a:solidFill>
                  <a:schemeClr val="tx1"/>
                </a:solidFill>
              </a:rPr>
              <a:t>Grade </a:t>
            </a:r>
            <a:r>
              <a:rPr lang="en-US" dirty="0" smtClean="0">
                <a:solidFill>
                  <a:schemeClr val="tx1"/>
                </a:solidFill>
              </a:rPr>
              <a:t>SIL = LSIL </a:t>
            </a:r>
            <a:r>
              <a:rPr lang="en-US" dirty="0">
                <a:solidFill>
                  <a:schemeClr val="tx1"/>
                </a:solidFill>
              </a:rPr>
              <a:t>(= CIN1/mild </a:t>
            </a:r>
            <a:r>
              <a:rPr lang="en-US" dirty="0" smtClean="0">
                <a:solidFill>
                  <a:schemeClr val="tx1"/>
                </a:solidFill>
              </a:rPr>
              <a:t>dysplasia on histology) </a:t>
            </a:r>
            <a:endParaRPr lang="en-US" dirty="0">
              <a:solidFill>
                <a:schemeClr val="tx1"/>
              </a:solidFill>
            </a:endParaRPr>
          </a:p>
          <a:p>
            <a:pPr marL="457200" indent="-457200" defTabSz="685983">
              <a:buFont typeface="+mj-lt"/>
              <a:buAutoNum type="alphaLcParenR"/>
              <a:defRPr/>
            </a:pPr>
            <a:r>
              <a:rPr lang="en-US" dirty="0">
                <a:solidFill>
                  <a:schemeClr val="tx1"/>
                </a:solidFill>
              </a:rPr>
              <a:t>High Grade SIL </a:t>
            </a:r>
            <a:r>
              <a:rPr lang="en-US" dirty="0" smtClean="0">
                <a:solidFill>
                  <a:schemeClr val="tx1"/>
                </a:solidFill>
              </a:rPr>
              <a:t>= HSIL ( = </a:t>
            </a:r>
            <a:r>
              <a:rPr lang="en-US" dirty="0">
                <a:solidFill>
                  <a:schemeClr val="tx1"/>
                </a:solidFill>
              </a:rPr>
              <a:t>CIN2 and </a:t>
            </a:r>
            <a:r>
              <a:rPr lang="en-US" dirty="0" smtClean="0">
                <a:solidFill>
                  <a:schemeClr val="tx1"/>
                </a:solidFill>
              </a:rPr>
              <a:t>CIN3/ moderate </a:t>
            </a:r>
            <a:r>
              <a:rPr lang="en-US" dirty="0">
                <a:solidFill>
                  <a:schemeClr val="tx1"/>
                </a:solidFill>
              </a:rPr>
              <a:t>to severe </a:t>
            </a:r>
            <a:r>
              <a:rPr lang="en-US" dirty="0" smtClean="0">
                <a:solidFill>
                  <a:schemeClr val="tx1"/>
                </a:solidFill>
              </a:rPr>
              <a:t>dysplasia on histology) </a:t>
            </a:r>
            <a:endParaRPr lang="en-US" dirty="0" smtClean="0">
              <a:solidFill>
                <a:schemeClr val="tx1"/>
              </a:solidFill>
            </a:endParaRPr>
          </a:p>
          <a:p>
            <a:pPr marL="0" indent="0" defTabSz="685983">
              <a:buNone/>
              <a:defRPr/>
            </a:pPr>
            <a:endParaRPr lang="en-US" dirty="0" smtClean="0">
              <a:solidFill>
                <a:schemeClr val="tx1"/>
              </a:solidFill>
            </a:endParaRPr>
          </a:p>
          <a:p>
            <a:pPr marL="182880" indent="-182880" defTabSz="685983">
              <a:buFont typeface="Wingdings" panose="05000000000000000000" pitchFamily="2" charset="2"/>
              <a:buChar char="v"/>
              <a:defRPr/>
            </a:pPr>
            <a:r>
              <a:rPr lang="en-US" dirty="0" smtClean="0">
                <a:solidFill>
                  <a:schemeClr val="tx1"/>
                </a:solidFill>
              </a:rPr>
              <a:t>About 1 to 5% of low </a:t>
            </a:r>
            <a:r>
              <a:rPr lang="en-US" dirty="0">
                <a:solidFill>
                  <a:schemeClr val="tx1"/>
                </a:solidFill>
              </a:rPr>
              <a:t>Grade SIL </a:t>
            </a:r>
            <a:r>
              <a:rPr lang="en-US" dirty="0" smtClean="0">
                <a:solidFill>
                  <a:schemeClr val="tx1"/>
                </a:solidFill>
              </a:rPr>
              <a:t>become invasive squamous cell carcinomas</a:t>
            </a:r>
            <a:endParaRPr lang="en-US" dirty="0">
              <a:solidFill>
                <a:schemeClr val="tx1"/>
              </a:solidFill>
            </a:endParaRPr>
          </a:p>
          <a:p>
            <a:pPr marL="182880" indent="-182880" defTabSz="685983">
              <a:buFont typeface="Wingdings" panose="05000000000000000000" pitchFamily="2" charset="2"/>
              <a:buChar char="v"/>
              <a:defRPr/>
            </a:pPr>
            <a:r>
              <a:rPr lang="en-US" dirty="0" smtClean="0">
                <a:solidFill>
                  <a:schemeClr val="tx1"/>
                </a:solidFill>
              </a:rPr>
              <a:t>About 6 to74% of high </a:t>
            </a:r>
            <a:r>
              <a:rPr lang="en-US" dirty="0">
                <a:solidFill>
                  <a:schemeClr val="tx1"/>
                </a:solidFill>
              </a:rPr>
              <a:t>Grade SIL become invasive squamous cell carcinomas</a:t>
            </a:r>
          </a:p>
          <a:p>
            <a:pPr marL="91440" indent="-91440" defTabSz="685983">
              <a:buFont typeface="Wingdings 3" charset="2"/>
              <a:buChar char=""/>
              <a:defRPr/>
            </a:pPr>
            <a:endParaRPr lang="en-US" dirty="0">
              <a:solidFill>
                <a:schemeClr val="tx1">
                  <a:lumMod val="75000"/>
                  <a:lumOff val="25000"/>
                </a:schemeClr>
              </a:solidFill>
            </a:endParaRPr>
          </a:p>
        </p:txBody>
      </p:sp>
      <p:sp>
        <p:nvSpPr>
          <p:cNvPr id="32770" name="Rectangle 2"/>
          <p:cNvSpPr>
            <a:spLocks noGrp="1" noChangeArrowheads="1"/>
          </p:cNvSpPr>
          <p:nvPr>
            <p:ph type="title"/>
          </p:nvPr>
        </p:nvSpPr>
        <p:spPr>
          <a:xfrm>
            <a:off x="1774826" y="188913"/>
            <a:ext cx="6850063" cy="1320800"/>
          </a:xfrm>
        </p:spPr>
        <p:txBody>
          <a:bodyPr rtlCol="0">
            <a:normAutofit/>
          </a:bodyPr>
          <a:lstStyle/>
          <a:p>
            <a:pPr defTabSz="685983">
              <a:defRPr/>
            </a:pPr>
            <a:r>
              <a:rPr lang="en-US" sz="2401" dirty="0"/>
              <a:t>Cytology Pap Smear/Screening</a:t>
            </a:r>
          </a:p>
        </p:txBody>
      </p:sp>
    </p:spTree>
    <p:extLst>
      <p:ext uri="{BB962C8B-B14F-4D97-AF65-F5344CB8AC3E}">
        <p14:creationId xmlns:p14="http://schemas.microsoft.com/office/powerpoint/2010/main" val="412693174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Stages of Dysplasia/Dyskaryo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3" y="-23813"/>
            <a:ext cx="7670800" cy="647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1"/>
          <p:cNvSpPr>
            <a:spLocks noChangeArrowheads="1"/>
          </p:cNvSpPr>
          <p:nvPr/>
        </p:nvSpPr>
        <p:spPr bwMode="auto">
          <a:xfrm>
            <a:off x="4511676" y="6434139"/>
            <a:ext cx="3489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http://ab-histology.blogspot.com/</a:t>
            </a:r>
          </a:p>
        </p:txBody>
      </p:sp>
    </p:spTree>
    <p:extLst>
      <p:ext uri="{BB962C8B-B14F-4D97-AF65-F5344CB8AC3E}">
        <p14:creationId xmlns:p14="http://schemas.microsoft.com/office/powerpoint/2010/main" val="187221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S01871-022-f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8138" y="0"/>
            <a:ext cx="6350000" cy="4330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8915" name="Text Box 3"/>
          <p:cNvSpPr txBox="1">
            <a:spLocks noChangeArrowheads="1"/>
          </p:cNvSpPr>
          <p:nvPr/>
        </p:nvSpPr>
        <p:spPr bwMode="auto">
          <a:xfrm>
            <a:off x="2063751" y="4327526"/>
            <a:ext cx="8208963" cy="2308225"/>
          </a:xfrm>
          <a:prstGeom prst="rect">
            <a:avLst/>
          </a:prstGeom>
          <a:solidFill>
            <a:schemeClr val="bg1">
              <a:alpha val="3803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1600"/>
              <a:t>The cytology of cervical intraepithelial neoplasia as seen on the Papanicolaou smear. Cytoplasmic staining in superficial cells (A&amp;B) may be either red or blue. </a:t>
            </a:r>
          </a:p>
          <a:p>
            <a:pPr algn="just"/>
            <a:r>
              <a:rPr lang="en-US" altLang="en-US" sz="1600"/>
              <a:t>A, Normal exfoliated superficial squamous epithelial cells. </a:t>
            </a:r>
          </a:p>
          <a:p>
            <a:pPr algn="just"/>
            <a:r>
              <a:rPr lang="en-US" altLang="en-US" sz="1600"/>
              <a:t>B, CIN I/ low grade SIL  </a:t>
            </a:r>
          </a:p>
          <a:p>
            <a:pPr algn="just"/>
            <a:r>
              <a:rPr lang="en-US" altLang="en-US" sz="1600"/>
              <a:t>C, CIN II/ high grade SIL.</a:t>
            </a:r>
          </a:p>
          <a:p>
            <a:pPr algn="just"/>
            <a:r>
              <a:rPr lang="en-US" altLang="en-US" sz="1600"/>
              <a:t>D, CIN III/ high grade SIL. </a:t>
            </a:r>
          </a:p>
          <a:p>
            <a:pPr algn="just"/>
            <a:r>
              <a:rPr lang="en-US" altLang="en-US" sz="1600"/>
              <a:t>Note the reduction in cytoplasm and the increase in the nucleus to cytoplasm ratio, which occurs as the grade of the lesion increases. This reflects the progressive loss of cellular differentiation on the surface of the lesions from which these cells are exfoliated.</a:t>
            </a:r>
          </a:p>
        </p:txBody>
      </p:sp>
      <p:pic>
        <p:nvPicPr>
          <p:cNvPr id="3891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04014" y="4132263"/>
            <a:ext cx="3267075"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363807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idx="1"/>
          </p:nvPr>
        </p:nvSpPr>
        <p:spPr>
          <a:xfrm>
            <a:off x="1363437" y="981075"/>
            <a:ext cx="8909278" cy="5492750"/>
          </a:xfrm>
        </p:spPr>
        <p:txBody>
          <a:bodyPr rtlCol="0">
            <a:normAutofit fontScale="55000" lnSpcReduction="20000"/>
          </a:bodyPr>
          <a:lstStyle/>
          <a:p>
            <a:pPr marL="0" indent="0" defTabSz="685983">
              <a:buNone/>
              <a:defRPr/>
            </a:pPr>
            <a:r>
              <a:rPr lang="en-US" sz="3300" b="1" dirty="0"/>
              <a:t>Risk Factors </a:t>
            </a:r>
          </a:p>
          <a:p>
            <a:pPr marL="457200" indent="-457200" defTabSz="685983">
              <a:defRPr/>
            </a:pPr>
            <a:r>
              <a:rPr lang="en-US" sz="3300" dirty="0"/>
              <a:t>Early age at first intercourse</a:t>
            </a:r>
          </a:p>
          <a:p>
            <a:pPr marL="457200" indent="-457200" defTabSz="685983">
              <a:defRPr/>
            </a:pPr>
            <a:r>
              <a:rPr lang="en-US" sz="3300" dirty="0"/>
              <a:t>Multiple sexual partners</a:t>
            </a:r>
          </a:p>
          <a:p>
            <a:pPr marL="457200" indent="-457200" defTabSz="685983">
              <a:defRPr/>
            </a:pPr>
            <a:r>
              <a:rPr lang="en-US" sz="3300" dirty="0"/>
              <a:t>A male partner with multiple previous sexual partners</a:t>
            </a:r>
          </a:p>
          <a:p>
            <a:pPr marL="457200" indent="-457200" defTabSz="685983">
              <a:defRPr/>
            </a:pPr>
            <a:r>
              <a:rPr lang="en-US" sz="3300" dirty="0"/>
              <a:t>Persistent infection by high risk papillomaviruses</a:t>
            </a:r>
          </a:p>
          <a:p>
            <a:pPr marL="457200" indent="-457200" defTabSz="685983">
              <a:defRPr/>
            </a:pPr>
            <a:r>
              <a:rPr lang="en-US" sz="3300" dirty="0"/>
              <a:t>Other risk factors: low socioeconomic groups</a:t>
            </a:r>
          </a:p>
          <a:p>
            <a:pPr marL="457200" indent="-457200" defTabSz="685983">
              <a:defRPr/>
            </a:pPr>
            <a:r>
              <a:rPr lang="en-US" sz="3300" dirty="0"/>
              <a:t>rare among virgins and multiple pregnancies.</a:t>
            </a:r>
          </a:p>
          <a:p>
            <a:pPr marL="0" indent="0" defTabSz="685983">
              <a:buNone/>
              <a:defRPr/>
            </a:pPr>
            <a:endParaRPr lang="en-US" sz="3300" b="1" dirty="0"/>
          </a:p>
          <a:p>
            <a:pPr marL="0" indent="0" defTabSz="685983">
              <a:buNone/>
              <a:defRPr/>
            </a:pPr>
            <a:r>
              <a:rPr lang="en-US" sz="3300" b="1" dirty="0" smtClean="0"/>
              <a:t>Cause</a:t>
            </a:r>
            <a:endParaRPr lang="en-US" sz="3300" b="1" dirty="0"/>
          </a:p>
          <a:p>
            <a:pPr marL="457200" indent="-457200" defTabSz="685983">
              <a:defRPr/>
            </a:pPr>
            <a:r>
              <a:rPr lang="en-US" sz="3300" dirty="0"/>
              <a:t>The </a:t>
            </a:r>
            <a:r>
              <a:rPr lang="en-US" sz="3300" dirty="0" smtClean="0"/>
              <a:t>HPV </a:t>
            </a:r>
            <a:r>
              <a:rPr lang="en-US" sz="3300" dirty="0"/>
              <a:t>virus. The HPV is the number </a:t>
            </a:r>
            <a:r>
              <a:rPr lang="en-US" sz="3300" dirty="0" smtClean="0"/>
              <a:t>one cause </a:t>
            </a:r>
            <a:r>
              <a:rPr lang="en-US" sz="3300" dirty="0"/>
              <a:t>for abnormal cells of the cervix.</a:t>
            </a:r>
          </a:p>
          <a:p>
            <a:pPr marL="457200" indent="-457200" defTabSz="685983">
              <a:defRPr/>
            </a:pPr>
            <a:r>
              <a:rPr lang="en-US" sz="3300" dirty="0"/>
              <a:t>HPV is a skin virus, which results in warts, common warts ,flat warts, genital warts (</a:t>
            </a:r>
            <a:r>
              <a:rPr lang="en-US" sz="3300" dirty="0" err="1"/>
              <a:t>condylomas</a:t>
            </a:r>
            <a:r>
              <a:rPr lang="en-US" sz="3300" dirty="0"/>
              <a:t>), planter warts, and precancerous lesions.</a:t>
            </a:r>
          </a:p>
          <a:p>
            <a:pPr marL="457200" indent="-457200" defTabSz="685983">
              <a:defRPr/>
            </a:pPr>
            <a:r>
              <a:rPr lang="en-US" sz="3300" dirty="0"/>
              <a:t>HPV can be detected in 85 -90 % of pre-cancer lesions.</a:t>
            </a:r>
          </a:p>
          <a:p>
            <a:pPr marL="457200" indent="-457200" defTabSz="685983">
              <a:defRPr/>
            </a:pPr>
            <a:r>
              <a:rPr lang="en-US" sz="3300" dirty="0"/>
              <a:t>High risk types HPV : 16, 18, 31, 33, 35, 39, 45, 52, 56, 58, and 59.</a:t>
            </a:r>
          </a:p>
          <a:p>
            <a:pPr marL="457200" indent="-457200" defTabSz="685983">
              <a:defRPr/>
            </a:pPr>
            <a:r>
              <a:rPr lang="en-US" sz="3300" dirty="0"/>
              <a:t>Low risk types HPV :6, 11, 42, 44 . These types result in </a:t>
            </a:r>
            <a:r>
              <a:rPr lang="en-US" sz="3300" dirty="0" err="1" smtClean="0"/>
              <a:t>condylomas</a:t>
            </a:r>
            <a:r>
              <a:rPr lang="en-US" sz="3300" dirty="0" smtClean="0"/>
              <a:t>.</a:t>
            </a:r>
          </a:p>
          <a:p>
            <a:pPr marL="0" indent="0" defTabSz="685983">
              <a:buNone/>
              <a:defRPr/>
            </a:pPr>
            <a:endParaRPr lang="en-US" sz="3300" b="1" dirty="0" smtClean="0"/>
          </a:p>
          <a:p>
            <a:pPr marL="0" indent="0" defTabSz="685983">
              <a:buNone/>
              <a:defRPr/>
            </a:pPr>
            <a:r>
              <a:rPr lang="en-US" sz="3300" b="1" dirty="0" smtClean="0"/>
              <a:t>Treatment</a:t>
            </a:r>
          </a:p>
          <a:p>
            <a:pPr marL="0" indent="0" defTabSz="685983">
              <a:buNone/>
              <a:defRPr/>
            </a:pPr>
            <a:r>
              <a:rPr lang="en-US" sz="3300" dirty="0" smtClean="0"/>
              <a:t>Laser </a:t>
            </a:r>
            <a:r>
              <a:rPr lang="en-US" sz="3300" dirty="0"/>
              <a:t>or cone biopsy is the most effective method of managing patients with High grade SIL in cancer prevention</a:t>
            </a:r>
          </a:p>
          <a:p>
            <a:pPr marL="0" indent="0" defTabSz="685983">
              <a:buNone/>
              <a:defRPr/>
            </a:pPr>
            <a:endParaRPr lang="en-US" sz="2200" dirty="0">
              <a:solidFill>
                <a:schemeClr val="tx1">
                  <a:lumMod val="85000"/>
                  <a:lumOff val="15000"/>
                </a:schemeClr>
              </a:solidFill>
            </a:endParaRPr>
          </a:p>
        </p:txBody>
      </p:sp>
      <p:sp>
        <p:nvSpPr>
          <p:cNvPr id="39938" name="Rectangle 2"/>
          <p:cNvSpPr>
            <a:spLocks noGrp="1" noChangeArrowheads="1"/>
          </p:cNvSpPr>
          <p:nvPr>
            <p:ph type="title"/>
          </p:nvPr>
        </p:nvSpPr>
        <p:spPr>
          <a:xfrm>
            <a:off x="2063750" y="188913"/>
            <a:ext cx="8078788" cy="696912"/>
          </a:xfrm>
        </p:spPr>
        <p:txBody>
          <a:bodyPr rtlCol="0">
            <a:normAutofit/>
          </a:bodyPr>
          <a:lstStyle/>
          <a:p>
            <a:pPr defTabSz="685983">
              <a:defRPr/>
            </a:pPr>
            <a:r>
              <a:rPr lang="en-US" sz="2401" b="1" dirty="0"/>
              <a:t>Risk Factors and causes for CIN/ SIL and cervical carcinoma</a:t>
            </a:r>
          </a:p>
        </p:txBody>
      </p:sp>
    </p:spTree>
    <p:extLst>
      <p:ext uri="{BB962C8B-B14F-4D97-AF65-F5344CB8AC3E}">
        <p14:creationId xmlns:p14="http://schemas.microsoft.com/office/powerpoint/2010/main" val="133363202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idx="1"/>
          </p:nvPr>
        </p:nvSpPr>
        <p:spPr>
          <a:xfrm>
            <a:off x="587829" y="1103314"/>
            <a:ext cx="10572750" cy="5400675"/>
          </a:xfrm>
        </p:spPr>
        <p:txBody>
          <a:bodyPr rtlCol="0">
            <a:normAutofit fontScale="92500" lnSpcReduction="10000"/>
          </a:bodyPr>
          <a:lstStyle/>
          <a:p>
            <a:pPr marL="0" indent="0" defTabSz="685983">
              <a:buNone/>
              <a:defRPr/>
            </a:pPr>
            <a:r>
              <a:rPr lang="en-US" sz="2200" b="1" dirty="0" smtClean="0">
                <a:solidFill>
                  <a:srgbClr val="FF0000"/>
                </a:solidFill>
              </a:rPr>
              <a:t>Note:</a:t>
            </a:r>
            <a:endParaRPr lang="en-US" sz="2200" b="1" dirty="0">
              <a:solidFill>
                <a:srgbClr val="FF0000"/>
              </a:solidFill>
            </a:endParaRPr>
          </a:p>
          <a:p>
            <a:pPr indent="-342900" defTabSz="685983">
              <a:defRPr/>
            </a:pPr>
            <a:r>
              <a:rPr lang="en-US" sz="1900" dirty="0" smtClean="0"/>
              <a:t>Women with SIL/CIN have no </a:t>
            </a:r>
            <a:r>
              <a:rPr lang="en-US" sz="1900" dirty="0"/>
              <a:t>visible </a:t>
            </a:r>
            <a:r>
              <a:rPr lang="en-US" sz="1900" dirty="0" smtClean="0"/>
              <a:t>signs or symptoms </a:t>
            </a:r>
            <a:r>
              <a:rPr lang="en-US" sz="1900" dirty="0"/>
              <a:t>and it is difficult to diagnose </a:t>
            </a:r>
            <a:r>
              <a:rPr lang="en-US" sz="1900" dirty="0"/>
              <a:t>SIL/CIN without </a:t>
            </a:r>
            <a:r>
              <a:rPr lang="en-US" sz="1900" dirty="0"/>
              <a:t>a Pap </a:t>
            </a:r>
            <a:r>
              <a:rPr lang="en-US" sz="1900" dirty="0" smtClean="0"/>
              <a:t>smear/exam.</a:t>
            </a:r>
            <a:endParaRPr lang="en-US" sz="1900" dirty="0"/>
          </a:p>
          <a:p>
            <a:pPr indent="-342900" defTabSz="685983">
              <a:defRPr/>
            </a:pPr>
            <a:r>
              <a:rPr lang="en-US" sz="1900" dirty="0"/>
              <a:t>Therefore regular pap exams should be done </a:t>
            </a:r>
            <a:r>
              <a:rPr lang="en-US" sz="1900" dirty="0" smtClean="0"/>
              <a:t>on women, to </a:t>
            </a:r>
            <a:r>
              <a:rPr lang="en-US" sz="1900" dirty="0"/>
              <a:t>detect any </a:t>
            </a:r>
            <a:r>
              <a:rPr lang="en-US" sz="1900" dirty="0" smtClean="0"/>
              <a:t>SIL.</a:t>
            </a:r>
          </a:p>
          <a:p>
            <a:pPr indent="-342900" defTabSz="685983">
              <a:defRPr/>
            </a:pPr>
            <a:r>
              <a:rPr lang="en-US" sz="1900" dirty="0" smtClean="0"/>
              <a:t>It </a:t>
            </a:r>
            <a:r>
              <a:rPr lang="en-US" sz="1900" dirty="0"/>
              <a:t>is a common testing procedure for HPV infection. </a:t>
            </a:r>
            <a:r>
              <a:rPr lang="en-US" sz="1900" dirty="0" smtClean="0"/>
              <a:t>The </a:t>
            </a:r>
            <a:r>
              <a:rPr lang="en-US" sz="1900" dirty="0"/>
              <a:t>Pap smear detects HPV infection early.</a:t>
            </a:r>
          </a:p>
          <a:p>
            <a:pPr marL="0" indent="0" defTabSz="685983">
              <a:buNone/>
              <a:defRPr/>
            </a:pPr>
            <a:endParaRPr lang="en-US" sz="1900" b="1" dirty="0" smtClean="0"/>
          </a:p>
          <a:p>
            <a:pPr marL="0" indent="0" defTabSz="685983">
              <a:buNone/>
              <a:defRPr/>
            </a:pPr>
            <a:r>
              <a:rPr lang="en-US" sz="1900" b="1" dirty="0" smtClean="0"/>
              <a:t>General </a:t>
            </a:r>
            <a:r>
              <a:rPr lang="en-US" sz="1900" b="1" dirty="0"/>
              <a:t>rules of Pap Screening </a:t>
            </a:r>
            <a:r>
              <a:rPr lang="en-US" sz="1900" b="1" dirty="0" smtClean="0"/>
              <a:t>(pap smear test) are</a:t>
            </a:r>
            <a:r>
              <a:rPr lang="en-US" sz="1900" b="1" dirty="0"/>
              <a:t>:</a:t>
            </a:r>
          </a:p>
          <a:p>
            <a:pPr marL="685482" lvl="1" indent="-342900" defTabSz="685983">
              <a:defRPr/>
            </a:pPr>
            <a:r>
              <a:rPr lang="en-US" sz="1900" dirty="0" smtClean="0"/>
              <a:t>Should </a:t>
            </a:r>
            <a:r>
              <a:rPr lang="en-US" sz="1900" dirty="0"/>
              <a:t>start </a:t>
            </a:r>
            <a:r>
              <a:rPr lang="en-US" sz="1900" dirty="0" smtClean="0"/>
              <a:t>pap test by </a:t>
            </a:r>
            <a:r>
              <a:rPr lang="en-US" sz="1900" dirty="0"/>
              <a:t>the </a:t>
            </a:r>
            <a:r>
              <a:rPr lang="en-US" sz="1900" dirty="0" smtClean="0"/>
              <a:t>age of </a:t>
            </a:r>
            <a:r>
              <a:rPr lang="en-US" sz="1900" dirty="0"/>
              <a:t>21. </a:t>
            </a:r>
          </a:p>
          <a:p>
            <a:pPr marL="685482" lvl="1" indent="-342900" defTabSz="685983">
              <a:defRPr/>
            </a:pPr>
            <a:r>
              <a:rPr lang="en-US" sz="1900" dirty="0"/>
              <a:t>For women between age </a:t>
            </a:r>
            <a:r>
              <a:rPr lang="en-US" sz="1900" b="1" dirty="0"/>
              <a:t>21 to 29</a:t>
            </a:r>
            <a:r>
              <a:rPr lang="en-US" sz="1900" dirty="0"/>
              <a:t>: </a:t>
            </a:r>
            <a:r>
              <a:rPr lang="en-US" sz="1900" dirty="0" smtClean="0"/>
              <a:t>pap </a:t>
            </a:r>
            <a:r>
              <a:rPr lang="en-US" sz="1900" dirty="0"/>
              <a:t>test should be done </a:t>
            </a:r>
            <a:r>
              <a:rPr lang="en-US" sz="1900" b="1" dirty="0"/>
              <a:t>every 3 years</a:t>
            </a:r>
          </a:p>
          <a:p>
            <a:pPr marL="685482" lvl="1" indent="-342900" defTabSz="685983">
              <a:defRPr/>
            </a:pPr>
            <a:r>
              <a:rPr lang="en-US" sz="1900" dirty="0"/>
              <a:t>For women between age </a:t>
            </a:r>
            <a:r>
              <a:rPr lang="en-US" sz="1900" b="1" dirty="0"/>
              <a:t>30-64</a:t>
            </a:r>
            <a:r>
              <a:rPr lang="en-US" sz="1900" dirty="0"/>
              <a:t> : there are </a:t>
            </a:r>
            <a:r>
              <a:rPr lang="en-US" sz="1900" b="1" dirty="0"/>
              <a:t>2 possibilities</a:t>
            </a:r>
          </a:p>
          <a:p>
            <a:pPr marL="1245870" lvl="3" indent="-514350" defTabSz="685983">
              <a:buFont typeface="+mj-lt"/>
              <a:buAutoNum type="romanLcPeriod"/>
              <a:defRPr/>
            </a:pPr>
            <a:r>
              <a:rPr lang="en-US" sz="1900" dirty="0"/>
              <a:t>Either </a:t>
            </a:r>
            <a:r>
              <a:rPr lang="en-US" sz="1900" dirty="0" smtClean="0"/>
              <a:t>do </a:t>
            </a:r>
            <a:r>
              <a:rPr lang="en-US" sz="1900" b="1" dirty="0" smtClean="0"/>
              <a:t>only pap </a:t>
            </a:r>
            <a:r>
              <a:rPr lang="en-US" sz="1900" b="1" dirty="0"/>
              <a:t>test </a:t>
            </a:r>
            <a:r>
              <a:rPr lang="en-US" sz="1900" dirty="0" smtClean="0"/>
              <a:t>once </a:t>
            </a:r>
            <a:r>
              <a:rPr lang="en-US" sz="1900" dirty="0"/>
              <a:t>every </a:t>
            </a:r>
            <a:r>
              <a:rPr lang="en-US" sz="1900" b="1" dirty="0"/>
              <a:t>3 years</a:t>
            </a:r>
          </a:p>
          <a:p>
            <a:pPr marL="1245870" lvl="3" indent="-514350" defTabSz="685983">
              <a:buFont typeface="+mj-lt"/>
              <a:buAutoNum type="romanLcPeriod"/>
              <a:defRPr/>
            </a:pPr>
            <a:r>
              <a:rPr lang="en-US" sz="1900" dirty="0"/>
              <a:t>Or </a:t>
            </a:r>
            <a:r>
              <a:rPr lang="en-US" sz="1900" dirty="0" smtClean="0"/>
              <a:t>do </a:t>
            </a:r>
            <a:r>
              <a:rPr lang="en-US" sz="1900" b="1" dirty="0" smtClean="0"/>
              <a:t>two tests </a:t>
            </a:r>
            <a:r>
              <a:rPr lang="en-US" sz="1900" dirty="0" smtClean="0"/>
              <a:t>(co-testing) at the same time </a:t>
            </a:r>
            <a:r>
              <a:rPr lang="en-US" sz="1900" dirty="0" smtClean="0">
                <a:sym typeface="Wingdings" panose="05000000000000000000" pitchFamily="2" charset="2"/>
              </a:rPr>
              <a:t></a:t>
            </a:r>
            <a:r>
              <a:rPr lang="en-US" sz="1900" dirty="0" smtClean="0"/>
              <a:t> </a:t>
            </a:r>
            <a:r>
              <a:rPr lang="en-US" sz="1900" b="1" dirty="0" smtClean="0"/>
              <a:t>the</a:t>
            </a:r>
            <a:r>
              <a:rPr lang="en-US" sz="1900" dirty="0" smtClean="0"/>
              <a:t> </a:t>
            </a:r>
            <a:r>
              <a:rPr lang="en-US" sz="1900" b="1" dirty="0"/>
              <a:t>pap </a:t>
            </a:r>
            <a:r>
              <a:rPr lang="en-US" sz="1900" b="1" dirty="0" smtClean="0"/>
              <a:t>test + DNA in-situ </a:t>
            </a:r>
            <a:r>
              <a:rPr lang="en-US" sz="1900" b="1" dirty="0"/>
              <a:t>hybridization HPV testing</a:t>
            </a:r>
            <a:r>
              <a:rPr lang="en-US" sz="1900" dirty="0"/>
              <a:t>,  </a:t>
            </a:r>
            <a:r>
              <a:rPr lang="en-US" sz="1900" b="1" dirty="0"/>
              <a:t>every 5 years</a:t>
            </a:r>
            <a:r>
              <a:rPr lang="en-US" sz="1900" dirty="0"/>
              <a:t>.</a:t>
            </a:r>
          </a:p>
          <a:p>
            <a:pPr marL="457200" lvl="2" indent="0" defTabSz="685983">
              <a:buNone/>
              <a:defRPr/>
            </a:pPr>
            <a:endParaRPr lang="en-US" sz="1900" dirty="0"/>
          </a:p>
          <a:p>
            <a:pPr marL="252412" lvl="2" indent="0" defTabSz="685983">
              <a:buNone/>
              <a:defRPr/>
            </a:pPr>
            <a:r>
              <a:rPr lang="en-US" sz="1900" dirty="0"/>
              <a:t>NOTE: This HPV DNA </a:t>
            </a:r>
            <a:r>
              <a:rPr lang="en-US" sz="1900" dirty="0" smtClean="0"/>
              <a:t>in-situ </a:t>
            </a:r>
            <a:r>
              <a:rPr lang="en-US" sz="1900" dirty="0"/>
              <a:t>hybridization (ISH) test, is called the </a:t>
            </a:r>
            <a:r>
              <a:rPr lang="en-US" sz="1900" dirty="0" err="1"/>
              <a:t>Diegene</a:t>
            </a:r>
            <a:r>
              <a:rPr lang="en-US" sz="1900" dirty="0"/>
              <a:t> Hybrid Capture </a:t>
            </a:r>
            <a:r>
              <a:rPr lang="en-US" sz="1900" dirty="0" smtClean="0"/>
              <a:t>test. It is done </a:t>
            </a:r>
            <a:r>
              <a:rPr lang="en-US" sz="1900" dirty="0"/>
              <a:t>to identify the serotype of the </a:t>
            </a:r>
            <a:r>
              <a:rPr lang="en-US" sz="1900" dirty="0" smtClean="0"/>
              <a:t>HPV. </a:t>
            </a:r>
            <a:r>
              <a:rPr lang="en-US" sz="1900" dirty="0"/>
              <a:t>This test will determine whether you carry high or low risk strains of the virus. </a:t>
            </a:r>
            <a:r>
              <a:rPr lang="en-US" sz="1900" dirty="0" smtClean="0"/>
              <a:t>HPV DNA </a:t>
            </a:r>
            <a:r>
              <a:rPr lang="en-US" sz="1900" dirty="0"/>
              <a:t>screening test should not be used before age </a:t>
            </a:r>
            <a:r>
              <a:rPr lang="en-US" sz="1900" dirty="0" smtClean="0"/>
              <a:t>30 if pap test is normal.</a:t>
            </a:r>
            <a:endParaRPr lang="en-US" sz="1900" dirty="0"/>
          </a:p>
          <a:p>
            <a:pPr marL="525462" lvl="1" indent="-182880" defTabSz="685983">
              <a:buFont typeface="Wingdings 2" panose="05020102010507070707" pitchFamily="18" charset="2"/>
              <a:buChar char=""/>
              <a:defRPr/>
            </a:pPr>
            <a:endParaRPr lang="en-US" sz="2200" dirty="0">
              <a:solidFill>
                <a:schemeClr val="tx1">
                  <a:lumMod val="75000"/>
                  <a:lumOff val="25000"/>
                </a:schemeClr>
              </a:solidFill>
            </a:endParaRPr>
          </a:p>
          <a:p>
            <a:pPr marL="91440" indent="-91440" defTabSz="685983">
              <a:buFont typeface="Wingdings 3" charset="2"/>
              <a:buChar char=""/>
              <a:defRPr/>
            </a:pPr>
            <a:endParaRPr lang="en-US" dirty="0" smtClean="0">
              <a:solidFill>
                <a:schemeClr val="tx1">
                  <a:lumMod val="75000"/>
                  <a:lumOff val="25000"/>
                </a:schemeClr>
              </a:solidFill>
            </a:endParaRPr>
          </a:p>
        </p:txBody>
      </p:sp>
      <p:sp>
        <p:nvSpPr>
          <p:cNvPr id="40962" name="Rectangle 2"/>
          <p:cNvSpPr>
            <a:spLocks noGrp="1" noChangeArrowheads="1"/>
          </p:cNvSpPr>
          <p:nvPr>
            <p:ph type="title"/>
          </p:nvPr>
        </p:nvSpPr>
        <p:spPr>
          <a:xfrm>
            <a:off x="1992314" y="404813"/>
            <a:ext cx="7735887" cy="696912"/>
          </a:xfrm>
        </p:spPr>
        <p:txBody>
          <a:bodyPr rtlCol="0">
            <a:normAutofit/>
          </a:bodyPr>
          <a:lstStyle/>
          <a:p>
            <a:pPr defTabSz="685983">
              <a:defRPr/>
            </a:pPr>
            <a:r>
              <a:rPr lang="en-US" sz="2401" b="1" dirty="0"/>
              <a:t>CIN/SIL &amp; RULES OF PAP TEST</a:t>
            </a:r>
          </a:p>
        </p:txBody>
      </p:sp>
    </p:spTree>
    <p:extLst>
      <p:ext uri="{BB962C8B-B14F-4D97-AF65-F5344CB8AC3E}">
        <p14:creationId xmlns:p14="http://schemas.microsoft.com/office/powerpoint/2010/main" val="316296397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idx="1"/>
          </p:nvPr>
        </p:nvSpPr>
        <p:spPr>
          <a:xfrm>
            <a:off x="898071" y="1600201"/>
            <a:ext cx="9780815" cy="4873625"/>
          </a:xfrm>
        </p:spPr>
        <p:txBody>
          <a:bodyPr>
            <a:normAutofit/>
          </a:bodyPr>
          <a:lstStyle/>
          <a:p>
            <a:pPr eaLnBrk="1" hangingPunct="1">
              <a:buFont typeface="Wingdings" panose="05000000000000000000" pitchFamily="2" charset="2"/>
              <a:buChar char="§"/>
            </a:pPr>
            <a:r>
              <a:rPr lang="en-US" altLang="en-US" dirty="0"/>
              <a:t>About 75-90% of invasive cancers are </a:t>
            </a:r>
            <a:r>
              <a:rPr lang="en-US" altLang="en-US" dirty="0" smtClean="0"/>
              <a:t>squamous </a:t>
            </a:r>
            <a:r>
              <a:rPr lang="en-US" altLang="en-US" dirty="0"/>
              <a:t>cell </a:t>
            </a:r>
            <a:r>
              <a:rPr lang="en-US" altLang="en-US" dirty="0" smtClean="0"/>
              <a:t>carcinomas.</a:t>
            </a:r>
            <a:endParaRPr lang="en-US" altLang="en-US" dirty="0"/>
          </a:p>
          <a:p>
            <a:pPr eaLnBrk="1" hangingPunct="1">
              <a:buFont typeface="Wingdings" panose="05000000000000000000" pitchFamily="2" charset="2"/>
              <a:buChar char="§"/>
            </a:pPr>
            <a:r>
              <a:rPr lang="en-US" altLang="en-US" dirty="0"/>
              <a:t>The remainder are Adenocarcinoma.</a:t>
            </a:r>
          </a:p>
          <a:p>
            <a:r>
              <a:rPr lang="en-US" dirty="0" smtClean="0"/>
              <a:t>It is the 8th most common cause </a:t>
            </a:r>
            <a:r>
              <a:rPr lang="en-US" dirty="0"/>
              <a:t>of cancer death in women in </a:t>
            </a:r>
            <a:r>
              <a:rPr lang="en-US" dirty="0" smtClean="0"/>
              <a:t>US now </a:t>
            </a:r>
            <a:r>
              <a:rPr lang="en-US" dirty="0"/>
              <a:t>(was #1 in 1940's); still #1 in other countries </a:t>
            </a:r>
            <a:endParaRPr lang="en-US" dirty="0" smtClean="0"/>
          </a:p>
          <a:p>
            <a:r>
              <a:rPr lang="en-US" dirty="0" smtClean="0"/>
              <a:t>Reduction in the West is due </a:t>
            </a:r>
            <a:r>
              <a:rPr lang="en-US" dirty="0"/>
              <a:t>to </a:t>
            </a:r>
            <a:r>
              <a:rPr lang="en-US" dirty="0" err="1"/>
              <a:t>Papanicolaou</a:t>
            </a:r>
            <a:r>
              <a:rPr lang="en-US" dirty="0"/>
              <a:t> smear </a:t>
            </a:r>
            <a:r>
              <a:rPr lang="en-US" dirty="0" smtClean="0"/>
              <a:t>test which detects </a:t>
            </a:r>
            <a:r>
              <a:rPr lang="en-US" dirty="0"/>
              <a:t>premalignant </a:t>
            </a:r>
            <a:r>
              <a:rPr lang="en-US" dirty="0" smtClean="0"/>
              <a:t>lesions. </a:t>
            </a:r>
            <a:endParaRPr lang="en-US" dirty="0"/>
          </a:p>
          <a:p>
            <a:pPr marL="114300" indent="0">
              <a:buNone/>
            </a:pPr>
            <a:r>
              <a:rPr lang="en-US" altLang="en-US" sz="2400" b="1" dirty="0" smtClean="0"/>
              <a:t>MORPHOLOGY</a:t>
            </a:r>
          </a:p>
          <a:p>
            <a:pPr marL="182563" indent="-182563"/>
            <a:r>
              <a:rPr lang="en-US" altLang="en-US" dirty="0" smtClean="0"/>
              <a:t>The </a:t>
            </a:r>
            <a:r>
              <a:rPr lang="en-US" altLang="en-US" dirty="0"/>
              <a:t>tumors may be invisible or </a:t>
            </a:r>
            <a:r>
              <a:rPr lang="en-US" altLang="en-US" dirty="0" smtClean="0"/>
              <a:t>present as an </a:t>
            </a:r>
            <a:r>
              <a:rPr lang="en-US" altLang="en-US" dirty="0" err="1" smtClean="0"/>
              <a:t>exophytic</a:t>
            </a:r>
            <a:r>
              <a:rPr lang="en-US" altLang="en-US" dirty="0" smtClean="0"/>
              <a:t> mass.</a:t>
            </a:r>
            <a:endParaRPr lang="en-US" altLang="en-US" dirty="0"/>
          </a:p>
          <a:p>
            <a:pPr marL="182563" indent="-182563"/>
            <a:r>
              <a:rPr lang="en-US" altLang="en-US" dirty="0"/>
              <a:t>Cervical carcinomas are graded from 1 to 3 (i.e. well, moderately and poorly differentiated) based on cellular differentiation and staged from 1 to 4 depending on clinical spread.</a:t>
            </a:r>
          </a:p>
          <a:p>
            <a:pPr marL="114300" indent="0">
              <a:buNone/>
            </a:pPr>
            <a:endParaRPr lang="en-US" dirty="0"/>
          </a:p>
          <a:p>
            <a:pPr eaLnBrk="1" hangingPunct="1">
              <a:buFont typeface="Wingdings" panose="05000000000000000000" pitchFamily="2" charset="2"/>
              <a:buChar char="§"/>
            </a:pPr>
            <a:endParaRPr lang="en-US" altLang="en-US" dirty="0"/>
          </a:p>
        </p:txBody>
      </p:sp>
      <p:sp>
        <p:nvSpPr>
          <p:cNvPr id="41986" name="Rectangle 2"/>
          <p:cNvSpPr>
            <a:spLocks noGrp="1" noChangeArrowheads="1"/>
          </p:cNvSpPr>
          <p:nvPr>
            <p:ph type="title"/>
          </p:nvPr>
        </p:nvSpPr>
        <p:spPr>
          <a:xfrm>
            <a:off x="1485900" y="431801"/>
            <a:ext cx="8267700" cy="765175"/>
          </a:xfrm>
        </p:spPr>
        <p:txBody>
          <a:bodyPr rtlCol="0">
            <a:normAutofit/>
          </a:bodyPr>
          <a:lstStyle/>
          <a:p>
            <a:pPr defTabSz="685983">
              <a:defRPr/>
            </a:pPr>
            <a:r>
              <a:rPr lang="en-US" sz="2401" b="1" dirty="0" smtClean="0"/>
              <a:t>Invasive Cervical Carcinoma</a:t>
            </a:r>
            <a:endParaRPr lang="en-US" sz="2401" b="1" dirty="0"/>
          </a:p>
        </p:txBody>
      </p:sp>
    </p:spTree>
    <p:extLst>
      <p:ext uri="{BB962C8B-B14F-4D97-AF65-F5344CB8AC3E}">
        <p14:creationId xmlns:p14="http://schemas.microsoft.com/office/powerpoint/2010/main" val="321248311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1" y="371476"/>
            <a:ext cx="9159875" cy="5343525"/>
          </a:xfrm>
        </p:spPr>
      </p:pic>
      <p:sp>
        <p:nvSpPr>
          <p:cNvPr id="47107" name="Rectangle 5"/>
          <p:cNvSpPr>
            <a:spLocks noChangeArrowheads="1"/>
          </p:cNvSpPr>
          <p:nvPr/>
        </p:nvSpPr>
        <p:spPr bwMode="auto">
          <a:xfrm>
            <a:off x="3648075" y="5732463"/>
            <a:ext cx="4572000"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900">
                <a:hlinkClick r:id="rId3"/>
              </a:rPr>
              <a:t>http://home.ccr.cancer.gov/inthejournals/archives/images/guis_img.png</a:t>
            </a:r>
            <a:r>
              <a:rPr lang="en-US" altLang="en-US" sz="900"/>
              <a:t> Reference</a:t>
            </a:r>
            <a:br>
              <a:rPr lang="en-US" altLang="en-US" sz="900"/>
            </a:br>
            <a:r>
              <a:rPr lang="en-US" altLang="en-US" sz="900"/>
              <a:t>Gius D, Funk MC, Chuang EY, Feng S, Huettner PC, Nguyen L, Bradbury CM, Mishra M, Gao S, Buttin BM, Cohn DE, Powell MA, Horowitz NS, Whitcomb BP, Rader JS. Profiling microdissected epithelium and stroma to model genomic signatures for cervical carcinogenesis accommodating for covariates. Cancer Res 67: 7113–23, 2007</a:t>
            </a:r>
          </a:p>
        </p:txBody>
      </p:sp>
    </p:spTree>
    <p:extLst>
      <p:ext uri="{BB962C8B-B14F-4D97-AF65-F5344CB8AC3E}">
        <p14:creationId xmlns:p14="http://schemas.microsoft.com/office/powerpoint/2010/main" val="84355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emale Anato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950" y="1"/>
            <a:ext cx="5930900"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6944873" y="1293330"/>
            <a:ext cx="4176122" cy="3225064"/>
          </a:xfrm>
          <a:prstGeom prst="rect">
            <a:avLst/>
          </a:prstGeom>
          <a:scene3d>
            <a:camera prst="orthographicFront">
              <a:rot lat="9600000" lon="0" rev="16200000"/>
            </a:camera>
            <a:lightRig rig="threePt" dir="t"/>
          </a:scene3d>
        </p:spPr>
      </p:pic>
      <p:pic>
        <p:nvPicPr>
          <p:cNvPr id="11268"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9601" y="166688"/>
            <a:ext cx="34575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62851" y="5013326"/>
            <a:ext cx="33623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8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277814"/>
            <a:ext cx="6553200" cy="621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65851" y="6529388"/>
            <a:ext cx="3579813"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760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5188" y="255588"/>
            <a:ext cx="6837362" cy="1325562"/>
          </a:xfrm>
        </p:spPr>
        <p:txBody>
          <a:bodyPr rtlCol="0">
            <a:normAutofit/>
          </a:bodyPr>
          <a:lstStyle/>
          <a:p>
            <a:pPr defTabSz="685983">
              <a:defRPr/>
            </a:pPr>
            <a:r>
              <a:rPr lang="en-US" sz="2401" dirty="0"/>
              <a:t>Cervical cancer</a:t>
            </a:r>
          </a:p>
        </p:txBody>
      </p:sp>
      <p:pic>
        <p:nvPicPr>
          <p:cNvPr id="4915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9651" y="2781301"/>
            <a:ext cx="3571875"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angle 3"/>
          <p:cNvSpPr>
            <a:spLocks noChangeArrowheads="1"/>
          </p:cNvSpPr>
          <p:nvPr/>
        </p:nvSpPr>
        <p:spPr bwMode="auto">
          <a:xfrm>
            <a:off x="2424113" y="5405438"/>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http://ehealthmd.com/content/what-cervical-cancer</a:t>
            </a:r>
          </a:p>
        </p:txBody>
      </p:sp>
      <p:pic>
        <p:nvPicPr>
          <p:cNvPr id="4915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2013" y="111126"/>
            <a:ext cx="4711700"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Rectangle 5"/>
          <p:cNvSpPr>
            <a:spLocks noChangeArrowheads="1"/>
          </p:cNvSpPr>
          <p:nvPr/>
        </p:nvSpPr>
        <p:spPr bwMode="auto">
          <a:xfrm>
            <a:off x="6194425" y="2876551"/>
            <a:ext cx="4572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http://www.wikidoc.org/images/d/d6/Cervical_Carcinoma.jpg</a:t>
            </a:r>
          </a:p>
        </p:txBody>
      </p:sp>
      <p:pic>
        <p:nvPicPr>
          <p:cNvPr id="49159"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64238" y="3268663"/>
            <a:ext cx="4703762" cy="354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Rectangle 7"/>
          <p:cNvSpPr>
            <a:spLocks noChangeArrowheads="1"/>
          </p:cNvSpPr>
          <p:nvPr/>
        </p:nvSpPr>
        <p:spPr bwMode="auto">
          <a:xfrm>
            <a:off x="6194425" y="6554788"/>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http://www.wikidoc.org/images/d/d6/Cervical_Carcinoma.jpg</a:t>
            </a:r>
          </a:p>
        </p:txBody>
      </p:sp>
    </p:spTree>
    <p:extLst>
      <p:ext uri="{BB962C8B-B14F-4D97-AF65-F5344CB8AC3E}">
        <p14:creationId xmlns:p14="http://schemas.microsoft.com/office/powerpoint/2010/main" val="412561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idx="1"/>
          </p:nvPr>
        </p:nvSpPr>
        <p:spPr>
          <a:xfrm>
            <a:off x="122465" y="849087"/>
            <a:ext cx="11136085" cy="5739492"/>
          </a:xfrm>
        </p:spPr>
        <p:txBody>
          <a:bodyPr>
            <a:normAutofit fontScale="92500" lnSpcReduction="10000"/>
          </a:bodyPr>
          <a:lstStyle/>
          <a:p>
            <a:pPr marL="182563" indent="-182563"/>
            <a:endParaRPr lang="en-US" altLang="en-US" dirty="0"/>
          </a:p>
          <a:p>
            <a:pPr marL="548640" indent="-342900" defTabSz="685983">
              <a:defRPr/>
            </a:pPr>
            <a:r>
              <a:rPr lang="en-US" altLang="en-US" dirty="0" smtClean="0"/>
              <a:t>Squamous </a:t>
            </a:r>
            <a:r>
              <a:rPr lang="en-US" altLang="en-US" dirty="0"/>
              <a:t>cell carcinomas </a:t>
            </a:r>
            <a:r>
              <a:rPr lang="en-US" altLang="en-US" dirty="0" smtClean="0"/>
              <a:t>typically </a:t>
            </a:r>
            <a:r>
              <a:rPr lang="en-US" altLang="en-US" dirty="0"/>
              <a:t>arise from pre-cancer CIN/SIL </a:t>
            </a:r>
            <a:r>
              <a:rPr lang="en-US" altLang="en-US" dirty="0" smtClean="0"/>
              <a:t>lesions at </a:t>
            </a:r>
            <a:r>
              <a:rPr lang="en-US" altLang="en-US" dirty="0"/>
              <a:t>the transformation </a:t>
            </a:r>
            <a:r>
              <a:rPr lang="en-US" altLang="en-US" dirty="0" smtClean="0"/>
              <a:t>zone.</a:t>
            </a:r>
          </a:p>
          <a:p>
            <a:pPr marL="548640" indent="-342900" defTabSz="685983">
              <a:defRPr/>
            </a:pPr>
            <a:r>
              <a:rPr lang="en-US" dirty="0"/>
              <a:t>Mean age: 51 years, uncommon before age 30 years but most are ages 45 - 55 years </a:t>
            </a:r>
          </a:p>
          <a:p>
            <a:pPr marL="548640" indent="-342900" defTabSz="685983">
              <a:defRPr/>
            </a:pPr>
            <a:r>
              <a:rPr lang="en-US" dirty="0" smtClean="0"/>
              <a:t>Nowadays</a:t>
            </a:r>
            <a:r>
              <a:rPr lang="en-US" dirty="0"/>
              <a:t>, due to the pap screening test, many of cervical cancers are diagnosed in early stages, and </a:t>
            </a:r>
            <a:r>
              <a:rPr lang="en-US" dirty="0" smtClean="0"/>
              <a:t>majority </a:t>
            </a:r>
            <a:r>
              <a:rPr lang="en-US" dirty="0"/>
              <a:t>are diagnosed in the pre-invasive </a:t>
            </a:r>
            <a:r>
              <a:rPr lang="en-US" dirty="0" smtClean="0"/>
              <a:t>CIN/SIL phase</a:t>
            </a:r>
            <a:r>
              <a:rPr lang="en-US" dirty="0"/>
              <a:t>.</a:t>
            </a:r>
          </a:p>
          <a:p>
            <a:pPr marL="548640" indent="-342900" defTabSz="685983">
              <a:defRPr/>
            </a:pPr>
            <a:r>
              <a:rPr lang="en-US" dirty="0" smtClean="0"/>
              <a:t>Advanced cases od Squamous cell carcinoma </a:t>
            </a:r>
            <a:r>
              <a:rPr lang="en-US" dirty="0"/>
              <a:t>are seen in women who either have never had a Pap smear or have waited many years since the </a:t>
            </a:r>
            <a:r>
              <a:rPr lang="en-US" dirty="0" smtClean="0"/>
              <a:t>last </a:t>
            </a:r>
            <a:r>
              <a:rPr lang="en-US" dirty="0"/>
              <a:t>pap smear</a:t>
            </a:r>
            <a:r>
              <a:rPr lang="en-US" dirty="0" smtClean="0"/>
              <a:t>.</a:t>
            </a:r>
          </a:p>
          <a:p>
            <a:pPr marL="205740" indent="0" defTabSz="685983">
              <a:buNone/>
              <a:defRPr/>
            </a:pPr>
            <a:r>
              <a:rPr lang="en-US" dirty="0" smtClean="0"/>
              <a:t>Clinical features:</a:t>
            </a:r>
            <a:endParaRPr lang="en-US" dirty="0"/>
          </a:p>
          <a:p>
            <a:pPr marL="548640" indent="-342900" defTabSz="685983">
              <a:defRPr/>
            </a:pPr>
            <a:r>
              <a:rPr lang="en-US" dirty="0"/>
              <a:t>The early stages of cervical cancer may be completely asymptomatic. </a:t>
            </a:r>
          </a:p>
          <a:p>
            <a:pPr marL="548640" indent="-342900" defTabSz="685983">
              <a:defRPr/>
            </a:pPr>
            <a:r>
              <a:rPr lang="en-US" dirty="0" smtClean="0"/>
              <a:t>On </a:t>
            </a:r>
            <a:r>
              <a:rPr lang="en-US" dirty="0" err="1"/>
              <a:t>colposcopic</a:t>
            </a:r>
            <a:r>
              <a:rPr lang="en-US" dirty="0"/>
              <a:t> examination: cervix  shows a mosaic vascular pattern and the lesions appear as white patches after application of acetic acid to cervix </a:t>
            </a:r>
          </a:p>
          <a:p>
            <a:pPr marL="548640" indent="-342900" defTabSz="685983">
              <a:defRPr/>
            </a:pPr>
            <a:r>
              <a:rPr lang="en-US" dirty="0"/>
              <a:t>Vaginal bleeding, contact bleeding, or cervical mass </a:t>
            </a:r>
          </a:p>
          <a:p>
            <a:pPr marL="548640" indent="-342900" defTabSz="685983">
              <a:defRPr/>
            </a:pPr>
            <a:r>
              <a:rPr lang="en-US" dirty="0"/>
              <a:t>Dyspareunia.</a:t>
            </a:r>
          </a:p>
          <a:p>
            <a:pPr marL="548640" indent="-342900" defTabSz="685983">
              <a:defRPr/>
            </a:pPr>
            <a:r>
              <a:rPr lang="en-US" dirty="0"/>
              <a:t>In advanced disease, metastases may be present in the abdomen, lungs or elsewhere.</a:t>
            </a:r>
          </a:p>
          <a:p>
            <a:pPr marL="548640" indent="-342900" defTabSz="685983">
              <a:defRPr/>
            </a:pPr>
            <a:r>
              <a:rPr lang="en-US" dirty="0"/>
              <a:t>Symptoms of advanced cervical cancer may include: loss of appetite, weight loss, fatigue, pelvic pain, back pain, leg pain, swollen legs, heavy bleeding from the vagina, bone fractures, and/or (rarely) leakage of urine or </a:t>
            </a:r>
            <a:r>
              <a:rPr lang="en-US" dirty="0" err="1"/>
              <a:t>faeces</a:t>
            </a:r>
            <a:r>
              <a:rPr lang="en-US" dirty="0"/>
              <a:t> from the vagina</a:t>
            </a:r>
          </a:p>
          <a:p>
            <a:pPr marL="182563" indent="-182563"/>
            <a:endParaRPr lang="en-US" altLang="en-US" dirty="0"/>
          </a:p>
        </p:txBody>
      </p:sp>
      <p:sp>
        <p:nvSpPr>
          <p:cNvPr id="50178" name="Rectangle 2"/>
          <p:cNvSpPr>
            <a:spLocks noGrp="1" noChangeArrowheads="1"/>
          </p:cNvSpPr>
          <p:nvPr>
            <p:ph type="title"/>
          </p:nvPr>
        </p:nvSpPr>
        <p:spPr>
          <a:xfrm>
            <a:off x="579664" y="285750"/>
            <a:ext cx="10088337" cy="440871"/>
          </a:xfrm>
        </p:spPr>
        <p:txBody>
          <a:bodyPr/>
          <a:lstStyle/>
          <a:p>
            <a:r>
              <a:rPr lang="en-US" altLang="en-US" sz="2000" b="1" dirty="0" smtClean="0"/>
              <a:t>INVASIVE SQUAMOUS CELL </a:t>
            </a:r>
            <a:r>
              <a:rPr lang="en-US" altLang="en-US" sz="2000" b="1" dirty="0" smtClean="0"/>
              <a:t>CARCINOMA OF CERVIX:</a:t>
            </a:r>
            <a:endParaRPr lang="en-US" altLang="en-US" sz="2000" b="1" dirty="0"/>
          </a:p>
        </p:txBody>
      </p:sp>
    </p:spTree>
    <p:extLst>
      <p:ext uri="{BB962C8B-B14F-4D97-AF65-F5344CB8AC3E}">
        <p14:creationId xmlns:p14="http://schemas.microsoft.com/office/powerpoint/2010/main" val="3578316326"/>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idx="1"/>
          </p:nvPr>
        </p:nvSpPr>
        <p:spPr>
          <a:xfrm>
            <a:off x="873578" y="1600202"/>
            <a:ext cx="9896021" cy="3118756"/>
          </a:xfrm>
        </p:spPr>
        <p:txBody>
          <a:bodyPr rtlCol="0">
            <a:normAutofit/>
          </a:bodyPr>
          <a:lstStyle/>
          <a:p>
            <a:pPr marL="0" indent="0" defTabSz="685983">
              <a:buNone/>
              <a:defRPr/>
            </a:pPr>
            <a:r>
              <a:rPr lang="en-US" dirty="0" smtClean="0">
                <a:solidFill>
                  <a:schemeClr val="tx1"/>
                </a:solidFill>
              </a:rPr>
              <a:t>Depending </a:t>
            </a:r>
            <a:r>
              <a:rPr lang="en-US" dirty="0" smtClean="0">
                <a:solidFill>
                  <a:schemeClr val="tx1"/>
                </a:solidFill>
              </a:rPr>
              <a:t>on the stage there are different treatment options:</a:t>
            </a:r>
          </a:p>
          <a:p>
            <a:pPr marL="457200" indent="-457200" defTabSz="685983">
              <a:buFont typeface="+mj-lt"/>
              <a:buAutoNum type="arabicPeriod"/>
              <a:defRPr/>
            </a:pPr>
            <a:r>
              <a:rPr lang="en-US" dirty="0" smtClean="0">
                <a:solidFill>
                  <a:schemeClr val="tx1"/>
                </a:solidFill>
              </a:rPr>
              <a:t>If patient wants to be able to have children, the cancer is removed with a cone biopsy (</a:t>
            </a:r>
            <a:r>
              <a:rPr lang="en-US" i="1" dirty="0" smtClean="0">
                <a:solidFill>
                  <a:schemeClr val="tx1"/>
                </a:solidFill>
              </a:rPr>
              <a:t>cervical </a:t>
            </a:r>
            <a:r>
              <a:rPr lang="en-US" i="1" dirty="0" err="1" smtClean="0">
                <a:solidFill>
                  <a:schemeClr val="tx1"/>
                </a:solidFill>
              </a:rPr>
              <a:t>conization</a:t>
            </a:r>
            <a:r>
              <a:rPr lang="en-US" dirty="0" smtClean="0">
                <a:solidFill>
                  <a:schemeClr val="tx1"/>
                </a:solidFill>
              </a:rPr>
              <a:t>), and then followed up regularly.</a:t>
            </a:r>
          </a:p>
          <a:p>
            <a:pPr marL="457200" indent="-457200" defTabSz="685983">
              <a:buFont typeface="+mj-lt"/>
              <a:buAutoNum type="arabicPeriod"/>
              <a:defRPr/>
            </a:pPr>
            <a:r>
              <a:rPr lang="en-US" dirty="0" smtClean="0">
                <a:solidFill>
                  <a:schemeClr val="tx1"/>
                </a:solidFill>
              </a:rPr>
              <a:t>Simple hysterectomy (removal of the whole uterus including part of the vagina). </a:t>
            </a:r>
          </a:p>
          <a:p>
            <a:pPr marL="457200" indent="-457200" defTabSz="685983">
              <a:buFont typeface="+mj-lt"/>
              <a:buAutoNum type="arabicPeriod"/>
              <a:defRPr/>
            </a:pPr>
            <a:r>
              <a:rPr lang="en-US" dirty="0" smtClean="0">
                <a:solidFill>
                  <a:schemeClr val="tx1"/>
                </a:solidFill>
              </a:rPr>
              <a:t>Radical hysterectomy (removal of the whole uterus including part of the vagina along with the removal of lymph nodes in the pelvis. </a:t>
            </a:r>
          </a:p>
          <a:p>
            <a:pPr marL="457200" indent="-457200" defTabSz="685983">
              <a:buFont typeface="+mj-lt"/>
              <a:buAutoNum type="arabicPeriod"/>
              <a:defRPr/>
            </a:pPr>
            <a:r>
              <a:rPr lang="en-US" dirty="0" smtClean="0">
                <a:solidFill>
                  <a:schemeClr val="tx1"/>
                </a:solidFill>
              </a:rPr>
              <a:t>Chemotherapy </a:t>
            </a:r>
            <a:r>
              <a:rPr lang="en-US" dirty="0" smtClean="0">
                <a:solidFill>
                  <a:schemeClr val="tx1"/>
                </a:solidFill>
              </a:rPr>
              <a:t>and </a:t>
            </a:r>
            <a:r>
              <a:rPr lang="en-US" dirty="0" smtClean="0">
                <a:solidFill>
                  <a:schemeClr val="tx1"/>
                </a:solidFill>
              </a:rPr>
              <a:t>radiotherapy maybe needed in advanced cases.</a:t>
            </a:r>
            <a:endParaRPr lang="en-US" dirty="0" smtClean="0">
              <a:solidFill>
                <a:schemeClr val="tx1"/>
              </a:solidFill>
            </a:endParaRPr>
          </a:p>
        </p:txBody>
      </p:sp>
      <p:sp>
        <p:nvSpPr>
          <p:cNvPr id="56322" name="Rectangle 2"/>
          <p:cNvSpPr>
            <a:spLocks noGrp="1" noChangeArrowheads="1"/>
          </p:cNvSpPr>
          <p:nvPr>
            <p:ph type="title"/>
          </p:nvPr>
        </p:nvSpPr>
        <p:spPr/>
        <p:txBody>
          <a:bodyPr/>
          <a:lstStyle/>
          <a:p>
            <a:pPr eaLnBrk="1" hangingPunct="1"/>
            <a:r>
              <a:rPr lang="en-US" altLang="en-US" sz="2800" b="1" dirty="0"/>
              <a:t>Cervical Carcinoma: Treatment</a:t>
            </a:r>
          </a:p>
        </p:txBody>
      </p:sp>
    </p:spTree>
    <p:extLst>
      <p:ext uri="{BB962C8B-B14F-4D97-AF65-F5344CB8AC3E}">
        <p14:creationId xmlns:p14="http://schemas.microsoft.com/office/powerpoint/2010/main" val="3924293290"/>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sz="half" idx="1"/>
          </p:nvPr>
        </p:nvSpPr>
        <p:spPr>
          <a:xfrm>
            <a:off x="1847851" y="1628776"/>
            <a:ext cx="4105275" cy="4124325"/>
          </a:xfrm>
        </p:spPr>
        <p:txBody>
          <a:bodyPr rtlCol="0">
            <a:normAutofit fontScale="85000" lnSpcReduction="10000"/>
          </a:bodyPr>
          <a:lstStyle/>
          <a:p>
            <a:pPr marL="91440" indent="-91440" defTabSz="685983">
              <a:buNone/>
              <a:defRPr/>
            </a:pPr>
            <a:endParaRPr lang="en-US" dirty="0" smtClean="0">
              <a:solidFill>
                <a:schemeClr val="tx1"/>
              </a:solidFill>
            </a:endParaRPr>
          </a:p>
          <a:p>
            <a:pPr marL="91440" indent="-91440" defTabSz="685983">
              <a:buNone/>
              <a:defRPr/>
            </a:pPr>
            <a:r>
              <a:rPr lang="en-US" dirty="0" smtClean="0">
                <a:solidFill>
                  <a:schemeClr val="tx1"/>
                </a:solidFill>
              </a:rPr>
              <a:t>0- Carcinoma in Situ</a:t>
            </a:r>
          </a:p>
          <a:p>
            <a:pPr marL="91440" indent="-91440" defTabSz="685983">
              <a:buNone/>
              <a:defRPr/>
            </a:pPr>
            <a:r>
              <a:rPr lang="en-US" dirty="0" smtClean="0">
                <a:solidFill>
                  <a:schemeClr val="tx1"/>
                </a:solidFill>
              </a:rPr>
              <a:t>1- Confined to the cervix</a:t>
            </a:r>
          </a:p>
          <a:p>
            <a:pPr marL="91440" indent="-91440" defTabSz="685983">
              <a:buNone/>
              <a:defRPr/>
            </a:pPr>
            <a:r>
              <a:rPr lang="en-US" dirty="0" smtClean="0">
                <a:solidFill>
                  <a:schemeClr val="tx1"/>
                </a:solidFill>
              </a:rPr>
              <a:t>2- Extension beyond the cervix without extension to the lower third of Vagina or Pelvic Wall</a:t>
            </a:r>
          </a:p>
          <a:p>
            <a:pPr marL="91440" indent="-91440" defTabSz="685983">
              <a:buNone/>
              <a:defRPr/>
            </a:pPr>
            <a:r>
              <a:rPr lang="en-US" dirty="0" smtClean="0">
                <a:solidFill>
                  <a:schemeClr val="tx1"/>
                </a:solidFill>
              </a:rPr>
              <a:t>3- Extension to the pelvic wall and/or lower third of the vagina</a:t>
            </a:r>
          </a:p>
          <a:p>
            <a:pPr marL="91440" indent="-91440" defTabSz="685983">
              <a:buNone/>
              <a:defRPr/>
            </a:pPr>
            <a:r>
              <a:rPr lang="en-US" dirty="0" smtClean="0">
                <a:solidFill>
                  <a:schemeClr val="tx1"/>
                </a:solidFill>
              </a:rPr>
              <a:t>4- Extends to adjacent organs  </a:t>
            </a:r>
          </a:p>
        </p:txBody>
      </p:sp>
      <p:sp>
        <p:nvSpPr>
          <p:cNvPr id="44034" name="Rectangle 2"/>
          <p:cNvSpPr>
            <a:spLocks noGrp="1" noChangeArrowheads="1"/>
          </p:cNvSpPr>
          <p:nvPr>
            <p:ph type="title"/>
          </p:nvPr>
        </p:nvSpPr>
        <p:spPr>
          <a:xfrm>
            <a:off x="923544" y="476250"/>
            <a:ext cx="5085145" cy="1320800"/>
          </a:xfrm>
        </p:spPr>
        <p:txBody>
          <a:bodyPr rtlCol="0">
            <a:normAutofit/>
          </a:bodyPr>
          <a:lstStyle/>
          <a:p>
            <a:pPr defTabSz="685983">
              <a:defRPr/>
            </a:pPr>
            <a:r>
              <a:rPr lang="en-US" sz="3200" dirty="0" smtClean="0">
                <a:solidFill>
                  <a:srgbClr val="FF0000"/>
                </a:solidFill>
              </a:rPr>
              <a:t>Additional </a:t>
            </a:r>
            <a:r>
              <a:rPr lang="en-US" sz="3200" dirty="0" smtClean="0">
                <a:solidFill>
                  <a:srgbClr val="FF0000"/>
                </a:solidFill>
              </a:rPr>
              <a:t>information:</a:t>
            </a:r>
            <a:r>
              <a:rPr lang="en-US" sz="3200" dirty="0"/>
              <a:t/>
            </a:r>
            <a:br>
              <a:rPr lang="en-US" sz="3200" dirty="0"/>
            </a:br>
            <a:r>
              <a:rPr lang="en-US" sz="3200" dirty="0"/>
              <a:t>Cervical Carcinoma, Staging</a:t>
            </a:r>
          </a:p>
        </p:txBody>
      </p:sp>
      <p:pic>
        <p:nvPicPr>
          <p:cNvPr id="5222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62663" y="142876"/>
            <a:ext cx="4362450" cy="621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Rectangle 2"/>
          <p:cNvSpPr>
            <a:spLocks noChangeArrowheads="1"/>
          </p:cNvSpPr>
          <p:nvPr/>
        </p:nvSpPr>
        <p:spPr bwMode="auto">
          <a:xfrm>
            <a:off x="5957888" y="6486525"/>
            <a:ext cx="457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http://www.jostrust.org.uk/sites/default/files/styles/large/public/Cervical%20cancer%20stages.jpg?itok=KeOqGkCs</a:t>
            </a:r>
          </a:p>
        </p:txBody>
      </p:sp>
    </p:spTree>
    <p:extLst>
      <p:ext uri="{BB962C8B-B14F-4D97-AF65-F5344CB8AC3E}">
        <p14:creationId xmlns:p14="http://schemas.microsoft.com/office/powerpoint/2010/main" val="81714412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5" descr="FEM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9525"/>
            <a:ext cx="4416425" cy="317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4" descr="FEM003"/>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5867400" y="0"/>
            <a:ext cx="4800600" cy="3143250"/>
          </a:xfrm>
        </p:spPr>
      </p:pic>
      <p:sp>
        <p:nvSpPr>
          <p:cNvPr id="58371" name="Title 1"/>
          <p:cNvSpPr>
            <a:spLocks noGrp="1"/>
          </p:cNvSpPr>
          <p:nvPr>
            <p:ph type="title"/>
          </p:nvPr>
        </p:nvSpPr>
        <p:spPr>
          <a:xfrm>
            <a:off x="2447925" y="6294439"/>
            <a:ext cx="6985000" cy="403225"/>
          </a:xfrm>
        </p:spPr>
        <p:txBody>
          <a:bodyPr/>
          <a:lstStyle/>
          <a:p>
            <a:pPr eaLnBrk="1" hangingPunct="1"/>
            <a:r>
              <a:rPr lang="en-US" altLang="en-US" sz="1100"/>
              <a:t>A, Carcinoma of the cervix, well advanced. B, Early stromal invasion occurring in a cervical intraepithelial neoplasm</a:t>
            </a:r>
          </a:p>
        </p:txBody>
      </p:sp>
      <p:pic>
        <p:nvPicPr>
          <p:cNvPr id="58373"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78114" y="3313114"/>
            <a:ext cx="6376987"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Rectangle 1"/>
          <p:cNvSpPr>
            <a:spLocks noChangeArrowheads="1"/>
          </p:cNvSpPr>
          <p:nvPr/>
        </p:nvSpPr>
        <p:spPr bwMode="auto">
          <a:xfrm>
            <a:off x="1524000" y="2832100"/>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solidFill>
                  <a:schemeClr val="bg1"/>
                </a:solidFill>
              </a:rPr>
              <a:t>http://homepage.smc.edu/wissmann_paul/anatomy2textbook/cervixNormalGross.jpg</a:t>
            </a:r>
          </a:p>
        </p:txBody>
      </p:sp>
      <p:pic>
        <p:nvPicPr>
          <p:cNvPr id="58375"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72263" y="2832101"/>
            <a:ext cx="21272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6947713"/>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FEM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
            <a:ext cx="6780213"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91288" y="3724276"/>
            <a:ext cx="4176712"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192680"/>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711450" y="812800"/>
            <a:ext cx="6661150" cy="5551488"/>
          </a:xfrm>
        </p:spPr>
      </p:pic>
      <p:sp>
        <p:nvSpPr>
          <p:cNvPr id="62467" name="Rectangle 4"/>
          <p:cNvSpPr>
            <a:spLocks noChangeArrowheads="1"/>
          </p:cNvSpPr>
          <p:nvPr/>
        </p:nvSpPr>
        <p:spPr bwMode="auto">
          <a:xfrm>
            <a:off x="4800600" y="6356350"/>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http://o.quizlet.com/i/3xE_77-MhwN_qHE5saVMMQ_m.jpg</a:t>
            </a:r>
          </a:p>
        </p:txBody>
      </p:sp>
    </p:spTree>
    <p:extLst>
      <p:ext uri="{BB962C8B-B14F-4D97-AF65-F5344CB8AC3E}">
        <p14:creationId xmlns:p14="http://schemas.microsoft.com/office/powerpoint/2010/main" val="4154775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808265" y="836614"/>
            <a:ext cx="9968592" cy="5400675"/>
          </a:xfrm>
        </p:spPr>
        <p:txBody>
          <a:bodyPr rtlCol="0">
            <a:normAutofit/>
          </a:bodyPr>
          <a:lstStyle/>
          <a:p>
            <a:pPr marL="182880" indent="-182880" defTabSz="685983">
              <a:defRPr/>
            </a:pPr>
            <a:endParaRPr lang="en-US" altLang="en-US" dirty="0" smtClean="0">
              <a:solidFill>
                <a:schemeClr val="tx1"/>
              </a:solidFill>
            </a:endParaRPr>
          </a:p>
          <a:p>
            <a:pPr marL="182880" indent="-182880" defTabSz="685983">
              <a:defRPr/>
            </a:pPr>
            <a:r>
              <a:rPr lang="en-US" b="1" u="sng" dirty="0" smtClean="0">
                <a:solidFill>
                  <a:schemeClr val="tx1"/>
                </a:solidFill>
              </a:rPr>
              <a:t>EROSION/ECTROPION</a:t>
            </a:r>
          </a:p>
          <a:p>
            <a:pPr lvl="1" indent="-182880" defTabSz="685983">
              <a:buFont typeface="Wingdings" panose="05000000000000000000" pitchFamily="2" charset="2"/>
              <a:buChar char="§"/>
              <a:defRPr/>
            </a:pPr>
            <a:r>
              <a:rPr lang="en-US" altLang="en-US" dirty="0" smtClean="0">
                <a:solidFill>
                  <a:schemeClr val="tx1"/>
                </a:solidFill>
              </a:rPr>
              <a:t>When squamous epithelium is replaced by columnar epithelium, grossly resulting in an erythematous area.</a:t>
            </a:r>
          </a:p>
          <a:p>
            <a:pPr lvl="1" indent="-182880" defTabSz="685983">
              <a:buFont typeface="Wingdings" panose="05000000000000000000" pitchFamily="2" charset="2"/>
              <a:buChar char="§"/>
              <a:defRPr/>
            </a:pPr>
            <a:r>
              <a:rPr lang="en-US" altLang="en-US" dirty="0" smtClean="0">
                <a:solidFill>
                  <a:schemeClr val="tx1"/>
                </a:solidFill>
              </a:rPr>
              <a:t>It is a typical response to a variety of stimuli including hormones, chronic irritation and inflammation (chronic cervicitis).</a:t>
            </a:r>
          </a:p>
          <a:p>
            <a:pPr lvl="1" indent="-182880" defTabSz="685983">
              <a:buFont typeface="Wingdings" panose="05000000000000000000" pitchFamily="2" charset="2"/>
              <a:buChar char="§"/>
              <a:defRPr/>
            </a:pPr>
            <a:r>
              <a:rPr lang="en-US" altLang="en-US" dirty="0" smtClean="0">
                <a:solidFill>
                  <a:schemeClr val="tx1"/>
                </a:solidFill>
              </a:rPr>
              <a:t>It is benign and has no malignant potential.</a:t>
            </a:r>
          </a:p>
          <a:p>
            <a:pPr marL="0" indent="0" defTabSz="685983">
              <a:buNone/>
              <a:defRPr/>
            </a:pPr>
            <a:endParaRPr lang="en-US" b="1" u="sng" dirty="0" smtClean="0">
              <a:solidFill>
                <a:schemeClr val="tx1"/>
              </a:solidFill>
            </a:endParaRPr>
          </a:p>
          <a:p>
            <a:pPr marL="0" indent="0" defTabSz="685983">
              <a:buNone/>
              <a:defRPr/>
            </a:pPr>
            <a:r>
              <a:rPr lang="en-US" b="1" u="sng" dirty="0" smtClean="0">
                <a:solidFill>
                  <a:schemeClr val="tx1"/>
                </a:solidFill>
              </a:rPr>
              <a:t>SQUAMOUS </a:t>
            </a:r>
            <a:r>
              <a:rPr lang="en-US" b="1" u="sng" dirty="0" smtClean="0">
                <a:solidFill>
                  <a:schemeClr val="tx1"/>
                </a:solidFill>
              </a:rPr>
              <a:t>METAPLASIA</a:t>
            </a:r>
          </a:p>
          <a:p>
            <a:pPr marL="182880" indent="-182880" defTabSz="685983">
              <a:buFont typeface="Wingdings" panose="05000000000000000000" pitchFamily="2" charset="2"/>
              <a:buChar char="§"/>
              <a:defRPr/>
            </a:pPr>
            <a:r>
              <a:rPr lang="en-US" altLang="en-US" dirty="0" smtClean="0">
                <a:solidFill>
                  <a:schemeClr val="tx1"/>
                </a:solidFill>
              </a:rPr>
              <a:t>In it the columnar cells are replaced by squamous cells.  It is seen in cervix at the </a:t>
            </a:r>
            <a:r>
              <a:rPr lang="en-US" altLang="en-US" dirty="0" err="1" smtClean="0">
                <a:solidFill>
                  <a:schemeClr val="tx1"/>
                </a:solidFill>
              </a:rPr>
              <a:t>squamo</a:t>
            </a:r>
            <a:r>
              <a:rPr lang="en-US" altLang="en-US" dirty="0" smtClean="0">
                <a:solidFill>
                  <a:schemeClr val="tx1"/>
                </a:solidFill>
              </a:rPr>
              <a:t>-columnar junction. Squamous metaplastic epithelium is the area most affected by HPV infection and the area where dysplasia and malignant transformation  starts. (note: squamous metaplastic epithelium is benign and by itself not considered premalignant)</a:t>
            </a:r>
          </a:p>
          <a:p>
            <a:pPr marL="182880" indent="-182880" defTabSz="685983">
              <a:defRPr/>
            </a:pPr>
            <a:endParaRPr lang="en-US" altLang="en-US" b="1" dirty="0" smtClean="0"/>
          </a:p>
        </p:txBody>
      </p:sp>
    </p:spTree>
    <p:extLst>
      <p:ext uri="{BB962C8B-B14F-4D97-AF65-F5344CB8AC3E}">
        <p14:creationId xmlns:p14="http://schemas.microsoft.com/office/powerpoint/2010/main" val="223966750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Content Placeholder 2"/>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7032625" y="2322967"/>
            <a:ext cx="4008438" cy="2967037"/>
          </a:xfrm>
        </p:spPr>
      </p:pic>
      <p:sp>
        <p:nvSpPr>
          <p:cNvPr id="7171" name="Content Placeholder 2"/>
          <p:cNvSpPr>
            <a:spLocks noGrp="1"/>
          </p:cNvSpPr>
          <p:nvPr>
            <p:ph sz="half" idx="1"/>
          </p:nvPr>
        </p:nvSpPr>
        <p:spPr>
          <a:xfrm>
            <a:off x="612321" y="1341438"/>
            <a:ext cx="6420304" cy="5327650"/>
          </a:xfrm>
        </p:spPr>
        <p:txBody>
          <a:bodyPr rtlCol="0">
            <a:normAutofit lnSpcReduction="10000"/>
          </a:bodyPr>
          <a:lstStyle/>
          <a:p>
            <a:pPr indent="-342900" defTabSz="685983">
              <a:defRPr/>
            </a:pPr>
            <a:r>
              <a:rPr lang="en-US" sz="2400" dirty="0" smtClean="0">
                <a:solidFill>
                  <a:schemeClr val="tx1"/>
                </a:solidFill>
              </a:rPr>
              <a:t>This </a:t>
            </a:r>
            <a:r>
              <a:rPr lang="en-US" sz="2400" dirty="0" smtClean="0">
                <a:solidFill>
                  <a:schemeClr val="tx1"/>
                </a:solidFill>
              </a:rPr>
              <a:t>is a small, pedunculated mass.</a:t>
            </a:r>
          </a:p>
          <a:p>
            <a:pPr indent="-342900" defTabSz="685983">
              <a:defRPr/>
            </a:pPr>
            <a:r>
              <a:rPr lang="en-US" sz="2400" dirty="0" smtClean="0">
                <a:solidFill>
                  <a:schemeClr val="tx1"/>
                </a:solidFill>
              </a:rPr>
              <a:t>Most polyps originate </a:t>
            </a:r>
            <a:r>
              <a:rPr lang="en-US" sz="2400" dirty="0" smtClean="0">
                <a:solidFill>
                  <a:schemeClr val="tx1"/>
                </a:solidFill>
              </a:rPr>
              <a:t>from the </a:t>
            </a:r>
            <a:r>
              <a:rPr lang="en-US" sz="2400" dirty="0" err="1" smtClean="0">
                <a:solidFill>
                  <a:schemeClr val="tx1"/>
                </a:solidFill>
              </a:rPr>
              <a:t>endocervix</a:t>
            </a:r>
            <a:r>
              <a:rPr lang="en-US" sz="2400" dirty="0" smtClean="0">
                <a:solidFill>
                  <a:schemeClr val="tx1"/>
                </a:solidFill>
              </a:rPr>
              <a:t> (</a:t>
            </a:r>
            <a:r>
              <a:rPr lang="en-US" sz="2400" dirty="0" err="1" smtClean="0">
                <a:solidFill>
                  <a:schemeClr val="tx1"/>
                </a:solidFill>
              </a:rPr>
              <a:t>endocervical</a:t>
            </a:r>
            <a:r>
              <a:rPr lang="en-US" sz="2400" dirty="0" smtClean="0">
                <a:solidFill>
                  <a:schemeClr val="tx1"/>
                </a:solidFill>
              </a:rPr>
              <a:t> polyps) </a:t>
            </a:r>
            <a:r>
              <a:rPr lang="en-US" sz="2400" dirty="0" smtClean="0">
                <a:solidFill>
                  <a:schemeClr val="tx1"/>
                </a:solidFill>
              </a:rPr>
              <a:t>and few </a:t>
            </a:r>
            <a:r>
              <a:rPr lang="en-US" sz="2400" dirty="0" smtClean="0">
                <a:solidFill>
                  <a:schemeClr val="tx1"/>
                </a:solidFill>
              </a:rPr>
              <a:t>from the </a:t>
            </a:r>
            <a:r>
              <a:rPr lang="en-US" sz="2400" dirty="0" err="1" smtClean="0">
                <a:solidFill>
                  <a:schemeClr val="tx1"/>
                </a:solidFill>
              </a:rPr>
              <a:t>ectocervix</a:t>
            </a:r>
            <a:r>
              <a:rPr lang="en-US" sz="2400" dirty="0" smtClean="0">
                <a:solidFill>
                  <a:schemeClr val="tx1"/>
                </a:solidFill>
              </a:rPr>
              <a:t> (</a:t>
            </a:r>
            <a:r>
              <a:rPr lang="en-US" sz="2400" dirty="0" err="1" smtClean="0">
                <a:solidFill>
                  <a:schemeClr val="tx1"/>
                </a:solidFill>
              </a:rPr>
              <a:t>ectocervical</a:t>
            </a:r>
            <a:r>
              <a:rPr lang="en-US" sz="2400" dirty="0" smtClean="0">
                <a:solidFill>
                  <a:schemeClr val="tx1"/>
                </a:solidFill>
              </a:rPr>
              <a:t> polyps). </a:t>
            </a:r>
          </a:p>
          <a:p>
            <a:pPr indent="-342900" defTabSz="685983">
              <a:defRPr/>
            </a:pPr>
            <a:r>
              <a:rPr lang="en-US" sz="2400" dirty="0" smtClean="0">
                <a:solidFill>
                  <a:schemeClr val="tx1"/>
                </a:solidFill>
              </a:rPr>
              <a:t>They are </a:t>
            </a:r>
            <a:r>
              <a:rPr lang="en-US" sz="2400" dirty="0" smtClean="0">
                <a:solidFill>
                  <a:schemeClr val="tx1"/>
                </a:solidFill>
              </a:rPr>
              <a:t>not </a:t>
            </a:r>
            <a:r>
              <a:rPr lang="en-US" sz="2400" dirty="0" smtClean="0">
                <a:solidFill>
                  <a:schemeClr val="tx1"/>
                </a:solidFill>
              </a:rPr>
              <a:t>true neoplasms. </a:t>
            </a:r>
          </a:p>
          <a:p>
            <a:pPr indent="-342900" defTabSz="685983">
              <a:defRPr/>
            </a:pPr>
            <a:r>
              <a:rPr lang="en-US" sz="2400" dirty="0">
                <a:solidFill>
                  <a:schemeClr val="tx1"/>
                </a:solidFill>
              </a:rPr>
              <a:t>The lesion is characterized by overgrowth of benign </a:t>
            </a:r>
            <a:r>
              <a:rPr lang="en-US" sz="2400" dirty="0" smtClean="0">
                <a:solidFill>
                  <a:schemeClr val="tx1"/>
                </a:solidFill>
              </a:rPr>
              <a:t>cervical </a:t>
            </a:r>
            <a:r>
              <a:rPr lang="en-US" sz="2400" b="1" dirty="0" err="1" smtClean="0">
                <a:solidFill>
                  <a:schemeClr val="tx1"/>
                </a:solidFill>
              </a:rPr>
              <a:t>stroma</a:t>
            </a:r>
            <a:r>
              <a:rPr lang="en-US" sz="2400" dirty="0" smtClean="0">
                <a:solidFill>
                  <a:schemeClr val="tx1"/>
                </a:solidFill>
              </a:rPr>
              <a:t> </a:t>
            </a:r>
            <a:r>
              <a:rPr lang="en-US" sz="2400" dirty="0">
                <a:solidFill>
                  <a:schemeClr val="tx1"/>
                </a:solidFill>
              </a:rPr>
              <a:t>covered by </a:t>
            </a:r>
            <a:r>
              <a:rPr lang="en-US" sz="2400" dirty="0" smtClean="0">
                <a:solidFill>
                  <a:schemeClr val="tx1"/>
                </a:solidFill>
              </a:rPr>
              <a:t>cervical </a:t>
            </a:r>
            <a:r>
              <a:rPr lang="en-US" sz="2400" b="1" dirty="0" smtClean="0">
                <a:solidFill>
                  <a:schemeClr val="tx1"/>
                </a:solidFill>
              </a:rPr>
              <a:t>epithelium:</a:t>
            </a:r>
            <a:endParaRPr lang="en-US" sz="2400" b="1" dirty="0">
              <a:solidFill>
                <a:schemeClr val="tx1"/>
              </a:solidFill>
            </a:endParaRPr>
          </a:p>
          <a:p>
            <a:pPr marL="1017270" lvl="1" indent="-514350" defTabSz="685983">
              <a:buFont typeface="Wingdings" panose="05000000000000000000" pitchFamily="2" charset="2"/>
              <a:buChar char="Ø"/>
              <a:defRPr/>
            </a:pPr>
            <a:r>
              <a:rPr lang="en-US" dirty="0"/>
              <a:t>The epithelium covering the polyp </a:t>
            </a:r>
            <a:r>
              <a:rPr lang="en-US" dirty="0" smtClean="0"/>
              <a:t>can be </a:t>
            </a:r>
            <a:r>
              <a:rPr lang="en-US" dirty="0"/>
              <a:t>columnar </a:t>
            </a:r>
            <a:r>
              <a:rPr lang="en-US" dirty="0" smtClean="0"/>
              <a:t>or </a:t>
            </a:r>
            <a:r>
              <a:rPr lang="en-US" dirty="0"/>
              <a:t>stratified squamous </a:t>
            </a:r>
            <a:r>
              <a:rPr lang="en-US" dirty="0" smtClean="0"/>
              <a:t>or </a:t>
            </a:r>
            <a:r>
              <a:rPr lang="en-US" dirty="0"/>
              <a:t>sometimes partly </a:t>
            </a:r>
            <a:r>
              <a:rPr lang="en-US" dirty="0" smtClean="0"/>
              <a:t>both</a:t>
            </a:r>
            <a:r>
              <a:rPr lang="en-US" dirty="0"/>
              <a:t>.</a:t>
            </a:r>
          </a:p>
          <a:p>
            <a:pPr marL="1017270" lvl="1" indent="-514350" defTabSz="685983">
              <a:buFont typeface="Wingdings" panose="05000000000000000000" pitchFamily="2" charset="2"/>
              <a:buChar char="Ø"/>
              <a:defRPr/>
            </a:pPr>
            <a:r>
              <a:rPr lang="en-US" dirty="0"/>
              <a:t>The stroma is made up of fibrous tissue with thick-walled blood vessels and inflammatory cells.</a:t>
            </a:r>
          </a:p>
          <a:p>
            <a:pPr marL="91440" indent="-91440" defTabSz="685983">
              <a:buFont typeface="Wingdings 3" charset="2"/>
              <a:buChar char=""/>
              <a:defRPr/>
            </a:pPr>
            <a:endParaRPr lang="en-US" dirty="0" smtClean="0">
              <a:solidFill>
                <a:schemeClr val="tx1">
                  <a:lumMod val="75000"/>
                  <a:lumOff val="25000"/>
                </a:schemeClr>
              </a:solidFill>
            </a:endParaRPr>
          </a:p>
        </p:txBody>
      </p:sp>
      <p:sp>
        <p:nvSpPr>
          <p:cNvPr id="10242" name="Title 1"/>
          <p:cNvSpPr>
            <a:spLocks noGrp="1"/>
          </p:cNvSpPr>
          <p:nvPr>
            <p:ph type="title"/>
          </p:nvPr>
        </p:nvSpPr>
        <p:spPr>
          <a:xfrm>
            <a:off x="1559380" y="1588"/>
            <a:ext cx="8194222" cy="1198562"/>
          </a:xfrm>
        </p:spPr>
        <p:txBody>
          <a:bodyPr rtlCol="0">
            <a:normAutofit/>
          </a:bodyPr>
          <a:lstStyle/>
          <a:p>
            <a:pPr defTabSz="685983">
              <a:defRPr/>
            </a:pPr>
            <a:r>
              <a:rPr lang="en-US" sz="2401" b="1" dirty="0"/>
              <a:t>Cervical polyp</a:t>
            </a:r>
            <a:r>
              <a:rPr lang="en-US" sz="2401" dirty="0"/>
              <a:t> </a:t>
            </a:r>
          </a:p>
        </p:txBody>
      </p:sp>
      <p:sp>
        <p:nvSpPr>
          <p:cNvPr id="13317" name="Rectangle 3"/>
          <p:cNvSpPr>
            <a:spLocks noChangeArrowheads="1"/>
          </p:cNvSpPr>
          <p:nvPr/>
        </p:nvSpPr>
        <p:spPr bwMode="auto">
          <a:xfrm>
            <a:off x="7628617" y="5584370"/>
            <a:ext cx="34829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dirty="0"/>
              <a:t>http://images.wisegeek.com/diagram-of-vaginal-polyps.jpg</a:t>
            </a:r>
          </a:p>
        </p:txBody>
      </p:sp>
    </p:spTree>
    <p:extLst>
      <p:ext uri="{BB962C8B-B14F-4D97-AF65-F5344CB8AC3E}">
        <p14:creationId xmlns:p14="http://schemas.microsoft.com/office/powerpoint/2010/main" val="22786648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1900" y="431800"/>
            <a:ext cx="3441700" cy="1168400"/>
          </a:xfrm>
        </p:spPr>
        <p:txBody>
          <a:bodyPr rtlCol="0">
            <a:normAutofit/>
          </a:bodyPr>
          <a:lstStyle/>
          <a:p>
            <a:pPr defTabSz="685983">
              <a:defRPr/>
            </a:pPr>
            <a:r>
              <a:rPr lang="en-US" sz="2401" b="1" dirty="0"/>
              <a:t>Cervical polyp</a:t>
            </a:r>
            <a:r>
              <a:rPr lang="en-US" sz="2401" dirty="0"/>
              <a:t> </a:t>
            </a:r>
          </a:p>
        </p:txBody>
      </p:sp>
      <p:pic>
        <p:nvPicPr>
          <p:cNvPr id="1433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08664" y="2997201"/>
            <a:ext cx="4600575" cy="34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676276"/>
            <a:ext cx="4368800"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063750" y="3429000"/>
            <a:ext cx="4572000" cy="254000"/>
          </a:xfrm>
          <a:prstGeom prst="rect">
            <a:avLst/>
          </a:prstGeom>
        </p:spPr>
        <p:txBody>
          <a:bodyPr>
            <a:spAutoFit/>
          </a:bodyPr>
          <a:lstStyle/>
          <a:p>
            <a:pPr>
              <a:defRPr/>
            </a:pPr>
            <a:r>
              <a:rPr lang="en-US" sz="1050" dirty="0"/>
              <a:t>http://sunnybrook.ca/uploads/cx_polyp_vd_1.jpg</a:t>
            </a:r>
          </a:p>
        </p:txBody>
      </p:sp>
    </p:spTree>
    <p:extLst>
      <p:ext uri="{BB962C8B-B14F-4D97-AF65-F5344CB8AC3E}">
        <p14:creationId xmlns:p14="http://schemas.microsoft.com/office/powerpoint/2010/main" val="663726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idx="10"/>
          </p:nvPr>
        </p:nvPicPr>
        <p:blipFill>
          <a:blip r:embed="rId2">
            <a:extLst>
              <a:ext uri="{28A0092B-C50C-407E-A947-70E740481C1C}">
                <a14:useLocalDpi xmlns:a14="http://schemas.microsoft.com/office/drawing/2010/main" val="0"/>
              </a:ext>
            </a:extLst>
          </a:blip>
          <a:srcRect t="11009" b="11009"/>
          <a:stretch>
            <a:fillRect/>
          </a:stretch>
        </p:blipFill>
        <p:spPr>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2291" name="Content Placeholder 2"/>
          <p:cNvSpPr>
            <a:spLocks noGrp="1"/>
          </p:cNvSpPr>
          <p:nvPr>
            <p:ph type="subTitle" idx="1"/>
          </p:nvPr>
        </p:nvSpPr>
        <p:spPr>
          <a:xfrm>
            <a:off x="4440238" y="3644900"/>
            <a:ext cx="5307012" cy="1512888"/>
          </a:xfrm>
        </p:spPr>
        <p:txBody>
          <a:bodyPr rtlCol="0"/>
          <a:lstStyle/>
          <a:p>
            <a:pPr defTabSz="685983">
              <a:defRPr/>
            </a:pPr>
            <a:endParaRPr lang="en-US" altLang="en-US" dirty="0" smtClean="0"/>
          </a:p>
          <a:p>
            <a:pPr defTabSz="685983">
              <a:defRPr/>
            </a:pPr>
            <a:endParaRPr lang="en-US" altLang="en-US" sz="2000" dirty="0"/>
          </a:p>
          <a:p>
            <a:pPr defTabSz="685983">
              <a:defRPr/>
            </a:pPr>
            <a:r>
              <a:rPr lang="en-US" altLang="en-US" sz="2000" dirty="0"/>
              <a:t>Inflammation of cervix.</a:t>
            </a:r>
          </a:p>
          <a:p>
            <a:pPr defTabSz="685983">
              <a:defRPr/>
            </a:pPr>
            <a:r>
              <a:rPr lang="en-US" altLang="en-US" sz="2000" dirty="0"/>
              <a:t>Can be non-infectious or infectious</a:t>
            </a:r>
            <a:r>
              <a:rPr lang="en-US" altLang="en-US" dirty="0" smtClean="0"/>
              <a:t>.</a:t>
            </a:r>
          </a:p>
        </p:txBody>
      </p:sp>
      <p:sp>
        <p:nvSpPr>
          <p:cNvPr id="15364" name="Title 1"/>
          <p:cNvSpPr>
            <a:spLocks noGrp="1"/>
          </p:cNvSpPr>
          <p:nvPr>
            <p:ph type="ctrTitle"/>
          </p:nvPr>
        </p:nvSpPr>
        <p:spPr>
          <a:xfrm>
            <a:off x="4324350" y="2514600"/>
            <a:ext cx="5310188" cy="1625600"/>
          </a:xfrm>
        </p:spPr>
        <p:txBody>
          <a:bodyPr/>
          <a:lstStyle/>
          <a:p>
            <a:pPr eaLnBrk="1" hangingPunct="1"/>
            <a:r>
              <a:rPr lang="en-US" altLang="en-US" sz="3600"/>
              <a:t>CERVICITIS</a:t>
            </a:r>
          </a:p>
        </p:txBody>
      </p:sp>
    </p:spTree>
    <p:extLst>
      <p:ext uri="{BB962C8B-B14F-4D97-AF65-F5344CB8AC3E}">
        <p14:creationId xmlns:p14="http://schemas.microsoft.com/office/powerpoint/2010/main" val="284409553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832757" y="1773239"/>
            <a:ext cx="10303329" cy="4535487"/>
          </a:xfrm>
        </p:spPr>
        <p:txBody>
          <a:bodyPr rtlCol="0">
            <a:normAutofit/>
          </a:bodyPr>
          <a:lstStyle/>
          <a:p>
            <a:pPr marL="0" indent="0" defTabSz="685983">
              <a:buNone/>
              <a:defRPr/>
            </a:pPr>
            <a:endParaRPr lang="en-US" dirty="0"/>
          </a:p>
          <a:p>
            <a:pPr marL="457200" indent="-457200" defTabSz="685983">
              <a:defRPr/>
            </a:pPr>
            <a:r>
              <a:rPr lang="en-US" sz="2400" dirty="0" smtClean="0"/>
              <a:t>Is </a:t>
            </a:r>
            <a:r>
              <a:rPr lang="en-US" sz="2400" dirty="0"/>
              <a:t>inflammation of the cervix caused by chemical (e.g. douche) or mechanical (e.g. tampon, diaphragm) irritation. It is </a:t>
            </a:r>
            <a:r>
              <a:rPr lang="en-US" sz="2400" dirty="0" smtClean="0"/>
              <a:t>can be acute or chronic</a:t>
            </a:r>
            <a:r>
              <a:rPr lang="en-US" sz="2400" dirty="0"/>
              <a:t>. </a:t>
            </a:r>
          </a:p>
          <a:p>
            <a:pPr marL="0" indent="0" defTabSz="685983">
              <a:buNone/>
              <a:defRPr/>
            </a:pPr>
            <a:r>
              <a:rPr lang="en-US" sz="2400" b="1" dirty="0"/>
              <a:t>Clinical appearances</a:t>
            </a:r>
            <a:endParaRPr lang="en-US" sz="2400" dirty="0"/>
          </a:p>
          <a:p>
            <a:pPr marL="457200" indent="-457200" defTabSz="685983">
              <a:defRPr/>
            </a:pPr>
            <a:r>
              <a:rPr lang="en-US" sz="2400" dirty="0"/>
              <a:t>Often asymptomatic.</a:t>
            </a:r>
          </a:p>
          <a:p>
            <a:pPr marL="457200" indent="-457200" defTabSz="685983">
              <a:defRPr/>
            </a:pPr>
            <a:r>
              <a:rPr lang="en-US" sz="2400" dirty="0" smtClean="0"/>
              <a:t>The </a:t>
            </a:r>
            <a:r>
              <a:rPr lang="en-US" sz="2400" dirty="0"/>
              <a:t>cervix appears red and swollen</a:t>
            </a:r>
          </a:p>
          <a:p>
            <a:pPr marL="0" indent="0" defTabSz="685983">
              <a:buNone/>
              <a:defRPr/>
            </a:pPr>
            <a:r>
              <a:rPr lang="en-US" sz="2400" b="1" dirty="0"/>
              <a:t>Histology</a:t>
            </a:r>
            <a:endParaRPr lang="en-US" sz="2400" dirty="0"/>
          </a:p>
          <a:p>
            <a:pPr marL="457200" indent="-457200" defTabSz="685983">
              <a:defRPr/>
            </a:pPr>
            <a:r>
              <a:rPr lang="en-US" sz="2400" dirty="0"/>
              <a:t>The inflammatory cells are seen (neutrophils, plasma cells and lymphocytes).</a:t>
            </a:r>
          </a:p>
          <a:p>
            <a:pPr marL="457200" indent="-457200" defTabSz="685983">
              <a:defRPr/>
            </a:pPr>
            <a:r>
              <a:rPr lang="en-US" sz="2400" dirty="0"/>
              <a:t>Squamous metaplasia is common in chronic cerviciti</a:t>
            </a:r>
            <a:r>
              <a:rPr lang="en-US" sz="2600" dirty="0"/>
              <a:t>s. </a:t>
            </a:r>
          </a:p>
          <a:p>
            <a:pPr marL="91440" indent="-91440" defTabSz="685983">
              <a:buFont typeface="Wingdings 3" charset="2"/>
              <a:buChar char=""/>
              <a:defRPr/>
            </a:pPr>
            <a:endParaRPr lang="en-US" dirty="0">
              <a:solidFill>
                <a:schemeClr val="tx1">
                  <a:lumMod val="75000"/>
                  <a:lumOff val="25000"/>
                </a:schemeClr>
              </a:solidFill>
            </a:endParaRPr>
          </a:p>
          <a:p>
            <a:pPr marL="91440" indent="-91440" defTabSz="685983">
              <a:buFont typeface="Wingdings 3" charset="2"/>
              <a:buChar char=""/>
              <a:defRPr/>
            </a:pPr>
            <a:endParaRPr lang="en-US" dirty="0" smtClean="0">
              <a:solidFill>
                <a:schemeClr val="tx1">
                  <a:lumMod val="75000"/>
                  <a:lumOff val="25000"/>
                </a:schemeClr>
              </a:solidFill>
            </a:endParaRPr>
          </a:p>
        </p:txBody>
      </p:sp>
      <p:sp>
        <p:nvSpPr>
          <p:cNvPr id="12290" name="Title 1"/>
          <p:cNvSpPr>
            <a:spLocks noGrp="1"/>
          </p:cNvSpPr>
          <p:nvPr>
            <p:ph type="title"/>
          </p:nvPr>
        </p:nvSpPr>
        <p:spPr/>
        <p:txBody>
          <a:bodyPr rtlCol="0">
            <a:normAutofit/>
          </a:bodyPr>
          <a:lstStyle/>
          <a:p>
            <a:pPr defTabSz="685983">
              <a:defRPr/>
            </a:pPr>
            <a:r>
              <a:rPr lang="en-US" sz="2401" b="1" dirty="0"/>
              <a:t>Noninfectious (Nonspecific) Cervicitis</a:t>
            </a:r>
            <a:r>
              <a:rPr lang="en-US" sz="2401" dirty="0"/>
              <a:t> </a:t>
            </a:r>
          </a:p>
        </p:txBody>
      </p:sp>
    </p:spTree>
    <p:extLst>
      <p:ext uri="{BB962C8B-B14F-4D97-AF65-F5344CB8AC3E}">
        <p14:creationId xmlns:p14="http://schemas.microsoft.com/office/powerpoint/2010/main" val="176087463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p:cNvSpPr>
            <a:spLocks noGrp="1"/>
          </p:cNvSpPr>
          <p:nvPr>
            <p:ph idx="1"/>
          </p:nvPr>
        </p:nvSpPr>
        <p:spPr>
          <a:xfrm>
            <a:off x="759279" y="1600201"/>
            <a:ext cx="9440409" cy="4873625"/>
          </a:xfrm>
        </p:spPr>
        <p:txBody>
          <a:bodyPr/>
          <a:lstStyle/>
          <a:p>
            <a:pPr marL="182563" indent="-182563"/>
            <a:endParaRPr lang="en-US" altLang="en-US" dirty="0" smtClean="0">
              <a:solidFill>
                <a:schemeClr val="tx1"/>
              </a:solidFill>
            </a:endParaRPr>
          </a:p>
          <a:p>
            <a:pPr marL="182563" indent="-182563"/>
            <a:r>
              <a:rPr lang="en-US" altLang="en-US" dirty="0" smtClean="0">
                <a:solidFill>
                  <a:schemeClr val="tx1"/>
                </a:solidFill>
              </a:rPr>
              <a:t>Can be caused by various </a:t>
            </a:r>
            <a:r>
              <a:rPr lang="en-US" altLang="en-US" dirty="0" err="1" smtClean="0">
                <a:solidFill>
                  <a:schemeClr val="tx1"/>
                </a:solidFill>
              </a:rPr>
              <a:t>organisims</a:t>
            </a:r>
            <a:r>
              <a:rPr lang="en-US" altLang="en-US" dirty="0" smtClean="0">
                <a:solidFill>
                  <a:schemeClr val="tx1"/>
                </a:solidFill>
              </a:rPr>
              <a:t> e.g. staphylococci, enterococci, </a:t>
            </a:r>
            <a:r>
              <a:rPr lang="en-US" altLang="en-US" dirty="0" err="1" smtClean="0">
                <a:solidFill>
                  <a:schemeClr val="tx1"/>
                </a:solidFill>
              </a:rPr>
              <a:t>Gardnerella</a:t>
            </a:r>
            <a:r>
              <a:rPr lang="en-US" altLang="en-US" dirty="0" smtClean="0">
                <a:solidFill>
                  <a:schemeClr val="tx1"/>
                </a:solidFill>
              </a:rPr>
              <a:t> </a:t>
            </a:r>
            <a:r>
              <a:rPr lang="en-US" altLang="en-US" dirty="0" err="1" smtClean="0">
                <a:solidFill>
                  <a:schemeClr val="tx1"/>
                </a:solidFill>
              </a:rPr>
              <a:t>vaginalis</a:t>
            </a:r>
            <a:r>
              <a:rPr lang="en-US" altLang="en-US" dirty="0" smtClean="0">
                <a:solidFill>
                  <a:schemeClr val="tx1"/>
                </a:solidFill>
              </a:rPr>
              <a:t>, </a:t>
            </a:r>
            <a:r>
              <a:rPr lang="en-US" altLang="en-US" dirty="0" err="1" smtClean="0">
                <a:solidFill>
                  <a:schemeClr val="tx1"/>
                </a:solidFill>
              </a:rPr>
              <a:t>Trichomonas</a:t>
            </a:r>
            <a:r>
              <a:rPr lang="en-US" altLang="en-US" dirty="0" smtClean="0">
                <a:solidFill>
                  <a:schemeClr val="tx1"/>
                </a:solidFill>
              </a:rPr>
              <a:t> </a:t>
            </a:r>
            <a:r>
              <a:rPr lang="en-US" altLang="en-US" dirty="0" err="1" smtClean="0">
                <a:solidFill>
                  <a:schemeClr val="tx1"/>
                </a:solidFill>
              </a:rPr>
              <a:t>vaginalis</a:t>
            </a:r>
            <a:r>
              <a:rPr lang="en-US" altLang="en-US" dirty="0" smtClean="0">
                <a:solidFill>
                  <a:schemeClr val="tx1"/>
                </a:solidFill>
              </a:rPr>
              <a:t>, Candida </a:t>
            </a:r>
            <a:r>
              <a:rPr lang="en-US" altLang="en-US" dirty="0" err="1" smtClean="0">
                <a:solidFill>
                  <a:schemeClr val="tx1"/>
                </a:solidFill>
              </a:rPr>
              <a:t>albicans</a:t>
            </a:r>
            <a:r>
              <a:rPr lang="en-US" altLang="en-US" dirty="0" smtClean="0">
                <a:solidFill>
                  <a:schemeClr val="tx1"/>
                </a:solidFill>
              </a:rPr>
              <a:t> and Chlamydia </a:t>
            </a:r>
            <a:r>
              <a:rPr lang="en-US" altLang="en-US" dirty="0" smtClean="0">
                <a:solidFill>
                  <a:schemeClr val="tx1"/>
                </a:solidFill>
              </a:rPr>
              <a:t>trachomatis and HPV.</a:t>
            </a:r>
            <a:endParaRPr lang="en-US" altLang="en-US" dirty="0" smtClean="0">
              <a:solidFill>
                <a:schemeClr val="tx1"/>
              </a:solidFill>
            </a:endParaRPr>
          </a:p>
          <a:p>
            <a:pPr marL="182563" indent="-182563"/>
            <a:r>
              <a:rPr lang="en-US" altLang="en-US" dirty="0" smtClean="0">
                <a:solidFill>
                  <a:schemeClr val="tx1"/>
                </a:solidFill>
              </a:rPr>
              <a:t>Most often involves the </a:t>
            </a:r>
            <a:r>
              <a:rPr lang="en-US" altLang="en-US" dirty="0" err="1" smtClean="0">
                <a:solidFill>
                  <a:schemeClr val="tx1"/>
                </a:solidFill>
              </a:rPr>
              <a:t>endocervix</a:t>
            </a:r>
            <a:r>
              <a:rPr lang="en-US" altLang="en-US" dirty="0" smtClean="0">
                <a:solidFill>
                  <a:schemeClr val="tx1"/>
                </a:solidFill>
              </a:rPr>
              <a:t>.</a:t>
            </a:r>
          </a:p>
          <a:p>
            <a:pPr marL="182563" indent="-182563"/>
            <a:r>
              <a:rPr lang="en-US" altLang="en-US" dirty="0" smtClean="0">
                <a:solidFill>
                  <a:schemeClr val="tx1"/>
                </a:solidFill>
              </a:rPr>
              <a:t>May be asymptomatic</a:t>
            </a:r>
          </a:p>
          <a:p>
            <a:pPr marL="182563" indent="-182563"/>
            <a:r>
              <a:rPr lang="en-US" altLang="en-US" dirty="0" smtClean="0">
                <a:solidFill>
                  <a:schemeClr val="tx1"/>
                </a:solidFill>
              </a:rPr>
              <a:t>May manifest as vaginal discharge or itching</a:t>
            </a:r>
          </a:p>
        </p:txBody>
      </p:sp>
      <p:sp>
        <p:nvSpPr>
          <p:cNvPr id="17410" name="Title 1"/>
          <p:cNvSpPr>
            <a:spLocks noGrp="1"/>
          </p:cNvSpPr>
          <p:nvPr>
            <p:ph type="title"/>
          </p:nvPr>
        </p:nvSpPr>
        <p:spPr/>
        <p:txBody>
          <a:bodyPr/>
          <a:lstStyle/>
          <a:p>
            <a:pPr eaLnBrk="1" hangingPunct="1"/>
            <a:r>
              <a:rPr lang="en-US" altLang="en-US" sz="3200" b="1" dirty="0" smtClean="0"/>
              <a:t>Infectious </a:t>
            </a:r>
            <a:r>
              <a:rPr lang="en-US" altLang="en-US" sz="3200" b="1" dirty="0"/>
              <a:t>cervicitis</a:t>
            </a:r>
          </a:p>
        </p:txBody>
      </p:sp>
    </p:spTree>
    <p:extLst>
      <p:ext uri="{BB962C8B-B14F-4D97-AF65-F5344CB8AC3E}">
        <p14:creationId xmlns:p14="http://schemas.microsoft.com/office/powerpoint/2010/main" val="4138141634"/>
      </p:ext>
    </p:extLst>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21">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spDef>
      <a:spPr/>
      <a:bodyPr rtlCol="0" anchor="ctr"/>
      <a:lstStyle>
        <a:defPPr algn="ctr">
          <a:defRPr dirty="0"/>
        </a:defPPr>
      </a:lstStyle>
      <a:style>
        <a:lnRef idx="3">
          <a:schemeClr val="l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Theme21" id="{3BEFBBFB-0A67-40F9-8784-75C2DF346ABA}" vid="{F0A513D1-2624-494E-AE88-C3470C457F5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Theme21</Template>
  <TotalTime>182</TotalTime>
  <Words>2645</Words>
  <Application>Microsoft Office PowerPoint</Application>
  <PresentationFormat>Widescreen</PresentationFormat>
  <Paragraphs>252</Paragraphs>
  <Slides>37</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Corbel</vt:lpstr>
      <vt:lpstr>Wingdings</vt:lpstr>
      <vt:lpstr>Wingdings 2</vt:lpstr>
      <vt:lpstr>Wingdings 3</vt:lpstr>
      <vt:lpstr>Theme21</vt:lpstr>
      <vt:lpstr>Pathology of Uterine Cervix </vt:lpstr>
      <vt:lpstr>Lecture Outline:  Pathology of the uterine cervix. </vt:lpstr>
      <vt:lpstr>PowerPoint Presentation</vt:lpstr>
      <vt:lpstr>PowerPoint Presentation</vt:lpstr>
      <vt:lpstr>Cervical polyp </vt:lpstr>
      <vt:lpstr>Cervical polyp </vt:lpstr>
      <vt:lpstr>CERVICITIS</vt:lpstr>
      <vt:lpstr>Noninfectious (Nonspecific) Cervicitis </vt:lpstr>
      <vt:lpstr>Infectious cervicitis</vt:lpstr>
      <vt:lpstr>Candidiasis (moniliasis)</vt:lpstr>
      <vt:lpstr>Trichomoniasis </vt:lpstr>
      <vt:lpstr>Chlamydia trachomatis Cervicitis  </vt:lpstr>
      <vt:lpstr>Herpes simplex virus (HSV) Cervicitis</vt:lpstr>
      <vt:lpstr>Human papilloma virus (HPV) infection</vt:lpstr>
      <vt:lpstr>PowerPoint Presentation</vt:lpstr>
      <vt:lpstr>CERVICAL INTRAEPITHELIAL NEOPLASIA (CIN) Also known as  SQUAMOUS INTRAEPITHELIAL LESIONS (SIL)  &amp;  CERVICAL CARCINOMA</vt:lpstr>
      <vt:lpstr>Cervix Carcinoma</vt:lpstr>
      <vt:lpstr>Precancerous lesion of cervical carcinoma: cervical intraepithelial neoplasia (CIN) or squamous intraepithelial lesions (SIL). </vt:lpstr>
      <vt:lpstr>Cervical intraepithelial neoplasia (CIN)</vt:lpstr>
      <vt:lpstr>Cervical biopsy</vt:lpstr>
      <vt:lpstr>Cervical biopsy</vt:lpstr>
      <vt:lpstr>PAP SCREENING TEST: CYTOLOGY SCREENING FOR PRECANCEROUS LESIONS</vt:lpstr>
      <vt:lpstr>Cytology Pap Smear/Screening</vt:lpstr>
      <vt:lpstr>PowerPoint Presentation</vt:lpstr>
      <vt:lpstr>PowerPoint Presentation</vt:lpstr>
      <vt:lpstr>Risk Factors and causes for CIN/ SIL and cervical carcinoma</vt:lpstr>
      <vt:lpstr>CIN/SIL &amp; RULES OF PAP TEST</vt:lpstr>
      <vt:lpstr>Invasive Cervical Carcinoma</vt:lpstr>
      <vt:lpstr>PowerPoint Presentation</vt:lpstr>
      <vt:lpstr>PowerPoint Presentation</vt:lpstr>
      <vt:lpstr>Cervical cancer</vt:lpstr>
      <vt:lpstr>INVASIVE SQUAMOUS CELL CARCINOMA OF CERVIX:</vt:lpstr>
      <vt:lpstr>Cervical Carcinoma: Treatment</vt:lpstr>
      <vt:lpstr>Additional information: Cervical Carcinoma, Staging</vt:lpstr>
      <vt:lpstr>A, Carcinoma of the cervix, well advanced. B, Early stromal invasion occurring in a cervical intraepithelial neoplasm</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Pathology of Uterine Cervix </dc:title>
  <dc:creator>sufia husain</dc:creator>
  <cp:lastModifiedBy>Sufia Husain</cp:lastModifiedBy>
  <cp:revision>26</cp:revision>
  <dcterms:created xsi:type="dcterms:W3CDTF">2017-04-22T21:56:16Z</dcterms:created>
  <dcterms:modified xsi:type="dcterms:W3CDTF">2018-03-22T11:55:11Z</dcterms:modified>
</cp:coreProperties>
</file>