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png" ContentType="image/pn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7772400" cy="5835650"/>
  <p:notesSz cx="7772400" cy="583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8326" y="338340"/>
            <a:ext cx="6615747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9F29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267964"/>
            <a:ext cx="5440680" cy="145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632E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632E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48770"/>
            <a:ext cx="1904364" cy="606425"/>
          </a:xfrm>
          <a:custGeom>
            <a:avLst/>
            <a:gdLst/>
            <a:ahLst/>
            <a:cxnLst/>
            <a:rect l="l" t="t" r="r" b="b"/>
            <a:pathLst>
              <a:path w="1904364" h="606425">
                <a:moveTo>
                  <a:pt x="0" y="606247"/>
                </a:moveTo>
                <a:lnTo>
                  <a:pt x="1904238" y="606247"/>
                </a:lnTo>
                <a:lnTo>
                  <a:pt x="1904238" y="0"/>
                </a:lnTo>
                <a:lnTo>
                  <a:pt x="0" y="0"/>
                </a:lnTo>
                <a:lnTo>
                  <a:pt x="0" y="606247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005279" y="5140997"/>
            <a:ext cx="5767705" cy="606425"/>
          </a:xfrm>
          <a:custGeom>
            <a:avLst/>
            <a:gdLst/>
            <a:ahLst/>
            <a:cxnLst/>
            <a:rect l="l" t="t" r="r" b="b"/>
            <a:pathLst>
              <a:path w="5767705" h="606425">
                <a:moveTo>
                  <a:pt x="0" y="606247"/>
                </a:moveTo>
                <a:lnTo>
                  <a:pt x="5767120" y="606247"/>
                </a:lnTo>
                <a:lnTo>
                  <a:pt x="5767120" y="0"/>
                </a:lnTo>
                <a:lnTo>
                  <a:pt x="0" y="0"/>
                </a:lnTo>
                <a:lnTo>
                  <a:pt x="0" y="606247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632E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91577"/>
            <a:ext cx="453390" cy="194310"/>
          </a:xfrm>
          <a:custGeom>
            <a:avLst/>
            <a:gdLst/>
            <a:ahLst/>
            <a:cxnLst/>
            <a:rect l="l" t="t" r="r" b="b"/>
            <a:pathLst>
              <a:path w="453390" h="194309">
                <a:moveTo>
                  <a:pt x="0" y="194310"/>
                </a:moveTo>
                <a:lnTo>
                  <a:pt x="453390" y="194310"/>
                </a:lnTo>
                <a:lnTo>
                  <a:pt x="453390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01967" y="1091577"/>
            <a:ext cx="7270750" cy="194310"/>
          </a:xfrm>
          <a:custGeom>
            <a:avLst/>
            <a:gdLst/>
            <a:ahLst/>
            <a:cxnLst/>
            <a:rect l="l" t="t" r="r" b="b"/>
            <a:pathLst>
              <a:path w="7270750" h="194309">
                <a:moveTo>
                  <a:pt x="0" y="194310"/>
                </a:moveTo>
                <a:lnTo>
                  <a:pt x="7270432" y="194310"/>
                </a:lnTo>
                <a:lnTo>
                  <a:pt x="7270432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917" y="20319"/>
            <a:ext cx="6610565" cy="1162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632E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735" y="1763031"/>
            <a:ext cx="6662928" cy="343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5427154"/>
            <a:ext cx="2487168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://www.symptomsandtreatment.net/wp-content/uploads/2011/11/Miscarriage.jpg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acfs2000.com/assets/images/surgery_services/mullerian7.jpg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hyperlink" Target="http://www.proteinatlas.org/images_dictionary/placenta" TargetMode="External"/><Relationship Id="rId6" Type="http://schemas.openxmlformats.org/officeDocument/2006/relationships/hyperlink" Target="http://www.humpath.com/IMG/jpg/placenta1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hyperlink" Target="http://www.waybuilder.net/sweethaven/MedTech/ObsNe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hyperlink" Target="http://lakecharlesobgyn.com/Images/molar-pregnancy-1.jpg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hyperlink" Target="http://www.sccs.swarthmore.edu/users/98/amita/chorio2.jpeg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hyperlink" Target="http://www.louismedhospital.com.ng/blog/item/106-gestational-trophoblastic-disease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hyperlink" Target="http://4.bp.blogspot.com/-99ik_pMAEF4/USoTKSJB5fI/AAAAAAAAAD4/3w8mdgVxDSQ/s320/ectopic_pregnancy.jpg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://ladylike.hr/upload_data/ckeditor/Ectopic-Pregnancy2.png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8770"/>
            <a:ext cx="1904364" cy="606425"/>
          </a:xfrm>
          <a:custGeom>
            <a:avLst/>
            <a:gdLst/>
            <a:ahLst/>
            <a:cxnLst/>
            <a:rect l="l" t="t" r="r" b="b"/>
            <a:pathLst>
              <a:path w="1904364" h="606425">
                <a:moveTo>
                  <a:pt x="0" y="606247"/>
                </a:moveTo>
                <a:lnTo>
                  <a:pt x="1904238" y="606247"/>
                </a:lnTo>
                <a:lnTo>
                  <a:pt x="1904238" y="0"/>
                </a:lnTo>
                <a:lnTo>
                  <a:pt x="0" y="0"/>
                </a:lnTo>
                <a:lnTo>
                  <a:pt x="0" y="606247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5279" y="5140997"/>
            <a:ext cx="5767705" cy="606425"/>
          </a:xfrm>
          <a:custGeom>
            <a:avLst/>
            <a:gdLst/>
            <a:ahLst/>
            <a:cxnLst/>
            <a:rect l="l" t="t" r="r" b="b"/>
            <a:pathLst>
              <a:path w="5767705" h="606425">
                <a:moveTo>
                  <a:pt x="0" y="606247"/>
                </a:moveTo>
                <a:lnTo>
                  <a:pt x="5767120" y="606247"/>
                </a:lnTo>
                <a:lnTo>
                  <a:pt x="5767120" y="0"/>
                </a:lnTo>
                <a:lnTo>
                  <a:pt x="0" y="0"/>
                </a:lnTo>
                <a:lnTo>
                  <a:pt x="0" y="606247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866" y="1587969"/>
            <a:ext cx="5469255" cy="33655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2050" spc="-95" b="1">
                <a:uFill>
                  <a:solidFill>
                    <a:srgbClr val="632E62"/>
                  </a:solidFill>
                </a:uFill>
                <a:latin typeface="Arial"/>
                <a:cs typeface="Arial"/>
              </a:rPr>
              <a:t>DISORDERS </a:t>
            </a:r>
            <a:r>
              <a:rPr dirty="0" u="heavy" sz="2050" spc="-65" b="1">
                <a:uFill>
                  <a:solidFill>
                    <a:srgbClr val="632E62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050" spc="-80" b="1">
                <a:uFill>
                  <a:solidFill>
                    <a:srgbClr val="632E62"/>
                  </a:solidFill>
                </a:uFill>
                <a:latin typeface="Arial"/>
                <a:cs typeface="Arial"/>
              </a:rPr>
              <a:t>PREGNANCY </a:t>
            </a:r>
            <a:r>
              <a:rPr dirty="0" u="heavy" sz="2050" spc="-55" b="1">
                <a:uFill>
                  <a:solidFill>
                    <a:srgbClr val="632E62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2050" spc="-340" b="1">
                <a:uFill>
                  <a:solidFill>
                    <a:srgbClr val="632E62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50" spc="-100" b="1">
                <a:uFill>
                  <a:solidFill>
                    <a:srgbClr val="632E62"/>
                  </a:solidFill>
                </a:uFill>
                <a:latin typeface="Arial"/>
                <a:cs typeface="Arial"/>
              </a:rPr>
              <a:t>PLACENTA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866" y="2203284"/>
            <a:ext cx="6113780" cy="64452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dirty="0" sz="2050" spc="-90" b="1">
                <a:solidFill>
                  <a:srgbClr val="632E62"/>
                </a:solidFill>
                <a:latin typeface="Arial"/>
                <a:cs typeface="Arial"/>
              </a:rPr>
              <a:t>ECTOPIC </a:t>
            </a:r>
            <a:r>
              <a:rPr dirty="0" sz="2050" spc="-85" b="1">
                <a:solidFill>
                  <a:srgbClr val="632E62"/>
                </a:solidFill>
                <a:latin typeface="Arial"/>
                <a:cs typeface="Arial"/>
              </a:rPr>
              <a:t>PREGNANCY, </a:t>
            </a:r>
            <a:r>
              <a:rPr dirty="0" sz="2050" spc="-75" b="1">
                <a:solidFill>
                  <a:srgbClr val="632E62"/>
                </a:solidFill>
                <a:latin typeface="Arial"/>
                <a:cs typeface="Arial"/>
              </a:rPr>
              <a:t>SPONTANEOUS</a:t>
            </a:r>
            <a:r>
              <a:rPr dirty="0" sz="2050" spc="-260" b="1">
                <a:solidFill>
                  <a:srgbClr val="632E62"/>
                </a:solidFill>
                <a:latin typeface="Arial"/>
                <a:cs typeface="Arial"/>
              </a:rPr>
              <a:t> </a:t>
            </a:r>
            <a:r>
              <a:rPr dirty="0" sz="2050" spc="-85" b="1">
                <a:solidFill>
                  <a:srgbClr val="632E62"/>
                </a:solidFill>
                <a:latin typeface="Arial"/>
                <a:cs typeface="Arial"/>
              </a:rPr>
              <a:t>ABORTION  </a:t>
            </a:r>
            <a:r>
              <a:rPr dirty="0" sz="2050" spc="-55" b="1">
                <a:solidFill>
                  <a:srgbClr val="632E62"/>
                </a:solidFill>
                <a:latin typeface="Arial"/>
                <a:cs typeface="Arial"/>
              </a:rPr>
              <a:t>AND </a:t>
            </a:r>
            <a:r>
              <a:rPr dirty="0" sz="2050" spc="-105" b="1">
                <a:solidFill>
                  <a:srgbClr val="632E62"/>
                </a:solidFill>
                <a:latin typeface="Arial"/>
                <a:cs typeface="Arial"/>
              </a:rPr>
              <a:t>GESTATIONAL </a:t>
            </a:r>
            <a:r>
              <a:rPr dirty="0" sz="2050" spc="-100" b="1">
                <a:solidFill>
                  <a:srgbClr val="632E62"/>
                </a:solidFill>
                <a:latin typeface="Arial"/>
                <a:cs typeface="Arial"/>
              </a:rPr>
              <a:t>TROPHOBLASTIC</a:t>
            </a:r>
            <a:r>
              <a:rPr dirty="0" sz="2050" spc="-250" b="1">
                <a:solidFill>
                  <a:srgbClr val="632E62"/>
                </a:solidFill>
                <a:latin typeface="Arial"/>
                <a:cs typeface="Arial"/>
              </a:rPr>
              <a:t> </a:t>
            </a:r>
            <a:r>
              <a:rPr dirty="0" sz="2050" spc="-114" b="1">
                <a:solidFill>
                  <a:srgbClr val="632E62"/>
                </a:solidFill>
                <a:latin typeface="Arial"/>
                <a:cs typeface="Arial"/>
              </a:rPr>
              <a:t>DISEASE.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406" y="3496147"/>
            <a:ext cx="4906010" cy="12401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350" spc="-20">
                <a:latin typeface="Arial"/>
                <a:cs typeface="Arial"/>
              </a:rPr>
              <a:t>SUFIA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HUSAIN</a:t>
            </a:r>
            <a:endParaRPr sz="1350">
              <a:latin typeface="Arial"/>
              <a:cs typeface="Arial"/>
            </a:endParaRPr>
          </a:p>
          <a:p>
            <a:pPr marL="12700" marR="3916045">
              <a:lnSpc>
                <a:spcPct val="118100"/>
              </a:lnSpc>
            </a:pPr>
            <a:r>
              <a:rPr dirty="0" sz="1350" spc="25">
                <a:latin typeface="Arial"/>
                <a:cs typeface="Arial"/>
              </a:rPr>
              <a:t>Pathology  </a:t>
            </a:r>
            <a:r>
              <a:rPr dirty="0" sz="1350" spc="-35">
                <a:latin typeface="Arial"/>
                <a:cs typeface="Arial"/>
              </a:rPr>
              <a:t>KSU,</a:t>
            </a:r>
            <a:r>
              <a:rPr dirty="0" sz="1350" spc="-15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Riyadh  </a:t>
            </a:r>
            <a:r>
              <a:rPr dirty="0" sz="1350" spc="35">
                <a:latin typeface="Arial"/>
                <a:cs typeface="Arial"/>
              </a:rPr>
              <a:t>March</a:t>
            </a:r>
            <a:r>
              <a:rPr dirty="0" sz="1350" spc="-114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2018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350" spc="10">
                <a:latin typeface="Arial"/>
                <a:cs typeface="Arial"/>
              </a:rPr>
              <a:t>Reference: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Robbins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100">
                <a:latin typeface="Arial"/>
                <a:cs typeface="Arial"/>
              </a:rPr>
              <a:t>&amp;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Cotran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Pathology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55">
                <a:latin typeface="Arial"/>
                <a:cs typeface="Arial"/>
              </a:rPr>
              <a:t>and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Rubin’s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Pathology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326" y="385784"/>
            <a:ext cx="6405245" cy="4400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35"/>
              <a:t>Spontaneous </a:t>
            </a:r>
            <a:r>
              <a:rPr dirty="0" sz="2700" spc="55"/>
              <a:t>abortion</a:t>
            </a:r>
            <a:r>
              <a:rPr dirty="0" sz="2700" spc="-535"/>
              <a:t> </a:t>
            </a:r>
            <a:r>
              <a:rPr dirty="0" sz="2700" spc="-60"/>
              <a:t>(SAB)/ </a:t>
            </a:r>
            <a:r>
              <a:rPr dirty="0" sz="2700" spc="35"/>
              <a:t>Miscarriage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468523" y="1286660"/>
            <a:ext cx="6771005" cy="261366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64795" indent="-252095">
              <a:lnSpc>
                <a:spcPct val="100000"/>
              </a:lnSpc>
              <a:spcBef>
                <a:spcPts val="305"/>
              </a:spcBef>
              <a:buClr>
                <a:srgbClr val="9B57D3"/>
              </a:buClr>
              <a:buSzPct val="58823"/>
              <a:buFont typeface="DejaVu Sans"/>
              <a:buChar char="•"/>
              <a:tabLst>
                <a:tab pos="265430" algn="l"/>
              </a:tabLst>
            </a:pPr>
            <a:r>
              <a:rPr dirty="0" sz="1700" spc="-100" b="1">
                <a:latin typeface="Arial"/>
                <a:cs typeface="Arial"/>
              </a:rPr>
              <a:t>Also </a:t>
            </a:r>
            <a:r>
              <a:rPr dirty="0" sz="1700" spc="-60" b="1">
                <a:latin typeface="Arial"/>
                <a:cs typeface="Arial"/>
              </a:rPr>
              <a:t>known </a:t>
            </a:r>
            <a:r>
              <a:rPr dirty="0" sz="1700" spc="-20" b="1">
                <a:latin typeface="Arial"/>
                <a:cs typeface="Arial"/>
              </a:rPr>
              <a:t>as</a:t>
            </a:r>
            <a:r>
              <a:rPr dirty="0" sz="1700" spc="-160" b="1">
                <a:latin typeface="Arial"/>
                <a:cs typeface="Arial"/>
              </a:rPr>
              <a:t> </a:t>
            </a:r>
            <a:r>
              <a:rPr dirty="0" sz="1700" spc="-35" b="1">
                <a:latin typeface="Arial"/>
                <a:cs typeface="Arial"/>
              </a:rPr>
              <a:t>miscarriage</a:t>
            </a:r>
            <a:endParaRPr sz="1700">
              <a:latin typeface="Arial"/>
              <a:cs typeface="Arial"/>
            </a:endParaRPr>
          </a:p>
          <a:p>
            <a:pPr marL="264795" marR="480695" indent="-252095">
              <a:lnSpc>
                <a:spcPts val="1639"/>
              </a:lnSpc>
              <a:spcBef>
                <a:spcPts val="600"/>
              </a:spcBef>
              <a:buClr>
                <a:srgbClr val="9B57D3"/>
              </a:buClr>
              <a:buSzPct val="58823"/>
              <a:buFont typeface="DejaVu Sans"/>
              <a:buChar char="•"/>
              <a:tabLst>
                <a:tab pos="265430" algn="l"/>
              </a:tabLst>
            </a:pPr>
            <a:r>
              <a:rPr dirty="0" sz="1700" spc="10">
                <a:latin typeface="Arial"/>
                <a:cs typeface="Arial"/>
              </a:rPr>
              <a:t>It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is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the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spontaneous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end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of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80">
                <a:latin typeface="Arial"/>
                <a:cs typeface="Arial"/>
              </a:rPr>
              <a:t>a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pregnancy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85">
                <a:latin typeface="Arial"/>
                <a:cs typeface="Arial"/>
              </a:rPr>
              <a:t>at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80">
                <a:latin typeface="Arial"/>
                <a:cs typeface="Arial"/>
              </a:rPr>
              <a:t>a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50">
                <a:latin typeface="Arial"/>
                <a:cs typeface="Arial"/>
              </a:rPr>
              <a:t>stage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where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the  </a:t>
            </a:r>
            <a:r>
              <a:rPr dirty="0" sz="1700" spc="40">
                <a:latin typeface="Arial"/>
                <a:cs typeface="Arial"/>
              </a:rPr>
              <a:t>embryo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or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fetus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is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incapable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of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surviving.</a:t>
            </a:r>
            <a:endParaRPr sz="1700">
              <a:latin typeface="Arial"/>
              <a:cs typeface="Arial"/>
            </a:endParaRPr>
          </a:p>
          <a:p>
            <a:pPr marL="264795" indent="-252095">
              <a:lnSpc>
                <a:spcPct val="100000"/>
              </a:lnSpc>
              <a:spcBef>
                <a:spcPts val="220"/>
              </a:spcBef>
              <a:buClr>
                <a:srgbClr val="9B57D3"/>
              </a:buClr>
              <a:buSzPct val="58823"/>
              <a:buFont typeface="DejaVu Sans"/>
              <a:buChar char="•"/>
              <a:tabLst>
                <a:tab pos="265430" algn="l"/>
              </a:tabLst>
            </a:pPr>
            <a:r>
              <a:rPr dirty="0" sz="1700" spc="20">
                <a:latin typeface="Arial"/>
                <a:cs typeface="Arial"/>
              </a:rPr>
              <a:t>Miscarriages </a:t>
            </a:r>
            <a:r>
              <a:rPr dirty="0" sz="1700" spc="70">
                <a:latin typeface="Arial"/>
                <a:cs typeface="Arial"/>
              </a:rPr>
              <a:t>that</a:t>
            </a:r>
            <a:r>
              <a:rPr dirty="0" sz="1700" spc="-235">
                <a:latin typeface="Arial"/>
                <a:cs typeface="Arial"/>
              </a:rPr>
              <a:t> </a:t>
            </a:r>
            <a:r>
              <a:rPr dirty="0" sz="1700" spc="50">
                <a:latin typeface="Arial"/>
                <a:cs typeface="Arial"/>
              </a:rPr>
              <a:t>occur</a:t>
            </a:r>
            <a:endParaRPr sz="1700">
              <a:latin typeface="Arial"/>
              <a:cs typeface="Arial"/>
            </a:endParaRPr>
          </a:p>
          <a:p>
            <a:pPr lvl="1" marL="536575" marR="5080" indent="-210185">
              <a:lnSpc>
                <a:spcPct val="77900"/>
              </a:lnSpc>
              <a:spcBef>
                <a:spcPts val="480"/>
              </a:spcBef>
              <a:buClr>
                <a:srgbClr val="92278F"/>
              </a:buClr>
              <a:buSzPct val="70588"/>
              <a:buFont typeface="DejaVu Sans"/>
              <a:buChar char="•"/>
              <a:tabLst>
                <a:tab pos="537210" algn="l"/>
              </a:tabLst>
            </a:pPr>
            <a:r>
              <a:rPr dirty="0" sz="1700" spc="35">
                <a:latin typeface="Arial"/>
                <a:cs typeface="Arial"/>
              </a:rPr>
              <a:t>before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the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6th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week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of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gestation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are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called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50" i="1">
                <a:solidFill>
                  <a:srgbClr val="FF0000"/>
                </a:solidFill>
                <a:latin typeface="Arial"/>
                <a:cs typeface="Arial"/>
              </a:rPr>
              <a:t>early</a:t>
            </a:r>
            <a:r>
              <a:rPr dirty="0" sz="1750" spc="-1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20" i="1">
                <a:solidFill>
                  <a:srgbClr val="FF0000"/>
                </a:solidFill>
                <a:latin typeface="Arial"/>
                <a:cs typeface="Arial"/>
              </a:rPr>
              <a:t>pregnancy</a:t>
            </a:r>
            <a:r>
              <a:rPr dirty="0" sz="1750" spc="-1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-35" i="1">
                <a:solidFill>
                  <a:srgbClr val="FF0000"/>
                </a:solidFill>
                <a:latin typeface="Arial"/>
                <a:cs typeface="Arial"/>
              </a:rPr>
              <a:t>loss  </a:t>
            </a:r>
            <a:r>
              <a:rPr dirty="0" sz="1750" spc="5" i="1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dirty="0" sz="1750" spc="15" i="1">
                <a:solidFill>
                  <a:srgbClr val="FF0000"/>
                </a:solidFill>
                <a:latin typeface="Arial"/>
                <a:cs typeface="Arial"/>
              </a:rPr>
              <a:t>chemical</a:t>
            </a:r>
            <a:r>
              <a:rPr dirty="0" sz="1750" spc="-25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5" i="1">
                <a:solidFill>
                  <a:srgbClr val="FF0000"/>
                </a:solidFill>
                <a:latin typeface="Arial"/>
                <a:cs typeface="Arial"/>
              </a:rPr>
              <a:t>pregnancy.</a:t>
            </a:r>
            <a:endParaRPr sz="1750">
              <a:latin typeface="Arial"/>
              <a:cs typeface="Arial"/>
            </a:endParaRPr>
          </a:p>
          <a:p>
            <a:pPr lvl="1" marL="536575" marR="194945" indent="-210185">
              <a:lnSpc>
                <a:spcPct val="77900"/>
              </a:lnSpc>
              <a:spcBef>
                <a:spcPts val="490"/>
              </a:spcBef>
              <a:buClr>
                <a:srgbClr val="92278F"/>
              </a:buClr>
              <a:buSzPct val="70588"/>
              <a:buFont typeface="DejaVu Sans"/>
              <a:buChar char="•"/>
              <a:tabLst>
                <a:tab pos="537210" algn="l"/>
              </a:tabLst>
            </a:pPr>
            <a:r>
              <a:rPr dirty="0" sz="1700" spc="50">
                <a:latin typeface="Arial"/>
                <a:cs typeface="Arial"/>
              </a:rPr>
              <a:t>after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the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6th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week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of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gestation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are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called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50" spc="5" i="1">
                <a:solidFill>
                  <a:srgbClr val="FF0000"/>
                </a:solidFill>
                <a:latin typeface="Arial"/>
                <a:cs typeface="Arial"/>
              </a:rPr>
              <a:t>clinical</a:t>
            </a:r>
            <a:r>
              <a:rPr dirty="0" sz="1750" spc="-1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750" spc="5" i="1">
                <a:solidFill>
                  <a:srgbClr val="FF0000"/>
                </a:solidFill>
                <a:latin typeface="Arial"/>
                <a:cs typeface="Arial"/>
              </a:rPr>
              <a:t>spontaneous  </a:t>
            </a:r>
            <a:r>
              <a:rPr dirty="0" sz="1750" i="1">
                <a:solidFill>
                  <a:srgbClr val="FF0000"/>
                </a:solidFill>
                <a:latin typeface="Arial"/>
                <a:cs typeface="Arial"/>
              </a:rPr>
              <a:t>abortion</a:t>
            </a:r>
            <a:r>
              <a:rPr dirty="0" sz="170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264795" indent="-252095">
              <a:lnSpc>
                <a:spcPct val="100000"/>
              </a:lnSpc>
              <a:spcBef>
                <a:spcPts val="200"/>
              </a:spcBef>
              <a:buClr>
                <a:srgbClr val="9B57D3"/>
              </a:buClr>
              <a:buSzPct val="58823"/>
              <a:buFont typeface="DejaVu Sans"/>
              <a:buChar char="•"/>
              <a:tabLst>
                <a:tab pos="265430" algn="l"/>
              </a:tabLst>
            </a:pPr>
            <a:r>
              <a:rPr dirty="0" sz="1700" spc="45">
                <a:latin typeface="Arial"/>
                <a:cs typeface="Arial"/>
              </a:rPr>
              <a:t>About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10-25%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of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10">
                <a:latin typeface="Arial"/>
                <a:cs typeface="Arial"/>
              </a:rPr>
              <a:t>all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pregnancies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end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miscarriage.</a:t>
            </a:r>
            <a:endParaRPr sz="1700">
              <a:latin typeface="Arial"/>
              <a:cs typeface="Arial"/>
            </a:endParaRPr>
          </a:p>
          <a:p>
            <a:pPr marL="264795" indent="-252095">
              <a:lnSpc>
                <a:spcPct val="100000"/>
              </a:lnSpc>
              <a:spcBef>
                <a:spcPts val="195"/>
              </a:spcBef>
              <a:buClr>
                <a:srgbClr val="9B57D3"/>
              </a:buClr>
              <a:buSzPct val="58823"/>
              <a:buFont typeface="DejaVu Sans"/>
              <a:buChar char="•"/>
              <a:tabLst>
                <a:tab pos="265430" algn="l"/>
              </a:tabLst>
            </a:pPr>
            <a:r>
              <a:rPr dirty="0" sz="1700" spc="15">
                <a:latin typeface="Arial"/>
                <a:cs typeface="Arial"/>
              </a:rPr>
              <a:t>Most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miscarriages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50">
                <a:latin typeface="Arial"/>
                <a:cs typeface="Arial"/>
              </a:rPr>
              <a:t>occur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during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the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15">
                <a:latin typeface="Arial"/>
                <a:cs typeface="Arial"/>
              </a:rPr>
              <a:t>fi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9887" y="3663936"/>
            <a:ext cx="2606040" cy="22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55"/>
              </a:lnSpc>
            </a:pPr>
            <a:r>
              <a:rPr dirty="0" sz="1700" spc="30">
                <a:latin typeface="Arial"/>
                <a:cs typeface="Arial"/>
              </a:rPr>
              <a:t>rst</a:t>
            </a:r>
            <a:r>
              <a:rPr dirty="0" sz="1700" spc="-1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13</a:t>
            </a:r>
            <a:r>
              <a:rPr dirty="0" sz="1700" spc="-120">
                <a:latin typeface="Arial"/>
                <a:cs typeface="Arial"/>
              </a:rPr>
              <a:t> </a:t>
            </a:r>
            <a:r>
              <a:rPr dirty="0" sz="1700" spc="20">
                <a:latin typeface="Arial"/>
                <a:cs typeface="Arial"/>
              </a:rPr>
              <a:t>weeks</a:t>
            </a:r>
            <a:r>
              <a:rPr dirty="0" sz="1700" spc="-114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of</a:t>
            </a:r>
            <a:r>
              <a:rPr dirty="0" sz="1700" spc="-120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pregnancy.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04359" y="3688387"/>
            <a:ext cx="3310318" cy="195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4066" y="5665844"/>
            <a:ext cx="295084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65">
                <a:latin typeface="DejaVu Sans"/>
                <a:cs typeface="DejaVu Sans"/>
                <a:hlinkClick r:id="rId3"/>
              </a:rPr>
              <a:t>http://www.symptomsandtreatment.net/wp-content/uploads/2011/11/Miscarriage.jpg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594233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Causes </a:t>
            </a:r>
            <a:r>
              <a:rPr dirty="0" spc="65"/>
              <a:t>of</a:t>
            </a:r>
            <a:r>
              <a:rPr dirty="0" spc="-490"/>
              <a:t> </a:t>
            </a:r>
            <a:r>
              <a:rPr dirty="0" spc="5"/>
              <a:t>SAB/Miscarriage: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17" y="1378671"/>
            <a:ext cx="6845934" cy="3542029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84480" indent="-250190">
              <a:lnSpc>
                <a:spcPct val="100000"/>
              </a:lnSpc>
              <a:spcBef>
                <a:spcPts val="260"/>
              </a:spcBef>
              <a:buClr>
                <a:srgbClr val="9B57D3"/>
              </a:buClr>
              <a:buSzPct val="60526"/>
              <a:buFont typeface="DejaVu Sans"/>
              <a:buChar char="•"/>
              <a:tabLst>
                <a:tab pos="285115" algn="l"/>
              </a:tabLst>
            </a:pPr>
            <a:r>
              <a:rPr dirty="0" sz="1900" spc="10">
                <a:latin typeface="Arial"/>
                <a:cs typeface="Arial"/>
              </a:rPr>
              <a:t>Most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miscarriages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occur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during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the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first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10">
                <a:latin typeface="Arial"/>
                <a:cs typeface="Arial"/>
              </a:rPr>
              <a:t>trimester.</a:t>
            </a:r>
            <a:endParaRPr sz="1900">
              <a:latin typeface="Arial"/>
              <a:cs typeface="Arial"/>
            </a:endParaRPr>
          </a:p>
          <a:p>
            <a:pPr marL="284480" indent="-250190">
              <a:lnSpc>
                <a:spcPct val="100000"/>
              </a:lnSpc>
              <a:spcBef>
                <a:spcPts val="165"/>
              </a:spcBef>
              <a:buClr>
                <a:srgbClr val="9B57D3"/>
              </a:buClr>
              <a:buSzPct val="60526"/>
              <a:buFont typeface="DejaVu Sans"/>
              <a:buChar char="•"/>
              <a:tabLst>
                <a:tab pos="285115" algn="l"/>
              </a:tabLst>
            </a:pPr>
            <a:r>
              <a:rPr dirty="0" sz="1900" spc="-20">
                <a:latin typeface="Arial"/>
                <a:cs typeface="Arial"/>
              </a:rPr>
              <a:t>The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cause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of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80">
                <a:latin typeface="Arial"/>
                <a:cs typeface="Arial"/>
              </a:rPr>
              <a:t>a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miscarriage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55">
                <a:latin typeface="Arial"/>
                <a:cs typeface="Arial"/>
              </a:rPr>
              <a:t>cannot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always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be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determined.</a:t>
            </a:r>
            <a:endParaRPr sz="1900">
              <a:latin typeface="Arial"/>
              <a:cs typeface="Arial"/>
            </a:endParaRPr>
          </a:p>
          <a:p>
            <a:pPr algn="just" marL="284480" marR="400685" indent="-250190">
              <a:lnSpc>
                <a:spcPct val="80600"/>
              </a:lnSpc>
              <a:spcBef>
                <a:spcPts val="585"/>
              </a:spcBef>
              <a:buClr>
                <a:srgbClr val="9B57D3"/>
              </a:buClr>
              <a:buSzPct val="60526"/>
              <a:buFont typeface="DejaVu Sans"/>
              <a:buChar char="•"/>
              <a:tabLst>
                <a:tab pos="285115" algn="l"/>
              </a:tabLst>
            </a:pPr>
            <a:r>
              <a:rPr dirty="0" sz="1900" spc="15">
                <a:latin typeface="Arial"/>
                <a:cs typeface="Arial"/>
              </a:rPr>
              <a:t>Miscarriages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60">
                <a:latin typeface="Arial"/>
                <a:cs typeface="Arial"/>
              </a:rPr>
              <a:t>can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occur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for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many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reasons.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Chromosomal  </a:t>
            </a:r>
            <a:r>
              <a:rPr dirty="0" sz="1900" spc="25">
                <a:latin typeface="Arial"/>
                <a:cs typeface="Arial"/>
              </a:rPr>
              <a:t>abnormalities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of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the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fetus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are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the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most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common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cause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of  </a:t>
            </a:r>
            <a:r>
              <a:rPr dirty="0" sz="1900" spc="15">
                <a:latin typeface="Arial"/>
                <a:cs typeface="Arial"/>
              </a:rPr>
              <a:t>early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15">
                <a:latin typeface="Arial"/>
                <a:cs typeface="Arial"/>
              </a:rPr>
              <a:t>miscarriages.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The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causes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are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as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10">
                <a:latin typeface="Arial"/>
                <a:cs typeface="Arial"/>
              </a:rPr>
              <a:t>follows</a:t>
            </a:r>
            <a:endParaRPr sz="1900">
              <a:latin typeface="Arial"/>
              <a:cs typeface="Arial"/>
            </a:endParaRPr>
          </a:p>
          <a:p>
            <a:pPr marL="247015" indent="-23431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247650" algn="l"/>
              </a:tabLst>
            </a:pPr>
            <a:r>
              <a:rPr dirty="0" sz="1900" spc="-70" b="1">
                <a:latin typeface="Arial"/>
                <a:cs typeface="Arial"/>
              </a:rPr>
              <a:t>Chromosomal</a:t>
            </a:r>
            <a:r>
              <a:rPr dirty="0" sz="1900" spc="-125" b="1">
                <a:latin typeface="Arial"/>
                <a:cs typeface="Arial"/>
              </a:rPr>
              <a:t> </a:t>
            </a:r>
            <a:r>
              <a:rPr dirty="0" sz="1900" spc="-65" b="1">
                <a:latin typeface="Arial"/>
                <a:cs typeface="Arial"/>
              </a:rPr>
              <a:t>abnormalities</a:t>
            </a:r>
            <a:r>
              <a:rPr dirty="0" sz="1900" spc="-65"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lvl="1" marL="556260" marR="617855" indent="-320040">
              <a:lnSpc>
                <a:spcPts val="1830"/>
              </a:lnSpc>
              <a:spcBef>
                <a:spcPts val="455"/>
              </a:spcBef>
              <a:buClr>
                <a:srgbClr val="92278F"/>
              </a:buClr>
              <a:buSzPct val="68421"/>
              <a:buFont typeface="DejaVu Sans"/>
              <a:buChar char="➢"/>
              <a:tabLst>
                <a:tab pos="556895" algn="l"/>
              </a:tabLst>
            </a:pPr>
            <a:r>
              <a:rPr dirty="0" sz="1900" spc="15">
                <a:latin typeface="Arial"/>
                <a:cs typeface="Arial"/>
              </a:rPr>
              <a:t>Half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of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the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15">
                <a:latin typeface="Arial"/>
                <a:cs typeface="Arial"/>
              </a:rPr>
              <a:t>1st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trimester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miscarriages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have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40">
                <a:latin typeface="Arial"/>
                <a:cs typeface="Arial"/>
              </a:rPr>
              <a:t>abnormal  </a:t>
            </a:r>
            <a:r>
              <a:rPr dirty="0" sz="1900" spc="10">
                <a:latin typeface="Arial"/>
                <a:cs typeface="Arial"/>
              </a:rPr>
              <a:t>chromosomes.</a:t>
            </a:r>
            <a:endParaRPr sz="1900">
              <a:latin typeface="Arial"/>
              <a:cs typeface="Arial"/>
            </a:endParaRPr>
          </a:p>
          <a:p>
            <a:pPr algn="just" lvl="1" marL="556260" marR="138430" indent="-320040">
              <a:lnSpc>
                <a:spcPct val="80600"/>
              </a:lnSpc>
              <a:spcBef>
                <a:spcPts val="490"/>
              </a:spcBef>
              <a:buClr>
                <a:srgbClr val="92278F"/>
              </a:buClr>
              <a:buSzPct val="68421"/>
              <a:buFont typeface="DejaVu Sans"/>
              <a:buChar char="➢"/>
              <a:tabLst>
                <a:tab pos="556895" algn="l"/>
              </a:tabLst>
            </a:pPr>
            <a:r>
              <a:rPr dirty="0" sz="1900" spc="20">
                <a:latin typeface="Arial"/>
                <a:cs typeface="Arial"/>
              </a:rPr>
              <a:t>Chromosomal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abnormalities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10">
                <a:latin typeface="Arial"/>
                <a:cs typeface="Arial"/>
              </a:rPr>
              <a:t>also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45">
                <a:latin typeface="Arial"/>
                <a:cs typeface="Arial"/>
              </a:rPr>
              <a:t>become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more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common  </a:t>
            </a:r>
            <a:r>
              <a:rPr dirty="0" sz="1900" spc="35">
                <a:latin typeface="Arial"/>
                <a:cs typeface="Arial"/>
              </a:rPr>
              <a:t>with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aging,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60">
                <a:latin typeface="Arial"/>
                <a:cs typeface="Arial"/>
              </a:rPr>
              <a:t>and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women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5">
                <a:latin typeface="Arial"/>
                <a:cs typeface="Arial"/>
              </a:rPr>
              <a:t>over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55">
                <a:latin typeface="Arial"/>
                <a:cs typeface="Arial"/>
              </a:rPr>
              <a:t>age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35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have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80">
                <a:latin typeface="Arial"/>
                <a:cs typeface="Arial"/>
              </a:rPr>
              <a:t>a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higher</a:t>
            </a:r>
            <a:r>
              <a:rPr dirty="0" sz="1900" spc="-120">
                <a:latin typeface="Arial"/>
                <a:cs typeface="Arial"/>
              </a:rPr>
              <a:t> </a:t>
            </a:r>
            <a:r>
              <a:rPr dirty="0" sz="1900" spc="50">
                <a:latin typeface="Arial"/>
                <a:cs typeface="Arial"/>
              </a:rPr>
              <a:t>rate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of  </a:t>
            </a:r>
            <a:r>
              <a:rPr dirty="0" sz="1900" spc="30">
                <a:latin typeface="Arial"/>
                <a:cs typeface="Arial"/>
              </a:rPr>
              <a:t>miscarriage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55">
                <a:latin typeface="Arial"/>
                <a:cs typeface="Arial"/>
              </a:rPr>
              <a:t>than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younger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5">
                <a:latin typeface="Arial"/>
                <a:cs typeface="Arial"/>
              </a:rPr>
              <a:t>women.</a:t>
            </a:r>
            <a:endParaRPr sz="1900">
              <a:latin typeface="Arial"/>
              <a:cs typeface="Arial"/>
            </a:endParaRPr>
          </a:p>
          <a:p>
            <a:pPr lvl="1" marL="556260" marR="5080" indent="-320040">
              <a:lnSpc>
                <a:spcPts val="1830"/>
              </a:lnSpc>
              <a:spcBef>
                <a:spcPts val="470"/>
              </a:spcBef>
              <a:buClr>
                <a:srgbClr val="92278F"/>
              </a:buClr>
              <a:buSzPct val="68421"/>
              <a:buFont typeface="DejaVu Sans"/>
              <a:buChar char="➢"/>
              <a:tabLst>
                <a:tab pos="556895" algn="l"/>
              </a:tabLst>
            </a:pPr>
            <a:r>
              <a:rPr dirty="0" sz="1900" spc="-5">
                <a:latin typeface="Arial"/>
                <a:cs typeface="Arial"/>
              </a:rPr>
              <a:t>A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45">
                <a:latin typeface="Arial"/>
                <a:cs typeface="Arial"/>
              </a:rPr>
              <a:t>pregnancy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with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80">
                <a:latin typeface="Arial"/>
                <a:cs typeface="Arial"/>
              </a:rPr>
              <a:t>a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genetic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5">
                <a:latin typeface="Arial"/>
                <a:cs typeface="Arial"/>
              </a:rPr>
              <a:t>problem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has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80">
                <a:latin typeface="Arial"/>
                <a:cs typeface="Arial"/>
              </a:rPr>
              <a:t>a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95%</a:t>
            </a:r>
            <a:r>
              <a:rPr dirty="0" sz="1900" spc="-125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probability  </a:t>
            </a:r>
            <a:r>
              <a:rPr dirty="0" sz="1900" spc="35">
                <a:latin typeface="Arial"/>
                <a:cs typeface="Arial"/>
              </a:rPr>
              <a:t>of </a:t>
            </a:r>
            <a:r>
              <a:rPr dirty="0" sz="1900" spc="30">
                <a:latin typeface="Arial"/>
                <a:cs typeface="Arial"/>
              </a:rPr>
              <a:t>ending</a:t>
            </a:r>
            <a:r>
              <a:rPr dirty="0" sz="1900" spc="-409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in </a:t>
            </a:r>
            <a:r>
              <a:rPr dirty="0" sz="1900" spc="15">
                <a:latin typeface="Arial"/>
                <a:cs typeface="Arial"/>
              </a:rPr>
              <a:t>miscarriage.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587502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Causes </a:t>
            </a:r>
            <a:r>
              <a:rPr dirty="0" spc="65"/>
              <a:t>of</a:t>
            </a:r>
            <a:r>
              <a:rPr dirty="0" spc="-495"/>
              <a:t> </a:t>
            </a:r>
            <a:r>
              <a:rPr dirty="0" spc="40"/>
              <a:t>SAB/miscarriage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016" y="1505247"/>
            <a:ext cx="7176134" cy="4182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6215" indent="-196215">
              <a:lnSpc>
                <a:spcPct val="100000"/>
              </a:lnSpc>
              <a:spcBef>
                <a:spcPts val="90"/>
              </a:spcBef>
              <a:buAutoNum type="arabicPeriod" startAt="2"/>
              <a:tabLst>
                <a:tab pos="196215" algn="l"/>
              </a:tabLst>
            </a:pPr>
            <a:r>
              <a:rPr dirty="0" sz="1500" spc="-55" b="1">
                <a:latin typeface="Arial"/>
                <a:cs typeface="Arial"/>
              </a:rPr>
              <a:t>Hormonal</a:t>
            </a:r>
            <a:r>
              <a:rPr dirty="0" sz="1500" spc="-100" b="1">
                <a:latin typeface="Arial"/>
                <a:cs typeface="Arial"/>
              </a:rPr>
              <a:t> </a:t>
            </a:r>
            <a:r>
              <a:rPr dirty="0" sz="1500" spc="-75" b="1">
                <a:latin typeface="Arial"/>
                <a:cs typeface="Arial"/>
              </a:rPr>
              <a:t>problems:</a:t>
            </a:r>
            <a:r>
              <a:rPr dirty="0" sz="1500" spc="-110" b="1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there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is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an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increased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15">
                <a:latin typeface="Arial"/>
                <a:cs typeface="Arial"/>
              </a:rPr>
              <a:t>risk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of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miscarriage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with</a:t>
            </a:r>
            <a:endParaRPr sz="1500">
              <a:latin typeface="Arial"/>
              <a:cs typeface="Arial"/>
            </a:endParaRPr>
          </a:p>
          <a:p>
            <a:pPr lvl="1" marL="556260" indent="-300990">
              <a:lnSpc>
                <a:spcPct val="100000"/>
              </a:lnSpc>
              <a:spcBef>
                <a:spcPts val="70"/>
              </a:spcBef>
              <a:buClr>
                <a:srgbClr val="92278F"/>
              </a:buClr>
              <a:buSzPct val="70000"/>
              <a:buFont typeface="DejaVu Sans"/>
              <a:buChar char="➢"/>
              <a:tabLst>
                <a:tab pos="556895" algn="l"/>
              </a:tabLst>
            </a:pPr>
            <a:r>
              <a:rPr dirty="0" sz="1500" spc="-10">
                <a:latin typeface="Arial"/>
                <a:cs typeface="Arial"/>
              </a:rPr>
              <a:t>Cushing’s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Syndrome</a:t>
            </a:r>
            <a:endParaRPr sz="1500">
              <a:latin typeface="Arial"/>
              <a:cs typeface="Arial"/>
            </a:endParaRPr>
          </a:p>
          <a:p>
            <a:pPr lvl="1" marL="556260" indent="-300990">
              <a:lnSpc>
                <a:spcPct val="100000"/>
              </a:lnSpc>
              <a:spcBef>
                <a:spcPts val="114"/>
              </a:spcBef>
              <a:buClr>
                <a:srgbClr val="92278F"/>
              </a:buClr>
              <a:buSzPct val="70000"/>
              <a:buFont typeface="DejaVu Sans"/>
              <a:buChar char="➢"/>
              <a:tabLst>
                <a:tab pos="556895" algn="l"/>
              </a:tabLst>
            </a:pPr>
            <a:r>
              <a:rPr dirty="0" sz="1500" spc="-5">
                <a:latin typeface="Arial"/>
                <a:cs typeface="Arial"/>
              </a:rPr>
              <a:t>Thyroid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disease</a:t>
            </a:r>
            <a:endParaRPr sz="1500">
              <a:latin typeface="Arial"/>
              <a:cs typeface="Arial"/>
            </a:endParaRPr>
          </a:p>
          <a:p>
            <a:pPr lvl="1" marL="556260" indent="-300990">
              <a:lnSpc>
                <a:spcPct val="100000"/>
              </a:lnSpc>
              <a:spcBef>
                <a:spcPts val="110"/>
              </a:spcBef>
              <a:buClr>
                <a:srgbClr val="92278F"/>
              </a:buClr>
              <a:buSzPct val="70000"/>
              <a:buFont typeface="DejaVu Sans"/>
              <a:buChar char="➢"/>
              <a:tabLst>
                <a:tab pos="556895" algn="l"/>
              </a:tabLst>
            </a:pPr>
            <a:r>
              <a:rPr dirty="0" sz="1500">
                <a:latin typeface="Arial"/>
                <a:cs typeface="Arial"/>
              </a:rPr>
              <a:t>Polycystic </a:t>
            </a:r>
            <a:r>
              <a:rPr dirty="0" sz="1500" spc="10">
                <a:latin typeface="Arial"/>
                <a:cs typeface="Arial"/>
              </a:rPr>
              <a:t>ovary syndrome</a:t>
            </a:r>
            <a:r>
              <a:rPr dirty="0" sz="1500" spc="-315">
                <a:latin typeface="Arial"/>
                <a:cs typeface="Arial"/>
              </a:rPr>
              <a:t> </a:t>
            </a:r>
            <a:r>
              <a:rPr dirty="0" sz="1500" spc="-90">
                <a:latin typeface="Arial"/>
                <a:cs typeface="Arial"/>
              </a:rPr>
              <a:t>(PCOS).</a:t>
            </a:r>
            <a:endParaRPr sz="1500">
              <a:latin typeface="Arial"/>
              <a:cs typeface="Arial"/>
            </a:endParaRPr>
          </a:p>
          <a:p>
            <a:pPr lvl="1" marL="556260" marR="5080" indent="-300990">
              <a:lnSpc>
                <a:spcPct val="79100"/>
              </a:lnSpc>
              <a:spcBef>
                <a:spcPts val="490"/>
              </a:spcBef>
              <a:buClr>
                <a:srgbClr val="92278F"/>
              </a:buClr>
              <a:buSzPct val="70000"/>
              <a:buFont typeface="DejaVu Sans"/>
              <a:buChar char="➢"/>
              <a:tabLst>
                <a:tab pos="556895" algn="l"/>
              </a:tabLst>
            </a:pPr>
            <a:r>
              <a:rPr dirty="0" sz="1500" spc="-5">
                <a:latin typeface="Arial"/>
                <a:cs typeface="Arial"/>
              </a:rPr>
              <a:t>Diabetes: </a:t>
            </a:r>
            <a:r>
              <a:rPr dirty="0" sz="1500" spc="30">
                <a:latin typeface="Arial"/>
                <a:cs typeface="Arial"/>
              </a:rPr>
              <a:t>good </a:t>
            </a:r>
            <a:r>
              <a:rPr dirty="0" sz="1500" spc="20">
                <a:latin typeface="Arial"/>
                <a:cs typeface="Arial"/>
              </a:rPr>
              <a:t>control </a:t>
            </a:r>
            <a:r>
              <a:rPr dirty="0" sz="1500" spc="25">
                <a:latin typeface="Arial"/>
                <a:cs typeface="Arial"/>
              </a:rPr>
              <a:t>of </a:t>
            </a:r>
            <a:r>
              <a:rPr dirty="0" sz="1500" spc="15">
                <a:latin typeface="Arial"/>
                <a:cs typeface="Arial"/>
              </a:rPr>
              <a:t>blood </a:t>
            </a:r>
            <a:r>
              <a:rPr dirty="0" sz="1500" spc="10">
                <a:latin typeface="Arial"/>
                <a:cs typeface="Arial"/>
              </a:rPr>
              <a:t>sugars </a:t>
            </a:r>
            <a:r>
              <a:rPr dirty="0" sz="1500" spc="20">
                <a:latin typeface="Arial"/>
                <a:cs typeface="Arial"/>
              </a:rPr>
              <a:t>during </a:t>
            </a:r>
            <a:r>
              <a:rPr dirty="0" sz="1500" spc="25">
                <a:latin typeface="Arial"/>
                <a:cs typeface="Arial"/>
              </a:rPr>
              <a:t>pregnancy </a:t>
            </a:r>
            <a:r>
              <a:rPr dirty="0" sz="1500" spc="-30">
                <a:latin typeface="Arial"/>
                <a:cs typeface="Arial"/>
              </a:rPr>
              <a:t>is </a:t>
            </a:r>
            <a:r>
              <a:rPr dirty="0" sz="1500" spc="15">
                <a:latin typeface="Arial"/>
                <a:cs typeface="Arial"/>
              </a:rPr>
              <a:t>important. </a:t>
            </a:r>
            <a:r>
              <a:rPr dirty="0" sz="1500" spc="-15">
                <a:latin typeface="Arial"/>
                <a:cs typeface="Arial"/>
              </a:rPr>
              <a:t>If </a:t>
            </a:r>
            <a:r>
              <a:rPr dirty="0" sz="1500" spc="25">
                <a:latin typeface="Arial"/>
                <a:cs typeface="Arial"/>
              </a:rPr>
              <a:t>the  </a:t>
            </a:r>
            <a:r>
              <a:rPr dirty="0" sz="1500" spc="20">
                <a:latin typeface="Arial"/>
                <a:cs typeface="Arial"/>
              </a:rPr>
              <a:t>diabetes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is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not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well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controlled,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there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is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increase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15">
                <a:latin typeface="Arial"/>
                <a:cs typeface="Arial"/>
              </a:rPr>
              <a:t>risk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of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miscarriages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and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also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of  the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baby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to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have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birth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defects.</a:t>
            </a:r>
            <a:endParaRPr sz="1500">
              <a:latin typeface="Arial"/>
              <a:cs typeface="Arial"/>
            </a:endParaRPr>
          </a:p>
          <a:p>
            <a:pPr lvl="1" marL="556260" marR="260985" indent="-300990">
              <a:lnSpc>
                <a:spcPct val="79100"/>
              </a:lnSpc>
              <a:spcBef>
                <a:spcPts val="445"/>
              </a:spcBef>
              <a:buClr>
                <a:srgbClr val="92278F"/>
              </a:buClr>
              <a:buSzPct val="70000"/>
              <a:buFont typeface="DejaVu Sans"/>
              <a:buChar char="➢"/>
              <a:tabLst>
                <a:tab pos="556895" algn="l"/>
              </a:tabLst>
            </a:pPr>
            <a:r>
              <a:rPr dirty="0" sz="1500" spc="20">
                <a:latin typeface="Arial"/>
                <a:cs typeface="Arial"/>
              </a:rPr>
              <a:t>Inadequate function </a:t>
            </a:r>
            <a:r>
              <a:rPr dirty="0" sz="1500" spc="25">
                <a:latin typeface="Arial"/>
                <a:cs typeface="Arial"/>
              </a:rPr>
              <a:t>of the </a:t>
            </a:r>
            <a:r>
              <a:rPr dirty="0" sz="1500" spc="20">
                <a:latin typeface="Arial"/>
                <a:cs typeface="Arial"/>
              </a:rPr>
              <a:t>corpus </a:t>
            </a:r>
            <a:r>
              <a:rPr dirty="0" sz="1500" spc="15">
                <a:latin typeface="Arial"/>
                <a:cs typeface="Arial"/>
              </a:rPr>
              <a:t>luteum </a:t>
            </a:r>
            <a:r>
              <a:rPr dirty="0" sz="1500" spc="-10">
                <a:latin typeface="Arial"/>
                <a:cs typeface="Arial"/>
              </a:rPr>
              <a:t>in </a:t>
            </a:r>
            <a:r>
              <a:rPr dirty="0" sz="1500" spc="25">
                <a:latin typeface="Arial"/>
                <a:cs typeface="Arial"/>
              </a:rPr>
              <a:t>the </a:t>
            </a:r>
            <a:r>
              <a:rPr dirty="0" sz="1500" spc="10">
                <a:latin typeface="Arial"/>
                <a:cs typeface="Arial"/>
              </a:rPr>
              <a:t>ovary </a:t>
            </a:r>
            <a:r>
              <a:rPr dirty="0" sz="1500" spc="-10">
                <a:latin typeface="Arial"/>
                <a:cs typeface="Arial"/>
              </a:rPr>
              <a:t>(which </a:t>
            </a:r>
            <a:r>
              <a:rPr dirty="0" sz="1500" spc="20">
                <a:latin typeface="Arial"/>
                <a:cs typeface="Arial"/>
              </a:rPr>
              <a:t>produces  </a:t>
            </a:r>
            <a:r>
              <a:rPr dirty="0" sz="1500" spc="15">
                <a:latin typeface="Arial"/>
                <a:cs typeface="Arial"/>
              </a:rPr>
              <a:t>progesterone </a:t>
            </a:r>
            <a:r>
              <a:rPr dirty="0" sz="1500" spc="5">
                <a:latin typeface="Arial"/>
                <a:cs typeface="Arial"/>
              </a:rPr>
              <a:t>necessary </a:t>
            </a:r>
            <a:r>
              <a:rPr dirty="0" sz="1500" spc="20">
                <a:latin typeface="Arial"/>
                <a:cs typeface="Arial"/>
              </a:rPr>
              <a:t>for </a:t>
            </a:r>
            <a:r>
              <a:rPr dirty="0" sz="1500" spc="25">
                <a:latin typeface="Arial"/>
                <a:cs typeface="Arial"/>
              </a:rPr>
              <a:t>maintenance of the </a:t>
            </a:r>
            <a:r>
              <a:rPr dirty="0" sz="1500" spc="-5">
                <a:latin typeface="Arial"/>
                <a:cs typeface="Arial"/>
              </a:rPr>
              <a:t>very </a:t>
            </a:r>
            <a:r>
              <a:rPr dirty="0" sz="1500" spc="5">
                <a:latin typeface="Arial"/>
                <a:cs typeface="Arial"/>
              </a:rPr>
              <a:t>early </a:t>
            </a:r>
            <a:r>
              <a:rPr dirty="0" sz="1500" spc="15">
                <a:latin typeface="Arial"/>
                <a:cs typeface="Arial"/>
              </a:rPr>
              <a:t>stages </a:t>
            </a:r>
            <a:r>
              <a:rPr dirty="0" sz="1500" spc="25">
                <a:latin typeface="Arial"/>
                <a:cs typeface="Arial"/>
              </a:rPr>
              <a:t>of  </a:t>
            </a:r>
            <a:r>
              <a:rPr dirty="0" sz="1500" spc="10">
                <a:latin typeface="Arial"/>
                <a:cs typeface="Arial"/>
              </a:rPr>
              <a:t>pregnancy)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leads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to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progeterone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deficiency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which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may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lead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to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miscarriage.</a:t>
            </a:r>
            <a:endParaRPr sz="1500">
              <a:latin typeface="Arial"/>
              <a:cs typeface="Arial"/>
            </a:endParaRPr>
          </a:p>
          <a:p>
            <a:pPr marL="196215" marR="51435" indent="-196215">
              <a:lnSpc>
                <a:spcPct val="79100"/>
              </a:lnSpc>
              <a:spcBef>
                <a:spcPts val="575"/>
              </a:spcBef>
              <a:buAutoNum type="arabicPeriod" startAt="2"/>
              <a:tabLst>
                <a:tab pos="196215" algn="l"/>
              </a:tabLst>
            </a:pPr>
            <a:r>
              <a:rPr dirty="0" sz="1500" spc="-65" b="1">
                <a:latin typeface="Arial"/>
                <a:cs typeface="Arial"/>
              </a:rPr>
              <a:t>Infections</a:t>
            </a:r>
            <a:r>
              <a:rPr dirty="0" sz="1500" spc="-65">
                <a:latin typeface="Arial"/>
                <a:cs typeface="Arial"/>
              </a:rPr>
              <a:t>: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by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Listeria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monocytogenes,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Toxoplasma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gondii,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parvovirus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35">
                <a:latin typeface="Arial"/>
                <a:cs typeface="Arial"/>
              </a:rPr>
              <a:t>B19,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rubella,  </a:t>
            </a:r>
            <a:r>
              <a:rPr dirty="0" sz="1500" spc="5">
                <a:latin typeface="Arial"/>
                <a:cs typeface="Arial"/>
              </a:rPr>
              <a:t>herpes </a:t>
            </a:r>
            <a:r>
              <a:rPr dirty="0" sz="1500" spc="-15">
                <a:latin typeface="Arial"/>
                <a:cs typeface="Arial"/>
              </a:rPr>
              <a:t>simplex, </a:t>
            </a:r>
            <a:r>
              <a:rPr dirty="0" sz="1500" spc="10">
                <a:latin typeface="Arial"/>
                <a:cs typeface="Arial"/>
              </a:rPr>
              <a:t>cytomegalovirus </a:t>
            </a:r>
            <a:r>
              <a:rPr dirty="0" sz="1500" spc="40">
                <a:latin typeface="Arial"/>
                <a:cs typeface="Arial"/>
              </a:rPr>
              <a:t>and </a:t>
            </a:r>
            <a:r>
              <a:rPr dirty="0" sz="1500" spc="20">
                <a:latin typeface="Arial"/>
                <a:cs typeface="Arial"/>
              </a:rPr>
              <a:t>lymphocytic </a:t>
            </a:r>
            <a:r>
              <a:rPr dirty="0" sz="1500" spc="10">
                <a:latin typeface="Arial"/>
                <a:cs typeface="Arial"/>
              </a:rPr>
              <a:t>choriomeningitis </a:t>
            </a:r>
            <a:r>
              <a:rPr dirty="0" sz="1500" spc="-10">
                <a:latin typeface="Arial"/>
                <a:cs typeface="Arial"/>
              </a:rPr>
              <a:t>virus </a:t>
            </a:r>
            <a:r>
              <a:rPr dirty="0" sz="1500" spc="40">
                <a:latin typeface="Arial"/>
                <a:cs typeface="Arial"/>
              </a:rPr>
              <a:t>etc </a:t>
            </a:r>
            <a:r>
              <a:rPr dirty="0" sz="1500" spc="20">
                <a:latin typeface="Arial"/>
                <a:cs typeface="Arial"/>
              </a:rPr>
              <a:t>are  associated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with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an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increased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15">
                <a:latin typeface="Arial"/>
                <a:cs typeface="Arial"/>
              </a:rPr>
              <a:t>risk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of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pregnancy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loss.</a:t>
            </a:r>
            <a:endParaRPr sz="1500">
              <a:latin typeface="Arial"/>
              <a:cs typeface="Arial"/>
            </a:endParaRPr>
          </a:p>
          <a:p>
            <a:pPr marL="196215" marR="474980" indent="-196215">
              <a:lnSpc>
                <a:spcPts val="1450"/>
              </a:lnSpc>
              <a:spcBef>
                <a:spcPts val="540"/>
              </a:spcBef>
              <a:buAutoNum type="arabicPeriod" startAt="2"/>
              <a:tabLst>
                <a:tab pos="196215" algn="l"/>
              </a:tabLst>
            </a:pPr>
            <a:r>
              <a:rPr dirty="0" sz="1500" spc="-30" b="1">
                <a:latin typeface="Arial"/>
                <a:cs typeface="Arial"/>
              </a:rPr>
              <a:t>Maternal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spc="-40" b="1">
                <a:latin typeface="Arial"/>
                <a:cs typeface="Arial"/>
              </a:rPr>
              <a:t>health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60" b="1">
                <a:latin typeface="Arial"/>
                <a:cs typeface="Arial"/>
              </a:rPr>
              <a:t>problems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can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60" b="1">
                <a:latin typeface="Arial"/>
                <a:cs typeface="Arial"/>
              </a:rPr>
              <a:t>predispose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45" b="1">
                <a:latin typeface="Arial"/>
                <a:cs typeface="Arial"/>
              </a:rPr>
              <a:t>to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50" b="1">
                <a:latin typeface="Arial"/>
                <a:cs typeface="Arial"/>
              </a:rPr>
              <a:t>miscarriages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spc="-65" b="1">
                <a:latin typeface="Arial"/>
                <a:cs typeface="Arial"/>
              </a:rPr>
              <a:t>e.g.</a:t>
            </a:r>
            <a:r>
              <a:rPr dirty="0" sz="1500" spc="-114" b="1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systemic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lupus  </a:t>
            </a:r>
            <a:r>
              <a:rPr dirty="0" sz="1500" spc="15">
                <a:latin typeface="Arial"/>
                <a:cs typeface="Arial"/>
              </a:rPr>
              <a:t>erythematosus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and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antiphospholipid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antibody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syndrome</a:t>
            </a:r>
            <a:endParaRPr sz="1500">
              <a:latin typeface="Arial"/>
              <a:cs typeface="Arial"/>
            </a:endParaRPr>
          </a:p>
          <a:p>
            <a:pPr marL="196215" marR="694690" indent="-196215">
              <a:lnSpc>
                <a:spcPts val="1450"/>
              </a:lnSpc>
              <a:spcBef>
                <a:spcPts val="540"/>
              </a:spcBef>
              <a:buAutoNum type="arabicPeriod" startAt="2"/>
              <a:tabLst>
                <a:tab pos="196215" algn="l"/>
              </a:tabLst>
            </a:pPr>
            <a:r>
              <a:rPr dirty="0" sz="1500" spc="-85" b="1">
                <a:latin typeface="Arial"/>
                <a:cs typeface="Arial"/>
              </a:rPr>
              <a:t>Lifestyle: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smoking,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drug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use,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malnutrition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and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exposure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to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radiation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or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toxic  substances</a:t>
            </a:r>
            <a:endParaRPr sz="1500">
              <a:latin typeface="Arial"/>
              <a:cs typeface="Arial"/>
            </a:endParaRPr>
          </a:p>
          <a:p>
            <a:pPr marL="196215" indent="-196215">
              <a:lnSpc>
                <a:spcPct val="100000"/>
              </a:lnSpc>
              <a:spcBef>
                <a:spcPts val="204"/>
              </a:spcBef>
              <a:buAutoNum type="arabicPeriod" startAt="2"/>
              <a:tabLst>
                <a:tab pos="196215" algn="l"/>
              </a:tabLst>
            </a:pPr>
            <a:r>
              <a:rPr dirty="0" sz="1500" spc="-30" b="1">
                <a:latin typeface="Arial"/>
                <a:cs typeface="Arial"/>
              </a:rPr>
              <a:t>Maternal</a:t>
            </a:r>
            <a:r>
              <a:rPr dirty="0" sz="1500" spc="-10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age</a:t>
            </a:r>
            <a:r>
              <a:rPr dirty="0" sz="1500" spc="-25">
                <a:latin typeface="Arial"/>
                <a:cs typeface="Arial"/>
              </a:rPr>
              <a:t>: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35">
                <a:latin typeface="Arial"/>
                <a:cs typeface="Arial"/>
              </a:rPr>
              <a:t>SABs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increase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after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age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15">
                <a:latin typeface="Arial"/>
                <a:cs typeface="Arial"/>
              </a:rPr>
              <a:t>35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due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to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ovum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abnormalities</a:t>
            </a:r>
            <a:endParaRPr sz="1500">
              <a:latin typeface="Arial"/>
              <a:cs typeface="Arial"/>
            </a:endParaRPr>
          </a:p>
          <a:p>
            <a:pPr marL="196215" indent="-196215">
              <a:lnSpc>
                <a:spcPct val="100000"/>
              </a:lnSpc>
              <a:spcBef>
                <a:spcPts val="240"/>
              </a:spcBef>
              <a:buAutoNum type="arabicPeriod" startAt="2"/>
              <a:tabLst>
                <a:tab pos="196215" algn="l"/>
              </a:tabLst>
            </a:pPr>
            <a:r>
              <a:rPr dirty="0" sz="1500" spc="-30" b="1">
                <a:latin typeface="Arial"/>
                <a:cs typeface="Arial"/>
              </a:rPr>
              <a:t>Maternal</a:t>
            </a:r>
            <a:r>
              <a:rPr dirty="0" sz="1500" spc="-105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trauma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326" y="303688"/>
            <a:ext cx="587502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20"/>
              <a:t>Causes </a:t>
            </a:r>
            <a:r>
              <a:rPr dirty="0" spc="65"/>
              <a:t>of</a:t>
            </a:r>
            <a:r>
              <a:rPr dirty="0" spc="-495"/>
              <a:t> </a:t>
            </a:r>
            <a:r>
              <a:rPr dirty="0" spc="40"/>
              <a:t>SAB/miscarriage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246" y="1683947"/>
            <a:ext cx="3355975" cy="414337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47650" marR="5080" indent="-247650">
              <a:lnSpc>
                <a:spcPct val="81000"/>
              </a:lnSpc>
              <a:spcBef>
                <a:spcPts val="540"/>
              </a:spcBef>
              <a:buAutoNum type="arabicPeriod" startAt="8"/>
              <a:tabLst>
                <a:tab pos="247650" algn="l"/>
              </a:tabLst>
            </a:pPr>
            <a:r>
              <a:rPr dirty="0" sz="1900" spc="-60" b="1">
                <a:latin typeface="Arial"/>
                <a:cs typeface="Arial"/>
              </a:rPr>
              <a:t>Abnormal </a:t>
            </a:r>
            <a:r>
              <a:rPr dirty="0" sz="1900" spc="-55" b="1">
                <a:latin typeface="Arial"/>
                <a:cs typeface="Arial"/>
              </a:rPr>
              <a:t>structural  </a:t>
            </a:r>
            <a:r>
              <a:rPr dirty="0" sz="1900" spc="-25" b="1">
                <a:latin typeface="Arial"/>
                <a:cs typeface="Arial"/>
              </a:rPr>
              <a:t>anatomy </a:t>
            </a:r>
            <a:r>
              <a:rPr dirty="0" sz="1900" spc="35">
                <a:latin typeface="Arial"/>
                <a:cs typeface="Arial"/>
              </a:rPr>
              <a:t>of </a:t>
            </a:r>
            <a:r>
              <a:rPr dirty="0" sz="1900" spc="40">
                <a:latin typeface="Arial"/>
                <a:cs typeface="Arial"/>
              </a:rPr>
              <a:t>the </a:t>
            </a:r>
            <a:r>
              <a:rPr dirty="0" sz="1900" spc="20">
                <a:latin typeface="Arial"/>
                <a:cs typeface="Arial"/>
              </a:rPr>
              <a:t>uterus </a:t>
            </a:r>
            <a:r>
              <a:rPr dirty="0" sz="1900" spc="60">
                <a:latin typeface="Arial"/>
                <a:cs typeface="Arial"/>
              </a:rPr>
              <a:t>can  </a:t>
            </a:r>
            <a:r>
              <a:rPr dirty="0" sz="1900" spc="10">
                <a:latin typeface="Arial"/>
                <a:cs typeface="Arial"/>
              </a:rPr>
              <a:t>also</a:t>
            </a:r>
            <a:r>
              <a:rPr dirty="0" sz="1900" spc="-135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cause</a:t>
            </a:r>
            <a:r>
              <a:rPr dirty="0" sz="1900" spc="-135">
                <a:latin typeface="Arial"/>
                <a:cs typeface="Arial"/>
              </a:rPr>
              <a:t> </a:t>
            </a:r>
            <a:r>
              <a:rPr dirty="0" sz="1900" spc="25">
                <a:latin typeface="Arial"/>
                <a:cs typeface="Arial"/>
              </a:rPr>
              <a:t>miscarriages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-50">
                <a:latin typeface="Arial"/>
                <a:cs typeface="Arial"/>
              </a:rPr>
              <a:t>e.g.  </a:t>
            </a:r>
            <a:r>
              <a:rPr dirty="0" sz="1900" spc="45">
                <a:latin typeface="Arial"/>
                <a:cs typeface="Arial"/>
              </a:rPr>
              <a:t>septate </a:t>
            </a:r>
            <a:r>
              <a:rPr dirty="0" sz="1900" spc="20">
                <a:latin typeface="Arial"/>
                <a:cs typeface="Arial"/>
              </a:rPr>
              <a:t>or </a:t>
            </a:r>
            <a:r>
              <a:rPr dirty="0" sz="1900" spc="40">
                <a:latin typeface="Arial"/>
                <a:cs typeface="Arial"/>
              </a:rPr>
              <a:t>bicornate </a:t>
            </a:r>
            <a:r>
              <a:rPr dirty="0" sz="1900" spc="20">
                <a:latin typeface="Arial"/>
                <a:cs typeface="Arial"/>
              </a:rPr>
              <a:t>uterus  </a:t>
            </a:r>
            <a:r>
              <a:rPr dirty="0" sz="1900" spc="60">
                <a:latin typeface="Arial"/>
                <a:cs typeface="Arial"/>
              </a:rPr>
              <a:t>affect </a:t>
            </a:r>
            <a:r>
              <a:rPr dirty="0" sz="1900" spc="40">
                <a:latin typeface="Arial"/>
                <a:cs typeface="Arial"/>
              </a:rPr>
              <a:t>placental</a:t>
            </a:r>
            <a:r>
              <a:rPr dirty="0" sz="1900" spc="-330">
                <a:latin typeface="Arial"/>
                <a:cs typeface="Arial"/>
              </a:rPr>
              <a:t> </a:t>
            </a:r>
            <a:r>
              <a:rPr dirty="0" sz="1900" spc="65">
                <a:latin typeface="Arial"/>
                <a:cs typeface="Arial"/>
              </a:rPr>
              <a:t>attachment  </a:t>
            </a:r>
            <a:r>
              <a:rPr dirty="0" sz="1900" spc="60">
                <a:latin typeface="Arial"/>
                <a:cs typeface="Arial"/>
              </a:rPr>
              <a:t>and </a:t>
            </a:r>
            <a:r>
              <a:rPr dirty="0" sz="1900" spc="25">
                <a:latin typeface="Arial"/>
                <a:cs typeface="Arial"/>
              </a:rPr>
              <a:t>growth. </a:t>
            </a:r>
            <a:r>
              <a:rPr dirty="0" sz="1900" spc="-5">
                <a:latin typeface="Arial"/>
                <a:cs typeface="Arial"/>
              </a:rPr>
              <a:t>Therefore, </a:t>
            </a:r>
            <a:r>
              <a:rPr dirty="0" sz="1900" spc="50">
                <a:latin typeface="Arial"/>
                <a:cs typeface="Arial"/>
              </a:rPr>
              <a:t>an  </a:t>
            </a:r>
            <a:r>
              <a:rPr dirty="0" sz="1900" spc="30">
                <a:latin typeface="Arial"/>
                <a:cs typeface="Arial"/>
              </a:rPr>
              <a:t>embryo </a:t>
            </a:r>
            <a:r>
              <a:rPr dirty="0" sz="1900" spc="35">
                <a:latin typeface="Arial"/>
                <a:cs typeface="Arial"/>
              </a:rPr>
              <a:t>implanting </a:t>
            </a:r>
            <a:r>
              <a:rPr dirty="0" sz="1900" spc="20">
                <a:latin typeface="Arial"/>
                <a:cs typeface="Arial"/>
              </a:rPr>
              <a:t>on </a:t>
            </a:r>
            <a:r>
              <a:rPr dirty="0" sz="1900" spc="40">
                <a:latin typeface="Arial"/>
                <a:cs typeface="Arial"/>
              </a:rPr>
              <a:t>the  septum </a:t>
            </a:r>
            <a:r>
              <a:rPr dirty="0" sz="1900" spc="30">
                <a:latin typeface="Arial"/>
                <a:cs typeface="Arial"/>
              </a:rPr>
              <a:t>would </a:t>
            </a:r>
            <a:r>
              <a:rPr dirty="0" sz="1900" spc="40">
                <a:latin typeface="Arial"/>
                <a:cs typeface="Arial"/>
              </a:rPr>
              <a:t>be </a:t>
            </a:r>
            <a:r>
              <a:rPr dirty="0" sz="1900" spc="85">
                <a:latin typeface="Arial"/>
                <a:cs typeface="Arial"/>
              </a:rPr>
              <a:t>at  </a:t>
            </a:r>
            <a:r>
              <a:rPr dirty="0" sz="1900" spc="25">
                <a:latin typeface="Arial"/>
                <a:cs typeface="Arial"/>
              </a:rPr>
              <a:t>increased </a:t>
            </a:r>
            <a:r>
              <a:rPr dirty="0" sz="1900" spc="-10">
                <a:latin typeface="Arial"/>
                <a:cs typeface="Arial"/>
              </a:rPr>
              <a:t>risk </a:t>
            </a:r>
            <a:r>
              <a:rPr dirty="0" sz="1900" spc="35">
                <a:latin typeface="Arial"/>
                <a:cs typeface="Arial"/>
              </a:rPr>
              <a:t>of  </a:t>
            </a:r>
            <a:r>
              <a:rPr dirty="0" sz="1900" spc="15">
                <a:latin typeface="Arial"/>
                <a:cs typeface="Arial"/>
              </a:rPr>
              <a:t>miscarriage. </a:t>
            </a:r>
            <a:r>
              <a:rPr dirty="0" sz="1900" spc="25">
                <a:latin typeface="Arial"/>
                <a:cs typeface="Arial"/>
              </a:rPr>
              <a:t>Uncommonly  </a:t>
            </a:r>
            <a:r>
              <a:rPr dirty="0" sz="1900" spc="20">
                <a:latin typeface="Arial"/>
                <a:cs typeface="Arial"/>
              </a:rPr>
              <a:t>uterine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fibroids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60">
                <a:latin typeface="Arial"/>
                <a:cs typeface="Arial"/>
              </a:rPr>
              <a:t>can</a:t>
            </a:r>
            <a:r>
              <a:rPr dirty="0" sz="1900" spc="-130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interfere  </a:t>
            </a:r>
            <a:r>
              <a:rPr dirty="0" sz="1900" spc="35">
                <a:latin typeface="Arial"/>
                <a:cs typeface="Arial"/>
              </a:rPr>
              <a:t>with </a:t>
            </a:r>
            <a:r>
              <a:rPr dirty="0" sz="1900" spc="40">
                <a:latin typeface="Arial"/>
                <a:cs typeface="Arial"/>
              </a:rPr>
              <a:t>the </a:t>
            </a:r>
            <a:r>
              <a:rPr dirty="0" sz="1900" spc="30">
                <a:latin typeface="Arial"/>
                <a:cs typeface="Arial"/>
              </a:rPr>
              <a:t>embryo  </a:t>
            </a:r>
            <a:r>
              <a:rPr dirty="0" sz="1900" spc="40">
                <a:latin typeface="Arial"/>
                <a:cs typeface="Arial"/>
              </a:rPr>
              <a:t>implantation </a:t>
            </a:r>
            <a:r>
              <a:rPr dirty="0" sz="1900" spc="60">
                <a:latin typeface="Arial"/>
                <a:cs typeface="Arial"/>
              </a:rPr>
              <a:t>and </a:t>
            </a:r>
            <a:r>
              <a:rPr dirty="0" sz="1900" spc="30">
                <a:latin typeface="Arial"/>
                <a:cs typeface="Arial"/>
              </a:rPr>
              <a:t>blood  </a:t>
            </a:r>
            <a:r>
              <a:rPr dirty="0" sz="1900">
                <a:latin typeface="Arial"/>
                <a:cs typeface="Arial"/>
              </a:rPr>
              <a:t>supply, </a:t>
            </a:r>
            <a:r>
              <a:rPr dirty="0" sz="1900" spc="30">
                <a:latin typeface="Arial"/>
                <a:cs typeface="Arial"/>
              </a:rPr>
              <a:t>thereby causing  miscarriage</a:t>
            </a:r>
            <a:endParaRPr sz="1900">
              <a:latin typeface="Arial"/>
              <a:cs typeface="Arial"/>
            </a:endParaRPr>
          </a:p>
          <a:p>
            <a:pPr marL="247650" marR="106680" indent="-247650">
              <a:lnSpc>
                <a:spcPts val="1830"/>
              </a:lnSpc>
              <a:spcBef>
                <a:spcPts val="600"/>
              </a:spcBef>
              <a:buAutoNum type="arabicPeriod" startAt="8"/>
              <a:tabLst>
                <a:tab pos="247650" algn="l"/>
              </a:tabLst>
            </a:pPr>
            <a:r>
              <a:rPr dirty="0" sz="1900" spc="-85" b="1">
                <a:latin typeface="Arial"/>
                <a:cs typeface="Arial"/>
              </a:rPr>
              <a:t>Others: </a:t>
            </a:r>
            <a:r>
              <a:rPr dirty="0" sz="1900" spc="25">
                <a:latin typeface="Arial"/>
                <a:cs typeface="Arial"/>
              </a:rPr>
              <a:t>surgical</a:t>
            </a:r>
            <a:r>
              <a:rPr dirty="0" sz="1900" spc="-220">
                <a:latin typeface="Arial"/>
                <a:cs typeface="Arial"/>
              </a:rPr>
              <a:t> </a:t>
            </a:r>
            <a:r>
              <a:rPr dirty="0" sz="1900" spc="30">
                <a:latin typeface="Arial"/>
                <a:cs typeface="Arial"/>
              </a:rPr>
              <a:t>procedures  </a:t>
            </a:r>
            <a:r>
              <a:rPr dirty="0" sz="1900" spc="-5">
                <a:latin typeface="Arial"/>
                <a:cs typeface="Arial"/>
              </a:rPr>
              <a:t>in </a:t>
            </a:r>
            <a:r>
              <a:rPr dirty="0" sz="1900" spc="40">
                <a:latin typeface="Arial"/>
                <a:cs typeface="Arial"/>
              </a:rPr>
              <a:t>the</a:t>
            </a:r>
            <a:r>
              <a:rPr dirty="0" sz="1900" spc="-400">
                <a:latin typeface="Arial"/>
                <a:cs typeface="Arial"/>
              </a:rPr>
              <a:t> </a:t>
            </a:r>
            <a:r>
              <a:rPr dirty="0" sz="1900" spc="20">
                <a:latin typeface="Arial"/>
                <a:cs typeface="Arial"/>
              </a:rPr>
              <a:t>uterus </a:t>
            </a:r>
            <a:r>
              <a:rPr dirty="0" sz="1900" spc="30">
                <a:latin typeface="Arial"/>
                <a:cs typeface="Arial"/>
              </a:rPr>
              <a:t>during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5471" y="1283500"/>
            <a:ext cx="3976928" cy="304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34986" y="4424031"/>
            <a:ext cx="254825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65">
                <a:latin typeface="DejaVu Sans"/>
                <a:cs typeface="DejaVu Sans"/>
                <a:hlinkClick r:id="rId3"/>
              </a:rPr>
              <a:t>http://www.acfs2000.com/assets/images/surgery_services/mullerian7.jpg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365760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40"/>
              <a:t>SAB/miscarriage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17" y="1300607"/>
            <a:ext cx="6454140" cy="3469004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050" spc="-110" b="1">
                <a:latin typeface="Arial"/>
                <a:cs typeface="Arial"/>
              </a:rPr>
              <a:t>Diagnosis:</a:t>
            </a:r>
            <a:endParaRPr sz="2050">
              <a:latin typeface="Arial"/>
              <a:cs typeface="Arial"/>
            </a:endParaRPr>
          </a:p>
          <a:p>
            <a:pPr marL="284480" indent="-248920">
              <a:lnSpc>
                <a:spcPct val="100000"/>
              </a:lnSpc>
              <a:spcBef>
                <a:spcPts val="555"/>
              </a:spcBef>
              <a:buClr>
                <a:srgbClr val="9B57D3"/>
              </a:buClr>
              <a:buSzPct val="58536"/>
              <a:buFont typeface="DejaVu Sans"/>
              <a:buChar char="•"/>
              <a:tabLst>
                <a:tab pos="285115" algn="l"/>
              </a:tabLst>
            </a:pPr>
            <a:r>
              <a:rPr dirty="0" sz="2050" spc="-20">
                <a:latin typeface="Arial"/>
                <a:cs typeface="Arial"/>
              </a:rPr>
              <a:t>A</a:t>
            </a:r>
            <a:r>
              <a:rPr dirty="0" sz="2050" spc="-140">
                <a:latin typeface="Arial"/>
                <a:cs typeface="Arial"/>
              </a:rPr>
              <a:t> </a:t>
            </a:r>
            <a:r>
              <a:rPr dirty="0" sz="2050" spc="25">
                <a:latin typeface="Arial"/>
                <a:cs typeface="Arial"/>
              </a:rPr>
              <a:t>miscarriage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55">
                <a:latin typeface="Arial"/>
                <a:cs typeface="Arial"/>
              </a:rPr>
              <a:t>can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30">
                <a:latin typeface="Arial"/>
                <a:cs typeface="Arial"/>
              </a:rPr>
              <a:t>be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30">
                <a:latin typeface="Arial"/>
                <a:cs typeface="Arial"/>
              </a:rPr>
              <a:t>confirmed</a:t>
            </a:r>
            <a:endParaRPr sz="2050">
              <a:latin typeface="Arial"/>
              <a:cs typeface="Arial"/>
            </a:endParaRPr>
          </a:p>
          <a:p>
            <a:pPr lvl="1" marL="556260" indent="-325755">
              <a:lnSpc>
                <a:spcPct val="100000"/>
              </a:lnSpc>
              <a:spcBef>
                <a:spcPts val="475"/>
              </a:spcBef>
              <a:buClr>
                <a:srgbClr val="92278F"/>
              </a:buClr>
              <a:buSzPct val="68292"/>
              <a:buFont typeface="DejaVu Sans"/>
              <a:buChar char="➢"/>
              <a:tabLst>
                <a:tab pos="556895" algn="l"/>
              </a:tabLst>
            </a:pPr>
            <a:r>
              <a:rPr dirty="0" sz="2050" spc="-15">
                <a:latin typeface="Arial"/>
                <a:cs typeface="Arial"/>
              </a:rPr>
              <a:t>By </a:t>
            </a:r>
            <a:r>
              <a:rPr dirty="0" sz="2050" spc="20">
                <a:latin typeface="Arial"/>
                <a:cs typeface="Arial"/>
              </a:rPr>
              <a:t>ultrasound</a:t>
            </a:r>
            <a:r>
              <a:rPr dirty="0" sz="2050" spc="-260">
                <a:latin typeface="Arial"/>
                <a:cs typeface="Arial"/>
              </a:rPr>
              <a:t> </a:t>
            </a:r>
            <a:r>
              <a:rPr dirty="0" sz="2050" spc="25">
                <a:latin typeface="Arial"/>
                <a:cs typeface="Arial"/>
              </a:rPr>
              <a:t>study</a:t>
            </a:r>
            <a:endParaRPr sz="2050">
              <a:latin typeface="Arial"/>
              <a:cs typeface="Arial"/>
            </a:endParaRPr>
          </a:p>
          <a:p>
            <a:pPr lvl="1" marL="556260" marR="5080" indent="-325755">
              <a:lnSpc>
                <a:spcPct val="98900"/>
              </a:lnSpc>
              <a:spcBef>
                <a:spcPts val="500"/>
              </a:spcBef>
              <a:buClr>
                <a:srgbClr val="92278F"/>
              </a:buClr>
              <a:buSzPct val="68292"/>
              <a:buFont typeface="DejaVu Sans"/>
              <a:buChar char="➢"/>
              <a:tabLst>
                <a:tab pos="556895" algn="l"/>
              </a:tabLst>
            </a:pPr>
            <a:r>
              <a:rPr dirty="0" sz="2050" spc="-15">
                <a:latin typeface="Arial"/>
                <a:cs typeface="Arial"/>
              </a:rPr>
              <a:t>By </a:t>
            </a:r>
            <a:r>
              <a:rPr dirty="0" sz="2050" spc="35">
                <a:latin typeface="Arial"/>
                <a:cs typeface="Arial"/>
              </a:rPr>
              <a:t>the </a:t>
            </a:r>
            <a:r>
              <a:rPr dirty="0" sz="2050" spc="20">
                <a:latin typeface="Arial"/>
                <a:cs typeface="Arial"/>
              </a:rPr>
              <a:t>examination </a:t>
            </a:r>
            <a:r>
              <a:rPr dirty="0" sz="2050" spc="30">
                <a:latin typeface="Arial"/>
                <a:cs typeface="Arial"/>
              </a:rPr>
              <a:t>of </a:t>
            </a:r>
            <a:r>
              <a:rPr dirty="0" sz="2050" spc="35">
                <a:latin typeface="Arial"/>
                <a:cs typeface="Arial"/>
              </a:rPr>
              <a:t>the </a:t>
            </a:r>
            <a:r>
              <a:rPr dirty="0" sz="2050" spc="20">
                <a:latin typeface="Arial"/>
                <a:cs typeface="Arial"/>
              </a:rPr>
              <a:t>passed </a:t>
            </a:r>
            <a:r>
              <a:rPr dirty="0" sz="2050" spc="-5">
                <a:latin typeface="Arial"/>
                <a:cs typeface="Arial"/>
              </a:rPr>
              <a:t>tissue  </a:t>
            </a:r>
            <a:r>
              <a:rPr dirty="0" sz="2050" spc="20">
                <a:latin typeface="Arial"/>
                <a:cs typeface="Arial"/>
              </a:rPr>
              <a:t>microscopically</a:t>
            </a:r>
            <a:r>
              <a:rPr dirty="0" sz="2050" spc="-145">
                <a:latin typeface="Arial"/>
                <a:cs typeface="Arial"/>
              </a:rPr>
              <a:t> </a:t>
            </a:r>
            <a:r>
              <a:rPr dirty="0" sz="2050" spc="25">
                <a:latin typeface="Arial"/>
                <a:cs typeface="Arial"/>
              </a:rPr>
              <a:t>for</a:t>
            </a:r>
            <a:r>
              <a:rPr dirty="0" sz="2050" spc="-140">
                <a:latin typeface="Arial"/>
                <a:cs typeface="Arial"/>
              </a:rPr>
              <a:t> </a:t>
            </a:r>
            <a:r>
              <a:rPr dirty="0" sz="2050" spc="35">
                <a:latin typeface="Arial"/>
                <a:cs typeface="Arial"/>
              </a:rPr>
              <a:t>the</a:t>
            </a:r>
            <a:r>
              <a:rPr dirty="0" sz="2050" spc="-140">
                <a:latin typeface="Arial"/>
                <a:cs typeface="Arial"/>
              </a:rPr>
              <a:t> </a:t>
            </a:r>
            <a:r>
              <a:rPr dirty="0" sz="2050" spc="40">
                <a:latin typeface="Arial"/>
                <a:cs typeface="Arial"/>
              </a:rPr>
              <a:t>products</a:t>
            </a:r>
            <a:r>
              <a:rPr dirty="0" sz="2050" spc="-145">
                <a:latin typeface="Arial"/>
                <a:cs typeface="Arial"/>
              </a:rPr>
              <a:t> </a:t>
            </a:r>
            <a:r>
              <a:rPr dirty="0" sz="2050" spc="30">
                <a:latin typeface="Arial"/>
                <a:cs typeface="Arial"/>
              </a:rPr>
              <a:t>of</a:t>
            </a:r>
            <a:r>
              <a:rPr dirty="0" sz="2050" spc="-140">
                <a:latin typeface="Arial"/>
                <a:cs typeface="Arial"/>
              </a:rPr>
              <a:t> </a:t>
            </a:r>
            <a:r>
              <a:rPr dirty="0" sz="2050" spc="15">
                <a:latin typeface="Arial"/>
                <a:cs typeface="Arial"/>
              </a:rPr>
              <a:t>conception.</a:t>
            </a:r>
            <a:r>
              <a:rPr dirty="0" sz="2050" spc="-140">
                <a:latin typeface="Arial"/>
                <a:cs typeface="Arial"/>
              </a:rPr>
              <a:t> </a:t>
            </a:r>
            <a:r>
              <a:rPr dirty="0" sz="2050" spc="-30">
                <a:latin typeface="Arial"/>
                <a:cs typeface="Arial"/>
              </a:rPr>
              <a:t>The  </a:t>
            </a:r>
            <a:r>
              <a:rPr dirty="0" sz="2050" spc="40">
                <a:latin typeface="Arial"/>
                <a:cs typeface="Arial"/>
              </a:rPr>
              <a:t>products </a:t>
            </a:r>
            <a:r>
              <a:rPr dirty="0" sz="2050" spc="30">
                <a:latin typeface="Arial"/>
                <a:cs typeface="Arial"/>
              </a:rPr>
              <a:t>of conception </a:t>
            </a:r>
            <a:r>
              <a:rPr dirty="0" sz="2050" spc="15">
                <a:latin typeface="Arial"/>
                <a:cs typeface="Arial"/>
              </a:rPr>
              <a:t>include chorionic </a:t>
            </a:r>
            <a:r>
              <a:rPr dirty="0" sz="2050" spc="-50">
                <a:latin typeface="Arial"/>
                <a:cs typeface="Arial"/>
              </a:rPr>
              <a:t>villi,  </a:t>
            </a:r>
            <a:r>
              <a:rPr dirty="0" sz="2050" spc="15">
                <a:latin typeface="Arial"/>
                <a:cs typeface="Arial"/>
              </a:rPr>
              <a:t>trophoblasts, </a:t>
            </a:r>
            <a:r>
              <a:rPr dirty="0" sz="2050" spc="35">
                <a:latin typeface="Arial"/>
                <a:cs typeface="Arial"/>
              </a:rPr>
              <a:t>fetal </a:t>
            </a:r>
            <a:r>
              <a:rPr dirty="0" sz="2050" spc="40">
                <a:latin typeface="Arial"/>
                <a:cs typeface="Arial"/>
              </a:rPr>
              <a:t>parts </a:t>
            </a:r>
            <a:r>
              <a:rPr dirty="0" sz="2050" spc="50">
                <a:latin typeface="Arial"/>
                <a:cs typeface="Arial"/>
              </a:rPr>
              <a:t>and </a:t>
            </a:r>
            <a:r>
              <a:rPr dirty="0" sz="2050" spc="30">
                <a:latin typeface="Arial"/>
                <a:cs typeface="Arial"/>
              </a:rPr>
              <a:t>changes </a:t>
            </a:r>
            <a:r>
              <a:rPr dirty="0" sz="2050" spc="-15">
                <a:latin typeface="Arial"/>
                <a:cs typeface="Arial"/>
              </a:rPr>
              <a:t>in </a:t>
            </a:r>
            <a:r>
              <a:rPr dirty="0" sz="2050" spc="35">
                <a:latin typeface="Arial"/>
                <a:cs typeface="Arial"/>
              </a:rPr>
              <a:t>the  </a:t>
            </a:r>
            <a:r>
              <a:rPr dirty="0" sz="2050" spc="25">
                <a:latin typeface="Arial"/>
                <a:cs typeface="Arial"/>
              </a:rPr>
              <a:t>endometrium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-20">
                <a:latin typeface="Arial"/>
                <a:cs typeface="Arial"/>
              </a:rPr>
              <a:t>(hypersecretory).</a:t>
            </a:r>
            <a:endParaRPr sz="2050">
              <a:latin typeface="Arial"/>
              <a:cs typeface="Arial"/>
            </a:endParaRPr>
          </a:p>
          <a:p>
            <a:pPr marL="284480" marR="724535" indent="-248920">
              <a:lnSpc>
                <a:spcPct val="100000"/>
              </a:lnSpc>
              <a:spcBef>
                <a:spcPts val="555"/>
              </a:spcBef>
              <a:buClr>
                <a:srgbClr val="9B57D3"/>
              </a:buClr>
              <a:buSzPct val="58536"/>
              <a:buFont typeface="DejaVu Sans"/>
              <a:buChar char="•"/>
              <a:tabLst>
                <a:tab pos="285115" algn="l"/>
              </a:tabLst>
            </a:pPr>
            <a:r>
              <a:rPr dirty="0" sz="2050">
                <a:latin typeface="Arial"/>
                <a:cs typeface="Arial"/>
              </a:rPr>
              <a:t>Genetic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20">
                <a:latin typeface="Arial"/>
                <a:cs typeface="Arial"/>
              </a:rPr>
              <a:t>tests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40">
                <a:latin typeface="Arial"/>
                <a:cs typeface="Arial"/>
              </a:rPr>
              <a:t>may</a:t>
            </a:r>
            <a:r>
              <a:rPr dirty="0" sz="2050" spc="-130">
                <a:latin typeface="Arial"/>
                <a:cs typeface="Arial"/>
              </a:rPr>
              <a:t> </a:t>
            </a:r>
            <a:r>
              <a:rPr dirty="0" sz="2050">
                <a:latin typeface="Arial"/>
                <a:cs typeface="Arial"/>
              </a:rPr>
              <a:t>also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30">
                <a:latin typeface="Arial"/>
                <a:cs typeface="Arial"/>
              </a:rPr>
              <a:t>be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30">
                <a:latin typeface="Arial"/>
                <a:cs typeface="Arial"/>
              </a:rPr>
              <a:t>performed</a:t>
            </a:r>
            <a:r>
              <a:rPr dirty="0" sz="2050" spc="-130">
                <a:latin typeface="Arial"/>
                <a:cs typeface="Arial"/>
              </a:rPr>
              <a:t> </a:t>
            </a:r>
            <a:r>
              <a:rPr dirty="0" sz="2050" spc="50">
                <a:latin typeface="Arial"/>
                <a:cs typeface="Arial"/>
              </a:rPr>
              <a:t>to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-5">
                <a:latin typeface="Arial"/>
                <a:cs typeface="Arial"/>
              </a:rPr>
              <a:t>look</a:t>
            </a:r>
            <a:r>
              <a:rPr dirty="0" sz="2050" spc="-135">
                <a:latin typeface="Arial"/>
                <a:cs typeface="Arial"/>
              </a:rPr>
              <a:t> </a:t>
            </a:r>
            <a:r>
              <a:rPr dirty="0" sz="2050" spc="25">
                <a:latin typeface="Arial"/>
                <a:cs typeface="Arial"/>
              </a:rPr>
              <a:t>for  </a:t>
            </a:r>
            <a:r>
              <a:rPr dirty="0" sz="2050" spc="20">
                <a:latin typeface="Arial"/>
                <a:cs typeface="Arial"/>
              </a:rPr>
              <a:t>chromosomal</a:t>
            </a:r>
            <a:r>
              <a:rPr dirty="0" sz="2050" spc="-140">
                <a:latin typeface="Arial"/>
                <a:cs typeface="Arial"/>
              </a:rPr>
              <a:t> </a:t>
            </a:r>
            <a:r>
              <a:rPr dirty="0" sz="2050" spc="-5">
                <a:latin typeface="Arial"/>
                <a:cs typeface="Arial"/>
              </a:rPr>
              <a:t>anomalies.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1577"/>
            <a:ext cx="453390" cy="194310"/>
          </a:xfrm>
          <a:custGeom>
            <a:avLst/>
            <a:gdLst/>
            <a:ahLst/>
            <a:cxnLst/>
            <a:rect l="l" t="t" r="r" b="b"/>
            <a:pathLst>
              <a:path w="453390" h="194309">
                <a:moveTo>
                  <a:pt x="0" y="194310"/>
                </a:moveTo>
                <a:lnTo>
                  <a:pt x="453390" y="194310"/>
                </a:lnTo>
                <a:lnTo>
                  <a:pt x="453390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1967" y="1091577"/>
            <a:ext cx="7270750" cy="194310"/>
          </a:xfrm>
          <a:custGeom>
            <a:avLst/>
            <a:gdLst/>
            <a:ahLst/>
            <a:cxnLst/>
            <a:rect l="l" t="t" r="r" b="b"/>
            <a:pathLst>
              <a:path w="7270750" h="194309">
                <a:moveTo>
                  <a:pt x="0" y="194310"/>
                </a:moveTo>
                <a:lnTo>
                  <a:pt x="7270432" y="194310"/>
                </a:lnTo>
                <a:lnTo>
                  <a:pt x="7270432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92074"/>
            <a:ext cx="3807929" cy="2545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64470" y="409727"/>
            <a:ext cx="3807929" cy="2549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51524"/>
            <a:ext cx="3445918" cy="2481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80679" y="3441"/>
            <a:ext cx="3601529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32440" y="3511770"/>
            <a:ext cx="3471976" cy="2320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8429" y="2577566"/>
            <a:ext cx="3575685" cy="3397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80"/>
              </a:spcBef>
            </a:pPr>
            <a:r>
              <a:rPr dirty="0" sz="650" spc="-65">
                <a:latin typeface="DejaVu Sans"/>
                <a:cs typeface="DejaVu Sans"/>
              </a:rPr>
              <a:t>"Human </a:t>
            </a:r>
            <a:r>
              <a:rPr dirty="0" sz="650" spc="-50">
                <a:latin typeface="DejaVu Sans"/>
                <a:cs typeface="DejaVu Sans"/>
              </a:rPr>
              <a:t>Embryo" </a:t>
            </a:r>
            <a:r>
              <a:rPr dirty="0" sz="650" spc="-60">
                <a:latin typeface="DejaVu Sans"/>
                <a:cs typeface="DejaVu Sans"/>
              </a:rPr>
              <a:t>by </a:t>
            </a:r>
            <a:r>
              <a:rPr dirty="0" sz="650" spc="-35">
                <a:latin typeface="DejaVu Sans"/>
                <a:cs typeface="DejaVu Sans"/>
              </a:rPr>
              <a:t>Dr. </a:t>
            </a:r>
            <a:r>
              <a:rPr dirty="0" sz="650" spc="-30">
                <a:latin typeface="DejaVu Sans"/>
                <a:cs typeface="DejaVu Sans"/>
              </a:rPr>
              <a:t>Vilas </a:t>
            </a:r>
            <a:r>
              <a:rPr dirty="0" sz="650" spc="-65">
                <a:latin typeface="DejaVu Sans"/>
                <a:cs typeface="DejaVu Sans"/>
              </a:rPr>
              <a:t>Gayakwad </a:t>
            </a:r>
            <a:r>
              <a:rPr dirty="0" sz="650" spc="-10">
                <a:latin typeface="DejaVu Sans"/>
                <a:cs typeface="DejaVu Sans"/>
              </a:rPr>
              <a:t>- </a:t>
            </a:r>
            <a:r>
              <a:rPr dirty="0" sz="650" spc="-50">
                <a:latin typeface="DejaVu Sans"/>
                <a:cs typeface="DejaVu Sans"/>
              </a:rPr>
              <a:t>Own work. </a:t>
            </a:r>
            <a:r>
              <a:rPr dirty="0" sz="650" spc="-55">
                <a:latin typeface="DejaVu Sans"/>
                <a:cs typeface="DejaVu Sans"/>
              </a:rPr>
              <a:t>Licensed </a:t>
            </a:r>
            <a:r>
              <a:rPr dirty="0" sz="650" spc="-75">
                <a:latin typeface="DejaVu Sans"/>
                <a:cs typeface="DejaVu Sans"/>
              </a:rPr>
              <a:t>under </a:t>
            </a:r>
            <a:r>
              <a:rPr dirty="0" sz="650" spc="-5">
                <a:latin typeface="DejaVu Sans"/>
                <a:cs typeface="DejaVu Sans"/>
              </a:rPr>
              <a:t>CC </a:t>
            </a:r>
            <a:r>
              <a:rPr dirty="0" sz="650" spc="15">
                <a:latin typeface="DejaVu Sans"/>
                <a:cs typeface="DejaVu Sans"/>
              </a:rPr>
              <a:t>BY-SA </a:t>
            </a:r>
            <a:r>
              <a:rPr dirty="0" sz="650" spc="-65">
                <a:latin typeface="DejaVu Sans"/>
                <a:cs typeface="DejaVu Sans"/>
              </a:rPr>
              <a:t>3.0 </a:t>
            </a:r>
            <a:r>
              <a:rPr dirty="0" sz="650" spc="-50">
                <a:latin typeface="DejaVu Sans"/>
                <a:cs typeface="DejaVu Sans"/>
              </a:rPr>
              <a:t>via Wikimedia  </a:t>
            </a:r>
            <a:r>
              <a:rPr dirty="0" sz="650" spc="-70">
                <a:latin typeface="DejaVu Sans"/>
                <a:cs typeface="DejaVu Sans"/>
              </a:rPr>
              <a:t>Commons </a:t>
            </a:r>
            <a:r>
              <a:rPr dirty="0" sz="650" spc="-10">
                <a:latin typeface="DejaVu Sans"/>
                <a:cs typeface="DejaVu Sans"/>
              </a:rPr>
              <a:t>-  </a:t>
            </a:r>
            <a:r>
              <a:rPr dirty="0" sz="650" spc="-50">
                <a:latin typeface="DejaVu Sans"/>
                <a:cs typeface="DejaVu Sans"/>
              </a:rPr>
              <a:t>http://commons.wikimedia.org/wiki/File:Human_Embryo.JPG#/media/File:Human_Embryo.JPG</a:t>
            </a:r>
            <a:endParaRPr sz="65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623" y="2506395"/>
            <a:ext cx="3735070" cy="44513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33020">
              <a:lnSpc>
                <a:spcPct val="106300"/>
              </a:lnSpc>
              <a:spcBef>
                <a:spcPts val="80"/>
              </a:spcBef>
            </a:pPr>
            <a:r>
              <a:rPr dirty="0" sz="650" spc="-65">
                <a:latin typeface="DejaVu Sans"/>
                <a:cs typeface="DejaVu Sans"/>
              </a:rPr>
              <a:t>"Human </a:t>
            </a:r>
            <a:r>
              <a:rPr dirty="0" sz="650" spc="-55">
                <a:latin typeface="DejaVu Sans"/>
                <a:cs typeface="DejaVu Sans"/>
              </a:rPr>
              <a:t>Embryo </a:t>
            </a:r>
            <a:r>
              <a:rPr dirty="0" sz="650" spc="-10">
                <a:latin typeface="DejaVu Sans"/>
                <a:cs typeface="DejaVu Sans"/>
              </a:rPr>
              <a:t>- </a:t>
            </a:r>
            <a:r>
              <a:rPr dirty="0" sz="650" spc="-55">
                <a:latin typeface="DejaVu Sans"/>
                <a:cs typeface="DejaVu Sans"/>
              </a:rPr>
              <a:t>Approximately </a:t>
            </a:r>
            <a:r>
              <a:rPr dirty="0" sz="650" spc="-75">
                <a:latin typeface="DejaVu Sans"/>
                <a:cs typeface="DejaVu Sans"/>
              </a:rPr>
              <a:t>8 weeks </a:t>
            </a:r>
            <a:r>
              <a:rPr dirty="0" sz="650" spc="-80">
                <a:latin typeface="DejaVu Sans"/>
                <a:cs typeface="DejaVu Sans"/>
              </a:rPr>
              <a:t>estimated </a:t>
            </a:r>
            <a:r>
              <a:rPr dirty="0" sz="650" spc="-70">
                <a:latin typeface="DejaVu Sans"/>
                <a:cs typeface="DejaVu Sans"/>
              </a:rPr>
              <a:t>gestational </a:t>
            </a:r>
            <a:r>
              <a:rPr dirty="0" sz="650" spc="-75">
                <a:latin typeface="DejaVu Sans"/>
                <a:cs typeface="DejaVu Sans"/>
              </a:rPr>
              <a:t>age" </a:t>
            </a:r>
            <a:r>
              <a:rPr dirty="0" sz="650" spc="-60">
                <a:latin typeface="DejaVu Sans"/>
                <a:cs typeface="DejaVu Sans"/>
              </a:rPr>
              <a:t>by lunar </a:t>
            </a:r>
            <a:r>
              <a:rPr dirty="0" sz="650" spc="-65">
                <a:latin typeface="DejaVu Sans"/>
                <a:cs typeface="DejaVu Sans"/>
              </a:rPr>
              <a:t>caustic </a:t>
            </a:r>
            <a:r>
              <a:rPr dirty="0" sz="650" spc="-10">
                <a:latin typeface="DejaVu Sans"/>
                <a:cs typeface="DejaVu Sans"/>
              </a:rPr>
              <a:t>- </a:t>
            </a:r>
            <a:r>
              <a:rPr dirty="0" sz="650" spc="-55">
                <a:latin typeface="DejaVu Sans"/>
                <a:cs typeface="DejaVu Sans"/>
              </a:rPr>
              <a:t>Embryo. Licensed  </a:t>
            </a:r>
            <a:r>
              <a:rPr dirty="0" sz="650" spc="-75">
                <a:latin typeface="DejaVu Sans"/>
                <a:cs typeface="DejaVu Sans"/>
              </a:rPr>
              <a:t>under </a:t>
            </a:r>
            <a:r>
              <a:rPr dirty="0" sz="650" spc="-5">
                <a:latin typeface="DejaVu Sans"/>
                <a:cs typeface="DejaVu Sans"/>
              </a:rPr>
              <a:t>CC </a:t>
            </a:r>
            <a:r>
              <a:rPr dirty="0" sz="650" spc="45">
                <a:latin typeface="DejaVu Sans"/>
                <a:cs typeface="DejaVu Sans"/>
              </a:rPr>
              <a:t>BY </a:t>
            </a:r>
            <a:r>
              <a:rPr dirty="0" sz="650" spc="-65">
                <a:latin typeface="DejaVu Sans"/>
                <a:cs typeface="DejaVu Sans"/>
              </a:rPr>
              <a:t>2.0 </a:t>
            </a:r>
            <a:r>
              <a:rPr dirty="0" sz="650" spc="-50">
                <a:latin typeface="DejaVu Sans"/>
                <a:cs typeface="DejaVu Sans"/>
              </a:rPr>
              <a:t>via Wikimedia </a:t>
            </a:r>
            <a:r>
              <a:rPr dirty="0" sz="650" spc="-70">
                <a:latin typeface="DejaVu Sans"/>
                <a:cs typeface="DejaVu Sans"/>
              </a:rPr>
              <a:t>Commons</a:t>
            </a:r>
            <a:r>
              <a:rPr dirty="0" sz="650" spc="-85">
                <a:latin typeface="DejaVu Sans"/>
                <a:cs typeface="DejaVu Sans"/>
              </a:rPr>
              <a:t> </a:t>
            </a:r>
            <a:r>
              <a:rPr dirty="0" sz="650" spc="-10">
                <a:latin typeface="DejaVu Sans"/>
                <a:cs typeface="DejaVu Sans"/>
              </a:rPr>
              <a:t>-</a:t>
            </a:r>
            <a:endParaRPr sz="650">
              <a:latin typeface="DejaVu Sans"/>
              <a:cs typeface="DejaVu Sans"/>
            </a:endParaRPr>
          </a:p>
          <a:p>
            <a:pPr marL="12700" marR="5080">
              <a:lnSpc>
                <a:spcPct val="106300"/>
              </a:lnSpc>
            </a:pPr>
            <a:r>
              <a:rPr dirty="0" sz="650" spc="-55">
                <a:latin typeface="DejaVu Sans"/>
                <a:cs typeface="DejaVu Sans"/>
              </a:rPr>
              <a:t>http://commons.wikimedia.org/wiki/File:Human_Embryo_-_Approximately_8_weeks_estimated_gestation  al_age.jpg#/media/File:Human_Embryo_-_Approximately_8_weeks_estimated_gestational_age.jpg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176" y="303688"/>
            <a:ext cx="642493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40"/>
              <a:t>PRODUCTS </a:t>
            </a:r>
            <a:r>
              <a:rPr dirty="0" spc="-114"/>
              <a:t>OF</a:t>
            </a:r>
            <a:r>
              <a:rPr dirty="0" spc="-415"/>
              <a:t> </a:t>
            </a:r>
            <a:r>
              <a:rPr dirty="0" spc="-114"/>
              <a:t>CONCEPTION</a:t>
            </a:r>
          </a:p>
        </p:txBody>
      </p:sp>
      <p:sp>
        <p:nvSpPr>
          <p:cNvPr id="3" name="object 3"/>
          <p:cNvSpPr/>
          <p:nvPr/>
        </p:nvSpPr>
        <p:spPr>
          <a:xfrm>
            <a:off x="4072420" y="1039761"/>
            <a:ext cx="3699979" cy="246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2420" y="3663535"/>
            <a:ext cx="3699979" cy="2083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044949"/>
            <a:ext cx="4072420" cy="4443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4646" y="2133333"/>
            <a:ext cx="4799965" cy="96139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dirty="0" sz="3050" spc="-95"/>
              <a:t>GESTATIONAL  TROPHOBLASTIC</a:t>
            </a:r>
            <a:r>
              <a:rPr dirty="0" sz="3050" spc="-265"/>
              <a:t> </a:t>
            </a:r>
            <a:r>
              <a:rPr dirty="0" sz="3050" spc="-120"/>
              <a:t>DISEASE</a:t>
            </a:r>
            <a:endParaRPr sz="30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5403" y="407587"/>
            <a:ext cx="359029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45"/>
              <a:t>Normal</a:t>
            </a:r>
            <a:r>
              <a:rPr dirty="0" spc="-290"/>
              <a:t> </a:t>
            </a:r>
            <a:r>
              <a:rPr dirty="0" spc="85"/>
              <a:t>placenta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8211"/>
            <a:ext cx="3562350" cy="354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6277" y="3764927"/>
            <a:ext cx="2169795" cy="2067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5908" y="1298841"/>
            <a:ext cx="4129087" cy="4129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70216" y="5444159"/>
            <a:ext cx="306641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60">
                <a:latin typeface="DejaVu Sans"/>
                <a:cs typeface="DejaVu Sans"/>
                <a:hlinkClick r:id="rId5"/>
              </a:rPr>
              <a:t>http://www.proteinatlas.org/images_dictionary/placenta</a:t>
            </a:r>
            <a:r>
              <a:rPr dirty="0" u="sng" sz="650" spc="-6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dirty="0" sz="650" spc="-75">
                <a:latin typeface="DejaVu Sans"/>
                <a:cs typeface="DejaVu Sans"/>
              </a:rPr>
              <a:t>1</a:t>
            </a:r>
            <a:r>
              <a:rPr dirty="0" u="sng" sz="650" spc="-75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dirty="0" sz="650" spc="-70">
                <a:latin typeface="DejaVu Sans"/>
                <a:cs typeface="DejaVu Sans"/>
              </a:rPr>
              <a:t>example_1</a:t>
            </a:r>
            <a:r>
              <a:rPr dirty="0" u="sng" sz="650" spc="4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dirty="0" sz="650" spc="-50">
                <a:latin typeface="DejaVu Sans"/>
                <a:cs typeface="DejaVu Sans"/>
              </a:rPr>
              <a:t>1_100_1.jpg</a:t>
            </a:r>
            <a:endParaRPr sz="65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147" y="3602887"/>
            <a:ext cx="1592580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60">
                <a:latin typeface="DejaVu Sans"/>
                <a:cs typeface="DejaVu Sans"/>
                <a:hlinkClick r:id="rId6"/>
              </a:rPr>
              <a:t>http://www.humpath.com/IMG/jpg/placenta1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Normal</a:t>
            </a:r>
            <a:r>
              <a:rPr dirty="0" spc="-110"/>
              <a:t> </a:t>
            </a:r>
            <a:r>
              <a:rPr dirty="0"/>
              <a:t>fertilization:</a:t>
            </a:r>
            <a:r>
              <a:rPr dirty="0" spc="-110"/>
              <a:t> </a:t>
            </a:r>
            <a:r>
              <a:rPr dirty="0" spc="65"/>
              <a:t>a</a:t>
            </a:r>
            <a:r>
              <a:rPr dirty="0" spc="-110"/>
              <a:t> </a:t>
            </a:r>
            <a:r>
              <a:rPr dirty="0" spc="-5"/>
              <a:t>single</a:t>
            </a:r>
            <a:r>
              <a:rPr dirty="0" spc="-105"/>
              <a:t> </a:t>
            </a:r>
            <a:r>
              <a:rPr dirty="0" spc="20"/>
              <a:t>sperm</a:t>
            </a:r>
            <a:r>
              <a:rPr dirty="0" spc="-110"/>
              <a:t> </a:t>
            </a:r>
            <a:r>
              <a:rPr dirty="0" spc="30"/>
              <a:t>of</a:t>
            </a:r>
            <a:r>
              <a:rPr dirty="0" spc="-110"/>
              <a:t> </a:t>
            </a:r>
            <a:r>
              <a:rPr dirty="0" spc="-15"/>
              <a:t>23</a:t>
            </a:r>
            <a:r>
              <a:rPr dirty="0" spc="-105"/>
              <a:t> </a:t>
            </a:r>
            <a:r>
              <a:rPr dirty="0" spc="15"/>
              <a:t>chromosomes</a:t>
            </a:r>
            <a:r>
              <a:rPr dirty="0" spc="-110"/>
              <a:t> </a:t>
            </a:r>
            <a:r>
              <a:rPr dirty="0" spc="-5"/>
              <a:t>fertilizes</a:t>
            </a:r>
            <a:r>
              <a:rPr dirty="0" spc="-110"/>
              <a:t> </a:t>
            </a:r>
            <a:r>
              <a:rPr dirty="0" spc="65"/>
              <a:t>a  </a:t>
            </a:r>
            <a:r>
              <a:rPr dirty="0" spc="20"/>
              <a:t>normal</a:t>
            </a:r>
            <a:r>
              <a:rPr dirty="0" spc="-114"/>
              <a:t> </a:t>
            </a:r>
            <a:r>
              <a:rPr dirty="0" spc="40"/>
              <a:t>egg</a:t>
            </a:r>
            <a:r>
              <a:rPr dirty="0" spc="-114"/>
              <a:t> </a:t>
            </a:r>
            <a:r>
              <a:rPr dirty="0" spc="30"/>
              <a:t>of</a:t>
            </a:r>
            <a:r>
              <a:rPr dirty="0" spc="-120"/>
              <a:t> </a:t>
            </a:r>
            <a:r>
              <a:rPr dirty="0" spc="-15"/>
              <a:t>23</a:t>
            </a:r>
            <a:r>
              <a:rPr dirty="0" spc="-114"/>
              <a:t> </a:t>
            </a:r>
            <a:r>
              <a:rPr dirty="0" spc="15"/>
              <a:t>chromosomes</a:t>
            </a:r>
          </a:p>
        </p:txBody>
      </p:sp>
      <p:sp>
        <p:nvSpPr>
          <p:cNvPr id="3" name="object 3"/>
          <p:cNvSpPr/>
          <p:nvPr/>
        </p:nvSpPr>
        <p:spPr>
          <a:xfrm>
            <a:off x="1036319" y="2464701"/>
            <a:ext cx="6477558" cy="1917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31475" y="2930004"/>
            <a:ext cx="219710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-190">
                <a:latin typeface="DejaVu Sans"/>
                <a:cs typeface="DejaVu Sans"/>
              </a:rPr>
              <a:t>46</a:t>
            </a:r>
            <a:endParaRPr sz="1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2262505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1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17" y="1370774"/>
            <a:ext cx="6810375" cy="27978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84480" marR="266065" indent="-272415">
              <a:lnSpc>
                <a:spcPct val="100000"/>
              </a:lnSpc>
              <a:spcBef>
                <a:spcPts val="114"/>
              </a:spcBef>
            </a:pPr>
            <a:r>
              <a:rPr dirty="0" sz="2450" spc="60">
                <a:latin typeface="Arial"/>
                <a:cs typeface="Arial"/>
              </a:rPr>
              <a:t>At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55">
                <a:latin typeface="Arial"/>
                <a:cs typeface="Arial"/>
              </a:rPr>
              <a:t>the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45">
                <a:latin typeface="Arial"/>
                <a:cs typeface="Arial"/>
              </a:rPr>
              <a:t>end</a:t>
            </a:r>
            <a:r>
              <a:rPr dirty="0" sz="2450" spc="-160">
                <a:latin typeface="Arial"/>
                <a:cs typeface="Arial"/>
              </a:rPr>
              <a:t> </a:t>
            </a:r>
            <a:r>
              <a:rPr dirty="0" sz="2450" spc="50">
                <a:latin typeface="Arial"/>
                <a:cs typeface="Arial"/>
              </a:rPr>
              <a:t>of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15">
                <a:latin typeface="Arial"/>
                <a:cs typeface="Arial"/>
              </a:rPr>
              <a:t>this</a:t>
            </a:r>
            <a:r>
              <a:rPr dirty="0" sz="2450" spc="-160">
                <a:latin typeface="Arial"/>
                <a:cs typeface="Arial"/>
              </a:rPr>
              <a:t> </a:t>
            </a:r>
            <a:r>
              <a:rPr dirty="0" sz="2450" spc="15">
                <a:latin typeface="Arial"/>
                <a:cs typeface="Arial"/>
              </a:rPr>
              <a:t>lecture,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55">
                <a:latin typeface="Arial"/>
                <a:cs typeface="Arial"/>
              </a:rPr>
              <a:t>the</a:t>
            </a:r>
            <a:r>
              <a:rPr dirty="0" sz="2450" spc="-160">
                <a:latin typeface="Arial"/>
                <a:cs typeface="Arial"/>
              </a:rPr>
              <a:t> </a:t>
            </a:r>
            <a:r>
              <a:rPr dirty="0" sz="2450" spc="55">
                <a:latin typeface="Arial"/>
                <a:cs typeface="Arial"/>
              </a:rPr>
              <a:t>student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20">
                <a:latin typeface="Arial"/>
                <a:cs typeface="Arial"/>
              </a:rPr>
              <a:t>should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55">
                <a:latin typeface="Arial"/>
                <a:cs typeface="Arial"/>
              </a:rPr>
              <a:t>be  </a:t>
            </a:r>
            <a:r>
              <a:rPr dirty="0" sz="2450" spc="40">
                <a:latin typeface="Arial"/>
                <a:cs typeface="Arial"/>
              </a:rPr>
              <a:t>able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to:</a:t>
            </a:r>
            <a:endParaRPr sz="2450">
              <a:latin typeface="Arial"/>
              <a:cs typeface="Arial"/>
            </a:endParaRPr>
          </a:p>
          <a:p>
            <a:pPr marL="519430" marR="120650" indent="-505459">
              <a:lnSpc>
                <a:spcPct val="100499"/>
              </a:lnSpc>
              <a:spcBef>
                <a:spcPts val="565"/>
              </a:spcBef>
              <a:buClr>
                <a:srgbClr val="9B57D3"/>
              </a:buClr>
              <a:buSzPct val="59183"/>
              <a:buAutoNum type="alphaUcPeriod"/>
              <a:tabLst>
                <a:tab pos="519430" algn="l"/>
                <a:tab pos="520065" algn="l"/>
              </a:tabLst>
            </a:pPr>
            <a:r>
              <a:rPr dirty="0" sz="2450" spc="45">
                <a:latin typeface="Arial"/>
                <a:cs typeface="Arial"/>
              </a:rPr>
              <a:t>Understand</a:t>
            </a:r>
            <a:r>
              <a:rPr dirty="0" sz="2450" spc="-170">
                <a:latin typeface="Arial"/>
                <a:cs typeface="Arial"/>
              </a:rPr>
              <a:t> </a:t>
            </a:r>
            <a:r>
              <a:rPr dirty="0" sz="2450" spc="55">
                <a:latin typeface="Arial"/>
                <a:cs typeface="Arial"/>
              </a:rPr>
              <a:t>the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50">
                <a:latin typeface="Arial"/>
                <a:cs typeface="Arial"/>
              </a:rPr>
              <a:t>pathology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80">
                <a:latin typeface="Arial"/>
                <a:cs typeface="Arial"/>
              </a:rPr>
              <a:t>and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30">
                <a:latin typeface="Arial"/>
                <a:cs typeface="Arial"/>
              </a:rPr>
              <a:t>predisposing  </a:t>
            </a:r>
            <a:r>
              <a:rPr dirty="0" sz="2450" spc="60">
                <a:latin typeface="Arial"/>
                <a:cs typeface="Arial"/>
              </a:rPr>
              <a:t>factors </a:t>
            </a:r>
            <a:r>
              <a:rPr dirty="0" sz="2450" spc="50">
                <a:latin typeface="Arial"/>
                <a:cs typeface="Arial"/>
              </a:rPr>
              <a:t>of </a:t>
            </a:r>
            <a:r>
              <a:rPr dirty="0" sz="2450" spc="65">
                <a:latin typeface="Arial"/>
                <a:cs typeface="Arial"/>
              </a:rPr>
              <a:t>ectopic </a:t>
            </a:r>
            <a:r>
              <a:rPr dirty="0" sz="2450" spc="55">
                <a:latin typeface="Arial"/>
                <a:cs typeface="Arial"/>
              </a:rPr>
              <a:t>pregnancy </a:t>
            </a:r>
            <a:r>
              <a:rPr dirty="0" sz="2450" spc="80">
                <a:latin typeface="Arial"/>
                <a:cs typeface="Arial"/>
              </a:rPr>
              <a:t>and  </a:t>
            </a:r>
            <a:r>
              <a:rPr dirty="0" sz="2450" spc="35">
                <a:latin typeface="Arial"/>
                <a:cs typeface="Arial"/>
              </a:rPr>
              <a:t>spontaneous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25">
                <a:latin typeface="Arial"/>
                <a:cs typeface="Arial"/>
              </a:rPr>
              <a:t>abortion.</a:t>
            </a:r>
            <a:endParaRPr sz="2450">
              <a:latin typeface="Arial"/>
              <a:cs typeface="Arial"/>
            </a:endParaRPr>
          </a:p>
          <a:p>
            <a:pPr marL="519430" marR="5080" indent="-505459">
              <a:lnSpc>
                <a:spcPct val="101200"/>
              </a:lnSpc>
              <a:spcBef>
                <a:spcPts val="550"/>
              </a:spcBef>
              <a:buClr>
                <a:srgbClr val="9B57D3"/>
              </a:buClr>
              <a:buSzPct val="59183"/>
              <a:buAutoNum type="alphaUcPeriod"/>
              <a:tabLst>
                <a:tab pos="519430" algn="l"/>
                <a:tab pos="520065" algn="l"/>
                <a:tab pos="4136390" algn="l"/>
              </a:tabLst>
            </a:pPr>
            <a:r>
              <a:rPr dirty="0" sz="2450" spc="20">
                <a:latin typeface="Arial"/>
                <a:cs typeface="Arial"/>
              </a:rPr>
              <a:t>Know</a:t>
            </a:r>
            <a:r>
              <a:rPr dirty="0" sz="2450" spc="-160">
                <a:latin typeface="Arial"/>
                <a:cs typeface="Arial"/>
              </a:rPr>
              <a:t> </a:t>
            </a:r>
            <a:r>
              <a:rPr dirty="0" sz="2450" spc="55">
                <a:latin typeface="Arial"/>
                <a:cs typeface="Arial"/>
              </a:rPr>
              <a:t>the</a:t>
            </a:r>
            <a:r>
              <a:rPr dirty="0" sz="2450" spc="-160">
                <a:latin typeface="Arial"/>
                <a:cs typeface="Arial"/>
              </a:rPr>
              <a:t> </a:t>
            </a:r>
            <a:r>
              <a:rPr dirty="0" sz="2450" spc="25">
                <a:latin typeface="Arial"/>
                <a:cs typeface="Arial"/>
              </a:rPr>
              <a:t>clinical</a:t>
            </a:r>
            <a:r>
              <a:rPr dirty="0" sz="2450" spc="-160">
                <a:latin typeface="Arial"/>
                <a:cs typeface="Arial"/>
              </a:rPr>
              <a:t> </a:t>
            </a:r>
            <a:r>
              <a:rPr dirty="0" sz="2450" spc="40">
                <a:latin typeface="Arial"/>
                <a:cs typeface="Arial"/>
              </a:rPr>
              <a:t>presentation</a:t>
            </a:r>
            <a:r>
              <a:rPr dirty="0" sz="2450" spc="-160">
                <a:latin typeface="Arial"/>
                <a:cs typeface="Arial"/>
              </a:rPr>
              <a:t> </a:t>
            </a:r>
            <a:r>
              <a:rPr dirty="0" sz="2450" spc="80">
                <a:latin typeface="Arial"/>
                <a:cs typeface="Arial"/>
              </a:rPr>
              <a:t>and</a:t>
            </a:r>
            <a:r>
              <a:rPr dirty="0" sz="2450" spc="-155">
                <a:latin typeface="Arial"/>
                <a:cs typeface="Arial"/>
              </a:rPr>
              <a:t> </a:t>
            </a:r>
            <a:r>
              <a:rPr dirty="0" sz="2450" spc="50">
                <a:latin typeface="Arial"/>
                <a:cs typeface="Arial"/>
              </a:rPr>
              <a:t>pathology  of hydatidiform</a:t>
            </a:r>
            <a:r>
              <a:rPr dirty="0" sz="2450" spc="-340">
                <a:latin typeface="Arial"/>
                <a:cs typeface="Arial"/>
              </a:rPr>
              <a:t> </a:t>
            </a:r>
            <a:r>
              <a:rPr dirty="0" sz="2450" spc="20">
                <a:latin typeface="Arial"/>
                <a:cs typeface="Arial"/>
              </a:rPr>
              <a:t>mole</a:t>
            </a:r>
            <a:r>
              <a:rPr dirty="0" sz="2450" spc="-145">
                <a:latin typeface="Arial"/>
                <a:cs typeface="Arial"/>
              </a:rPr>
              <a:t> </a:t>
            </a:r>
            <a:r>
              <a:rPr dirty="0" sz="2450" spc="80">
                <a:latin typeface="Arial"/>
                <a:cs typeface="Arial"/>
              </a:rPr>
              <a:t>and	</a:t>
            </a:r>
            <a:r>
              <a:rPr dirty="0" sz="2450" spc="35">
                <a:latin typeface="Arial"/>
                <a:cs typeface="Arial"/>
              </a:rPr>
              <a:t>choriocarcinoma.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85784"/>
            <a:ext cx="6242050" cy="4400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30"/>
              <a:t>Gestational </a:t>
            </a:r>
            <a:r>
              <a:rPr dirty="0" sz="2700" spc="35"/>
              <a:t>Trophoblastic</a:t>
            </a:r>
            <a:r>
              <a:rPr dirty="0" sz="2700" spc="-560"/>
              <a:t> </a:t>
            </a:r>
            <a:r>
              <a:rPr dirty="0" sz="2700" spc="-5"/>
              <a:t>Disease </a:t>
            </a:r>
            <a:r>
              <a:rPr dirty="0" sz="2700" spc="-150"/>
              <a:t>(GTD)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271794" y="1491645"/>
            <a:ext cx="7148830" cy="70167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67335" marR="5080" indent="-254635">
              <a:lnSpc>
                <a:spcPts val="1450"/>
              </a:lnSpc>
              <a:spcBef>
                <a:spcPts val="455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67335" algn="l"/>
                <a:tab pos="267970" algn="l"/>
              </a:tabLst>
            </a:pPr>
            <a:r>
              <a:rPr dirty="0" sz="1500" spc="15">
                <a:latin typeface="Arial"/>
                <a:cs typeface="Arial"/>
              </a:rPr>
              <a:t>Gestational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trophoblastic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disease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is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65">
                <a:latin typeface="Arial"/>
                <a:cs typeface="Arial"/>
              </a:rPr>
              <a:t>a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group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related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disorders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which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there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is  </a:t>
            </a:r>
            <a:r>
              <a:rPr dirty="0" sz="1500" spc="35">
                <a:latin typeface="Arial"/>
                <a:cs typeface="Arial"/>
              </a:rPr>
              <a:t>abnormal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proliferation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placental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trophoblasts.</a:t>
            </a:r>
            <a:endParaRPr sz="15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265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67335" algn="l"/>
                <a:tab pos="267970" algn="l"/>
              </a:tabLst>
            </a:pPr>
            <a:r>
              <a:rPr dirty="0" sz="1500" spc="-50">
                <a:latin typeface="Arial"/>
                <a:cs typeface="Arial"/>
              </a:rPr>
              <a:t>GTD </a:t>
            </a:r>
            <a:r>
              <a:rPr dirty="0" sz="1500" spc="30">
                <a:latin typeface="Arial"/>
                <a:cs typeface="Arial"/>
              </a:rPr>
              <a:t>are </a:t>
            </a:r>
            <a:r>
              <a:rPr dirty="0" sz="1500" spc="20">
                <a:latin typeface="Arial"/>
                <a:cs typeface="Arial"/>
              </a:rPr>
              <a:t>divided</a:t>
            </a:r>
            <a:r>
              <a:rPr dirty="0" sz="1500" spc="-27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into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346" y="2156289"/>
            <a:ext cx="127000" cy="75438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050" spc="-40">
                <a:solidFill>
                  <a:srgbClr val="92278F"/>
                </a:solidFill>
                <a:latin typeface="Arial"/>
                <a:cs typeface="Arial"/>
              </a:rPr>
              <a:t>1.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050" spc="-40">
                <a:solidFill>
                  <a:srgbClr val="92278F"/>
                </a:solidFill>
                <a:latin typeface="Arial"/>
                <a:cs typeface="Arial"/>
              </a:rPr>
              <a:t>2.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050" spc="-40">
                <a:solidFill>
                  <a:srgbClr val="92278F"/>
                </a:solidFill>
                <a:latin typeface="Arial"/>
                <a:cs typeface="Arial"/>
              </a:rPr>
              <a:t>3.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992" y="2167842"/>
            <a:ext cx="2577465" cy="754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dirty="0" sz="1500" spc="25">
                <a:latin typeface="Arial"/>
                <a:cs typeface="Arial"/>
              </a:rPr>
              <a:t>benign non-neoplastic</a:t>
            </a:r>
            <a:r>
              <a:rPr dirty="0" sz="1500" spc="-26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lesions  </a:t>
            </a:r>
            <a:r>
              <a:rPr dirty="0" sz="1500" spc="30">
                <a:latin typeface="Arial"/>
                <a:cs typeface="Arial"/>
              </a:rPr>
              <a:t>hydatidiform </a:t>
            </a:r>
            <a:r>
              <a:rPr dirty="0" sz="1500" spc="10">
                <a:latin typeface="Arial"/>
                <a:cs typeface="Arial"/>
              </a:rPr>
              <a:t>moles  </a:t>
            </a:r>
            <a:r>
              <a:rPr dirty="0" sz="1500" spc="25">
                <a:latin typeface="Arial"/>
                <a:cs typeface="Arial"/>
              </a:rPr>
              <a:t>neoplastic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lesions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794" y="2924679"/>
            <a:ext cx="7333615" cy="245618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67335" marR="93345" indent="-254635">
              <a:lnSpc>
                <a:spcPts val="1450"/>
              </a:lnSpc>
              <a:spcBef>
                <a:spcPts val="455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67335" algn="l"/>
                <a:tab pos="267970" algn="l"/>
              </a:tabLst>
            </a:pPr>
            <a:r>
              <a:rPr dirty="0" sz="1500" spc="-10">
                <a:latin typeface="Arial"/>
                <a:cs typeface="Arial"/>
              </a:rPr>
              <a:t>The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maternal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45">
                <a:latin typeface="Arial"/>
                <a:cs typeface="Arial"/>
              </a:rPr>
              <a:t>age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above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40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years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has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65">
                <a:latin typeface="Arial"/>
                <a:cs typeface="Arial"/>
              </a:rPr>
              <a:t>a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5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times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more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risk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trophoblastic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disease  </a:t>
            </a:r>
            <a:r>
              <a:rPr dirty="0" sz="1500" spc="45">
                <a:latin typeface="Arial"/>
                <a:cs typeface="Arial"/>
              </a:rPr>
              <a:t>compared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45">
                <a:latin typeface="Arial"/>
                <a:cs typeface="Arial"/>
              </a:rPr>
              <a:t>to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the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mothers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below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35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years.</a:t>
            </a:r>
            <a:endParaRPr sz="1500">
              <a:latin typeface="Arial"/>
              <a:cs typeface="Arial"/>
            </a:endParaRPr>
          </a:p>
          <a:p>
            <a:pPr marL="267335" marR="339090" indent="-254635">
              <a:lnSpc>
                <a:spcPts val="1450"/>
              </a:lnSpc>
              <a:spcBef>
                <a:spcPts val="605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67335" algn="l"/>
                <a:tab pos="267970" algn="l"/>
              </a:tabLst>
            </a:pPr>
            <a:r>
              <a:rPr dirty="0" sz="1500" spc="10">
                <a:latin typeface="Arial"/>
                <a:cs typeface="Arial"/>
              </a:rPr>
              <a:t>Most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women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who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have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had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gestational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trophoblastic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disease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can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have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normal  pregnancies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later.</a:t>
            </a:r>
            <a:endParaRPr sz="1500">
              <a:latin typeface="Arial"/>
              <a:cs typeface="Arial"/>
            </a:endParaRPr>
          </a:p>
          <a:p>
            <a:pPr marL="286385" indent="-266700">
              <a:lnSpc>
                <a:spcPct val="100000"/>
              </a:lnSpc>
              <a:spcBef>
                <a:spcPts val="140"/>
              </a:spcBef>
              <a:buClr>
                <a:srgbClr val="92278F"/>
              </a:buClr>
              <a:buSzPct val="83333"/>
              <a:buFont typeface="DejaVu Sans"/>
              <a:buChar char="•"/>
              <a:tabLst>
                <a:tab pos="286385" algn="l"/>
                <a:tab pos="287020" algn="l"/>
              </a:tabLst>
            </a:pPr>
            <a:r>
              <a:rPr dirty="0" sz="1500" spc="10">
                <a:latin typeface="Arial"/>
                <a:cs typeface="Arial"/>
              </a:rPr>
              <a:t>Most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GTD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produces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the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beta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subunit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human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chorionic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gonadotropin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85">
                <a:latin typeface="Arial"/>
                <a:cs typeface="Arial"/>
              </a:rPr>
              <a:t>(HCG).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dirty="0" sz="1500" spc="-55">
                <a:latin typeface="Arial"/>
                <a:cs typeface="Arial"/>
              </a:rPr>
              <a:t>NOTE:</a:t>
            </a:r>
            <a:endParaRPr sz="1500">
              <a:latin typeface="Arial"/>
              <a:cs typeface="Arial"/>
            </a:endParaRPr>
          </a:p>
          <a:p>
            <a:pPr lvl="1" marL="531495" marR="198120" indent="-267335">
              <a:lnSpc>
                <a:spcPct val="79100"/>
              </a:lnSpc>
              <a:spcBef>
                <a:spcPts val="450"/>
              </a:spcBef>
              <a:buClr>
                <a:srgbClr val="92278F"/>
              </a:buClr>
              <a:buSzPct val="83333"/>
              <a:buFont typeface="DejaVu Sans"/>
              <a:buChar char="•"/>
              <a:tabLst>
                <a:tab pos="531495" algn="l"/>
                <a:tab pos="532130" algn="l"/>
              </a:tabLst>
            </a:pPr>
            <a:r>
              <a:rPr dirty="0" sz="1500" spc="10">
                <a:latin typeface="Arial"/>
                <a:cs typeface="Arial"/>
              </a:rPr>
              <a:t>Serum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HCG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is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also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elevated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pregnancy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(normal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and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ectopic)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but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GTD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it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is  </a:t>
            </a:r>
            <a:r>
              <a:rPr dirty="0" sz="1500" spc="25">
                <a:latin typeface="Arial"/>
                <a:cs typeface="Arial"/>
              </a:rPr>
              <a:t>markedly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elevated.</a:t>
            </a:r>
            <a:endParaRPr sz="1500">
              <a:latin typeface="Arial"/>
              <a:cs typeface="Arial"/>
            </a:endParaRPr>
          </a:p>
          <a:p>
            <a:pPr lvl="1" marL="531495" marR="5080" indent="-267335">
              <a:lnSpc>
                <a:spcPct val="79100"/>
              </a:lnSpc>
              <a:spcBef>
                <a:spcPts val="465"/>
              </a:spcBef>
              <a:buClr>
                <a:srgbClr val="92278F"/>
              </a:buClr>
              <a:buSzPct val="83333"/>
              <a:buFont typeface="DejaVu Sans"/>
              <a:buChar char="•"/>
              <a:tabLst>
                <a:tab pos="531495" algn="l"/>
                <a:tab pos="532130" algn="l"/>
              </a:tabLst>
            </a:pPr>
            <a:r>
              <a:rPr dirty="0" sz="1500" spc="-5">
                <a:latin typeface="Arial"/>
                <a:cs typeface="Arial"/>
              </a:rPr>
              <a:t>Also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while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normal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pregnancy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the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HCG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levels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drop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45">
                <a:latin typeface="Arial"/>
                <a:cs typeface="Arial"/>
              </a:rPr>
              <a:t>after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14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weeks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gestation, 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GTD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the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serum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HCG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levels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continue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45">
                <a:latin typeface="Arial"/>
                <a:cs typeface="Arial"/>
              </a:rPr>
              <a:t>to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rise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even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45">
                <a:latin typeface="Arial"/>
                <a:cs typeface="Arial"/>
              </a:rPr>
              <a:t>after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14th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weeks.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2868295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5" b="1">
                <a:latin typeface="Arial"/>
                <a:cs typeface="Arial"/>
              </a:rPr>
              <a:t>Types </a:t>
            </a:r>
            <a:r>
              <a:rPr dirty="0" spc="-145" b="1">
                <a:latin typeface="Arial"/>
                <a:cs typeface="Arial"/>
              </a:rPr>
              <a:t>of</a:t>
            </a:r>
            <a:r>
              <a:rPr dirty="0" spc="-405" b="1">
                <a:latin typeface="Arial"/>
                <a:cs typeface="Arial"/>
              </a:rPr>
              <a:t> </a:t>
            </a:r>
            <a:r>
              <a:rPr dirty="0" spc="-160" b="1">
                <a:latin typeface="Arial"/>
                <a:cs typeface="Arial"/>
              </a:rPr>
              <a:t>GTD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035" y="1441158"/>
            <a:ext cx="406717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15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GTD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have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been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divided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and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classified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as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follows: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46" y="1796313"/>
            <a:ext cx="103505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 spc="-30" b="1">
                <a:solidFill>
                  <a:srgbClr val="9B57D3"/>
                </a:solidFill>
                <a:latin typeface="Arial"/>
                <a:cs typeface="Arial"/>
              </a:rPr>
              <a:t>1.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443" y="1727225"/>
            <a:ext cx="6530975" cy="9455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dirty="0" sz="1350" spc="-50" b="1">
                <a:latin typeface="Arial"/>
                <a:cs typeface="Arial"/>
              </a:rPr>
              <a:t>Benign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-40" b="1">
                <a:latin typeface="Arial"/>
                <a:cs typeface="Arial"/>
              </a:rPr>
              <a:t>non-neoplastic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-40" b="1">
                <a:latin typeface="Arial"/>
                <a:cs typeface="Arial"/>
              </a:rPr>
              <a:t>trophoblastic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-70" b="1">
                <a:latin typeface="Arial"/>
                <a:cs typeface="Arial"/>
              </a:rPr>
              <a:t>lesions</a:t>
            </a:r>
            <a:r>
              <a:rPr dirty="0" sz="1350" spc="-90" b="1">
                <a:latin typeface="Arial"/>
                <a:cs typeface="Arial"/>
              </a:rPr>
              <a:t> </a:t>
            </a:r>
            <a:r>
              <a:rPr dirty="0" sz="1350" spc="204">
                <a:latin typeface="Arial"/>
                <a:cs typeface="Arial"/>
              </a:rPr>
              <a:t>—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These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are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diagnosed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as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an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incidental  finding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on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an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endometrial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curettage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or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hysterectomy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specimen.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They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are: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80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25">
                <a:latin typeface="Arial"/>
                <a:cs typeface="Arial"/>
              </a:rPr>
              <a:t>Exaggerated </a:t>
            </a:r>
            <a:r>
              <a:rPr dirty="0" sz="1350" spc="30">
                <a:latin typeface="Arial"/>
                <a:cs typeface="Arial"/>
              </a:rPr>
              <a:t>placental</a:t>
            </a:r>
            <a:r>
              <a:rPr dirty="0" sz="1350" spc="-21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site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55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20">
                <a:latin typeface="Arial"/>
                <a:cs typeface="Arial"/>
              </a:rPr>
              <a:t>Placental </a:t>
            </a:r>
            <a:r>
              <a:rPr dirty="0" sz="1350" spc="5">
                <a:latin typeface="Arial"/>
                <a:cs typeface="Arial"/>
              </a:rPr>
              <a:t>site</a:t>
            </a:r>
            <a:r>
              <a:rPr dirty="0" sz="1350" spc="-204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nodule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046" y="2792149"/>
            <a:ext cx="103505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 spc="-30" b="1">
                <a:solidFill>
                  <a:srgbClr val="9B57D3"/>
                </a:solidFill>
                <a:latin typeface="Arial"/>
                <a:cs typeface="Arial"/>
              </a:rPr>
              <a:t>2.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443" y="2723061"/>
            <a:ext cx="6266815" cy="14071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dirty="0" sz="1350" spc="-40" b="1">
                <a:latin typeface="Arial"/>
                <a:cs typeface="Arial"/>
              </a:rPr>
              <a:t>Hydatidiform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-45" b="1">
                <a:latin typeface="Arial"/>
                <a:cs typeface="Arial"/>
              </a:rPr>
              <a:t>mole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204">
                <a:latin typeface="Arial"/>
                <a:cs typeface="Arial"/>
              </a:rPr>
              <a:t>—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result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from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abnormalities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in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fertilization.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They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are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essentially  benign, </a:t>
            </a:r>
            <a:r>
              <a:rPr dirty="0" sz="1350" spc="45">
                <a:latin typeface="Arial"/>
                <a:cs typeface="Arial"/>
              </a:rPr>
              <a:t>but </a:t>
            </a:r>
            <a:r>
              <a:rPr dirty="0" sz="1350" spc="15">
                <a:latin typeface="Arial"/>
                <a:cs typeface="Arial"/>
              </a:rPr>
              <a:t>these </a:t>
            </a:r>
            <a:r>
              <a:rPr dirty="0" sz="1350" spc="25">
                <a:latin typeface="Arial"/>
                <a:cs typeface="Arial"/>
              </a:rPr>
              <a:t>patients </a:t>
            </a:r>
            <a:r>
              <a:rPr dirty="0" sz="1350" spc="30">
                <a:latin typeface="Arial"/>
                <a:cs typeface="Arial"/>
              </a:rPr>
              <a:t>carry </a:t>
            </a:r>
            <a:r>
              <a:rPr dirty="0" sz="1350" spc="35">
                <a:latin typeface="Arial"/>
                <a:cs typeface="Arial"/>
              </a:rPr>
              <a:t>an </a:t>
            </a:r>
            <a:r>
              <a:rPr dirty="0" sz="1350" spc="20">
                <a:latin typeface="Arial"/>
                <a:cs typeface="Arial"/>
              </a:rPr>
              <a:t>increased </a:t>
            </a:r>
            <a:r>
              <a:rPr dirty="0" sz="1350" spc="-5">
                <a:latin typeface="Arial"/>
                <a:cs typeface="Arial"/>
              </a:rPr>
              <a:t>risk </a:t>
            </a:r>
            <a:r>
              <a:rPr dirty="0" sz="1350" spc="25">
                <a:latin typeface="Arial"/>
                <a:cs typeface="Arial"/>
              </a:rPr>
              <a:t>of </a:t>
            </a:r>
            <a:r>
              <a:rPr dirty="0" sz="1350" spc="15">
                <a:latin typeface="Arial"/>
                <a:cs typeface="Arial"/>
              </a:rPr>
              <a:t>subsequently developing  </a:t>
            </a:r>
            <a:r>
              <a:rPr dirty="0" sz="1350" spc="20">
                <a:latin typeface="Arial"/>
                <a:cs typeface="Arial"/>
              </a:rPr>
              <a:t>choriocarcinoma. </a:t>
            </a:r>
            <a:r>
              <a:rPr dirty="0" sz="1350" spc="-10">
                <a:latin typeface="Arial"/>
                <a:cs typeface="Arial"/>
              </a:rPr>
              <a:t>They</a:t>
            </a:r>
            <a:r>
              <a:rPr dirty="0" sz="1350" spc="-204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are: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80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15">
                <a:latin typeface="Arial"/>
                <a:cs typeface="Arial"/>
              </a:rPr>
              <a:t>Complete </a:t>
            </a:r>
            <a:r>
              <a:rPr dirty="0" sz="1350" spc="25">
                <a:latin typeface="Arial"/>
                <a:cs typeface="Arial"/>
              </a:rPr>
              <a:t>hydatidiform</a:t>
            </a:r>
            <a:r>
              <a:rPr dirty="0" sz="1350" spc="-19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mole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55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15">
                <a:latin typeface="Arial"/>
                <a:cs typeface="Arial"/>
              </a:rPr>
              <a:t>Partial </a:t>
            </a:r>
            <a:r>
              <a:rPr dirty="0" sz="1350" spc="25">
                <a:latin typeface="Arial"/>
                <a:cs typeface="Arial"/>
              </a:rPr>
              <a:t>hydatidiform</a:t>
            </a:r>
            <a:r>
              <a:rPr dirty="0" sz="1350" spc="-20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mole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55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-5">
                <a:latin typeface="Arial"/>
                <a:cs typeface="Arial"/>
              </a:rPr>
              <a:t>Invasive </a:t>
            </a:r>
            <a:r>
              <a:rPr dirty="0" sz="1350" spc="30">
                <a:latin typeface="Arial"/>
                <a:cs typeface="Arial"/>
              </a:rPr>
              <a:t>mole/chorioadenoma</a:t>
            </a:r>
            <a:r>
              <a:rPr dirty="0" sz="1350" spc="-18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destruens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046" y="4249474"/>
            <a:ext cx="103505" cy="149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 spc="-30" b="1">
                <a:solidFill>
                  <a:srgbClr val="9B57D3"/>
                </a:solidFill>
                <a:latin typeface="Arial"/>
                <a:cs typeface="Arial"/>
              </a:rPr>
              <a:t>3.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443" y="4180386"/>
            <a:ext cx="6750684" cy="11963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dirty="0" sz="1350" spc="-35" b="1">
                <a:latin typeface="Arial"/>
                <a:cs typeface="Arial"/>
              </a:rPr>
              <a:t>Gestational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-40" b="1">
                <a:latin typeface="Arial"/>
                <a:cs typeface="Arial"/>
              </a:rPr>
              <a:t>trophoblastic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35" b="1">
                <a:latin typeface="Arial"/>
                <a:cs typeface="Arial"/>
              </a:rPr>
              <a:t>neoplasia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-70" b="1">
                <a:latin typeface="Arial"/>
                <a:cs typeface="Arial"/>
              </a:rPr>
              <a:t>(GTN)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204">
                <a:latin typeface="Arial"/>
                <a:cs typeface="Arial"/>
              </a:rPr>
              <a:t>—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are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55">
                <a:latin typeface="Arial"/>
                <a:cs typeface="Arial"/>
              </a:rPr>
              <a:t>a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group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tumors.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They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have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potential  for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local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invasion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and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metastases.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They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are: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80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20">
                <a:latin typeface="Arial"/>
                <a:cs typeface="Arial"/>
              </a:rPr>
              <a:t>Choriocarcinoma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55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20">
                <a:latin typeface="Arial"/>
                <a:cs typeface="Arial"/>
              </a:rPr>
              <a:t>Placental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site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trophoblastic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tumor</a:t>
            </a:r>
            <a:endParaRPr sz="1350">
              <a:latin typeface="Arial"/>
              <a:cs typeface="Arial"/>
            </a:endParaRPr>
          </a:p>
          <a:p>
            <a:pPr marL="741045" indent="-207645">
              <a:lnSpc>
                <a:spcPct val="100000"/>
              </a:lnSpc>
              <a:spcBef>
                <a:spcPts val="355"/>
              </a:spcBef>
              <a:buClr>
                <a:srgbClr val="755DD9"/>
              </a:buClr>
              <a:buSzPct val="74074"/>
              <a:buFont typeface="DejaVu Sans"/>
              <a:buChar char="■"/>
              <a:tabLst>
                <a:tab pos="741680" algn="l"/>
              </a:tabLst>
            </a:pPr>
            <a:r>
              <a:rPr dirty="0" sz="1350" spc="5">
                <a:latin typeface="Arial"/>
                <a:cs typeface="Arial"/>
              </a:rPr>
              <a:t>Epithelioid </a:t>
            </a:r>
            <a:r>
              <a:rPr dirty="0" sz="1350" spc="25">
                <a:latin typeface="Arial"/>
                <a:cs typeface="Arial"/>
              </a:rPr>
              <a:t>trophoblastic</a:t>
            </a:r>
            <a:r>
              <a:rPr dirty="0" sz="1350" spc="-1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tumor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389382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50"/>
              <a:t>Hydatidiform</a:t>
            </a:r>
            <a:r>
              <a:rPr dirty="0" spc="-300"/>
              <a:t> </a:t>
            </a:r>
            <a:r>
              <a:rPr dirty="0" spc="-40"/>
              <a:t>Mole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807" y="1435021"/>
            <a:ext cx="7417434" cy="446214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305"/>
              </a:spcBef>
              <a:buClr>
                <a:srgbClr val="9B57D3"/>
              </a:buClr>
              <a:buSzPct val="60606"/>
              <a:buFont typeface="DejaVu Sans"/>
              <a:buChar char="◻"/>
              <a:tabLst>
                <a:tab pos="298450" algn="l"/>
              </a:tabLst>
            </a:pPr>
            <a:r>
              <a:rPr dirty="0" sz="1650" spc="5">
                <a:latin typeface="Arial"/>
                <a:cs typeface="Arial"/>
              </a:rPr>
              <a:t>It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is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45">
                <a:latin typeface="Arial"/>
                <a:cs typeface="Arial"/>
              </a:rPr>
              <a:t>an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40">
                <a:latin typeface="Arial"/>
                <a:cs typeface="Arial"/>
              </a:rPr>
              <a:t>abnormal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45">
                <a:latin typeface="Arial"/>
                <a:cs typeface="Arial"/>
              </a:rPr>
              <a:t>placenta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due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to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excess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40">
                <a:latin typeface="Arial"/>
                <a:cs typeface="Arial"/>
              </a:rPr>
              <a:t>paternal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(from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15">
                <a:latin typeface="Arial"/>
                <a:cs typeface="Arial"/>
              </a:rPr>
              <a:t>father)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genes.</a:t>
            </a:r>
            <a:endParaRPr sz="165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10"/>
              </a:spcBef>
              <a:buClr>
                <a:srgbClr val="9B57D3"/>
              </a:buClr>
              <a:buSzPct val="60606"/>
              <a:buFont typeface="DejaVu Sans"/>
              <a:buChar char="◻"/>
              <a:tabLst>
                <a:tab pos="298450" algn="l"/>
              </a:tabLst>
            </a:pPr>
            <a:r>
              <a:rPr dirty="0" sz="1650" spc="5">
                <a:latin typeface="Arial"/>
                <a:cs typeface="Arial"/>
              </a:rPr>
              <a:t>It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is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caused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by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40">
                <a:latin typeface="Arial"/>
                <a:cs typeface="Arial"/>
              </a:rPr>
              <a:t>abnormal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5">
                <a:latin typeface="Arial"/>
                <a:cs typeface="Arial"/>
              </a:rPr>
              <a:t>gametogenesis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5">
                <a:latin typeface="Arial"/>
                <a:cs typeface="Arial"/>
              </a:rPr>
              <a:t>and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fertilization.</a:t>
            </a:r>
            <a:endParaRPr sz="1650">
              <a:latin typeface="Arial"/>
              <a:cs typeface="Arial"/>
            </a:endParaRPr>
          </a:p>
          <a:p>
            <a:pPr marL="297815" marR="216535" indent="-285115">
              <a:lnSpc>
                <a:spcPct val="79400"/>
              </a:lnSpc>
              <a:spcBef>
                <a:spcPts val="595"/>
              </a:spcBef>
              <a:buClr>
                <a:srgbClr val="9B57D3"/>
              </a:buClr>
              <a:buSzPct val="60606"/>
              <a:buFont typeface="DejaVu Sans"/>
              <a:buChar char="◻"/>
              <a:tabLst>
                <a:tab pos="298450" algn="l"/>
              </a:tabLst>
            </a:pPr>
            <a:r>
              <a:rPr dirty="0" sz="1650" spc="5">
                <a:latin typeface="Arial"/>
                <a:cs typeface="Arial"/>
              </a:rPr>
              <a:t>It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is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the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most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45">
                <a:latin typeface="Arial"/>
                <a:cs typeface="Arial"/>
              </a:rPr>
              <a:t>common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40">
                <a:latin typeface="Arial"/>
                <a:cs typeface="Arial"/>
              </a:rPr>
              <a:t>form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gestational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trophoblastic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disease;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occurs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in  1/1,000-2,000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5">
                <a:latin typeface="Arial"/>
                <a:cs typeface="Arial"/>
              </a:rPr>
              <a:t>pregnancies</a:t>
            </a:r>
            <a:endParaRPr sz="1650">
              <a:latin typeface="Arial"/>
              <a:cs typeface="Arial"/>
            </a:endParaRPr>
          </a:p>
          <a:p>
            <a:pPr marL="297815" marR="5080" indent="-285115">
              <a:lnSpc>
                <a:spcPct val="79400"/>
              </a:lnSpc>
              <a:spcBef>
                <a:spcPts val="615"/>
              </a:spcBef>
              <a:buClr>
                <a:srgbClr val="9B57D3"/>
              </a:buClr>
              <a:buSzPct val="60606"/>
              <a:buFont typeface="DejaVu Sans"/>
              <a:buChar char="◻"/>
              <a:tabLst>
                <a:tab pos="298450" algn="l"/>
              </a:tabLst>
            </a:pPr>
            <a:r>
              <a:rPr dirty="0" sz="1650" spc="5">
                <a:latin typeface="Arial"/>
                <a:cs typeface="Arial"/>
              </a:rPr>
              <a:t>It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results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in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the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formation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95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enlarged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55">
                <a:latin typeface="Arial"/>
                <a:cs typeface="Arial"/>
              </a:rPr>
              <a:t>and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odematous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placental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-35">
                <a:latin typeface="Arial"/>
                <a:cs typeface="Arial"/>
              </a:rPr>
              <a:t>villi,</a:t>
            </a:r>
            <a:r>
              <a:rPr dirty="0" sz="1650" spc="-95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which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fill  </a:t>
            </a:r>
            <a:r>
              <a:rPr dirty="0" sz="1650" spc="35">
                <a:latin typeface="Arial"/>
                <a:cs typeface="Arial"/>
              </a:rPr>
              <a:t>the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15">
                <a:latin typeface="Arial"/>
                <a:cs typeface="Arial"/>
              </a:rPr>
              <a:t>lumen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the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uterus.</a:t>
            </a:r>
            <a:endParaRPr sz="1650">
              <a:latin typeface="Arial"/>
              <a:cs typeface="Arial"/>
            </a:endParaRPr>
          </a:p>
          <a:p>
            <a:pPr marL="297815" marR="297180" indent="-285115">
              <a:lnSpc>
                <a:spcPct val="80000"/>
              </a:lnSpc>
              <a:spcBef>
                <a:spcPts val="605"/>
              </a:spcBef>
              <a:buClr>
                <a:srgbClr val="9B57D3"/>
              </a:buClr>
              <a:buSzPct val="60606"/>
              <a:buFont typeface="DejaVu Sans"/>
              <a:buChar char="◻"/>
              <a:tabLst>
                <a:tab pos="298450" algn="l"/>
              </a:tabLst>
            </a:pPr>
            <a:r>
              <a:rPr dirty="0" sz="1650" spc="15">
                <a:latin typeface="Arial"/>
                <a:cs typeface="Arial"/>
              </a:rPr>
              <a:t>Passage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tissue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25">
                <a:latin typeface="Arial"/>
                <a:cs typeface="Arial"/>
              </a:rPr>
              <a:t>fragments,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which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appear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20">
                <a:latin typeface="Arial"/>
                <a:cs typeface="Arial"/>
              </a:rPr>
              <a:t>as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10">
                <a:latin typeface="Arial"/>
                <a:cs typeface="Arial"/>
              </a:rPr>
              <a:t>small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20">
                <a:latin typeface="Arial"/>
                <a:cs typeface="Arial"/>
              </a:rPr>
              <a:t>grapelike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masses,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25">
                <a:latin typeface="Arial"/>
                <a:cs typeface="Arial"/>
              </a:rPr>
              <a:t>is  </a:t>
            </a:r>
            <a:r>
              <a:rPr dirty="0" sz="1650" spc="20">
                <a:latin typeface="Arial"/>
                <a:cs typeface="Arial"/>
              </a:rPr>
              <a:t>common. </a:t>
            </a:r>
            <a:r>
              <a:rPr dirty="0" sz="1650" spc="-15">
                <a:latin typeface="Arial"/>
                <a:cs typeface="Arial"/>
              </a:rPr>
              <a:t>The </a:t>
            </a:r>
            <a:r>
              <a:rPr dirty="0" sz="1650" spc="15">
                <a:latin typeface="Arial"/>
                <a:cs typeface="Arial"/>
              </a:rPr>
              <a:t>serum </a:t>
            </a:r>
            <a:r>
              <a:rPr dirty="0" sz="1650" spc="-55">
                <a:latin typeface="Arial"/>
                <a:cs typeface="Arial"/>
              </a:rPr>
              <a:t>HCG </a:t>
            </a:r>
            <a:r>
              <a:rPr dirty="0" sz="1650" spc="35">
                <a:latin typeface="Arial"/>
                <a:cs typeface="Arial"/>
              </a:rPr>
              <a:t>concentration </a:t>
            </a:r>
            <a:r>
              <a:rPr dirty="0" sz="1650" spc="-25">
                <a:latin typeface="Arial"/>
                <a:cs typeface="Arial"/>
              </a:rPr>
              <a:t>is </a:t>
            </a:r>
            <a:r>
              <a:rPr dirty="0" sz="1650" spc="25">
                <a:latin typeface="Arial"/>
                <a:cs typeface="Arial"/>
              </a:rPr>
              <a:t>markedly </a:t>
            </a:r>
            <a:r>
              <a:rPr dirty="0" sz="1650" spc="10">
                <a:latin typeface="Arial"/>
                <a:cs typeface="Arial"/>
              </a:rPr>
              <a:t>elevated, </a:t>
            </a:r>
            <a:r>
              <a:rPr dirty="0" sz="1650" spc="55">
                <a:latin typeface="Arial"/>
                <a:cs typeface="Arial"/>
              </a:rPr>
              <a:t>and </a:t>
            </a:r>
            <a:r>
              <a:rPr dirty="0" sz="1650" spc="30">
                <a:latin typeface="Arial"/>
                <a:cs typeface="Arial"/>
              </a:rPr>
              <a:t>are  </a:t>
            </a:r>
            <a:r>
              <a:rPr dirty="0" sz="1650" spc="25">
                <a:latin typeface="Arial"/>
                <a:cs typeface="Arial"/>
              </a:rPr>
              <a:t>rapidly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increasing.</a:t>
            </a:r>
            <a:endParaRPr sz="165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10"/>
              </a:spcBef>
              <a:buClr>
                <a:srgbClr val="9B57D3"/>
              </a:buClr>
              <a:buSzPct val="60606"/>
              <a:buFont typeface="DejaVu Sans"/>
              <a:buChar char="◻"/>
              <a:tabLst>
                <a:tab pos="298450" algn="l"/>
              </a:tabLst>
            </a:pPr>
            <a:r>
              <a:rPr dirty="0" sz="1650" spc="-100" b="1">
                <a:latin typeface="Arial"/>
                <a:cs typeface="Arial"/>
              </a:rPr>
              <a:t>Risk</a:t>
            </a:r>
            <a:r>
              <a:rPr dirty="0" sz="1650" spc="-110" b="1">
                <a:latin typeface="Arial"/>
                <a:cs typeface="Arial"/>
              </a:rPr>
              <a:t> </a:t>
            </a:r>
            <a:r>
              <a:rPr dirty="0" sz="1650" spc="-60" b="1">
                <a:latin typeface="Arial"/>
                <a:cs typeface="Arial"/>
              </a:rPr>
              <a:t>factors:</a:t>
            </a:r>
            <a:endParaRPr sz="1650">
              <a:latin typeface="Arial"/>
              <a:cs typeface="Arial"/>
            </a:endParaRPr>
          </a:p>
          <a:p>
            <a:pPr lvl="1" marL="569595" marR="52069" indent="-269875">
              <a:lnSpc>
                <a:spcPct val="79400"/>
              </a:lnSpc>
              <a:spcBef>
                <a:spcPts val="465"/>
              </a:spcBef>
              <a:buClr>
                <a:srgbClr val="92278F"/>
              </a:buClr>
              <a:buSzPct val="69696"/>
              <a:buFont typeface="DejaVu Sans"/>
              <a:buChar char="⬜"/>
              <a:tabLst>
                <a:tab pos="570230" algn="l"/>
              </a:tabLst>
            </a:pPr>
            <a:r>
              <a:rPr dirty="0" sz="1650" spc="40">
                <a:latin typeface="Arial"/>
                <a:cs typeface="Arial"/>
              </a:rPr>
              <a:t>maternal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age: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girls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0">
                <a:latin typeface="Arial"/>
                <a:cs typeface="Arial"/>
              </a:rPr>
              <a:t>younger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than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15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15">
                <a:latin typeface="Arial"/>
                <a:cs typeface="Arial"/>
              </a:rPr>
              <a:t>years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100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age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5">
                <a:latin typeface="Arial"/>
                <a:cs typeface="Arial"/>
              </a:rPr>
              <a:t>and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women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over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40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200">
                <a:latin typeface="Arial"/>
                <a:cs typeface="Arial"/>
              </a:rPr>
              <a:t>are  </a:t>
            </a:r>
            <a:r>
              <a:rPr dirty="0" sz="1650" spc="75">
                <a:latin typeface="Arial"/>
                <a:cs typeface="Arial"/>
              </a:rPr>
              <a:t>at </a:t>
            </a:r>
            <a:r>
              <a:rPr dirty="0" sz="1650" spc="20">
                <a:latin typeface="Arial"/>
                <a:cs typeface="Arial"/>
              </a:rPr>
              <a:t>higher</a:t>
            </a:r>
            <a:r>
              <a:rPr dirty="0" sz="1650" spc="-290">
                <a:latin typeface="Arial"/>
                <a:cs typeface="Arial"/>
              </a:rPr>
              <a:t> </a:t>
            </a:r>
            <a:r>
              <a:rPr dirty="0" sz="1650" spc="-30">
                <a:latin typeface="Arial"/>
                <a:cs typeface="Arial"/>
              </a:rPr>
              <a:t>risk.</a:t>
            </a:r>
            <a:endParaRPr sz="1650">
              <a:latin typeface="Arial"/>
              <a:cs typeface="Arial"/>
            </a:endParaRPr>
          </a:p>
          <a:p>
            <a:pPr lvl="1" marL="569595" indent="-269875">
              <a:lnSpc>
                <a:spcPct val="100000"/>
              </a:lnSpc>
              <a:spcBef>
                <a:spcPts val="85"/>
              </a:spcBef>
              <a:buClr>
                <a:srgbClr val="92278F"/>
              </a:buClr>
              <a:buSzPct val="69696"/>
              <a:buFont typeface="DejaVu Sans"/>
              <a:buChar char="⬜"/>
              <a:tabLst>
                <a:tab pos="570230" algn="l"/>
              </a:tabLst>
            </a:pPr>
            <a:r>
              <a:rPr dirty="0" sz="1650" spc="15">
                <a:latin typeface="Arial"/>
                <a:cs typeface="Arial"/>
              </a:rPr>
              <a:t>Ethnic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background: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5">
                <a:latin typeface="Arial"/>
                <a:cs typeface="Arial"/>
              </a:rPr>
              <a:t>incidence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0">
                <a:latin typeface="Arial"/>
                <a:cs typeface="Arial"/>
              </a:rPr>
              <a:t>higher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in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">
                <a:latin typeface="Arial"/>
                <a:cs typeface="Arial"/>
              </a:rPr>
              <a:t>Asian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women</a:t>
            </a:r>
            <a:endParaRPr sz="1650">
              <a:latin typeface="Arial"/>
              <a:cs typeface="Arial"/>
            </a:endParaRPr>
          </a:p>
          <a:p>
            <a:pPr lvl="1" marL="569595" marR="364490" indent="-269875">
              <a:lnSpc>
                <a:spcPct val="79400"/>
              </a:lnSpc>
              <a:spcBef>
                <a:spcPts val="465"/>
              </a:spcBef>
              <a:buClr>
                <a:srgbClr val="92278F"/>
              </a:buClr>
              <a:buSzPct val="69696"/>
              <a:buFont typeface="DejaVu Sans"/>
              <a:buChar char="⬜"/>
              <a:tabLst>
                <a:tab pos="570230" algn="l"/>
              </a:tabLst>
            </a:pPr>
            <a:r>
              <a:rPr dirty="0" sz="1650" spc="30">
                <a:latin typeface="Arial"/>
                <a:cs typeface="Arial"/>
              </a:rPr>
              <a:t>Women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with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70">
                <a:latin typeface="Arial"/>
                <a:cs typeface="Arial"/>
              </a:rPr>
              <a:t>a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20">
                <a:latin typeface="Arial"/>
                <a:cs typeface="Arial"/>
              </a:rPr>
              <a:t>prior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hydatidiform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15">
                <a:latin typeface="Arial"/>
                <a:cs typeface="Arial"/>
              </a:rPr>
              <a:t>mole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20">
                <a:latin typeface="Arial"/>
                <a:cs typeface="Arial"/>
              </a:rPr>
              <a:t>have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70">
                <a:latin typeface="Arial"/>
                <a:cs typeface="Arial"/>
              </a:rPr>
              <a:t>a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0">
                <a:latin typeface="Arial"/>
                <a:cs typeface="Arial"/>
              </a:rPr>
              <a:t>20-fold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40">
                <a:latin typeface="Arial"/>
                <a:cs typeface="Arial"/>
              </a:rPr>
              <a:t>greater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risk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-160">
                <a:latin typeface="Arial"/>
                <a:cs typeface="Arial"/>
              </a:rPr>
              <a:t>a  </a:t>
            </a:r>
            <a:r>
              <a:rPr dirty="0" sz="1650" spc="25">
                <a:latin typeface="Arial"/>
                <a:cs typeface="Arial"/>
              </a:rPr>
              <a:t>subsequent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molar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40">
                <a:latin typeface="Arial"/>
                <a:cs typeface="Arial"/>
              </a:rPr>
              <a:t>pregnancy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50">
                <a:latin typeface="Arial"/>
                <a:cs typeface="Arial"/>
              </a:rPr>
              <a:t>than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the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5">
                <a:latin typeface="Arial"/>
                <a:cs typeface="Arial"/>
              </a:rPr>
              <a:t>general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15">
                <a:latin typeface="Arial"/>
                <a:cs typeface="Arial"/>
              </a:rPr>
              <a:t>population.</a:t>
            </a:r>
            <a:endParaRPr sz="165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210"/>
              </a:spcBef>
              <a:buClr>
                <a:srgbClr val="9B57D3"/>
              </a:buClr>
              <a:buSzPct val="60606"/>
              <a:buFont typeface="DejaVu Sans"/>
              <a:buChar char="◻"/>
              <a:tabLst>
                <a:tab pos="298450" algn="l"/>
              </a:tabLst>
            </a:pPr>
            <a:r>
              <a:rPr dirty="0" sz="1650" spc="-5">
                <a:latin typeface="Arial"/>
                <a:cs typeface="Arial"/>
              </a:rPr>
              <a:t>There</a:t>
            </a:r>
            <a:r>
              <a:rPr dirty="0" sz="1650" spc="-110">
                <a:latin typeface="Arial"/>
                <a:cs typeface="Arial"/>
              </a:rPr>
              <a:t> </a:t>
            </a:r>
            <a:r>
              <a:rPr dirty="0" sz="1650" spc="30">
                <a:latin typeface="Arial"/>
                <a:cs typeface="Arial"/>
              </a:rPr>
              <a:t>are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2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25">
                <a:latin typeface="Arial"/>
                <a:cs typeface="Arial"/>
              </a:rPr>
              <a:t>types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of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35">
                <a:latin typeface="Arial"/>
                <a:cs typeface="Arial"/>
              </a:rPr>
              <a:t>hydatidiform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15">
                <a:latin typeface="Arial"/>
                <a:cs typeface="Arial"/>
              </a:rPr>
              <a:t>mole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95">
                <a:latin typeface="Arial"/>
                <a:cs typeface="Arial"/>
              </a:rPr>
              <a:t>(HM).</a:t>
            </a:r>
            <a:endParaRPr sz="1650">
              <a:latin typeface="Arial"/>
              <a:cs typeface="Arial"/>
            </a:endParaRPr>
          </a:p>
          <a:p>
            <a:pPr lvl="1" marL="802640" indent="-170180">
              <a:lnSpc>
                <a:spcPct val="100000"/>
              </a:lnSpc>
              <a:spcBef>
                <a:spcPts val="15"/>
              </a:spcBef>
              <a:buClr>
                <a:srgbClr val="9B57D3"/>
              </a:buClr>
              <a:buSzPct val="75757"/>
              <a:buFont typeface="DejaVu Sans"/>
              <a:buChar char="•"/>
              <a:tabLst>
                <a:tab pos="803275" algn="l"/>
              </a:tabLst>
            </a:pPr>
            <a:r>
              <a:rPr dirty="0" sz="1650" spc="-35" b="1">
                <a:latin typeface="Arial"/>
                <a:cs typeface="Arial"/>
              </a:rPr>
              <a:t>Complete</a:t>
            </a:r>
            <a:r>
              <a:rPr dirty="0" sz="1650" spc="-110" b="1">
                <a:latin typeface="Arial"/>
                <a:cs typeface="Arial"/>
              </a:rPr>
              <a:t> </a:t>
            </a:r>
            <a:r>
              <a:rPr dirty="0" sz="1650" spc="-35" b="1">
                <a:latin typeface="Arial"/>
                <a:cs typeface="Arial"/>
              </a:rPr>
              <a:t>HM</a:t>
            </a:r>
            <a:endParaRPr sz="1650">
              <a:latin typeface="Arial"/>
              <a:cs typeface="Arial"/>
            </a:endParaRPr>
          </a:p>
          <a:p>
            <a:pPr lvl="1" marL="802640" indent="-170180">
              <a:lnSpc>
                <a:spcPct val="100000"/>
              </a:lnSpc>
              <a:spcBef>
                <a:spcPts val="60"/>
              </a:spcBef>
              <a:buClr>
                <a:srgbClr val="9B57D3"/>
              </a:buClr>
              <a:buSzPct val="75757"/>
              <a:buFont typeface="DejaVu Sans"/>
              <a:buChar char="•"/>
              <a:tabLst>
                <a:tab pos="803275" algn="l"/>
              </a:tabLst>
            </a:pPr>
            <a:r>
              <a:rPr dirty="0" sz="1650" spc="-35" b="1">
                <a:latin typeface="Arial"/>
                <a:cs typeface="Arial"/>
              </a:rPr>
              <a:t>Partial</a:t>
            </a:r>
            <a:r>
              <a:rPr dirty="0" sz="1650" spc="-110" b="1">
                <a:latin typeface="Arial"/>
                <a:cs typeface="Arial"/>
              </a:rPr>
              <a:t> </a:t>
            </a:r>
            <a:r>
              <a:rPr dirty="0" sz="1650" spc="-35" b="1">
                <a:latin typeface="Arial"/>
                <a:cs typeface="Arial"/>
              </a:rPr>
              <a:t>HM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326" y="303688"/>
            <a:ext cx="291211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30"/>
              <a:t>Complete</a:t>
            </a:r>
            <a:r>
              <a:rPr dirty="0" spc="-315"/>
              <a:t> </a:t>
            </a:r>
            <a:r>
              <a:rPr dirty="0" spc="-110"/>
              <a:t>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900" y="1488730"/>
            <a:ext cx="5412105" cy="389699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86385" marR="5080" indent="-274320">
              <a:lnSpc>
                <a:spcPct val="81200"/>
              </a:lnSpc>
              <a:spcBef>
                <a:spcPts val="450"/>
              </a:spcBef>
            </a:pPr>
            <a:r>
              <a:rPr dirty="0" sz="900" spc="204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00" spc="20">
                <a:latin typeface="Arial"/>
                <a:cs typeface="Arial"/>
              </a:rPr>
              <a:t>Complete </a:t>
            </a:r>
            <a:r>
              <a:rPr dirty="0" sz="1500" spc="15">
                <a:latin typeface="Arial"/>
                <a:cs typeface="Arial"/>
              </a:rPr>
              <a:t>mole </a:t>
            </a:r>
            <a:r>
              <a:rPr dirty="0" sz="1500" spc="10">
                <a:latin typeface="Arial"/>
                <a:cs typeface="Arial"/>
              </a:rPr>
              <a:t>results </a:t>
            </a:r>
            <a:r>
              <a:rPr dirty="0" sz="1500" spc="35">
                <a:latin typeface="Arial"/>
                <a:cs typeface="Arial"/>
              </a:rPr>
              <a:t>from </a:t>
            </a:r>
            <a:r>
              <a:rPr dirty="0" sz="1500" spc="15">
                <a:latin typeface="Arial"/>
                <a:cs typeface="Arial"/>
              </a:rPr>
              <a:t>fertilization </a:t>
            </a:r>
            <a:r>
              <a:rPr dirty="0" sz="1500" spc="30">
                <a:latin typeface="Arial"/>
                <a:cs typeface="Arial"/>
              </a:rPr>
              <a:t>of </a:t>
            </a:r>
            <a:r>
              <a:rPr dirty="0" sz="1500" spc="45">
                <a:latin typeface="Arial"/>
                <a:cs typeface="Arial"/>
              </a:rPr>
              <a:t>an </a:t>
            </a:r>
            <a:r>
              <a:rPr dirty="0" sz="1500" spc="40">
                <a:latin typeface="Arial"/>
                <a:cs typeface="Arial"/>
              </a:rPr>
              <a:t>empty </a:t>
            </a:r>
            <a:r>
              <a:rPr dirty="0" sz="1500" spc="25">
                <a:latin typeface="Arial"/>
                <a:cs typeface="Arial"/>
              </a:rPr>
              <a:t>ovum  </a:t>
            </a:r>
            <a:r>
              <a:rPr dirty="0" sz="1500" spc="60">
                <a:latin typeface="Arial"/>
                <a:cs typeface="Arial"/>
              </a:rPr>
              <a:t>that </a:t>
            </a:r>
            <a:r>
              <a:rPr dirty="0" sz="1500" spc="20">
                <a:latin typeface="Arial"/>
                <a:cs typeface="Arial"/>
              </a:rPr>
              <a:t>lacks </a:t>
            </a:r>
            <a:r>
              <a:rPr dirty="0" sz="1500" spc="35">
                <a:latin typeface="Arial"/>
                <a:cs typeface="Arial"/>
              </a:rPr>
              <a:t>maternal </a:t>
            </a:r>
            <a:r>
              <a:rPr dirty="0" sz="1500">
                <a:latin typeface="Arial"/>
                <a:cs typeface="Arial"/>
              </a:rPr>
              <a:t>DNA </a:t>
            </a:r>
            <a:r>
              <a:rPr dirty="0" sz="1500" spc="254">
                <a:latin typeface="DejaVu Sans"/>
                <a:cs typeface="DejaVu Sans"/>
              </a:rPr>
              <a:t>→ </a:t>
            </a:r>
            <a:r>
              <a:rPr dirty="0" sz="1500" spc="20">
                <a:latin typeface="Arial"/>
                <a:cs typeface="Arial"/>
              </a:rPr>
              <a:t>as </a:t>
            </a:r>
            <a:r>
              <a:rPr dirty="0" sz="1500" spc="65">
                <a:latin typeface="Arial"/>
                <a:cs typeface="Arial"/>
              </a:rPr>
              <a:t>a </a:t>
            </a:r>
            <a:r>
              <a:rPr dirty="0" sz="1500" spc="15">
                <a:latin typeface="Arial"/>
                <a:cs typeface="Arial"/>
              </a:rPr>
              <a:t>result </a:t>
            </a:r>
            <a:r>
              <a:rPr dirty="0" sz="1500" spc="5">
                <a:latin typeface="Arial"/>
                <a:cs typeface="Arial"/>
              </a:rPr>
              <a:t>all </a:t>
            </a:r>
            <a:r>
              <a:rPr dirty="0" sz="1500" spc="30">
                <a:latin typeface="Arial"/>
                <a:cs typeface="Arial"/>
              </a:rPr>
              <a:t>chromosomal  material </a:t>
            </a:r>
            <a:r>
              <a:rPr dirty="0" sz="1500" spc="-25">
                <a:latin typeface="Arial"/>
                <a:cs typeface="Arial"/>
              </a:rPr>
              <a:t>is </a:t>
            </a:r>
            <a:r>
              <a:rPr dirty="0" sz="1500" spc="20">
                <a:latin typeface="Arial"/>
                <a:cs typeface="Arial"/>
              </a:rPr>
              <a:t>derived </a:t>
            </a:r>
            <a:r>
              <a:rPr dirty="0" sz="1500" spc="35">
                <a:latin typeface="Arial"/>
                <a:cs typeface="Arial"/>
              </a:rPr>
              <a:t>from the </a:t>
            </a:r>
            <a:r>
              <a:rPr dirty="0" sz="1500" spc="5">
                <a:latin typeface="Arial"/>
                <a:cs typeface="Arial"/>
              </a:rPr>
              <a:t>sperm. </a:t>
            </a:r>
            <a:r>
              <a:rPr dirty="0" sz="1500">
                <a:latin typeface="Arial"/>
                <a:cs typeface="Arial"/>
              </a:rPr>
              <a:t>There </a:t>
            </a:r>
            <a:r>
              <a:rPr dirty="0" sz="1500" spc="-25">
                <a:latin typeface="Arial"/>
                <a:cs typeface="Arial"/>
              </a:rPr>
              <a:t>is </a:t>
            </a:r>
            <a:r>
              <a:rPr dirty="0" sz="1500" spc="35">
                <a:latin typeface="Arial"/>
                <a:cs typeface="Arial"/>
              </a:rPr>
              <a:t>complete </a:t>
            </a:r>
            <a:r>
              <a:rPr dirty="0" sz="1500" spc="30">
                <a:latin typeface="Arial"/>
                <a:cs typeface="Arial"/>
              </a:rPr>
              <a:t>lack  of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maternal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chromosomes.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15">
                <a:latin typeface="Arial"/>
                <a:cs typeface="Arial"/>
              </a:rPr>
              <a:t>All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the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chromosomes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come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from  the </a:t>
            </a:r>
            <a:r>
              <a:rPr dirty="0" sz="1500" spc="40">
                <a:latin typeface="Arial"/>
                <a:cs typeface="Arial"/>
              </a:rPr>
              <a:t>male/paternal </a:t>
            </a:r>
            <a:r>
              <a:rPr dirty="0" sz="1500" spc="5">
                <a:latin typeface="Arial"/>
                <a:cs typeface="Arial"/>
              </a:rPr>
              <a:t>side </a:t>
            </a:r>
            <a:r>
              <a:rPr dirty="0" sz="1500" spc="-60">
                <a:latin typeface="Arial"/>
                <a:cs typeface="Arial"/>
              </a:rPr>
              <a:t>i.e. </a:t>
            </a:r>
            <a:r>
              <a:rPr dirty="0" sz="1500" spc="25">
                <a:latin typeface="Arial"/>
                <a:cs typeface="Arial"/>
              </a:rPr>
              <a:t>it </a:t>
            </a:r>
            <a:r>
              <a:rPr dirty="0" sz="1500" spc="-25">
                <a:latin typeface="Arial"/>
                <a:cs typeface="Arial"/>
              </a:rPr>
              <a:t>is </a:t>
            </a:r>
            <a:r>
              <a:rPr dirty="0" sz="1500" spc="45">
                <a:latin typeface="Arial"/>
                <a:cs typeface="Arial"/>
              </a:rPr>
              <a:t>an </a:t>
            </a:r>
            <a:r>
              <a:rPr dirty="0" sz="1500" spc="35">
                <a:latin typeface="Arial"/>
                <a:cs typeface="Arial"/>
              </a:rPr>
              <a:t>androgenetic pregnancy  </a:t>
            </a:r>
            <a:r>
              <a:rPr dirty="0" sz="1500" spc="30">
                <a:latin typeface="Arial"/>
                <a:cs typeface="Arial"/>
              </a:rPr>
              <a:t>with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no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maternal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DNA.</a:t>
            </a:r>
            <a:endParaRPr sz="1500">
              <a:latin typeface="Arial"/>
              <a:cs typeface="Arial"/>
            </a:endParaRPr>
          </a:p>
          <a:p>
            <a:pPr marL="286385" marR="86995" indent="-274320">
              <a:lnSpc>
                <a:spcPct val="80900"/>
              </a:lnSpc>
              <a:spcBef>
                <a:spcPts val="605"/>
              </a:spcBef>
            </a:pPr>
            <a:r>
              <a:rPr dirty="0" sz="900" spc="204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00" spc="-20">
                <a:latin typeface="Arial"/>
                <a:cs typeface="Arial"/>
              </a:rPr>
              <a:t>90% </a:t>
            </a:r>
            <a:r>
              <a:rPr dirty="0" sz="1500" spc="30">
                <a:latin typeface="Arial"/>
                <a:cs typeface="Arial"/>
              </a:rPr>
              <a:t>of </a:t>
            </a:r>
            <a:r>
              <a:rPr dirty="0" sz="1500" spc="35">
                <a:latin typeface="Arial"/>
                <a:cs typeface="Arial"/>
              </a:rPr>
              <a:t>complete </a:t>
            </a:r>
            <a:r>
              <a:rPr dirty="0" sz="1500" spc="10">
                <a:latin typeface="Arial"/>
                <a:cs typeface="Arial"/>
              </a:rPr>
              <a:t>moles </a:t>
            </a:r>
            <a:r>
              <a:rPr dirty="0" sz="1500" spc="30">
                <a:latin typeface="Arial"/>
                <a:cs typeface="Arial"/>
              </a:rPr>
              <a:t>are </a:t>
            </a:r>
            <a:r>
              <a:rPr dirty="0" sz="1500" spc="-5">
                <a:latin typeface="Arial"/>
                <a:cs typeface="Arial"/>
              </a:rPr>
              <a:t>46 </a:t>
            </a:r>
            <a:r>
              <a:rPr dirty="0" sz="1500" spc="-80">
                <a:latin typeface="Arial"/>
                <a:cs typeface="Arial"/>
              </a:rPr>
              <a:t>XX, </a:t>
            </a:r>
            <a:r>
              <a:rPr dirty="0" sz="1500" spc="15">
                <a:latin typeface="Arial"/>
                <a:cs typeface="Arial"/>
              </a:rPr>
              <a:t>arising </a:t>
            </a:r>
            <a:r>
              <a:rPr dirty="0" sz="1500" spc="35">
                <a:latin typeface="Arial"/>
                <a:cs typeface="Arial"/>
              </a:rPr>
              <a:t>from </a:t>
            </a:r>
            <a:r>
              <a:rPr dirty="0" sz="1500" spc="30">
                <a:latin typeface="Arial"/>
                <a:cs typeface="Arial"/>
              </a:rPr>
              <a:t>duplication  of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the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chromosomes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65">
                <a:latin typeface="Arial"/>
                <a:cs typeface="Arial"/>
              </a:rPr>
              <a:t>a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haploid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sperm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45">
                <a:latin typeface="Arial"/>
                <a:cs typeface="Arial"/>
              </a:rPr>
              <a:t>after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5">
                <a:latin typeface="Arial"/>
                <a:cs typeface="Arial"/>
              </a:rPr>
              <a:t>fertilization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  </a:t>
            </a:r>
            <a:r>
              <a:rPr dirty="0" sz="1500" spc="45">
                <a:latin typeface="Arial"/>
                <a:cs typeface="Arial"/>
              </a:rPr>
              <a:t>an </a:t>
            </a:r>
            <a:r>
              <a:rPr dirty="0" sz="1500" spc="40">
                <a:latin typeface="Arial"/>
                <a:cs typeface="Arial"/>
              </a:rPr>
              <a:t>empty</a:t>
            </a:r>
            <a:r>
              <a:rPr dirty="0" sz="1500" spc="-24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ovum</a:t>
            </a:r>
            <a:endParaRPr sz="1500">
              <a:latin typeface="Arial"/>
              <a:cs typeface="Arial"/>
            </a:endParaRPr>
          </a:p>
          <a:p>
            <a:pPr marL="286385" marR="525145" indent="-274320">
              <a:lnSpc>
                <a:spcPts val="1450"/>
              </a:lnSpc>
              <a:spcBef>
                <a:spcPts val="605"/>
              </a:spcBef>
            </a:pPr>
            <a:r>
              <a:rPr dirty="0" sz="900" spc="204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00" spc="5">
                <a:latin typeface="Arial"/>
                <a:cs typeface="Arial"/>
              </a:rPr>
              <a:t>It </a:t>
            </a:r>
            <a:r>
              <a:rPr dirty="0" sz="1500" spc="-25">
                <a:latin typeface="Arial"/>
                <a:cs typeface="Arial"/>
              </a:rPr>
              <a:t>is </a:t>
            </a:r>
            <a:r>
              <a:rPr dirty="0" sz="1500" spc="65">
                <a:latin typeface="Arial"/>
                <a:cs typeface="Arial"/>
              </a:rPr>
              <a:t>a </a:t>
            </a:r>
            <a:r>
              <a:rPr dirty="0" sz="1500" spc="20">
                <a:latin typeface="Arial"/>
                <a:cs typeface="Arial"/>
              </a:rPr>
              <a:t>genetically </a:t>
            </a:r>
            <a:r>
              <a:rPr dirty="0" sz="1500" spc="35">
                <a:latin typeface="Arial"/>
                <a:cs typeface="Arial"/>
              </a:rPr>
              <a:t>abnormal </a:t>
            </a:r>
            <a:r>
              <a:rPr dirty="0" sz="1500" spc="45">
                <a:latin typeface="Arial"/>
                <a:cs typeface="Arial"/>
              </a:rPr>
              <a:t>placenta </a:t>
            </a:r>
            <a:r>
              <a:rPr dirty="0" sz="1500" spc="30">
                <a:latin typeface="Arial"/>
                <a:cs typeface="Arial"/>
              </a:rPr>
              <a:t>with </a:t>
            </a:r>
            <a:r>
              <a:rPr dirty="0" sz="1500" spc="25">
                <a:latin typeface="Arial"/>
                <a:cs typeface="Arial"/>
              </a:rPr>
              <a:t>hyperplastic  </a:t>
            </a:r>
            <a:r>
              <a:rPr dirty="0" sz="1500" spc="20">
                <a:latin typeface="Arial"/>
                <a:cs typeface="Arial"/>
              </a:rPr>
              <a:t>trophoblasts,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without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fetus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or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embryo.</a:t>
            </a:r>
            <a:endParaRPr sz="1500">
              <a:latin typeface="Arial"/>
              <a:cs typeface="Arial"/>
            </a:endParaRPr>
          </a:p>
          <a:p>
            <a:pPr marL="286385" marR="75565" indent="-274320">
              <a:lnSpc>
                <a:spcPct val="81200"/>
              </a:lnSpc>
              <a:spcBef>
                <a:spcPts val="605"/>
              </a:spcBef>
            </a:pPr>
            <a:r>
              <a:rPr dirty="0" sz="900" spc="204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00" spc="10">
                <a:latin typeface="Arial"/>
                <a:cs typeface="Arial"/>
              </a:rPr>
              <a:t>Symptoms: </a:t>
            </a:r>
            <a:r>
              <a:rPr dirty="0" sz="1500" spc="40">
                <a:latin typeface="Arial"/>
                <a:cs typeface="Arial"/>
              </a:rPr>
              <a:t>fast rate </a:t>
            </a:r>
            <a:r>
              <a:rPr dirty="0" sz="1500" spc="30">
                <a:latin typeface="Arial"/>
                <a:cs typeface="Arial"/>
              </a:rPr>
              <a:t>of </a:t>
            </a:r>
            <a:r>
              <a:rPr dirty="0" sz="1500" spc="35">
                <a:latin typeface="Arial"/>
                <a:cs typeface="Arial"/>
              </a:rPr>
              <a:t>abdominal </a:t>
            </a:r>
            <a:r>
              <a:rPr dirty="0" sz="1500" spc="5">
                <a:latin typeface="Arial"/>
                <a:cs typeface="Arial"/>
              </a:rPr>
              <a:t>swelling </a:t>
            </a:r>
            <a:r>
              <a:rPr dirty="0" sz="1500" spc="-10">
                <a:latin typeface="Arial"/>
                <a:cs typeface="Arial"/>
              </a:rPr>
              <a:t>(due </a:t>
            </a:r>
            <a:r>
              <a:rPr dirty="0" sz="1500" spc="45">
                <a:latin typeface="Arial"/>
                <a:cs typeface="Arial"/>
              </a:rPr>
              <a:t>to </a:t>
            </a:r>
            <a:r>
              <a:rPr dirty="0" sz="1500" spc="40">
                <a:latin typeface="Arial"/>
                <a:cs typeface="Arial"/>
              </a:rPr>
              <a:t>rapid  </a:t>
            </a:r>
            <a:r>
              <a:rPr dirty="0" sz="1500" spc="20">
                <a:latin typeface="Arial"/>
                <a:cs typeface="Arial"/>
              </a:rPr>
              <a:t>increase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uterine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size)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mistaken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for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normal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pregnancy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but  </a:t>
            </a:r>
            <a:r>
              <a:rPr dirty="0" sz="1500" spc="35">
                <a:latin typeface="Arial"/>
                <a:cs typeface="Arial"/>
              </a:rPr>
              <a:t>the </a:t>
            </a:r>
            <a:r>
              <a:rPr dirty="0" sz="1500" spc="20">
                <a:latin typeface="Arial"/>
                <a:cs typeface="Arial"/>
              </a:rPr>
              <a:t>uterus </a:t>
            </a:r>
            <a:r>
              <a:rPr dirty="0" sz="1500" spc="-25">
                <a:latin typeface="Arial"/>
                <a:cs typeface="Arial"/>
              </a:rPr>
              <a:t>is </a:t>
            </a:r>
            <a:r>
              <a:rPr dirty="0" sz="1500" spc="25">
                <a:latin typeface="Arial"/>
                <a:cs typeface="Arial"/>
              </a:rPr>
              <a:t>disproportionately large </a:t>
            </a:r>
            <a:r>
              <a:rPr dirty="0" sz="1500" spc="30">
                <a:latin typeface="Arial"/>
                <a:cs typeface="Arial"/>
              </a:rPr>
              <a:t>for </a:t>
            </a:r>
            <a:r>
              <a:rPr dirty="0" sz="1500" spc="60">
                <a:latin typeface="Arial"/>
                <a:cs typeface="Arial"/>
              </a:rPr>
              <a:t>that </a:t>
            </a:r>
            <a:r>
              <a:rPr dirty="0" sz="1500" spc="40">
                <a:latin typeface="Arial"/>
                <a:cs typeface="Arial"/>
              </a:rPr>
              <a:t>stage </a:t>
            </a:r>
            <a:r>
              <a:rPr dirty="0" sz="1500" spc="30">
                <a:latin typeface="Arial"/>
                <a:cs typeface="Arial"/>
              </a:rPr>
              <a:t>of  </a:t>
            </a:r>
            <a:r>
              <a:rPr dirty="0" sz="1500" spc="20">
                <a:latin typeface="Arial"/>
                <a:cs typeface="Arial"/>
              </a:rPr>
              <a:t>pregnancy. </a:t>
            </a:r>
            <a:r>
              <a:rPr dirty="0" sz="1500" spc="-20">
                <a:latin typeface="Arial"/>
                <a:cs typeface="Arial"/>
              </a:rPr>
              <a:t>In </a:t>
            </a:r>
            <a:r>
              <a:rPr dirty="0" sz="1500" spc="30">
                <a:latin typeface="Arial"/>
                <a:cs typeface="Arial"/>
              </a:rPr>
              <a:t>addition </a:t>
            </a:r>
            <a:r>
              <a:rPr dirty="0" sz="1500" spc="40">
                <a:latin typeface="Arial"/>
                <a:cs typeface="Arial"/>
              </a:rPr>
              <a:t>patient </a:t>
            </a:r>
            <a:r>
              <a:rPr dirty="0" sz="1500" spc="20">
                <a:latin typeface="Arial"/>
                <a:cs typeface="Arial"/>
              </a:rPr>
              <a:t>has </a:t>
            </a:r>
            <a:r>
              <a:rPr dirty="0" sz="1500" spc="15">
                <a:latin typeface="Arial"/>
                <a:cs typeface="Arial"/>
              </a:rPr>
              <a:t>some </a:t>
            </a:r>
            <a:r>
              <a:rPr dirty="0" sz="1500" spc="20">
                <a:latin typeface="Arial"/>
                <a:cs typeface="Arial"/>
              </a:rPr>
              <a:t>vaginal </a:t>
            </a:r>
            <a:r>
              <a:rPr dirty="0" sz="1500" spc="10">
                <a:latin typeface="Arial"/>
                <a:cs typeface="Arial"/>
              </a:rPr>
              <a:t>bleeding,  </a:t>
            </a:r>
            <a:r>
              <a:rPr dirty="0" sz="1500">
                <a:latin typeface="Arial"/>
                <a:cs typeface="Arial"/>
              </a:rPr>
              <a:t>severe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nausea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and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vomiting.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HCG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levels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are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elevated.</a:t>
            </a:r>
            <a:endParaRPr sz="1500">
              <a:latin typeface="Arial"/>
              <a:cs typeface="Arial"/>
            </a:endParaRPr>
          </a:p>
          <a:p>
            <a:pPr marL="286385" marR="6985" indent="-274320">
              <a:lnSpc>
                <a:spcPct val="80900"/>
              </a:lnSpc>
              <a:spcBef>
                <a:spcPts val="605"/>
              </a:spcBef>
            </a:pPr>
            <a:r>
              <a:rPr dirty="0" sz="900" spc="204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00" spc="15">
                <a:latin typeface="Arial"/>
                <a:cs typeface="Arial"/>
              </a:rPr>
              <a:t>Uterus </a:t>
            </a:r>
            <a:r>
              <a:rPr dirty="0" sz="1500" spc="-25">
                <a:latin typeface="Arial"/>
                <a:cs typeface="Arial"/>
              </a:rPr>
              <a:t>is </a:t>
            </a:r>
            <a:r>
              <a:rPr dirty="0" sz="1500" spc="30">
                <a:latin typeface="Arial"/>
                <a:cs typeface="Arial"/>
              </a:rPr>
              <a:t>distended </a:t>
            </a:r>
            <a:r>
              <a:rPr dirty="0" sz="1500" spc="50">
                <a:latin typeface="Arial"/>
                <a:cs typeface="Arial"/>
              </a:rPr>
              <a:t>and </a:t>
            </a:r>
            <a:r>
              <a:rPr dirty="0" sz="1500" spc="5">
                <a:latin typeface="Arial"/>
                <a:cs typeface="Arial"/>
              </a:rPr>
              <a:t>filled </a:t>
            </a:r>
            <a:r>
              <a:rPr dirty="0" sz="1500" spc="30">
                <a:latin typeface="Arial"/>
                <a:cs typeface="Arial"/>
              </a:rPr>
              <a:t>with </a:t>
            </a:r>
            <a:r>
              <a:rPr dirty="0" sz="1500" spc="25">
                <a:latin typeface="Arial"/>
                <a:cs typeface="Arial"/>
              </a:rPr>
              <a:t>swollen/large </a:t>
            </a:r>
            <a:r>
              <a:rPr dirty="0" sz="1500" spc="-20">
                <a:latin typeface="Arial"/>
                <a:cs typeface="Arial"/>
              </a:rPr>
              <a:t>villi </a:t>
            </a:r>
            <a:r>
              <a:rPr dirty="0" sz="1500" spc="30">
                <a:latin typeface="Arial"/>
                <a:cs typeface="Arial"/>
              </a:rPr>
              <a:t>with  prominent trophoblastic </a:t>
            </a:r>
            <a:r>
              <a:rPr dirty="0" sz="1500" spc="5">
                <a:latin typeface="Arial"/>
                <a:cs typeface="Arial"/>
              </a:rPr>
              <a:t>cell </a:t>
            </a:r>
            <a:r>
              <a:rPr dirty="0" sz="1500" spc="10">
                <a:latin typeface="Arial"/>
                <a:cs typeface="Arial"/>
              </a:rPr>
              <a:t>proliferation. </a:t>
            </a:r>
            <a:r>
              <a:rPr dirty="0" sz="1500" spc="20">
                <a:latin typeface="Arial"/>
                <a:cs typeface="Arial"/>
              </a:rPr>
              <a:t>No </a:t>
            </a:r>
            <a:r>
              <a:rPr dirty="0" sz="1500" spc="10">
                <a:latin typeface="Arial"/>
                <a:cs typeface="Arial"/>
              </a:rPr>
              <a:t>embryo, </a:t>
            </a:r>
            <a:r>
              <a:rPr dirty="0" sz="1500" spc="20">
                <a:latin typeface="Arial"/>
                <a:cs typeface="Arial"/>
              </a:rPr>
              <a:t>or  </a:t>
            </a:r>
            <a:r>
              <a:rPr dirty="0" sz="1500" spc="35">
                <a:latin typeface="Arial"/>
                <a:cs typeface="Arial"/>
              </a:rPr>
              <a:t>fetal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5">
                <a:latin typeface="Arial"/>
                <a:cs typeface="Arial"/>
              </a:rPr>
              <a:t>tissue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is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present.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15">
                <a:latin typeface="Arial"/>
                <a:cs typeface="Arial"/>
              </a:rPr>
              <a:t>Grossly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it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looks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like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65">
                <a:latin typeface="Arial"/>
                <a:cs typeface="Arial"/>
              </a:rPr>
              <a:t>a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bunch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of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10">
                <a:latin typeface="Arial"/>
                <a:cs typeface="Arial"/>
              </a:rPr>
              <a:t>grapes.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6422" y="1756784"/>
            <a:ext cx="2091825" cy="255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35009" y="4812651"/>
            <a:ext cx="1999614" cy="2343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80"/>
              </a:spcBef>
            </a:pPr>
            <a:r>
              <a:rPr dirty="0" sz="650" spc="-60">
                <a:latin typeface="DejaVu Sans"/>
                <a:cs typeface="DejaVu Sans"/>
                <a:hlinkClick r:id="rId3"/>
              </a:rPr>
              <a:t>http://www.waybuilder.net/sweethaven/MedTech/ObsNe </a:t>
            </a:r>
            <a:r>
              <a:rPr dirty="0" sz="650" spc="-60">
                <a:latin typeface="DejaVu Sans"/>
                <a:cs typeface="DejaVu Sans"/>
              </a:rPr>
              <a:t> wborn/ObstetricsAndNewborn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408" y="1039761"/>
            <a:ext cx="4145273" cy="3364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3146" y="792594"/>
            <a:ext cx="2506345" cy="26066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-225" b="1">
                <a:solidFill>
                  <a:srgbClr val="FF0000"/>
                </a:solidFill>
                <a:latin typeface="DejaVu Sans"/>
                <a:cs typeface="DejaVu Sans"/>
              </a:rPr>
              <a:t>Complete </a:t>
            </a:r>
            <a:r>
              <a:rPr dirty="0" sz="1500" spc="-250" b="1">
                <a:solidFill>
                  <a:srgbClr val="FF0000"/>
                </a:solidFill>
                <a:latin typeface="DejaVu Sans"/>
                <a:cs typeface="DejaVu Sans"/>
              </a:rPr>
              <a:t>mole</a:t>
            </a:r>
            <a:r>
              <a:rPr dirty="0" sz="1500" spc="-85" b="1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dirty="0" sz="1500" spc="-170" b="1">
                <a:solidFill>
                  <a:srgbClr val="FF0000"/>
                </a:solidFill>
                <a:latin typeface="DejaVu Sans"/>
                <a:cs typeface="DejaVu Sans"/>
              </a:rPr>
              <a:t>fertilization:</a:t>
            </a:r>
            <a:endParaRPr sz="1500">
              <a:latin typeface="DejaVu Sans"/>
              <a:cs typeface="DejaVu Sans"/>
            </a:endParaRPr>
          </a:p>
          <a:p>
            <a:pPr marL="255270" marR="5080" indent="-213995">
              <a:lnSpc>
                <a:spcPct val="102699"/>
              </a:lnSpc>
              <a:buChar char="•"/>
              <a:tabLst>
                <a:tab pos="255270" algn="l"/>
                <a:tab pos="255904" algn="l"/>
              </a:tabLst>
            </a:pPr>
            <a:r>
              <a:rPr dirty="0" sz="1500" spc="-180">
                <a:latin typeface="DejaVu Sans"/>
                <a:cs typeface="DejaVu Sans"/>
              </a:rPr>
              <a:t>90% </a:t>
            </a:r>
            <a:r>
              <a:rPr dirty="0" sz="1500" spc="-90">
                <a:latin typeface="DejaVu Sans"/>
                <a:cs typeface="DejaVu Sans"/>
              </a:rPr>
              <a:t>of </a:t>
            </a:r>
            <a:r>
              <a:rPr dirty="0" sz="1500" spc="-200">
                <a:latin typeface="DejaVu Sans"/>
                <a:cs typeface="DejaVu Sans"/>
              </a:rPr>
              <a:t>the </a:t>
            </a:r>
            <a:r>
              <a:rPr dirty="0" sz="1500" spc="-160">
                <a:latin typeface="DejaVu Sans"/>
                <a:cs typeface="DejaVu Sans"/>
              </a:rPr>
              <a:t>time, </a:t>
            </a:r>
            <a:r>
              <a:rPr dirty="0" sz="1500" spc="-245">
                <a:latin typeface="DejaVu Sans"/>
                <a:cs typeface="DejaVu Sans"/>
              </a:rPr>
              <a:t>a </a:t>
            </a:r>
            <a:r>
              <a:rPr dirty="0" sz="1500" spc="-135">
                <a:latin typeface="DejaVu Sans"/>
                <a:cs typeface="DejaVu Sans"/>
              </a:rPr>
              <a:t>single  </a:t>
            </a:r>
            <a:r>
              <a:rPr dirty="0" sz="1500" spc="-204">
                <a:latin typeface="DejaVu Sans"/>
                <a:cs typeface="DejaVu Sans"/>
              </a:rPr>
              <a:t>sperm </a:t>
            </a:r>
            <a:r>
              <a:rPr dirty="0" sz="1500" spc="-90">
                <a:latin typeface="DejaVu Sans"/>
                <a:cs typeface="DejaVu Sans"/>
              </a:rPr>
              <a:t>of </a:t>
            </a:r>
            <a:r>
              <a:rPr dirty="0" sz="1500" spc="-190">
                <a:latin typeface="DejaVu Sans"/>
                <a:cs typeface="DejaVu Sans"/>
              </a:rPr>
              <a:t>23 chromosomes  </a:t>
            </a:r>
            <a:r>
              <a:rPr dirty="0" sz="1500" spc="-110">
                <a:latin typeface="DejaVu Sans"/>
                <a:cs typeface="DejaVu Sans"/>
              </a:rPr>
              <a:t>fertilizes </a:t>
            </a:r>
            <a:r>
              <a:rPr dirty="0" sz="1500" spc="-245">
                <a:latin typeface="DejaVu Sans"/>
                <a:cs typeface="DejaVu Sans"/>
              </a:rPr>
              <a:t>a </a:t>
            </a:r>
            <a:r>
              <a:rPr dirty="0" sz="1500" spc="-210">
                <a:latin typeface="DejaVu Sans"/>
                <a:cs typeface="DejaVu Sans"/>
              </a:rPr>
              <a:t>egg </a:t>
            </a:r>
            <a:r>
              <a:rPr dirty="0" sz="1500" spc="-195">
                <a:latin typeface="DejaVu Sans"/>
                <a:cs typeface="DejaVu Sans"/>
              </a:rPr>
              <a:t>that </a:t>
            </a:r>
            <a:r>
              <a:rPr dirty="0" sz="1500" spc="-210">
                <a:latin typeface="DejaVu Sans"/>
                <a:cs typeface="DejaVu Sans"/>
              </a:rPr>
              <a:t>has </a:t>
            </a:r>
            <a:r>
              <a:rPr dirty="0" sz="1500" spc="-125">
                <a:latin typeface="DejaVu Sans"/>
                <a:cs typeface="DejaVu Sans"/>
              </a:rPr>
              <a:t>lost  </a:t>
            </a:r>
            <a:r>
              <a:rPr dirty="0" sz="1500" spc="-120">
                <a:latin typeface="DejaVu Sans"/>
                <a:cs typeface="DejaVu Sans"/>
              </a:rPr>
              <a:t>its </a:t>
            </a:r>
            <a:r>
              <a:rPr dirty="0" sz="1500" spc="-185">
                <a:latin typeface="DejaVu Sans"/>
                <a:cs typeface="DejaVu Sans"/>
              </a:rPr>
              <a:t>chromosomes. </a:t>
            </a:r>
            <a:r>
              <a:rPr dirty="0" sz="1500" spc="-50">
                <a:latin typeface="DejaVu Sans"/>
                <a:cs typeface="DejaVu Sans"/>
              </a:rPr>
              <a:t>It </a:t>
            </a:r>
            <a:r>
              <a:rPr dirty="0" sz="1500" spc="-200">
                <a:latin typeface="DejaVu Sans"/>
                <a:cs typeface="DejaVu Sans"/>
              </a:rPr>
              <a:t>then  </a:t>
            </a:r>
            <a:r>
              <a:rPr dirty="0" sz="1500" spc="-160">
                <a:latin typeface="DejaVu Sans"/>
                <a:cs typeface="DejaVu Sans"/>
              </a:rPr>
              <a:t>duplicates </a:t>
            </a:r>
            <a:r>
              <a:rPr dirty="0" sz="1500" spc="-145">
                <a:latin typeface="DejaVu Sans"/>
                <a:cs typeface="DejaVu Sans"/>
              </a:rPr>
              <a:t>resulting </a:t>
            </a:r>
            <a:r>
              <a:rPr dirty="0" sz="1500" spc="-95">
                <a:latin typeface="DejaVu Sans"/>
                <a:cs typeface="DejaVu Sans"/>
              </a:rPr>
              <a:t>in </a:t>
            </a:r>
            <a:r>
              <a:rPr dirty="0" sz="1500" spc="-60">
                <a:latin typeface="DejaVu Sans"/>
                <a:cs typeface="DejaVu Sans"/>
              </a:rPr>
              <a:t>46XX  </a:t>
            </a:r>
            <a:r>
              <a:rPr dirty="0" sz="1500" spc="-80">
                <a:latin typeface="DejaVu Sans"/>
                <a:cs typeface="DejaVu Sans"/>
              </a:rPr>
              <a:t>(all</a:t>
            </a:r>
            <a:r>
              <a:rPr dirty="0" sz="1500" spc="-105">
                <a:latin typeface="DejaVu Sans"/>
                <a:cs typeface="DejaVu Sans"/>
              </a:rPr>
              <a:t> </a:t>
            </a:r>
            <a:r>
              <a:rPr dirty="0" sz="1500" spc="-165">
                <a:latin typeface="DejaVu Sans"/>
                <a:cs typeface="DejaVu Sans"/>
              </a:rPr>
              <a:t>paternal)</a:t>
            </a:r>
            <a:endParaRPr sz="1500">
              <a:latin typeface="DejaVu Sans"/>
              <a:cs typeface="DejaVu Sans"/>
            </a:endParaRPr>
          </a:p>
          <a:p>
            <a:pPr marL="255270" marR="15240" indent="-213995">
              <a:lnSpc>
                <a:spcPct val="102699"/>
              </a:lnSpc>
              <a:buChar char="•"/>
              <a:tabLst>
                <a:tab pos="255270" algn="l"/>
                <a:tab pos="255904" algn="l"/>
              </a:tabLst>
            </a:pPr>
            <a:r>
              <a:rPr dirty="0" sz="1500" spc="-180">
                <a:latin typeface="DejaVu Sans"/>
                <a:cs typeface="DejaVu Sans"/>
              </a:rPr>
              <a:t>10% </a:t>
            </a:r>
            <a:r>
              <a:rPr dirty="0" sz="1500" spc="-90">
                <a:latin typeface="DejaVu Sans"/>
                <a:cs typeface="DejaVu Sans"/>
              </a:rPr>
              <a:t>of </a:t>
            </a:r>
            <a:r>
              <a:rPr dirty="0" sz="1500" spc="-204">
                <a:latin typeface="DejaVu Sans"/>
                <a:cs typeface="DejaVu Sans"/>
              </a:rPr>
              <a:t>cases </a:t>
            </a:r>
            <a:r>
              <a:rPr dirty="0" sz="1500" spc="-200">
                <a:latin typeface="DejaVu Sans"/>
                <a:cs typeface="DejaVu Sans"/>
              </a:rPr>
              <a:t>are </a:t>
            </a:r>
            <a:r>
              <a:rPr dirty="0" sz="1500" spc="-190">
                <a:latin typeface="DejaVu Sans"/>
                <a:cs typeface="DejaVu Sans"/>
              </a:rPr>
              <a:t>46 </a:t>
            </a:r>
            <a:r>
              <a:rPr dirty="0" sz="1500" spc="130">
                <a:latin typeface="DejaVu Sans"/>
                <a:cs typeface="DejaVu Sans"/>
              </a:rPr>
              <a:t>XY </a:t>
            </a:r>
            <a:r>
              <a:rPr dirty="0" sz="1500" spc="-220">
                <a:latin typeface="DejaVu Sans"/>
                <a:cs typeface="DejaVu Sans"/>
              </a:rPr>
              <a:t>as </a:t>
            </a:r>
            <a:r>
              <a:rPr dirty="0" sz="1500" spc="-245">
                <a:latin typeface="DejaVu Sans"/>
                <a:cs typeface="DejaVu Sans"/>
              </a:rPr>
              <a:t>a  </a:t>
            </a:r>
            <a:r>
              <a:rPr dirty="0" sz="1500" spc="-150">
                <a:latin typeface="DejaVu Sans"/>
                <a:cs typeface="DejaVu Sans"/>
              </a:rPr>
              <a:t>result </a:t>
            </a:r>
            <a:r>
              <a:rPr dirty="0" sz="1500" spc="-90">
                <a:latin typeface="DejaVu Sans"/>
                <a:cs typeface="DejaVu Sans"/>
              </a:rPr>
              <a:t>of </a:t>
            </a:r>
            <a:r>
              <a:rPr dirty="0" sz="1500" spc="-110">
                <a:latin typeface="DejaVu Sans"/>
                <a:cs typeface="DejaVu Sans"/>
              </a:rPr>
              <a:t>fertilization </a:t>
            </a:r>
            <a:r>
              <a:rPr dirty="0" sz="1500" spc="-90">
                <a:latin typeface="DejaVu Sans"/>
                <a:cs typeface="DejaVu Sans"/>
              </a:rPr>
              <a:t>of </a:t>
            </a:r>
            <a:r>
              <a:rPr dirty="0" sz="1500" spc="-220">
                <a:latin typeface="DejaVu Sans"/>
                <a:cs typeface="DejaVu Sans"/>
              </a:rPr>
              <a:t>an  </a:t>
            </a:r>
            <a:r>
              <a:rPr dirty="0" sz="1500" spc="-204">
                <a:latin typeface="DejaVu Sans"/>
                <a:cs typeface="DejaVu Sans"/>
              </a:rPr>
              <a:t>empty </a:t>
            </a:r>
            <a:r>
              <a:rPr dirty="0" sz="1500" spc="-185">
                <a:latin typeface="DejaVu Sans"/>
                <a:cs typeface="DejaVu Sans"/>
              </a:rPr>
              <a:t>ovum </a:t>
            </a:r>
            <a:r>
              <a:rPr dirty="0" sz="1500" spc="-155">
                <a:latin typeface="DejaVu Sans"/>
                <a:cs typeface="DejaVu Sans"/>
              </a:rPr>
              <a:t>by </a:t>
            </a:r>
            <a:r>
              <a:rPr dirty="0" sz="1500" spc="-190">
                <a:latin typeface="DejaVu Sans"/>
                <a:cs typeface="DejaVu Sans"/>
              </a:rPr>
              <a:t>2 </a:t>
            </a:r>
            <a:r>
              <a:rPr dirty="0" sz="1500" spc="-204">
                <a:latin typeface="DejaVu Sans"/>
                <a:cs typeface="DejaVu Sans"/>
              </a:rPr>
              <a:t>sperm  </a:t>
            </a:r>
            <a:r>
              <a:rPr dirty="0" sz="1500" spc="-150">
                <a:latin typeface="DejaVu Sans"/>
                <a:cs typeface="DejaVu Sans"/>
              </a:rPr>
              <a:t>(dispermy)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8867" y="4668258"/>
            <a:ext cx="3864553" cy="242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9182" y="2011311"/>
            <a:ext cx="5373204" cy="381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75" y="26034"/>
            <a:ext cx="5487377" cy="255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4016" y="2573083"/>
            <a:ext cx="2095500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65">
                <a:latin typeface="DejaVu Sans"/>
                <a:cs typeface="DejaVu Sans"/>
                <a:hlinkClick r:id="rId4"/>
              </a:rPr>
              <a:t>http://lakecharlesobgyn.com/Images/molar-pregnancy-1.jpg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2231" y="3101710"/>
            <a:ext cx="3457752" cy="258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326" y="355720"/>
            <a:ext cx="2466340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35"/>
              <a:t>Complete</a:t>
            </a:r>
            <a:r>
              <a:rPr dirty="0" sz="3050" spc="-275"/>
              <a:t> </a:t>
            </a:r>
            <a:r>
              <a:rPr dirty="0" sz="3050" spc="-125"/>
              <a:t>HM.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418567" y="1504848"/>
            <a:ext cx="3515360" cy="405447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88925" marR="5080" indent="-276860">
              <a:lnSpc>
                <a:spcPts val="1530"/>
              </a:lnSpc>
              <a:spcBef>
                <a:spcPts val="445"/>
              </a:spcBef>
            </a:pPr>
            <a:r>
              <a:rPr dirty="0" sz="950" spc="200" b="1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50" spc="-55" b="1">
                <a:latin typeface="Arial"/>
                <a:cs typeface="Arial"/>
              </a:rPr>
              <a:t>Ultrasound: </a:t>
            </a:r>
            <a:r>
              <a:rPr dirty="0" sz="1550">
                <a:latin typeface="Arial"/>
                <a:cs typeface="Arial"/>
              </a:rPr>
              <a:t>will </a:t>
            </a:r>
            <a:r>
              <a:rPr dirty="0" sz="1550" spc="25">
                <a:latin typeface="Arial"/>
                <a:cs typeface="Arial"/>
              </a:rPr>
              <a:t>show </a:t>
            </a:r>
            <a:r>
              <a:rPr dirty="0" sz="1550" spc="70">
                <a:latin typeface="Arial"/>
                <a:cs typeface="Arial"/>
              </a:rPr>
              <a:t>a </a:t>
            </a:r>
            <a:r>
              <a:rPr dirty="0" sz="1550" spc="30">
                <a:latin typeface="Arial"/>
                <a:cs typeface="Arial"/>
              </a:rPr>
              <a:t>“cluster </a:t>
            </a:r>
            <a:r>
              <a:rPr dirty="0" sz="1550" spc="35">
                <a:latin typeface="Arial"/>
                <a:cs typeface="Arial"/>
              </a:rPr>
              <a:t>of  </a:t>
            </a:r>
            <a:r>
              <a:rPr dirty="0" sz="1550" spc="40">
                <a:latin typeface="Arial"/>
                <a:cs typeface="Arial"/>
              </a:rPr>
              <a:t>grapes” </a:t>
            </a:r>
            <a:r>
              <a:rPr dirty="0" sz="1550" spc="50">
                <a:latin typeface="Arial"/>
                <a:cs typeface="Arial"/>
              </a:rPr>
              <a:t>appearance </a:t>
            </a:r>
            <a:r>
              <a:rPr dirty="0" sz="1550" spc="25">
                <a:latin typeface="Arial"/>
                <a:cs typeface="Arial"/>
              </a:rPr>
              <a:t>or </a:t>
            </a:r>
            <a:r>
              <a:rPr dirty="0" sz="1550" spc="70">
                <a:latin typeface="Arial"/>
                <a:cs typeface="Arial"/>
              </a:rPr>
              <a:t>a  </a:t>
            </a:r>
            <a:r>
              <a:rPr dirty="0" sz="1550" spc="35">
                <a:latin typeface="Arial"/>
                <a:cs typeface="Arial"/>
              </a:rPr>
              <a:t>“snowstorm” </a:t>
            </a:r>
            <a:r>
              <a:rPr dirty="0" sz="1550" spc="40">
                <a:latin typeface="Arial"/>
                <a:cs typeface="Arial"/>
              </a:rPr>
              <a:t>appearance,</a:t>
            </a:r>
            <a:r>
              <a:rPr dirty="0" sz="1550" spc="-285">
                <a:latin typeface="Arial"/>
                <a:cs typeface="Arial"/>
              </a:rPr>
              <a:t> </a:t>
            </a:r>
            <a:r>
              <a:rPr dirty="0" sz="1550" spc="15">
                <a:latin typeface="Arial"/>
                <a:cs typeface="Arial"/>
              </a:rPr>
              <a:t>signifying  </a:t>
            </a:r>
            <a:r>
              <a:rPr dirty="0" sz="1550" spc="50">
                <a:latin typeface="Arial"/>
                <a:cs typeface="Arial"/>
              </a:rPr>
              <a:t>an </a:t>
            </a:r>
            <a:r>
              <a:rPr dirty="0" sz="1550" spc="40">
                <a:latin typeface="Arial"/>
                <a:cs typeface="Arial"/>
              </a:rPr>
              <a:t>abnormal</a:t>
            </a:r>
            <a:r>
              <a:rPr dirty="0" sz="1550" spc="-254">
                <a:latin typeface="Arial"/>
                <a:cs typeface="Arial"/>
              </a:rPr>
              <a:t> </a:t>
            </a:r>
            <a:r>
              <a:rPr dirty="0" sz="1550" spc="30">
                <a:latin typeface="Arial"/>
                <a:cs typeface="Arial"/>
              </a:rPr>
              <a:t>placenta.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288925" marR="99060" indent="-276860">
              <a:lnSpc>
                <a:spcPct val="81900"/>
              </a:lnSpc>
            </a:pPr>
            <a:r>
              <a:rPr dirty="0" sz="950" spc="200" b="1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50" spc="-25" b="1">
                <a:latin typeface="Arial"/>
                <a:cs typeface="Arial"/>
              </a:rPr>
              <a:t>Treatment</a:t>
            </a:r>
            <a:r>
              <a:rPr dirty="0" sz="1550" spc="-25">
                <a:latin typeface="Arial"/>
                <a:cs typeface="Arial"/>
              </a:rPr>
              <a:t>: </a:t>
            </a:r>
            <a:r>
              <a:rPr dirty="0" sz="1550" spc="25">
                <a:latin typeface="Arial"/>
                <a:cs typeface="Arial"/>
              </a:rPr>
              <a:t>Evacuation </a:t>
            </a:r>
            <a:r>
              <a:rPr dirty="0" sz="1550" spc="35">
                <a:latin typeface="Arial"/>
                <a:cs typeface="Arial"/>
              </a:rPr>
              <a:t>of </a:t>
            </a:r>
            <a:r>
              <a:rPr dirty="0" sz="1550" spc="25">
                <a:latin typeface="Arial"/>
                <a:cs typeface="Arial"/>
              </a:rPr>
              <a:t>uterus </a:t>
            </a:r>
            <a:r>
              <a:rPr dirty="0" sz="1550" spc="35">
                <a:latin typeface="Arial"/>
                <a:cs typeface="Arial"/>
              </a:rPr>
              <a:t>by  </a:t>
            </a:r>
            <a:r>
              <a:rPr dirty="0" sz="1550" spc="50">
                <a:latin typeface="Arial"/>
                <a:cs typeface="Arial"/>
              </a:rPr>
              <a:t>curettage </a:t>
            </a:r>
            <a:r>
              <a:rPr dirty="0" sz="1550" spc="55">
                <a:latin typeface="Arial"/>
                <a:cs typeface="Arial"/>
              </a:rPr>
              <a:t>and </a:t>
            </a:r>
            <a:r>
              <a:rPr dirty="0" sz="1550" spc="25">
                <a:latin typeface="Arial"/>
                <a:cs typeface="Arial"/>
              </a:rPr>
              <a:t>sometimes  </a:t>
            </a:r>
            <a:r>
              <a:rPr dirty="0" sz="1550" spc="30">
                <a:latin typeface="Arial"/>
                <a:cs typeface="Arial"/>
              </a:rPr>
              <a:t>chemotherapy. With </a:t>
            </a:r>
            <a:r>
              <a:rPr dirty="0" sz="1550" spc="45">
                <a:latin typeface="Arial"/>
                <a:cs typeface="Arial"/>
              </a:rPr>
              <a:t>appropriate  </a:t>
            </a:r>
            <a:r>
              <a:rPr dirty="0" sz="1550" spc="40">
                <a:latin typeface="Arial"/>
                <a:cs typeface="Arial"/>
              </a:rPr>
              <a:t>therapy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35">
                <a:latin typeface="Arial"/>
                <a:cs typeface="Arial"/>
              </a:rPr>
              <a:t>cure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45">
                <a:latin typeface="Arial"/>
                <a:cs typeface="Arial"/>
              </a:rPr>
              <a:t>rate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is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10">
                <a:latin typeface="Arial"/>
                <a:cs typeface="Arial"/>
              </a:rPr>
              <a:t>very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-5">
                <a:latin typeface="Arial"/>
                <a:cs typeface="Arial"/>
              </a:rPr>
              <a:t>high.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288925" marR="36195" indent="-276860">
              <a:lnSpc>
                <a:spcPct val="81900"/>
              </a:lnSpc>
            </a:pPr>
            <a:r>
              <a:rPr dirty="0" sz="950" spc="200" b="1">
                <a:solidFill>
                  <a:srgbClr val="9B57D3"/>
                </a:solidFill>
                <a:latin typeface="DejaVu Sans"/>
                <a:cs typeface="DejaVu Sans"/>
              </a:rPr>
              <a:t>▶ </a:t>
            </a:r>
            <a:r>
              <a:rPr dirty="0" sz="1550" spc="-55" b="1">
                <a:latin typeface="Arial"/>
                <a:cs typeface="Arial"/>
              </a:rPr>
              <a:t>Complications</a:t>
            </a:r>
            <a:r>
              <a:rPr dirty="0" sz="1550" spc="-55">
                <a:latin typeface="Arial"/>
                <a:cs typeface="Arial"/>
              </a:rPr>
              <a:t>: </a:t>
            </a:r>
            <a:r>
              <a:rPr dirty="0" sz="1550" spc="20">
                <a:latin typeface="Arial"/>
                <a:cs typeface="Arial"/>
              </a:rPr>
              <a:t>uterine </a:t>
            </a:r>
            <a:r>
              <a:rPr dirty="0" sz="1550" spc="25">
                <a:latin typeface="Arial"/>
                <a:cs typeface="Arial"/>
              </a:rPr>
              <a:t>hemorrhage,  </a:t>
            </a:r>
            <a:r>
              <a:rPr dirty="0" sz="1550" spc="20">
                <a:latin typeface="Arial"/>
                <a:cs typeface="Arial"/>
              </a:rPr>
              <a:t>uterine </a:t>
            </a:r>
            <a:r>
              <a:rPr dirty="0" sz="1550" spc="25">
                <a:latin typeface="Arial"/>
                <a:cs typeface="Arial"/>
              </a:rPr>
              <a:t>perforation, </a:t>
            </a:r>
            <a:r>
              <a:rPr dirty="0" sz="1550" spc="35">
                <a:latin typeface="Arial"/>
                <a:cs typeface="Arial"/>
              </a:rPr>
              <a:t>trophoblastic  </a:t>
            </a:r>
            <a:r>
              <a:rPr dirty="0" sz="1550" spc="10">
                <a:latin typeface="Arial"/>
                <a:cs typeface="Arial"/>
              </a:rPr>
              <a:t>embolism, </a:t>
            </a:r>
            <a:r>
              <a:rPr dirty="0" sz="1550" spc="55">
                <a:latin typeface="Arial"/>
                <a:cs typeface="Arial"/>
              </a:rPr>
              <a:t>and </a:t>
            </a:r>
            <a:r>
              <a:rPr dirty="0" sz="1550" spc="15">
                <a:latin typeface="Arial"/>
                <a:cs typeface="Arial"/>
              </a:rPr>
              <a:t>infection. Few  </a:t>
            </a:r>
            <a:r>
              <a:rPr dirty="0" sz="1550" spc="35">
                <a:latin typeface="Arial"/>
                <a:cs typeface="Arial"/>
              </a:rPr>
              <a:t>patients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20">
                <a:latin typeface="Arial"/>
                <a:cs typeface="Arial"/>
              </a:rPr>
              <a:t>develop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50">
                <a:latin typeface="Arial"/>
                <a:cs typeface="Arial"/>
              </a:rPr>
              <a:t>an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5">
                <a:latin typeface="Arial"/>
                <a:cs typeface="Arial"/>
              </a:rPr>
              <a:t>invasive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-5">
                <a:latin typeface="Arial"/>
                <a:cs typeface="Arial"/>
              </a:rPr>
              <a:t>mole.</a:t>
            </a:r>
            <a:endParaRPr sz="1550">
              <a:latin typeface="Arial"/>
              <a:cs typeface="Arial"/>
            </a:endParaRPr>
          </a:p>
          <a:p>
            <a:pPr marL="288925" marR="95885">
              <a:lnSpc>
                <a:spcPct val="82300"/>
              </a:lnSpc>
            </a:pPr>
            <a:r>
              <a:rPr dirty="0" sz="1550" spc="-10">
                <a:latin typeface="Arial"/>
                <a:cs typeface="Arial"/>
              </a:rPr>
              <a:t>The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40">
                <a:latin typeface="Arial"/>
                <a:cs typeface="Arial"/>
              </a:rPr>
              <a:t>most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45">
                <a:latin typeface="Arial"/>
                <a:cs typeface="Arial"/>
              </a:rPr>
              <a:t>important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35">
                <a:latin typeface="Arial"/>
                <a:cs typeface="Arial"/>
              </a:rPr>
              <a:t>complication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is  </a:t>
            </a:r>
            <a:r>
              <a:rPr dirty="0" sz="1550" spc="40">
                <a:latin typeface="Arial"/>
                <a:cs typeface="Arial"/>
              </a:rPr>
              <a:t>the </a:t>
            </a:r>
            <a:r>
              <a:rPr dirty="0" sz="1550" spc="30">
                <a:latin typeface="Arial"/>
                <a:cs typeface="Arial"/>
              </a:rPr>
              <a:t>development </a:t>
            </a:r>
            <a:r>
              <a:rPr dirty="0" sz="1550" spc="35">
                <a:latin typeface="Arial"/>
                <a:cs typeface="Arial"/>
              </a:rPr>
              <a:t>of  </a:t>
            </a:r>
            <a:r>
              <a:rPr dirty="0" sz="1550" spc="30">
                <a:latin typeface="Arial"/>
                <a:cs typeface="Arial"/>
              </a:rPr>
              <a:t>choriocarcinoma, </a:t>
            </a:r>
            <a:r>
              <a:rPr dirty="0" sz="1550" spc="35">
                <a:latin typeface="Arial"/>
                <a:cs typeface="Arial"/>
              </a:rPr>
              <a:t>which occurs </a:t>
            </a:r>
            <a:r>
              <a:rPr dirty="0" sz="1550">
                <a:latin typeface="Arial"/>
                <a:cs typeface="Arial"/>
              </a:rPr>
              <a:t>in  </a:t>
            </a:r>
            <a:r>
              <a:rPr dirty="0" sz="1550" spc="55">
                <a:latin typeface="Arial"/>
                <a:cs typeface="Arial"/>
              </a:rPr>
              <a:t>about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2%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35">
                <a:latin typeface="Arial"/>
                <a:cs typeface="Arial"/>
              </a:rPr>
              <a:t>of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35">
                <a:latin typeface="Arial"/>
                <a:cs typeface="Arial"/>
              </a:rPr>
              <a:t>patients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45">
                <a:latin typeface="Arial"/>
                <a:cs typeface="Arial"/>
              </a:rPr>
              <a:t>after</a:t>
            </a:r>
            <a:r>
              <a:rPr dirty="0" sz="1550" spc="-105">
                <a:latin typeface="Arial"/>
                <a:cs typeface="Arial"/>
              </a:rPr>
              <a:t> </a:t>
            </a:r>
            <a:r>
              <a:rPr dirty="0" sz="1550" spc="40">
                <a:latin typeface="Arial"/>
                <a:cs typeface="Arial"/>
              </a:rPr>
              <a:t>the</a:t>
            </a:r>
            <a:r>
              <a:rPr dirty="0" sz="1550" spc="-100">
                <a:latin typeface="Arial"/>
                <a:cs typeface="Arial"/>
              </a:rPr>
              <a:t> </a:t>
            </a:r>
            <a:r>
              <a:rPr dirty="0" sz="1550" spc="20">
                <a:latin typeface="Arial"/>
                <a:cs typeface="Arial"/>
              </a:rPr>
              <a:t>mole  </a:t>
            </a:r>
            <a:r>
              <a:rPr dirty="0" sz="1550" spc="25">
                <a:latin typeface="Arial"/>
                <a:cs typeface="Arial"/>
              </a:rPr>
              <a:t>has </a:t>
            </a:r>
            <a:r>
              <a:rPr dirty="0" sz="1550" spc="30">
                <a:latin typeface="Arial"/>
                <a:cs typeface="Arial"/>
              </a:rPr>
              <a:t>been</a:t>
            </a:r>
            <a:r>
              <a:rPr dirty="0" sz="1550" spc="-229">
                <a:latin typeface="Arial"/>
                <a:cs typeface="Arial"/>
              </a:rPr>
              <a:t> </a:t>
            </a:r>
            <a:r>
              <a:rPr dirty="0" sz="1550" spc="30">
                <a:latin typeface="Arial"/>
                <a:cs typeface="Arial"/>
              </a:rPr>
              <a:t>evacuated.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49902" y="722388"/>
            <a:ext cx="3342424" cy="2264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3531235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30"/>
              <a:t>Partial </a:t>
            </a:r>
            <a:r>
              <a:rPr dirty="0" spc="-40"/>
              <a:t>Mole</a:t>
            </a:r>
            <a:r>
              <a:rPr dirty="0" spc="-605"/>
              <a:t> </a:t>
            </a:r>
            <a:r>
              <a:rPr dirty="0" spc="-235"/>
              <a:t>(PM)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724" y="1684951"/>
            <a:ext cx="7024370" cy="40894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97815" marR="5080" indent="-285115">
              <a:lnSpc>
                <a:spcPct val="81000"/>
              </a:lnSpc>
              <a:spcBef>
                <a:spcPts val="500"/>
              </a:spcBef>
              <a:buClr>
                <a:srgbClr val="9B57D3"/>
              </a:buClr>
              <a:buSzPct val="58823"/>
              <a:buFont typeface="DejaVu Sans"/>
              <a:buChar char="◻"/>
              <a:tabLst>
                <a:tab pos="298450" algn="l"/>
              </a:tabLst>
            </a:pPr>
            <a:r>
              <a:rPr dirty="0" sz="1700" spc="20">
                <a:latin typeface="Arial"/>
                <a:cs typeface="Arial"/>
              </a:rPr>
              <a:t>Partial </a:t>
            </a:r>
            <a:r>
              <a:rPr dirty="0" sz="1700" spc="35">
                <a:latin typeface="Arial"/>
                <a:cs typeface="Arial"/>
              </a:rPr>
              <a:t>hydatidiform </a:t>
            </a:r>
            <a:r>
              <a:rPr dirty="0" sz="1700" spc="15">
                <a:latin typeface="Arial"/>
                <a:cs typeface="Arial"/>
              </a:rPr>
              <a:t>mole </a:t>
            </a:r>
            <a:r>
              <a:rPr dirty="0" sz="1700" spc="5">
                <a:latin typeface="Arial"/>
                <a:cs typeface="Arial"/>
              </a:rPr>
              <a:t>results </a:t>
            </a:r>
            <a:r>
              <a:rPr dirty="0" sz="1700" spc="40">
                <a:latin typeface="Arial"/>
                <a:cs typeface="Arial"/>
              </a:rPr>
              <a:t>from </a:t>
            </a:r>
            <a:r>
              <a:rPr dirty="0" sz="1700" spc="15">
                <a:latin typeface="Arial"/>
                <a:cs typeface="Arial"/>
              </a:rPr>
              <a:t>fertilization </a:t>
            </a:r>
            <a:r>
              <a:rPr dirty="0" sz="1700" spc="35">
                <a:latin typeface="Arial"/>
                <a:cs typeface="Arial"/>
              </a:rPr>
              <a:t>of </a:t>
            </a:r>
            <a:r>
              <a:rPr dirty="0" sz="1700" spc="70">
                <a:latin typeface="Arial"/>
                <a:cs typeface="Arial"/>
              </a:rPr>
              <a:t>a </a:t>
            </a:r>
            <a:r>
              <a:rPr dirty="0" sz="1700" spc="30">
                <a:latin typeface="Arial"/>
                <a:cs typeface="Arial"/>
              </a:rPr>
              <a:t>normal </a:t>
            </a:r>
            <a:r>
              <a:rPr dirty="0" sz="1700" spc="25">
                <a:latin typeface="Arial"/>
                <a:cs typeface="Arial"/>
              </a:rPr>
              <a:t>ovum  </a:t>
            </a:r>
            <a:r>
              <a:rPr dirty="0" sz="1700" spc="20">
                <a:latin typeface="Arial"/>
                <a:cs typeface="Arial"/>
              </a:rPr>
              <a:t>(that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0">
                <a:latin typeface="Arial"/>
                <a:cs typeface="Arial"/>
              </a:rPr>
              <a:t>has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not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10">
                <a:latin typeface="Arial"/>
                <a:cs typeface="Arial"/>
              </a:rPr>
              <a:t>lost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10">
                <a:latin typeface="Arial"/>
                <a:cs typeface="Arial"/>
              </a:rPr>
              <a:t>its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maternal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15">
                <a:latin typeface="Arial"/>
                <a:cs typeface="Arial"/>
              </a:rPr>
              <a:t>chromosome)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by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2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normal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sperms.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This  </a:t>
            </a:r>
            <a:r>
              <a:rPr dirty="0" sz="1700" spc="5">
                <a:latin typeface="Arial"/>
                <a:cs typeface="Arial"/>
              </a:rPr>
              <a:t>results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in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70">
                <a:latin typeface="Arial"/>
                <a:cs typeface="Arial"/>
              </a:rPr>
              <a:t>a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20">
                <a:latin typeface="Arial"/>
                <a:cs typeface="Arial"/>
              </a:rPr>
              <a:t>triploid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5">
                <a:latin typeface="Arial"/>
                <a:cs typeface="Arial"/>
              </a:rPr>
              <a:t>cell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having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69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chromosomes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5">
                <a:latin typeface="Arial"/>
                <a:cs typeface="Arial"/>
              </a:rPr>
              <a:t>(triploidy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5">
                <a:latin typeface="Arial"/>
                <a:cs typeface="Arial"/>
              </a:rPr>
              <a:t>gestation),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of  </a:t>
            </a:r>
            <a:r>
              <a:rPr dirty="0" sz="1700" spc="30">
                <a:latin typeface="Arial"/>
                <a:cs typeface="Arial"/>
              </a:rPr>
              <a:t>which </a:t>
            </a:r>
            <a:r>
              <a:rPr dirty="0" sz="1700" spc="15">
                <a:latin typeface="Arial"/>
                <a:cs typeface="Arial"/>
              </a:rPr>
              <a:t>one </a:t>
            </a:r>
            <a:r>
              <a:rPr dirty="0" sz="1700" spc="30">
                <a:latin typeface="Arial"/>
                <a:cs typeface="Arial"/>
              </a:rPr>
              <a:t>haploid </a:t>
            </a:r>
            <a:r>
              <a:rPr dirty="0" sz="1700" spc="20">
                <a:latin typeface="Arial"/>
                <a:cs typeface="Arial"/>
              </a:rPr>
              <a:t>set </a:t>
            </a:r>
            <a:r>
              <a:rPr dirty="0" sz="1700" spc="-80">
                <a:latin typeface="Arial"/>
                <a:cs typeface="Arial"/>
              </a:rPr>
              <a:t>(23X) </a:t>
            </a:r>
            <a:r>
              <a:rPr dirty="0" sz="1700" spc="-30">
                <a:latin typeface="Arial"/>
                <a:cs typeface="Arial"/>
              </a:rPr>
              <a:t>is </a:t>
            </a:r>
            <a:r>
              <a:rPr dirty="0" sz="1700" spc="40">
                <a:latin typeface="Arial"/>
                <a:cs typeface="Arial"/>
              </a:rPr>
              <a:t>maternal </a:t>
            </a:r>
            <a:r>
              <a:rPr dirty="0" sz="1700" spc="55">
                <a:latin typeface="Arial"/>
                <a:cs typeface="Arial"/>
              </a:rPr>
              <a:t>and two </a:t>
            </a:r>
            <a:r>
              <a:rPr dirty="0" sz="1700" spc="30">
                <a:latin typeface="Arial"/>
                <a:cs typeface="Arial"/>
              </a:rPr>
              <a:t>haploid </a:t>
            </a:r>
            <a:r>
              <a:rPr dirty="0" sz="1700" spc="-45">
                <a:latin typeface="Arial"/>
                <a:cs typeface="Arial"/>
              </a:rPr>
              <a:t>(23+23=46)  </a:t>
            </a:r>
            <a:r>
              <a:rPr dirty="0" sz="1700" spc="10">
                <a:latin typeface="Arial"/>
                <a:cs typeface="Arial"/>
              </a:rPr>
              <a:t>sets</a:t>
            </a:r>
            <a:r>
              <a:rPr dirty="0" sz="1700" spc="-114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are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paternal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in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origin.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B57D3"/>
              </a:buClr>
              <a:buFont typeface="DejaVu Sans"/>
              <a:buChar char="◻"/>
            </a:pPr>
            <a:endParaRPr sz="2450">
              <a:latin typeface="Times New Roman"/>
              <a:cs typeface="Times New Roman"/>
            </a:endParaRPr>
          </a:p>
          <a:p>
            <a:pPr marL="297815" marR="29209" indent="-285115">
              <a:lnSpc>
                <a:spcPct val="81000"/>
              </a:lnSpc>
              <a:spcBef>
                <a:spcPts val="5"/>
              </a:spcBef>
              <a:buClr>
                <a:srgbClr val="9B57D3"/>
              </a:buClr>
              <a:buSzPct val="58823"/>
              <a:buFont typeface="DejaVu Sans"/>
              <a:buChar char="◻"/>
              <a:tabLst>
                <a:tab pos="298450" algn="l"/>
              </a:tabLst>
            </a:pPr>
            <a:r>
              <a:rPr dirty="0" sz="1700" spc="5">
                <a:latin typeface="Arial"/>
                <a:cs typeface="Arial"/>
              </a:rPr>
              <a:t>It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is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70">
                <a:latin typeface="Arial"/>
                <a:cs typeface="Arial"/>
              </a:rPr>
              <a:t>a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genetically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abnormal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placenta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with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70">
                <a:latin typeface="Arial"/>
                <a:cs typeface="Arial"/>
              </a:rPr>
              <a:t>a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resultant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0">
                <a:latin typeface="Arial"/>
                <a:cs typeface="Arial"/>
              </a:rPr>
              <a:t>mixture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of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large  </a:t>
            </a:r>
            <a:r>
              <a:rPr dirty="0" sz="1700" spc="55">
                <a:latin typeface="Arial"/>
                <a:cs typeface="Arial"/>
              </a:rPr>
              <a:t>and </a:t>
            </a:r>
            <a:r>
              <a:rPr dirty="0" sz="1700" spc="10">
                <a:latin typeface="Arial"/>
                <a:cs typeface="Arial"/>
              </a:rPr>
              <a:t>small </a:t>
            </a:r>
            <a:r>
              <a:rPr dirty="0" sz="1700" spc="-25">
                <a:latin typeface="Arial"/>
                <a:cs typeface="Arial"/>
              </a:rPr>
              <a:t>villi </a:t>
            </a:r>
            <a:r>
              <a:rPr dirty="0" sz="1700" spc="35">
                <a:latin typeface="Arial"/>
                <a:cs typeface="Arial"/>
              </a:rPr>
              <a:t>with </a:t>
            </a:r>
            <a:r>
              <a:rPr dirty="0" sz="1700" spc="15">
                <a:latin typeface="Arial"/>
                <a:cs typeface="Arial"/>
              </a:rPr>
              <a:t>slight </a:t>
            </a:r>
            <a:r>
              <a:rPr dirty="0" sz="1700" spc="20">
                <a:latin typeface="Arial"/>
                <a:cs typeface="Arial"/>
              </a:rPr>
              <a:t>hyperplasia </a:t>
            </a:r>
            <a:r>
              <a:rPr dirty="0" sz="1700" spc="35">
                <a:latin typeface="Arial"/>
                <a:cs typeface="Arial"/>
              </a:rPr>
              <a:t>of the </a:t>
            </a:r>
            <a:r>
              <a:rPr dirty="0" sz="1700" spc="20">
                <a:latin typeface="Arial"/>
                <a:cs typeface="Arial"/>
              </a:rPr>
              <a:t>trophoblasts, </a:t>
            </a:r>
            <a:r>
              <a:rPr dirty="0" sz="1700" spc="5">
                <a:latin typeface="Arial"/>
                <a:cs typeface="Arial"/>
              </a:rPr>
              <a:t>filling </a:t>
            </a:r>
            <a:r>
              <a:rPr dirty="0" sz="1700" spc="35">
                <a:latin typeface="Arial"/>
                <a:cs typeface="Arial"/>
              </a:rPr>
              <a:t>the  </a:t>
            </a:r>
            <a:r>
              <a:rPr dirty="0" sz="1700">
                <a:latin typeface="Arial"/>
                <a:cs typeface="Arial"/>
              </a:rPr>
              <a:t>uterus. </a:t>
            </a:r>
            <a:r>
              <a:rPr dirty="0" sz="1700" spc="-25">
                <a:latin typeface="Arial"/>
                <a:cs typeface="Arial"/>
              </a:rPr>
              <a:t>In </a:t>
            </a:r>
            <a:r>
              <a:rPr dirty="0" sz="1700" spc="45">
                <a:latin typeface="Arial"/>
                <a:cs typeface="Arial"/>
              </a:rPr>
              <a:t>contrast </a:t>
            </a:r>
            <a:r>
              <a:rPr dirty="0" sz="1700" spc="50">
                <a:latin typeface="Arial"/>
                <a:cs typeface="Arial"/>
              </a:rPr>
              <a:t>to </a:t>
            </a:r>
            <a:r>
              <a:rPr dirty="0" sz="1700" spc="70">
                <a:latin typeface="Arial"/>
                <a:cs typeface="Arial"/>
              </a:rPr>
              <a:t>a </a:t>
            </a:r>
            <a:r>
              <a:rPr dirty="0" sz="1700" spc="40">
                <a:latin typeface="Arial"/>
                <a:cs typeface="Arial"/>
              </a:rPr>
              <a:t>complete </a:t>
            </a:r>
            <a:r>
              <a:rPr dirty="0" sz="1700" spc="-5">
                <a:latin typeface="Arial"/>
                <a:cs typeface="Arial"/>
              </a:rPr>
              <a:t>mole, </a:t>
            </a:r>
            <a:r>
              <a:rPr dirty="0" sz="1700" spc="45">
                <a:latin typeface="Arial"/>
                <a:cs typeface="Arial"/>
              </a:rPr>
              <a:t>embryo/fetal parts may </a:t>
            </a:r>
            <a:r>
              <a:rPr dirty="0" sz="1700" spc="40">
                <a:latin typeface="Arial"/>
                <a:cs typeface="Arial"/>
              </a:rPr>
              <a:t>be  </a:t>
            </a:r>
            <a:r>
              <a:rPr dirty="0" sz="1700" spc="5">
                <a:latin typeface="Arial"/>
                <a:cs typeface="Arial"/>
              </a:rPr>
              <a:t>present.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But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the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fetus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associated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with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70">
                <a:latin typeface="Arial"/>
                <a:cs typeface="Arial"/>
              </a:rPr>
              <a:t>a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partial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15">
                <a:latin typeface="Arial"/>
                <a:cs typeface="Arial"/>
              </a:rPr>
              <a:t>mole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5">
                <a:latin typeface="Arial"/>
                <a:cs typeface="Arial"/>
              </a:rPr>
              <a:t>usually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5">
                <a:latin typeface="Arial"/>
                <a:cs typeface="Arial"/>
              </a:rPr>
              <a:t>dies</a:t>
            </a:r>
            <a:r>
              <a:rPr dirty="0" sz="1700" spc="-95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after  </a:t>
            </a:r>
            <a:r>
              <a:rPr dirty="0" sz="1700" spc="-5">
                <a:latin typeface="Arial"/>
                <a:cs typeface="Arial"/>
              </a:rPr>
              <a:t>10 </a:t>
            </a:r>
            <a:r>
              <a:rPr dirty="0" sz="1700" spc="5">
                <a:latin typeface="Arial"/>
                <a:cs typeface="Arial"/>
              </a:rPr>
              <a:t>weeks' </a:t>
            </a:r>
            <a:r>
              <a:rPr dirty="0" sz="1700" spc="35">
                <a:latin typeface="Arial"/>
                <a:cs typeface="Arial"/>
              </a:rPr>
              <a:t>gestation </a:t>
            </a:r>
            <a:r>
              <a:rPr dirty="0" sz="1700" spc="55">
                <a:latin typeface="Arial"/>
                <a:cs typeface="Arial"/>
              </a:rPr>
              <a:t>and </a:t>
            </a:r>
            <a:r>
              <a:rPr dirty="0" sz="1700" spc="35">
                <a:latin typeface="Arial"/>
                <a:cs typeface="Arial"/>
              </a:rPr>
              <a:t>the </a:t>
            </a:r>
            <a:r>
              <a:rPr dirty="0" sz="1700" spc="15">
                <a:latin typeface="Arial"/>
                <a:cs typeface="Arial"/>
              </a:rPr>
              <a:t>mole </a:t>
            </a:r>
            <a:r>
              <a:rPr dirty="0" sz="1700" spc="-5">
                <a:latin typeface="Arial"/>
                <a:cs typeface="Arial"/>
              </a:rPr>
              <a:t>(~pregnancy) </a:t>
            </a:r>
            <a:r>
              <a:rPr dirty="0" sz="1700" spc="-30">
                <a:latin typeface="Arial"/>
                <a:cs typeface="Arial"/>
              </a:rPr>
              <a:t>is </a:t>
            </a:r>
            <a:r>
              <a:rPr dirty="0" sz="1700" spc="50">
                <a:latin typeface="Arial"/>
                <a:cs typeface="Arial"/>
              </a:rPr>
              <a:t>aborted </a:t>
            </a:r>
            <a:r>
              <a:rPr dirty="0" sz="1700" spc="15">
                <a:latin typeface="Arial"/>
                <a:cs typeface="Arial"/>
              </a:rPr>
              <a:t>shortly  </a:t>
            </a:r>
            <a:r>
              <a:rPr dirty="0" sz="1700" spc="20">
                <a:latin typeface="Arial"/>
                <a:cs typeface="Arial"/>
              </a:rPr>
              <a:t>thereafter.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B57D3"/>
              </a:buClr>
              <a:buFont typeface="DejaVu Sans"/>
              <a:buChar char="◻"/>
            </a:pPr>
            <a:endParaRPr sz="210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buClr>
                <a:srgbClr val="9B57D3"/>
              </a:buClr>
              <a:buSzPct val="58823"/>
              <a:buFont typeface="DejaVu Sans"/>
              <a:buChar char="◻"/>
              <a:tabLst>
                <a:tab pos="298450" algn="l"/>
              </a:tabLst>
            </a:pPr>
            <a:r>
              <a:rPr dirty="0" sz="1700" spc="5">
                <a:latin typeface="Arial"/>
                <a:cs typeface="Arial"/>
              </a:rPr>
              <a:t>It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almost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10">
                <a:latin typeface="Arial"/>
                <a:cs typeface="Arial"/>
              </a:rPr>
              <a:t>never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evolves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into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choriocarcinoma.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B57D3"/>
              </a:buClr>
              <a:buFont typeface="DejaVu Sans"/>
              <a:buChar char="◻"/>
            </a:pPr>
            <a:endParaRPr sz="2400">
              <a:latin typeface="Times New Roman"/>
              <a:cs typeface="Times New Roman"/>
            </a:endParaRPr>
          </a:p>
          <a:p>
            <a:pPr marL="297815" marR="499745" indent="-285115">
              <a:lnSpc>
                <a:spcPts val="1639"/>
              </a:lnSpc>
              <a:spcBef>
                <a:spcPts val="5"/>
              </a:spcBef>
              <a:buClr>
                <a:srgbClr val="9B57D3"/>
              </a:buClr>
              <a:buSzPct val="58823"/>
              <a:buFont typeface="DejaVu Sans"/>
              <a:buChar char="◻"/>
              <a:tabLst>
                <a:tab pos="298450" algn="l"/>
              </a:tabLst>
            </a:pPr>
            <a:r>
              <a:rPr dirty="0" sz="1700" spc="-20">
                <a:latin typeface="Arial"/>
                <a:cs typeface="Arial"/>
              </a:rPr>
              <a:t>Grossly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the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25">
                <a:latin typeface="Arial"/>
                <a:cs typeface="Arial"/>
              </a:rPr>
              <a:t>genetically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0">
                <a:latin typeface="Arial"/>
                <a:cs typeface="Arial"/>
              </a:rPr>
              <a:t>abnormal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45">
                <a:latin typeface="Arial"/>
                <a:cs typeface="Arial"/>
              </a:rPr>
              <a:t>placenta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20">
                <a:latin typeface="Arial"/>
                <a:cs typeface="Arial"/>
              </a:rPr>
              <a:t>has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70">
                <a:latin typeface="Arial"/>
                <a:cs typeface="Arial"/>
              </a:rPr>
              <a:t>a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20">
                <a:latin typeface="Arial"/>
                <a:cs typeface="Arial"/>
              </a:rPr>
              <a:t>mixture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of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0">
                <a:latin typeface="Arial"/>
                <a:cs typeface="Arial"/>
              </a:rPr>
              <a:t>large  </a:t>
            </a:r>
            <a:r>
              <a:rPr dirty="0" sz="1700" spc="20">
                <a:latin typeface="Arial"/>
                <a:cs typeface="Arial"/>
              </a:rPr>
              <a:t>chorionic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villi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55">
                <a:latin typeface="Arial"/>
                <a:cs typeface="Arial"/>
              </a:rPr>
              <a:t>and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35">
                <a:latin typeface="Arial"/>
                <a:cs typeface="Arial"/>
              </a:rPr>
              <a:t>normal-appearing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10">
                <a:latin typeface="Arial"/>
                <a:cs typeface="Arial"/>
              </a:rPr>
              <a:t>smaller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villi.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79" y="1493151"/>
            <a:ext cx="4315294" cy="230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53146" y="792594"/>
            <a:ext cx="2758440" cy="33108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-165" b="1">
                <a:solidFill>
                  <a:srgbClr val="FF0000"/>
                </a:solidFill>
                <a:latin typeface="DejaVu Sans"/>
                <a:cs typeface="DejaVu Sans"/>
              </a:rPr>
              <a:t>Partial </a:t>
            </a:r>
            <a:r>
              <a:rPr dirty="0" sz="1500" spc="-250" b="1">
                <a:solidFill>
                  <a:srgbClr val="FF0000"/>
                </a:solidFill>
                <a:latin typeface="DejaVu Sans"/>
                <a:cs typeface="DejaVu Sans"/>
              </a:rPr>
              <a:t>mole</a:t>
            </a:r>
            <a:r>
              <a:rPr dirty="0" sz="1500" spc="-130" b="1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dirty="0" sz="1500" spc="-170" b="1">
                <a:solidFill>
                  <a:srgbClr val="FF0000"/>
                </a:solidFill>
                <a:latin typeface="DejaVu Sans"/>
                <a:cs typeface="DejaVu Sans"/>
              </a:rPr>
              <a:t>fertilization:</a:t>
            </a:r>
            <a:endParaRPr sz="1500">
              <a:latin typeface="DejaVu Sans"/>
              <a:cs typeface="DejaVu Sans"/>
            </a:endParaRPr>
          </a:p>
          <a:p>
            <a:pPr marL="255270" marR="5080" indent="-213995">
              <a:lnSpc>
                <a:spcPct val="102699"/>
              </a:lnSpc>
              <a:buChar char="•"/>
              <a:tabLst>
                <a:tab pos="255270" algn="l"/>
                <a:tab pos="255904" algn="l"/>
              </a:tabLst>
            </a:pPr>
            <a:r>
              <a:rPr dirty="0" sz="1500" spc="-90">
                <a:latin typeface="DejaVu Sans"/>
                <a:cs typeface="DejaVu Sans"/>
              </a:rPr>
              <a:t>This </a:t>
            </a:r>
            <a:r>
              <a:rPr dirty="0" sz="1500" spc="-160">
                <a:latin typeface="DejaVu Sans"/>
                <a:cs typeface="DejaVu Sans"/>
              </a:rPr>
              <a:t>results </a:t>
            </a:r>
            <a:r>
              <a:rPr dirty="0" sz="1500" spc="-140">
                <a:latin typeface="DejaVu Sans"/>
                <a:cs typeface="DejaVu Sans"/>
              </a:rPr>
              <a:t>from </a:t>
            </a:r>
            <a:r>
              <a:rPr dirty="0" sz="1500" spc="-110">
                <a:latin typeface="DejaVu Sans"/>
                <a:cs typeface="DejaVu Sans"/>
              </a:rPr>
              <a:t>fertilization </a:t>
            </a:r>
            <a:r>
              <a:rPr dirty="0" sz="1500" spc="-90">
                <a:latin typeface="DejaVu Sans"/>
                <a:cs typeface="DejaVu Sans"/>
              </a:rPr>
              <a:t>of  </a:t>
            </a:r>
            <a:r>
              <a:rPr dirty="0" sz="1500" spc="-245">
                <a:latin typeface="DejaVu Sans"/>
                <a:cs typeface="DejaVu Sans"/>
              </a:rPr>
              <a:t>a </a:t>
            </a:r>
            <a:r>
              <a:rPr dirty="0" sz="1500" spc="-160">
                <a:latin typeface="DejaVu Sans"/>
                <a:cs typeface="DejaVu Sans"/>
              </a:rPr>
              <a:t>normal </a:t>
            </a:r>
            <a:r>
              <a:rPr dirty="0" sz="1500" spc="-135">
                <a:latin typeface="DejaVu Sans"/>
                <a:cs typeface="DejaVu Sans"/>
              </a:rPr>
              <a:t>single </a:t>
            </a:r>
            <a:r>
              <a:rPr dirty="0" sz="1500" spc="-185">
                <a:latin typeface="DejaVu Sans"/>
                <a:cs typeface="DejaVu Sans"/>
              </a:rPr>
              <a:t>ovum/egg  </a:t>
            </a:r>
            <a:r>
              <a:rPr dirty="0" sz="1500" spc="-95">
                <a:latin typeface="DejaVu Sans"/>
                <a:cs typeface="DejaVu Sans"/>
              </a:rPr>
              <a:t>(23X) </a:t>
            </a:r>
            <a:r>
              <a:rPr dirty="0" sz="1500" spc="-155">
                <a:latin typeface="DejaVu Sans"/>
                <a:cs typeface="DejaVu Sans"/>
              </a:rPr>
              <a:t>by </a:t>
            </a:r>
            <a:r>
              <a:rPr dirty="0" sz="1500" spc="-150">
                <a:latin typeface="DejaVu Sans"/>
                <a:cs typeface="DejaVu Sans"/>
              </a:rPr>
              <a:t>two </a:t>
            </a:r>
            <a:r>
              <a:rPr dirty="0" sz="1500" spc="-160">
                <a:latin typeface="DejaVu Sans"/>
                <a:cs typeface="DejaVu Sans"/>
              </a:rPr>
              <a:t>normal  </a:t>
            </a:r>
            <a:r>
              <a:rPr dirty="0" sz="1500" spc="-185">
                <a:latin typeface="DejaVu Sans"/>
                <a:cs typeface="DejaVu Sans"/>
              </a:rPr>
              <a:t>spermatozoa, </a:t>
            </a:r>
            <a:r>
              <a:rPr dirty="0" sz="1500" spc="-210">
                <a:latin typeface="DejaVu Sans"/>
                <a:cs typeface="DejaVu Sans"/>
              </a:rPr>
              <a:t>each </a:t>
            </a:r>
            <a:r>
              <a:rPr dirty="0" sz="1500" spc="-140">
                <a:latin typeface="DejaVu Sans"/>
                <a:cs typeface="DejaVu Sans"/>
              </a:rPr>
              <a:t>carrying </a:t>
            </a:r>
            <a:r>
              <a:rPr dirty="0" sz="1500" spc="-190">
                <a:latin typeface="DejaVu Sans"/>
                <a:cs typeface="DejaVu Sans"/>
              </a:rPr>
              <a:t>23  </a:t>
            </a:r>
            <a:r>
              <a:rPr dirty="0" sz="1500" spc="-185">
                <a:latin typeface="DejaVu Sans"/>
                <a:cs typeface="DejaVu Sans"/>
              </a:rPr>
              <a:t>chromosomes, </a:t>
            </a:r>
            <a:r>
              <a:rPr dirty="0" sz="1500" spc="-130">
                <a:latin typeface="DejaVu Sans"/>
                <a:cs typeface="DejaVu Sans"/>
              </a:rPr>
              <a:t>or </a:t>
            </a:r>
            <a:r>
              <a:rPr dirty="0" sz="1500" spc="-155">
                <a:latin typeface="DejaVu Sans"/>
                <a:cs typeface="DejaVu Sans"/>
              </a:rPr>
              <a:t>by </a:t>
            </a:r>
            <a:r>
              <a:rPr dirty="0" sz="1500" spc="-245">
                <a:latin typeface="DejaVu Sans"/>
                <a:cs typeface="DejaVu Sans"/>
              </a:rPr>
              <a:t>a </a:t>
            </a:r>
            <a:r>
              <a:rPr dirty="0" sz="1500" spc="-135">
                <a:latin typeface="DejaVu Sans"/>
                <a:cs typeface="DejaVu Sans"/>
              </a:rPr>
              <a:t>single  </a:t>
            </a:r>
            <a:r>
              <a:rPr dirty="0" sz="1500" spc="-185">
                <a:latin typeface="DejaVu Sans"/>
                <a:cs typeface="DejaVu Sans"/>
              </a:rPr>
              <a:t>spermatozoon </a:t>
            </a:r>
            <a:r>
              <a:rPr dirty="0" sz="1500" spc="-195">
                <a:latin typeface="DejaVu Sans"/>
                <a:cs typeface="DejaVu Sans"/>
              </a:rPr>
              <a:t>that </a:t>
            </a:r>
            <a:r>
              <a:rPr dirty="0" sz="1500" spc="-210">
                <a:latin typeface="DejaVu Sans"/>
                <a:cs typeface="DejaVu Sans"/>
              </a:rPr>
              <a:t>has </a:t>
            </a:r>
            <a:r>
              <a:rPr dirty="0" sz="1500" spc="-170">
                <a:latin typeface="DejaVu Sans"/>
                <a:cs typeface="DejaVu Sans"/>
              </a:rPr>
              <a:t>not  </a:t>
            </a:r>
            <a:r>
              <a:rPr dirty="0" sz="1500" spc="-190">
                <a:latin typeface="DejaVu Sans"/>
                <a:cs typeface="DejaVu Sans"/>
              </a:rPr>
              <a:t>undergone </a:t>
            </a:r>
            <a:r>
              <a:rPr dirty="0" sz="1500" spc="-145">
                <a:latin typeface="DejaVu Sans"/>
                <a:cs typeface="DejaVu Sans"/>
              </a:rPr>
              <a:t>meiotic </a:t>
            </a:r>
            <a:r>
              <a:rPr dirty="0" sz="1500" spc="-155">
                <a:latin typeface="DejaVu Sans"/>
                <a:cs typeface="DejaVu Sans"/>
              </a:rPr>
              <a:t>reduction  </a:t>
            </a:r>
            <a:r>
              <a:rPr dirty="0" sz="1500" spc="-210">
                <a:latin typeface="DejaVu Sans"/>
                <a:cs typeface="DejaVu Sans"/>
              </a:rPr>
              <a:t>and </a:t>
            </a:r>
            <a:r>
              <a:rPr dirty="0" sz="1500" spc="-195">
                <a:latin typeface="DejaVu Sans"/>
                <a:cs typeface="DejaVu Sans"/>
              </a:rPr>
              <a:t>bears </a:t>
            </a:r>
            <a:r>
              <a:rPr dirty="0" sz="1500" spc="-190">
                <a:latin typeface="DejaVu Sans"/>
                <a:cs typeface="DejaVu Sans"/>
              </a:rPr>
              <a:t>46 chromosomes </a:t>
            </a:r>
            <a:r>
              <a:rPr dirty="0" sz="1500" spc="-170">
                <a:latin typeface="DejaVu Sans"/>
                <a:cs typeface="DejaVu Sans"/>
              </a:rPr>
              <a:t>(the  </a:t>
            </a:r>
            <a:r>
              <a:rPr dirty="0" sz="1500" spc="-180">
                <a:latin typeface="DejaVu Sans"/>
                <a:cs typeface="DejaVu Sans"/>
              </a:rPr>
              <a:t>pregnancy </a:t>
            </a:r>
            <a:r>
              <a:rPr dirty="0" sz="1500" spc="-210">
                <a:latin typeface="DejaVu Sans"/>
                <a:cs typeface="DejaVu Sans"/>
              </a:rPr>
              <a:t>has </a:t>
            </a:r>
            <a:r>
              <a:rPr dirty="0" sz="1500" spc="-160">
                <a:latin typeface="DejaVu Sans"/>
                <a:cs typeface="DejaVu Sans"/>
              </a:rPr>
              <a:t>too </a:t>
            </a:r>
            <a:r>
              <a:rPr dirty="0" sz="1500" spc="-200">
                <a:latin typeface="DejaVu Sans"/>
                <a:cs typeface="DejaVu Sans"/>
              </a:rPr>
              <a:t>much  </a:t>
            </a:r>
            <a:r>
              <a:rPr dirty="0" sz="1500" spc="-175">
                <a:latin typeface="DejaVu Sans"/>
                <a:cs typeface="DejaVu Sans"/>
              </a:rPr>
              <a:t>paternal</a:t>
            </a:r>
            <a:r>
              <a:rPr dirty="0" sz="1500" spc="-105">
                <a:latin typeface="DejaVu Sans"/>
                <a:cs typeface="DejaVu Sans"/>
              </a:rPr>
              <a:t> </a:t>
            </a:r>
            <a:r>
              <a:rPr dirty="0" sz="1500" spc="-40">
                <a:latin typeface="DejaVu Sans"/>
                <a:cs typeface="DejaVu Sans"/>
              </a:rPr>
              <a:t>DNA).</a:t>
            </a:r>
            <a:endParaRPr sz="1500">
              <a:latin typeface="DejaVu Sans"/>
              <a:cs typeface="DejaVu Sans"/>
            </a:endParaRPr>
          </a:p>
          <a:p>
            <a:pPr marL="255270" indent="-213995">
              <a:lnSpc>
                <a:spcPct val="100000"/>
              </a:lnSpc>
              <a:spcBef>
                <a:spcPts val="45"/>
              </a:spcBef>
              <a:buChar char="•"/>
              <a:tabLst>
                <a:tab pos="255270" algn="l"/>
                <a:tab pos="255904" algn="l"/>
              </a:tabLst>
            </a:pPr>
            <a:r>
              <a:rPr dirty="0" sz="1500" spc="-180">
                <a:latin typeface="DejaVu Sans"/>
                <a:cs typeface="DejaVu Sans"/>
              </a:rPr>
              <a:t>58% </a:t>
            </a:r>
            <a:r>
              <a:rPr dirty="0" sz="1500" spc="-200">
                <a:latin typeface="DejaVu Sans"/>
                <a:cs typeface="DejaVu Sans"/>
              </a:rPr>
              <a:t>are</a:t>
            </a:r>
            <a:r>
              <a:rPr dirty="0" sz="1500" spc="-235">
                <a:latin typeface="DejaVu Sans"/>
                <a:cs typeface="DejaVu Sans"/>
              </a:rPr>
              <a:t> </a:t>
            </a:r>
            <a:r>
              <a:rPr dirty="0" sz="1500" spc="-10">
                <a:latin typeface="DejaVu Sans"/>
                <a:cs typeface="DejaVu Sans"/>
              </a:rPr>
              <a:t>69XXY</a:t>
            </a:r>
            <a:endParaRPr sz="1500">
              <a:latin typeface="DejaVu Sans"/>
              <a:cs typeface="DejaVu Sans"/>
            </a:endParaRPr>
          </a:p>
          <a:p>
            <a:pPr marL="255270" indent="-213995">
              <a:lnSpc>
                <a:spcPct val="100000"/>
              </a:lnSpc>
              <a:spcBef>
                <a:spcPts val="50"/>
              </a:spcBef>
              <a:buChar char="•"/>
              <a:tabLst>
                <a:tab pos="255270" algn="l"/>
                <a:tab pos="255904" algn="l"/>
              </a:tabLst>
            </a:pPr>
            <a:r>
              <a:rPr dirty="0" sz="1500" spc="-180">
                <a:latin typeface="DejaVu Sans"/>
                <a:cs typeface="DejaVu Sans"/>
              </a:rPr>
              <a:t>40% </a:t>
            </a:r>
            <a:r>
              <a:rPr dirty="0" sz="1500" spc="-200">
                <a:latin typeface="DejaVu Sans"/>
                <a:cs typeface="DejaVu Sans"/>
              </a:rPr>
              <a:t>are</a:t>
            </a:r>
            <a:r>
              <a:rPr dirty="0" sz="1500" spc="-25">
                <a:latin typeface="DejaVu Sans"/>
                <a:cs typeface="DejaVu Sans"/>
              </a:rPr>
              <a:t> </a:t>
            </a:r>
            <a:r>
              <a:rPr dirty="0" sz="1500" spc="-30">
                <a:latin typeface="DejaVu Sans"/>
                <a:cs typeface="DejaVu Sans"/>
              </a:rPr>
              <a:t>69XXX</a:t>
            </a:r>
            <a:endParaRPr sz="1500">
              <a:latin typeface="DejaVu Sans"/>
              <a:cs typeface="DejaVu Sans"/>
            </a:endParaRPr>
          </a:p>
          <a:p>
            <a:pPr marL="255270" indent="-213995">
              <a:lnSpc>
                <a:spcPct val="100000"/>
              </a:lnSpc>
              <a:spcBef>
                <a:spcPts val="50"/>
              </a:spcBef>
              <a:buChar char="•"/>
              <a:tabLst>
                <a:tab pos="255270" algn="l"/>
                <a:tab pos="255904" algn="l"/>
              </a:tabLst>
            </a:pPr>
            <a:r>
              <a:rPr dirty="0" sz="1500" spc="-175">
                <a:latin typeface="DejaVu Sans"/>
                <a:cs typeface="DejaVu Sans"/>
              </a:rPr>
              <a:t>2% </a:t>
            </a:r>
            <a:r>
              <a:rPr dirty="0" sz="1500" spc="-200">
                <a:latin typeface="DejaVu Sans"/>
                <a:cs typeface="DejaVu Sans"/>
              </a:rPr>
              <a:t>are</a:t>
            </a:r>
            <a:r>
              <a:rPr dirty="0" sz="1500" spc="-30">
                <a:latin typeface="DejaVu Sans"/>
                <a:cs typeface="DejaVu Sans"/>
              </a:rPr>
              <a:t> </a:t>
            </a:r>
            <a:r>
              <a:rPr dirty="0" sz="1500" spc="15">
                <a:latin typeface="DejaVu Sans"/>
                <a:cs typeface="DejaVu Sans"/>
              </a:rPr>
              <a:t>69XYY</a:t>
            </a:r>
            <a:endParaRPr sz="15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3531235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30"/>
              <a:t>Partial </a:t>
            </a:r>
            <a:r>
              <a:rPr dirty="0" spc="-40"/>
              <a:t>Mole</a:t>
            </a:r>
            <a:r>
              <a:rPr dirty="0" spc="-605"/>
              <a:t> </a:t>
            </a:r>
            <a:r>
              <a:rPr dirty="0" spc="-235"/>
              <a:t>(PM)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524" y="1425041"/>
            <a:ext cx="7341870" cy="429768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258445" indent="-245745">
              <a:lnSpc>
                <a:spcPct val="100000"/>
              </a:lnSpc>
              <a:spcBef>
                <a:spcPts val="730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59079" algn="l"/>
              </a:tabLst>
            </a:pPr>
            <a:r>
              <a:rPr dirty="0" sz="2250" spc="15">
                <a:latin typeface="Arial"/>
                <a:cs typeface="Arial"/>
              </a:rPr>
              <a:t>It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40">
                <a:latin typeface="Arial"/>
                <a:cs typeface="Arial"/>
              </a:rPr>
              <a:t>makes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70">
                <a:latin typeface="Arial"/>
                <a:cs typeface="Arial"/>
              </a:rPr>
              <a:t>up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10">
                <a:latin typeface="Arial"/>
                <a:cs typeface="Arial"/>
              </a:rPr>
              <a:t>15–35%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50">
                <a:latin typeface="Arial"/>
                <a:cs typeface="Arial"/>
              </a:rPr>
              <a:t>of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10">
                <a:latin typeface="Arial"/>
                <a:cs typeface="Arial"/>
              </a:rPr>
              <a:t>all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20">
                <a:latin typeface="Arial"/>
                <a:cs typeface="Arial"/>
              </a:rPr>
              <a:t>moles</a:t>
            </a:r>
            <a:endParaRPr sz="2250">
              <a:latin typeface="Arial"/>
              <a:cs typeface="Arial"/>
            </a:endParaRPr>
          </a:p>
          <a:p>
            <a:pPr marL="258445" marR="13970" indent="-245745">
              <a:lnSpc>
                <a:spcPct val="100699"/>
              </a:lnSpc>
              <a:spcBef>
                <a:spcPts val="615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59079" algn="l"/>
              </a:tabLst>
            </a:pPr>
            <a:r>
              <a:rPr dirty="0" sz="2250" spc="25">
                <a:latin typeface="Arial"/>
                <a:cs typeface="Arial"/>
              </a:rPr>
              <a:t>Uterine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-35">
                <a:latin typeface="Arial"/>
                <a:cs typeface="Arial"/>
              </a:rPr>
              <a:t>size</a:t>
            </a:r>
            <a:r>
              <a:rPr dirty="0" sz="2250" spc="-135">
                <a:latin typeface="Arial"/>
                <a:cs typeface="Arial"/>
              </a:rPr>
              <a:t> </a:t>
            </a:r>
            <a:r>
              <a:rPr dirty="0" sz="2250" spc="10">
                <a:latin typeface="Arial"/>
                <a:cs typeface="Arial"/>
              </a:rPr>
              <a:t>usually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20">
                <a:latin typeface="Arial"/>
                <a:cs typeface="Arial"/>
              </a:rPr>
              <a:t>small</a:t>
            </a:r>
            <a:r>
              <a:rPr dirty="0" sz="2250" spc="-135">
                <a:latin typeface="Arial"/>
                <a:cs typeface="Arial"/>
              </a:rPr>
              <a:t> </a:t>
            </a:r>
            <a:r>
              <a:rPr dirty="0" sz="2250" spc="35">
                <a:latin typeface="Arial"/>
                <a:cs typeface="Arial"/>
              </a:rPr>
              <a:t>or</a:t>
            </a:r>
            <a:r>
              <a:rPr dirty="0" sz="2250" spc="-135">
                <a:latin typeface="Arial"/>
                <a:cs typeface="Arial"/>
              </a:rPr>
              <a:t> </a:t>
            </a:r>
            <a:r>
              <a:rPr dirty="0" sz="2250" spc="65">
                <a:latin typeface="Arial"/>
                <a:cs typeface="Arial"/>
              </a:rPr>
              <a:t>appropriate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45">
                <a:latin typeface="Arial"/>
                <a:cs typeface="Arial"/>
              </a:rPr>
              <a:t>for</a:t>
            </a:r>
            <a:r>
              <a:rPr dirty="0" sz="2250" spc="-135">
                <a:latin typeface="Arial"/>
                <a:cs typeface="Arial"/>
              </a:rPr>
              <a:t> </a:t>
            </a:r>
            <a:r>
              <a:rPr dirty="0" sz="2250" spc="50">
                <a:latin typeface="Arial"/>
                <a:cs typeface="Arial"/>
              </a:rPr>
              <a:t>gestational  </a:t>
            </a:r>
            <a:r>
              <a:rPr dirty="0" sz="2250" spc="75">
                <a:latin typeface="Arial"/>
                <a:cs typeface="Arial"/>
              </a:rPr>
              <a:t>age</a:t>
            </a:r>
            <a:endParaRPr sz="2250">
              <a:latin typeface="Arial"/>
              <a:cs typeface="Arial"/>
            </a:endParaRPr>
          </a:p>
          <a:p>
            <a:pPr marL="258445" marR="22225" indent="-245745">
              <a:lnSpc>
                <a:spcPct val="100699"/>
              </a:lnSpc>
              <a:spcBef>
                <a:spcPts val="620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59079" algn="l"/>
              </a:tabLst>
            </a:pPr>
            <a:r>
              <a:rPr dirty="0" sz="2250" spc="20">
                <a:latin typeface="Arial"/>
                <a:cs typeface="Arial"/>
              </a:rPr>
              <a:t>Serum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-65">
                <a:latin typeface="Arial"/>
                <a:cs typeface="Arial"/>
              </a:rPr>
              <a:t>HCG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-15">
                <a:latin typeface="Arial"/>
                <a:cs typeface="Arial"/>
              </a:rPr>
              <a:t>levels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50">
                <a:latin typeface="Arial"/>
                <a:cs typeface="Arial"/>
              </a:rPr>
              <a:t>are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35">
                <a:latin typeface="Arial"/>
                <a:cs typeface="Arial"/>
              </a:rPr>
              <a:t>high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85">
                <a:latin typeface="Arial"/>
                <a:cs typeface="Arial"/>
              </a:rPr>
              <a:t>but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60">
                <a:latin typeface="Arial"/>
                <a:cs typeface="Arial"/>
              </a:rPr>
              <a:t>not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35">
                <a:latin typeface="Arial"/>
                <a:cs typeface="Arial"/>
              </a:rPr>
              <a:t>as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35">
                <a:latin typeface="Arial"/>
                <a:cs typeface="Arial"/>
              </a:rPr>
              <a:t>high</a:t>
            </a:r>
            <a:r>
              <a:rPr dirty="0" sz="2250" spc="-135">
                <a:latin typeface="Arial"/>
                <a:cs typeface="Arial"/>
              </a:rPr>
              <a:t> </a:t>
            </a:r>
            <a:r>
              <a:rPr dirty="0" sz="2250" spc="35">
                <a:latin typeface="Arial"/>
                <a:cs typeface="Arial"/>
              </a:rPr>
              <a:t>as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60">
                <a:latin typeface="Arial"/>
                <a:cs typeface="Arial"/>
              </a:rPr>
              <a:t>complete  </a:t>
            </a:r>
            <a:r>
              <a:rPr dirty="0" sz="2250" spc="-10">
                <a:latin typeface="Arial"/>
                <a:cs typeface="Arial"/>
              </a:rPr>
              <a:t>mole.</a:t>
            </a:r>
            <a:endParaRPr sz="2250">
              <a:latin typeface="Arial"/>
              <a:cs typeface="Arial"/>
            </a:endParaRPr>
          </a:p>
          <a:p>
            <a:pPr marL="258445" marR="5080" indent="-245745">
              <a:lnSpc>
                <a:spcPct val="101099"/>
              </a:lnSpc>
              <a:spcBef>
                <a:spcPts val="605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59079" algn="l"/>
              </a:tabLst>
            </a:pPr>
            <a:r>
              <a:rPr dirty="0" sz="2250" spc="35">
                <a:latin typeface="Arial"/>
                <a:cs typeface="Arial"/>
              </a:rPr>
              <a:t>Chromosomal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15">
                <a:latin typeface="Arial"/>
                <a:cs typeface="Arial"/>
              </a:rPr>
              <a:t>analysis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50">
                <a:latin typeface="Arial"/>
                <a:cs typeface="Arial"/>
              </a:rPr>
              <a:t>of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55">
                <a:latin typeface="Arial"/>
                <a:cs typeface="Arial"/>
              </a:rPr>
              <a:t>partial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20">
                <a:latin typeface="Arial"/>
                <a:cs typeface="Arial"/>
              </a:rPr>
              <a:t>moles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20">
                <a:latin typeface="Arial"/>
                <a:cs typeface="Arial"/>
              </a:rPr>
              <a:t>shows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-55">
                <a:latin typeface="Arial"/>
                <a:cs typeface="Arial"/>
              </a:rPr>
              <a:t>69XXY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>
                <a:latin typeface="Arial"/>
                <a:cs typeface="Arial"/>
              </a:rPr>
              <a:t>in  </a:t>
            </a:r>
            <a:r>
              <a:rPr dirty="0" sz="2250" spc="40">
                <a:latin typeface="Arial"/>
                <a:cs typeface="Arial"/>
              </a:rPr>
              <a:t>majority </a:t>
            </a:r>
            <a:r>
              <a:rPr dirty="0" sz="2250" spc="50">
                <a:latin typeface="Arial"/>
                <a:cs typeface="Arial"/>
              </a:rPr>
              <a:t>of </a:t>
            </a:r>
            <a:r>
              <a:rPr dirty="0" sz="2250" spc="35">
                <a:latin typeface="Arial"/>
                <a:cs typeface="Arial"/>
              </a:rPr>
              <a:t>cases </a:t>
            </a:r>
            <a:r>
              <a:rPr dirty="0" sz="2250" spc="-110">
                <a:latin typeface="Arial"/>
                <a:cs typeface="Arial"/>
              </a:rPr>
              <a:t>(i.e. </a:t>
            </a:r>
            <a:r>
              <a:rPr dirty="0" sz="2250">
                <a:latin typeface="Arial"/>
                <a:cs typeface="Arial"/>
              </a:rPr>
              <a:t>3 </a:t>
            </a:r>
            <a:r>
              <a:rPr dirty="0" sz="2250" spc="45">
                <a:latin typeface="Arial"/>
                <a:cs typeface="Arial"/>
              </a:rPr>
              <a:t>haploid </a:t>
            </a:r>
            <a:r>
              <a:rPr dirty="0" sz="2250" spc="20">
                <a:latin typeface="Arial"/>
                <a:cs typeface="Arial"/>
              </a:rPr>
              <a:t>sets also </a:t>
            </a:r>
            <a:r>
              <a:rPr dirty="0" sz="2250" spc="45">
                <a:latin typeface="Arial"/>
                <a:cs typeface="Arial"/>
              </a:rPr>
              <a:t>called </a:t>
            </a:r>
            <a:r>
              <a:rPr dirty="0" sz="2250" spc="35">
                <a:latin typeface="Arial"/>
                <a:cs typeface="Arial"/>
              </a:rPr>
              <a:t>as  </a:t>
            </a:r>
            <a:r>
              <a:rPr dirty="0" sz="2250" spc="-5">
                <a:latin typeface="Arial"/>
                <a:cs typeface="Arial"/>
              </a:rPr>
              <a:t>triploidy).</a:t>
            </a:r>
            <a:endParaRPr sz="2250">
              <a:latin typeface="Arial"/>
              <a:cs typeface="Arial"/>
            </a:endParaRPr>
          </a:p>
          <a:p>
            <a:pPr marL="258445" marR="580390" indent="-245745">
              <a:lnSpc>
                <a:spcPct val="100699"/>
              </a:lnSpc>
              <a:spcBef>
                <a:spcPts val="615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59079" algn="l"/>
              </a:tabLst>
            </a:pPr>
            <a:r>
              <a:rPr dirty="0" sz="2250" spc="50">
                <a:latin typeface="Arial"/>
                <a:cs typeface="Arial"/>
              </a:rPr>
              <a:t>Treatment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-165">
                <a:latin typeface="Arial"/>
                <a:cs typeface="Arial"/>
              </a:rPr>
              <a:t>: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40">
                <a:latin typeface="Arial"/>
                <a:cs typeface="Arial"/>
              </a:rPr>
              <a:t>Evacuation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50">
                <a:latin typeface="Arial"/>
                <a:cs typeface="Arial"/>
              </a:rPr>
              <a:t>of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35">
                <a:latin typeface="Arial"/>
                <a:cs typeface="Arial"/>
              </a:rPr>
              <a:t>uterus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55">
                <a:latin typeface="Arial"/>
                <a:cs typeface="Arial"/>
              </a:rPr>
              <a:t>by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75">
                <a:latin typeface="Arial"/>
                <a:cs typeface="Arial"/>
              </a:rPr>
              <a:t>curettage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80">
                <a:latin typeface="Arial"/>
                <a:cs typeface="Arial"/>
              </a:rPr>
              <a:t>and  </a:t>
            </a:r>
            <a:r>
              <a:rPr dirty="0" sz="2250" spc="35">
                <a:latin typeface="Arial"/>
                <a:cs typeface="Arial"/>
              </a:rPr>
              <a:t>sometimes</a:t>
            </a:r>
            <a:r>
              <a:rPr dirty="0" sz="2250" spc="-145">
                <a:latin typeface="Arial"/>
                <a:cs typeface="Arial"/>
              </a:rPr>
              <a:t> </a:t>
            </a:r>
            <a:r>
              <a:rPr dirty="0" sz="2250" spc="40">
                <a:latin typeface="Arial"/>
                <a:cs typeface="Arial"/>
              </a:rPr>
              <a:t>chemotherapy.</a:t>
            </a:r>
            <a:endParaRPr sz="2250">
              <a:latin typeface="Arial"/>
              <a:cs typeface="Arial"/>
            </a:endParaRPr>
          </a:p>
          <a:p>
            <a:pPr marL="258445" indent="-245745">
              <a:lnSpc>
                <a:spcPct val="100000"/>
              </a:lnSpc>
              <a:spcBef>
                <a:spcPts val="640"/>
              </a:spcBef>
              <a:buClr>
                <a:srgbClr val="9B57D3"/>
              </a:buClr>
              <a:buSzPct val="60000"/>
              <a:buFont typeface="DejaVu Sans"/>
              <a:buChar char="•"/>
              <a:tabLst>
                <a:tab pos="259079" algn="l"/>
              </a:tabLst>
            </a:pPr>
            <a:r>
              <a:rPr dirty="0" sz="2250" spc="-10">
                <a:latin typeface="Arial"/>
                <a:cs typeface="Arial"/>
              </a:rPr>
              <a:t>Prognosis: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-35">
                <a:latin typeface="Arial"/>
                <a:cs typeface="Arial"/>
              </a:rPr>
              <a:t>Risk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45">
                <a:latin typeface="Arial"/>
                <a:cs typeface="Arial"/>
              </a:rPr>
              <a:t>for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45">
                <a:latin typeface="Arial"/>
                <a:cs typeface="Arial"/>
              </a:rPr>
              <a:t>development</a:t>
            </a:r>
            <a:r>
              <a:rPr dirty="0" sz="2250" spc="-140">
                <a:latin typeface="Arial"/>
                <a:cs typeface="Arial"/>
              </a:rPr>
              <a:t> </a:t>
            </a:r>
            <a:r>
              <a:rPr dirty="0" sz="2250" spc="50">
                <a:latin typeface="Arial"/>
                <a:cs typeface="Arial"/>
              </a:rPr>
              <a:t>of</a:t>
            </a:r>
            <a:r>
              <a:rPr dirty="0" sz="2250" spc="-135">
                <a:latin typeface="Arial"/>
                <a:cs typeface="Arial"/>
              </a:rPr>
              <a:t> </a:t>
            </a:r>
            <a:r>
              <a:rPr dirty="0" sz="2250" spc="55">
                <a:latin typeface="Arial"/>
                <a:cs typeface="Arial"/>
              </a:rPr>
              <a:t>choriocarcinoma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026" y="2343835"/>
            <a:ext cx="4089400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-114"/>
              <a:t>ECTOPIC</a:t>
            </a:r>
            <a:r>
              <a:rPr dirty="0" sz="3050" spc="-254"/>
              <a:t> </a:t>
            </a:r>
            <a:r>
              <a:rPr dirty="0" sz="3050" spc="-85"/>
              <a:t>PREGNANCY</a:t>
            </a:r>
            <a:endParaRPr sz="30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8911" y="904825"/>
          <a:ext cx="7465059" cy="396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00"/>
                <a:gridCol w="2764154"/>
                <a:gridCol w="2994660"/>
              </a:tblGrid>
              <a:tr h="361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FEATURE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30" b="1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CM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14" b="1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PM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40">
                          <a:latin typeface="DejaVu Sans"/>
                          <a:cs typeface="DejaVu Sans"/>
                        </a:rPr>
                        <a:t>Karyotype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10">
                          <a:latin typeface="DejaVu Sans"/>
                          <a:cs typeface="DejaVu Sans"/>
                        </a:rPr>
                        <a:t>Usually </a:t>
                      </a:r>
                      <a:r>
                        <a:rPr dirty="0" sz="1500" spc="-105">
                          <a:latin typeface="DejaVu Sans"/>
                          <a:cs typeface="DejaVu Sans"/>
                        </a:rPr>
                        <a:t>diploid</a:t>
                      </a:r>
                      <a:r>
                        <a:rPr dirty="0" sz="1500" spc="-85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60">
                          <a:latin typeface="DejaVu Sans"/>
                          <a:cs typeface="DejaVu Sans"/>
                        </a:rPr>
                        <a:t>46XX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2434">
                        <a:lnSpc>
                          <a:spcPct val="102699"/>
                        </a:lnSpc>
                        <a:spcBef>
                          <a:spcPts val="175"/>
                        </a:spcBef>
                      </a:pPr>
                      <a:r>
                        <a:rPr dirty="0" sz="1500" spc="-110">
                          <a:latin typeface="DejaVu Sans"/>
                          <a:cs typeface="DejaVu Sans"/>
                        </a:rPr>
                        <a:t>Usually </a:t>
                      </a:r>
                      <a:r>
                        <a:rPr dirty="0" sz="1500" spc="-105">
                          <a:latin typeface="DejaVu Sans"/>
                          <a:cs typeface="DejaVu Sans"/>
                        </a:rPr>
                        <a:t>triploidy </a:t>
                      </a:r>
                      <a:r>
                        <a:rPr dirty="0" sz="1500" spc="-10">
                          <a:latin typeface="DejaVu Sans"/>
                          <a:cs typeface="DejaVu Sans"/>
                        </a:rPr>
                        <a:t>69XXY</a:t>
                      </a:r>
                      <a:r>
                        <a:rPr dirty="0" sz="1500" spc="-75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75">
                          <a:latin typeface="DejaVu Sans"/>
                          <a:cs typeface="DejaVu Sans"/>
                        </a:rPr>
                        <a:t>(most  </a:t>
                      </a:r>
                      <a:r>
                        <a:rPr dirty="0" sz="1500" spc="-185">
                          <a:latin typeface="DejaVu Sans"/>
                          <a:cs typeface="DejaVu Sans"/>
                        </a:rPr>
                        <a:t>common)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15">
                          <a:latin typeface="DejaVu Sans"/>
                          <a:cs typeface="DejaVu Sans"/>
                        </a:rPr>
                        <a:t>Villi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149225">
                        <a:lnSpc>
                          <a:spcPct val="102699"/>
                        </a:lnSpc>
                        <a:spcBef>
                          <a:spcPts val="175"/>
                        </a:spcBef>
                      </a:pPr>
                      <a:r>
                        <a:rPr dirty="0" sz="1500" spc="25">
                          <a:latin typeface="DejaVu Sans"/>
                          <a:cs typeface="DejaVu Sans"/>
                        </a:rPr>
                        <a:t>All </a:t>
                      </a:r>
                      <a:r>
                        <a:rPr dirty="0" sz="1500" spc="-25">
                          <a:latin typeface="DejaVu Sans"/>
                          <a:cs typeface="DejaVu Sans"/>
                        </a:rPr>
                        <a:t>villi </a:t>
                      </a:r>
                      <a:r>
                        <a:rPr dirty="0" sz="1500" spc="-200">
                          <a:latin typeface="DejaVu Sans"/>
                          <a:cs typeface="DejaVu Sans"/>
                        </a:rPr>
                        <a:t>are </a:t>
                      </a:r>
                      <a:r>
                        <a:rPr dirty="0" sz="1500" spc="-130">
                          <a:latin typeface="DejaVu Sans"/>
                          <a:cs typeface="DejaVu Sans"/>
                        </a:rPr>
                        <a:t>hydropic; </a:t>
                      </a:r>
                      <a:r>
                        <a:rPr dirty="0" sz="1500" spc="-170">
                          <a:latin typeface="DejaVu Sans"/>
                          <a:cs typeface="DejaVu Sans"/>
                        </a:rPr>
                        <a:t>no </a:t>
                      </a:r>
                      <a:r>
                        <a:rPr dirty="0" sz="1500" spc="-160">
                          <a:latin typeface="DejaVu Sans"/>
                          <a:cs typeface="DejaVu Sans"/>
                        </a:rPr>
                        <a:t>normal  </a:t>
                      </a:r>
                      <a:r>
                        <a:rPr dirty="0" sz="1500" spc="-25">
                          <a:latin typeface="DejaVu Sans"/>
                          <a:cs typeface="DejaVu Sans"/>
                        </a:rPr>
                        <a:t>villi</a:t>
                      </a:r>
                      <a:r>
                        <a:rPr dirty="0" sz="1500" spc="-105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220">
                          <a:latin typeface="DejaVu Sans"/>
                          <a:cs typeface="DejaVu Sans"/>
                        </a:rPr>
                        <a:t>seen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35">
                          <a:latin typeface="DejaVu Sans"/>
                          <a:cs typeface="DejaVu Sans"/>
                        </a:rPr>
                        <a:t>Normal </a:t>
                      </a:r>
                      <a:r>
                        <a:rPr dirty="0" sz="1500" spc="-25">
                          <a:latin typeface="DejaVu Sans"/>
                          <a:cs typeface="DejaVu Sans"/>
                        </a:rPr>
                        <a:t>villi </a:t>
                      </a:r>
                      <a:r>
                        <a:rPr dirty="0" sz="1500" spc="-215">
                          <a:latin typeface="DejaVu Sans"/>
                          <a:cs typeface="DejaVu Sans"/>
                        </a:rPr>
                        <a:t>may </a:t>
                      </a:r>
                      <a:r>
                        <a:rPr dirty="0" sz="1500" spc="-220">
                          <a:latin typeface="DejaVu Sans"/>
                          <a:cs typeface="DejaVu Sans"/>
                        </a:rPr>
                        <a:t>be</a:t>
                      </a:r>
                      <a:r>
                        <a:rPr dirty="0" sz="1500" spc="-29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95">
                          <a:latin typeface="DejaVu Sans"/>
                          <a:cs typeface="DejaVu Sans"/>
                        </a:rPr>
                        <a:t>present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35">
                          <a:latin typeface="DejaVu Sans"/>
                          <a:cs typeface="DejaVu Sans"/>
                        </a:rPr>
                        <a:t>Fetal</a:t>
                      </a:r>
                      <a:r>
                        <a:rPr dirty="0" sz="1500" spc="-11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65">
                          <a:latin typeface="DejaVu Sans"/>
                          <a:cs typeface="DejaVu Sans"/>
                        </a:rPr>
                        <a:t>tissue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14">
                          <a:latin typeface="DejaVu Sans"/>
                          <a:cs typeface="DejaVu Sans"/>
                        </a:rPr>
                        <a:t>Not</a:t>
                      </a:r>
                      <a:r>
                        <a:rPr dirty="0" sz="1500" spc="-105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95">
                          <a:latin typeface="DejaVu Sans"/>
                          <a:cs typeface="DejaVu Sans"/>
                        </a:rPr>
                        <a:t>present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10">
                          <a:latin typeface="DejaVu Sans"/>
                          <a:cs typeface="DejaVu Sans"/>
                        </a:rPr>
                        <a:t>Usually</a:t>
                      </a:r>
                      <a:r>
                        <a:rPr dirty="0" sz="1500" spc="-10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95">
                          <a:latin typeface="DejaVu Sans"/>
                          <a:cs typeface="DejaVu Sans"/>
                        </a:rPr>
                        <a:t>present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50">
                          <a:latin typeface="DejaVu Sans"/>
                          <a:cs typeface="DejaVu Sans"/>
                        </a:rPr>
                        <a:t>Trophoblasts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40">
                          <a:latin typeface="DejaVu Sans"/>
                          <a:cs typeface="DejaVu Sans"/>
                        </a:rPr>
                        <a:t>Marked</a:t>
                      </a:r>
                      <a:r>
                        <a:rPr dirty="0" sz="1500" spc="-10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25">
                          <a:latin typeface="DejaVu Sans"/>
                          <a:cs typeface="DejaVu Sans"/>
                        </a:rPr>
                        <a:t>proliferation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30">
                          <a:latin typeface="DejaVu Sans"/>
                          <a:cs typeface="DejaVu Sans"/>
                        </a:rPr>
                        <a:t>Mild</a:t>
                      </a:r>
                      <a:r>
                        <a:rPr dirty="0" sz="1500" spc="-10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25">
                          <a:latin typeface="DejaVu Sans"/>
                          <a:cs typeface="DejaVu Sans"/>
                        </a:rPr>
                        <a:t>proliferation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85">
                          <a:latin typeface="DejaVu Sans"/>
                          <a:cs typeface="DejaVu Sans"/>
                        </a:rPr>
                        <a:t>Serum</a:t>
                      </a:r>
                      <a:r>
                        <a:rPr dirty="0" sz="1500" spc="-11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40">
                          <a:latin typeface="DejaVu Sans"/>
                          <a:cs typeface="DejaVu Sans"/>
                        </a:rPr>
                        <a:t>HCG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20">
                          <a:latin typeface="DejaVu Sans"/>
                          <a:cs typeface="DejaVu Sans"/>
                        </a:rPr>
                        <a:t>Markedly</a:t>
                      </a:r>
                      <a:r>
                        <a:rPr dirty="0" sz="1500" spc="-10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85">
                          <a:latin typeface="DejaVu Sans"/>
                          <a:cs typeface="DejaVu Sans"/>
                        </a:rPr>
                        <a:t>elevated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35">
                          <a:latin typeface="DejaVu Sans"/>
                          <a:cs typeface="DejaVu Sans"/>
                        </a:rPr>
                        <a:t>Less</a:t>
                      </a:r>
                      <a:r>
                        <a:rPr dirty="0" sz="1500" spc="-10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85">
                          <a:latin typeface="DejaVu Sans"/>
                          <a:cs typeface="DejaVu Sans"/>
                        </a:rPr>
                        <a:t>elevated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35">
                          <a:latin typeface="DejaVu Sans"/>
                          <a:cs typeface="DejaVu Sans"/>
                        </a:rPr>
                        <a:t>Invasive</a:t>
                      </a:r>
                      <a:r>
                        <a:rPr dirty="0" sz="1500" spc="-105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70">
                          <a:latin typeface="DejaVu Sans"/>
                          <a:cs typeface="DejaVu Sans"/>
                        </a:rPr>
                        <a:t>mole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45">
                          <a:latin typeface="DejaVu Sans"/>
                          <a:cs typeface="DejaVu Sans"/>
                        </a:rPr>
                        <a:t>Occurs </a:t>
                      </a:r>
                      <a:r>
                        <a:rPr dirty="0" sz="1500" spc="-95">
                          <a:latin typeface="DejaVu Sans"/>
                          <a:cs typeface="DejaVu Sans"/>
                        </a:rPr>
                        <a:t>in </a:t>
                      </a:r>
                      <a:r>
                        <a:rPr dirty="0" sz="1500" spc="-190">
                          <a:latin typeface="DejaVu Sans"/>
                          <a:cs typeface="DejaVu Sans"/>
                        </a:rPr>
                        <a:t>about </a:t>
                      </a:r>
                      <a:r>
                        <a:rPr dirty="0" sz="1500" spc="-180">
                          <a:latin typeface="DejaVu Sans"/>
                          <a:cs typeface="DejaVu Sans"/>
                        </a:rPr>
                        <a:t>15% </a:t>
                      </a:r>
                      <a:r>
                        <a:rPr dirty="0" sz="1500" spc="-90">
                          <a:latin typeface="DejaVu Sans"/>
                          <a:cs typeface="DejaVu Sans"/>
                        </a:rPr>
                        <a:t>of</a:t>
                      </a:r>
                      <a:r>
                        <a:rPr dirty="0" sz="1500" spc="-175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55">
                          <a:latin typeface="DejaVu Sans"/>
                          <a:cs typeface="DejaVu Sans"/>
                        </a:rPr>
                        <a:t>CMs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05">
                          <a:latin typeface="DejaVu Sans"/>
                          <a:cs typeface="DejaVu Sans"/>
                        </a:rPr>
                        <a:t>Very</a:t>
                      </a:r>
                      <a:r>
                        <a:rPr dirty="0" sz="1500" spc="-10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80">
                          <a:latin typeface="DejaVu Sans"/>
                          <a:cs typeface="DejaVu Sans"/>
                        </a:rPr>
                        <a:t>rare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35">
                          <a:latin typeface="DejaVu Sans"/>
                          <a:cs typeface="DejaVu Sans"/>
                        </a:rPr>
                        <a:t>Behavior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500" spc="-175">
                          <a:latin typeface="DejaVu Sans"/>
                          <a:cs typeface="DejaVu Sans"/>
                        </a:rPr>
                        <a:t>2% progress </a:t>
                      </a:r>
                      <a:r>
                        <a:rPr dirty="0" sz="1500" spc="-165">
                          <a:latin typeface="DejaVu Sans"/>
                          <a:cs typeface="DejaVu Sans"/>
                        </a:rPr>
                        <a:t>to</a:t>
                      </a:r>
                      <a:r>
                        <a:rPr dirty="0" sz="1500" spc="40">
                          <a:latin typeface="DejaVu Sans"/>
                          <a:cs typeface="DejaVu Sans"/>
                        </a:rPr>
                        <a:t> </a:t>
                      </a:r>
                      <a:r>
                        <a:rPr dirty="0" sz="1500" spc="-150">
                          <a:latin typeface="DejaVu Sans"/>
                          <a:cs typeface="DejaVu Sans"/>
                        </a:rPr>
                        <a:t>choriocarcinoma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1112520">
                        <a:lnSpc>
                          <a:spcPct val="102699"/>
                        </a:lnSpc>
                        <a:spcBef>
                          <a:spcPts val="175"/>
                        </a:spcBef>
                      </a:pPr>
                      <a:r>
                        <a:rPr dirty="0" sz="1500" spc="-105">
                          <a:latin typeface="DejaVu Sans"/>
                          <a:cs typeface="DejaVu Sans"/>
                        </a:rPr>
                        <a:t>Very </a:t>
                      </a:r>
                      <a:r>
                        <a:rPr dirty="0" sz="1500" spc="-140">
                          <a:latin typeface="DejaVu Sans"/>
                          <a:cs typeface="DejaVu Sans"/>
                        </a:rPr>
                        <a:t>rarely </a:t>
                      </a:r>
                      <a:r>
                        <a:rPr dirty="0" sz="1500" spc="-175">
                          <a:latin typeface="DejaVu Sans"/>
                          <a:cs typeface="DejaVu Sans"/>
                        </a:rPr>
                        <a:t>progress </a:t>
                      </a:r>
                      <a:r>
                        <a:rPr dirty="0" sz="1500" spc="-165">
                          <a:latin typeface="DejaVu Sans"/>
                          <a:cs typeface="DejaVu Sans"/>
                        </a:rPr>
                        <a:t>to  </a:t>
                      </a:r>
                      <a:r>
                        <a:rPr dirty="0" sz="1500" spc="-150">
                          <a:latin typeface="DejaVu Sans"/>
                          <a:cs typeface="DejaVu Sans"/>
                        </a:rPr>
                        <a:t>choriocarcinoma</a:t>
                      </a:r>
                      <a:endParaRPr sz="1500">
                        <a:latin typeface="DejaVu Sans"/>
                        <a:cs typeface="DejaVu Sans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3317875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60"/>
              <a:t>2. </a:t>
            </a:r>
            <a:r>
              <a:rPr dirty="0" spc="-30"/>
              <a:t>Invasive</a:t>
            </a:r>
            <a:r>
              <a:rPr dirty="0" spc="-400"/>
              <a:t> </a:t>
            </a:r>
            <a:r>
              <a:rPr dirty="0" spc="-40"/>
              <a:t>Mole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309880" marR="274955" indent="-289560">
              <a:lnSpc>
                <a:spcPct val="91700"/>
              </a:lnSpc>
              <a:spcBef>
                <a:spcPts val="355"/>
              </a:spcBef>
              <a:buClr>
                <a:srgbClr val="9B57D3"/>
              </a:buClr>
              <a:buSzPct val="60000"/>
              <a:buFont typeface="DejaVu Sans"/>
              <a:buChar char="◻"/>
              <a:tabLst>
                <a:tab pos="311150" algn="l"/>
              </a:tabLst>
            </a:pPr>
            <a:r>
              <a:rPr dirty="0"/>
              <a:t>Invasive</a:t>
            </a:r>
            <a:r>
              <a:rPr dirty="0" spc="-145"/>
              <a:t> </a:t>
            </a:r>
            <a:r>
              <a:rPr dirty="0" spc="30"/>
              <a:t>mole</a:t>
            </a:r>
            <a:r>
              <a:rPr dirty="0" spc="-145"/>
              <a:t> </a:t>
            </a:r>
            <a:r>
              <a:rPr dirty="0" spc="-30"/>
              <a:t>is</a:t>
            </a:r>
            <a:r>
              <a:rPr dirty="0" spc="-145"/>
              <a:t> </a:t>
            </a:r>
            <a:r>
              <a:rPr dirty="0" spc="45"/>
              <a:t>when</a:t>
            </a:r>
            <a:r>
              <a:rPr dirty="0" spc="-145"/>
              <a:t> </a:t>
            </a:r>
            <a:r>
              <a:rPr dirty="0" spc="55"/>
              <a:t>the</a:t>
            </a:r>
            <a:r>
              <a:rPr dirty="0" spc="-145"/>
              <a:t> </a:t>
            </a:r>
            <a:r>
              <a:rPr dirty="0" spc="-30"/>
              <a:t>villi</a:t>
            </a:r>
            <a:r>
              <a:rPr dirty="0" spc="-140"/>
              <a:t> </a:t>
            </a:r>
            <a:r>
              <a:rPr dirty="0" spc="50"/>
              <a:t>of</a:t>
            </a:r>
            <a:r>
              <a:rPr dirty="0" spc="-145"/>
              <a:t> </a:t>
            </a:r>
            <a:r>
              <a:rPr dirty="0" spc="105"/>
              <a:t>a</a:t>
            </a:r>
            <a:r>
              <a:rPr dirty="0" spc="-145"/>
              <a:t> </a:t>
            </a:r>
            <a:r>
              <a:rPr dirty="0" spc="55"/>
              <a:t>hydatidiform  </a:t>
            </a:r>
            <a:r>
              <a:rPr dirty="0" spc="30"/>
              <a:t>mole</a:t>
            </a:r>
            <a:r>
              <a:rPr dirty="0" spc="-145"/>
              <a:t> </a:t>
            </a:r>
            <a:r>
              <a:rPr dirty="0" spc="45"/>
              <a:t>extends/infiltrates</a:t>
            </a:r>
            <a:r>
              <a:rPr dirty="0" spc="-145"/>
              <a:t> </a:t>
            </a:r>
            <a:r>
              <a:rPr dirty="0" spc="35"/>
              <a:t>into</a:t>
            </a:r>
            <a:r>
              <a:rPr dirty="0" spc="-140"/>
              <a:t> </a:t>
            </a:r>
            <a:r>
              <a:rPr dirty="0" spc="55"/>
              <a:t>the</a:t>
            </a:r>
            <a:r>
              <a:rPr dirty="0" spc="-145"/>
              <a:t> </a:t>
            </a:r>
            <a:r>
              <a:rPr dirty="0" spc="50"/>
              <a:t>myometrium</a:t>
            </a:r>
            <a:r>
              <a:rPr dirty="0" spc="-140"/>
              <a:t> </a:t>
            </a:r>
            <a:r>
              <a:rPr dirty="0" spc="50"/>
              <a:t>of  </a:t>
            </a:r>
            <a:r>
              <a:rPr dirty="0" spc="55"/>
              <a:t>the</a:t>
            </a:r>
            <a:r>
              <a:rPr dirty="0" spc="-145"/>
              <a:t> </a:t>
            </a:r>
            <a:r>
              <a:rPr dirty="0" spc="5"/>
              <a:t>uterus.</a:t>
            </a:r>
          </a:p>
          <a:p>
            <a:pPr marL="309880" marR="5080" indent="-289560">
              <a:lnSpc>
                <a:spcPct val="91800"/>
              </a:lnSpc>
              <a:spcBef>
                <a:spcPts val="600"/>
              </a:spcBef>
              <a:buClr>
                <a:srgbClr val="9B57D3"/>
              </a:buClr>
              <a:buSzPct val="60000"/>
              <a:buFont typeface="DejaVu Sans"/>
              <a:buChar char="◻"/>
              <a:tabLst>
                <a:tab pos="311150" algn="l"/>
              </a:tabLst>
            </a:pPr>
            <a:r>
              <a:rPr dirty="0" spc="-10"/>
              <a:t>The </a:t>
            </a:r>
            <a:r>
              <a:rPr dirty="0" spc="30"/>
              <a:t>mole </a:t>
            </a:r>
            <a:r>
              <a:rPr dirty="0" spc="40"/>
              <a:t>sometime </a:t>
            </a:r>
            <a:r>
              <a:rPr dirty="0" spc="45"/>
              <a:t>enter </a:t>
            </a:r>
            <a:r>
              <a:rPr dirty="0" spc="35"/>
              <a:t>into </a:t>
            </a:r>
            <a:r>
              <a:rPr dirty="0" spc="55"/>
              <a:t>the </a:t>
            </a:r>
            <a:r>
              <a:rPr dirty="0" spc="-5"/>
              <a:t>veins </a:t>
            </a:r>
            <a:r>
              <a:rPr dirty="0"/>
              <a:t>in </a:t>
            </a:r>
            <a:r>
              <a:rPr dirty="0" spc="55"/>
              <a:t>the  </a:t>
            </a:r>
            <a:r>
              <a:rPr dirty="0" spc="35"/>
              <a:t>myometrium,</a:t>
            </a:r>
            <a:r>
              <a:rPr dirty="0" spc="-145"/>
              <a:t> </a:t>
            </a:r>
            <a:r>
              <a:rPr dirty="0" spc="80"/>
              <a:t>and</a:t>
            </a:r>
            <a:r>
              <a:rPr dirty="0" spc="-140"/>
              <a:t> </a:t>
            </a:r>
            <a:r>
              <a:rPr dirty="0" spc="105"/>
              <a:t>a</a:t>
            </a:r>
            <a:r>
              <a:rPr dirty="0" spc="-140"/>
              <a:t> </a:t>
            </a:r>
            <a:r>
              <a:rPr dirty="0" spc="35"/>
              <a:t>times</a:t>
            </a:r>
            <a:r>
              <a:rPr dirty="0" spc="-145"/>
              <a:t> </a:t>
            </a:r>
            <a:r>
              <a:rPr dirty="0" spc="55"/>
              <a:t>spread</a:t>
            </a:r>
            <a:r>
              <a:rPr dirty="0" spc="-140"/>
              <a:t> </a:t>
            </a:r>
            <a:r>
              <a:rPr dirty="0" spc="20"/>
              <a:t>via</a:t>
            </a:r>
            <a:r>
              <a:rPr dirty="0" spc="-140"/>
              <a:t> </a:t>
            </a:r>
            <a:r>
              <a:rPr dirty="0" spc="55"/>
              <a:t>the</a:t>
            </a:r>
            <a:r>
              <a:rPr dirty="0" spc="-140"/>
              <a:t> </a:t>
            </a:r>
            <a:r>
              <a:rPr dirty="0" spc="40"/>
              <a:t>vascular  </a:t>
            </a:r>
            <a:r>
              <a:rPr dirty="0" spc="35"/>
              <a:t>channels </a:t>
            </a:r>
            <a:r>
              <a:rPr dirty="0" spc="75"/>
              <a:t>to </a:t>
            </a:r>
            <a:r>
              <a:rPr dirty="0" spc="60"/>
              <a:t>distant </a:t>
            </a:r>
            <a:r>
              <a:rPr dirty="0" spc="-15"/>
              <a:t>sites, </a:t>
            </a:r>
            <a:r>
              <a:rPr dirty="0" spc="30"/>
              <a:t>mostly </a:t>
            </a:r>
            <a:r>
              <a:rPr dirty="0" spc="55"/>
              <a:t>the </a:t>
            </a:r>
            <a:r>
              <a:rPr dirty="0" spc="25"/>
              <a:t>lungs </a:t>
            </a:r>
            <a:r>
              <a:rPr dirty="0" spc="-25"/>
              <a:t>(note:  </a:t>
            </a:r>
            <a:r>
              <a:rPr dirty="0" spc="75"/>
              <a:t>death</a:t>
            </a:r>
            <a:r>
              <a:rPr dirty="0" spc="-145"/>
              <a:t> </a:t>
            </a:r>
            <a:r>
              <a:rPr dirty="0" spc="60"/>
              <a:t>from</a:t>
            </a:r>
            <a:r>
              <a:rPr dirty="0" spc="-140"/>
              <a:t> </a:t>
            </a:r>
            <a:r>
              <a:rPr dirty="0" spc="40"/>
              <a:t>such</a:t>
            </a:r>
            <a:r>
              <a:rPr dirty="0" spc="-140"/>
              <a:t> </a:t>
            </a:r>
            <a:r>
              <a:rPr dirty="0" spc="55"/>
              <a:t>spread</a:t>
            </a:r>
            <a:r>
              <a:rPr dirty="0" spc="-140"/>
              <a:t> </a:t>
            </a:r>
            <a:r>
              <a:rPr dirty="0" spc="-30"/>
              <a:t>is</a:t>
            </a:r>
            <a:r>
              <a:rPr dirty="0" spc="-140"/>
              <a:t> </a:t>
            </a:r>
            <a:r>
              <a:rPr dirty="0" spc="-20"/>
              <a:t>unusual).</a:t>
            </a:r>
          </a:p>
          <a:p>
            <a:pPr marL="309880" marR="497205" indent="-289560">
              <a:lnSpc>
                <a:spcPts val="2470"/>
              </a:lnSpc>
              <a:spcBef>
                <a:spcPts val="655"/>
              </a:spcBef>
              <a:buClr>
                <a:srgbClr val="9B57D3"/>
              </a:buClr>
              <a:buSzPct val="60000"/>
              <a:buFont typeface="DejaVu Sans"/>
              <a:buChar char="◻"/>
              <a:tabLst>
                <a:tab pos="311150" algn="l"/>
              </a:tabLst>
            </a:pPr>
            <a:r>
              <a:rPr dirty="0" spc="15"/>
              <a:t>It</a:t>
            </a:r>
            <a:r>
              <a:rPr dirty="0" spc="-150"/>
              <a:t> </a:t>
            </a:r>
            <a:r>
              <a:rPr dirty="0" spc="50"/>
              <a:t>occurs</a:t>
            </a:r>
            <a:r>
              <a:rPr dirty="0" spc="-145"/>
              <a:t> </a:t>
            </a:r>
            <a:r>
              <a:rPr dirty="0"/>
              <a:t>in</a:t>
            </a:r>
            <a:r>
              <a:rPr dirty="0" spc="-145"/>
              <a:t> </a:t>
            </a:r>
            <a:r>
              <a:rPr dirty="0" spc="80"/>
              <a:t>about</a:t>
            </a:r>
            <a:r>
              <a:rPr dirty="0" spc="-145"/>
              <a:t> </a:t>
            </a:r>
            <a:r>
              <a:rPr dirty="0" spc="-25"/>
              <a:t>15%</a:t>
            </a:r>
            <a:r>
              <a:rPr dirty="0" spc="-145"/>
              <a:t> </a:t>
            </a:r>
            <a:r>
              <a:rPr dirty="0" spc="50"/>
              <a:t>of</a:t>
            </a:r>
            <a:r>
              <a:rPr dirty="0" spc="-145"/>
              <a:t> </a:t>
            </a:r>
            <a:r>
              <a:rPr dirty="0" spc="60"/>
              <a:t>complete</a:t>
            </a:r>
            <a:r>
              <a:rPr dirty="0" spc="-150"/>
              <a:t> </a:t>
            </a:r>
            <a:r>
              <a:rPr dirty="0" spc="20"/>
              <a:t>moles</a:t>
            </a:r>
            <a:r>
              <a:rPr dirty="0" spc="-145"/>
              <a:t> </a:t>
            </a:r>
            <a:r>
              <a:rPr dirty="0" spc="80"/>
              <a:t>and  </a:t>
            </a:r>
            <a:r>
              <a:rPr dirty="0" spc="25"/>
              <a:t>rarely </a:t>
            </a:r>
            <a:r>
              <a:rPr dirty="0"/>
              <a:t>in </a:t>
            </a:r>
            <a:r>
              <a:rPr dirty="0" spc="55"/>
              <a:t>partial</a:t>
            </a:r>
            <a:r>
              <a:rPr dirty="0" spc="-450"/>
              <a:t> </a:t>
            </a:r>
            <a:r>
              <a:rPr dirty="0" spc="-10"/>
              <a:t>mole.</a:t>
            </a:r>
          </a:p>
          <a:p>
            <a:pPr marL="309880" indent="-289560">
              <a:lnSpc>
                <a:spcPct val="100000"/>
              </a:lnSpc>
              <a:spcBef>
                <a:spcPts val="334"/>
              </a:spcBef>
              <a:buClr>
                <a:srgbClr val="9B57D3"/>
              </a:buClr>
              <a:buSzPct val="60000"/>
              <a:buFont typeface="DejaVu Sans"/>
              <a:buChar char="◻"/>
              <a:tabLst>
                <a:tab pos="311150" algn="l"/>
              </a:tabLst>
            </a:pPr>
            <a:r>
              <a:rPr dirty="0" spc="30"/>
              <a:t>Can</a:t>
            </a:r>
            <a:r>
              <a:rPr dirty="0" spc="-140"/>
              <a:t> </a:t>
            </a:r>
            <a:r>
              <a:rPr dirty="0" spc="50"/>
              <a:t>cause</a:t>
            </a:r>
            <a:r>
              <a:rPr dirty="0" spc="-135"/>
              <a:t> </a:t>
            </a:r>
            <a:r>
              <a:rPr dirty="0" spc="50"/>
              <a:t>hemorrhage</a:t>
            </a:r>
            <a:r>
              <a:rPr dirty="0" spc="-135"/>
              <a:t> </a:t>
            </a:r>
            <a:r>
              <a:rPr dirty="0" spc="80"/>
              <a:t>and</a:t>
            </a:r>
            <a:r>
              <a:rPr dirty="0" spc="-135"/>
              <a:t> </a:t>
            </a:r>
            <a:r>
              <a:rPr dirty="0" spc="30"/>
              <a:t>uterine</a:t>
            </a:r>
            <a:r>
              <a:rPr dirty="0" spc="-135"/>
              <a:t> </a:t>
            </a:r>
            <a:r>
              <a:rPr dirty="0" spc="30"/>
              <a:t>perforation.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087" y="303688"/>
            <a:ext cx="4170679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60"/>
              <a:t>3.</a:t>
            </a:r>
            <a:r>
              <a:rPr dirty="0" spc="-330"/>
              <a:t> </a:t>
            </a:r>
            <a:r>
              <a:rPr dirty="0" spc="45"/>
              <a:t>Choriocarcinoma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187" y="1566962"/>
            <a:ext cx="6789420" cy="415036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00990" marR="259079" indent="-288290">
              <a:lnSpc>
                <a:spcPts val="2039"/>
              </a:lnSpc>
              <a:spcBef>
                <a:spcPts val="560"/>
              </a:spcBef>
              <a:buClr>
                <a:srgbClr val="9B57D3"/>
              </a:buClr>
              <a:buSzPct val="59523"/>
              <a:buFont typeface="DejaVu Sans"/>
              <a:buChar char="◻"/>
              <a:tabLst>
                <a:tab pos="301625" algn="l"/>
              </a:tabLst>
            </a:pPr>
            <a:r>
              <a:rPr dirty="0" sz="2100" spc="-10">
                <a:latin typeface="Arial"/>
                <a:cs typeface="Arial"/>
              </a:rPr>
              <a:t>Definition: </a:t>
            </a:r>
            <a:r>
              <a:rPr dirty="0" sz="2100" spc="25">
                <a:latin typeface="Arial"/>
                <a:cs typeface="Arial"/>
              </a:rPr>
              <a:t>Malignant </a:t>
            </a:r>
            <a:r>
              <a:rPr dirty="0" sz="2100" spc="40">
                <a:latin typeface="Arial"/>
                <a:cs typeface="Arial"/>
              </a:rPr>
              <a:t>tumor </a:t>
            </a:r>
            <a:r>
              <a:rPr dirty="0" sz="2100" spc="35">
                <a:latin typeface="Arial"/>
                <a:cs typeface="Arial"/>
              </a:rPr>
              <a:t>of </a:t>
            </a:r>
            <a:r>
              <a:rPr dirty="0" sz="2100" spc="40">
                <a:latin typeface="Arial"/>
                <a:cs typeface="Arial"/>
              </a:rPr>
              <a:t>placental </a:t>
            </a:r>
            <a:r>
              <a:rPr dirty="0" sz="2100" spc="-20">
                <a:latin typeface="Arial"/>
                <a:cs typeface="Arial"/>
              </a:rPr>
              <a:t>tissue,  </a:t>
            </a:r>
            <a:r>
              <a:rPr dirty="0" sz="2100" spc="35">
                <a:latin typeface="Arial"/>
                <a:cs typeface="Arial"/>
              </a:rPr>
              <a:t>composed of </a:t>
            </a:r>
            <a:r>
              <a:rPr dirty="0" sz="2100" spc="75">
                <a:latin typeface="Arial"/>
                <a:cs typeface="Arial"/>
              </a:rPr>
              <a:t>a </a:t>
            </a:r>
            <a:r>
              <a:rPr dirty="0" sz="2100" spc="20">
                <a:latin typeface="Arial"/>
                <a:cs typeface="Arial"/>
              </a:rPr>
              <a:t>proliferation </a:t>
            </a:r>
            <a:r>
              <a:rPr dirty="0" sz="2100" spc="35">
                <a:latin typeface="Arial"/>
                <a:cs typeface="Arial"/>
              </a:rPr>
              <a:t>of </a:t>
            </a:r>
            <a:r>
              <a:rPr dirty="0" sz="2100" spc="40">
                <a:latin typeface="Arial"/>
                <a:cs typeface="Arial"/>
              </a:rPr>
              <a:t>malignant  cytotrophoblast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55">
                <a:latin typeface="Arial"/>
                <a:cs typeface="Arial"/>
              </a:rPr>
              <a:t>and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20">
                <a:latin typeface="Arial"/>
                <a:cs typeface="Arial"/>
              </a:rPr>
              <a:t>syncytiotrophoblast,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35">
                <a:latin typeface="Arial"/>
                <a:cs typeface="Arial"/>
              </a:rPr>
              <a:t>without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-35">
                <a:latin typeface="Arial"/>
                <a:cs typeface="Arial"/>
              </a:rPr>
              <a:t>villi  </a:t>
            </a:r>
            <a:r>
              <a:rPr dirty="0" sz="2100" spc="15">
                <a:latin typeface="Arial"/>
                <a:cs typeface="Arial"/>
              </a:rPr>
              <a:t>formation.</a:t>
            </a:r>
            <a:endParaRPr sz="21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30"/>
              </a:spcBef>
              <a:buClr>
                <a:srgbClr val="9B57D3"/>
              </a:buClr>
              <a:buSzPct val="59523"/>
              <a:buFont typeface="DejaVu Sans"/>
              <a:buChar char="◻"/>
              <a:tabLst>
                <a:tab pos="301625" algn="l"/>
              </a:tabLst>
            </a:pPr>
            <a:r>
              <a:rPr dirty="0" sz="2100" spc="5">
                <a:latin typeface="Arial"/>
                <a:cs typeface="Arial"/>
              </a:rPr>
              <a:t>It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-40">
                <a:latin typeface="Arial"/>
                <a:cs typeface="Arial"/>
              </a:rPr>
              <a:t>is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45">
                <a:latin typeface="Arial"/>
                <a:cs typeface="Arial"/>
              </a:rPr>
              <a:t>an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10">
                <a:latin typeface="Arial"/>
                <a:cs typeface="Arial"/>
              </a:rPr>
              <a:t>aggressive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40">
                <a:latin typeface="Arial"/>
                <a:cs typeface="Arial"/>
              </a:rPr>
              <a:t>malignant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neoplasm.</a:t>
            </a:r>
            <a:endParaRPr sz="21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90"/>
              </a:spcBef>
              <a:buClr>
                <a:srgbClr val="9B57D3"/>
              </a:buClr>
              <a:buSzPct val="59523"/>
              <a:buFont typeface="DejaVu Sans"/>
              <a:buChar char="◻"/>
              <a:tabLst>
                <a:tab pos="301625" algn="l"/>
              </a:tabLst>
            </a:pPr>
            <a:r>
              <a:rPr dirty="0" sz="2100" spc="5">
                <a:latin typeface="Arial"/>
                <a:cs typeface="Arial"/>
              </a:rPr>
              <a:t>It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-40">
                <a:latin typeface="Arial"/>
                <a:cs typeface="Arial"/>
              </a:rPr>
              <a:t>is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30">
                <a:latin typeface="Arial"/>
                <a:cs typeface="Arial"/>
              </a:rPr>
              <a:t>characterized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30">
                <a:latin typeface="Arial"/>
                <a:cs typeface="Arial"/>
              </a:rPr>
              <a:t>by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very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15">
                <a:latin typeface="Arial"/>
                <a:cs typeface="Arial"/>
              </a:rPr>
              <a:t>high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levels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35">
                <a:latin typeface="Arial"/>
                <a:cs typeface="Arial"/>
              </a:rPr>
              <a:t>of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10">
                <a:latin typeface="Arial"/>
                <a:cs typeface="Arial"/>
              </a:rPr>
              <a:t>serum</a:t>
            </a:r>
            <a:r>
              <a:rPr dirty="0" sz="2100" spc="-135">
                <a:latin typeface="Arial"/>
                <a:cs typeface="Arial"/>
              </a:rPr>
              <a:t> </a:t>
            </a:r>
            <a:r>
              <a:rPr dirty="0" sz="2100" spc="-105">
                <a:latin typeface="Arial"/>
                <a:cs typeface="Arial"/>
              </a:rPr>
              <a:t>HCG.</a:t>
            </a:r>
            <a:endParaRPr sz="21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95"/>
              </a:spcBef>
              <a:buClr>
                <a:srgbClr val="9B57D3"/>
              </a:buClr>
              <a:buSzPct val="59523"/>
              <a:buFont typeface="DejaVu Sans"/>
              <a:buChar char="◻"/>
              <a:tabLst>
                <a:tab pos="301625" algn="l"/>
              </a:tabLst>
            </a:pPr>
            <a:r>
              <a:rPr dirty="0" sz="2100" spc="20">
                <a:latin typeface="Arial"/>
                <a:cs typeface="Arial"/>
              </a:rPr>
              <a:t>Choriocarcinomas </a:t>
            </a:r>
            <a:r>
              <a:rPr dirty="0" sz="2100" spc="30">
                <a:latin typeface="Arial"/>
                <a:cs typeface="Arial"/>
              </a:rPr>
              <a:t>are</a:t>
            </a:r>
            <a:r>
              <a:rPr dirty="0" sz="2100" spc="-305">
                <a:latin typeface="Arial"/>
                <a:cs typeface="Arial"/>
              </a:rPr>
              <a:t> </a:t>
            </a:r>
            <a:r>
              <a:rPr dirty="0" sz="2100" spc="5">
                <a:latin typeface="Arial"/>
                <a:cs typeface="Arial"/>
              </a:rPr>
              <a:t>aneuploidic.</a:t>
            </a:r>
            <a:endParaRPr sz="2100">
              <a:latin typeface="Arial"/>
              <a:cs typeface="Arial"/>
            </a:endParaRPr>
          </a:p>
          <a:p>
            <a:pPr marL="300990" marR="890269" indent="-288290">
              <a:lnSpc>
                <a:spcPts val="2020"/>
              </a:lnSpc>
              <a:spcBef>
                <a:spcPts val="580"/>
              </a:spcBef>
              <a:buClr>
                <a:srgbClr val="9B57D3"/>
              </a:buClr>
              <a:buSzPct val="59523"/>
              <a:buFont typeface="DejaVu Sans"/>
              <a:buChar char="◻"/>
              <a:tabLst>
                <a:tab pos="301625" algn="l"/>
              </a:tabLst>
            </a:pPr>
            <a:r>
              <a:rPr dirty="0" sz="2100" spc="5">
                <a:latin typeface="Arial"/>
                <a:cs typeface="Arial"/>
              </a:rPr>
              <a:t>It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25">
                <a:latin typeface="Arial"/>
                <a:cs typeface="Arial"/>
              </a:rPr>
              <a:t>spreads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10">
                <a:latin typeface="Arial"/>
                <a:cs typeface="Arial"/>
              </a:rPr>
              <a:t>early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5">
                <a:latin typeface="Arial"/>
                <a:cs typeface="Arial"/>
              </a:rPr>
              <a:t>via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25">
                <a:latin typeface="Arial"/>
                <a:cs typeface="Arial"/>
              </a:rPr>
              <a:t>blood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55">
                <a:latin typeface="Arial"/>
                <a:cs typeface="Arial"/>
              </a:rPr>
              <a:t>to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35">
                <a:latin typeface="Arial"/>
                <a:cs typeface="Arial"/>
              </a:rPr>
              <a:t>the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5">
                <a:latin typeface="Arial"/>
                <a:cs typeface="Arial"/>
              </a:rPr>
              <a:t>lungs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55">
                <a:latin typeface="Arial"/>
                <a:cs typeface="Arial"/>
              </a:rPr>
              <a:t>and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30">
                <a:latin typeface="Arial"/>
                <a:cs typeface="Arial"/>
              </a:rPr>
              <a:t>other  </a:t>
            </a:r>
            <a:r>
              <a:rPr dirty="0" sz="2100">
                <a:latin typeface="Arial"/>
                <a:cs typeface="Arial"/>
              </a:rPr>
              <a:t>organs.</a:t>
            </a:r>
            <a:endParaRPr sz="21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30"/>
              </a:spcBef>
              <a:buClr>
                <a:srgbClr val="9B57D3"/>
              </a:buClr>
              <a:buSzPct val="59523"/>
              <a:buFont typeface="DejaVu Sans"/>
              <a:buChar char="◻"/>
              <a:tabLst>
                <a:tab pos="301625" algn="l"/>
              </a:tabLst>
            </a:pPr>
            <a:r>
              <a:rPr dirty="0" sz="2100" spc="-5">
                <a:latin typeface="Arial"/>
                <a:cs typeface="Arial"/>
              </a:rPr>
              <a:t>Responds </a:t>
            </a:r>
            <a:r>
              <a:rPr dirty="0" sz="2100" spc="55">
                <a:latin typeface="Arial"/>
                <a:cs typeface="Arial"/>
              </a:rPr>
              <a:t>to</a:t>
            </a:r>
            <a:r>
              <a:rPr dirty="0" sz="2100" spc="-280">
                <a:latin typeface="Arial"/>
                <a:cs typeface="Arial"/>
              </a:rPr>
              <a:t> </a:t>
            </a:r>
            <a:r>
              <a:rPr dirty="0" sz="2100" spc="35">
                <a:latin typeface="Arial"/>
                <a:cs typeface="Arial"/>
              </a:rPr>
              <a:t>chemotherapy</a:t>
            </a:r>
            <a:endParaRPr sz="2100">
              <a:latin typeface="Arial"/>
              <a:cs typeface="Arial"/>
            </a:endParaRPr>
          </a:p>
          <a:p>
            <a:pPr marL="300990" marR="5080" indent="-288290">
              <a:lnSpc>
                <a:spcPct val="80700"/>
              </a:lnSpc>
              <a:spcBef>
                <a:spcPts val="580"/>
              </a:spcBef>
              <a:buClr>
                <a:srgbClr val="9B57D3"/>
              </a:buClr>
              <a:buSzPct val="59523"/>
              <a:buFont typeface="DejaVu Sans"/>
              <a:buChar char="◻"/>
              <a:tabLst>
                <a:tab pos="301625" algn="l"/>
              </a:tabLst>
            </a:pPr>
            <a:r>
              <a:rPr dirty="0" sz="2100" spc="35">
                <a:latin typeface="Arial"/>
                <a:cs typeface="Arial"/>
              </a:rPr>
              <a:t>About </a:t>
            </a:r>
            <a:r>
              <a:rPr dirty="0" sz="2100" spc="25">
                <a:latin typeface="Arial"/>
                <a:cs typeface="Arial"/>
              </a:rPr>
              <a:t>half </a:t>
            </a:r>
            <a:r>
              <a:rPr dirty="0" sz="2100" spc="35">
                <a:latin typeface="Arial"/>
                <a:cs typeface="Arial"/>
              </a:rPr>
              <a:t>the choriocarcinoma </a:t>
            </a:r>
            <a:r>
              <a:rPr dirty="0" sz="2100" spc="30">
                <a:latin typeface="Arial"/>
                <a:cs typeface="Arial"/>
              </a:rPr>
              <a:t>are </a:t>
            </a:r>
            <a:r>
              <a:rPr dirty="0" sz="2100" spc="40">
                <a:latin typeface="Arial"/>
                <a:cs typeface="Arial"/>
              </a:rPr>
              <a:t>preceded </a:t>
            </a:r>
            <a:r>
              <a:rPr dirty="0" sz="2100" spc="30">
                <a:latin typeface="Arial"/>
                <a:cs typeface="Arial"/>
              </a:rPr>
              <a:t>by  </a:t>
            </a:r>
            <a:r>
              <a:rPr dirty="0" sz="2100" spc="35">
                <a:latin typeface="Arial"/>
                <a:cs typeface="Arial"/>
              </a:rPr>
              <a:t>complete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35">
                <a:latin typeface="Arial"/>
                <a:cs typeface="Arial"/>
              </a:rPr>
              <a:t>hydatidiform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10">
                <a:latin typeface="Arial"/>
                <a:cs typeface="Arial"/>
              </a:rPr>
              <a:t>mole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-160">
                <a:latin typeface="Arial"/>
                <a:cs typeface="Arial"/>
              </a:rPr>
              <a:t>.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5">
                <a:latin typeface="Arial"/>
                <a:cs typeface="Arial"/>
              </a:rPr>
              <a:t>Others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60">
                <a:latin typeface="Arial"/>
                <a:cs typeface="Arial"/>
              </a:rPr>
              <a:t>can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35">
                <a:latin typeface="Arial"/>
                <a:cs typeface="Arial"/>
              </a:rPr>
              <a:t>be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40">
                <a:latin typeface="Arial"/>
                <a:cs typeface="Arial"/>
              </a:rPr>
              <a:t>preceded  </a:t>
            </a:r>
            <a:r>
              <a:rPr dirty="0" sz="2100" spc="30">
                <a:latin typeface="Arial"/>
                <a:cs typeface="Arial"/>
              </a:rPr>
              <a:t>by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40">
                <a:latin typeface="Arial"/>
                <a:cs typeface="Arial"/>
              </a:rPr>
              <a:t>partial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10">
                <a:latin typeface="Arial"/>
                <a:cs typeface="Arial"/>
              </a:rPr>
              <a:t>mole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-55">
                <a:latin typeface="Arial"/>
                <a:cs typeface="Arial"/>
              </a:rPr>
              <a:t>(rare),</a:t>
            </a:r>
            <a:r>
              <a:rPr dirty="0" sz="2100" spc="310">
                <a:latin typeface="Arial"/>
                <a:cs typeface="Arial"/>
              </a:rPr>
              <a:t> </a:t>
            </a:r>
            <a:r>
              <a:rPr dirty="0" sz="2100" spc="15">
                <a:latin typeface="Arial"/>
                <a:cs typeface="Arial"/>
              </a:rPr>
              <a:t>abortion,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45">
                <a:latin typeface="Arial"/>
                <a:cs typeface="Arial"/>
              </a:rPr>
              <a:t>ectopic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40">
                <a:latin typeface="Arial"/>
                <a:cs typeface="Arial"/>
              </a:rPr>
              <a:t>pregnancy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55">
                <a:latin typeface="Arial"/>
                <a:cs typeface="Arial"/>
              </a:rPr>
              <a:t>and  </a:t>
            </a:r>
            <a:r>
              <a:rPr dirty="0" sz="2100" spc="15">
                <a:latin typeface="Arial"/>
                <a:cs typeface="Arial"/>
              </a:rPr>
              <a:t>occasionally</a:t>
            </a:r>
            <a:r>
              <a:rPr dirty="0" sz="2100" spc="-145">
                <a:latin typeface="Arial"/>
                <a:cs typeface="Arial"/>
              </a:rPr>
              <a:t> </a:t>
            </a:r>
            <a:r>
              <a:rPr dirty="0" sz="2100" spc="25">
                <a:latin typeface="Arial"/>
                <a:cs typeface="Arial"/>
              </a:rPr>
              <a:t>normal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45">
                <a:latin typeface="Arial"/>
                <a:cs typeface="Arial"/>
              </a:rPr>
              <a:t>term</a:t>
            </a:r>
            <a:r>
              <a:rPr dirty="0" sz="2100" spc="-140">
                <a:latin typeface="Arial"/>
                <a:cs typeface="Arial"/>
              </a:rPr>
              <a:t> </a:t>
            </a:r>
            <a:r>
              <a:rPr dirty="0" sz="2100" spc="20">
                <a:latin typeface="Arial"/>
                <a:cs typeface="Arial"/>
              </a:rPr>
              <a:t>pregnancy.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1577"/>
            <a:ext cx="453390" cy="194310"/>
          </a:xfrm>
          <a:custGeom>
            <a:avLst/>
            <a:gdLst/>
            <a:ahLst/>
            <a:cxnLst/>
            <a:rect l="l" t="t" r="r" b="b"/>
            <a:pathLst>
              <a:path w="453390" h="194309">
                <a:moveTo>
                  <a:pt x="0" y="194310"/>
                </a:moveTo>
                <a:lnTo>
                  <a:pt x="453390" y="194310"/>
                </a:lnTo>
                <a:lnTo>
                  <a:pt x="453390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1967" y="1091577"/>
            <a:ext cx="7270750" cy="194310"/>
          </a:xfrm>
          <a:custGeom>
            <a:avLst/>
            <a:gdLst/>
            <a:ahLst/>
            <a:cxnLst/>
            <a:rect l="l" t="t" r="r" b="b"/>
            <a:pathLst>
              <a:path w="7270750" h="194309">
                <a:moveTo>
                  <a:pt x="0" y="194310"/>
                </a:moveTo>
                <a:lnTo>
                  <a:pt x="7270432" y="194310"/>
                </a:lnTo>
                <a:lnTo>
                  <a:pt x="7270432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9815" y="308387"/>
            <a:ext cx="21183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60" b="1">
                <a:solidFill>
                  <a:srgbClr val="632E62"/>
                </a:solidFill>
                <a:latin typeface="Arial"/>
                <a:cs typeface="Arial"/>
              </a:rPr>
              <a:t>CHORIOCARCINOMA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52" y="2865146"/>
            <a:ext cx="3927411" cy="2949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92450" y="3441"/>
            <a:ext cx="4979949" cy="3238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15736" y="5664339"/>
            <a:ext cx="2143760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65">
                <a:latin typeface="DejaVu Sans"/>
                <a:cs typeface="DejaVu Sans"/>
                <a:hlinkClick r:id="rId4"/>
              </a:rPr>
              <a:t>http://www.sccs.swarthmore.edu/users/98/amita/chorio2.jpeg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80" y="132981"/>
            <a:ext cx="447901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3556" y="5329085"/>
            <a:ext cx="450024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100">
                <a:latin typeface="DejaVu Sans"/>
                <a:cs typeface="DejaVu Sans"/>
              </a:rPr>
              <a:t>https://</a:t>
            </a:r>
            <a:r>
              <a:rPr dirty="0" sz="1000" spc="-100">
                <a:latin typeface="DejaVu Sans"/>
                <a:cs typeface="DejaVu Sans"/>
                <a:hlinkClick r:id="rId3"/>
              </a:rPr>
              <a:t>www.louismedhospital.com.ng/blog/item/106-gestational-trophoblastic-disease</a:t>
            </a:r>
            <a:endParaRPr sz="1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326" y="303688"/>
            <a:ext cx="405892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50"/>
              <a:t>Ectopic</a:t>
            </a:r>
            <a:r>
              <a:rPr dirty="0" spc="-320"/>
              <a:t> </a:t>
            </a:r>
            <a:r>
              <a:rPr dirty="0" spc="4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059" y="1568020"/>
            <a:ext cx="3625850" cy="41268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62890" marR="5080" indent="-250190">
              <a:lnSpc>
                <a:spcPts val="2039"/>
              </a:lnSpc>
              <a:spcBef>
                <a:spcPts val="355"/>
              </a:spcBef>
              <a:buClr>
                <a:srgbClr val="9B57D3"/>
              </a:buClr>
              <a:buSzPct val="59459"/>
              <a:buFont typeface="DejaVu Sans"/>
              <a:buChar char="•"/>
              <a:tabLst>
                <a:tab pos="263525" algn="l"/>
              </a:tabLst>
            </a:pPr>
            <a:r>
              <a:rPr dirty="0" sz="1850" spc="-80" b="1">
                <a:latin typeface="Arial"/>
                <a:cs typeface="Arial"/>
              </a:rPr>
              <a:t>Definition: </a:t>
            </a:r>
            <a:r>
              <a:rPr dirty="0" sz="1850" spc="45">
                <a:latin typeface="Arial"/>
                <a:cs typeface="Arial"/>
              </a:rPr>
              <a:t>Ectopic </a:t>
            </a:r>
            <a:r>
              <a:rPr dirty="0" sz="1850" spc="55">
                <a:latin typeface="Arial"/>
                <a:cs typeface="Arial"/>
              </a:rPr>
              <a:t>pregnancy</a:t>
            </a:r>
            <a:r>
              <a:rPr dirty="0" sz="1850" spc="-320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is  </a:t>
            </a:r>
            <a:r>
              <a:rPr dirty="0" sz="1850" spc="40">
                <a:latin typeface="Arial"/>
                <a:cs typeface="Arial"/>
              </a:rPr>
              <a:t>defined </a:t>
            </a:r>
            <a:r>
              <a:rPr dirty="0" sz="1850" spc="35">
                <a:latin typeface="Arial"/>
                <a:cs typeface="Arial"/>
              </a:rPr>
              <a:t>as </a:t>
            </a:r>
            <a:r>
              <a:rPr dirty="0" sz="1850" spc="50">
                <a:latin typeface="Arial"/>
                <a:cs typeface="Arial"/>
              </a:rPr>
              <a:t>implantation of </a:t>
            </a:r>
            <a:r>
              <a:rPr dirty="0" sz="1850" spc="90">
                <a:latin typeface="Arial"/>
                <a:cs typeface="Arial"/>
              </a:rPr>
              <a:t>a  </a:t>
            </a:r>
            <a:r>
              <a:rPr dirty="0" sz="1850" spc="20">
                <a:latin typeface="Arial"/>
                <a:cs typeface="Arial"/>
              </a:rPr>
              <a:t>fertilized</a:t>
            </a:r>
            <a:r>
              <a:rPr dirty="0" sz="1850" spc="-125">
                <a:latin typeface="Arial"/>
                <a:cs typeface="Arial"/>
              </a:rPr>
              <a:t> </a:t>
            </a:r>
            <a:r>
              <a:rPr dirty="0" sz="1850" spc="40">
                <a:latin typeface="Arial"/>
                <a:cs typeface="Arial"/>
              </a:rPr>
              <a:t>ovum</a:t>
            </a:r>
            <a:r>
              <a:rPr dirty="0" sz="1850" spc="-125">
                <a:latin typeface="Arial"/>
                <a:cs typeface="Arial"/>
              </a:rPr>
              <a:t> </a:t>
            </a:r>
            <a:r>
              <a:rPr dirty="0" sz="1850" spc="5">
                <a:latin typeface="Arial"/>
                <a:cs typeface="Arial"/>
              </a:rPr>
              <a:t>in</a:t>
            </a:r>
            <a:r>
              <a:rPr dirty="0" sz="1850" spc="-125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any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 spc="20">
                <a:latin typeface="Arial"/>
                <a:cs typeface="Arial"/>
              </a:rPr>
              <a:t>site</a:t>
            </a:r>
            <a:r>
              <a:rPr dirty="0" sz="1850" spc="-125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other  </a:t>
            </a:r>
            <a:r>
              <a:rPr dirty="0" sz="1850" spc="65">
                <a:latin typeface="Arial"/>
                <a:cs typeface="Arial"/>
              </a:rPr>
              <a:t>than </a:t>
            </a:r>
            <a:r>
              <a:rPr dirty="0" sz="1850" spc="50">
                <a:latin typeface="Arial"/>
                <a:cs typeface="Arial"/>
              </a:rPr>
              <a:t>the endometrium of the  </a:t>
            </a:r>
            <a:r>
              <a:rPr dirty="0" sz="1850" spc="30">
                <a:latin typeface="Arial"/>
                <a:cs typeface="Arial"/>
              </a:rPr>
              <a:t>uterine </a:t>
            </a:r>
            <a:r>
              <a:rPr dirty="0" sz="1850" spc="20">
                <a:latin typeface="Arial"/>
                <a:cs typeface="Arial"/>
              </a:rPr>
              <a:t>cavity. </a:t>
            </a:r>
            <a:r>
              <a:rPr dirty="0" sz="1850" spc="55">
                <a:latin typeface="Arial"/>
                <a:cs typeface="Arial"/>
              </a:rPr>
              <a:t>About </a:t>
            </a:r>
            <a:r>
              <a:rPr dirty="0" sz="1850" spc="-25">
                <a:latin typeface="Arial"/>
                <a:cs typeface="Arial"/>
              </a:rPr>
              <a:t>1% </a:t>
            </a:r>
            <a:r>
              <a:rPr dirty="0" sz="1850" spc="50">
                <a:latin typeface="Arial"/>
                <a:cs typeface="Arial"/>
              </a:rPr>
              <a:t>of </a:t>
            </a:r>
            <a:r>
              <a:rPr dirty="0" sz="1850" spc="15">
                <a:latin typeface="Arial"/>
                <a:cs typeface="Arial"/>
              </a:rPr>
              <a:t>all  </a:t>
            </a:r>
            <a:r>
              <a:rPr dirty="0" sz="1850" spc="45">
                <a:latin typeface="Arial"/>
                <a:cs typeface="Arial"/>
              </a:rPr>
              <a:t>pregnancies </a:t>
            </a:r>
            <a:r>
              <a:rPr dirty="0" sz="1850" spc="50">
                <a:latin typeface="Arial"/>
                <a:cs typeface="Arial"/>
              </a:rPr>
              <a:t>are</a:t>
            </a:r>
            <a:r>
              <a:rPr dirty="0" sz="1850" spc="-285">
                <a:latin typeface="Arial"/>
                <a:cs typeface="Arial"/>
              </a:rPr>
              <a:t> </a:t>
            </a:r>
            <a:r>
              <a:rPr dirty="0" sz="1850" spc="35">
                <a:latin typeface="Arial"/>
                <a:cs typeface="Arial"/>
              </a:rPr>
              <a:t>ectopic.</a:t>
            </a:r>
            <a:endParaRPr sz="1850">
              <a:latin typeface="Arial"/>
              <a:cs typeface="Arial"/>
            </a:endParaRPr>
          </a:p>
          <a:p>
            <a:pPr marL="262890" indent="-250190">
              <a:lnSpc>
                <a:spcPct val="100000"/>
              </a:lnSpc>
              <a:spcBef>
                <a:spcPts val="375"/>
              </a:spcBef>
              <a:buClr>
                <a:srgbClr val="9B57D3"/>
              </a:buClr>
              <a:buSzPct val="59459"/>
              <a:buFont typeface="DejaVu Sans"/>
              <a:buChar char="•"/>
              <a:tabLst>
                <a:tab pos="263525" algn="l"/>
              </a:tabLst>
            </a:pPr>
            <a:r>
              <a:rPr dirty="0" sz="1850" spc="-90" b="1">
                <a:latin typeface="Arial"/>
                <a:cs typeface="Arial"/>
              </a:rPr>
              <a:t>Sites:</a:t>
            </a:r>
            <a:endParaRPr sz="1850">
              <a:latin typeface="Arial"/>
              <a:cs typeface="Arial"/>
            </a:endParaRPr>
          </a:p>
          <a:p>
            <a:pPr lvl="1" marL="534670" marR="439420" indent="-207645">
              <a:lnSpc>
                <a:spcPct val="91600"/>
              </a:lnSpc>
              <a:spcBef>
                <a:spcPts val="455"/>
              </a:spcBef>
              <a:buClr>
                <a:srgbClr val="92278F"/>
              </a:buClr>
              <a:buSzPct val="70270"/>
              <a:buFont typeface="DejaVu Sans"/>
              <a:buChar char="•"/>
              <a:tabLst>
                <a:tab pos="535305" algn="l"/>
              </a:tabLst>
            </a:pPr>
            <a:r>
              <a:rPr dirty="0" sz="1850" spc="5">
                <a:latin typeface="Arial"/>
                <a:cs typeface="Arial"/>
              </a:rPr>
              <a:t>Over </a:t>
            </a:r>
            <a:r>
              <a:rPr dirty="0" sz="1850" spc="-15">
                <a:latin typeface="Arial"/>
                <a:cs typeface="Arial"/>
              </a:rPr>
              <a:t>90% </a:t>
            </a:r>
            <a:r>
              <a:rPr dirty="0" sz="1850" spc="50">
                <a:latin typeface="Arial"/>
                <a:cs typeface="Arial"/>
              </a:rPr>
              <a:t>of </a:t>
            </a:r>
            <a:r>
              <a:rPr dirty="0" sz="1850" spc="60">
                <a:latin typeface="Arial"/>
                <a:cs typeface="Arial"/>
              </a:rPr>
              <a:t>ectopic  </a:t>
            </a:r>
            <a:r>
              <a:rPr dirty="0" sz="1850" spc="45">
                <a:latin typeface="Arial"/>
                <a:cs typeface="Arial"/>
              </a:rPr>
              <a:t>pregnancies</a:t>
            </a:r>
            <a:r>
              <a:rPr dirty="0" sz="1850" spc="-140">
                <a:latin typeface="Arial"/>
                <a:cs typeface="Arial"/>
              </a:rPr>
              <a:t> </a:t>
            </a:r>
            <a:r>
              <a:rPr dirty="0" sz="1850" spc="60">
                <a:latin typeface="Arial"/>
                <a:cs typeface="Arial"/>
              </a:rPr>
              <a:t>occur</a:t>
            </a:r>
            <a:r>
              <a:rPr dirty="0" sz="1850" spc="-135">
                <a:latin typeface="Arial"/>
                <a:cs typeface="Arial"/>
              </a:rPr>
              <a:t> </a:t>
            </a:r>
            <a:r>
              <a:rPr dirty="0" sz="1850" spc="5">
                <a:latin typeface="Arial"/>
                <a:cs typeface="Arial"/>
              </a:rPr>
              <a:t>in</a:t>
            </a:r>
            <a:r>
              <a:rPr dirty="0" sz="1850" spc="-135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the  </a:t>
            </a:r>
            <a:r>
              <a:rPr dirty="0" sz="1850" spc="35">
                <a:latin typeface="Arial"/>
                <a:cs typeface="Arial"/>
              </a:rPr>
              <a:t>fallopian </a:t>
            </a:r>
            <a:r>
              <a:rPr dirty="0" sz="1850" spc="45">
                <a:latin typeface="Arial"/>
                <a:cs typeface="Arial"/>
              </a:rPr>
              <a:t>tubes </a:t>
            </a:r>
            <a:r>
              <a:rPr dirty="0" sz="1850" spc="20">
                <a:latin typeface="Arial"/>
                <a:cs typeface="Arial"/>
              </a:rPr>
              <a:t>(tubal  pregnancy).</a:t>
            </a:r>
            <a:endParaRPr sz="1850">
              <a:latin typeface="Arial"/>
              <a:cs typeface="Arial"/>
            </a:endParaRPr>
          </a:p>
          <a:p>
            <a:pPr lvl="1" marL="534670" marR="368300" indent="-207645">
              <a:lnSpc>
                <a:spcPct val="91600"/>
              </a:lnSpc>
              <a:spcBef>
                <a:spcPts val="470"/>
              </a:spcBef>
              <a:buClr>
                <a:srgbClr val="92278F"/>
              </a:buClr>
              <a:buSzPct val="70270"/>
              <a:buFont typeface="DejaVu Sans"/>
              <a:buChar char="•"/>
              <a:tabLst>
                <a:tab pos="535305" algn="l"/>
              </a:tabLst>
            </a:pPr>
            <a:r>
              <a:rPr dirty="0" sz="1850" spc="30">
                <a:latin typeface="Arial"/>
                <a:cs typeface="Arial"/>
              </a:rPr>
              <a:t>Other </a:t>
            </a:r>
            <a:r>
              <a:rPr dirty="0" sz="1850" spc="10">
                <a:latin typeface="Arial"/>
                <a:cs typeface="Arial"/>
              </a:rPr>
              <a:t>sites </a:t>
            </a:r>
            <a:r>
              <a:rPr dirty="0" sz="1850" spc="50">
                <a:latin typeface="Arial"/>
                <a:cs typeface="Arial"/>
              </a:rPr>
              <a:t>of </a:t>
            </a:r>
            <a:r>
              <a:rPr dirty="0" sz="1850" spc="60">
                <a:latin typeface="Arial"/>
                <a:cs typeface="Arial"/>
              </a:rPr>
              <a:t>ectopic  </a:t>
            </a:r>
            <a:r>
              <a:rPr dirty="0" sz="1850" spc="55">
                <a:latin typeface="Arial"/>
                <a:cs typeface="Arial"/>
              </a:rPr>
              <a:t>pregnancy </a:t>
            </a:r>
            <a:r>
              <a:rPr dirty="0" sz="1850" spc="35">
                <a:latin typeface="Arial"/>
                <a:cs typeface="Arial"/>
              </a:rPr>
              <a:t>include </a:t>
            </a:r>
            <a:r>
              <a:rPr dirty="0" sz="1850" spc="50">
                <a:latin typeface="Arial"/>
                <a:cs typeface="Arial"/>
              </a:rPr>
              <a:t>the  </a:t>
            </a:r>
            <a:r>
              <a:rPr dirty="0" sz="1850" spc="5">
                <a:latin typeface="Arial"/>
                <a:cs typeface="Arial"/>
              </a:rPr>
              <a:t>ovaries, </a:t>
            </a:r>
            <a:r>
              <a:rPr dirty="0" sz="1850" spc="55">
                <a:latin typeface="Arial"/>
                <a:cs typeface="Arial"/>
              </a:rPr>
              <a:t>abdominal</a:t>
            </a:r>
            <a:r>
              <a:rPr dirty="0" sz="1850" spc="-315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cavity  </a:t>
            </a:r>
            <a:r>
              <a:rPr dirty="0" sz="1850" spc="75">
                <a:latin typeface="Arial"/>
                <a:cs typeface="Arial"/>
              </a:rPr>
              <a:t>and </a:t>
            </a:r>
            <a:r>
              <a:rPr dirty="0" sz="1850" spc="30">
                <a:latin typeface="Arial"/>
                <a:cs typeface="Arial"/>
              </a:rPr>
              <a:t>uterine</a:t>
            </a:r>
            <a:r>
              <a:rPr dirty="0" sz="1850" spc="-315">
                <a:latin typeface="Arial"/>
                <a:cs typeface="Arial"/>
              </a:rPr>
              <a:t> </a:t>
            </a:r>
            <a:r>
              <a:rPr dirty="0" sz="1850" spc="-5">
                <a:latin typeface="Arial"/>
                <a:cs typeface="Arial"/>
              </a:rPr>
              <a:t>cervix.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7776" y="1372133"/>
            <a:ext cx="3664623" cy="2711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93571" y="4100181"/>
            <a:ext cx="3636010" cy="2343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80"/>
              </a:spcBef>
            </a:pPr>
            <a:r>
              <a:rPr dirty="0" sz="650" spc="-45">
                <a:latin typeface="DejaVu Sans"/>
                <a:cs typeface="DejaVu Sans"/>
              </a:rPr>
              <a:t>Ectopic </a:t>
            </a:r>
            <a:r>
              <a:rPr dirty="0" sz="650" spc="-70">
                <a:latin typeface="DejaVu Sans"/>
                <a:cs typeface="DejaVu Sans"/>
              </a:rPr>
              <a:t>pregnancy. </a:t>
            </a:r>
            <a:r>
              <a:rPr dirty="0" sz="650" spc="-55">
                <a:latin typeface="DejaVu Sans"/>
                <a:cs typeface="DejaVu Sans"/>
              </a:rPr>
              <a:t>The </a:t>
            </a:r>
            <a:r>
              <a:rPr dirty="0" sz="650" spc="-45">
                <a:latin typeface="DejaVu Sans"/>
                <a:cs typeface="DejaVu Sans"/>
              </a:rPr>
              <a:t>fallopian </a:t>
            </a:r>
            <a:r>
              <a:rPr dirty="0" sz="650" spc="-80">
                <a:latin typeface="DejaVu Sans"/>
                <a:cs typeface="DejaVu Sans"/>
              </a:rPr>
              <a:t>tube </a:t>
            </a:r>
            <a:r>
              <a:rPr dirty="0" sz="650" spc="-40">
                <a:latin typeface="DejaVu Sans"/>
                <a:cs typeface="DejaVu Sans"/>
              </a:rPr>
              <a:t>is </a:t>
            </a:r>
            <a:r>
              <a:rPr dirty="0" sz="650" spc="-85">
                <a:latin typeface="DejaVu Sans"/>
                <a:cs typeface="DejaVu Sans"/>
              </a:rPr>
              <a:t>the </a:t>
            </a:r>
            <a:r>
              <a:rPr dirty="0" sz="650" spc="-80">
                <a:latin typeface="DejaVu Sans"/>
                <a:cs typeface="DejaVu Sans"/>
              </a:rPr>
              <a:t>most common </a:t>
            </a:r>
            <a:r>
              <a:rPr dirty="0" sz="650" spc="-65">
                <a:latin typeface="DejaVu Sans"/>
                <a:cs typeface="DejaVu Sans"/>
              </a:rPr>
              <a:t>site </a:t>
            </a:r>
            <a:r>
              <a:rPr dirty="0" sz="650" spc="-35">
                <a:latin typeface="DejaVu Sans"/>
                <a:cs typeface="DejaVu Sans"/>
              </a:rPr>
              <a:t>for </a:t>
            </a:r>
            <a:r>
              <a:rPr dirty="0" sz="650" spc="-60">
                <a:latin typeface="DejaVu Sans"/>
                <a:cs typeface="DejaVu Sans"/>
              </a:rPr>
              <a:t>ectopic </a:t>
            </a:r>
            <a:r>
              <a:rPr dirty="0" sz="650" spc="-70">
                <a:latin typeface="DejaVu Sans"/>
                <a:cs typeface="DejaVu Sans"/>
              </a:rPr>
              <a:t>pregnancies </a:t>
            </a:r>
            <a:r>
              <a:rPr dirty="0" sz="650" spc="-75">
                <a:latin typeface="DejaVu Sans"/>
                <a:cs typeface="DejaVu Sans"/>
              </a:rPr>
              <a:t>but they </a:t>
            </a:r>
            <a:r>
              <a:rPr dirty="0" sz="650" spc="-80">
                <a:latin typeface="DejaVu Sans"/>
                <a:cs typeface="DejaVu Sans"/>
              </a:rPr>
              <a:t>can </a:t>
            </a:r>
            <a:r>
              <a:rPr dirty="0" sz="650" spc="-60">
                <a:latin typeface="DejaVu Sans"/>
                <a:cs typeface="DejaVu Sans"/>
              </a:rPr>
              <a:t>also  occur </a:t>
            </a:r>
            <a:r>
              <a:rPr dirty="0" sz="650" spc="-65">
                <a:latin typeface="DejaVu Sans"/>
                <a:cs typeface="DejaVu Sans"/>
              </a:rPr>
              <a:t>on </a:t>
            </a:r>
            <a:r>
              <a:rPr dirty="0" sz="650" spc="-85">
                <a:latin typeface="DejaVu Sans"/>
                <a:cs typeface="DejaVu Sans"/>
              </a:rPr>
              <a:t>the </a:t>
            </a:r>
            <a:r>
              <a:rPr dirty="0" sz="650" spc="-60">
                <a:latin typeface="DejaVu Sans"/>
                <a:cs typeface="DejaVu Sans"/>
              </a:rPr>
              <a:t>ovary </a:t>
            </a:r>
            <a:r>
              <a:rPr dirty="0" sz="650" spc="-50">
                <a:latin typeface="DejaVu Sans"/>
                <a:cs typeface="DejaVu Sans"/>
              </a:rPr>
              <a:t>or </a:t>
            </a:r>
            <a:r>
              <a:rPr dirty="0" sz="650" spc="-85">
                <a:latin typeface="DejaVu Sans"/>
                <a:cs typeface="DejaVu Sans"/>
              </a:rPr>
              <a:t>the </a:t>
            </a:r>
            <a:r>
              <a:rPr dirty="0" sz="650" spc="-65">
                <a:latin typeface="DejaVu Sans"/>
                <a:cs typeface="DejaVu Sans"/>
              </a:rPr>
              <a:t>peritoneal </a:t>
            </a:r>
            <a:r>
              <a:rPr dirty="0" sz="650" spc="-70">
                <a:latin typeface="DejaVu Sans"/>
                <a:cs typeface="DejaVu Sans"/>
              </a:rPr>
              <a:t>surface </a:t>
            </a:r>
            <a:r>
              <a:rPr dirty="0" sz="650" spc="-30">
                <a:latin typeface="DejaVu Sans"/>
                <a:cs typeface="DejaVu Sans"/>
              </a:rPr>
              <a:t>of </a:t>
            </a:r>
            <a:r>
              <a:rPr dirty="0" sz="650" spc="-85">
                <a:latin typeface="DejaVu Sans"/>
                <a:cs typeface="DejaVu Sans"/>
              </a:rPr>
              <a:t>the </a:t>
            </a:r>
            <a:r>
              <a:rPr dirty="0" sz="650" spc="-65">
                <a:latin typeface="DejaVu Sans"/>
                <a:cs typeface="DejaVu Sans"/>
              </a:rPr>
              <a:t>abdominal </a:t>
            </a:r>
            <a:r>
              <a:rPr dirty="0" sz="650" spc="-55">
                <a:latin typeface="DejaVu Sans"/>
                <a:cs typeface="DejaVu Sans"/>
              </a:rPr>
              <a:t>cavity. From </a:t>
            </a:r>
            <a:r>
              <a:rPr dirty="0" sz="650" spc="-60">
                <a:latin typeface="DejaVu Sans"/>
                <a:cs typeface="DejaVu Sans"/>
              </a:rPr>
              <a:t>Damjanov, </a:t>
            </a:r>
            <a:r>
              <a:rPr dirty="0" sz="650" spc="-70">
                <a:latin typeface="DejaVu Sans"/>
                <a:cs typeface="DejaVu Sans"/>
              </a:rPr>
              <a:t>2000.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917" y="303688"/>
            <a:ext cx="4058920" cy="595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50"/>
              <a:t>Ectopic</a:t>
            </a:r>
            <a:r>
              <a:rPr dirty="0" spc="-320"/>
              <a:t> </a:t>
            </a:r>
            <a:r>
              <a:rPr dirty="0" spc="4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069" y="1687026"/>
            <a:ext cx="6671945" cy="35877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295"/>
              </a:spcBef>
            </a:pPr>
            <a:r>
              <a:rPr dirty="0" sz="1850" spc="-70" b="1">
                <a:latin typeface="Arial"/>
                <a:cs typeface="Arial"/>
              </a:rPr>
              <a:t>Clinical</a:t>
            </a:r>
            <a:r>
              <a:rPr dirty="0" sz="1850" spc="-120" b="1">
                <a:latin typeface="Arial"/>
                <a:cs typeface="Arial"/>
              </a:rPr>
              <a:t> </a:t>
            </a:r>
            <a:r>
              <a:rPr dirty="0" sz="1850" spc="-25" b="1">
                <a:latin typeface="Arial"/>
                <a:cs typeface="Arial"/>
              </a:rPr>
              <a:t>features</a:t>
            </a:r>
            <a:endParaRPr sz="1850">
              <a:latin typeface="Arial"/>
              <a:cs typeface="Arial"/>
            </a:endParaRPr>
          </a:p>
          <a:p>
            <a:pPr marL="299085" marR="5080" indent="-250190">
              <a:lnSpc>
                <a:spcPct val="81400"/>
              </a:lnSpc>
              <a:spcBef>
                <a:spcPts val="615"/>
              </a:spcBef>
              <a:buClr>
                <a:srgbClr val="9B57D3"/>
              </a:buClr>
              <a:buSzPct val="59459"/>
              <a:buFont typeface="DejaVu Sans"/>
              <a:buChar char="•"/>
              <a:tabLst>
                <a:tab pos="299720" algn="l"/>
              </a:tabLst>
            </a:pPr>
            <a:r>
              <a:rPr dirty="0" sz="1850" spc="5">
                <a:latin typeface="Arial"/>
                <a:cs typeface="Arial"/>
              </a:rPr>
              <a:t>A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60">
                <a:latin typeface="Arial"/>
                <a:cs typeface="Arial"/>
              </a:rPr>
              <a:t>woman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with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60">
                <a:latin typeface="Arial"/>
                <a:cs typeface="Arial"/>
              </a:rPr>
              <a:t>an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ectopic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tubal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pregnancy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60">
                <a:latin typeface="Arial"/>
                <a:cs typeface="Arial"/>
              </a:rPr>
              <a:t>may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35">
                <a:latin typeface="Arial"/>
                <a:cs typeface="Arial"/>
              </a:rPr>
              <a:t>present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with  </a:t>
            </a:r>
            <a:r>
              <a:rPr dirty="0" sz="1850" spc="20">
                <a:latin typeface="Arial"/>
                <a:cs typeface="Arial"/>
              </a:rPr>
              <a:t>pelvic </a:t>
            </a:r>
            <a:r>
              <a:rPr dirty="0" sz="1850" spc="45">
                <a:latin typeface="Arial"/>
                <a:cs typeface="Arial"/>
              </a:rPr>
              <a:t>pain </a:t>
            </a:r>
            <a:r>
              <a:rPr dirty="0" sz="1850" spc="30">
                <a:latin typeface="Arial"/>
                <a:cs typeface="Arial"/>
              </a:rPr>
              <a:t>or </a:t>
            </a:r>
            <a:r>
              <a:rPr dirty="0" sz="1850" spc="50">
                <a:latin typeface="Arial"/>
                <a:cs typeface="Arial"/>
              </a:rPr>
              <a:t>abnormal </a:t>
            </a:r>
            <a:r>
              <a:rPr dirty="0" sz="1850" spc="35">
                <a:latin typeface="Arial"/>
                <a:cs typeface="Arial"/>
              </a:rPr>
              <a:t>bleeding </a:t>
            </a:r>
            <a:r>
              <a:rPr dirty="0" sz="1850" spc="25">
                <a:latin typeface="Arial"/>
                <a:cs typeface="Arial"/>
              </a:rPr>
              <a:t>following </a:t>
            </a:r>
            <a:r>
              <a:rPr dirty="0" sz="1850" spc="85">
                <a:latin typeface="Arial"/>
                <a:cs typeface="Arial"/>
              </a:rPr>
              <a:t>a </a:t>
            </a:r>
            <a:r>
              <a:rPr dirty="0" sz="1850" spc="35">
                <a:latin typeface="Arial"/>
                <a:cs typeface="Arial"/>
              </a:rPr>
              <a:t>period </a:t>
            </a:r>
            <a:r>
              <a:rPr dirty="0" sz="1850" spc="45">
                <a:latin typeface="Arial"/>
                <a:cs typeface="Arial"/>
              </a:rPr>
              <a:t>of  </a:t>
            </a:r>
            <a:r>
              <a:rPr dirty="0" sz="1850" spc="30">
                <a:latin typeface="Arial"/>
                <a:cs typeface="Arial"/>
              </a:rPr>
              <a:t>amenorrhea.</a:t>
            </a:r>
            <a:endParaRPr sz="1850">
              <a:latin typeface="Arial"/>
              <a:cs typeface="Arial"/>
            </a:endParaRPr>
          </a:p>
          <a:p>
            <a:pPr marL="299085" marR="265430" indent="-250190">
              <a:lnSpc>
                <a:spcPts val="1830"/>
              </a:lnSpc>
              <a:spcBef>
                <a:spcPts val="545"/>
              </a:spcBef>
              <a:buClr>
                <a:srgbClr val="9B57D3"/>
              </a:buClr>
              <a:buSzPct val="59459"/>
              <a:buFont typeface="DejaVu Sans"/>
              <a:buChar char="•"/>
              <a:tabLst>
                <a:tab pos="299720" algn="l"/>
              </a:tabLst>
            </a:pPr>
            <a:r>
              <a:rPr dirty="0" sz="1850" spc="25">
                <a:latin typeface="Arial"/>
                <a:cs typeface="Arial"/>
              </a:rPr>
              <a:t>Many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35">
                <a:latin typeface="Arial"/>
                <a:cs typeface="Arial"/>
              </a:rPr>
              <a:t>present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30">
                <a:latin typeface="Arial"/>
                <a:cs typeface="Arial"/>
              </a:rPr>
              <a:t>as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 spc="60">
                <a:latin typeface="Arial"/>
                <a:cs typeface="Arial"/>
              </a:rPr>
              <a:t>an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40">
                <a:latin typeface="Arial"/>
                <a:cs typeface="Arial"/>
              </a:rPr>
              <a:t>emergency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with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tubal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 spc="25">
                <a:latin typeface="Arial"/>
                <a:cs typeface="Arial"/>
              </a:rPr>
              <a:t>rupture,</a:t>
            </a:r>
            <a:r>
              <a:rPr dirty="0" sz="1850" spc="-110">
                <a:latin typeface="Arial"/>
                <a:cs typeface="Arial"/>
              </a:rPr>
              <a:t> </a:t>
            </a:r>
            <a:r>
              <a:rPr dirty="0" sz="1850" spc="5">
                <a:latin typeface="Arial"/>
                <a:cs typeface="Arial"/>
              </a:rPr>
              <a:t>severe  </a:t>
            </a:r>
            <a:r>
              <a:rPr dirty="0" sz="1850" spc="65">
                <a:latin typeface="Arial"/>
                <a:cs typeface="Arial"/>
              </a:rPr>
              <a:t>acute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abdominal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pain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70">
                <a:latin typeface="Arial"/>
                <a:cs typeface="Arial"/>
              </a:rPr>
              <a:t>and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hemorrhagic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shock.</a:t>
            </a:r>
            <a:endParaRPr sz="185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165"/>
              </a:spcBef>
            </a:pPr>
            <a:r>
              <a:rPr dirty="0" sz="1850" spc="-65" b="1">
                <a:latin typeface="Arial"/>
                <a:cs typeface="Arial"/>
              </a:rPr>
              <a:t>Diagnosis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9B57D3"/>
              </a:buClr>
              <a:buSzPct val="59459"/>
              <a:buFont typeface="DejaVu Sans"/>
              <a:buChar char="◻"/>
              <a:tabLst>
                <a:tab pos="299720" algn="l"/>
              </a:tabLst>
            </a:pPr>
            <a:r>
              <a:rPr dirty="0" sz="1850" spc="-10">
                <a:latin typeface="Arial"/>
                <a:cs typeface="Arial"/>
              </a:rPr>
              <a:t>Clinical:</a:t>
            </a:r>
            <a:endParaRPr sz="1850">
              <a:latin typeface="Arial"/>
              <a:cs typeface="Arial"/>
            </a:endParaRPr>
          </a:p>
          <a:p>
            <a:pPr lvl="1" marL="571500" marR="394970" indent="-318770">
              <a:lnSpc>
                <a:spcPts val="1830"/>
              </a:lnSpc>
              <a:spcBef>
                <a:spcPts val="459"/>
              </a:spcBef>
              <a:buClr>
                <a:srgbClr val="92278F"/>
              </a:buClr>
              <a:buSzPct val="70270"/>
              <a:buFont typeface="DejaVu Sans"/>
              <a:buChar char="➢"/>
              <a:tabLst>
                <a:tab pos="572135" algn="l"/>
              </a:tabLst>
            </a:pPr>
            <a:r>
              <a:rPr dirty="0" sz="1850" spc="45">
                <a:latin typeface="Arial"/>
                <a:cs typeface="Arial"/>
              </a:rPr>
              <a:t>abdominal/pelvic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 spc="35">
                <a:latin typeface="Arial"/>
                <a:cs typeface="Arial"/>
              </a:rPr>
              <a:t>ultrasound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 spc="325">
                <a:latin typeface="DejaVu Sans"/>
                <a:cs typeface="DejaVu Sans"/>
              </a:rPr>
              <a:t>→</a:t>
            </a:r>
            <a:r>
              <a:rPr dirty="0" sz="1850" spc="-175">
                <a:latin typeface="DejaVu Sans"/>
                <a:cs typeface="DejaVu Sans"/>
              </a:rPr>
              <a:t> </a:t>
            </a:r>
            <a:r>
              <a:rPr dirty="0" sz="1850" spc="40">
                <a:latin typeface="Arial"/>
                <a:cs typeface="Arial"/>
              </a:rPr>
              <a:t>gestational</a:t>
            </a:r>
            <a:r>
              <a:rPr dirty="0" sz="1850" spc="-105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sac</a:t>
            </a:r>
            <a:r>
              <a:rPr dirty="0" sz="1850" spc="-100">
                <a:latin typeface="Arial"/>
                <a:cs typeface="Arial"/>
              </a:rPr>
              <a:t> </a:t>
            </a:r>
            <a:r>
              <a:rPr dirty="0" sz="1850" spc="30">
                <a:latin typeface="Arial"/>
                <a:cs typeface="Arial"/>
              </a:rPr>
              <a:t>within  fallopian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tube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30">
                <a:latin typeface="Arial"/>
                <a:cs typeface="Arial"/>
              </a:rPr>
              <a:t>or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40">
                <a:latin typeface="Arial"/>
                <a:cs typeface="Arial"/>
              </a:rPr>
              <a:t>other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40">
                <a:latin typeface="Arial"/>
                <a:cs typeface="Arial"/>
              </a:rPr>
              <a:t>location</a:t>
            </a:r>
            <a:endParaRPr sz="1850">
              <a:latin typeface="Arial"/>
              <a:cs typeface="Arial"/>
            </a:endParaRPr>
          </a:p>
          <a:p>
            <a:pPr lvl="1" marL="571500" indent="-318770">
              <a:lnSpc>
                <a:spcPct val="100000"/>
              </a:lnSpc>
              <a:spcBef>
                <a:spcPts val="35"/>
              </a:spcBef>
              <a:buClr>
                <a:srgbClr val="92278F"/>
              </a:buClr>
              <a:buSzPct val="70270"/>
              <a:buFont typeface="DejaVu Sans"/>
              <a:buChar char="➢"/>
              <a:tabLst>
                <a:tab pos="572135" algn="l"/>
              </a:tabLst>
            </a:pPr>
            <a:r>
              <a:rPr dirty="0" sz="1850" spc="15">
                <a:latin typeface="Arial"/>
                <a:cs typeface="Arial"/>
              </a:rPr>
              <a:t>positive </a:t>
            </a:r>
            <a:r>
              <a:rPr dirty="0" sz="1850" spc="-50">
                <a:latin typeface="Arial"/>
                <a:cs typeface="Arial"/>
              </a:rPr>
              <a:t>HCG</a:t>
            </a:r>
            <a:r>
              <a:rPr dirty="0" sz="1850" spc="-250">
                <a:latin typeface="Arial"/>
                <a:cs typeface="Arial"/>
              </a:rPr>
              <a:t> </a:t>
            </a:r>
            <a:r>
              <a:rPr dirty="0" sz="1850" spc="-10">
                <a:latin typeface="Arial"/>
                <a:cs typeface="Arial"/>
              </a:rPr>
              <a:t>levels</a:t>
            </a:r>
            <a:endParaRPr sz="18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04"/>
              </a:spcBef>
              <a:buClr>
                <a:srgbClr val="9B57D3"/>
              </a:buClr>
              <a:buSzPct val="59459"/>
              <a:buFont typeface="DejaVu Sans"/>
              <a:buChar char="◻"/>
              <a:tabLst>
                <a:tab pos="299720" algn="l"/>
              </a:tabLst>
            </a:pPr>
            <a:r>
              <a:rPr dirty="0" sz="1850" spc="20">
                <a:latin typeface="Arial"/>
                <a:cs typeface="Arial"/>
              </a:rPr>
              <a:t>Microscopic:</a:t>
            </a:r>
            <a:r>
              <a:rPr dirty="0" sz="1850" spc="-120">
                <a:latin typeface="Arial"/>
                <a:cs typeface="Arial"/>
              </a:rPr>
              <a:t> </a:t>
            </a:r>
            <a:r>
              <a:rPr dirty="0" sz="1850" spc="50">
                <a:latin typeface="Arial"/>
                <a:cs typeface="Arial"/>
              </a:rPr>
              <a:t>placental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10">
                <a:latin typeface="Arial"/>
                <a:cs typeface="Arial"/>
              </a:rPr>
              <a:t>tissue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30">
                <a:latin typeface="Arial"/>
                <a:cs typeface="Arial"/>
              </a:rPr>
              <a:t>or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45">
                <a:latin typeface="Arial"/>
                <a:cs typeface="Arial"/>
              </a:rPr>
              <a:t>fetal</a:t>
            </a:r>
            <a:r>
              <a:rPr dirty="0" sz="1850" spc="-114">
                <a:latin typeface="Arial"/>
                <a:cs typeface="Arial"/>
              </a:rPr>
              <a:t> </a:t>
            </a:r>
            <a:r>
              <a:rPr dirty="0" sz="1850" spc="55">
                <a:latin typeface="Arial"/>
                <a:cs typeface="Arial"/>
              </a:rPr>
              <a:t>parts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270"/>
              </a:spcBef>
            </a:pPr>
            <a:r>
              <a:rPr dirty="0" spc="-90"/>
              <a:t>Risk </a:t>
            </a:r>
            <a:r>
              <a:rPr dirty="0" spc="80"/>
              <a:t>factors </a:t>
            </a:r>
            <a:r>
              <a:rPr dirty="0" spc="55"/>
              <a:t>for</a:t>
            </a:r>
            <a:r>
              <a:rPr dirty="0" spc="-775"/>
              <a:t> </a:t>
            </a:r>
            <a:r>
              <a:rPr dirty="0" spc="80"/>
              <a:t>ectopic  </a:t>
            </a:r>
            <a:r>
              <a:rPr dirty="0" spc="7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246" y="1297584"/>
            <a:ext cx="7313930" cy="459740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350" spc="-35" b="1">
                <a:latin typeface="Arial"/>
                <a:cs typeface="Arial"/>
              </a:rPr>
              <a:t>Tubal </a:t>
            </a:r>
            <a:r>
              <a:rPr dirty="0" sz="1350" spc="-30" b="1">
                <a:latin typeface="Arial"/>
                <a:cs typeface="Arial"/>
              </a:rPr>
              <a:t>ectopic</a:t>
            </a:r>
            <a:r>
              <a:rPr dirty="0" sz="1350" spc="-150" b="1">
                <a:latin typeface="Arial"/>
                <a:cs typeface="Arial"/>
              </a:rPr>
              <a:t> </a:t>
            </a:r>
            <a:r>
              <a:rPr dirty="0" sz="1350" spc="-40" b="1">
                <a:latin typeface="Arial"/>
                <a:cs typeface="Arial"/>
              </a:rPr>
              <a:t>pregnancy:</a:t>
            </a:r>
            <a:endParaRPr sz="1350">
              <a:latin typeface="Arial"/>
              <a:cs typeface="Arial"/>
            </a:endParaRPr>
          </a:p>
          <a:p>
            <a:pPr marL="12700" indent="15240">
              <a:lnSpc>
                <a:spcPct val="100000"/>
              </a:lnSpc>
              <a:spcBef>
                <a:spcPts val="630"/>
              </a:spcBef>
              <a:buClr>
                <a:srgbClr val="9B57D3"/>
              </a:buClr>
              <a:buSzPct val="59259"/>
              <a:buFont typeface="DejaVu Sans"/>
              <a:buChar char="•"/>
              <a:tabLst>
                <a:tab pos="284480" algn="l"/>
                <a:tab pos="285115" algn="l"/>
              </a:tabLst>
            </a:pPr>
            <a:r>
              <a:rPr dirty="0" sz="1350" spc="10">
                <a:latin typeface="Arial"/>
                <a:cs typeface="Arial"/>
              </a:rPr>
              <a:t>Fallopian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tubes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are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most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common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location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for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ectopic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pregnancies</a:t>
            </a:r>
            <a:endParaRPr sz="1350">
              <a:latin typeface="Arial"/>
              <a:cs typeface="Arial"/>
            </a:endParaRPr>
          </a:p>
          <a:p>
            <a:pPr marL="12700" marR="5080" indent="15240">
              <a:lnSpc>
                <a:spcPct val="137700"/>
              </a:lnSpc>
              <a:buClr>
                <a:srgbClr val="9B57D3"/>
              </a:buClr>
              <a:buSzPct val="59259"/>
              <a:buFont typeface="DejaVu Sans"/>
              <a:buChar char="•"/>
              <a:tabLst>
                <a:tab pos="284480" algn="l"/>
                <a:tab pos="285115" algn="l"/>
              </a:tabLst>
            </a:pPr>
            <a:r>
              <a:rPr dirty="0" sz="1350" spc="5">
                <a:latin typeface="Arial"/>
                <a:cs typeface="Arial"/>
              </a:rPr>
              <a:t>Any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factor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50">
                <a:latin typeface="Arial"/>
                <a:cs typeface="Arial"/>
              </a:rPr>
              <a:t>that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retards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passage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ovum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through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tubes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predisposes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to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tubal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ectopic  </a:t>
            </a:r>
            <a:r>
              <a:rPr dirty="0" sz="1350" spc="20">
                <a:latin typeface="Arial"/>
                <a:cs typeface="Arial"/>
              </a:rPr>
              <a:t>pregnancy.</a:t>
            </a:r>
            <a:endParaRPr sz="1350">
              <a:latin typeface="Arial"/>
              <a:cs typeface="Arial"/>
            </a:endParaRPr>
          </a:p>
          <a:p>
            <a:pPr marL="12700" indent="15240">
              <a:lnSpc>
                <a:spcPct val="100000"/>
              </a:lnSpc>
              <a:spcBef>
                <a:spcPts val="615"/>
              </a:spcBef>
              <a:buClr>
                <a:srgbClr val="9B57D3"/>
              </a:buClr>
              <a:buSzPct val="59259"/>
              <a:buFont typeface="DejaVu Sans"/>
              <a:buChar char="•"/>
              <a:tabLst>
                <a:tab pos="284480" algn="l"/>
                <a:tab pos="285115" algn="l"/>
              </a:tabLst>
            </a:pPr>
            <a:r>
              <a:rPr dirty="0" sz="1350" spc="-20">
                <a:latin typeface="Arial"/>
                <a:cs typeface="Arial"/>
              </a:rPr>
              <a:t>In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about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half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cases,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it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is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due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to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chronic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inflammation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and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scarring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in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oviduct.</a:t>
            </a:r>
            <a:endParaRPr sz="1350">
              <a:latin typeface="Arial"/>
              <a:cs typeface="Arial"/>
            </a:endParaRPr>
          </a:p>
          <a:p>
            <a:pPr marL="12700" indent="15240">
              <a:lnSpc>
                <a:spcPct val="100000"/>
              </a:lnSpc>
              <a:spcBef>
                <a:spcPts val="610"/>
              </a:spcBef>
              <a:buClr>
                <a:srgbClr val="9B57D3"/>
              </a:buClr>
              <a:buSzPct val="59259"/>
              <a:buFont typeface="DejaVu Sans"/>
              <a:buChar char="•"/>
              <a:tabLst>
                <a:tab pos="284480" algn="l"/>
                <a:tab pos="285115" algn="l"/>
              </a:tabLst>
            </a:pPr>
            <a:r>
              <a:rPr dirty="0" sz="1350" spc="-15">
                <a:latin typeface="Arial"/>
                <a:cs typeface="Arial"/>
              </a:rPr>
              <a:t>The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risk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factors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are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as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follows:</a:t>
            </a:r>
            <a:endParaRPr sz="1350">
              <a:latin typeface="Arial"/>
              <a:cs typeface="Arial"/>
            </a:endParaRPr>
          </a:p>
          <a:p>
            <a:pPr lvl="1" marL="560070" marR="26034" indent="-321945">
              <a:lnSpc>
                <a:spcPct val="102000"/>
              </a:lnSpc>
              <a:spcBef>
                <a:spcPts val="450"/>
              </a:spcBef>
              <a:buClr>
                <a:srgbClr val="92278F"/>
              </a:buClr>
              <a:buSzPct val="70370"/>
              <a:buAutoNum type="arabicPeriod"/>
              <a:tabLst>
                <a:tab pos="560070" algn="l"/>
                <a:tab pos="560705" algn="l"/>
              </a:tabLst>
            </a:pPr>
            <a:r>
              <a:rPr dirty="0" sz="1350" spc="-5">
                <a:latin typeface="Arial"/>
                <a:cs typeface="Arial"/>
              </a:rPr>
              <a:t>Pelvic </a:t>
            </a:r>
            <a:r>
              <a:rPr dirty="0" sz="1350" spc="25">
                <a:latin typeface="Arial"/>
                <a:cs typeface="Arial"/>
              </a:rPr>
              <a:t>inflammatory </a:t>
            </a:r>
            <a:r>
              <a:rPr dirty="0" sz="1350" spc="20">
                <a:latin typeface="Arial"/>
                <a:cs typeface="Arial"/>
              </a:rPr>
              <a:t>disease/infections/salpingitis </a:t>
            </a:r>
            <a:r>
              <a:rPr dirty="0" sz="1350" spc="-25">
                <a:latin typeface="Arial"/>
                <a:cs typeface="Arial"/>
              </a:rPr>
              <a:t>is </a:t>
            </a:r>
            <a:r>
              <a:rPr dirty="0" sz="1350" spc="30">
                <a:latin typeface="Arial"/>
                <a:cs typeface="Arial"/>
              </a:rPr>
              <a:t>the most </a:t>
            </a:r>
            <a:r>
              <a:rPr dirty="0" sz="1350" spc="35">
                <a:latin typeface="Arial"/>
                <a:cs typeface="Arial"/>
              </a:rPr>
              <a:t>common </a:t>
            </a:r>
            <a:r>
              <a:rPr dirty="0" sz="1350" spc="5">
                <a:latin typeface="Arial"/>
                <a:cs typeface="Arial"/>
              </a:rPr>
              <a:t>cause. </a:t>
            </a:r>
            <a:r>
              <a:rPr dirty="0" sz="1350" spc="-15">
                <a:latin typeface="Arial"/>
                <a:cs typeface="Arial"/>
              </a:rPr>
              <a:t>The  </a:t>
            </a:r>
            <a:r>
              <a:rPr dirty="0" sz="1350" spc="25">
                <a:latin typeface="Arial"/>
                <a:cs typeface="Arial"/>
              </a:rPr>
              <a:t>inflammation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can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damage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ciliary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activity,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cause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tubal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obstruction,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pelvic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adhesions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with  </a:t>
            </a:r>
            <a:r>
              <a:rPr dirty="0" sz="1350" spc="20">
                <a:latin typeface="Arial"/>
                <a:cs typeface="Arial"/>
              </a:rPr>
              <a:t>scarring </a:t>
            </a:r>
            <a:r>
              <a:rPr dirty="0" sz="1350" spc="45">
                <a:latin typeface="Arial"/>
                <a:cs typeface="Arial"/>
              </a:rPr>
              <a:t>and </a:t>
            </a:r>
            <a:r>
              <a:rPr dirty="0" sz="1350" spc="20">
                <a:latin typeface="Arial"/>
                <a:cs typeface="Arial"/>
              </a:rPr>
              <a:t>distortion </a:t>
            </a:r>
            <a:r>
              <a:rPr dirty="0" sz="1350" spc="25">
                <a:latin typeface="Arial"/>
                <a:cs typeface="Arial"/>
              </a:rPr>
              <a:t>of </a:t>
            </a:r>
            <a:r>
              <a:rPr dirty="0" sz="1350" spc="30">
                <a:latin typeface="Arial"/>
                <a:cs typeface="Arial"/>
              </a:rPr>
              <a:t>the </a:t>
            </a:r>
            <a:r>
              <a:rPr dirty="0" sz="1350" spc="20">
                <a:latin typeface="Arial"/>
                <a:cs typeface="Arial"/>
              </a:rPr>
              <a:t>fallopian </a:t>
            </a:r>
            <a:r>
              <a:rPr dirty="0" sz="1350" spc="5">
                <a:latin typeface="Arial"/>
                <a:cs typeface="Arial"/>
              </a:rPr>
              <a:t>tubes. </a:t>
            </a:r>
            <a:r>
              <a:rPr dirty="0" sz="1350" spc="25">
                <a:latin typeface="Arial"/>
                <a:cs typeface="Arial"/>
              </a:rPr>
              <a:t>Women who </a:t>
            </a:r>
            <a:r>
              <a:rPr dirty="0" sz="1350" spc="15">
                <a:latin typeface="Arial"/>
                <a:cs typeface="Arial"/>
              </a:rPr>
              <a:t>have </a:t>
            </a:r>
            <a:r>
              <a:rPr dirty="0" sz="1350" spc="45">
                <a:latin typeface="Arial"/>
                <a:cs typeface="Arial"/>
              </a:rPr>
              <a:t>had </a:t>
            </a:r>
            <a:r>
              <a:rPr dirty="0" sz="1350" spc="10">
                <a:latin typeface="Arial"/>
                <a:cs typeface="Arial"/>
              </a:rPr>
              <a:t>pelvic </a:t>
            </a:r>
            <a:r>
              <a:rPr dirty="0" sz="1350" spc="15">
                <a:latin typeface="Arial"/>
                <a:cs typeface="Arial"/>
              </a:rPr>
              <a:t>infections  have </a:t>
            </a:r>
            <a:r>
              <a:rPr dirty="0" sz="1350" spc="55">
                <a:latin typeface="Arial"/>
                <a:cs typeface="Arial"/>
              </a:rPr>
              <a:t>a </a:t>
            </a:r>
            <a:r>
              <a:rPr dirty="0" sz="1350">
                <a:latin typeface="Arial"/>
                <a:cs typeface="Arial"/>
              </a:rPr>
              <a:t>five </a:t>
            </a:r>
            <a:r>
              <a:rPr dirty="0" sz="1350" spc="15">
                <a:latin typeface="Arial"/>
                <a:cs typeface="Arial"/>
              </a:rPr>
              <a:t>times </a:t>
            </a:r>
            <a:r>
              <a:rPr dirty="0" sz="1350" spc="30">
                <a:latin typeface="Arial"/>
                <a:cs typeface="Arial"/>
              </a:rPr>
              <a:t>greater </a:t>
            </a:r>
            <a:r>
              <a:rPr dirty="0" sz="1350" spc="-5">
                <a:latin typeface="Arial"/>
                <a:cs typeface="Arial"/>
              </a:rPr>
              <a:t>risk </a:t>
            </a:r>
            <a:r>
              <a:rPr dirty="0" sz="1350" spc="25">
                <a:latin typeface="Arial"/>
                <a:cs typeface="Arial"/>
              </a:rPr>
              <a:t>of </a:t>
            </a:r>
            <a:r>
              <a:rPr dirty="0" sz="1350" spc="35">
                <a:latin typeface="Arial"/>
                <a:cs typeface="Arial"/>
              </a:rPr>
              <a:t>ectopic </a:t>
            </a:r>
            <a:r>
              <a:rPr dirty="0" sz="1350" spc="30">
                <a:latin typeface="Arial"/>
                <a:cs typeface="Arial"/>
              </a:rPr>
              <a:t>pregnancy </a:t>
            </a:r>
            <a:r>
              <a:rPr dirty="0" sz="1350" spc="5">
                <a:latin typeface="Arial"/>
                <a:cs typeface="Arial"/>
              </a:rPr>
              <a:t>(infection </a:t>
            </a:r>
            <a:r>
              <a:rPr dirty="0" sz="1350" spc="-25">
                <a:latin typeface="Arial"/>
                <a:cs typeface="Arial"/>
              </a:rPr>
              <a:t>is </a:t>
            </a:r>
            <a:r>
              <a:rPr dirty="0" sz="1350" spc="5">
                <a:latin typeface="Arial"/>
                <a:cs typeface="Arial"/>
              </a:rPr>
              <a:t>usually </a:t>
            </a:r>
            <a:r>
              <a:rPr dirty="0" sz="1350" spc="25">
                <a:latin typeface="Arial"/>
                <a:cs typeface="Arial"/>
              </a:rPr>
              <a:t>by </a:t>
            </a:r>
            <a:r>
              <a:rPr dirty="0" sz="1350">
                <a:latin typeface="Arial"/>
                <a:cs typeface="Arial"/>
              </a:rPr>
              <a:t>Neisseriae  </a:t>
            </a:r>
            <a:r>
              <a:rPr dirty="0" sz="1350" spc="25">
                <a:latin typeface="Arial"/>
                <a:cs typeface="Arial"/>
              </a:rPr>
              <a:t>gonorrhea </a:t>
            </a:r>
            <a:r>
              <a:rPr dirty="0" sz="1350" spc="-114">
                <a:latin typeface="Arial"/>
                <a:cs typeface="Arial"/>
              </a:rPr>
              <a:t>&amp;</a:t>
            </a:r>
            <a:r>
              <a:rPr dirty="0" sz="1350" spc="-21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chlamydia).</a:t>
            </a:r>
            <a:endParaRPr sz="1350">
              <a:latin typeface="Arial"/>
              <a:cs typeface="Arial"/>
            </a:endParaRPr>
          </a:p>
          <a:p>
            <a:pPr lvl="1" marL="560070" indent="-321945">
              <a:lnSpc>
                <a:spcPct val="100000"/>
              </a:lnSpc>
              <a:spcBef>
                <a:spcPts val="505"/>
              </a:spcBef>
              <a:buClr>
                <a:srgbClr val="92278F"/>
              </a:buClr>
              <a:buSzPct val="70370"/>
              <a:buAutoNum type="arabicPeriod"/>
              <a:tabLst>
                <a:tab pos="560070" algn="l"/>
                <a:tab pos="560705" algn="l"/>
              </a:tabLst>
            </a:pPr>
            <a:r>
              <a:rPr dirty="0" sz="1350" spc="25">
                <a:latin typeface="Arial"/>
                <a:cs typeface="Arial"/>
              </a:rPr>
              <a:t>Abdominal/pelvic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surgery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or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tubal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ligation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surgery.</a:t>
            </a:r>
            <a:endParaRPr sz="1350">
              <a:latin typeface="Arial"/>
              <a:cs typeface="Arial"/>
            </a:endParaRPr>
          </a:p>
          <a:p>
            <a:pPr lvl="1" marL="560070" indent="-321945">
              <a:lnSpc>
                <a:spcPct val="100000"/>
              </a:lnSpc>
              <a:spcBef>
                <a:spcPts val="484"/>
              </a:spcBef>
              <a:buClr>
                <a:srgbClr val="92278F"/>
              </a:buClr>
              <a:buSzPct val="70370"/>
              <a:buAutoNum type="arabicPeriod"/>
              <a:tabLst>
                <a:tab pos="560070" algn="l"/>
                <a:tab pos="560705" algn="l"/>
              </a:tabLst>
            </a:pPr>
            <a:r>
              <a:rPr dirty="0" sz="1350" spc="15">
                <a:latin typeface="Arial"/>
                <a:cs typeface="Arial"/>
              </a:rPr>
              <a:t>Intrauterine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tumors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and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endometriosis.</a:t>
            </a:r>
            <a:endParaRPr sz="1350">
              <a:latin typeface="Arial"/>
              <a:cs typeface="Arial"/>
            </a:endParaRPr>
          </a:p>
          <a:p>
            <a:pPr lvl="1" marL="560070" marR="444500" indent="-321945">
              <a:lnSpc>
                <a:spcPct val="101699"/>
              </a:lnSpc>
              <a:spcBef>
                <a:spcPts val="455"/>
              </a:spcBef>
              <a:buClr>
                <a:srgbClr val="92278F"/>
              </a:buClr>
              <a:buSzPct val="70370"/>
              <a:buAutoNum type="arabicPeriod"/>
              <a:tabLst>
                <a:tab pos="560070" algn="l"/>
                <a:tab pos="560705" algn="l"/>
              </a:tabLst>
            </a:pPr>
            <a:r>
              <a:rPr dirty="0" sz="1350" spc="10">
                <a:latin typeface="Arial"/>
                <a:cs typeface="Arial"/>
              </a:rPr>
              <a:t>Smoking </a:t>
            </a:r>
            <a:r>
              <a:rPr dirty="0" sz="1350" spc="45">
                <a:latin typeface="Arial"/>
                <a:cs typeface="Arial"/>
              </a:rPr>
              <a:t>can </a:t>
            </a:r>
            <a:r>
              <a:rPr dirty="0" sz="1350" spc="225">
                <a:latin typeface="DejaVu Sans"/>
                <a:cs typeface="DejaVu Sans"/>
              </a:rPr>
              <a:t>→ </a:t>
            </a:r>
            <a:r>
              <a:rPr dirty="0" sz="1350" spc="25">
                <a:latin typeface="Arial"/>
                <a:cs typeface="Arial"/>
              </a:rPr>
              <a:t>decreased </a:t>
            </a:r>
            <a:r>
              <a:rPr dirty="0" sz="1350" spc="35">
                <a:latin typeface="Arial"/>
                <a:cs typeface="Arial"/>
              </a:rPr>
              <a:t>tubal </a:t>
            </a:r>
            <a:r>
              <a:rPr dirty="0" sz="1350" spc="15">
                <a:latin typeface="Arial"/>
                <a:cs typeface="Arial"/>
              </a:rPr>
              <a:t>motility </a:t>
            </a:r>
            <a:r>
              <a:rPr dirty="0" sz="1350" spc="25">
                <a:latin typeface="Arial"/>
                <a:cs typeface="Arial"/>
              </a:rPr>
              <a:t>by </a:t>
            </a:r>
            <a:r>
              <a:rPr dirty="0" sz="1350" spc="40">
                <a:latin typeface="Arial"/>
                <a:cs typeface="Arial"/>
              </a:rPr>
              <a:t>damaging </a:t>
            </a:r>
            <a:r>
              <a:rPr dirty="0" sz="1350" spc="20">
                <a:latin typeface="Arial"/>
                <a:cs typeface="Arial"/>
              </a:rPr>
              <a:t>ciliated </a:t>
            </a:r>
            <a:r>
              <a:rPr dirty="0" sz="1350">
                <a:latin typeface="Arial"/>
                <a:cs typeface="Arial"/>
              </a:rPr>
              <a:t>cells </a:t>
            </a:r>
            <a:r>
              <a:rPr dirty="0" sz="1350" spc="15">
                <a:latin typeface="Arial"/>
                <a:cs typeface="Arial"/>
              </a:rPr>
              <a:t>or </a:t>
            </a:r>
            <a:r>
              <a:rPr dirty="0" sz="1350" spc="20">
                <a:latin typeface="Arial"/>
                <a:cs typeface="Arial"/>
              </a:rPr>
              <a:t>it </a:t>
            </a:r>
            <a:r>
              <a:rPr dirty="0" sz="1350" spc="35">
                <a:latin typeface="Arial"/>
                <a:cs typeface="Arial"/>
              </a:rPr>
              <a:t>may  </a:t>
            </a:r>
            <a:r>
              <a:rPr dirty="0" sz="1350" spc="15">
                <a:latin typeface="Arial"/>
                <a:cs typeface="Arial"/>
              </a:rPr>
              <a:t>predisposing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them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to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pelvic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inflammatory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disease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(due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to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impaired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immunity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in  </a:t>
            </a:r>
            <a:r>
              <a:rPr dirty="0" sz="1350" spc="-20">
                <a:latin typeface="Arial"/>
                <a:cs typeface="Arial"/>
              </a:rPr>
              <a:t>smokers).</a:t>
            </a:r>
            <a:endParaRPr sz="1350">
              <a:latin typeface="Arial"/>
              <a:cs typeface="Arial"/>
            </a:endParaRPr>
          </a:p>
          <a:p>
            <a:pPr lvl="1" marL="560070" indent="-321945">
              <a:lnSpc>
                <a:spcPct val="100000"/>
              </a:lnSpc>
              <a:spcBef>
                <a:spcPts val="505"/>
              </a:spcBef>
              <a:buClr>
                <a:srgbClr val="92278F"/>
              </a:buClr>
              <a:buSzPct val="70370"/>
              <a:buAutoNum type="arabicPeriod"/>
              <a:tabLst>
                <a:tab pos="560070" algn="l"/>
                <a:tab pos="560705" algn="l"/>
              </a:tabLst>
            </a:pPr>
            <a:r>
              <a:rPr dirty="0" sz="1350" spc="15">
                <a:latin typeface="Arial"/>
                <a:cs typeface="Arial"/>
              </a:rPr>
              <a:t>Congenital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anomaly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tubes.</a:t>
            </a:r>
            <a:endParaRPr sz="1350">
              <a:latin typeface="Arial"/>
              <a:cs typeface="Arial"/>
            </a:endParaRPr>
          </a:p>
          <a:p>
            <a:pPr lvl="1" marL="560070" indent="-321945">
              <a:lnSpc>
                <a:spcPct val="100000"/>
              </a:lnSpc>
              <a:spcBef>
                <a:spcPts val="484"/>
              </a:spcBef>
              <a:buClr>
                <a:srgbClr val="92278F"/>
              </a:buClr>
              <a:buSzPct val="70370"/>
              <a:buAutoNum type="arabicPeriod"/>
              <a:tabLst>
                <a:tab pos="560070" algn="l"/>
                <a:tab pos="560705" algn="l"/>
              </a:tabLst>
            </a:pPr>
            <a:r>
              <a:rPr dirty="0" sz="1350" spc="15">
                <a:latin typeface="Arial"/>
                <a:cs typeface="Arial"/>
              </a:rPr>
              <a:t>In-utero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diethylstilbestrol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80">
                <a:latin typeface="Arial"/>
                <a:cs typeface="Arial"/>
              </a:rPr>
              <a:t>(DES) </a:t>
            </a:r>
            <a:r>
              <a:rPr dirty="0" sz="1350" spc="10">
                <a:latin typeface="Arial"/>
                <a:cs typeface="Arial"/>
              </a:rPr>
              <a:t>exposure</a:t>
            </a:r>
            <a:r>
              <a:rPr dirty="0" sz="1350" spc="21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increases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risk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ectopic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pregnancy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due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to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4460"/>
              </a:lnSpc>
              <a:spcBef>
                <a:spcPts val="270"/>
              </a:spcBef>
            </a:pPr>
            <a:r>
              <a:rPr dirty="0" spc="-90"/>
              <a:t>Risk </a:t>
            </a:r>
            <a:r>
              <a:rPr dirty="0" spc="80"/>
              <a:t>factors </a:t>
            </a:r>
            <a:r>
              <a:rPr dirty="0" spc="55"/>
              <a:t>for</a:t>
            </a:r>
            <a:r>
              <a:rPr dirty="0" spc="-775"/>
              <a:t> </a:t>
            </a:r>
            <a:r>
              <a:rPr dirty="0" spc="80"/>
              <a:t>ectopic  </a:t>
            </a:r>
            <a:r>
              <a:rPr dirty="0" spc="70"/>
              <a:t>pregnancy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309" y="1443317"/>
            <a:ext cx="6654800" cy="3688079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400685" indent="-321945">
              <a:lnSpc>
                <a:spcPct val="100000"/>
              </a:lnSpc>
              <a:spcBef>
                <a:spcPts val="600"/>
              </a:spcBef>
              <a:buClr>
                <a:srgbClr val="92278F"/>
              </a:buClr>
              <a:buSzPct val="70370"/>
              <a:buAutoNum type="arabicPeriod" startAt="7"/>
              <a:tabLst>
                <a:tab pos="400685" algn="l"/>
                <a:tab pos="401320" algn="l"/>
              </a:tabLst>
            </a:pPr>
            <a:r>
              <a:rPr dirty="0" sz="1350" spc="5">
                <a:latin typeface="Arial"/>
                <a:cs typeface="Arial"/>
              </a:rPr>
              <a:t>History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previous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ectopic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pregnancy</a:t>
            </a:r>
            <a:endParaRPr sz="1350">
              <a:latin typeface="Arial"/>
              <a:cs typeface="Arial"/>
            </a:endParaRPr>
          </a:p>
          <a:p>
            <a:pPr marL="400685" marR="379095" indent="-321945">
              <a:lnSpc>
                <a:spcPct val="101000"/>
              </a:lnSpc>
              <a:spcBef>
                <a:spcPts val="490"/>
              </a:spcBef>
              <a:buClr>
                <a:srgbClr val="92278F"/>
              </a:buClr>
              <a:buSzPct val="70370"/>
              <a:buAutoNum type="arabicPeriod" startAt="7"/>
              <a:tabLst>
                <a:tab pos="400685" algn="l"/>
                <a:tab pos="401320" algn="l"/>
              </a:tabLst>
            </a:pPr>
            <a:r>
              <a:rPr dirty="0" sz="1350" spc="5">
                <a:latin typeface="Arial"/>
                <a:cs typeface="Arial"/>
              </a:rPr>
              <a:t>History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multiple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sexual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partners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25">
                <a:latin typeface="DejaVu Sans"/>
                <a:cs typeface="DejaVu Sans"/>
              </a:rPr>
              <a:t>→</a:t>
            </a:r>
            <a:r>
              <a:rPr dirty="0" sz="1350" spc="-130">
                <a:latin typeface="DejaVu Sans"/>
                <a:cs typeface="DejaVu Sans"/>
              </a:rPr>
              <a:t> </a:t>
            </a:r>
            <a:r>
              <a:rPr dirty="0" sz="1350" spc="15">
                <a:latin typeface="Arial"/>
                <a:cs typeface="Arial"/>
              </a:rPr>
              <a:t>increase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chance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pelvic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inflammatory  </a:t>
            </a:r>
            <a:r>
              <a:rPr dirty="0" sz="1350" spc="10">
                <a:latin typeface="Arial"/>
                <a:cs typeface="Arial"/>
              </a:rPr>
              <a:t>disease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and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therefore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are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high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risk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for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ectopic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pregnancy.</a:t>
            </a:r>
            <a:endParaRPr sz="1350">
              <a:latin typeface="Arial"/>
              <a:cs typeface="Arial"/>
            </a:endParaRPr>
          </a:p>
          <a:p>
            <a:pPr marL="400685" marR="5080" indent="-321945">
              <a:lnSpc>
                <a:spcPct val="101000"/>
              </a:lnSpc>
              <a:spcBef>
                <a:spcPts val="490"/>
              </a:spcBef>
              <a:buClr>
                <a:srgbClr val="92278F"/>
              </a:buClr>
              <a:buSzPct val="70370"/>
              <a:buAutoNum type="arabicPeriod" startAt="7"/>
              <a:tabLst>
                <a:tab pos="400685" algn="l"/>
                <a:tab pos="401320" algn="l"/>
              </a:tabLst>
            </a:pPr>
            <a:r>
              <a:rPr dirty="0" sz="1350" spc="15">
                <a:latin typeface="Arial"/>
                <a:cs typeface="Arial"/>
              </a:rPr>
              <a:t>Intrauterine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device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users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are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60">
                <a:latin typeface="Arial"/>
                <a:cs typeface="Arial"/>
              </a:rPr>
              <a:t>at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higher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risk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having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an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ectopic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pregnancy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should  </a:t>
            </a:r>
            <a:r>
              <a:rPr dirty="0" sz="1350" spc="30">
                <a:latin typeface="Arial"/>
                <a:cs typeface="Arial"/>
              </a:rPr>
              <a:t>pregnancy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occurs.</a:t>
            </a:r>
            <a:endParaRPr sz="1350">
              <a:latin typeface="Arial"/>
              <a:cs typeface="Arial"/>
            </a:endParaRPr>
          </a:p>
          <a:p>
            <a:pPr marL="400685" marR="70485" indent="-387985">
              <a:lnSpc>
                <a:spcPct val="101899"/>
              </a:lnSpc>
              <a:spcBef>
                <a:spcPts val="475"/>
              </a:spcBef>
              <a:buClr>
                <a:srgbClr val="92278F"/>
              </a:buClr>
              <a:buSzPct val="70370"/>
              <a:buAutoNum type="arabicPeriod" startAt="7"/>
              <a:tabLst>
                <a:tab pos="400685" algn="l"/>
                <a:tab pos="401320" algn="l"/>
              </a:tabLst>
            </a:pPr>
            <a:r>
              <a:rPr dirty="0" sz="1350" spc="5">
                <a:latin typeface="Arial"/>
                <a:cs typeface="Arial"/>
              </a:rPr>
              <a:t>History </a:t>
            </a:r>
            <a:r>
              <a:rPr dirty="0" sz="1350" spc="25">
                <a:latin typeface="Arial"/>
                <a:cs typeface="Arial"/>
              </a:rPr>
              <a:t>of </a:t>
            </a:r>
            <a:r>
              <a:rPr dirty="0" sz="1350">
                <a:latin typeface="Arial"/>
                <a:cs typeface="Arial"/>
              </a:rPr>
              <a:t>infertility: </a:t>
            </a:r>
            <a:r>
              <a:rPr dirty="0" sz="1350" spc="20">
                <a:latin typeface="Arial"/>
                <a:cs typeface="Arial"/>
              </a:rPr>
              <a:t>there </a:t>
            </a:r>
            <a:r>
              <a:rPr dirty="0" sz="1350" spc="-25">
                <a:latin typeface="Arial"/>
                <a:cs typeface="Arial"/>
              </a:rPr>
              <a:t>is </a:t>
            </a:r>
            <a:r>
              <a:rPr dirty="0" sz="1350" spc="15">
                <a:latin typeface="Arial"/>
                <a:cs typeface="Arial"/>
              </a:rPr>
              <a:t>higher </a:t>
            </a:r>
            <a:r>
              <a:rPr dirty="0" sz="1350" spc="-5">
                <a:latin typeface="Arial"/>
                <a:cs typeface="Arial"/>
              </a:rPr>
              <a:t>risk </a:t>
            </a:r>
            <a:r>
              <a:rPr dirty="0" sz="1350" spc="25">
                <a:latin typeface="Arial"/>
                <a:cs typeface="Arial"/>
              </a:rPr>
              <a:t>of </a:t>
            </a:r>
            <a:r>
              <a:rPr dirty="0" sz="1350" spc="35">
                <a:latin typeface="Arial"/>
                <a:cs typeface="Arial"/>
              </a:rPr>
              <a:t>ectopic </a:t>
            </a:r>
            <a:r>
              <a:rPr dirty="0" sz="1350" spc="30">
                <a:latin typeface="Arial"/>
                <a:cs typeface="Arial"/>
              </a:rPr>
              <a:t>pregnancy </a:t>
            </a:r>
            <a:r>
              <a:rPr dirty="0" sz="1350" spc="-5">
                <a:latin typeface="Arial"/>
                <a:cs typeface="Arial"/>
              </a:rPr>
              <a:t>in </a:t>
            </a:r>
            <a:r>
              <a:rPr dirty="0" sz="1350" spc="30">
                <a:latin typeface="Arial"/>
                <a:cs typeface="Arial"/>
              </a:rPr>
              <a:t>the </a:t>
            </a:r>
            <a:r>
              <a:rPr dirty="0" sz="1350" spc="10">
                <a:latin typeface="Arial"/>
                <a:cs typeface="Arial"/>
              </a:rPr>
              <a:t>infertile  </a:t>
            </a:r>
            <a:r>
              <a:rPr dirty="0" sz="1350" spc="15">
                <a:latin typeface="Arial"/>
                <a:cs typeface="Arial"/>
              </a:rPr>
              <a:t>population. </a:t>
            </a:r>
            <a:r>
              <a:rPr dirty="0" sz="1350" spc="-20">
                <a:latin typeface="Arial"/>
                <a:cs typeface="Arial"/>
              </a:rPr>
              <a:t>This </a:t>
            </a:r>
            <a:r>
              <a:rPr dirty="0" sz="1350" spc="35">
                <a:latin typeface="Arial"/>
                <a:cs typeface="Arial"/>
              </a:rPr>
              <a:t>may </a:t>
            </a:r>
            <a:r>
              <a:rPr dirty="0" sz="1350" spc="30">
                <a:latin typeface="Arial"/>
                <a:cs typeface="Arial"/>
              </a:rPr>
              <a:t>be </a:t>
            </a:r>
            <a:r>
              <a:rPr dirty="0" sz="1350" spc="25">
                <a:latin typeface="Arial"/>
                <a:cs typeface="Arial"/>
              </a:rPr>
              <a:t>due </a:t>
            </a:r>
            <a:r>
              <a:rPr dirty="0" sz="1350" spc="40">
                <a:latin typeface="Arial"/>
                <a:cs typeface="Arial"/>
              </a:rPr>
              <a:t>to </a:t>
            </a:r>
            <a:r>
              <a:rPr dirty="0" sz="1350" spc="30">
                <a:latin typeface="Arial"/>
                <a:cs typeface="Arial"/>
              </a:rPr>
              <a:t>the </a:t>
            </a:r>
            <a:r>
              <a:rPr dirty="0" sz="1350" spc="15">
                <a:latin typeface="Arial"/>
                <a:cs typeface="Arial"/>
              </a:rPr>
              <a:t>underlying </a:t>
            </a:r>
            <a:r>
              <a:rPr dirty="0" sz="1350" spc="10">
                <a:latin typeface="Arial"/>
                <a:cs typeface="Arial"/>
              </a:rPr>
              <a:t>infertility </a:t>
            </a:r>
            <a:r>
              <a:rPr dirty="0" sz="1350" spc="25">
                <a:latin typeface="Arial"/>
                <a:cs typeface="Arial"/>
              </a:rPr>
              <a:t>related </a:t>
            </a:r>
            <a:r>
              <a:rPr dirty="0" sz="1350" spc="-10">
                <a:latin typeface="Arial"/>
                <a:cs typeface="Arial"/>
              </a:rPr>
              <a:t>issues </a:t>
            </a:r>
            <a:r>
              <a:rPr dirty="0" sz="1350" spc="15">
                <a:latin typeface="Arial"/>
                <a:cs typeface="Arial"/>
              </a:rPr>
              <a:t>or fertility  </a:t>
            </a:r>
            <a:r>
              <a:rPr dirty="0" sz="1350" spc="25">
                <a:latin typeface="Arial"/>
                <a:cs typeface="Arial"/>
              </a:rPr>
              <a:t>drugs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and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treatments.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In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vitro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fertilization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has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been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associated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with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an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increased  </a:t>
            </a:r>
            <a:r>
              <a:rPr dirty="0" sz="1350" spc="-5">
                <a:latin typeface="Arial"/>
                <a:cs typeface="Arial"/>
              </a:rPr>
              <a:t>risk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ectopic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pregnancy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including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cervical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pregnancies</a:t>
            </a:r>
            <a:endParaRPr sz="135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  <a:spcBef>
                <a:spcPts val="505"/>
              </a:spcBef>
            </a:pPr>
            <a:r>
              <a:rPr dirty="0" sz="950" spc="235">
                <a:solidFill>
                  <a:srgbClr val="92278F"/>
                </a:solidFill>
                <a:latin typeface="DejaVu Sans"/>
                <a:cs typeface="DejaVu Sans"/>
              </a:rPr>
              <a:t>⬜</a:t>
            </a:r>
            <a:r>
              <a:rPr dirty="0" sz="950" spc="660">
                <a:solidFill>
                  <a:srgbClr val="92278F"/>
                </a:solidFill>
                <a:latin typeface="DejaVu Sans"/>
                <a:cs typeface="DejaVu Sans"/>
              </a:rPr>
              <a:t> </a:t>
            </a:r>
            <a:r>
              <a:rPr dirty="0" sz="1350" spc="-50">
                <a:latin typeface="Arial"/>
                <a:cs typeface="Arial"/>
              </a:rPr>
              <a:t>NOTE: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please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note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50">
                <a:latin typeface="Arial"/>
                <a:cs typeface="Arial"/>
              </a:rPr>
              <a:t>that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in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many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5">
                <a:latin typeface="Arial"/>
                <a:cs typeface="Arial"/>
              </a:rPr>
              <a:t>tubal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pregnancies,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no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anatomic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cause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is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evident.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5095" marR="9525" indent="-88265">
              <a:lnSpc>
                <a:spcPct val="101000"/>
              </a:lnSpc>
              <a:spcBef>
                <a:spcPts val="1215"/>
              </a:spcBef>
            </a:pPr>
            <a:r>
              <a:rPr dirty="0" sz="1350" spc="-30" b="1">
                <a:latin typeface="Arial"/>
                <a:cs typeface="Arial"/>
              </a:rPr>
              <a:t>Ovarian</a:t>
            </a:r>
            <a:r>
              <a:rPr dirty="0" sz="1350" spc="-90" b="1">
                <a:latin typeface="Arial"/>
                <a:cs typeface="Arial"/>
              </a:rPr>
              <a:t> </a:t>
            </a:r>
            <a:r>
              <a:rPr dirty="0" sz="1350" spc="-30" b="1">
                <a:latin typeface="Arial"/>
                <a:cs typeface="Arial"/>
              </a:rPr>
              <a:t>pregnancies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probably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result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from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rare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instances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in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which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ovum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is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fertilized  </a:t>
            </a:r>
            <a:r>
              <a:rPr dirty="0" sz="1350" spc="10">
                <a:latin typeface="Arial"/>
                <a:cs typeface="Arial"/>
              </a:rPr>
              <a:t>just</a:t>
            </a:r>
            <a:r>
              <a:rPr dirty="0" sz="1350" spc="-95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as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follicle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ruptures.</a:t>
            </a:r>
            <a:endParaRPr sz="1350">
              <a:latin typeface="Arial"/>
              <a:cs typeface="Arial"/>
            </a:endParaRPr>
          </a:p>
          <a:p>
            <a:pPr marL="125095" marR="145415" indent="-88265">
              <a:lnSpc>
                <a:spcPct val="101000"/>
              </a:lnSpc>
              <a:spcBef>
                <a:spcPts val="615"/>
              </a:spcBef>
            </a:pPr>
            <a:r>
              <a:rPr dirty="0" sz="1350" spc="-40" b="1">
                <a:latin typeface="Arial"/>
                <a:cs typeface="Arial"/>
              </a:rPr>
              <a:t>Gestation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60" b="1">
                <a:latin typeface="Arial"/>
                <a:cs typeface="Arial"/>
              </a:rPr>
              <a:t>within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20" b="1">
                <a:latin typeface="Arial"/>
                <a:cs typeface="Arial"/>
              </a:rPr>
              <a:t>the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30" b="1">
                <a:latin typeface="Arial"/>
                <a:cs typeface="Arial"/>
              </a:rPr>
              <a:t>abdominal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40" b="1">
                <a:latin typeface="Arial"/>
                <a:cs typeface="Arial"/>
              </a:rPr>
              <a:t>cavity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occurs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when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5">
                <a:latin typeface="Arial"/>
                <a:cs typeface="Arial"/>
              </a:rPr>
              <a:t>fertilized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40">
                <a:latin typeface="Arial"/>
                <a:cs typeface="Arial"/>
              </a:rPr>
              <a:t>egg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drops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out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  fimbriated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end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of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25">
                <a:latin typeface="Arial"/>
                <a:cs typeface="Arial"/>
              </a:rPr>
              <a:t>oviduct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45">
                <a:latin typeface="Arial"/>
                <a:cs typeface="Arial"/>
              </a:rPr>
              <a:t>and</a:t>
            </a:r>
            <a:r>
              <a:rPr dirty="0" sz="1350" spc="-85">
                <a:latin typeface="Arial"/>
                <a:cs typeface="Arial"/>
              </a:rPr>
              <a:t> </a:t>
            </a:r>
            <a:r>
              <a:rPr dirty="0" sz="1350" spc="20">
                <a:latin typeface="Arial"/>
                <a:cs typeface="Arial"/>
              </a:rPr>
              <a:t>implants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5">
                <a:latin typeface="Arial"/>
                <a:cs typeface="Arial"/>
              </a:rPr>
              <a:t>on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30">
                <a:latin typeface="Arial"/>
                <a:cs typeface="Arial"/>
              </a:rPr>
              <a:t>the</a:t>
            </a:r>
            <a:r>
              <a:rPr dirty="0" sz="1350" spc="-90">
                <a:latin typeface="Arial"/>
                <a:cs typeface="Arial"/>
              </a:rPr>
              <a:t> </a:t>
            </a:r>
            <a:r>
              <a:rPr dirty="0" sz="1350" spc="10">
                <a:latin typeface="Arial"/>
                <a:cs typeface="Arial"/>
              </a:rPr>
              <a:t>peritoneum.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1577"/>
            <a:ext cx="453390" cy="194310"/>
          </a:xfrm>
          <a:custGeom>
            <a:avLst/>
            <a:gdLst/>
            <a:ahLst/>
            <a:cxnLst/>
            <a:rect l="l" t="t" r="r" b="b"/>
            <a:pathLst>
              <a:path w="453390" h="194309">
                <a:moveTo>
                  <a:pt x="0" y="194310"/>
                </a:moveTo>
                <a:lnTo>
                  <a:pt x="453390" y="194310"/>
                </a:lnTo>
                <a:lnTo>
                  <a:pt x="453390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1967" y="1091577"/>
            <a:ext cx="7270750" cy="194310"/>
          </a:xfrm>
          <a:custGeom>
            <a:avLst/>
            <a:gdLst/>
            <a:ahLst/>
            <a:cxnLst/>
            <a:rect l="l" t="t" r="r" b="b"/>
            <a:pathLst>
              <a:path w="7270750" h="194309">
                <a:moveTo>
                  <a:pt x="0" y="194310"/>
                </a:moveTo>
                <a:lnTo>
                  <a:pt x="7270432" y="194310"/>
                </a:lnTo>
                <a:lnTo>
                  <a:pt x="7270432" y="0"/>
                </a:lnTo>
                <a:lnTo>
                  <a:pt x="0" y="0"/>
                </a:lnTo>
                <a:lnTo>
                  <a:pt x="0" y="19431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5860" y="68209"/>
            <a:ext cx="6474345" cy="4839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28295" y="4923850"/>
            <a:ext cx="4268470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40">
                <a:latin typeface="DejaVu Sans"/>
                <a:cs typeface="DejaVu Sans"/>
                <a:hlinkClick r:id="rId3"/>
              </a:rPr>
              <a:t>http://4.bp.blogspot.com/-99ik_pMAEF4/USoTKSJB5fI/AAAAAAAAAD4/3w8mdgVxDSQ/s320/ectopic_pregnancy.jpg</a:t>
            </a:r>
            <a:endParaRPr sz="65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730648"/>
            <a:ext cx="2902508" cy="2102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774" y="5692259"/>
            <a:ext cx="222948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-55">
                <a:latin typeface="DejaVu Sans"/>
                <a:cs typeface="DejaVu Sans"/>
                <a:hlinkClick r:id="rId5"/>
              </a:rPr>
              <a:t>http://ladylike.hr/upload_data/ckeditor/Ectopic-Pregnancy2.png</a:t>
            </a:r>
            <a:endParaRPr sz="6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796" y="2279065"/>
            <a:ext cx="4925695" cy="4921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50" spc="-80"/>
              <a:t>SPONTANEOUS</a:t>
            </a:r>
            <a:r>
              <a:rPr dirty="0" sz="3050" spc="-240"/>
              <a:t> </a:t>
            </a:r>
            <a:r>
              <a:rPr dirty="0" sz="3050" spc="-70"/>
              <a:t>ABORTION</a:t>
            </a:r>
            <a:endParaRPr sz="30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2018-04-07T09:35:26Z</dcterms:created>
  <dcterms:modified xsi:type="dcterms:W3CDTF">2018-04-07T09:35:26Z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2018-04-07T00:00:00Z</vt:filetime>
  </property>
</Properties>
</file>