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51"/>
  </p:notesMasterIdLst>
  <p:handoutMasterIdLst>
    <p:handoutMasterId r:id="rId52"/>
  </p:handoutMasterIdLst>
  <p:sldIdLst>
    <p:sldId id="256" r:id="rId2"/>
    <p:sldId id="257"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80" r:id="rId22"/>
    <p:sldId id="278" r:id="rId23"/>
    <p:sldId id="279" r:id="rId24"/>
    <p:sldId id="281" r:id="rId25"/>
    <p:sldId id="282" r:id="rId26"/>
    <p:sldId id="283" r:id="rId27"/>
    <p:sldId id="284" r:id="rId28"/>
    <p:sldId id="287" r:id="rId29"/>
    <p:sldId id="285" r:id="rId30"/>
    <p:sldId id="288" r:id="rId31"/>
    <p:sldId id="286"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258" r:id="rId49"/>
    <p:sldId id="259"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gA8ZhOeeHLtf5mpWddcitA==" hashData="FY+39J6JGh6yhna3axKJ/3N21Io="/>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4" autoAdjust="0"/>
    <p:restoredTop sz="94660"/>
  </p:normalViewPr>
  <p:slideViewPr>
    <p:cSldViewPr snapToGrid="0">
      <p:cViewPr varScale="1">
        <p:scale>
          <a:sx n="91" d="100"/>
          <a:sy n="91" d="100"/>
        </p:scale>
        <p:origin x="-616" y="-1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handoutMaster" Target="handoutMasters/handoutMaster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313347B-2D09-5F48-9AB2-06E814607205}" type="datetimeFigureOut">
              <a:rPr lang="en-US" smtClean="0"/>
              <a:t>2/11/18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4DBD82F-C09D-DF4E-B79B-ADB49A4853CD}" type="slidenum">
              <a:rPr lang="en-US" smtClean="0"/>
              <a:t>‹#›</a:t>
            </a:fld>
            <a:endParaRPr lang="en-US"/>
          </a:p>
        </p:txBody>
      </p:sp>
    </p:spTree>
    <p:extLst>
      <p:ext uri="{BB962C8B-B14F-4D97-AF65-F5344CB8AC3E}">
        <p14:creationId xmlns:p14="http://schemas.microsoft.com/office/powerpoint/2010/main" val="27996404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7B6961-98D9-734E-8313-8C70E843B8DE}" type="datetimeFigureOut">
              <a:rPr lang="en-US" smtClean="0"/>
              <a:t>2/11/18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56CD1C-3885-334E-92AD-2BF65F0355A4}" type="slidenum">
              <a:rPr lang="en-US" smtClean="0"/>
              <a:t>‹#›</a:t>
            </a:fld>
            <a:endParaRPr lang="en-US"/>
          </a:p>
        </p:txBody>
      </p:sp>
    </p:spTree>
    <p:extLst>
      <p:ext uri="{BB962C8B-B14F-4D97-AF65-F5344CB8AC3E}">
        <p14:creationId xmlns:p14="http://schemas.microsoft.com/office/powerpoint/2010/main" val="1669892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r>
              <a:rPr lang="en-US" smtClean="0"/>
              <a:t>2/04/2018</a:t>
            </a:r>
            <a:endParaRPr lang="en-US" dirty="0"/>
          </a:p>
        </p:txBody>
      </p:sp>
      <p:sp>
        <p:nvSpPr>
          <p:cNvPr id="6" name="Footer Placeholder 5"/>
          <p:cNvSpPr>
            <a:spLocks noGrp="1"/>
          </p:cNvSpPr>
          <p:nvPr>
            <p:ph type="ftr" sz="quarter" idx="11"/>
          </p:nvPr>
        </p:nvSpPr>
        <p:spPr/>
        <p:txBody>
          <a:bodyPr/>
          <a:lstStyle/>
          <a:p>
            <a:r>
              <a:rPr lang="hr-HR" smtClean="0"/>
              <a:t>REPR 224</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r>
              <a:rPr lang="en-US" smtClean="0"/>
              <a:t>2/04/2018</a:t>
            </a:r>
            <a:endParaRPr lang="en-US" dirty="0"/>
          </a:p>
        </p:txBody>
      </p:sp>
      <p:sp>
        <p:nvSpPr>
          <p:cNvPr id="6" name="Footer Placeholder 5"/>
          <p:cNvSpPr>
            <a:spLocks noGrp="1"/>
          </p:cNvSpPr>
          <p:nvPr>
            <p:ph type="ftr" sz="quarter" idx="11"/>
          </p:nvPr>
        </p:nvSpPr>
        <p:spPr/>
        <p:txBody>
          <a:bodyPr/>
          <a:lstStyle/>
          <a:p>
            <a:r>
              <a:rPr lang="hr-HR" smtClean="0"/>
              <a:t>REPR 224</a:t>
            </a:r>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r>
              <a:rPr lang="en-US" smtClean="0"/>
              <a:t>2/04/2018</a:t>
            </a:r>
            <a:endParaRPr lang="en-US" dirty="0"/>
          </a:p>
        </p:txBody>
      </p:sp>
      <p:sp>
        <p:nvSpPr>
          <p:cNvPr id="6" name="Footer Placeholder 5"/>
          <p:cNvSpPr>
            <a:spLocks noGrp="1"/>
          </p:cNvSpPr>
          <p:nvPr>
            <p:ph type="ftr" sz="quarter" idx="11"/>
          </p:nvPr>
        </p:nvSpPr>
        <p:spPr/>
        <p:txBody>
          <a:bodyPr/>
          <a:lstStyle/>
          <a:p>
            <a:r>
              <a:rPr lang="hr-HR" smtClean="0"/>
              <a:t>REPR 224</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2/04/2018</a:t>
            </a:r>
            <a:endParaRPr lang="en-US" dirty="0"/>
          </a:p>
        </p:txBody>
      </p:sp>
      <p:sp>
        <p:nvSpPr>
          <p:cNvPr id="6" name="Footer Placeholder 5"/>
          <p:cNvSpPr>
            <a:spLocks noGrp="1"/>
          </p:cNvSpPr>
          <p:nvPr>
            <p:ph type="ftr" sz="quarter" idx="11"/>
          </p:nvPr>
        </p:nvSpPr>
        <p:spPr/>
        <p:txBody>
          <a:bodyPr/>
          <a:lstStyle/>
          <a:p>
            <a:r>
              <a:rPr lang="hr-HR" smtClean="0"/>
              <a:t>REPR 224</a:t>
            </a:r>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2/04/2018</a:t>
            </a:r>
            <a:endParaRPr lang="en-US" dirty="0"/>
          </a:p>
        </p:txBody>
      </p:sp>
      <p:sp>
        <p:nvSpPr>
          <p:cNvPr id="8" name="Footer Placeholder 7"/>
          <p:cNvSpPr>
            <a:spLocks noGrp="1"/>
          </p:cNvSpPr>
          <p:nvPr>
            <p:ph type="ftr" sz="quarter" idx="11"/>
          </p:nvPr>
        </p:nvSpPr>
        <p:spPr/>
        <p:txBody>
          <a:bodyPr/>
          <a:lstStyle/>
          <a:p>
            <a:r>
              <a:rPr lang="hr-HR" smtClean="0"/>
              <a:t>REPR 224</a:t>
            </a:r>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2/04/2018</a:t>
            </a:r>
            <a:endParaRPr lang="en-US" dirty="0"/>
          </a:p>
        </p:txBody>
      </p:sp>
      <p:sp>
        <p:nvSpPr>
          <p:cNvPr id="4" name="Footer Placeholder 3"/>
          <p:cNvSpPr>
            <a:spLocks noGrp="1"/>
          </p:cNvSpPr>
          <p:nvPr>
            <p:ph type="ftr" sz="quarter" idx="11"/>
          </p:nvPr>
        </p:nvSpPr>
        <p:spPr/>
        <p:txBody>
          <a:bodyPr/>
          <a:lstStyle/>
          <a:p>
            <a:r>
              <a:rPr lang="hr-HR" smtClean="0"/>
              <a:t>REPR 224</a:t>
            </a:r>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2/04/2018</a:t>
            </a:r>
            <a:endParaRPr lang="en-US" dirty="0"/>
          </a:p>
        </p:txBody>
      </p:sp>
      <p:sp>
        <p:nvSpPr>
          <p:cNvPr id="3" name="Footer Placeholder 2"/>
          <p:cNvSpPr>
            <a:spLocks noGrp="1"/>
          </p:cNvSpPr>
          <p:nvPr>
            <p:ph type="ftr" sz="quarter" idx="11"/>
          </p:nvPr>
        </p:nvSpPr>
        <p:spPr/>
        <p:txBody>
          <a:bodyPr/>
          <a:lstStyle/>
          <a:p>
            <a:r>
              <a:rPr lang="hr-HR" smtClean="0"/>
              <a:t>REPR 224</a:t>
            </a:r>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2/04/2018</a:t>
            </a:r>
            <a:endParaRPr lang="en-US" dirty="0"/>
          </a:p>
        </p:txBody>
      </p:sp>
      <p:sp>
        <p:nvSpPr>
          <p:cNvPr id="6" name="Footer Placeholder 5"/>
          <p:cNvSpPr>
            <a:spLocks noGrp="1"/>
          </p:cNvSpPr>
          <p:nvPr>
            <p:ph type="ftr" sz="quarter" idx="11"/>
          </p:nvPr>
        </p:nvSpPr>
        <p:spPr/>
        <p:txBody>
          <a:bodyPr/>
          <a:lstStyle/>
          <a:p>
            <a:r>
              <a:rPr lang="hr-HR" smtClean="0"/>
              <a:t>REPR 224</a:t>
            </a:r>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2/04/2018</a:t>
            </a:r>
            <a:endParaRPr lang="en-US" dirty="0"/>
          </a:p>
        </p:txBody>
      </p:sp>
      <p:sp>
        <p:nvSpPr>
          <p:cNvPr id="6" name="Footer Placeholder 5"/>
          <p:cNvSpPr>
            <a:spLocks noGrp="1"/>
          </p:cNvSpPr>
          <p:nvPr>
            <p:ph type="ftr" sz="quarter" idx="11"/>
          </p:nvPr>
        </p:nvSpPr>
        <p:spPr/>
        <p:txBody>
          <a:bodyPr/>
          <a:lstStyle/>
          <a:p>
            <a:r>
              <a:rPr lang="hr-HR" smtClean="0"/>
              <a:t>REPR 224</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smtClean="0"/>
              <a:t>2/04/2018</a:t>
            </a:r>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hr-HR" smtClean="0"/>
              <a:t>REPR 224</a:t>
            </a:r>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hf hdr="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jpg"/><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 Id="rId3"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image" Target="../media/image14.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 Id="rId3" Type="http://schemas.openxmlformats.org/officeDocument/2006/relationships/image" Target="../media/image16.jpeg"/></Relationships>
</file>

<file path=ppt/slides/_rels/slide3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Breast Cancer</a:t>
            </a:r>
            <a:endParaRPr lang="en-US" dirty="0"/>
          </a:p>
        </p:txBody>
      </p:sp>
      <p:sp>
        <p:nvSpPr>
          <p:cNvPr id="3" name="Subtitle 2"/>
          <p:cNvSpPr>
            <a:spLocks noGrp="1"/>
          </p:cNvSpPr>
          <p:nvPr>
            <p:ph type="subTitle" idx="1"/>
          </p:nvPr>
        </p:nvSpPr>
        <p:spPr/>
        <p:txBody>
          <a:bodyPr>
            <a:normAutofit lnSpcReduction="10000"/>
          </a:bodyPr>
          <a:lstStyle/>
          <a:p>
            <a:r>
              <a:rPr lang="en-US" dirty="0"/>
              <a:t>Dr. Maria A. Arafah</a:t>
            </a:r>
          </a:p>
          <a:p>
            <a:r>
              <a:rPr lang="en-US" dirty="0"/>
              <a:t>Assistant Professor </a:t>
            </a:r>
            <a:r>
              <a:rPr lang="mr-IN" dirty="0"/>
              <a:t>–</a:t>
            </a:r>
            <a:r>
              <a:rPr lang="en-US" dirty="0"/>
              <a:t> Department of Pathology</a:t>
            </a:r>
          </a:p>
          <a:p>
            <a:r>
              <a:rPr lang="en-US" dirty="0"/>
              <a:t>http://</a:t>
            </a:r>
            <a:r>
              <a:rPr lang="en-US" dirty="0" err="1"/>
              <a:t>fac.ksu.edu.sa</a:t>
            </a:r>
            <a:r>
              <a:rPr lang="en-US" dirty="0"/>
              <a:t>/</a:t>
            </a:r>
            <a:r>
              <a:rPr lang="en-US" dirty="0" err="1"/>
              <a:t>mariaarafah</a:t>
            </a:r>
            <a:r>
              <a:rPr lang="en-US" dirty="0"/>
              <a:t>/courses</a:t>
            </a:r>
          </a:p>
          <a:p>
            <a:endParaRPr lang="en-US" dirty="0"/>
          </a:p>
        </p:txBody>
      </p:sp>
    </p:spTree>
    <p:extLst>
      <p:ext uri="{BB962C8B-B14F-4D97-AF65-F5344CB8AC3E}">
        <p14:creationId xmlns:p14="http://schemas.microsoft.com/office/powerpoint/2010/main" val="3622625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of Breast Cancer</a:t>
            </a:r>
            <a:endParaRPr lang="en-US" dirty="0"/>
          </a:p>
        </p:txBody>
      </p:sp>
      <p:sp>
        <p:nvSpPr>
          <p:cNvPr id="3" name="Content Placeholder 2"/>
          <p:cNvSpPr>
            <a:spLocks noGrp="1"/>
          </p:cNvSpPr>
          <p:nvPr>
            <p:ph idx="1"/>
          </p:nvPr>
        </p:nvSpPr>
        <p:spPr/>
        <p:txBody>
          <a:bodyPr/>
          <a:lstStyle/>
          <a:p>
            <a:r>
              <a:rPr lang="en-US" dirty="0"/>
              <a:t>Almost all (majority) are </a:t>
            </a:r>
            <a:r>
              <a:rPr lang="en-US" dirty="0" smtClean="0"/>
              <a:t>adenocarcinoma.</a:t>
            </a:r>
          </a:p>
          <a:p>
            <a:endParaRPr lang="en-US" dirty="0"/>
          </a:p>
          <a:p>
            <a:r>
              <a:rPr lang="en-US" dirty="0"/>
              <a:t>There are two major types: </a:t>
            </a:r>
          </a:p>
          <a:p>
            <a:pPr lvl="1"/>
            <a:r>
              <a:rPr lang="en-US" dirty="0"/>
              <a:t>Ductal </a:t>
            </a:r>
          </a:p>
          <a:p>
            <a:pPr lvl="1"/>
            <a:r>
              <a:rPr lang="en-US" dirty="0" smtClean="0"/>
              <a:t>Lobular</a:t>
            </a:r>
          </a:p>
          <a:p>
            <a:pPr lvl="1"/>
            <a:endParaRPr lang="en-US" dirty="0"/>
          </a:p>
          <a:p>
            <a:r>
              <a:rPr lang="en-US" dirty="0" smtClean="0"/>
              <a:t>Breast cancer is divided into:</a:t>
            </a:r>
            <a:endParaRPr lang="en-US" dirty="0"/>
          </a:p>
          <a:p>
            <a:pPr lvl="1"/>
            <a:r>
              <a:rPr lang="en-US" dirty="0"/>
              <a:t>Carcinoma in situ (non-invasive) </a:t>
            </a:r>
          </a:p>
          <a:p>
            <a:pPr lvl="1"/>
            <a:r>
              <a:rPr lang="en-US" dirty="0"/>
              <a:t>Invasive carcinoma</a:t>
            </a:r>
          </a:p>
          <a:p>
            <a:endParaRPr lang="en-US" dirty="0"/>
          </a:p>
          <a:p>
            <a:endParaRPr lang="en-US" dirty="0"/>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dirty="0" smtClean="0"/>
              <a:t>REPR 224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10</a:t>
            </a:fld>
            <a:endParaRPr lang="en-US" dirty="0"/>
          </a:p>
        </p:txBody>
      </p:sp>
      <p:pic>
        <p:nvPicPr>
          <p:cNvPr id="7" name="Picture 6"/>
          <p:cNvPicPr>
            <a:picLocks noChangeAspect="1"/>
          </p:cNvPicPr>
          <p:nvPr/>
        </p:nvPicPr>
        <p:blipFill>
          <a:blip r:embed="rId2"/>
          <a:stretch>
            <a:fillRect/>
          </a:stretch>
        </p:blipFill>
        <p:spPr>
          <a:xfrm>
            <a:off x="8168480" y="1544129"/>
            <a:ext cx="3352800" cy="4556760"/>
          </a:xfrm>
          <a:prstGeom prst="rect">
            <a:avLst/>
          </a:prstGeom>
        </p:spPr>
      </p:pic>
    </p:spTree>
    <p:extLst>
      <p:ext uri="{BB962C8B-B14F-4D97-AF65-F5344CB8AC3E}">
        <p14:creationId xmlns:p14="http://schemas.microsoft.com/office/powerpoint/2010/main" val="3090710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Carcinoma in Situ</a:t>
            </a:r>
            <a:endParaRPr lang="en-US" dirty="0"/>
          </a:p>
        </p:txBody>
      </p:sp>
      <p:sp>
        <p:nvSpPr>
          <p:cNvPr id="3" name="Content Placeholder 2"/>
          <p:cNvSpPr>
            <a:spLocks noGrp="1"/>
          </p:cNvSpPr>
          <p:nvPr>
            <p:ph idx="1"/>
          </p:nvPr>
        </p:nvSpPr>
        <p:spPr/>
        <p:txBody>
          <a:bodyPr vert="horz" lIns="91440" tIns="45720" rIns="91440" bIns="45720" rtlCol="0">
            <a:normAutofit/>
          </a:bodyPr>
          <a:lstStyle/>
          <a:p>
            <a:r>
              <a:rPr lang="en-US" dirty="0"/>
              <a:t>This is </a:t>
            </a:r>
            <a:r>
              <a:rPr lang="en-US" dirty="0" smtClean="0"/>
              <a:t>an epithelial </a:t>
            </a:r>
            <a:r>
              <a:rPr lang="en-US" dirty="0"/>
              <a:t>proliferation that is </a:t>
            </a:r>
            <a:r>
              <a:rPr lang="en-US" dirty="0" smtClean="0"/>
              <a:t>still confined </a:t>
            </a:r>
            <a:r>
              <a:rPr lang="en-US" dirty="0"/>
              <a:t>to the </a:t>
            </a:r>
            <a:r>
              <a:rPr lang="en-US" dirty="0" smtClean="0"/>
              <a:t>TDLU</a:t>
            </a:r>
            <a:r>
              <a:rPr lang="en-US" dirty="0"/>
              <a:t> </a:t>
            </a:r>
            <a:r>
              <a:rPr lang="en-US" dirty="0" smtClean="0"/>
              <a:t>and has </a:t>
            </a:r>
            <a:r>
              <a:rPr lang="en-US" dirty="0"/>
              <a:t>not </a:t>
            </a:r>
            <a:r>
              <a:rPr lang="en-US" dirty="0" smtClean="0"/>
              <a:t>invaded beyond </a:t>
            </a:r>
            <a:r>
              <a:rPr lang="en-US" dirty="0"/>
              <a:t>the basement membrane and </a:t>
            </a:r>
            <a:r>
              <a:rPr lang="en-US" dirty="0" smtClean="0"/>
              <a:t>is therefore </a:t>
            </a:r>
            <a:r>
              <a:rPr lang="en-US" dirty="0"/>
              <a:t>incapable of metastasis</a:t>
            </a:r>
            <a:r>
              <a:rPr lang="en-US" dirty="0" smtClean="0"/>
              <a:t>.</a:t>
            </a:r>
          </a:p>
          <a:p>
            <a:endParaRPr lang="en-US" dirty="0"/>
          </a:p>
          <a:p>
            <a:r>
              <a:rPr lang="en-US" dirty="0"/>
              <a:t>There are two subtypes: </a:t>
            </a:r>
          </a:p>
          <a:p>
            <a:pPr lvl="1"/>
            <a:r>
              <a:rPr lang="en-US" dirty="0"/>
              <a:t>Ductal carcinoma in situ (DCIS) or intraductal carcinoma (80%)</a:t>
            </a:r>
            <a:r>
              <a:rPr lang="en-US" dirty="0" smtClean="0"/>
              <a:t>.</a:t>
            </a:r>
          </a:p>
          <a:p>
            <a:pPr lvl="1"/>
            <a:r>
              <a:rPr lang="en-US" dirty="0" smtClean="0"/>
              <a:t>Lobular </a:t>
            </a:r>
            <a:r>
              <a:rPr lang="en-US" dirty="0"/>
              <a:t>carcinoma in situ (20%).</a:t>
            </a:r>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11</a:t>
            </a:fld>
            <a:endParaRPr lang="en-US" dirty="0"/>
          </a:p>
        </p:txBody>
      </p:sp>
      <p:pic>
        <p:nvPicPr>
          <p:cNvPr id="7" name="Picture 6"/>
          <p:cNvPicPr>
            <a:picLocks noChangeAspect="1"/>
          </p:cNvPicPr>
          <p:nvPr/>
        </p:nvPicPr>
        <p:blipFill>
          <a:blip r:embed="rId2"/>
          <a:stretch>
            <a:fillRect/>
          </a:stretch>
        </p:blipFill>
        <p:spPr>
          <a:xfrm>
            <a:off x="3507736" y="4695758"/>
            <a:ext cx="5364945" cy="20423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33428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Ductal Carcinoma in Situ</a:t>
            </a:r>
            <a:endParaRPr lang="en-US" dirty="0"/>
          </a:p>
        </p:txBody>
      </p:sp>
      <p:sp>
        <p:nvSpPr>
          <p:cNvPr id="3" name="Content Placeholder 2"/>
          <p:cNvSpPr>
            <a:spLocks noGrp="1"/>
          </p:cNvSpPr>
          <p:nvPr>
            <p:ph idx="1"/>
          </p:nvPr>
        </p:nvSpPr>
        <p:spPr/>
        <p:txBody>
          <a:bodyPr vert="horz" lIns="91440" tIns="45720" rIns="91440" bIns="45720" rtlCol="0">
            <a:normAutofit fontScale="85000" lnSpcReduction="20000"/>
          </a:bodyPr>
          <a:lstStyle/>
          <a:p>
            <a:r>
              <a:rPr lang="en-US" dirty="0"/>
              <a:t>DCIS is the non-invasive proliferation of malignant cells within the duct system without  breaching the underlying basement </a:t>
            </a:r>
            <a:r>
              <a:rPr lang="en-US" dirty="0" smtClean="0"/>
              <a:t>membrane.</a:t>
            </a:r>
          </a:p>
          <a:p>
            <a:endParaRPr lang="en-US" dirty="0"/>
          </a:p>
          <a:p>
            <a:r>
              <a:rPr lang="en-US" dirty="0"/>
              <a:t>They have a very high risk of </a:t>
            </a:r>
            <a:r>
              <a:rPr lang="en-US" dirty="0" smtClean="0"/>
              <a:t>developing a </a:t>
            </a:r>
            <a:r>
              <a:rPr lang="en-US" dirty="0"/>
              <a:t>subsequent invasive carcinoma</a:t>
            </a:r>
            <a:r>
              <a:rPr lang="en-US" dirty="0" smtClean="0"/>
              <a:t>.</a:t>
            </a:r>
          </a:p>
          <a:p>
            <a:endParaRPr lang="en-US" dirty="0"/>
          </a:p>
          <a:p>
            <a:r>
              <a:rPr lang="en-US" dirty="0"/>
              <a:t>The tumor distends and distorts the ducts.</a:t>
            </a:r>
          </a:p>
          <a:p>
            <a:endParaRPr lang="en-US" dirty="0" smtClean="0"/>
          </a:p>
          <a:p>
            <a:r>
              <a:rPr lang="en-US" dirty="0" smtClean="0"/>
              <a:t>Age </a:t>
            </a:r>
            <a:r>
              <a:rPr lang="en-US" dirty="0"/>
              <a:t>range: same age range of invasive breast carcinoma.</a:t>
            </a:r>
          </a:p>
          <a:p>
            <a:endParaRPr lang="en-US" dirty="0" smtClean="0"/>
          </a:p>
          <a:p>
            <a:r>
              <a:rPr lang="en-US" dirty="0" smtClean="0"/>
              <a:t>Often multifocal: malignant </a:t>
            </a:r>
            <a:r>
              <a:rPr lang="en-US" dirty="0"/>
              <a:t>cells can spread widely through the ductal system without breaching the basement membrane</a:t>
            </a:r>
          </a:p>
          <a:p>
            <a:endParaRPr lang="en-US" dirty="0" smtClean="0"/>
          </a:p>
          <a:p>
            <a:r>
              <a:rPr lang="en-US" dirty="0" smtClean="0"/>
              <a:t>Women </a:t>
            </a:r>
            <a:r>
              <a:rPr lang="en-US" dirty="0"/>
              <a:t>with DCIS are at risk of recurrent DCIS following treatment.</a:t>
            </a:r>
          </a:p>
          <a:p>
            <a:endParaRPr lang="en-US" dirty="0"/>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2781657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Ductal Carcinoma in Situ</a:t>
            </a:r>
            <a:endParaRPr lang="en-US" dirty="0"/>
          </a:p>
        </p:txBody>
      </p:sp>
      <p:sp>
        <p:nvSpPr>
          <p:cNvPr id="3" name="Content Placeholder 2"/>
          <p:cNvSpPr>
            <a:spLocks noGrp="1"/>
          </p:cNvSpPr>
          <p:nvPr>
            <p:ph idx="1"/>
          </p:nvPr>
        </p:nvSpPr>
        <p:spPr/>
        <p:txBody>
          <a:bodyPr vert="horz" lIns="91440" tIns="45720" rIns="91440" bIns="45720" rtlCol="0">
            <a:normAutofit/>
          </a:bodyPr>
          <a:lstStyle/>
          <a:p>
            <a:r>
              <a:rPr lang="en-US" dirty="0" smtClean="0"/>
              <a:t>DCIS </a:t>
            </a:r>
            <a:r>
              <a:rPr lang="en-US" dirty="0"/>
              <a:t>frequently shows micro-</a:t>
            </a:r>
            <a:r>
              <a:rPr lang="en-US" dirty="0" smtClean="0"/>
              <a:t>calcifications on mammography. </a:t>
            </a:r>
            <a:r>
              <a:rPr lang="en-US" dirty="0"/>
              <a:t>Mammography is a very sensitive diagnostic procedure for detecting DCIS since majority of DCIS are not palpable. Less frequently they can present as a mammographic density or a vaguely palpable mass or nipple discharge</a:t>
            </a:r>
            <a:r>
              <a:rPr lang="en-US" dirty="0" smtClean="0"/>
              <a:t>.</a:t>
            </a:r>
          </a:p>
          <a:p>
            <a:endParaRPr lang="en-US" dirty="0"/>
          </a:p>
          <a:p>
            <a:r>
              <a:rPr lang="en-US" dirty="0"/>
              <a:t>Because of mammography there has been a marked increase </a:t>
            </a:r>
            <a:r>
              <a:rPr lang="en-US" dirty="0" smtClean="0"/>
              <a:t>in the </a:t>
            </a:r>
            <a:r>
              <a:rPr lang="en-US" dirty="0"/>
              <a:t>detection and diagnosis of DCIS in the last two decades.</a:t>
            </a:r>
          </a:p>
          <a:p>
            <a:endParaRPr lang="en-US" dirty="0"/>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13</a:t>
            </a:fld>
            <a:endParaRPr lang="en-US" dirty="0"/>
          </a:p>
        </p:txBody>
      </p:sp>
      <p:pic>
        <p:nvPicPr>
          <p:cNvPr id="7" name="Picture 6"/>
          <p:cNvPicPr>
            <a:picLocks noChangeAspect="1"/>
          </p:cNvPicPr>
          <p:nvPr/>
        </p:nvPicPr>
        <p:blipFill rotWithShape="1">
          <a:blip r:embed="rId2"/>
          <a:srcRect l="10913"/>
          <a:stretch/>
        </p:blipFill>
        <p:spPr>
          <a:xfrm>
            <a:off x="4483100" y="4568942"/>
            <a:ext cx="3413125" cy="2150596"/>
          </a:xfrm>
          <a:prstGeom prst="rect">
            <a:avLst/>
          </a:prstGeom>
        </p:spPr>
      </p:pic>
    </p:spTree>
    <p:extLst>
      <p:ext uri="{BB962C8B-B14F-4D97-AF65-F5344CB8AC3E}">
        <p14:creationId xmlns:p14="http://schemas.microsoft.com/office/powerpoint/2010/main" val="3633715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Ductal Carcinoma in Situ</a:t>
            </a:r>
            <a:endParaRPr lang="en-US" dirty="0"/>
          </a:p>
        </p:txBody>
      </p:sp>
      <p:sp>
        <p:nvSpPr>
          <p:cNvPr id="3" name="Content Placeholder 2"/>
          <p:cNvSpPr>
            <a:spLocks noGrp="1"/>
          </p:cNvSpPr>
          <p:nvPr>
            <p:ph idx="1"/>
          </p:nvPr>
        </p:nvSpPr>
        <p:spPr/>
        <p:txBody>
          <a:bodyPr/>
          <a:lstStyle/>
          <a:p>
            <a:r>
              <a:rPr lang="en-US" dirty="0"/>
              <a:t>Different patterns/subtypes of DCIS can be seen e.g. </a:t>
            </a:r>
          </a:p>
          <a:p>
            <a:pPr lvl="1"/>
            <a:r>
              <a:rPr lang="en-US" dirty="0" err="1"/>
              <a:t>comedo</a:t>
            </a:r>
            <a:r>
              <a:rPr lang="en-US" dirty="0"/>
              <a:t> (central necrosis); </a:t>
            </a:r>
          </a:p>
          <a:p>
            <a:pPr lvl="1"/>
            <a:r>
              <a:rPr lang="en-US" dirty="0" err="1"/>
              <a:t>cribiform</a:t>
            </a:r>
            <a:r>
              <a:rPr lang="en-US" dirty="0"/>
              <a:t> (cells arranged around “punched-out” spaces); papillary, </a:t>
            </a:r>
          </a:p>
          <a:p>
            <a:pPr lvl="1"/>
            <a:r>
              <a:rPr lang="en-US" dirty="0" err="1"/>
              <a:t>micropapillary</a:t>
            </a:r>
            <a:r>
              <a:rPr lang="en-US" dirty="0"/>
              <a:t> and </a:t>
            </a:r>
          </a:p>
          <a:p>
            <a:pPr lvl="1"/>
            <a:r>
              <a:rPr lang="en-US" dirty="0"/>
              <a:t>solid (cells fill spaces) </a:t>
            </a:r>
            <a:endParaRPr lang="en-US" dirty="0" smtClean="0"/>
          </a:p>
          <a:p>
            <a:pPr lvl="1"/>
            <a:endParaRPr lang="en-US" dirty="0"/>
          </a:p>
          <a:p>
            <a:r>
              <a:rPr lang="en-US" dirty="0"/>
              <a:t>DCIS can be of different grades i.e. low, intermediate and high grade </a:t>
            </a:r>
          </a:p>
          <a:p>
            <a:endParaRPr lang="en-US" dirty="0"/>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2438340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Ductal Carcinoma in Situ</a:t>
            </a:r>
          </a:p>
        </p:txBody>
      </p:sp>
      <p:sp>
        <p:nvSpPr>
          <p:cNvPr id="3" name="Content Placeholder 2"/>
          <p:cNvSpPr>
            <a:spLocks noGrp="1"/>
          </p:cNvSpPr>
          <p:nvPr>
            <p:ph idx="1"/>
          </p:nvPr>
        </p:nvSpPr>
        <p:spPr/>
        <p:txBody>
          <a:bodyPr/>
          <a:lstStyle/>
          <a:p>
            <a:r>
              <a:rPr lang="en-US" dirty="0" err="1">
                <a:latin typeface="Georgia" panose="02040502050405020303" pitchFamily="18" charset="0"/>
              </a:rPr>
              <a:t>Comedo</a:t>
            </a:r>
            <a:r>
              <a:rPr lang="en-US" dirty="0">
                <a:latin typeface="Georgia" panose="02040502050405020303" pitchFamily="18" charset="0"/>
              </a:rPr>
              <a:t> DCIS: is characterized by large central zones of necrosis with calcified debris. This type of DCIS is most frequently detected as radiologic calcifications. Less commonly, the surrounding </a:t>
            </a:r>
            <a:r>
              <a:rPr lang="en-US" dirty="0" err="1">
                <a:latin typeface="Georgia" panose="02040502050405020303" pitchFamily="18" charset="0"/>
              </a:rPr>
              <a:t>desmoplastic</a:t>
            </a:r>
            <a:r>
              <a:rPr lang="en-US" dirty="0">
                <a:latin typeface="Georgia" panose="02040502050405020303" pitchFamily="18" charset="0"/>
              </a:rPr>
              <a:t> response results in an ill-defined palpable mass or a mammographic density.</a:t>
            </a:r>
          </a:p>
          <a:p>
            <a:endParaRPr lang="en-US" dirty="0"/>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15</a:t>
            </a:fld>
            <a:endParaRPr lang="en-US" dirty="0"/>
          </a:p>
        </p:txBody>
      </p:sp>
      <p:pic>
        <p:nvPicPr>
          <p:cNvPr id="7" name="Picture 6" descr="640px-Salivary_duct_carcinoma_-_intermed_ma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3494286"/>
            <a:ext cx="4699000" cy="31351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59159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Ductal Carcinoma in Situ</a:t>
            </a:r>
          </a:p>
        </p:txBody>
      </p:sp>
      <p:sp>
        <p:nvSpPr>
          <p:cNvPr id="3" name="Content Placeholder 2"/>
          <p:cNvSpPr>
            <a:spLocks noGrp="1"/>
          </p:cNvSpPr>
          <p:nvPr>
            <p:ph idx="1"/>
          </p:nvPr>
        </p:nvSpPr>
        <p:spPr/>
        <p:txBody>
          <a:bodyPr/>
          <a:lstStyle/>
          <a:p>
            <a:r>
              <a:rPr lang="en-US" dirty="0">
                <a:latin typeface="Georgia" panose="02040502050405020303" pitchFamily="18" charset="0"/>
              </a:rPr>
              <a:t>Cribriform DCIS comprises cells forming round, regular ("cookie cutter") spaces. The lumens are often filled with calcifying secretory </a:t>
            </a:r>
            <a:r>
              <a:rPr lang="en-US" dirty="0" smtClean="0">
                <a:latin typeface="Georgia" panose="02040502050405020303" pitchFamily="18" charset="0"/>
              </a:rPr>
              <a:t>material.</a:t>
            </a:r>
            <a:endParaRPr lang="en-US" dirty="0"/>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16</a:t>
            </a:fld>
            <a:endParaRPr lang="en-US" dirty="0"/>
          </a:p>
        </p:txBody>
      </p:sp>
      <p:pic>
        <p:nvPicPr>
          <p:cNvPr id="7" name="Picture 6" descr="cribiform-dci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1800" y="2857500"/>
            <a:ext cx="3898900" cy="3898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91417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Ductal Carcinoma in Situ</a:t>
            </a:r>
            <a:endParaRPr lang="en-US" dirty="0"/>
          </a:p>
        </p:txBody>
      </p:sp>
      <p:sp>
        <p:nvSpPr>
          <p:cNvPr id="8" name="Text Placeholder 7"/>
          <p:cNvSpPr>
            <a:spLocks noGrp="1"/>
          </p:cNvSpPr>
          <p:nvPr>
            <p:ph type="body" idx="1"/>
          </p:nvPr>
        </p:nvSpPr>
        <p:spPr/>
        <p:txBody>
          <a:bodyPr/>
          <a:lstStyle/>
          <a:p>
            <a:r>
              <a:rPr lang="en-US" dirty="0" smtClean="0"/>
              <a:t>Solid Pattern</a:t>
            </a:r>
            <a:endParaRPr lang="en-US" dirty="0"/>
          </a:p>
        </p:txBody>
      </p:sp>
      <p:pic>
        <p:nvPicPr>
          <p:cNvPr id="13" name="Content Placeholder 12" descr="12814tn.jpg"/>
          <p:cNvPicPr>
            <a:picLocks noGrp="1" noChangeAspect="1"/>
          </p:cNvPicPr>
          <p:nvPr>
            <p:ph sz="half" idx="2"/>
          </p:nvPr>
        </p:nvPicPr>
        <p:blipFill>
          <a:blip r:embed="rId2">
            <a:extLst>
              <a:ext uri="{28A0092B-C50C-407E-A947-70E740481C1C}">
                <a14:useLocalDpi xmlns:a14="http://schemas.microsoft.com/office/drawing/2010/main" val="0"/>
              </a:ext>
            </a:extLst>
          </a:blip>
          <a:srcRect l="7386" r="7386"/>
          <a:stretch>
            <a:fillRect/>
          </a:stretch>
        </p:blipFill>
        <p:spPr>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 Placeholder 9"/>
          <p:cNvSpPr>
            <a:spLocks noGrp="1"/>
          </p:cNvSpPr>
          <p:nvPr>
            <p:ph type="body" sz="quarter" idx="3"/>
          </p:nvPr>
        </p:nvSpPr>
        <p:spPr/>
        <p:txBody>
          <a:bodyPr/>
          <a:lstStyle/>
          <a:p>
            <a:r>
              <a:rPr lang="en-US" dirty="0" err="1" smtClean="0"/>
              <a:t>Micropapillary</a:t>
            </a:r>
            <a:r>
              <a:rPr lang="en-US" dirty="0" smtClean="0"/>
              <a:t> Pattern</a:t>
            </a:r>
            <a:endParaRPr lang="en-US" dirty="0"/>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17</a:t>
            </a:fld>
            <a:endParaRPr lang="en-US" dirty="0"/>
          </a:p>
        </p:txBody>
      </p:sp>
      <p:pic>
        <p:nvPicPr>
          <p:cNvPr id="12" name="Content Placeholder 11"/>
          <p:cNvPicPr>
            <a:picLocks noGrp="1" noChangeAspect="1"/>
          </p:cNvPicPr>
          <p:nvPr>
            <p:ph sz="quarter" idx="4"/>
          </p:nvPr>
        </p:nvPicPr>
        <p:blipFill>
          <a:blip r:embed="rId3"/>
          <a:srcRect l="1289" r="1289"/>
          <a:stretch>
            <a:fillRect/>
          </a:stretch>
        </p:blipFill>
        <p:spPr>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48780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Ductal </a:t>
            </a:r>
            <a:r>
              <a:rPr lang="en-US" smtClean="0"/>
              <a:t>Carcinoma in Situ</a:t>
            </a:r>
            <a:endParaRPr lang="en-US"/>
          </a:p>
        </p:txBody>
      </p:sp>
      <p:sp>
        <p:nvSpPr>
          <p:cNvPr id="11" name="Content Placeholder 10"/>
          <p:cNvSpPr>
            <a:spLocks noGrp="1"/>
          </p:cNvSpPr>
          <p:nvPr>
            <p:ph idx="1"/>
          </p:nvPr>
        </p:nvSpPr>
        <p:spPr/>
        <p:txBody>
          <a:bodyPr vert="horz" lIns="91440" tIns="45720" rIns="91440" bIns="45720" rtlCol="0">
            <a:normAutofit/>
          </a:bodyPr>
          <a:lstStyle/>
          <a:p>
            <a:r>
              <a:rPr lang="en-US" dirty="0"/>
              <a:t>Clinical behavior: may vary depending on the subtype and the grade</a:t>
            </a:r>
          </a:p>
          <a:p>
            <a:pPr lvl="1"/>
            <a:r>
              <a:rPr lang="en-US" dirty="0" err="1"/>
              <a:t>Comedocarcinoma</a:t>
            </a:r>
            <a:r>
              <a:rPr lang="en-US" dirty="0"/>
              <a:t> has essentially a 100% chance of becoming invasive if left untreated. </a:t>
            </a:r>
          </a:p>
          <a:p>
            <a:pPr lvl="1"/>
            <a:r>
              <a:rPr lang="en-US" dirty="0"/>
              <a:t>Pure cribriform/</a:t>
            </a:r>
            <a:r>
              <a:rPr lang="en-US" dirty="0" err="1"/>
              <a:t>micropapillary</a:t>
            </a:r>
            <a:r>
              <a:rPr lang="en-US" dirty="0"/>
              <a:t> carries only a 30% chance of  becoming invasive carcinoma. </a:t>
            </a:r>
            <a:endParaRPr lang="en-US" dirty="0" smtClean="0"/>
          </a:p>
          <a:p>
            <a:pPr lvl="1"/>
            <a:endParaRPr lang="en-US" dirty="0"/>
          </a:p>
          <a:p>
            <a:r>
              <a:rPr lang="en-US" dirty="0"/>
              <a:t>Treatment: </a:t>
            </a:r>
          </a:p>
          <a:p>
            <a:pPr lvl="1"/>
            <a:r>
              <a:rPr lang="en-US" dirty="0"/>
              <a:t>Wide local excision</a:t>
            </a:r>
          </a:p>
          <a:p>
            <a:pPr lvl="1"/>
            <a:r>
              <a:rPr lang="en-US" dirty="0"/>
              <a:t>mastectomy</a:t>
            </a:r>
          </a:p>
          <a:p>
            <a:endParaRPr lang="en-US" dirty="0"/>
          </a:p>
        </p:txBody>
      </p:sp>
      <p:sp>
        <p:nvSpPr>
          <p:cNvPr id="7" name="Date Placeholder 6"/>
          <p:cNvSpPr>
            <a:spLocks noGrp="1"/>
          </p:cNvSpPr>
          <p:nvPr>
            <p:ph type="dt" sz="half" idx="10"/>
          </p:nvPr>
        </p:nvSpPr>
        <p:spPr/>
        <p:txBody>
          <a:bodyPr/>
          <a:lstStyle/>
          <a:p>
            <a:r>
              <a:rPr lang="en-US" smtClean="0"/>
              <a:t>2/04/2018</a:t>
            </a:r>
            <a:endParaRPr lang="en-US" dirty="0"/>
          </a:p>
        </p:txBody>
      </p:sp>
      <p:sp>
        <p:nvSpPr>
          <p:cNvPr id="8" name="Footer Placeholder 7"/>
          <p:cNvSpPr>
            <a:spLocks noGrp="1"/>
          </p:cNvSpPr>
          <p:nvPr>
            <p:ph type="ftr" sz="quarter" idx="11"/>
          </p:nvPr>
        </p:nvSpPr>
        <p:spPr/>
        <p:txBody>
          <a:bodyPr/>
          <a:lstStyle/>
          <a:p>
            <a:r>
              <a:rPr lang="hr-HR" smtClean="0"/>
              <a:t>REPR 224</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4194174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Paget’s Disease</a:t>
            </a:r>
            <a:endParaRPr lang="en-US" dirty="0"/>
          </a:p>
        </p:txBody>
      </p:sp>
      <p:sp>
        <p:nvSpPr>
          <p:cNvPr id="3" name="Content Placeholder 2"/>
          <p:cNvSpPr>
            <a:spLocks noGrp="1"/>
          </p:cNvSpPr>
          <p:nvPr>
            <p:ph idx="1"/>
          </p:nvPr>
        </p:nvSpPr>
        <p:spPr/>
        <p:txBody>
          <a:bodyPr vert="horz" lIns="91440" tIns="45720" rIns="91440" bIns="45720" rtlCol="0">
            <a:normAutofit/>
          </a:bodyPr>
          <a:lstStyle/>
          <a:p>
            <a:r>
              <a:rPr lang="en-US" dirty="0"/>
              <a:t>Paget's disease of the breast is a rare type of breast cancer that is characterized by a red, scaly eczematous lesion on the nipple and surrounding areola</a:t>
            </a:r>
            <a:r>
              <a:rPr lang="en-US" dirty="0" smtClean="0"/>
              <a:t>.</a:t>
            </a:r>
          </a:p>
          <a:p>
            <a:endParaRPr lang="en-US" dirty="0"/>
          </a:p>
          <a:p>
            <a:r>
              <a:rPr lang="en-US" dirty="0"/>
              <a:t>Paget’s disease may be subtle or appear as an eroded and weeping erythematous eruption. Pruritus is common and it might be mistaken for eczema</a:t>
            </a:r>
            <a:r>
              <a:rPr lang="en-US" dirty="0" smtClean="0"/>
              <a:t>.</a:t>
            </a:r>
          </a:p>
          <a:p>
            <a:endParaRPr lang="en-US" dirty="0"/>
          </a:p>
          <a:p>
            <a:r>
              <a:rPr lang="en-US" dirty="0"/>
              <a:t>Malignant cells are called Paget cells and are found scattered in the epidermis.</a:t>
            </a:r>
          </a:p>
          <a:p>
            <a:endParaRPr lang="en-US" dirty="0"/>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4127556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vert="horz" lIns="91440" tIns="45720" rIns="91440" bIns="45720" rtlCol="0">
            <a:normAutofit/>
          </a:bodyPr>
          <a:lstStyle/>
          <a:p>
            <a:r>
              <a:rPr lang="en-US" dirty="0"/>
              <a:t>Know the risk factors for the development of breast cancer.</a:t>
            </a:r>
          </a:p>
          <a:p>
            <a:endParaRPr lang="en-US" dirty="0"/>
          </a:p>
          <a:p>
            <a:r>
              <a:rPr lang="en-US" dirty="0"/>
              <a:t>Know the classification of breast cancer.</a:t>
            </a:r>
          </a:p>
          <a:p>
            <a:endParaRPr lang="en-US" dirty="0"/>
          </a:p>
          <a:p>
            <a:r>
              <a:rPr lang="en-US" dirty="0"/>
              <a:t>Understand the behavior and spread of breast cancer.</a:t>
            </a:r>
          </a:p>
          <a:p>
            <a:endParaRPr lang="en-US" dirty="0"/>
          </a:p>
          <a:p>
            <a:r>
              <a:rPr lang="en-US" dirty="0"/>
              <a:t>Know the prognostic indicators of  breast carcinoma.</a:t>
            </a:r>
          </a:p>
          <a:p>
            <a:endParaRPr lang="en-US" dirty="0"/>
          </a:p>
          <a:p>
            <a:endParaRPr lang="en-US" dirty="0"/>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32862693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Paget’s Disease</a:t>
            </a:r>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20</a:t>
            </a:fld>
            <a:endParaRPr lang="en-US" dirty="0"/>
          </a:p>
        </p:txBody>
      </p:sp>
      <p:pic>
        <p:nvPicPr>
          <p:cNvPr id="7" name="Picture Placeholder 7"/>
          <p:cNvPicPr>
            <a:picLocks noChangeAspect="1"/>
          </p:cNvPicPr>
          <p:nvPr/>
        </p:nvPicPr>
        <p:blipFill>
          <a:blip r:embed="rId2"/>
          <a:srcRect l="10559" r="10559"/>
          <a:stretch>
            <a:fillRect/>
          </a:stretch>
        </p:blipFill>
        <p:spPr>
          <a:xfrm>
            <a:off x="2712806" y="1483588"/>
            <a:ext cx="6998965" cy="4701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01644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Paget’s Disease</a:t>
            </a:r>
          </a:p>
        </p:txBody>
      </p:sp>
      <p:pic>
        <p:nvPicPr>
          <p:cNvPr id="7" name="Content Placeholder 6" descr="Figure-1-Right-breast-at-initial-presentation-Erosion-and-redness-of-the-nipple-were.png"/>
          <p:cNvPicPr>
            <a:picLocks noGrp="1" noChangeAspect="1"/>
          </p:cNvPicPr>
          <p:nvPr>
            <p:ph idx="1"/>
          </p:nvPr>
        </p:nvPicPr>
        <p:blipFill rotWithShape="1">
          <a:blip r:embed="rId2">
            <a:extLst>
              <a:ext uri="{28A0092B-C50C-407E-A947-70E740481C1C}">
                <a14:useLocalDpi xmlns:a14="http://schemas.microsoft.com/office/drawing/2010/main" val="0"/>
              </a:ext>
            </a:extLst>
          </a:blip>
          <a:srcRect l="-277" t="42436" r="277" b="8464"/>
          <a:stretch/>
        </p:blipFill>
        <p:spPr>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1440503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Paget’s Disease</a:t>
            </a:r>
          </a:p>
        </p:txBody>
      </p:sp>
      <p:sp>
        <p:nvSpPr>
          <p:cNvPr id="3" name="Content Placeholder 2"/>
          <p:cNvSpPr>
            <a:spLocks noGrp="1"/>
          </p:cNvSpPr>
          <p:nvPr>
            <p:ph idx="1"/>
          </p:nvPr>
        </p:nvSpPr>
        <p:spPr/>
        <p:txBody>
          <a:bodyPr vert="horz" lIns="91440" tIns="45720" rIns="91440" bIns="45720" rtlCol="0">
            <a:normAutofit/>
          </a:bodyPr>
          <a:lstStyle/>
          <a:p>
            <a:r>
              <a:rPr lang="en-US" dirty="0"/>
              <a:t>The histologic hallmark of Paget’s disease of the nipple is the infiltration of the epidermis by large neoplastic ductal cells with abundant cytoplasm, pleomorphic nuclei and prominent nucleoli. The cells usually stain positively for mucin</a:t>
            </a:r>
            <a:r>
              <a:rPr lang="en-US" dirty="0" smtClean="0"/>
              <a:t>.</a:t>
            </a:r>
          </a:p>
          <a:p>
            <a:endParaRPr lang="en-US" dirty="0"/>
          </a:p>
          <a:p>
            <a:r>
              <a:rPr lang="en-US" dirty="0"/>
              <a:t>Paget cells extend from DCIS within the ductal system into nipple skin without crossing the basement </a:t>
            </a:r>
            <a:r>
              <a:rPr lang="en-US" dirty="0" smtClean="0"/>
              <a:t>membrane.</a:t>
            </a:r>
          </a:p>
          <a:p>
            <a:endParaRPr lang="en-US" dirty="0"/>
          </a:p>
          <a:p>
            <a:r>
              <a:rPr lang="en-US" dirty="0"/>
              <a:t>Palpable mass can be seen in 50% of women with Paget disease indicating an underlying invasive carcinoma near by.</a:t>
            </a:r>
          </a:p>
          <a:p>
            <a:endParaRPr lang="en-US" dirty="0"/>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36266599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Paget’s Disease</a:t>
            </a:r>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23</a:t>
            </a:fld>
            <a:endParaRPr lang="en-US" dirty="0"/>
          </a:p>
        </p:txBody>
      </p:sp>
      <p:pic>
        <p:nvPicPr>
          <p:cNvPr id="9" name="Picture 8" descr="Screen Shot 2018-02-09 at 11.41.1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9490" y="1636473"/>
            <a:ext cx="6388100" cy="444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82196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Lobular Carcinoma in </a:t>
            </a:r>
            <a:r>
              <a:rPr lang="en-US" dirty="0" smtClean="0"/>
              <a:t>Situ</a:t>
            </a:r>
            <a:endParaRPr lang="en-US" dirty="0"/>
          </a:p>
        </p:txBody>
      </p:sp>
      <p:sp>
        <p:nvSpPr>
          <p:cNvPr id="3" name="Content Placeholder 2"/>
          <p:cNvSpPr>
            <a:spLocks noGrp="1"/>
          </p:cNvSpPr>
          <p:nvPr>
            <p:ph idx="1"/>
          </p:nvPr>
        </p:nvSpPr>
        <p:spPr>
          <a:xfrm>
            <a:off x="2589212" y="2133599"/>
            <a:ext cx="8915400" cy="4092539"/>
          </a:xfrm>
        </p:spPr>
        <p:txBody>
          <a:bodyPr vert="horz" lIns="91440" tIns="45720" rIns="91440" bIns="45720" rtlCol="0">
            <a:normAutofit fontScale="92500" lnSpcReduction="10000"/>
          </a:bodyPr>
          <a:lstStyle/>
          <a:p>
            <a:r>
              <a:rPr lang="en-US" dirty="0"/>
              <a:t>LCIS alone is always an incidental finding in breast </a:t>
            </a:r>
            <a:r>
              <a:rPr lang="en-US" dirty="0" smtClean="0"/>
              <a:t>biopsies </a:t>
            </a:r>
            <a:r>
              <a:rPr lang="en-US" dirty="0"/>
              <a:t>performed for another reason. LCIS does not form a palpable mass and cannot be detected clinically on palpation or on gross pathological examination. </a:t>
            </a:r>
          </a:p>
          <a:p>
            <a:r>
              <a:rPr lang="en-US" dirty="0"/>
              <a:t>Microcalcifications in LCIS are infrequent and so mammography is not useful for detection. </a:t>
            </a:r>
            <a:endParaRPr lang="en-US" dirty="0" smtClean="0"/>
          </a:p>
          <a:p>
            <a:r>
              <a:rPr lang="en-US" dirty="0" smtClean="0"/>
              <a:t>LCIS </a:t>
            </a:r>
            <a:r>
              <a:rPr lang="en-US" dirty="0"/>
              <a:t>is uncommon.</a:t>
            </a:r>
          </a:p>
          <a:p>
            <a:r>
              <a:rPr lang="en-US" dirty="0"/>
              <a:t>LCIS tends to be multicentric and bilateral and therefore subsequent carcinomas  can occur both breasts. </a:t>
            </a:r>
          </a:p>
          <a:p>
            <a:r>
              <a:rPr lang="en-US" dirty="0" smtClean="0"/>
              <a:t>Clinical </a:t>
            </a:r>
            <a:r>
              <a:rPr lang="en-US" dirty="0"/>
              <a:t>behavior </a:t>
            </a:r>
          </a:p>
          <a:p>
            <a:pPr lvl="1"/>
            <a:r>
              <a:rPr lang="en-US" dirty="0"/>
              <a:t>If LCIS is left untreated, about 30% of women develop an invasive cancer within 20 years of diagnosis. The invasive cancer that develops is usually lobular (but can be ductal too). </a:t>
            </a:r>
          </a:p>
          <a:p>
            <a:pPr lvl="1"/>
            <a:r>
              <a:rPr lang="en-US" dirty="0"/>
              <a:t>LCIS is a marker of increased </a:t>
            </a:r>
            <a:r>
              <a:rPr lang="en-US" dirty="0" smtClean="0"/>
              <a:t>cancer risk </a:t>
            </a:r>
            <a:r>
              <a:rPr lang="en-US" dirty="0"/>
              <a:t>in both breasts</a:t>
            </a:r>
          </a:p>
          <a:p>
            <a:endParaRPr lang="en-US" dirty="0"/>
          </a:p>
          <a:p>
            <a:endParaRPr lang="en-US" dirty="0"/>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23875941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Lobular Carcinoma in Situ</a:t>
            </a:r>
          </a:p>
        </p:txBody>
      </p:sp>
      <p:sp>
        <p:nvSpPr>
          <p:cNvPr id="3" name="Content Placeholder 2"/>
          <p:cNvSpPr>
            <a:spLocks noGrp="1"/>
          </p:cNvSpPr>
          <p:nvPr>
            <p:ph idx="1"/>
          </p:nvPr>
        </p:nvSpPr>
        <p:spPr/>
        <p:txBody>
          <a:bodyPr/>
          <a:lstStyle/>
          <a:p>
            <a:r>
              <a:rPr lang="en-US" dirty="0"/>
              <a:t>Histology: monomorphic population of small, rounded cells fills and expands the </a:t>
            </a:r>
            <a:r>
              <a:rPr lang="en-US" dirty="0" err="1"/>
              <a:t>acini</a:t>
            </a:r>
            <a:r>
              <a:rPr lang="en-US" dirty="0"/>
              <a:t> of lobules. The underlying lobular architecture can still be recognized.</a:t>
            </a:r>
          </a:p>
          <a:p>
            <a:endParaRPr lang="en-US" dirty="0"/>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25</a:t>
            </a:fld>
            <a:endParaRPr lang="en-US" dirty="0"/>
          </a:p>
        </p:txBody>
      </p:sp>
      <p:pic>
        <p:nvPicPr>
          <p:cNvPr id="7" name="Picture 6" descr="stroma-ii.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9451" y="3190236"/>
            <a:ext cx="4281073" cy="28540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3"/>
          <a:stretch>
            <a:fillRect/>
          </a:stretch>
        </p:blipFill>
        <p:spPr>
          <a:xfrm>
            <a:off x="7060356" y="3180879"/>
            <a:ext cx="4000300" cy="28626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755610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Invasive Breast Carcinoma</a:t>
            </a:r>
            <a:endParaRPr lang="en-US" dirty="0"/>
          </a:p>
        </p:txBody>
      </p:sp>
      <p:sp>
        <p:nvSpPr>
          <p:cNvPr id="3" name="Content Placeholder 2"/>
          <p:cNvSpPr>
            <a:spLocks noGrp="1"/>
          </p:cNvSpPr>
          <p:nvPr>
            <p:ph idx="1"/>
          </p:nvPr>
        </p:nvSpPr>
        <p:spPr>
          <a:xfrm>
            <a:off x="2589212" y="2133600"/>
            <a:ext cx="8915400" cy="4104868"/>
          </a:xfrm>
        </p:spPr>
        <p:txBody>
          <a:bodyPr vert="horz" lIns="91440" tIns="45720" rIns="91440" bIns="45720" rtlCol="0">
            <a:normAutofit fontScale="92500" lnSpcReduction="10000"/>
          </a:bodyPr>
          <a:lstStyle/>
          <a:p>
            <a:r>
              <a:rPr lang="en-US" dirty="0"/>
              <a:t>Invasive breast carcinoma is </a:t>
            </a:r>
            <a:r>
              <a:rPr lang="en-US" dirty="0" smtClean="0"/>
              <a:t>a tumor </a:t>
            </a:r>
            <a:r>
              <a:rPr lang="en-US" dirty="0"/>
              <a:t>that has extended </a:t>
            </a:r>
            <a:r>
              <a:rPr lang="en-US" dirty="0" smtClean="0"/>
              <a:t>across the basement </a:t>
            </a:r>
            <a:r>
              <a:rPr lang="en-US" dirty="0"/>
              <a:t>membrane. This permits access to </a:t>
            </a:r>
            <a:r>
              <a:rPr lang="en-US" dirty="0" err="1"/>
              <a:t>lymphatics</a:t>
            </a:r>
            <a:r>
              <a:rPr lang="en-US" dirty="0"/>
              <a:t> and </a:t>
            </a:r>
            <a:r>
              <a:rPr lang="en-US" dirty="0" smtClean="0"/>
              <a:t>vessels therefore </a:t>
            </a:r>
            <a:r>
              <a:rPr lang="en-US" dirty="0"/>
              <a:t>the potential to </a:t>
            </a:r>
            <a:r>
              <a:rPr lang="en-US" dirty="0" smtClean="0"/>
              <a:t>metastasize.</a:t>
            </a:r>
          </a:p>
          <a:p>
            <a:endParaRPr lang="en-US" dirty="0"/>
          </a:p>
          <a:p>
            <a:r>
              <a:rPr lang="en-US" dirty="0" smtClean="0"/>
              <a:t>Invasive </a:t>
            </a:r>
            <a:r>
              <a:rPr lang="en-US" dirty="0"/>
              <a:t>breast carcinoma </a:t>
            </a:r>
            <a:r>
              <a:rPr lang="en-US" dirty="0" smtClean="0"/>
              <a:t>is subdivided </a:t>
            </a:r>
            <a:r>
              <a:rPr lang="en-US" dirty="0"/>
              <a:t>into:</a:t>
            </a:r>
          </a:p>
          <a:p>
            <a:pPr lvl="1"/>
            <a:r>
              <a:rPr lang="en-US" dirty="0" smtClean="0"/>
              <a:t>Ductal </a:t>
            </a:r>
            <a:r>
              <a:rPr lang="en-US" dirty="0"/>
              <a:t>80% (NOS= no otherwise specified)</a:t>
            </a:r>
          </a:p>
          <a:p>
            <a:pPr lvl="1"/>
            <a:r>
              <a:rPr lang="en-US" dirty="0"/>
              <a:t>Lobular 10%</a:t>
            </a:r>
          </a:p>
          <a:p>
            <a:pPr lvl="1"/>
            <a:r>
              <a:rPr lang="en-US" dirty="0"/>
              <a:t>Tubular 6%</a:t>
            </a:r>
          </a:p>
          <a:p>
            <a:pPr lvl="1"/>
            <a:r>
              <a:rPr lang="en-US" dirty="0"/>
              <a:t>Mucinous(Colloid) 2%</a:t>
            </a:r>
          </a:p>
          <a:p>
            <a:pPr lvl="1"/>
            <a:r>
              <a:rPr lang="en-US" dirty="0"/>
              <a:t>Medullary 2%</a:t>
            </a:r>
          </a:p>
          <a:p>
            <a:pPr lvl="1"/>
            <a:r>
              <a:rPr lang="en-US" dirty="0"/>
              <a:t>Papillary 1%</a:t>
            </a:r>
          </a:p>
          <a:p>
            <a:pPr lvl="1"/>
            <a:r>
              <a:rPr lang="en-US" dirty="0" err="1"/>
              <a:t>Metaplastic</a:t>
            </a:r>
            <a:r>
              <a:rPr lang="en-US" dirty="0"/>
              <a:t> Carcinoma 1%</a:t>
            </a:r>
          </a:p>
          <a:p>
            <a:endParaRPr lang="en-US" dirty="0"/>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36455249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Features of Invasive Breast Cancer</a:t>
            </a:r>
            <a:endParaRPr lang="en-US" dirty="0"/>
          </a:p>
        </p:txBody>
      </p:sp>
      <p:sp>
        <p:nvSpPr>
          <p:cNvPr id="3" name="Content Placeholder 2"/>
          <p:cNvSpPr>
            <a:spLocks noGrp="1"/>
          </p:cNvSpPr>
          <p:nvPr>
            <p:ph idx="1"/>
          </p:nvPr>
        </p:nvSpPr>
        <p:spPr>
          <a:xfrm>
            <a:off x="2589212" y="2133599"/>
            <a:ext cx="8915400" cy="3993907"/>
          </a:xfrm>
        </p:spPr>
        <p:txBody>
          <a:bodyPr vert="horz" lIns="91440" tIns="45720" rIns="91440" bIns="45720" rtlCol="0">
            <a:normAutofit fontScale="92500" lnSpcReduction="10000"/>
          </a:bodyPr>
          <a:lstStyle/>
          <a:p>
            <a:r>
              <a:rPr lang="en-US" dirty="0"/>
              <a:t>Palpable mass</a:t>
            </a:r>
            <a:r>
              <a:rPr lang="en-US" dirty="0" smtClean="0"/>
              <a:t>.</a:t>
            </a:r>
          </a:p>
          <a:p>
            <a:endParaRPr lang="en-US" dirty="0"/>
          </a:p>
          <a:p>
            <a:r>
              <a:rPr lang="en-US" dirty="0"/>
              <a:t>About half of the patients will have axillary lymph node metastases.</a:t>
            </a:r>
          </a:p>
          <a:p>
            <a:endParaRPr lang="en-US" dirty="0" smtClean="0"/>
          </a:p>
          <a:p>
            <a:r>
              <a:rPr lang="en-US" dirty="0" smtClean="0"/>
              <a:t>Larger </a:t>
            </a:r>
            <a:r>
              <a:rPr lang="en-US" dirty="0"/>
              <a:t>carcinomas may be fixed to the chest wall or cause dimpling of the skin. </a:t>
            </a:r>
          </a:p>
          <a:p>
            <a:endParaRPr lang="en-US" dirty="0" smtClean="0"/>
          </a:p>
          <a:p>
            <a:r>
              <a:rPr lang="en-US" dirty="0" err="1" smtClean="0"/>
              <a:t>Lymphatics</a:t>
            </a:r>
            <a:r>
              <a:rPr lang="en-US" dirty="0" smtClean="0"/>
              <a:t> </a:t>
            </a:r>
            <a:r>
              <a:rPr lang="en-US" dirty="0"/>
              <a:t>may become involved and the lymphatic drainage of that area and the overlying skin gets blocked causing lymphedema and thickening of the skin, a change referred to as peau d'orange. </a:t>
            </a:r>
          </a:p>
          <a:p>
            <a:endParaRPr lang="en-US" dirty="0" smtClean="0"/>
          </a:p>
          <a:p>
            <a:r>
              <a:rPr lang="en-US" dirty="0" smtClean="0"/>
              <a:t>When </a:t>
            </a:r>
            <a:r>
              <a:rPr lang="en-US" dirty="0"/>
              <a:t>the tumor involves the central portion of the breast, retraction of the nipple may develop. </a:t>
            </a:r>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40502448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Features of Invasive Breast Cancer</a:t>
            </a:r>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28</a:t>
            </a:fld>
            <a:endParaRPr lang="en-US" dirty="0"/>
          </a:p>
        </p:txBody>
      </p:sp>
      <p:pic>
        <p:nvPicPr>
          <p:cNvPr id="9" name="Picture 8" descr="fa29c2b8b2bebec6f6334c5a325ec909.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246" y="2650732"/>
            <a:ext cx="4750832" cy="31593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20130607_1117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7079" y="2401420"/>
            <a:ext cx="3798558" cy="36798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099503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Features of Invasive Breast Cancer</a:t>
            </a:r>
          </a:p>
        </p:txBody>
      </p:sp>
      <p:sp>
        <p:nvSpPr>
          <p:cNvPr id="3" name="Content Placeholder 2"/>
          <p:cNvSpPr>
            <a:spLocks noGrp="1"/>
          </p:cNvSpPr>
          <p:nvPr>
            <p:ph idx="1"/>
          </p:nvPr>
        </p:nvSpPr>
        <p:spPr/>
        <p:txBody>
          <a:bodyPr/>
          <a:lstStyle/>
          <a:p>
            <a:r>
              <a:rPr lang="en-US" dirty="0"/>
              <a:t>On mammography, invasive carcinomas commonly present as a density</a:t>
            </a:r>
            <a:r>
              <a:rPr lang="en-US" dirty="0" smtClean="0"/>
              <a:t>.</a:t>
            </a:r>
          </a:p>
          <a:p>
            <a:endParaRPr lang="en-US" dirty="0"/>
          </a:p>
          <a:p>
            <a:r>
              <a:rPr lang="en-US" dirty="0"/>
              <a:t>Invasive carcinomas presenting as mammographic calcifications without an associated density are usually very small in size.</a:t>
            </a:r>
          </a:p>
          <a:p>
            <a:endParaRPr lang="en-US" dirty="0" smtClean="0"/>
          </a:p>
          <a:p>
            <a:r>
              <a:rPr lang="en-US" dirty="0" smtClean="0"/>
              <a:t>The </a:t>
            </a:r>
            <a:r>
              <a:rPr lang="en-US" dirty="0"/>
              <a:t>term "inflammatory carcinoma" refers to the clinical presentation of a carcinoma extensively involving dermal </a:t>
            </a:r>
            <a:r>
              <a:rPr lang="en-US" dirty="0" err="1"/>
              <a:t>lymphatics</a:t>
            </a:r>
            <a:r>
              <a:rPr lang="en-US" dirty="0"/>
              <a:t>, resulting in an enlarged erythematous breast. The diagnosis is made on clinical grounds and does not correlate with a specific histologic type of carcinoma </a:t>
            </a:r>
          </a:p>
          <a:p>
            <a:endParaRPr lang="en-US" dirty="0"/>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val="1180629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3</a:t>
            </a:fld>
            <a:endParaRPr lang="en-US" dirty="0"/>
          </a:p>
        </p:txBody>
      </p:sp>
      <p:sp>
        <p:nvSpPr>
          <p:cNvPr id="7" name="Content Placeholder 6"/>
          <p:cNvSpPr>
            <a:spLocks noGrp="1"/>
          </p:cNvSpPr>
          <p:nvPr>
            <p:ph idx="1"/>
          </p:nvPr>
        </p:nvSpPr>
        <p:spPr/>
        <p:txBody>
          <a:bodyPr vert="horz" lIns="91440" tIns="45720" rIns="91440" bIns="45720" rtlCol="0">
            <a:normAutofit/>
          </a:bodyPr>
          <a:lstStyle/>
          <a:p>
            <a:r>
              <a:rPr lang="en-US" dirty="0"/>
              <a:t>Carcinoma of the breast is one of the most common cancer in women.</a:t>
            </a:r>
          </a:p>
          <a:p>
            <a:r>
              <a:rPr lang="en-US" dirty="0"/>
              <a:t>Women who live to age 90 years, have a one in eight chance of developing breast cancer</a:t>
            </a:r>
          </a:p>
          <a:p>
            <a:r>
              <a:rPr lang="en-US" dirty="0"/>
              <a:t>Mammographic screening has dramatically increased the detection of small invasive cancers. </a:t>
            </a:r>
          </a:p>
          <a:p>
            <a:r>
              <a:rPr lang="en-US" dirty="0"/>
              <a:t>DCIS by itself is almost exclusively detected by mammography, so the incidence of DCIS is increased with the use of mammography. Therefore number of women with invasive/advanced cancer is markedly decreased.</a:t>
            </a:r>
          </a:p>
          <a:p>
            <a:r>
              <a:rPr lang="en-US" dirty="0"/>
              <a:t>The mortality rate have started to decline. Currently only 20% of women with breast cancer are expected to die of the disease.</a:t>
            </a:r>
          </a:p>
          <a:p>
            <a:endParaRPr lang="en-US" dirty="0"/>
          </a:p>
          <a:p>
            <a:endParaRPr lang="en-US" dirty="0"/>
          </a:p>
        </p:txBody>
      </p:sp>
    </p:spTree>
    <p:extLst>
      <p:ext uri="{BB962C8B-B14F-4D97-AF65-F5344CB8AC3E}">
        <p14:creationId xmlns:p14="http://schemas.microsoft.com/office/powerpoint/2010/main" val="28470031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Features of Invasive Breast Cancer</a:t>
            </a:r>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30</a:t>
            </a:fld>
            <a:endParaRPr lang="en-US" dirty="0"/>
          </a:p>
        </p:txBody>
      </p:sp>
      <p:pic>
        <p:nvPicPr>
          <p:cNvPr id="7" name="Picture 6" descr="inflammatory breast ca -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7820" y="2120587"/>
            <a:ext cx="2730948" cy="39483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2389-12440-1-PB.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1156" y="2371277"/>
            <a:ext cx="6172552" cy="34527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070412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Invasive Ductal Carcinoma, NOS</a:t>
            </a:r>
          </a:p>
        </p:txBody>
      </p:sp>
      <p:sp>
        <p:nvSpPr>
          <p:cNvPr id="3" name="Content Placeholder 2"/>
          <p:cNvSpPr>
            <a:spLocks noGrp="1"/>
          </p:cNvSpPr>
          <p:nvPr>
            <p:ph idx="1"/>
          </p:nvPr>
        </p:nvSpPr>
        <p:spPr/>
        <p:txBody>
          <a:bodyPr vert="horz" lIns="91440" tIns="45720" rIns="91440" bIns="45720" rtlCol="0">
            <a:normAutofit/>
          </a:bodyPr>
          <a:lstStyle/>
          <a:p>
            <a:r>
              <a:rPr lang="en-US" dirty="0"/>
              <a:t>Invasive d</a:t>
            </a:r>
            <a:r>
              <a:rPr lang="en-US" dirty="0" smtClean="0"/>
              <a:t>uctal carcinoma</a:t>
            </a:r>
            <a:r>
              <a:rPr lang="en-US" dirty="0"/>
              <a:t>, </a:t>
            </a:r>
            <a:r>
              <a:rPr lang="en-US" dirty="0" smtClean="0"/>
              <a:t>NOS, </a:t>
            </a:r>
            <a:r>
              <a:rPr lang="en-US" dirty="0"/>
              <a:t>is the most common type of breast cancer, forming up to 80% of these cancers</a:t>
            </a:r>
            <a:r>
              <a:rPr lang="en-US" dirty="0" smtClean="0"/>
              <a:t>.</a:t>
            </a:r>
          </a:p>
          <a:p>
            <a:endParaRPr lang="en-US" dirty="0"/>
          </a:p>
          <a:p>
            <a:r>
              <a:rPr lang="en-US" dirty="0"/>
              <a:t>Most of these tumors induce a marked fibroblastic (</a:t>
            </a:r>
            <a:r>
              <a:rPr lang="en-US" dirty="0" err="1"/>
              <a:t>desmoplastic</a:t>
            </a:r>
            <a:r>
              <a:rPr lang="en-US" dirty="0"/>
              <a:t>) stromal reaction to the invading tumor cells producing a palpable mass with </a:t>
            </a:r>
            <a:r>
              <a:rPr lang="en-US" dirty="0" smtClean="0"/>
              <a:t>a hard </a:t>
            </a:r>
            <a:r>
              <a:rPr lang="en-US" dirty="0"/>
              <a:t>consistency (</a:t>
            </a:r>
            <a:r>
              <a:rPr lang="en-US" dirty="0" err="1"/>
              <a:t>scirrhous</a:t>
            </a:r>
            <a:r>
              <a:rPr lang="en-US" dirty="0"/>
              <a:t> carcinoma). And therefore a palpable mass is the most common presentation. </a:t>
            </a:r>
            <a:endParaRPr lang="en-US" dirty="0" smtClean="0"/>
          </a:p>
          <a:p>
            <a:endParaRPr lang="en-US" dirty="0"/>
          </a:p>
          <a:p>
            <a:r>
              <a:rPr lang="en-US" dirty="0"/>
              <a:t>The tumor shows an infiltrative attachment to the surrounding structures and may cause dimpling of the skin (due to traction on suspensory ligaments) or nipple retraction. </a:t>
            </a:r>
          </a:p>
          <a:p>
            <a:endParaRPr lang="en-US" dirty="0"/>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31</a:t>
            </a:fld>
            <a:endParaRPr lang="en-US" dirty="0"/>
          </a:p>
        </p:txBody>
      </p:sp>
    </p:spTree>
    <p:extLst>
      <p:ext uri="{BB962C8B-B14F-4D97-AF65-F5344CB8AC3E}">
        <p14:creationId xmlns:p14="http://schemas.microsoft.com/office/powerpoint/2010/main" val="3133722118"/>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Invasive Ductal Carcinoma, NOS</a:t>
            </a:r>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32</a:t>
            </a:fld>
            <a:endParaRPr lang="en-US" dirty="0"/>
          </a:p>
        </p:txBody>
      </p:sp>
      <p:pic>
        <p:nvPicPr>
          <p:cNvPr id="7" name="Picture 2" descr="http://aegiscreative.com/wp-content/uploads/2014/01/Figure-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1158" y="2480867"/>
            <a:ext cx="8812212" cy="30622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03718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Invasive Ductal Carcinoma, NOS</a:t>
            </a:r>
          </a:p>
        </p:txBody>
      </p:sp>
      <p:sp>
        <p:nvSpPr>
          <p:cNvPr id="3" name="Content Placeholder 2"/>
          <p:cNvSpPr>
            <a:spLocks noGrp="1"/>
          </p:cNvSpPr>
          <p:nvPr>
            <p:ph idx="1"/>
          </p:nvPr>
        </p:nvSpPr>
        <p:spPr/>
        <p:txBody>
          <a:bodyPr vert="horz" lIns="91440" tIns="45720" rIns="91440" bIns="45720" rtlCol="0">
            <a:normAutofit/>
          </a:bodyPr>
          <a:lstStyle/>
          <a:p>
            <a:r>
              <a:rPr lang="en-US" dirty="0"/>
              <a:t>Grossly: tumor is firm, hard, with an irregular </a:t>
            </a:r>
            <a:r>
              <a:rPr lang="en-US" dirty="0" smtClean="0"/>
              <a:t>borders.</a:t>
            </a:r>
          </a:p>
          <a:p>
            <a:endParaRPr lang="en-US" dirty="0"/>
          </a:p>
          <a:p>
            <a:r>
              <a:rPr lang="en-US" dirty="0"/>
              <a:t>Cut surface: gritty and shows irregular margins with stellate infiltration (sometimes it can be soft and well demarcated) and in the center there are small foci of chalky white </a:t>
            </a:r>
            <a:r>
              <a:rPr lang="en-US" dirty="0" err="1"/>
              <a:t>stroma</a:t>
            </a:r>
            <a:r>
              <a:rPr lang="en-US" dirty="0"/>
              <a:t> and occasionally </a:t>
            </a:r>
            <a:r>
              <a:rPr lang="en-US" dirty="0" smtClean="0"/>
              <a:t>calcifications which have characteristic </a:t>
            </a:r>
            <a:r>
              <a:rPr lang="en-US" dirty="0"/>
              <a:t>grating sound when cut or </a:t>
            </a:r>
            <a:r>
              <a:rPr lang="en-US" dirty="0" smtClean="0"/>
              <a:t>scraped.</a:t>
            </a:r>
          </a:p>
          <a:p>
            <a:endParaRPr lang="en-US" dirty="0"/>
          </a:p>
          <a:p>
            <a:r>
              <a:rPr lang="en-US" dirty="0" smtClean="0"/>
              <a:t>IDC is usually accompanied </a:t>
            </a:r>
            <a:r>
              <a:rPr lang="en-US" dirty="0"/>
              <a:t>by varying amounts of </a:t>
            </a:r>
            <a:r>
              <a:rPr lang="en-US" dirty="0" smtClean="0"/>
              <a:t>DCIS.</a:t>
            </a:r>
            <a:endParaRPr lang="en-US" dirty="0"/>
          </a:p>
          <a:p>
            <a:endParaRPr lang="en-US" dirty="0"/>
          </a:p>
          <a:p>
            <a:endParaRPr lang="en-US" dirty="0"/>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33</a:t>
            </a:fld>
            <a:endParaRPr lang="en-US" dirty="0"/>
          </a:p>
        </p:txBody>
      </p:sp>
    </p:spTree>
    <p:extLst>
      <p:ext uri="{BB962C8B-B14F-4D97-AF65-F5344CB8AC3E}">
        <p14:creationId xmlns:p14="http://schemas.microsoft.com/office/powerpoint/2010/main" val="36848223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Invasive Ductal Carcinoma, NOS</a:t>
            </a:r>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34</a:t>
            </a:fld>
            <a:endParaRPr lang="en-US" dirty="0"/>
          </a:p>
        </p:txBody>
      </p:sp>
      <p:pic>
        <p:nvPicPr>
          <p:cNvPr id="9" name="Picture 8" descr="invasiveductalcarcinomagross4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4258" y="1468354"/>
            <a:ext cx="7087980" cy="4786548"/>
          </a:xfrm>
          <a:prstGeom prst="rect">
            <a:avLst/>
          </a:prstGeom>
        </p:spPr>
      </p:pic>
    </p:spTree>
    <p:extLst>
      <p:ext uri="{BB962C8B-B14F-4D97-AF65-F5344CB8AC3E}">
        <p14:creationId xmlns:p14="http://schemas.microsoft.com/office/powerpoint/2010/main" val="10548147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Invasive Ductal Carcinoma, NOS</a:t>
            </a:r>
          </a:p>
        </p:txBody>
      </p:sp>
      <p:sp>
        <p:nvSpPr>
          <p:cNvPr id="3" name="Content Placeholder 2"/>
          <p:cNvSpPr>
            <a:spLocks noGrp="1"/>
          </p:cNvSpPr>
          <p:nvPr>
            <p:ph idx="1"/>
          </p:nvPr>
        </p:nvSpPr>
        <p:spPr/>
        <p:txBody>
          <a:bodyPr vert="horz" lIns="91440" tIns="45720" rIns="91440" bIns="45720" rtlCol="0">
            <a:normAutofit/>
          </a:bodyPr>
          <a:lstStyle/>
          <a:p>
            <a:r>
              <a:rPr lang="en-US" dirty="0"/>
              <a:t>Histology: the tumor cells are large and pleomorphic usually within a dense </a:t>
            </a:r>
            <a:r>
              <a:rPr lang="en-US" dirty="0" err="1"/>
              <a:t>stroma</a:t>
            </a:r>
            <a:r>
              <a:rPr lang="en-US" dirty="0"/>
              <a:t>. They are adenocarcinomas and so they show glandular formation but can also be arranged in cords or sheets of cells. </a:t>
            </a:r>
            <a:endParaRPr lang="en-US" dirty="0" smtClean="0"/>
          </a:p>
          <a:p>
            <a:endParaRPr lang="en-US" dirty="0"/>
          </a:p>
          <a:p>
            <a:r>
              <a:rPr lang="en-US" dirty="0"/>
              <a:t>The tumors range from well differentiated to moderate or poorly differentiated.</a:t>
            </a:r>
          </a:p>
          <a:p>
            <a:endParaRPr lang="en-US" dirty="0" smtClean="0"/>
          </a:p>
          <a:p>
            <a:r>
              <a:rPr lang="en-US" dirty="0" smtClean="0"/>
              <a:t>Carcinomas </a:t>
            </a:r>
            <a:r>
              <a:rPr lang="en-US" dirty="0"/>
              <a:t>associated with a large amount of DCIS require large excisions with wide margins to reduce local recurrences</a:t>
            </a:r>
          </a:p>
          <a:p>
            <a:endParaRPr lang="en-US" dirty="0"/>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35</a:t>
            </a:fld>
            <a:endParaRPr lang="en-US" dirty="0"/>
          </a:p>
        </p:txBody>
      </p:sp>
    </p:spTree>
    <p:extLst>
      <p:ext uri="{BB962C8B-B14F-4D97-AF65-F5344CB8AC3E}">
        <p14:creationId xmlns:p14="http://schemas.microsoft.com/office/powerpoint/2010/main" val="23642470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Invasive Ductal Carcinoma, NOS</a:t>
            </a:r>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36</a:t>
            </a:fld>
            <a:endParaRPr lang="en-US" dirty="0"/>
          </a:p>
        </p:txBody>
      </p:sp>
      <p:pic>
        <p:nvPicPr>
          <p:cNvPr id="8" name="Picture 7"/>
          <p:cNvPicPr>
            <a:picLocks noChangeAspect="1"/>
          </p:cNvPicPr>
          <p:nvPr/>
        </p:nvPicPr>
        <p:blipFill>
          <a:blip r:embed="rId2"/>
          <a:stretch>
            <a:fillRect/>
          </a:stretch>
        </p:blipFill>
        <p:spPr>
          <a:xfrm>
            <a:off x="2604832" y="2083598"/>
            <a:ext cx="4282280" cy="32365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Infiltrating_ductal_carcinoma_20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6179" y="2072926"/>
            <a:ext cx="4328083" cy="32538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297912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Invasive Lobular Carcinoma</a:t>
            </a:r>
          </a:p>
        </p:txBody>
      </p:sp>
      <p:sp>
        <p:nvSpPr>
          <p:cNvPr id="3" name="Content Placeholder 2"/>
          <p:cNvSpPr>
            <a:spLocks noGrp="1"/>
          </p:cNvSpPr>
          <p:nvPr>
            <p:ph idx="1"/>
          </p:nvPr>
        </p:nvSpPr>
        <p:spPr>
          <a:xfrm>
            <a:off x="2589212" y="2133599"/>
            <a:ext cx="8915400" cy="3969249"/>
          </a:xfrm>
        </p:spPr>
        <p:txBody>
          <a:bodyPr vert="horz" lIns="91440" tIns="45720" rIns="91440" bIns="45720" rtlCol="0">
            <a:normAutofit/>
          </a:bodyPr>
          <a:lstStyle/>
          <a:p>
            <a:r>
              <a:rPr lang="en-US" dirty="0"/>
              <a:t>It is the second most common type of invasive breast cancer forming up to 10% of breast cancers</a:t>
            </a:r>
            <a:r>
              <a:rPr lang="en-US" dirty="0" smtClean="0"/>
              <a:t>.</a:t>
            </a:r>
          </a:p>
          <a:p>
            <a:endParaRPr lang="en-US" dirty="0"/>
          </a:p>
          <a:p>
            <a:r>
              <a:rPr lang="en-US" dirty="0"/>
              <a:t>The tumor may occur alone or in combination with ductal carcinoma. </a:t>
            </a:r>
          </a:p>
          <a:p>
            <a:endParaRPr lang="en-US" dirty="0" smtClean="0"/>
          </a:p>
          <a:p>
            <a:r>
              <a:rPr lang="en-US" dirty="0" smtClean="0"/>
              <a:t>It </a:t>
            </a:r>
            <a:r>
              <a:rPr lang="en-US" dirty="0"/>
              <a:t>tends to be bilateral and multicentric.</a:t>
            </a:r>
          </a:p>
          <a:p>
            <a:endParaRPr lang="en-US" dirty="0" smtClean="0"/>
          </a:p>
          <a:p>
            <a:r>
              <a:rPr lang="en-US" dirty="0" smtClean="0"/>
              <a:t>The </a:t>
            </a:r>
            <a:r>
              <a:rPr lang="en-US" dirty="0"/>
              <a:t>amount of stromal reaction to the tumor varies from marked fibroblastic (</a:t>
            </a:r>
            <a:r>
              <a:rPr lang="en-US" dirty="0" err="1"/>
              <a:t>desmoplastic</a:t>
            </a:r>
            <a:r>
              <a:rPr lang="en-US" dirty="0"/>
              <a:t>) response to little reaction and therefore the presentation varies from a discrete mass to a subtle, diffuse indurated area. Most are firm to hard with irregular margins</a:t>
            </a:r>
          </a:p>
          <a:p>
            <a:endParaRPr lang="en-US" dirty="0"/>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37</a:t>
            </a:fld>
            <a:endParaRPr lang="en-US" dirty="0"/>
          </a:p>
        </p:txBody>
      </p:sp>
    </p:spTree>
    <p:extLst>
      <p:ext uri="{BB962C8B-B14F-4D97-AF65-F5344CB8AC3E}">
        <p14:creationId xmlns:p14="http://schemas.microsoft.com/office/powerpoint/2010/main" val="27249101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Invasive Lobular Carcinoma</a:t>
            </a:r>
          </a:p>
        </p:txBody>
      </p:sp>
      <p:sp>
        <p:nvSpPr>
          <p:cNvPr id="3" name="Content Placeholder 2"/>
          <p:cNvSpPr>
            <a:spLocks noGrp="1"/>
          </p:cNvSpPr>
          <p:nvPr>
            <p:ph idx="1"/>
          </p:nvPr>
        </p:nvSpPr>
        <p:spPr/>
        <p:txBody>
          <a:bodyPr/>
          <a:lstStyle/>
          <a:p>
            <a:r>
              <a:rPr lang="en-US" dirty="0"/>
              <a:t>Histology: single infiltrating malignant cells, forming a line often one cell width (called as </a:t>
            </a:r>
            <a:r>
              <a:rPr lang="en-US" dirty="0" smtClean="0"/>
              <a:t>Indian </a:t>
            </a:r>
            <a:r>
              <a:rPr lang="en-US" dirty="0"/>
              <a:t>file pattern). No tubules or papillary formation.</a:t>
            </a:r>
          </a:p>
          <a:p>
            <a:endParaRPr lang="en-US" dirty="0"/>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38</a:t>
            </a:fld>
            <a:endParaRPr lang="en-US" dirty="0"/>
          </a:p>
        </p:txBody>
      </p:sp>
      <p:pic>
        <p:nvPicPr>
          <p:cNvPr id="8" name="Picture 7" descr="ILC-lo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1091" y="2886623"/>
            <a:ext cx="5521797" cy="36138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062045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Medullary Carcinoma</a:t>
            </a:r>
          </a:p>
        </p:txBody>
      </p:sp>
      <p:sp>
        <p:nvSpPr>
          <p:cNvPr id="3" name="Content Placeholder 2"/>
          <p:cNvSpPr>
            <a:spLocks noGrp="1"/>
          </p:cNvSpPr>
          <p:nvPr>
            <p:ph idx="1"/>
          </p:nvPr>
        </p:nvSpPr>
        <p:spPr/>
        <p:txBody>
          <a:bodyPr vert="horz" lIns="91440" tIns="45720" rIns="91440" bIns="45720" rtlCol="0">
            <a:normAutofit/>
          </a:bodyPr>
          <a:lstStyle/>
          <a:p>
            <a:r>
              <a:rPr lang="en-US" dirty="0"/>
              <a:t>This subtype of breast cancer presents as a well circumscribed mass. </a:t>
            </a:r>
            <a:endParaRPr lang="en-US" dirty="0" smtClean="0"/>
          </a:p>
          <a:p>
            <a:endParaRPr lang="en-US" dirty="0"/>
          </a:p>
          <a:p>
            <a:r>
              <a:rPr lang="en-US" dirty="0"/>
              <a:t>May be mistaken clinically and radiologically </a:t>
            </a:r>
            <a:r>
              <a:rPr lang="en-US" dirty="0" smtClean="0"/>
              <a:t>for a fibroadenoma.</a:t>
            </a:r>
          </a:p>
          <a:p>
            <a:endParaRPr lang="en-US" dirty="0"/>
          </a:p>
          <a:p>
            <a:r>
              <a:rPr lang="en-US" dirty="0"/>
              <a:t>It does not produce any fibroblastic (</a:t>
            </a:r>
            <a:r>
              <a:rPr lang="en-US" dirty="0" err="1"/>
              <a:t>desmoplastic</a:t>
            </a:r>
            <a:r>
              <a:rPr lang="en-US" dirty="0"/>
              <a:t>) reaction and therefore </a:t>
            </a:r>
            <a:r>
              <a:rPr lang="en-US" dirty="0" smtClean="0"/>
              <a:t>it is </a:t>
            </a:r>
            <a:r>
              <a:rPr lang="en-US" dirty="0"/>
              <a:t>soft and fleshy. </a:t>
            </a:r>
          </a:p>
          <a:p>
            <a:endParaRPr lang="en-US" dirty="0" smtClean="0"/>
          </a:p>
          <a:p>
            <a:r>
              <a:rPr lang="en-US" dirty="0" smtClean="0"/>
              <a:t>Histology</a:t>
            </a:r>
            <a:r>
              <a:rPr lang="en-US" dirty="0"/>
              <a:t>: the tumor is composed of solid sheets of malignant cells surrounded by many lymphocytes and plasma cells. There is scant fibrous </a:t>
            </a:r>
            <a:r>
              <a:rPr lang="en-US" dirty="0" err="1"/>
              <a:t>stroma</a:t>
            </a:r>
            <a:r>
              <a:rPr lang="en-US" dirty="0"/>
              <a:t>. </a:t>
            </a:r>
          </a:p>
          <a:p>
            <a:endParaRPr lang="en-US" dirty="0"/>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39</a:t>
            </a:fld>
            <a:endParaRPr lang="en-US" dirty="0"/>
          </a:p>
        </p:txBody>
      </p:sp>
    </p:spTree>
    <p:extLst>
      <p:ext uri="{BB962C8B-B14F-4D97-AF65-F5344CB8AC3E}">
        <p14:creationId xmlns:p14="http://schemas.microsoft.com/office/powerpoint/2010/main" val="450471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Factors</a:t>
            </a:r>
            <a:endParaRPr lang="en-US" dirty="0"/>
          </a:p>
        </p:txBody>
      </p:sp>
      <p:sp>
        <p:nvSpPr>
          <p:cNvPr id="3" name="Content Placeholder 2"/>
          <p:cNvSpPr>
            <a:spLocks noGrp="1"/>
          </p:cNvSpPr>
          <p:nvPr>
            <p:ph idx="1"/>
          </p:nvPr>
        </p:nvSpPr>
        <p:spPr/>
        <p:txBody>
          <a:bodyPr vert="horz" lIns="91440" tIns="45720" rIns="91440" bIns="45720" rtlCol="0">
            <a:normAutofit/>
          </a:bodyPr>
          <a:lstStyle/>
          <a:p>
            <a:r>
              <a:rPr lang="en-US" dirty="0"/>
              <a:t>The etiology of breast cancer in most women is unknown but most likely is due to a combination of genetic, hormonal and environmental risk factors. </a:t>
            </a:r>
          </a:p>
          <a:p>
            <a:endParaRPr lang="en-US" dirty="0"/>
          </a:p>
          <a:p>
            <a:r>
              <a:rPr lang="en-US" dirty="0"/>
              <a:t>The major risk factors are hormones and genetics i.e. family history. </a:t>
            </a:r>
          </a:p>
          <a:p>
            <a:endParaRPr lang="en-US" dirty="0"/>
          </a:p>
          <a:p>
            <a:r>
              <a:rPr lang="en-US" dirty="0"/>
              <a:t>Breast carcinomas can, therefore, be divided into sporadic cases, possibly related to hormonal exposure, and hereditary cases, associated with a family history or germ-line mutations.</a:t>
            </a:r>
          </a:p>
          <a:p>
            <a:endParaRPr lang="en-US" dirty="0"/>
          </a:p>
          <a:p>
            <a:endParaRPr lang="en-US" dirty="0"/>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40463835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Medullary Carcinoma</a:t>
            </a:r>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40</a:t>
            </a:fld>
            <a:endParaRPr lang="en-US" dirty="0"/>
          </a:p>
        </p:txBody>
      </p:sp>
      <p:pic>
        <p:nvPicPr>
          <p:cNvPr id="7" name="Picture 6"/>
          <p:cNvPicPr>
            <a:picLocks noChangeAspect="1"/>
          </p:cNvPicPr>
          <p:nvPr/>
        </p:nvPicPr>
        <p:blipFill>
          <a:blip r:embed="rId2"/>
          <a:stretch>
            <a:fillRect/>
          </a:stretch>
        </p:blipFill>
        <p:spPr>
          <a:xfrm>
            <a:off x="3501925" y="1435046"/>
            <a:ext cx="7004444" cy="50016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108950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Colloid Carcinoma/ Mucinous carcinoma </a:t>
            </a:r>
          </a:p>
        </p:txBody>
      </p:sp>
      <p:sp>
        <p:nvSpPr>
          <p:cNvPr id="3" name="Content Placeholder 2"/>
          <p:cNvSpPr>
            <a:spLocks noGrp="1"/>
          </p:cNvSpPr>
          <p:nvPr>
            <p:ph idx="1"/>
          </p:nvPr>
        </p:nvSpPr>
        <p:spPr>
          <a:xfrm>
            <a:off x="2589212" y="2133600"/>
            <a:ext cx="8915400" cy="3981578"/>
          </a:xfrm>
        </p:spPr>
        <p:txBody>
          <a:bodyPr vert="horz" lIns="91440" tIns="45720" rIns="91440" bIns="45720" rtlCol="0">
            <a:normAutofit lnSpcReduction="10000"/>
          </a:bodyPr>
          <a:lstStyle/>
          <a:p>
            <a:r>
              <a:rPr lang="en-US" dirty="0" smtClean="0"/>
              <a:t>It tends </a:t>
            </a:r>
            <a:r>
              <a:rPr lang="en-US" dirty="0"/>
              <a:t>to occur in older women. </a:t>
            </a:r>
            <a:endParaRPr lang="en-US" dirty="0" smtClean="0"/>
          </a:p>
          <a:p>
            <a:endParaRPr lang="en-US" dirty="0"/>
          </a:p>
          <a:p>
            <a:r>
              <a:rPr lang="en-US" dirty="0"/>
              <a:t>It is sharply circumscribed, lacks fibrous </a:t>
            </a:r>
            <a:r>
              <a:rPr lang="en-US" dirty="0" err="1"/>
              <a:t>stroma</a:t>
            </a:r>
            <a:r>
              <a:rPr lang="en-US" dirty="0"/>
              <a:t> and </a:t>
            </a:r>
            <a:r>
              <a:rPr lang="en-US" dirty="0" smtClean="0"/>
              <a:t>it is </a:t>
            </a:r>
            <a:r>
              <a:rPr lang="en-US" dirty="0"/>
              <a:t>slow growing</a:t>
            </a:r>
            <a:r>
              <a:rPr lang="en-US" dirty="0" smtClean="0"/>
              <a:t>.</a:t>
            </a:r>
          </a:p>
          <a:p>
            <a:endParaRPr lang="en-US" dirty="0"/>
          </a:p>
          <a:p>
            <a:r>
              <a:rPr lang="en-US" dirty="0" smtClean="0"/>
              <a:t>It is </a:t>
            </a:r>
            <a:r>
              <a:rPr lang="en-US" dirty="0"/>
              <a:t>soft and gelatinous and has a glistening cut surface</a:t>
            </a:r>
            <a:r>
              <a:rPr lang="en-US" dirty="0" smtClean="0"/>
              <a:t>.</a:t>
            </a:r>
          </a:p>
          <a:p>
            <a:endParaRPr lang="en-US" dirty="0"/>
          </a:p>
          <a:p>
            <a:r>
              <a:rPr lang="en-US" dirty="0"/>
              <a:t>It may be in pure mucinous or mixed with another type of invasive breast carcinoma. </a:t>
            </a:r>
            <a:endParaRPr lang="en-US" dirty="0" smtClean="0"/>
          </a:p>
          <a:p>
            <a:endParaRPr lang="en-US" dirty="0"/>
          </a:p>
          <a:p>
            <a:r>
              <a:rPr lang="en-US" dirty="0"/>
              <a:t>The tumor is composed of small islands of tumors cells and single tumor cells floating in pools of extracellular mucin</a:t>
            </a:r>
          </a:p>
          <a:p>
            <a:endParaRPr lang="en-US" dirty="0"/>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41</a:t>
            </a:fld>
            <a:endParaRPr lang="en-US" dirty="0"/>
          </a:p>
        </p:txBody>
      </p:sp>
    </p:spTree>
    <p:extLst>
      <p:ext uri="{BB962C8B-B14F-4D97-AF65-F5344CB8AC3E}">
        <p14:creationId xmlns:p14="http://schemas.microsoft.com/office/powerpoint/2010/main" val="39629410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Colloid Carcinoma/ Mucinous </a:t>
            </a:r>
            <a:r>
              <a:rPr lang="en-US" dirty="0" smtClean="0"/>
              <a:t>carcinoma</a:t>
            </a:r>
            <a:endParaRPr lang="en-US" dirty="0"/>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42</a:t>
            </a:fld>
            <a:endParaRPr lang="en-US" dirty="0"/>
          </a:p>
        </p:txBody>
      </p:sp>
      <p:pic>
        <p:nvPicPr>
          <p:cNvPr id="7" name="Picture 6" descr="case413image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8540" y="2026190"/>
            <a:ext cx="6732796" cy="44249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811717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idx="1"/>
          </p:nvPr>
        </p:nvSpPr>
        <p:spPr/>
        <p:txBody>
          <a:bodyPr/>
          <a:lstStyle/>
          <a:p>
            <a:r>
              <a:rPr lang="en-US" dirty="0"/>
              <a:t>Wide local </a:t>
            </a:r>
            <a:r>
              <a:rPr lang="en-US" dirty="0" smtClean="0"/>
              <a:t>excision (lumpectomy)</a:t>
            </a:r>
          </a:p>
          <a:p>
            <a:endParaRPr lang="en-US" dirty="0"/>
          </a:p>
          <a:p>
            <a:r>
              <a:rPr lang="en-US" dirty="0" smtClean="0"/>
              <a:t>Mastectomy</a:t>
            </a:r>
          </a:p>
          <a:p>
            <a:pPr lvl="1"/>
            <a:r>
              <a:rPr lang="en-US" dirty="0" smtClean="0"/>
              <a:t>Simple</a:t>
            </a:r>
          </a:p>
          <a:p>
            <a:pPr lvl="1"/>
            <a:r>
              <a:rPr lang="en-US" dirty="0" smtClean="0"/>
              <a:t>Modified radical</a:t>
            </a:r>
          </a:p>
          <a:p>
            <a:pPr lvl="1"/>
            <a:r>
              <a:rPr lang="en-US" dirty="0" smtClean="0"/>
              <a:t>Radical</a:t>
            </a:r>
            <a:endParaRPr lang="en-US" dirty="0"/>
          </a:p>
          <a:p>
            <a:endParaRPr lang="en-US" dirty="0"/>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43</a:t>
            </a:fld>
            <a:endParaRPr lang="en-US" dirty="0"/>
          </a:p>
        </p:txBody>
      </p:sp>
    </p:spTree>
    <p:extLst>
      <p:ext uri="{BB962C8B-B14F-4D97-AF65-F5344CB8AC3E}">
        <p14:creationId xmlns:p14="http://schemas.microsoft.com/office/powerpoint/2010/main" val="39866964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Prognostic Factors - Major</a:t>
            </a:r>
            <a:endParaRPr lang="en-US" dirty="0"/>
          </a:p>
        </p:txBody>
      </p:sp>
      <p:sp>
        <p:nvSpPr>
          <p:cNvPr id="3" name="Content Placeholder 2"/>
          <p:cNvSpPr>
            <a:spLocks noGrp="1"/>
          </p:cNvSpPr>
          <p:nvPr>
            <p:ph idx="1"/>
          </p:nvPr>
        </p:nvSpPr>
        <p:spPr>
          <a:xfrm>
            <a:off x="2589212" y="2133599"/>
            <a:ext cx="8915400" cy="4166513"/>
          </a:xfrm>
        </p:spPr>
        <p:txBody>
          <a:bodyPr vert="horz" lIns="91440" tIns="45720" rIns="91440" bIns="45720" rtlCol="0">
            <a:normAutofit fontScale="85000" lnSpcReduction="10000"/>
          </a:bodyPr>
          <a:lstStyle/>
          <a:p>
            <a:r>
              <a:rPr lang="en-US" dirty="0"/>
              <a:t>Invasive or In situ disease: Invasive carcinoma has poorer prognosis as it can metastasize. In-situ carcinoma is confined to the ductal/lobular system and cannot metastasize, so it has better prognosis. </a:t>
            </a:r>
          </a:p>
          <a:p>
            <a:r>
              <a:rPr lang="en-US" dirty="0"/>
              <a:t>Distant metastasis: Once distant metastases is present, cure is unlikely, although long-term remissions and palliation can be achieved. Favored sites for dissemination are the lungs, bones, liver, adrenals, brain, and meninges. </a:t>
            </a:r>
          </a:p>
          <a:p>
            <a:r>
              <a:rPr lang="en-US" dirty="0"/>
              <a:t>Lymph node metastasis: Axillary lymph node status is the most important prognostic factor for invasive carcinoma. The clinical assessment of nodal involvement is very inaccurate, therefore, biopsy is necessary for accurate assessment. </a:t>
            </a:r>
          </a:p>
          <a:p>
            <a:r>
              <a:rPr lang="en-US" dirty="0"/>
              <a:t>Tumor Size: The size of the carcinoma is the second most important prognostic factor. The risk of axillary lymph node metastases increases with the size of the carcinoma. </a:t>
            </a:r>
            <a:endParaRPr lang="en-US" dirty="0" smtClean="0"/>
          </a:p>
          <a:p>
            <a:endParaRPr lang="en-US" dirty="0"/>
          </a:p>
          <a:p>
            <a:pPr lvl="1"/>
            <a:r>
              <a:rPr lang="en-US" dirty="0"/>
              <a:t>Note: all the above parameters are used to stage the tumor. Stage is a combination of size, lymph node status and distant metastasis. Tumor size less than 2 cm is associated with a favorable prognosis. The single most important prognostic indicator is the lymph node status. Negative lymph nodes have the best prognosis. Involvement of 1 to 3 lymph nodes has an intermediate prognosis and 4 or more positive nodes have the worse prognosis.</a:t>
            </a:r>
          </a:p>
          <a:p>
            <a:endParaRPr lang="en-US" dirty="0"/>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44</a:t>
            </a:fld>
            <a:endParaRPr lang="en-US" dirty="0"/>
          </a:p>
        </p:txBody>
      </p:sp>
    </p:spTree>
    <p:extLst>
      <p:ext uri="{BB962C8B-B14F-4D97-AF65-F5344CB8AC3E}">
        <p14:creationId xmlns:p14="http://schemas.microsoft.com/office/powerpoint/2010/main" val="27379073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Prognostic Factors - Major</a:t>
            </a:r>
          </a:p>
        </p:txBody>
      </p:sp>
      <p:sp>
        <p:nvSpPr>
          <p:cNvPr id="3" name="Content Placeholder 2"/>
          <p:cNvSpPr>
            <a:spLocks noGrp="1"/>
          </p:cNvSpPr>
          <p:nvPr>
            <p:ph idx="1"/>
          </p:nvPr>
        </p:nvSpPr>
        <p:spPr/>
        <p:txBody>
          <a:bodyPr vert="horz" lIns="91440" tIns="45720" rIns="91440" bIns="45720" rtlCol="0">
            <a:normAutofit/>
          </a:bodyPr>
          <a:lstStyle/>
          <a:p>
            <a:r>
              <a:rPr lang="en-US" dirty="0"/>
              <a:t>Locally advanced disease: Tumors invading into overlying skin or underlying skeletal muscle are frequently associated with concurrent or subsequent distant disease. With increased awareness of breast cancer detection, such cases have fortunately decreased in frequency and are now rare at initial presentation</a:t>
            </a:r>
            <a:r>
              <a:rPr lang="en-US" dirty="0" smtClean="0"/>
              <a:t>.</a:t>
            </a:r>
          </a:p>
          <a:p>
            <a:endParaRPr lang="en-US" dirty="0"/>
          </a:p>
          <a:p>
            <a:r>
              <a:rPr lang="en-US" dirty="0"/>
              <a:t>Inflammatory </a:t>
            </a:r>
            <a:r>
              <a:rPr lang="en-US" dirty="0" smtClean="0"/>
              <a:t>carcinoma</a:t>
            </a:r>
            <a:r>
              <a:rPr lang="en-US" dirty="0"/>
              <a:t>: Women presenting with the clinical appearance of breast swelling and skin thickening have a poor prognosis.</a:t>
            </a:r>
          </a:p>
          <a:p>
            <a:endParaRPr lang="en-US" dirty="0"/>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45</a:t>
            </a:fld>
            <a:endParaRPr lang="en-US" dirty="0"/>
          </a:p>
        </p:txBody>
      </p:sp>
    </p:spTree>
    <p:extLst>
      <p:ext uri="{BB962C8B-B14F-4D97-AF65-F5344CB8AC3E}">
        <p14:creationId xmlns:p14="http://schemas.microsoft.com/office/powerpoint/2010/main" val="25231502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Prognostic Factors - </a:t>
            </a:r>
            <a:r>
              <a:rPr lang="en-US" dirty="0" smtClean="0"/>
              <a:t>Minor</a:t>
            </a:r>
            <a:endParaRPr lang="en-US" dirty="0"/>
          </a:p>
        </p:txBody>
      </p:sp>
      <p:sp>
        <p:nvSpPr>
          <p:cNvPr id="3" name="Content Placeholder 2"/>
          <p:cNvSpPr>
            <a:spLocks noGrp="1"/>
          </p:cNvSpPr>
          <p:nvPr>
            <p:ph idx="1"/>
          </p:nvPr>
        </p:nvSpPr>
        <p:spPr>
          <a:xfrm>
            <a:off x="2589212" y="2133599"/>
            <a:ext cx="8915400" cy="4166513"/>
          </a:xfrm>
        </p:spPr>
        <p:txBody>
          <a:bodyPr vert="horz" lIns="91440" tIns="45720" rIns="91440" bIns="45720" rtlCol="0">
            <a:normAutofit fontScale="92500" lnSpcReduction="10000"/>
          </a:bodyPr>
          <a:lstStyle/>
          <a:p>
            <a:r>
              <a:rPr lang="en-US" dirty="0"/>
              <a:t>Histologic Subtype: Infiltrating ductal and lobular carcinomas have the worst prognosis. Medullary and mucinous have intermediate prognosis. And tubular and cribriform have the most favorable prognosis</a:t>
            </a:r>
          </a:p>
          <a:p>
            <a:r>
              <a:rPr lang="en-US" dirty="0"/>
              <a:t>Tumor Grade: </a:t>
            </a:r>
            <a:r>
              <a:rPr lang="en-US" dirty="0" smtClean="0"/>
              <a:t>It </a:t>
            </a:r>
            <a:r>
              <a:rPr lang="en-US" dirty="0"/>
              <a:t>is calculated using a grading system called modified </a:t>
            </a:r>
            <a:r>
              <a:rPr lang="en-US" dirty="0" err="1"/>
              <a:t>Scarff</a:t>
            </a:r>
            <a:r>
              <a:rPr lang="en-US" dirty="0"/>
              <a:t>-Bloom-Richardson (SBR) grading system. There are three grades: 1, 2 and 3. Grade 1 has better prognosis and grade 3 has poorer prognosis. This SBR grading system is based on the estimation of the amount of well formed glands, the degree of nuclear </a:t>
            </a:r>
            <a:r>
              <a:rPr lang="en-US" dirty="0" err="1"/>
              <a:t>pleomorphism</a:t>
            </a:r>
            <a:r>
              <a:rPr lang="en-US" dirty="0"/>
              <a:t>, and the mitotic rate, on microscopic examination. It is calculated by the pathologist.  </a:t>
            </a:r>
          </a:p>
          <a:p>
            <a:r>
              <a:rPr lang="en-US" dirty="0"/>
              <a:t>Tumor cells with estrogen and progesterone positive receptors: majority of breast carcinoma cells express estrogen and progesterone receptors. Such hormone positive cancers have better prognosis. They respond well to specific drugs e.g. </a:t>
            </a:r>
            <a:r>
              <a:rPr lang="en-US" dirty="0" err="1"/>
              <a:t>Tamoxifen</a:t>
            </a:r>
            <a:r>
              <a:rPr lang="en-US" dirty="0"/>
              <a:t>. Therefore it is mandatory to identify which tumors are ER/PR positive as they respond well to treatment and have better prognosis when compared to ER/PR negative tumors</a:t>
            </a:r>
            <a:r>
              <a:rPr lang="en-US" dirty="0" smtClean="0"/>
              <a:t>.</a:t>
            </a:r>
            <a:endParaRPr lang="en-US" dirty="0"/>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46</a:t>
            </a:fld>
            <a:endParaRPr lang="en-US" dirty="0"/>
          </a:p>
        </p:txBody>
      </p:sp>
    </p:spTree>
    <p:extLst>
      <p:ext uri="{BB962C8B-B14F-4D97-AF65-F5344CB8AC3E}">
        <p14:creationId xmlns:p14="http://schemas.microsoft.com/office/powerpoint/2010/main" val="14795800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Prognostic Factors - Minor</a:t>
            </a:r>
          </a:p>
        </p:txBody>
      </p:sp>
      <p:sp>
        <p:nvSpPr>
          <p:cNvPr id="3" name="Content Placeholder 2"/>
          <p:cNvSpPr>
            <a:spLocks noGrp="1"/>
          </p:cNvSpPr>
          <p:nvPr>
            <p:ph idx="1"/>
          </p:nvPr>
        </p:nvSpPr>
        <p:spPr/>
        <p:txBody>
          <a:bodyPr/>
          <a:lstStyle/>
          <a:p>
            <a:r>
              <a:rPr lang="en-US" dirty="0"/>
              <a:t>HER2 (human epidermal growth factor receptor 2): is a glycoprotein  overexpressed in about 30% of breast carcinomas. Many studies have shown that </a:t>
            </a:r>
            <a:r>
              <a:rPr lang="en-US" dirty="0" smtClean="0"/>
              <a:t>overexpression </a:t>
            </a:r>
            <a:r>
              <a:rPr lang="en-US" dirty="0"/>
              <a:t>of HER2 is associated with a poor prognosis. In addition, ongoing studies have shown that HER2-overexpressing tumors respond very well to a chemotherapy drug named </a:t>
            </a:r>
            <a:r>
              <a:rPr lang="en-US" dirty="0" err="1"/>
              <a:t>Trastuzumab</a:t>
            </a:r>
            <a:r>
              <a:rPr lang="en-US" dirty="0"/>
              <a:t> (Herceptin). Therefore, it is mandatory to determine the HER2 status of the tumor when reporting breast cancer in order to help decide the chemotherapy plan.</a:t>
            </a:r>
          </a:p>
          <a:p>
            <a:r>
              <a:rPr lang="en-US" dirty="0" err="1"/>
              <a:t>Lymphovascular</a:t>
            </a:r>
            <a:r>
              <a:rPr lang="en-US" dirty="0"/>
              <a:t> invasion: is strongly associated with the presence of lymph node metastases and is a poor prognostic factor. </a:t>
            </a:r>
          </a:p>
          <a:p>
            <a:r>
              <a:rPr lang="en-US" dirty="0"/>
              <a:t>Proliferative rates: ki67 index (the higher the ki67 proliferative index, the more aggressive the tumor is)</a:t>
            </a:r>
          </a:p>
          <a:p>
            <a:endParaRPr lang="en-US" dirty="0"/>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47</a:t>
            </a:fld>
            <a:endParaRPr lang="en-US" dirty="0"/>
          </a:p>
        </p:txBody>
      </p:sp>
    </p:spTree>
    <p:extLst>
      <p:ext uri="{BB962C8B-B14F-4D97-AF65-F5344CB8AC3E}">
        <p14:creationId xmlns:p14="http://schemas.microsoft.com/office/powerpoint/2010/main" val="7438437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marL="0" indent="0">
              <a:buNone/>
            </a:pPr>
            <a:r>
              <a:rPr lang="en-US" dirty="0"/>
              <a:t>Kumar V, Abbas AK, Aster JC. Robbins Basic Pathology. 10</a:t>
            </a:r>
            <a:r>
              <a:rPr lang="en-US" baseline="30000" dirty="0"/>
              <a:t>th</a:t>
            </a:r>
            <a:r>
              <a:rPr lang="en-US" dirty="0"/>
              <a:t> ed. Elsevier; 2018. Philadelphia, PA.</a:t>
            </a:r>
          </a:p>
          <a:p>
            <a:pPr marL="0" indent="0">
              <a:buNone/>
            </a:pPr>
            <a:endParaRPr lang="en-US" dirty="0"/>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48</a:t>
            </a:fld>
            <a:endParaRPr lang="en-US" dirty="0"/>
          </a:p>
        </p:txBody>
      </p:sp>
    </p:spTree>
    <p:extLst>
      <p:ext uri="{BB962C8B-B14F-4D97-AF65-F5344CB8AC3E}">
        <p14:creationId xmlns:p14="http://schemas.microsoft.com/office/powerpoint/2010/main" val="3523370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End of Lecture</a:t>
            </a:r>
            <a:endParaRPr lang="en-US" dirty="0"/>
          </a:p>
        </p:txBody>
      </p:sp>
      <p:sp>
        <p:nvSpPr>
          <p:cNvPr id="8" name="Subtitle 7"/>
          <p:cNvSpPr>
            <a:spLocks noGrp="1"/>
          </p:cNvSpPr>
          <p:nvPr>
            <p:ph type="subTitle" idx="1"/>
          </p:nvPr>
        </p:nvSpPr>
        <p:spPr/>
        <p:txBody>
          <a:bodyPr/>
          <a:lstStyle/>
          <a:p>
            <a:r>
              <a:rPr lang="en-US" dirty="0" smtClean="0"/>
              <a:t>Thank You</a:t>
            </a:r>
            <a:endParaRPr lang="en-US" dirty="0"/>
          </a:p>
        </p:txBody>
      </p:sp>
    </p:spTree>
    <p:extLst>
      <p:ext uri="{BB962C8B-B14F-4D97-AF65-F5344CB8AC3E}">
        <p14:creationId xmlns:p14="http://schemas.microsoft.com/office/powerpoint/2010/main" val="3656064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Factors</a:t>
            </a:r>
            <a:endParaRPr lang="en-US" dirty="0"/>
          </a:p>
        </p:txBody>
      </p:sp>
      <p:sp>
        <p:nvSpPr>
          <p:cNvPr id="3" name="Content Placeholder 2"/>
          <p:cNvSpPr>
            <a:spLocks noGrp="1"/>
          </p:cNvSpPr>
          <p:nvPr>
            <p:ph idx="1"/>
          </p:nvPr>
        </p:nvSpPr>
        <p:spPr/>
        <p:txBody>
          <a:bodyPr vert="horz" lIns="91440" tIns="45720" rIns="91440" bIns="45720" rtlCol="0">
            <a:normAutofit/>
          </a:bodyPr>
          <a:lstStyle/>
          <a:p>
            <a:r>
              <a:rPr lang="en-US" dirty="0"/>
              <a:t>Hereditary breast cancer</a:t>
            </a:r>
          </a:p>
          <a:p>
            <a:pPr lvl="1"/>
            <a:r>
              <a:rPr lang="en-US" dirty="0"/>
              <a:t>A family history of breast cancer in a first-degree relative.</a:t>
            </a:r>
          </a:p>
          <a:p>
            <a:pPr lvl="1"/>
            <a:r>
              <a:rPr lang="en-US" dirty="0"/>
              <a:t>About 25% of familial cancers (or around 3% of all breast cancers) can be attributed to two autosomal-dominant genes: BRCA1 and BRCA2.</a:t>
            </a:r>
          </a:p>
          <a:p>
            <a:pPr lvl="1"/>
            <a:endParaRPr lang="en-US" dirty="0"/>
          </a:p>
          <a:p>
            <a:r>
              <a:rPr lang="en-US" dirty="0"/>
              <a:t>Sporadic breast cancer</a:t>
            </a:r>
          </a:p>
          <a:p>
            <a:pPr lvl="1"/>
            <a:r>
              <a:rPr lang="en-US" dirty="0"/>
              <a:t>The major risk factors for sporadic breast cancer are related to exposure to hormones, gender, age at menarche and menopause, reproductive history, breast-feeding, and exogenous estrogens.</a:t>
            </a:r>
          </a:p>
          <a:p>
            <a:pPr lvl="1"/>
            <a:r>
              <a:rPr lang="en-US" dirty="0"/>
              <a:t>The majority of these cancers occur in postmenopausal women and in cases of overexpression to estrogen.</a:t>
            </a:r>
          </a:p>
          <a:p>
            <a:endParaRPr lang="en-US" dirty="0"/>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87886692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Factors</a:t>
            </a:r>
            <a:endParaRPr lang="en-US" dirty="0"/>
          </a:p>
        </p:txBody>
      </p:sp>
      <p:sp>
        <p:nvSpPr>
          <p:cNvPr id="3" name="Content Placeholder 2"/>
          <p:cNvSpPr>
            <a:spLocks noGrp="1"/>
          </p:cNvSpPr>
          <p:nvPr>
            <p:ph idx="1"/>
          </p:nvPr>
        </p:nvSpPr>
        <p:spPr>
          <a:xfrm>
            <a:off x="2589212" y="2133600"/>
            <a:ext cx="8915400" cy="4051370"/>
          </a:xfrm>
        </p:spPr>
        <p:txBody>
          <a:bodyPr vert="horz" lIns="91440" tIns="45720" rIns="91440" bIns="45720" rtlCol="0">
            <a:normAutofit fontScale="92500" lnSpcReduction="20000"/>
          </a:bodyPr>
          <a:lstStyle/>
          <a:p>
            <a:r>
              <a:rPr lang="en-US" dirty="0"/>
              <a:t>Age: It increases the incidence in women. Breast cancer is rare before 25 years, except in familial forms, but the majority of cases occur in women &gt;50 years of age. </a:t>
            </a:r>
          </a:p>
          <a:p>
            <a:endParaRPr lang="en-US" dirty="0"/>
          </a:p>
          <a:p>
            <a:r>
              <a:rPr lang="en-US" dirty="0"/>
              <a:t>Estrogen exposure: Factors associated with exposure to increased levels of estrogen have been shown to increase a woman’s risk for breast cancer. These factors include:</a:t>
            </a:r>
          </a:p>
          <a:p>
            <a:pPr lvl="1"/>
            <a:r>
              <a:rPr lang="en-US" dirty="0"/>
              <a:t>Early age at menarche: the younger the age at menarche, the higher her risk of breast cancer.</a:t>
            </a:r>
          </a:p>
          <a:p>
            <a:pPr lvl="1"/>
            <a:r>
              <a:rPr lang="en-US" dirty="0"/>
              <a:t>Late age at menopause.</a:t>
            </a:r>
          </a:p>
          <a:p>
            <a:pPr lvl="1"/>
            <a:r>
              <a:rPr lang="en-US" dirty="0" err="1"/>
              <a:t>Nulliparity</a:t>
            </a:r>
            <a:r>
              <a:rPr lang="en-US" dirty="0"/>
              <a:t>.</a:t>
            </a:r>
          </a:p>
          <a:p>
            <a:pPr lvl="1"/>
            <a:r>
              <a:rPr lang="en-US" dirty="0"/>
              <a:t>Late age at first child-birth: the earlier a woman has her first birth, the lower her lifetime risk for breast cancer. A woman who has her first birth after 30 years has an increased risk. </a:t>
            </a:r>
          </a:p>
          <a:p>
            <a:pPr lvl="1"/>
            <a:r>
              <a:rPr lang="en-US" dirty="0"/>
              <a:t>Also postmenopausal hormone replacement slightly increases the risk.</a:t>
            </a:r>
          </a:p>
          <a:p>
            <a:endParaRPr lang="en-US" dirty="0"/>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325613020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Factors</a:t>
            </a:r>
            <a:endParaRPr lang="en-US" dirty="0"/>
          </a:p>
        </p:txBody>
      </p:sp>
      <p:sp>
        <p:nvSpPr>
          <p:cNvPr id="3" name="Content Placeholder 2"/>
          <p:cNvSpPr>
            <a:spLocks noGrp="1"/>
          </p:cNvSpPr>
          <p:nvPr>
            <p:ph idx="1"/>
          </p:nvPr>
        </p:nvSpPr>
        <p:spPr>
          <a:xfrm>
            <a:off x="2589212" y="2133599"/>
            <a:ext cx="8915400" cy="4005291"/>
          </a:xfrm>
        </p:spPr>
        <p:txBody>
          <a:bodyPr vert="horz" lIns="91440" tIns="45720" rIns="91440" bIns="45720" rtlCol="0">
            <a:normAutofit/>
          </a:bodyPr>
          <a:lstStyle/>
          <a:p>
            <a:r>
              <a:rPr lang="en-US" dirty="0"/>
              <a:t>First-degree relative with breast cancer:</a:t>
            </a:r>
          </a:p>
          <a:p>
            <a:pPr lvl="1"/>
            <a:r>
              <a:rPr lang="en-US" dirty="0"/>
              <a:t>Women with history of cancer in first degree relative (mother, sister, aunt or daughter) are at higher risk of breast cancer. The risk increases with the number of affected first degree relatives. </a:t>
            </a:r>
          </a:p>
          <a:p>
            <a:pPr lvl="1"/>
            <a:r>
              <a:rPr lang="en-US" dirty="0"/>
              <a:t>At least two genes that predispose to breast cancer have been identified—BRCA 1 and 2</a:t>
            </a:r>
          </a:p>
          <a:p>
            <a:pPr lvl="1"/>
            <a:r>
              <a:rPr lang="en-US" dirty="0"/>
              <a:t>Majority of cancers occur in women without such history. </a:t>
            </a:r>
          </a:p>
          <a:p>
            <a:pPr lvl="1"/>
            <a:endParaRPr lang="en-US" dirty="0"/>
          </a:p>
          <a:p>
            <a:r>
              <a:rPr lang="en-US" dirty="0"/>
              <a:t>Race and geographic influence: incidence of breast cancer is lower in African American women. Generally Caucasians have the highest rate of breast cancers. Breast cancer is more common in Western industrialized countries than in developing countries. </a:t>
            </a:r>
          </a:p>
          <a:p>
            <a:endParaRPr lang="en-US" dirty="0"/>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30830870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Factors</a:t>
            </a:r>
            <a:endParaRPr lang="en-US" dirty="0"/>
          </a:p>
        </p:txBody>
      </p:sp>
      <p:sp>
        <p:nvSpPr>
          <p:cNvPr id="3" name="Content Placeholder 2"/>
          <p:cNvSpPr>
            <a:spLocks noGrp="1"/>
          </p:cNvSpPr>
          <p:nvPr>
            <p:ph idx="1"/>
          </p:nvPr>
        </p:nvSpPr>
        <p:spPr>
          <a:xfrm>
            <a:off x="2589212" y="2133599"/>
            <a:ext cx="8915400" cy="4017743"/>
          </a:xfrm>
        </p:spPr>
        <p:txBody>
          <a:bodyPr vert="horz" lIns="91440" tIns="45720" rIns="91440" bIns="45720" rtlCol="0">
            <a:normAutofit fontScale="92500" lnSpcReduction="20000"/>
          </a:bodyPr>
          <a:lstStyle/>
          <a:p>
            <a:r>
              <a:rPr lang="en-US" dirty="0"/>
              <a:t>Radiation exposure: Higher rate of breast cancer.</a:t>
            </a:r>
          </a:p>
          <a:p>
            <a:endParaRPr lang="en-US" dirty="0"/>
          </a:p>
          <a:p>
            <a:r>
              <a:rPr lang="en-US" dirty="0"/>
              <a:t>History of breast cancer: Women who have had a breast cancer or have cancer in one breast are at increased risk of developing a second primary breast cancer.</a:t>
            </a:r>
          </a:p>
          <a:p>
            <a:endParaRPr lang="en-US" dirty="0"/>
          </a:p>
          <a:p>
            <a:r>
              <a:rPr lang="en-US" dirty="0"/>
              <a:t>History of other cancers: women who have a history of ovarian or endometrial cancer are at high risk.</a:t>
            </a:r>
          </a:p>
          <a:p>
            <a:endParaRPr lang="en-US" dirty="0"/>
          </a:p>
          <a:p>
            <a:r>
              <a:rPr lang="en-US" dirty="0"/>
              <a:t>Certain breast diseases: As noted previously women with certain types of benign breast diseases are at risk. </a:t>
            </a:r>
          </a:p>
          <a:p>
            <a:endParaRPr lang="en-US" dirty="0"/>
          </a:p>
          <a:p>
            <a:r>
              <a:rPr lang="en-US" dirty="0"/>
              <a:t>Dietary factors e.g. high fat intake and excessive alcohol consumption.</a:t>
            </a:r>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2171622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Factors</a:t>
            </a:r>
            <a:endParaRPr lang="en-US" dirty="0"/>
          </a:p>
        </p:txBody>
      </p:sp>
      <p:sp>
        <p:nvSpPr>
          <p:cNvPr id="3" name="Content Placeholder 2"/>
          <p:cNvSpPr>
            <a:spLocks noGrp="1"/>
          </p:cNvSpPr>
          <p:nvPr>
            <p:ph idx="1"/>
          </p:nvPr>
        </p:nvSpPr>
        <p:spPr>
          <a:xfrm>
            <a:off x="2589212" y="2133599"/>
            <a:ext cx="8915400" cy="4017743"/>
          </a:xfrm>
        </p:spPr>
        <p:txBody>
          <a:bodyPr vert="horz" lIns="91440" tIns="45720" rIns="91440" bIns="45720" rtlCol="0">
            <a:normAutofit/>
          </a:bodyPr>
          <a:lstStyle/>
          <a:p>
            <a:r>
              <a:rPr lang="en-US" dirty="0"/>
              <a:t>Obesity: may play a role.</a:t>
            </a:r>
          </a:p>
          <a:p>
            <a:endParaRPr lang="en-US" dirty="0"/>
          </a:p>
          <a:p>
            <a:r>
              <a:rPr lang="en-US" dirty="0"/>
              <a:t>Exercise: some studies showed decreased risk with exercise.</a:t>
            </a:r>
          </a:p>
          <a:p>
            <a:endParaRPr lang="en-US" dirty="0"/>
          </a:p>
          <a:p>
            <a:r>
              <a:rPr lang="en-US" dirty="0"/>
              <a:t>Breast feeding: the longer the women breast fed, the lower the risk.</a:t>
            </a:r>
          </a:p>
          <a:p>
            <a:endParaRPr lang="en-US" dirty="0"/>
          </a:p>
          <a:p>
            <a:r>
              <a:rPr lang="en-US" dirty="0"/>
              <a:t>Environmental toxins: pesticides.</a:t>
            </a:r>
          </a:p>
          <a:p>
            <a:endParaRPr lang="en-US" dirty="0"/>
          </a:p>
          <a:p>
            <a:r>
              <a:rPr lang="en-US" dirty="0"/>
              <a:t>Tobacco: Not associated with breast cancer, but associated with the development of </a:t>
            </a:r>
            <a:r>
              <a:rPr lang="en-US" dirty="0" err="1"/>
              <a:t>periductal</a:t>
            </a:r>
            <a:r>
              <a:rPr lang="en-US" dirty="0"/>
              <a:t> mastitis or sub-areolar abscesses.</a:t>
            </a:r>
          </a:p>
          <a:p>
            <a:endParaRPr lang="en-US" dirty="0"/>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2723705017"/>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themeOverride>
</file>

<file path=docProps/app.xml><?xml version="1.0" encoding="utf-8"?>
<Properties xmlns="http://schemas.openxmlformats.org/officeDocument/2006/extended-properties" xmlns:vt="http://schemas.openxmlformats.org/officeDocument/2006/docPropsVTypes">
  <Template/>
  <TotalTime>1814</TotalTime>
  <Words>3330</Words>
  <Application>Microsoft Macintosh PowerPoint</Application>
  <PresentationFormat>Custom</PresentationFormat>
  <Paragraphs>399</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Wisp</vt:lpstr>
      <vt:lpstr>Breast Cancer</vt:lpstr>
      <vt:lpstr>Objectives</vt:lpstr>
      <vt:lpstr>Introduction</vt:lpstr>
      <vt:lpstr>Risk Factors</vt:lpstr>
      <vt:lpstr>Risk Factors</vt:lpstr>
      <vt:lpstr>Risk Factors</vt:lpstr>
      <vt:lpstr>Risk Factors</vt:lpstr>
      <vt:lpstr>Risk Factors</vt:lpstr>
      <vt:lpstr>Risk Factors</vt:lpstr>
      <vt:lpstr>Classification of Breast Cancer</vt:lpstr>
      <vt:lpstr>Carcinoma in Situ</vt:lpstr>
      <vt:lpstr>Ductal Carcinoma in Situ</vt:lpstr>
      <vt:lpstr>Ductal Carcinoma in Situ</vt:lpstr>
      <vt:lpstr>Ductal Carcinoma in Situ</vt:lpstr>
      <vt:lpstr>Ductal Carcinoma in Situ</vt:lpstr>
      <vt:lpstr>Ductal Carcinoma in Situ</vt:lpstr>
      <vt:lpstr>Ductal Carcinoma in Situ</vt:lpstr>
      <vt:lpstr>Ductal Carcinoma in Situ</vt:lpstr>
      <vt:lpstr>Paget’s Disease</vt:lpstr>
      <vt:lpstr>Paget’s Disease</vt:lpstr>
      <vt:lpstr>Paget’s Disease</vt:lpstr>
      <vt:lpstr>Paget’s Disease</vt:lpstr>
      <vt:lpstr>Paget’s Disease</vt:lpstr>
      <vt:lpstr>Lobular Carcinoma in Situ</vt:lpstr>
      <vt:lpstr>Lobular Carcinoma in Situ</vt:lpstr>
      <vt:lpstr>Invasive Breast Carcinoma</vt:lpstr>
      <vt:lpstr>Clinical Features of Invasive Breast Cancer</vt:lpstr>
      <vt:lpstr>Clinical Features of Invasive Breast Cancer</vt:lpstr>
      <vt:lpstr>Clinical Features of Invasive Breast Cancer</vt:lpstr>
      <vt:lpstr>Clinical Features of Invasive Breast Cancer</vt:lpstr>
      <vt:lpstr>Invasive Ductal Carcinoma, NOS</vt:lpstr>
      <vt:lpstr>Invasive Ductal Carcinoma, NOS</vt:lpstr>
      <vt:lpstr>Invasive Ductal Carcinoma, NOS</vt:lpstr>
      <vt:lpstr>Invasive Ductal Carcinoma, NOS</vt:lpstr>
      <vt:lpstr>Invasive Ductal Carcinoma, NOS</vt:lpstr>
      <vt:lpstr>Invasive Ductal Carcinoma, NOS</vt:lpstr>
      <vt:lpstr>Invasive Lobular Carcinoma</vt:lpstr>
      <vt:lpstr>Invasive Lobular Carcinoma</vt:lpstr>
      <vt:lpstr>Medullary Carcinoma</vt:lpstr>
      <vt:lpstr>Medullary Carcinoma</vt:lpstr>
      <vt:lpstr>Colloid Carcinoma/ Mucinous carcinoma </vt:lpstr>
      <vt:lpstr>Colloid Carcinoma/ Mucinous carcinoma</vt:lpstr>
      <vt:lpstr>Treatment</vt:lpstr>
      <vt:lpstr>Prognostic Factors - Major</vt:lpstr>
      <vt:lpstr>Prognostic Factors - Major</vt:lpstr>
      <vt:lpstr>Prognostic Factors - Minor</vt:lpstr>
      <vt:lpstr>Prognostic Factors - Minor</vt:lpstr>
      <vt:lpstr>References</vt:lpstr>
      <vt:lpstr>End of Lecture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dc:creator>
  <cp:lastModifiedBy>MAC</cp:lastModifiedBy>
  <cp:revision>50</cp:revision>
  <dcterms:created xsi:type="dcterms:W3CDTF">2014-09-12T02:13:59Z</dcterms:created>
  <dcterms:modified xsi:type="dcterms:W3CDTF">2018-02-11T18:22:04Z</dcterms:modified>
</cp:coreProperties>
</file>