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3" r:id="rId2"/>
    <p:sldId id="333" r:id="rId3"/>
    <p:sldId id="353" r:id="rId4"/>
    <p:sldId id="351" r:id="rId5"/>
    <p:sldId id="348" r:id="rId6"/>
    <p:sldId id="352" r:id="rId7"/>
    <p:sldId id="320" r:id="rId8"/>
    <p:sldId id="295" r:id="rId9"/>
    <p:sldId id="345" r:id="rId10"/>
    <p:sldId id="346" r:id="rId11"/>
    <p:sldId id="337" r:id="rId12"/>
    <p:sldId id="328" r:id="rId13"/>
    <p:sldId id="327" r:id="rId14"/>
    <p:sldId id="336" r:id="rId15"/>
    <p:sldId id="325" r:id="rId16"/>
    <p:sldId id="338" r:id="rId17"/>
    <p:sldId id="326" r:id="rId18"/>
    <p:sldId id="341" r:id="rId19"/>
    <p:sldId id="356" r:id="rId20"/>
    <p:sldId id="355" r:id="rId21"/>
    <p:sldId id="354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101FF"/>
    <a:srgbClr val="0000FF"/>
    <a:srgbClr val="00FFFF"/>
    <a:srgbClr val="CCFFFF"/>
    <a:srgbClr val="EBFFB3"/>
    <a:srgbClr val="FF33CC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2450" autoAdjust="0"/>
  </p:normalViewPr>
  <p:slideViewPr>
    <p:cSldViewPr>
      <p:cViewPr>
        <p:scale>
          <a:sx n="66" d="100"/>
          <a:sy n="66" d="100"/>
        </p:scale>
        <p:origin x="-127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itric_oxide" TargetMode="External"/><Relationship Id="rId3" Type="http://schemas.openxmlformats.org/officeDocument/2006/relationships/hyperlink" Target="https://en.wikipedia.org/wiki/Penis" TargetMode="External"/><Relationship Id="rId7" Type="http://schemas.openxmlformats.org/officeDocument/2006/relationships/hyperlink" Target="https://en.wikipedia.org/wiki/Autonomic_nervous_system" TargetMode="External"/><Relationship Id="rId12" Type="http://schemas.openxmlformats.org/officeDocument/2006/relationships/hyperlink" Target="https://en.wikipedia.org/wiki/Ve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arasympathetic" TargetMode="External"/><Relationship Id="rId11" Type="http://schemas.openxmlformats.org/officeDocument/2006/relationships/hyperlink" Target="https://en.wikipedia.org/wiki/Blood" TargetMode="External"/><Relationship Id="rId5" Type="http://schemas.openxmlformats.org/officeDocument/2006/relationships/hyperlink" Target="https://en.wikipedia.org/wiki/Sexual_attraction" TargetMode="External"/><Relationship Id="rId10" Type="http://schemas.openxmlformats.org/officeDocument/2006/relationships/hyperlink" Target="https://en.wikipedia.org/wiki/Corpus_cavernosum_penis" TargetMode="External"/><Relationship Id="rId4" Type="http://schemas.openxmlformats.org/officeDocument/2006/relationships/hyperlink" Target="https://en.wikipedia.org/wiki/Sexual_arousal" TargetMode="External"/><Relationship Id="rId9" Type="http://schemas.openxmlformats.org/officeDocument/2006/relationships/hyperlink" Target="https://en.wikipedia.org/wiki/Vasodilatio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_1_recepto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lpha-1A_adrenergic_receptor" TargetMode="External"/><Relationship Id="rId4" Type="http://schemas.openxmlformats.org/officeDocument/2006/relationships/hyperlink" Target="https://en.wikipedia.org/wiki/Receptor_antagonist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tric_oxide" TargetMode="External"/><Relationship Id="rId7" Type="http://schemas.openxmlformats.org/officeDocument/2006/relationships/hyperlink" Target="https://en.wikipedia.org/wiki/Smooth_muscl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yclic_guanosine_monophosphate" TargetMode="External"/><Relationship Id="rId5" Type="http://schemas.openxmlformats.org/officeDocument/2006/relationships/hyperlink" Target="https://en.wikipedia.org/wiki/Guanylate_cyclase" TargetMode="External"/><Relationship Id="rId4" Type="http://schemas.openxmlformats.org/officeDocument/2006/relationships/hyperlink" Target="https://en.wikipedia.org/wiki/Corpus_cavernosum_peni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Penile erection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penile tumescence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 a physiological phenomenon in which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enis"/>
              </a:rPr>
              <a:t>penis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 firmer, engorged and enlarged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 of a complex interaction of psychological, neural, vascular and endocrine factors, and is often associated with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xual arousal"/>
              </a:rPr>
              <a:t>sexual arousal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exual attraction"/>
              </a:rPr>
              <a:t>sexual attraction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Physiologically, erection is triggered 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arasympathetic"/>
              </a:rPr>
              <a:t>parasympathetic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division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Autonomic nervous system"/>
              </a:rPr>
              <a:t>autonomic nervous system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causing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Nitric oxide"/>
              </a:rPr>
              <a:t>nitric oxide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levels to rise in The       arteries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Vasodilation"/>
              </a:rPr>
              <a:t>dilate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causing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orpus cavernosum penis"/>
              </a:rPr>
              <a:t>corpora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orpus cavernosum penis"/>
              </a:rPr>
              <a:t>cavernosa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penis to fill with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Blood"/>
              </a:rPr>
              <a:t>blood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muscles compress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Vein"/>
              </a:rPr>
              <a:t>veins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corpora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cavernosa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limiting the venous drainage of blood.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PDE5 inhibitors inhibit the degradation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cGMP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PDE5, increasing blood flow to the penis during sexual stimulation. This mode of action means that PDE5 inhibitors are ineffective without sexual stimulation.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1416-D7D6-4A82-A138-A99A06653B14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1823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ischemic heart disease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myocardial infarction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1416-D7D6-4A82-A138-A99A06653B14}" type="slidenum">
              <a:rPr lang="ar-EG" smtClean="0"/>
              <a:pPr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30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Tamsulosin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selective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lpha 1 receptor"/>
              </a:rPr>
              <a:t>α</a:t>
            </a:r>
            <a:r>
              <a:rPr lang="en-US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lpha 1 receptor"/>
              </a:rPr>
              <a:t>1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lpha 1 receptor"/>
              </a:rPr>
              <a:t> receptor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eceptor antagonist"/>
              </a:rPr>
              <a:t>antagonist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has preferential selectivity for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pha-1A adrenergic receptor"/>
              </a:rPr>
              <a:t>α</a:t>
            </a:r>
            <a:r>
              <a:rPr lang="en-US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pha-1A adrenergic receptor"/>
              </a:rPr>
              <a:t>1A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pha-1A adrenergic receptor"/>
              </a:rPr>
              <a:t> receptor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prostate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1416-D7D6-4A82-A138-A99A06653B14}" type="slidenum">
              <a:rPr lang="ar-EG" smtClean="0"/>
              <a:pPr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13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1416-D7D6-4A82-A138-A99A06653B14}" type="slidenum">
              <a:rPr lang="ar-EG" smtClean="0"/>
              <a:pPr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588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Part of the physiological process of erection involves the release of </a:t>
            </a:r>
            <a:r>
              <a:rPr lang="en-US" dirty="0" smtClean="0">
                <a:hlinkClick r:id="rId3" action="ppaction://hlinkfile" tooltip="Nitric oxide"/>
              </a:rPr>
              <a:t>nitric oxide</a:t>
            </a:r>
            <a:r>
              <a:rPr lang="en-US" dirty="0" smtClean="0"/>
              <a:t> (NO) in vasculature of the </a:t>
            </a:r>
            <a:r>
              <a:rPr lang="en-US" dirty="0" smtClean="0">
                <a:hlinkClick r:id="rId4" action="ppaction://hlinkfile" tooltip="Corpus cavernosum penis"/>
              </a:rPr>
              <a:t>corpus </a:t>
            </a:r>
            <a:r>
              <a:rPr lang="en-US" dirty="0" err="1" smtClean="0">
                <a:hlinkClick r:id="rId4" action="ppaction://hlinkfile" tooltip="Corpus cavernosum penis"/>
              </a:rPr>
              <a:t>cavernosum</a:t>
            </a:r>
            <a:r>
              <a:rPr lang="en-US" dirty="0" smtClean="0"/>
              <a:t> as a result of sexual stimulation. NO activates the enzyme </a:t>
            </a:r>
            <a:r>
              <a:rPr lang="en-US" dirty="0" err="1" smtClean="0">
                <a:hlinkClick r:id="rId5" action="ppaction://hlinkfile" tooltip="Guanylate cyclase"/>
              </a:rPr>
              <a:t>guanylate</a:t>
            </a:r>
            <a:r>
              <a:rPr lang="en-US" dirty="0" smtClean="0">
                <a:hlinkClick r:id="rId5" action="ppaction://hlinkfile" tooltip="Guanylate cyclase"/>
              </a:rPr>
              <a:t> </a:t>
            </a:r>
            <a:r>
              <a:rPr lang="en-US" dirty="0" err="1" smtClean="0">
                <a:hlinkClick r:id="rId5" action="ppaction://hlinkfile" tooltip="Guanylate cyclase"/>
              </a:rPr>
              <a:t>cyclase</a:t>
            </a:r>
            <a:r>
              <a:rPr lang="en-US" dirty="0" smtClean="0"/>
              <a:t> which results in increased levels of </a:t>
            </a:r>
            <a:r>
              <a:rPr lang="en-US" dirty="0" smtClean="0">
                <a:hlinkClick r:id="rId6" action="ppaction://hlinkfile" tooltip="Cyclic guanosine monophosphate"/>
              </a:rPr>
              <a:t>cyclic </a:t>
            </a:r>
            <a:r>
              <a:rPr lang="en-US" dirty="0" err="1" smtClean="0">
                <a:hlinkClick r:id="rId6" action="ppaction://hlinkfile" tooltip="Cyclic guanosine monophosphate"/>
              </a:rPr>
              <a:t>guanosine</a:t>
            </a:r>
            <a:r>
              <a:rPr lang="en-US" dirty="0" smtClean="0">
                <a:hlinkClick r:id="rId6" action="ppaction://hlinkfile" tooltip="Cyclic guanosine monophosphate"/>
              </a:rPr>
              <a:t> monophosphate</a:t>
            </a:r>
            <a:r>
              <a:rPr lang="en-US" dirty="0" smtClean="0"/>
              <a:t> (</a:t>
            </a:r>
            <a:r>
              <a:rPr lang="en-US" dirty="0" err="1" smtClean="0"/>
              <a:t>cGMP</a:t>
            </a:r>
            <a:r>
              <a:rPr lang="en-US" dirty="0" smtClean="0"/>
              <a:t>), leading to </a:t>
            </a:r>
            <a:r>
              <a:rPr lang="en-US" dirty="0" smtClean="0">
                <a:hlinkClick r:id="rId7" action="ppaction://hlinkfile" tooltip="Smooth muscle"/>
              </a:rPr>
              <a:t>smooth muscle</a:t>
            </a:r>
            <a:r>
              <a:rPr lang="en-US" dirty="0" smtClean="0"/>
              <a:t> relaxation in blood vessels </a:t>
            </a:r>
          </a:p>
          <a:p>
            <a:pPr algn="l"/>
            <a:r>
              <a:rPr lang="en-US" dirty="0" smtClean="0"/>
              <a:t>supplying the corpus </a:t>
            </a:r>
            <a:r>
              <a:rPr lang="en-US" dirty="0" err="1" smtClean="0"/>
              <a:t>cavernosum</a:t>
            </a:r>
            <a:r>
              <a:rPr lang="en-US" dirty="0" smtClean="0"/>
              <a:t>, resulting in increased blood flow and an erection.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1416-D7D6-4A82-A138-A99A06653B14}" type="slidenum">
              <a:rPr lang="ar-EG" smtClean="0"/>
              <a:pPr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186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04/07/1439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reductase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inhibitor (prevent production of active testosterone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</a:t>
            </a:r>
            <a:r>
              <a:rPr lang="en-US" sz="2400" dirty="0" smtClean="0">
                <a:latin typeface="Bernard MT Condensed" panose="02050806060905020404" pitchFamily="18" charset="0"/>
              </a:rPr>
              <a:t>essential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376073"/>
            <a:chOff x="76200" y="1981200"/>
            <a:chExt cx="8763000" cy="2376073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3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Penis (</a:t>
              </a:r>
              <a:r>
                <a:rPr lang="en-US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vascular smooth muscle cells (VSMCs)</a:t>
              </a:r>
              <a:endParaRPr lang="en-US" sz="1200" b="1" dirty="0" smtClean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tissues; testis, sk. muscles, </a:t>
              </a:r>
              <a:r>
                <a:rPr lang="en-US" sz="2400" b="1" dirty="0">
                  <a:latin typeface="Arial Narrow" panose="020B0606020202030204" pitchFamily="34" charset="0"/>
                </a:rPr>
                <a:t>liver, kidney,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pancreas, …..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3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3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3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3"/>
                </a:buBlip>
              </a:pP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smtClean="0">
                <a:latin typeface="Arial Narrow" pitchFamily="34" charset="0"/>
              </a:rPr>
              <a:t>epistaxis…..</a:t>
            </a:r>
            <a:r>
              <a:rPr lang="en-US" sz="2000" b="1" dirty="0" smtClean="0">
                <a:latin typeface="Arial Narrow" pitchFamily="34" charset="0"/>
              </a:rPr>
              <a:t>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Sildenafil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</a:rPr>
              <a:t>Vardenafil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Tadalafil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Avanafil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contraindication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>
                <a:latin typeface="Arial Narrow" panose="020B0606020202030204" pitchFamily="34" charset="0"/>
              </a:rPr>
              <a:t>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</a:t>
            </a:r>
            <a:r>
              <a:rPr lang="en-US" sz="2000" b="1" i="1" dirty="0" smtClean="0">
                <a:latin typeface="Arial Narrow" panose="020B0606020202030204" pitchFamily="34" charset="0"/>
              </a:rPr>
              <a:t>.</a:t>
            </a:r>
            <a:endParaRPr lang="en-US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95800"/>
            <a:ext cx="8801100" cy="24468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pre-synaptic </a:t>
            </a:r>
            <a:r>
              <a:rPr lang="en-US" sz="2200" b="1" dirty="0">
                <a:latin typeface="Arial Narrow" panose="020B0606020202030204" pitchFamily="34" charset="0"/>
              </a:rPr>
              <a:t>alpha 2-adrenergic blocking agent</a:t>
            </a:r>
            <a:r>
              <a:rPr lang="en-US" sz="2400" dirty="0"/>
              <a:t>.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r>
              <a:rPr lang="en-US" sz="2200" b="1" dirty="0" smtClean="0">
                <a:latin typeface="Arial Narrow" panose="020B0606020202030204" pitchFamily="34" charset="0"/>
              </a:rPr>
              <a:t>but </a:t>
            </a:r>
            <a:r>
              <a:rPr lang="en-US" sz="2200" b="1" dirty="0" smtClean="0">
                <a:latin typeface="Arial Narrow" panose="020B0606020202030204" pitchFamily="34" charset="0"/>
              </a:rPr>
              <a:t>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5190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Arial Narrow" panose="020B0606020202030204" pitchFamily="34" charset="0"/>
              </a:rPr>
              <a:t>It is a direct-acting smooth muscle relaxant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96240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7323" y="4144833"/>
            <a:ext cx="2990178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Priapism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bassiouni\Desktop\706549-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2575"/>
            <a:ext cx="7315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7562" y="609600"/>
            <a:ext cx="119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730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smtClean="0">
                <a:latin typeface="Arial Narrow" pitchFamily="34" charset="0"/>
              </a:rPr>
              <a:t>relevant </a:t>
            </a:r>
            <a:r>
              <a:rPr lang="en-US" sz="2400" b="1" dirty="0" smtClean="0">
                <a:latin typeface="Arial Narrow" pitchFamily="34" charset="0"/>
              </a:rPr>
              <a:t>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bassiouni\Desktop\ed-drug-mechan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88950"/>
            <a:ext cx="9069387" cy="5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0547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788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4" grpId="0" animBg="1"/>
      <p:bldP spid="64" grpId="1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     Pathophysiology          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CA" dirty="0"/>
              <a:t>*</a:t>
            </a:r>
            <a:r>
              <a:rPr lang="en-CA" dirty="0" smtClean="0"/>
              <a:t>An erection occurs when the </a:t>
            </a:r>
            <a:r>
              <a:rPr lang="en-CA" b="1" dirty="0" smtClean="0">
                <a:solidFill>
                  <a:srgbClr val="FF0000"/>
                </a:solidFill>
              </a:rPr>
              <a:t>amount of blood rushing to the penis is greater than the amount of blood flowing from it</a:t>
            </a:r>
          </a:p>
          <a:p>
            <a:pPr marL="0" indent="0" algn="l">
              <a:buNone/>
            </a:pPr>
            <a:r>
              <a:rPr lang="en-CA" dirty="0" smtClean="0"/>
              <a:t>* </a:t>
            </a:r>
            <a:r>
              <a:rPr lang="en-CA" b="1" dirty="0" smtClean="0">
                <a:solidFill>
                  <a:srgbClr val="0000FF"/>
                </a:solidFill>
              </a:rPr>
              <a:t>A massive influx of blood accumulates </a:t>
            </a:r>
            <a:r>
              <a:rPr lang="en-CA" dirty="0" smtClean="0"/>
              <a:t>in the sinusoidal spaces due to </a:t>
            </a:r>
            <a:r>
              <a:rPr lang="en-CA" b="1" dirty="0">
                <a:solidFill>
                  <a:srgbClr val="0000FF"/>
                </a:solidFill>
              </a:rPr>
              <a:t>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</a:t>
            </a:r>
            <a:r>
              <a:rPr lang="en-CA" b="1" dirty="0" smtClean="0">
                <a:solidFill>
                  <a:srgbClr val="0000FF"/>
                </a:solidFill>
                <a:sym typeface="Wingdings" pitchFamily="2" charset="2"/>
              </a:rPr>
              <a:t>(tumescence)</a:t>
            </a:r>
          </a:p>
          <a:p>
            <a:pPr marL="0" indent="0" algn="l">
              <a:buNone/>
            </a:pPr>
            <a:r>
              <a:rPr lang="en-CA" dirty="0" smtClean="0">
                <a:sym typeface="Wingdings" pitchFamily="2" charset="2"/>
              </a:rPr>
              <a:t>* Tumescence compresses the veins that normally drain the penis  reduces </a:t>
            </a:r>
            <a:r>
              <a:rPr lang="en-CA" b="1" dirty="0" smtClean="0">
                <a:solidFill>
                  <a:srgbClr val="0000FF"/>
                </a:solidFill>
                <a:sym typeface="Wingdings" pitchFamily="2" charset="2"/>
              </a:rPr>
              <a:t>venous outflow </a:t>
            </a:r>
            <a:r>
              <a:rPr lang="en-CA" dirty="0" smtClean="0">
                <a:sym typeface="Wingdings" pitchFamily="2" charset="2"/>
              </a:rPr>
              <a:t>&amp;            </a:t>
            </a:r>
          </a:p>
          <a:p>
            <a:pPr marL="0" indent="0" algn="l">
              <a:buNone/>
            </a:pPr>
            <a:r>
              <a:rPr lang="en-CA" dirty="0" smtClean="0">
                <a:sym typeface="Wingdings" pitchFamily="2" charset="2"/>
              </a:rPr>
              <a:t>                            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34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0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Pathophysiology 			 </a:t>
            </a:r>
            <a:br>
              <a:rPr lang="en-CA" dirty="0" smtClean="0"/>
            </a:br>
            <a:r>
              <a:rPr lang="en-CA" dirty="0" smtClean="0"/>
              <a:t>              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CA" dirty="0" smtClean="0"/>
              <a:t>* A normal erection relies on the coordination:</a:t>
            </a:r>
          </a:p>
          <a:p>
            <a:pPr marL="457200" lvl="1" indent="0" algn="l">
              <a:buNone/>
            </a:pPr>
            <a:r>
              <a:rPr lang="en-CA" dirty="0" smtClean="0"/>
              <a:t>-Vascular</a:t>
            </a:r>
          </a:p>
          <a:p>
            <a:pPr marL="457200" lvl="1" indent="0" algn="l">
              <a:buNone/>
            </a:pPr>
            <a:r>
              <a:rPr lang="en-CA" dirty="0" smtClean="0"/>
              <a:t>-Neurological </a:t>
            </a:r>
          </a:p>
          <a:p>
            <a:pPr marL="457200" lvl="1" indent="0" algn="l">
              <a:buNone/>
            </a:pPr>
            <a:r>
              <a:rPr lang="en-CA" dirty="0" smtClean="0"/>
              <a:t>-Hormonal</a:t>
            </a:r>
          </a:p>
          <a:p>
            <a:pPr marL="457200" lvl="1" indent="0" algn="l">
              <a:buNone/>
            </a:pPr>
            <a:r>
              <a:rPr lang="en-CA" dirty="0" smtClean="0"/>
              <a:t> -Psychological </a:t>
            </a:r>
          </a:p>
          <a:p>
            <a:pPr marL="0" indent="0" algn="l">
              <a:buNone/>
            </a:pPr>
            <a:r>
              <a:rPr lang="en-CA" dirty="0" smtClean="0"/>
              <a:t>*  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pic>
        <p:nvPicPr>
          <p:cNvPr id="8194" name="Picture 2" descr="http://images.alfresco.advanstar.com/alfresco_images/HealthCare/2012/10/28/e54962f9-9a26-485e-8fc8-0550f2dfe579/table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</a:blip>
          <a:srcRect t="19940" b="7590"/>
          <a:stretch>
            <a:fillRect/>
          </a:stretch>
        </p:blipFill>
        <p:spPr bwMode="auto">
          <a:xfrm>
            <a:off x="457200" y="685800"/>
            <a:ext cx="78486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DA</a:t>
            </a:r>
            <a:r>
              <a:rPr lang="en-US" sz="2400" b="1" dirty="0" smtClean="0">
                <a:latin typeface="Arial Narrow" pitchFamily="34" charset="0"/>
              </a:rPr>
              <a:t>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3101FF"/>
                </a:solidFill>
                <a:latin typeface="Arial Narrow" pitchFamily="34" charset="0"/>
              </a:rPr>
              <a:t>5HT</a:t>
            </a:r>
            <a:r>
              <a:rPr lang="en-US" sz="2400" b="1" dirty="0">
                <a:latin typeface="Arial Narrow" pitchFamily="34" charset="0"/>
              </a:rPr>
              <a:t>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</a:t>
            </a:r>
            <a:r>
              <a:rPr lang="en-US" sz="2400" b="1" dirty="0">
                <a:latin typeface="Arial Narrow" panose="020B0606020202030204" pitchFamily="34" charset="0"/>
              </a:rPr>
              <a:t>antagonize NO actions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hyperprolactinemia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Amino acid.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</a:t>
            </a:r>
            <a:r>
              <a:rPr lang="en-US" sz="2400" b="1" dirty="0" smtClean="0">
                <a:latin typeface="Arial Narrow" panose="020B0606020202030204" pitchFamily="34" charset="0"/>
              </a:rPr>
              <a:t>centrally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1429</Words>
  <Application>Microsoft Office PowerPoint</Application>
  <PresentationFormat>On-screen Show (4:3)</PresentationFormat>
  <Paragraphs>299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      Pathophysiology             Mechanism of an erection</vt:lpstr>
      <vt:lpstr>PowerPoint Presentation</vt:lpstr>
      <vt:lpstr>Pathophysiology                    Mechanism of an erection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Bassiouni</cp:lastModifiedBy>
  <cp:revision>350</cp:revision>
  <dcterms:created xsi:type="dcterms:W3CDTF">2014-03-19T18:59:17Z</dcterms:created>
  <dcterms:modified xsi:type="dcterms:W3CDTF">2018-03-20T19:50:57Z</dcterms:modified>
</cp:coreProperties>
</file>