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0" r:id="rId2"/>
    <p:sldId id="268" r:id="rId3"/>
    <p:sldId id="270" r:id="rId4"/>
    <p:sldId id="318" r:id="rId5"/>
    <p:sldId id="319" r:id="rId6"/>
    <p:sldId id="273" r:id="rId7"/>
    <p:sldId id="275" r:id="rId8"/>
    <p:sldId id="323" r:id="rId9"/>
    <p:sldId id="274" r:id="rId10"/>
    <p:sldId id="269" r:id="rId11"/>
    <p:sldId id="310" r:id="rId12"/>
    <p:sldId id="311" r:id="rId13"/>
    <p:sldId id="312" r:id="rId14"/>
    <p:sldId id="281" r:id="rId15"/>
    <p:sldId id="302" r:id="rId16"/>
    <p:sldId id="282" r:id="rId17"/>
    <p:sldId id="279" r:id="rId18"/>
    <p:sldId id="303" r:id="rId19"/>
    <p:sldId id="288" r:id="rId20"/>
    <p:sldId id="32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E1F0"/>
    <a:srgbClr val="FF99CC"/>
    <a:srgbClr val="FFED81"/>
    <a:srgbClr val="FEDA02"/>
    <a:srgbClr val="FFFF99"/>
    <a:srgbClr val="36CAAE"/>
    <a:srgbClr val="00CC99"/>
    <a:srgbClr val="660033"/>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6A851-0F6F-4A8C-8A87-35AC056B8061}" type="datetimeFigureOut">
              <a:rPr lang="en-US" smtClean="0"/>
              <a:pPr/>
              <a:t>3/26/2018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B390D-D4C1-4152-8B54-D4B19BD51152}" type="slidenum">
              <a:rPr lang="en-US" smtClean="0"/>
              <a:pPr/>
              <a:t>‹#›</a:t>
            </a:fld>
            <a:endParaRPr lang="en-US"/>
          </a:p>
        </p:txBody>
      </p:sp>
    </p:spTree>
    <p:extLst>
      <p:ext uri="{BB962C8B-B14F-4D97-AF65-F5344CB8AC3E}">
        <p14:creationId xmlns:p14="http://schemas.microsoft.com/office/powerpoint/2010/main" val="22807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Organic_compound#Synthetic_compounds"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en.wikipedia.org/wiki/Antiprogestogen" TargetMode="External"/><Relationship Id="rId4" Type="http://schemas.openxmlformats.org/officeDocument/2006/relationships/hyperlink" Target="https://en.wikipedia.org/wiki/Steroi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695A4E9-CA4F-4504-9196-84D8CEF85A25}" type="slidenum">
              <a:rPr lang="ar-SA" smtClean="0"/>
              <a:pPr/>
              <a:t>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97209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AB3B931-8413-4603-A0FD-D8B593038869}" type="slidenum">
              <a:rPr lang="ar-SA" smtClean="0"/>
              <a:pPr/>
              <a:t>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56551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Birth control pills</a:t>
            </a:r>
            <a:endParaRPr lang="en-US" dirty="0"/>
          </a:p>
        </p:txBody>
      </p:sp>
      <p:sp>
        <p:nvSpPr>
          <p:cNvPr id="4" name="Slide Number Placeholder 3"/>
          <p:cNvSpPr>
            <a:spLocks noGrp="1"/>
          </p:cNvSpPr>
          <p:nvPr>
            <p:ph type="sldNum" sz="quarter" idx="10"/>
          </p:nvPr>
        </p:nvSpPr>
        <p:spPr/>
        <p:txBody>
          <a:bodyPr/>
          <a:lstStyle/>
          <a:p>
            <a:fld id="{C3BB390D-D4C1-4152-8B54-D4B19BD51152}" type="slidenum">
              <a:rPr lang="en-US" smtClean="0"/>
              <a:pPr/>
              <a:t>6</a:t>
            </a:fld>
            <a:endParaRPr lang="en-US"/>
          </a:p>
        </p:txBody>
      </p:sp>
    </p:spTree>
    <p:extLst>
      <p:ext uri="{BB962C8B-B14F-4D97-AF65-F5344CB8AC3E}">
        <p14:creationId xmlns:p14="http://schemas.microsoft.com/office/powerpoint/2010/main" val="384184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estrogen in combined hormonal birth control may reduce milk supply. </a:t>
            </a:r>
          </a:p>
          <a:p>
            <a:r>
              <a:rPr lang="en-US" sz="1200" b="0" i="0" kern="1200" dirty="0" smtClean="0">
                <a:solidFill>
                  <a:schemeClr val="tx1"/>
                </a:solidFill>
                <a:effectLst/>
                <a:latin typeface="+mn-lt"/>
                <a:ea typeface="+mn-ea"/>
                <a:cs typeface="+mn-cs"/>
              </a:rPr>
              <a:t>Combination estrogen and progestin birth control should NOT be used in women over 35 years of age who smoke due to an increased risk of serious side effects, such as heart attack, blood clots, and stroke.</a:t>
            </a:r>
            <a:endParaRPr lang="en-US" dirty="0"/>
          </a:p>
        </p:txBody>
      </p:sp>
      <p:sp>
        <p:nvSpPr>
          <p:cNvPr id="4" name="Slide Number Placeholder 3"/>
          <p:cNvSpPr>
            <a:spLocks noGrp="1"/>
          </p:cNvSpPr>
          <p:nvPr>
            <p:ph type="sldNum" sz="quarter" idx="10"/>
          </p:nvPr>
        </p:nvSpPr>
        <p:spPr/>
        <p:txBody>
          <a:bodyPr/>
          <a:lstStyle/>
          <a:p>
            <a:fld id="{C3BB390D-D4C1-4152-8B54-D4B19BD51152}" type="slidenum">
              <a:rPr lang="en-US" smtClean="0"/>
              <a:pPr/>
              <a:t>17</a:t>
            </a:fld>
            <a:endParaRPr lang="en-US"/>
          </a:p>
        </p:txBody>
      </p:sp>
    </p:spTree>
    <p:extLst>
      <p:ext uri="{BB962C8B-B14F-4D97-AF65-F5344CB8AC3E}">
        <p14:creationId xmlns:p14="http://schemas.microsoft.com/office/powerpoint/2010/main" val="3049717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Mifepristone=</a:t>
            </a:r>
            <a:r>
              <a:rPr lang="en-US" sz="1200" b="0" i="0" kern="1200" dirty="0" smtClean="0">
                <a:solidFill>
                  <a:schemeClr val="tx1"/>
                </a:solidFill>
                <a:effectLst/>
                <a:latin typeface="+mn-lt"/>
                <a:ea typeface="+mn-ea"/>
                <a:cs typeface="+mn-cs"/>
              </a:rPr>
              <a:t> a </a:t>
            </a:r>
            <a:r>
              <a:rPr lang="en-US" sz="1200" b="0" i="0" u="none" strike="noStrike" kern="1200" dirty="0" smtClean="0">
                <a:solidFill>
                  <a:schemeClr val="tx1"/>
                </a:solidFill>
                <a:effectLst/>
                <a:latin typeface="+mn-lt"/>
                <a:ea typeface="+mn-ea"/>
                <a:cs typeface="+mn-cs"/>
                <a:hlinkClick r:id="rId3" tooltip="Organic compound"/>
              </a:rPr>
              <a:t>synthetic</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tooltip="Steroid"/>
              </a:rPr>
              <a:t>steroidal</a:t>
            </a:r>
            <a:r>
              <a:rPr lang="en-US" sz="1200" b="0" i="0" kern="1200" dirty="0" smtClean="0">
                <a:solidFill>
                  <a:schemeClr val="tx1"/>
                </a:solidFill>
                <a:effectLst/>
                <a:latin typeface="+mn-lt"/>
                <a:ea typeface="+mn-ea"/>
                <a:cs typeface="+mn-cs"/>
              </a:rPr>
              <a:t> </a:t>
            </a:r>
            <a:r>
              <a:rPr lang="en-US" sz="1200" b="0" i="0" u="sng" kern="1200" dirty="0" err="1" smtClean="0">
                <a:solidFill>
                  <a:schemeClr val="tx1"/>
                </a:solidFill>
                <a:effectLst/>
                <a:latin typeface="+mn-lt"/>
                <a:ea typeface="+mn-ea"/>
                <a:cs typeface="+mn-cs"/>
                <a:hlinkClick r:id="rId5" tooltip="Antiprogestogen"/>
              </a:rPr>
              <a:t>antiprogestogen</a:t>
            </a:r>
            <a:endParaRPr lang="en-US" dirty="0"/>
          </a:p>
        </p:txBody>
      </p:sp>
      <p:sp>
        <p:nvSpPr>
          <p:cNvPr id="4" name="Slide Number Placeholder 3"/>
          <p:cNvSpPr>
            <a:spLocks noGrp="1"/>
          </p:cNvSpPr>
          <p:nvPr>
            <p:ph type="sldNum" sz="quarter" idx="10"/>
          </p:nvPr>
        </p:nvSpPr>
        <p:spPr/>
        <p:txBody>
          <a:bodyPr/>
          <a:lstStyle/>
          <a:p>
            <a:fld id="{C3BB390D-D4C1-4152-8B54-D4B19BD51152}" type="slidenum">
              <a:rPr lang="en-US" smtClean="0"/>
              <a:pPr/>
              <a:t>18</a:t>
            </a:fld>
            <a:endParaRPr lang="en-US"/>
          </a:p>
        </p:txBody>
      </p:sp>
    </p:spTree>
    <p:extLst>
      <p:ext uri="{BB962C8B-B14F-4D97-AF65-F5344CB8AC3E}">
        <p14:creationId xmlns:p14="http://schemas.microsoft.com/office/powerpoint/2010/main" val="3983164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2A016-4F09-4273-BBEB-EB4F7F8694B8}" type="datetimeFigureOut">
              <a:rPr lang="en-US" smtClean="0"/>
              <a:pPr/>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2A016-4F09-4273-BBEB-EB4F7F8694B8}" type="datetimeFigureOut">
              <a:rPr lang="en-US" smtClean="0"/>
              <a:pPr/>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2A016-4F09-4273-BBEB-EB4F7F8694B8}" type="datetimeFigureOut">
              <a:rPr lang="en-US" smtClean="0"/>
              <a:pPr/>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92A016-4F09-4273-BBEB-EB4F7F8694B8}" type="datetimeFigureOut">
              <a:rPr lang="en-US" smtClean="0"/>
              <a:pPr/>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2A016-4F09-4273-BBEB-EB4F7F8694B8}" type="datetimeFigureOut">
              <a:rPr lang="en-US" smtClean="0"/>
              <a:pPr/>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92A016-4F09-4273-BBEB-EB4F7F8694B8}" type="datetimeFigureOut">
              <a:rPr lang="en-US" smtClean="0"/>
              <a:pPr/>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92A016-4F09-4273-BBEB-EB4F7F8694B8}" type="datetimeFigureOut">
              <a:rPr lang="en-US" smtClean="0"/>
              <a:pPr/>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92A016-4F09-4273-BBEB-EB4F7F8694B8}" type="datetimeFigureOut">
              <a:rPr lang="en-US" smtClean="0"/>
              <a:pPr/>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2A016-4F09-4273-BBEB-EB4F7F8694B8}" type="datetimeFigureOut">
              <a:rPr lang="en-US" smtClean="0"/>
              <a:pPr/>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2A016-4F09-4273-BBEB-EB4F7F8694B8}" type="datetimeFigureOut">
              <a:rPr lang="en-US" smtClean="0"/>
              <a:pPr/>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2A016-4F09-4273-BBEB-EB4F7F8694B8}" type="datetimeFigureOut">
              <a:rPr lang="en-US" smtClean="0"/>
              <a:pPr/>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9E543-DCE8-4514-8921-B5A1013ACA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2A016-4F09-4273-BBEB-EB4F7F8694B8}" type="datetimeFigureOut">
              <a:rPr lang="en-US" smtClean="0"/>
              <a:pPr/>
              <a:t>3/26/2018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9E543-DCE8-4514-8921-B5A1013ACA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t="100000" r="100000"/>
          </a:path>
          <a:tileRect l="-100000" b="-100000"/>
        </a:gradFill>
        <a:effectLst/>
      </p:bgPr>
    </p:bg>
    <p:spTree>
      <p:nvGrpSpPr>
        <p:cNvPr id="1" name=""/>
        <p:cNvGrpSpPr/>
        <p:nvPr/>
      </p:nvGrpSpPr>
      <p:grpSpPr>
        <a:xfrm>
          <a:off x="0" y="0"/>
          <a:ext cx="0" cy="0"/>
          <a:chOff x="0" y="0"/>
          <a:chExt cx="0" cy="0"/>
        </a:xfrm>
      </p:grpSpPr>
      <p:pic>
        <p:nvPicPr>
          <p:cNvPr id="2" name="Picture 4" descr="http://us.123rf.com/400wm/400/400/Andreus/andreus0703/andreus070300079/830502-sperm-cell-trying-to-reach-a-female-ovum-digital-illustration.jpg"/>
          <p:cNvPicPr>
            <a:picLocks noChangeAspect="1" noChangeArrowheads="1"/>
          </p:cNvPicPr>
          <p:nvPr/>
        </p:nvPicPr>
        <p:blipFill>
          <a:blip r:embed="rId2" cstate="print"/>
          <a:srcRect b="8000"/>
          <a:stretch>
            <a:fillRect/>
          </a:stretch>
        </p:blipFill>
        <p:spPr bwMode="auto">
          <a:xfrm>
            <a:off x="228600" y="3505200"/>
            <a:ext cx="4495801" cy="3102103"/>
          </a:xfrm>
          <a:prstGeom prst="rect">
            <a:avLst/>
          </a:prstGeom>
          <a:noFill/>
        </p:spPr>
      </p:pic>
      <p:sp>
        <p:nvSpPr>
          <p:cNvPr id="4" name="Rectangle 3"/>
          <p:cNvSpPr/>
          <p:nvPr/>
        </p:nvSpPr>
        <p:spPr>
          <a:xfrm>
            <a:off x="228600" y="609600"/>
            <a:ext cx="4953000" cy="685800"/>
          </a:xfrm>
          <a:prstGeom prst="rect">
            <a:avLst/>
          </a:prstGeom>
          <a:noFill/>
        </p:spPr>
        <p:txBody>
          <a:bodyPr wrap="none" lIns="91440" tIns="45720" rIns="91440" bIns="45720">
            <a:prstTxWarp prst="textWave2">
              <a:avLst/>
            </a:prstTxWarp>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75057" dist="38100" dir="5400000" sy="-20000" rotWithShape="0">
                    <a:prstClr val="black">
                      <a:alpha val="25000"/>
                    </a:prstClr>
                  </a:outerShdw>
                </a:effectLst>
              </a:rPr>
              <a:t>PHARMACOLOGY OF</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75057" dist="38100" dir="5400000" sy="-20000" rotWithShape="0">
                  <a:prstClr val="black">
                    <a:alpha val="25000"/>
                  </a:prstClr>
                </a:outerShdw>
              </a:effectLst>
            </a:endParaRPr>
          </a:p>
        </p:txBody>
      </p:sp>
      <p:pic>
        <p:nvPicPr>
          <p:cNvPr id="21506" name="Picture 2" descr="http://www.psdgraphics.com/wp-content/uploads/2009/06/female-sign.jpg"/>
          <p:cNvPicPr>
            <a:picLocks noChangeAspect="1" noChangeArrowheads="1"/>
          </p:cNvPicPr>
          <p:nvPr/>
        </p:nvPicPr>
        <p:blipFill>
          <a:blip r:embed="rId3" cstate="print">
            <a:clrChange>
              <a:clrFrom>
                <a:srgbClr val="FFFFFF"/>
              </a:clrFrom>
              <a:clrTo>
                <a:srgbClr val="FFFFFF">
                  <a:alpha val="0"/>
                </a:srgbClr>
              </a:clrTo>
            </a:clrChange>
          </a:blip>
          <a:srcRect l="25137" r="26339"/>
          <a:stretch>
            <a:fillRect/>
          </a:stretch>
        </p:blipFill>
        <p:spPr bwMode="auto">
          <a:xfrm rot="19273429">
            <a:off x="212527" y="3041468"/>
            <a:ext cx="756881" cy="1368085"/>
          </a:xfrm>
          <a:prstGeom prst="rect">
            <a:avLst/>
          </a:prstGeom>
          <a:noFill/>
        </p:spPr>
      </p:pic>
      <p:pic>
        <p:nvPicPr>
          <p:cNvPr id="7" name="Picture 2" descr="http://www.psdgraphics.com/wp-content/uploads/2009/06/female-sign.jpg"/>
          <p:cNvPicPr>
            <a:picLocks noChangeAspect="1" noChangeArrowheads="1"/>
          </p:cNvPicPr>
          <p:nvPr/>
        </p:nvPicPr>
        <p:blipFill>
          <a:blip r:embed="rId4" cstate="print">
            <a:clrChange>
              <a:clrFrom>
                <a:srgbClr val="FFFFFF"/>
              </a:clrFrom>
              <a:clrTo>
                <a:srgbClr val="FFFFFF">
                  <a:alpha val="0"/>
                </a:srgbClr>
              </a:clrTo>
            </a:clrChange>
          </a:blip>
          <a:srcRect l="25137" r="26339"/>
          <a:stretch>
            <a:fillRect/>
          </a:stretch>
        </p:blipFill>
        <p:spPr bwMode="auto">
          <a:xfrm rot="1938018">
            <a:off x="4202553" y="5834113"/>
            <a:ext cx="642338" cy="1161045"/>
          </a:xfrm>
          <a:prstGeom prst="rect">
            <a:avLst/>
          </a:prstGeom>
          <a:noFill/>
        </p:spPr>
      </p:pic>
      <p:sp>
        <p:nvSpPr>
          <p:cNvPr id="3" name="Rectangle 2"/>
          <p:cNvSpPr/>
          <p:nvPr/>
        </p:nvSpPr>
        <p:spPr>
          <a:xfrm>
            <a:off x="3228393" y="1828800"/>
            <a:ext cx="5223674" cy="1143000"/>
          </a:xfrm>
          <a:prstGeom prst="rect">
            <a:avLst/>
          </a:prstGeom>
          <a:noFill/>
        </p:spPr>
        <p:txBody>
          <a:bodyPr wrap="none" lIns="91440" tIns="45720" rIns="91440" bIns="45720">
            <a:prstTxWarp prst="textCurveDown">
              <a:avLst/>
            </a:prstTxWarp>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rPr>
              <a:t>CONTRACEPTION</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endParaRP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Rectangle 3"/>
          <p:cNvSpPr/>
          <p:nvPr/>
        </p:nvSpPr>
        <p:spPr>
          <a:xfrm>
            <a:off x="1981200" y="228600"/>
            <a:ext cx="57150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COMBINED Pills [COC] </a:t>
            </a:r>
            <a:r>
              <a:rPr lang="en-US" sz="24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5" name="TextBox 4"/>
          <p:cNvSpPr txBox="1"/>
          <p:nvPr/>
        </p:nvSpPr>
        <p:spPr>
          <a:xfrm>
            <a:off x="279952" y="2750853"/>
            <a:ext cx="8610600" cy="2246769"/>
          </a:xfrm>
          <a:prstGeom prst="rect">
            <a:avLst/>
          </a:prstGeom>
          <a:noFill/>
        </p:spPr>
        <p:txBody>
          <a:bodyPr wrap="square" rtlCol="0">
            <a:spAutoFit/>
          </a:bodyPr>
          <a:lstStyle/>
          <a:p>
            <a:pPr marL="533400" indent="-274320">
              <a:spcBef>
                <a:spcPts val="1200"/>
              </a:spcBef>
              <a:buFont typeface="Wingdings" pitchFamily="2" charset="2"/>
              <a:buAutoNum type="arabicPeriod"/>
            </a:pPr>
            <a:r>
              <a:rPr lang="en-US" sz="2200" dirty="0" err="1" smtClean="0">
                <a:solidFill>
                  <a:srgbClr val="FFDED5"/>
                </a:solidFill>
                <a:effectLst>
                  <a:outerShdw blurRad="38100" dist="38100" dir="2700000" algn="tl">
                    <a:srgbClr val="000000"/>
                  </a:outerShdw>
                </a:effectLst>
                <a:latin typeface="Bernard MT Condensed" pitchFamily="18" charset="0"/>
              </a:rPr>
              <a:t>Monophasic</a:t>
            </a:r>
            <a:r>
              <a:rPr lang="en-US" sz="2400" b="1" dirty="0" smtClean="0">
                <a:solidFill>
                  <a:srgbClr val="FDFCED"/>
                </a:solidFill>
                <a:latin typeface="Arial Narrow" pitchFamily="34" charset="0"/>
              </a:rPr>
              <a:t> </a:t>
            </a:r>
            <a:r>
              <a:rPr lang="en-US" sz="2400" b="1" dirty="0" smtClean="0">
                <a:solidFill>
                  <a:schemeClr val="bg1"/>
                </a:solidFill>
                <a:latin typeface="Arial Narrow" pitchFamily="34" charset="0"/>
                <a:sym typeface="Wingdings 3"/>
              </a:rPr>
              <a:t></a:t>
            </a:r>
            <a:r>
              <a:rPr lang="en-US" sz="2400" b="1" dirty="0" smtClean="0">
                <a:solidFill>
                  <a:srgbClr val="FDFCED"/>
                </a:solidFill>
                <a:latin typeface="Arial Narrow" pitchFamily="34" charset="0"/>
              </a:rPr>
              <a:t>(a fixed amount of estrogen &amp; progestin) </a:t>
            </a:r>
          </a:p>
          <a:p>
            <a:pPr marL="533400" indent="-274320">
              <a:spcBef>
                <a:spcPts val="1200"/>
              </a:spcBef>
              <a:buFont typeface="Wingdings" pitchFamily="2" charset="2"/>
              <a:buAutoNum type="arabicPeriod"/>
            </a:pPr>
            <a:r>
              <a:rPr lang="en-US" sz="2200" dirty="0" smtClean="0">
                <a:solidFill>
                  <a:srgbClr val="FFDED5"/>
                </a:solidFill>
                <a:effectLst>
                  <a:outerShdw blurRad="38100" dist="38100" dir="2700000" algn="tl">
                    <a:srgbClr val="000000"/>
                  </a:outerShdw>
                </a:effectLst>
                <a:latin typeface="Bernard MT Condensed" pitchFamily="18" charset="0"/>
              </a:rPr>
              <a:t>Biphasic</a:t>
            </a:r>
            <a:r>
              <a:rPr lang="en-US" sz="2400" b="1" dirty="0" smtClean="0">
                <a:solidFill>
                  <a:srgbClr val="FDFCED"/>
                </a:solidFill>
                <a:latin typeface="Arial Narrow" pitchFamily="34" charset="0"/>
              </a:rPr>
              <a:t> (2 doses)</a:t>
            </a:r>
            <a:r>
              <a:rPr lang="en-US" sz="2400" b="1" dirty="0" smtClean="0">
                <a:solidFill>
                  <a:schemeClr val="bg1"/>
                </a:solidFill>
                <a:latin typeface="Arial Narrow" pitchFamily="34" charset="0"/>
                <a:sym typeface="Wingdings 3"/>
              </a:rPr>
              <a:t></a:t>
            </a:r>
            <a:r>
              <a:rPr lang="en-US" sz="2400" b="1" dirty="0" smtClean="0">
                <a:solidFill>
                  <a:srgbClr val="FDFCED"/>
                </a:solidFill>
                <a:latin typeface="Arial Narrow" pitchFamily="34" charset="0"/>
              </a:rPr>
              <a:t>(a fixed amount of estrogen, while amount of progestin increases stepwise in the second half of the cycle) </a:t>
            </a:r>
          </a:p>
          <a:p>
            <a:pPr marL="533400" indent="-274320">
              <a:spcBef>
                <a:spcPts val="1200"/>
              </a:spcBef>
              <a:buFont typeface="Wingdings" pitchFamily="2" charset="2"/>
              <a:buAutoNum type="arabicPeriod"/>
            </a:pPr>
            <a:r>
              <a:rPr lang="en-US" sz="2200" dirty="0" err="1" smtClean="0">
                <a:solidFill>
                  <a:srgbClr val="FFDED5"/>
                </a:solidFill>
                <a:effectLst>
                  <a:outerShdw blurRad="38100" dist="38100" dir="2700000" algn="tl">
                    <a:srgbClr val="000000"/>
                  </a:outerShdw>
                </a:effectLst>
                <a:latin typeface="Bernard MT Condensed" pitchFamily="18" charset="0"/>
              </a:rPr>
              <a:t>Triphasic</a:t>
            </a:r>
            <a:r>
              <a:rPr lang="en-US" sz="2400" b="1" dirty="0" smtClean="0">
                <a:solidFill>
                  <a:srgbClr val="FDFCED"/>
                </a:solidFill>
                <a:latin typeface="Arial Narrow" pitchFamily="34" charset="0"/>
              </a:rPr>
              <a:t> (3 doses)</a:t>
            </a:r>
            <a:r>
              <a:rPr lang="en-US" sz="2400" b="1" dirty="0" smtClean="0">
                <a:solidFill>
                  <a:schemeClr val="bg1"/>
                </a:solidFill>
                <a:latin typeface="Arial Narrow" pitchFamily="34" charset="0"/>
                <a:sym typeface="Wingdings 3"/>
              </a:rPr>
              <a:t></a:t>
            </a:r>
            <a:r>
              <a:rPr lang="en-US" sz="2400" b="1" dirty="0" smtClean="0">
                <a:solidFill>
                  <a:srgbClr val="FDFCED"/>
                </a:solidFill>
                <a:latin typeface="Arial Narrow" pitchFamily="34" charset="0"/>
              </a:rPr>
              <a:t>(amount of estrogen; fixed or variable &amp; amount of progestin increases stepwise in 3 phases).</a:t>
            </a:r>
          </a:p>
        </p:txBody>
      </p:sp>
      <p:sp>
        <p:nvSpPr>
          <p:cNvPr id="12" name="Rectangle 11"/>
          <p:cNvSpPr/>
          <p:nvPr/>
        </p:nvSpPr>
        <p:spPr>
          <a:xfrm>
            <a:off x="304800" y="1408392"/>
            <a:ext cx="6813860" cy="830997"/>
          </a:xfrm>
          <a:prstGeom prst="rect">
            <a:avLst/>
          </a:prstGeom>
        </p:spPr>
        <p:txBody>
          <a:bodyPr wrap="square">
            <a:spAutoFit/>
          </a:bodyPr>
          <a:lstStyle/>
          <a:p>
            <a:pPr>
              <a:buBlip>
                <a:blip r:embed="rId2"/>
              </a:buBlip>
            </a:pPr>
            <a:r>
              <a:rPr lang="en-US" sz="2400" b="1" dirty="0" smtClean="0">
                <a:solidFill>
                  <a:schemeClr val="bg1"/>
                </a:solidFill>
                <a:latin typeface="Arial Narrow" pitchFamily="34" charset="0"/>
              </a:rPr>
              <a:t> Currently, their formulation is improved to mimic the </a:t>
            </a:r>
            <a:br>
              <a:rPr lang="en-US" sz="2400" b="1" dirty="0" smtClean="0">
                <a:solidFill>
                  <a:schemeClr val="bg1"/>
                </a:solidFill>
                <a:latin typeface="Arial Narrow" pitchFamily="34" charset="0"/>
              </a:rPr>
            </a:br>
            <a:r>
              <a:rPr lang="en-US" sz="2400" b="1" dirty="0" smtClean="0">
                <a:solidFill>
                  <a:schemeClr val="bg1"/>
                </a:solidFill>
                <a:latin typeface="Arial Narrow" pitchFamily="34" charset="0"/>
              </a:rPr>
              <a:t>    natural on going changes in hormonal profile.</a:t>
            </a:r>
            <a:endParaRPr lang="en-US" sz="2400" dirty="0"/>
          </a:p>
        </p:txBody>
      </p:sp>
      <p:sp>
        <p:nvSpPr>
          <p:cNvPr id="13" name="Rectangle 12"/>
          <p:cNvSpPr/>
          <p:nvPr/>
        </p:nvSpPr>
        <p:spPr>
          <a:xfrm>
            <a:off x="279952" y="2248677"/>
            <a:ext cx="6629400" cy="461665"/>
          </a:xfrm>
          <a:prstGeom prst="rect">
            <a:avLst/>
          </a:prstGeom>
        </p:spPr>
        <p:txBody>
          <a:bodyPr wrap="square">
            <a:spAutoFit/>
          </a:bodyPr>
          <a:lstStyle/>
          <a:p>
            <a:r>
              <a:rPr lang="en-US" sz="2400" b="1" dirty="0" smtClean="0">
                <a:solidFill>
                  <a:schemeClr val="bg1"/>
                </a:solidFill>
                <a:latin typeface="Arial Narrow" pitchFamily="34" charset="0"/>
              </a:rPr>
              <a:t>    Accordingly we have now the phase formulations</a:t>
            </a:r>
            <a:endParaRPr lang="en-US" sz="2400" dirty="0"/>
          </a:p>
        </p:txBody>
      </p:sp>
      <p:sp>
        <p:nvSpPr>
          <p:cNvPr id="7" name="TextBox 6"/>
          <p:cNvSpPr txBox="1"/>
          <p:nvPr/>
        </p:nvSpPr>
        <p:spPr>
          <a:xfrm>
            <a:off x="127087" y="864513"/>
            <a:ext cx="1590906"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Monthly Pills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2800"/>
                            </p:stCondLst>
                            <p:childTnLst>
                              <p:par>
                                <p:cTn id="9" presetID="22" presetClass="entr" presetSubtype="8" fill="hold" grpId="0" nodeType="afterEffect">
                                  <p:stCondLst>
                                    <p:cond delay="2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wipe(left)">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10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left)">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Rectangle 3"/>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graphicFrame>
        <p:nvGraphicFramePr>
          <p:cNvPr id="8" name="Group 2"/>
          <p:cNvGraphicFramePr>
            <a:graphicFrameLocks/>
          </p:cNvGraphicFramePr>
          <p:nvPr/>
        </p:nvGraphicFramePr>
        <p:xfrm>
          <a:off x="381000" y="579439"/>
          <a:ext cx="8458200" cy="6126161"/>
        </p:xfrm>
        <a:graphic>
          <a:graphicData uri="http://schemas.openxmlformats.org/drawingml/2006/table">
            <a:tbl>
              <a:tblPr/>
              <a:tblGrid>
                <a:gridCol w="4191000"/>
                <a:gridCol w="1371600"/>
                <a:gridCol w="609600"/>
                <a:gridCol w="1676400"/>
                <a:gridCol w="609600"/>
              </a:tblGrid>
              <a:tr h="3826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Bernard MT Condensed" pitchFamily="18" charset="0"/>
                          <a:cs typeface="Times New Roman" pitchFamily="18" charset="0"/>
                        </a:rPr>
                        <a:t>Estrogen  (mg)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Bernard MT Condensed" pitchFamily="18" charset="0"/>
                          <a:cs typeface="Times New Roman" pitchFamily="18" charset="0"/>
                        </a:rPr>
                        <a:t>Progestin   (mg)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hMerge="1">
                  <a:txBody>
                    <a:bodyPr/>
                    <a:lstStyle/>
                    <a:p>
                      <a:endParaRPr lang="en-US"/>
                    </a:p>
                  </a:txBody>
                  <a:tcPr/>
                </a:tc>
              </a:tr>
              <a:tr h="3826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FF3300"/>
                          </a:solidFill>
                          <a:effectLst/>
                          <a:latin typeface="Bernard MT Condensed" pitchFamily="18" charset="0"/>
                          <a:cs typeface="Times New Roman" pitchFamily="18" charset="0"/>
                        </a:rPr>
                        <a:t>Monophasic</a:t>
                      </a:r>
                      <a:r>
                        <a:rPr kumimoji="0" lang="en-US" sz="1800" b="0" i="0" u="none" strike="noStrike" cap="none" normalizeH="0" baseline="0" dirty="0" smtClean="0">
                          <a:ln>
                            <a:noFill/>
                          </a:ln>
                          <a:solidFill>
                            <a:srgbClr val="FF3300"/>
                          </a:solidFill>
                          <a:effectLst/>
                          <a:latin typeface="Bernard MT Condensed" pitchFamily="18" charset="0"/>
                          <a:cs typeface="Times New Roman" pitchFamily="18" charset="0"/>
                        </a:rPr>
                        <a:t> combination tablets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11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Loestrin 21 1/20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acetate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Desogen, Apri, Ortho-Cept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Desogestrel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0.15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Brevicon, Modicon, Necon 0.5/35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Demulen 1/35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Ethynodiol diacetate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Nelova 1/35 E, Ortho-Novum 1/35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914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Ovcon 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11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Demulen 1/50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estradlol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Ethynodiol dlacetate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Ovcon 50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estradlol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Ovral-28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25000" smtClean="0">
                          <a:ln>
                            <a:noFill/>
                          </a:ln>
                          <a:solidFill>
                            <a:schemeClr val="tx1"/>
                          </a:solidFill>
                          <a:effectLst/>
                          <a:latin typeface="Times New Roman" pitchFamily="18" charset="0"/>
                          <a:cs typeface="Times New Roman" pitchFamily="18" charset="0"/>
                        </a:rPr>
                        <a:t>D,L</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-Norgestrel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Norinyl 1/50, Ortho-Novum 1/50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Mestranol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smtClean="0">
                          <a:ln>
                            <a:noFill/>
                          </a:ln>
                          <a:solidFill>
                            <a:srgbClr val="FF3300"/>
                          </a:solidFill>
                          <a:effectLst/>
                          <a:latin typeface="Bernard MT Condensed" pitchFamily="18" charset="0"/>
                          <a:ea typeface="+mn-ea"/>
                          <a:cs typeface="Times New Roman" pitchFamily="18" charset="0"/>
                        </a:rPr>
                        <a:t>Biphasic combination tablets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113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Jenest-28, Ortho-</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Novum</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10/11,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Necon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10/11,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Nelova</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10/11</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8260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11—21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estradlol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Norethlndrone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Rectangle 3"/>
          <p:cNvSpPr/>
          <p:nvPr/>
        </p:nvSpPr>
        <p:spPr>
          <a:xfrm>
            <a:off x="2286000" y="152400"/>
            <a:ext cx="43434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COMBINED Pills [COC] </a:t>
            </a:r>
            <a:r>
              <a:rPr lang="en-US" sz="24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graphicFrame>
        <p:nvGraphicFramePr>
          <p:cNvPr id="5" name="Group 160"/>
          <p:cNvGraphicFramePr>
            <a:graphicFrameLocks noGrp="1"/>
          </p:cNvGraphicFramePr>
          <p:nvPr/>
        </p:nvGraphicFramePr>
        <p:xfrm>
          <a:off x="1371600" y="914400"/>
          <a:ext cx="6553200" cy="5270505"/>
        </p:xfrm>
        <a:graphic>
          <a:graphicData uri="http://schemas.openxmlformats.org/drawingml/2006/table">
            <a:tbl>
              <a:tblPr/>
              <a:tblGrid>
                <a:gridCol w="2819400"/>
                <a:gridCol w="1371600"/>
                <a:gridCol w="533400"/>
                <a:gridCol w="1219200"/>
                <a:gridCol w="609600"/>
              </a:tblGrid>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kern="1200" cap="none" normalizeH="0" baseline="0" dirty="0" smtClean="0">
                        <a:ln>
                          <a:noFill/>
                        </a:ln>
                        <a:solidFill>
                          <a:srgbClr val="FF3300"/>
                        </a:solidFill>
                        <a:effectLst/>
                        <a:latin typeface="Bernard MT Condensed" pitchFamily="18" charset="0"/>
                        <a:ea typeface="+mn-ea"/>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Bernard MT Condensed" pitchFamily="18" charset="0"/>
                          <a:cs typeface="Times New Roman" pitchFamily="18" charset="0"/>
                        </a:rPr>
                        <a:t>Estrogen  (mg) </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C00000"/>
                          </a:solidFill>
                          <a:effectLst/>
                          <a:latin typeface="Bernard MT Condensed" pitchFamily="18" charset="0"/>
                          <a:cs typeface="Times New Roman" pitchFamily="18" charset="0"/>
                        </a:rPr>
                        <a:t>Progestin   (mg)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normalizeH="0" baseline="0" dirty="0" err="1" smtClean="0">
                          <a:ln>
                            <a:noFill/>
                          </a:ln>
                          <a:solidFill>
                            <a:srgbClr val="FF3300"/>
                          </a:solidFill>
                          <a:effectLst/>
                          <a:latin typeface="Bernard MT Condensed" pitchFamily="18" charset="0"/>
                          <a:ea typeface="+mn-ea"/>
                          <a:cs typeface="Times New Roman" pitchFamily="18" charset="0"/>
                        </a:rPr>
                        <a:t>Triphaslc</a:t>
                      </a:r>
                      <a:r>
                        <a:rPr kumimoji="0" lang="en-US" sz="1800" b="0" i="0" u="none" strike="noStrike" kern="1200" cap="none" normalizeH="0" baseline="0" dirty="0" smtClean="0">
                          <a:ln>
                            <a:noFill/>
                          </a:ln>
                          <a:solidFill>
                            <a:srgbClr val="FF3300"/>
                          </a:solidFill>
                          <a:effectLst/>
                          <a:latin typeface="Bernard MT Condensed" pitchFamily="18" charset="0"/>
                          <a:ea typeface="+mn-ea"/>
                          <a:cs typeface="Times New Roman" pitchFamily="18" charset="0"/>
                        </a:rPr>
                        <a:t> combination tablets</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Triphasil</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Tri-</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Levlen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Trivora</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Days 1—6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estradlol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25000" smtClean="0">
                          <a:ln>
                            <a:noFill/>
                          </a:ln>
                          <a:solidFill>
                            <a:schemeClr val="tx1"/>
                          </a:solidFill>
                          <a:effectLst/>
                          <a:latin typeface="Times New Roman" pitchFamily="18" charset="0"/>
                          <a:cs typeface="Times New Roman" pitchFamily="18" charset="0"/>
                        </a:rPr>
                        <a:t>L</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-Norgestrel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7—11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0.04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25000" smtClean="0">
                          <a:ln>
                            <a:noFill/>
                          </a:ln>
                          <a:solidFill>
                            <a:schemeClr val="tx1"/>
                          </a:solidFill>
                          <a:effectLst/>
                          <a:latin typeface="Times New Roman" pitchFamily="18" charset="0"/>
                          <a:cs typeface="Times New Roman" pitchFamily="18" charset="0"/>
                        </a:rPr>
                        <a:t>L</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-Norgestrel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0.075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12—21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25000" smtClean="0">
                          <a:ln>
                            <a:noFill/>
                          </a:ln>
                          <a:solidFill>
                            <a:schemeClr val="tx1"/>
                          </a:solidFill>
                          <a:effectLst/>
                          <a:latin typeface="Times New Roman" pitchFamily="18" charset="0"/>
                          <a:cs typeface="Times New Roman" pitchFamily="18" charset="0"/>
                        </a:rPr>
                        <a:t>L</a:t>
                      </a: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-Norgestrel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0.125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Ortho-Novum 7/7/7,  Necon 7/7/7</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1—7</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Ethiriyl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8—14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0.75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15—21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Ethinyl</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estradiol</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Norethindrone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1.0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Ortho-TrI-Cyclen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Norgestimate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0.18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8—14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Norgestlmate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0.215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Days 15—21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Ethinyl estradiol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0.035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Norgestimate</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0.25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gradFill>
                      <a:gsLst>
                        <a:gs pos="0">
                          <a:srgbClr val="FFED81">
                            <a:alpha val="98824"/>
                          </a:srgbClr>
                        </a:gs>
                        <a:gs pos="50000">
                          <a:srgbClr val="FFE1F0"/>
                        </a:gs>
                        <a:gs pos="100000">
                          <a:schemeClr val="bg1"/>
                        </a:gs>
                      </a:gsLst>
                      <a:lin ang="5400000" scaled="0"/>
                    </a:gradFill>
                  </a:tcPr>
                </a:tc>
              </a:tr>
            </a:tbl>
          </a:graphicData>
        </a:graphic>
      </p:graphicFrame>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6" name="Rectangle 15"/>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20" name="Rectangle 19"/>
          <p:cNvSpPr/>
          <p:nvPr/>
        </p:nvSpPr>
        <p:spPr>
          <a:xfrm>
            <a:off x="3505200" y="697605"/>
            <a:ext cx="5638800" cy="3477875"/>
          </a:xfrm>
          <a:prstGeom prst="rect">
            <a:avLst/>
          </a:prstGeom>
        </p:spPr>
        <p:txBody>
          <a:bodyPr wrap="square">
            <a:spAutoFit/>
          </a:bodyPr>
          <a:lstStyle/>
          <a:p>
            <a:pPr>
              <a:lnSpc>
                <a:spcPts val="2400"/>
              </a:lnSpc>
            </a:pPr>
            <a:r>
              <a:rPr lang="en-US" sz="2400" b="1" dirty="0" smtClean="0">
                <a:solidFill>
                  <a:schemeClr val="bg1"/>
                </a:solidFill>
                <a:latin typeface="Arial Narrow" pitchFamily="34" charset="0"/>
                <a:cs typeface="Times New Roman" pitchFamily="18" charset="0"/>
              </a:rPr>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1. Nausea and breast tenderness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2. Headache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3. </a:t>
            </a:r>
            <a:r>
              <a:rPr lang="en-US" sz="2400" b="1" dirty="0" smtClean="0">
                <a:solidFill>
                  <a:schemeClr val="bg1"/>
                </a:solidFill>
                <a:latin typeface="Arial Narrow" pitchFamily="34" charset="0"/>
                <a:cs typeface="Times New Roman" pitchFamily="18" charset="0"/>
                <a:sym typeface="Wingdings 3"/>
              </a:rPr>
              <a:t></a:t>
            </a:r>
            <a:r>
              <a:rPr lang="en-US" sz="2400" b="1" dirty="0" smtClean="0">
                <a:solidFill>
                  <a:schemeClr val="bg1"/>
                </a:solidFill>
                <a:latin typeface="Arial Narrow" pitchFamily="34" charset="0"/>
                <a:cs typeface="Times New Roman" pitchFamily="18" charset="0"/>
              </a:rPr>
              <a:t>Skin Pigmentation </a:t>
            </a:r>
            <a:br>
              <a:rPr lang="en-US" sz="2400" b="1" dirty="0" smtClean="0">
                <a:solidFill>
                  <a:schemeClr val="bg1"/>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4. Impair glucose tolerance (hyperglycemia)</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5. </a:t>
            </a:r>
            <a:r>
              <a:rPr lang="en-US" sz="2400" b="1" dirty="0" smtClean="0">
                <a:solidFill>
                  <a:srgbClr val="FFFF00"/>
                </a:solidFill>
                <a:latin typeface="Arial Narrow" pitchFamily="34" charset="0"/>
                <a:cs typeface="Times New Roman" pitchFamily="18" charset="0"/>
                <a:sym typeface="Wingdings 3"/>
              </a:rPr>
              <a:t> </a:t>
            </a:r>
            <a:r>
              <a:rPr lang="en-US" sz="2400" b="1" dirty="0" smtClean="0">
                <a:solidFill>
                  <a:srgbClr val="FFFF00"/>
                </a:solidFill>
                <a:latin typeface="Arial Narrow" pitchFamily="34" charset="0"/>
                <a:cs typeface="Times New Roman" pitchFamily="18" charset="0"/>
              </a:rPr>
              <a:t>incidence of breast, vaginal &amp; </a:t>
            </a:r>
          </a:p>
          <a:p>
            <a:pPr>
              <a:lnSpc>
                <a:spcPts val="2400"/>
              </a:lnSpc>
            </a:pPr>
            <a:r>
              <a:rPr lang="en-US" sz="2400" b="1" dirty="0" smtClean="0">
                <a:solidFill>
                  <a:srgbClr val="FFFF00"/>
                </a:solidFill>
                <a:latin typeface="Arial Narrow" pitchFamily="34" charset="0"/>
                <a:cs typeface="Times New Roman" pitchFamily="18" charset="0"/>
              </a:rPr>
              <a:t>     cervical cancer </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6. Cardiovascular - major concern </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       a. </a:t>
            </a:r>
            <a:r>
              <a:rPr lang="en-US" sz="2400" b="1" dirty="0" err="1" smtClean="0">
                <a:solidFill>
                  <a:srgbClr val="FFFF00"/>
                </a:solidFill>
                <a:latin typeface="Arial Narrow" pitchFamily="34" charset="0"/>
                <a:cs typeface="Times New Roman" pitchFamily="18" charset="0"/>
              </a:rPr>
              <a:t>Thromboembolism</a:t>
            </a:r>
            <a:r>
              <a:rPr lang="en-US" sz="2400" b="1" dirty="0" smtClean="0">
                <a:solidFill>
                  <a:srgbClr val="FFFF00"/>
                </a:solidFill>
                <a:latin typeface="Arial Narrow" pitchFamily="34" charset="0"/>
                <a:cs typeface="Times New Roman" pitchFamily="18" charset="0"/>
              </a:rPr>
              <a:t> </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       b. Hypertension </a:t>
            </a:r>
            <a:br>
              <a:rPr lang="en-US" sz="2400" b="1" dirty="0" smtClean="0">
                <a:solidFill>
                  <a:srgbClr val="FFFF00"/>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7. </a:t>
            </a:r>
            <a:r>
              <a:rPr lang="en-US" sz="2400" b="1" dirty="0" smtClean="0">
                <a:solidFill>
                  <a:schemeClr val="bg1"/>
                </a:solidFill>
                <a:latin typeface="Arial Narrow" pitchFamily="34" charset="0"/>
                <a:cs typeface="Times New Roman" pitchFamily="18" charset="0"/>
                <a:sym typeface="Wingdings 3"/>
              </a:rPr>
              <a:t> f</a:t>
            </a:r>
            <a:r>
              <a:rPr lang="en-US" sz="2400" b="1" dirty="0" smtClean="0">
                <a:solidFill>
                  <a:schemeClr val="bg1"/>
                </a:solidFill>
                <a:latin typeface="Arial Narrow" pitchFamily="34" charset="0"/>
                <a:cs typeface="Times New Roman" pitchFamily="18" charset="0"/>
              </a:rPr>
              <a:t>requency of gall bladder disease</a:t>
            </a:r>
            <a:endParaRPr lang="en-US" sz="2400" dirty="0">
              <a:solidFill>
                <a:schemeClr val="bg1"/>
              </a:solidFill>
              <a:latin typeface="Arial Narrow" pitchFamily="34" charset="0"/>
            </a:endParaRPr>
          </a:p>
        </p:txBody>
      </p:sp>
      <p:sp>
        <p:nvSpPr>
          <p:cNvPr id="21" name="Rectangle 20"/>
          <p:cNvSpPr/>
          <p:nvPr/>
        </p:nvSpPr>
        <p:spPr>
          <a:xfrm>
            <a:off x="3505200" y="4267200"/>
            <a:ext cx="4572000" cy="2554545"/>
          </a:xfrm>
          <a:prstGeom prst="rect">
            <a:avLst/>
          </a:prstGeom>
        </p:spPr>
        <p:txBody>
          <a:bodyPr>
            <a:spAutoFit/>
          </a:bodyPr>
          <a:lstStyle/>
          <a:p>
            <a:pPr>
              <a:lnSpc>
                <a:spcPts val="2400"/>
              </a:lnSpc>
            </a:pPr>
            <a:r>
              <a:rPr lang="en-US" sz="2400" b="1" dirty="0" smtClean="0">
                <a:solidFill>
                  <a:schemeClr val="bg1"/>
                </a:solidFill>
                <a:latin typeface="Arial Narrow" pitchFamily="34" charset="0"/>
                <a:cs typeface="Times New Roman" pitchFamily="18" charset="0"/>
              </a:rPr>
              <a:t>1. Nausea, </a:t>
            </a:r>
            <a:r>
              <a:rPr lang="en-US" sz="2400" b="1" dirty="0" err="1" smtClean="0">
                <a:solidFill>
                  <a:schemeClr val="bg1"/>
                </a:solidFill>
                <a:latin typeface="Arial Narrow" pitchFamily="34" charset="0"/>
                <a:cs typeface="Times New Roman" pitchFamily="18" charset="0"/>
              </a:rPr>
              <a:t>vomiting&amp;headache</a:t>
            </a:r>
            <a:r>
              <a:rPr lang="en-US" sz="2400" b="1" dirty="0" smtClean="0">
                <a:solidFill>
                  <a:schemeClr val="bg1"/>
                </a:solidFill>
                <a:latin typeface="Arial Narrow" pitchFamily="34" charset="0"/>
                <a:cs typeface="Times New Roman" pitchFamily="18" charset="0"/>
              </a:rPr>
              <a:t>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2. Slightly higher failure rate</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3. Fatigue, depression of mood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4. Menstrual irregularities </a:t>
            </a:r>
            <a:br>
              <a:rPr lang="en-US" sz="2400" b="1" dirty="0" smtClean="0">
                <a:solidFill>
                  <a:schemeClr val="bg1"/>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5. Weight gain </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6. </a:t>
            </a:r>
            <a:r>
              <a:rPr lang="en-US" sz="2400" b="1" dirty="0" err="1" smtClean="0">
                <a:solidFill>
                  <a:srgbClr val="FFFF00"/>
                </a:solidFill>
                <a:latin typeface="Arial Narrow" pitchFamily="34" charset="0"/>
                <a:cs typeface="Times New Roman" pitchFamily="18" charset="0"/>
              </a:rPr>
              <a:t>Hirsutism</a:t>
            </a:r>
            <a:r>
              <a:rPr lang="en-US" sz="2400" b="1" dirty="0" smtClean="0">
                <a:solidFill>
                  <a:srgbClr val="FFFF00"/>
                </a:solidFill>
                <a:latin typeface="Arial Narrow" pitchFamily="34" charset="0"/>
                <a:cs typeface="Times New Roman" pitchFamily="18" charset="0"/>
              </a:rPr>
              <a:t> </a:t>
            </a:r>
            <a:br>
              <a:rPr lang="en-US" sz="2400" b="1" dirty="0" smtClean="0">
                <a:solidFill>
                  <a:srgbClr val="FFFF00"/>
                </a:solidFill>
                <a:latin typeface="Arial Narrow" pitchFamily="34" charset="0"/>
                <a:cs typeface="Times New Roman" pitchFamily="18" charset="0"/>
              </a:rPr>
            </a:br>
            <a:r>
              <a:rPr lang="en-US" sz="2400" b="1" dirty="0" smtClean="0">
                <a:solidFill>
                  <a:srgbClr val="FFFF00"/>
                </a:solidFill>
                <a:latin typeface="Arial Narrow" pitchFamily="34" charset="0"/>
                <a:cs typeface="Times New Roman" pitchFamily="18" charset="0"/>
              </a:rPr>
              <a:t>7. </a:t>
            </a:r>
            <a:r>
              <a:rPr lang="en-US" sz="2400" b="1" dirty="0" err="1" smtClean="0">
                <a:solidFill>
                  <a:srgbClr val="FFFF00"/>
                </a:solidFill>
                <a:latin typeface="Arial Narrow" pitchFamily="34" charset="0"/>
                <a:cs typeface="Times New Roman" pitchFamily="18" charset="0"/>
              </a:rPr>
              <a:t>Masculinization</a:t>
            </a:r>
            <a:r>
              <a:rPr lang="en-US" sz="2400" b="1" dirty="0" smtClean="0">
                <a:solidFill>
                  <a:srgbClr val="FFFF00"/>
                </a:solidFill>
                <a:latin typeface="Arial Narrow" pitchFamily="34" charset="0"/>
                <a:cs typeface="Times New Roman" pitchFamily="18" charset="0"/>
              </a:rPr>
              <a:t> </a:t>
            </a:r>
            <a:r>
              <a:rPr lang="en-US" sz="2400" b="1" dirty="0" smtClean="0">
                <a:solidFill>
                  <a:schemeClr val="bg1"/>
                </a:solidFill>
                <a:latin typeface="Arial Narrow" pitchFamily="34" charset="0"/>
                <a:cs typeface="Times New Roman" pitchFamily="18" charset="0"/>
              </a:rPr>
              <a:t>(</a:t>
            </a:r>
            <a:r>
              <a:rPr lang="en-US" sz="2400" b="1" dirty="0" err="1" smtClean="0">
                <a:solidFill>
                  <a:schemeClr val="bg1"/>
                </a:solidFill>
                <a:latin typeface="Arial Narrow" pitchFamily="34" charset="0"/>
                <a:cs typeface="Times New Roman" pitchFamily="18" charset="0"/>
              </a:rPr>
              <a:t>Norethindrone</a:t>
            </a:r>
            <a:r>
              <a:rPr lang="en-US" sz="2400" b="1" dirty="0" smtClean="0">
                <a:solidFill>
                  <a:schemeClr val="bg1"/>
                </a:solidFill>
                <a:latin typeface="Arial Narrow" pitchFamily="34" charset="0"/>
                <a:cs typeface="Times New Roman" pitchFamily="18" charset="0"/>
              </a:rPr>
              <a:t>) </a:t>
            </a:r>
            <a:br>
              <a:rPr lang="en-US" sz="2400" b="1" dirty="0" smtClean="0">
                <a:solidFill>
                  <a:schemeClr val="bg1"/>
                </a:solidFill>
                <a:latin typeface="Arial Narrow" pitchFamily="34" charset="0"/>
                <a:cs typeface="Times New Roman" pitchFamily="18" charset="0"/>
              </a:rPr>
            </a:br>
            <a:r>
              <a:rPr lang="en-US" sz="2400" b="1" dirty="0" smtClean="0">
                <a:solidFill>
                  <a:schemeClr val="bg1"/>
                </a:solidFill>
                <a:latin typeface="Arial Narrow" pitchFamily="34" charset="0"/>
                <a:cs typeface="Times New Roman" pitchFamily="18" charset="0"/>
              </a:rPr>
              <a:t>8. Ectopic </a:t>
            </a:r>
            <a:r>
              <a:rPr lang="en-US" sz="2400" b="1" dirty="0" smtClean="0">
                <a:solidFill>
                  <a:schemeClr val="bg1"/>
                </a:solidFill>
                <a:latin typeface="Arial Narrow" pitchFamily="34" charset="0"/>
                <a:cs typeface="Times New Roman" pitchFamily="18" charset="0"/>
              </a:rPr>
              <a:t>pregnancy </a:t>
            </a:r>
            <a:endParaRPr lang="en-US" sz="2400" b="1" dirty="0">
              <a:solidFill>
                <a:schemeClr val="bg1"/>
              </a:solidFill>
              <a:latin typeface="Arial Narrow" pitchFamily="34" charset="0"/>
              <a:cs typeface="Times New Roman" pitchFamily="18" charset="0"/>
            </a:endParaRPr>
          </a:p>
        </p:txBody>
      </p:sp>
      <p:grpSp>
        <p:nvGrpSpPr>
          <p:cNvPr id="29" name="Group 28"/>
          <p:cNvGrpSpPr/>
          <p:nvPr/>
        </p:nvGrpSpPr>
        <p:grpSpPr>
          <a:xfrm>
            <a:off x="433590" y="838994"/>
            <a:ext cx="2680798" cy="3961606"/>
            <a:chOff x="433590" y="838994"/>
            <a:chExt cx="2680798" cy="3961606"/>
          </a:xfrm>
        </p:grpSpPr>
        <p:sp>
          <p:nvSpPr>
            <p:cNvPr id="23" name="Rectangle 22"/>
            <p:cNvSpPr/>
            <p:nvPr/>
          </p:nvSpPr>
          <p:spPr>
            <a:xfrm>
              <a:off x="433590" y="4338935"/>
              <a:ext cx="2680798" cy="461665"/>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38100">
              <a:solidFill>
                <a:srgbClr val="FFDED5"/>
              </a:solidFill>
            </a:ln>
            <a:effectLst/>
          </p:spPr>
          <p:txBody>
            <a:bodyPr wrap="square">
              <a:spAutoFit/>
            </a:bodyPr>
            <a:lstStyle/>
            <a:p>
              <a:pPr algn="ctr"/>
              <a:r>
                <a:rPr lang="en-US" sz="2400" dirty="0" smtClean="0">
                  <a:solidFill>
                    <a:srgbClr val="F3F3F3"/>
                  </a:solidFill>
                  <a:latin typeface="Bernard MT Condensed" pitchFamily="18" charset="0"/>
                </a:rPr>
                <a:t>B. Progestin Related </a:t>
              </a:r>
            </a:p>
          </p:txBody>
        </p:sp>
        <p:cxnSp>
          <p:nvCxnSpPr>
            <p:cNvPr id="25" name="Straight Arrow Connector 24"/>
            <p:cNvCxnSpPr/>
            <p:nvPr/>
          </p:nvCxnSpPr>
          <p:spPr>
            <a:xfrm rot="5400000">
              <a:off x="-1295400" y="2590800"/>
              <a:ext cx="3505200" cy="1588"/>
            </a:xfrm>
            <a:prstGeom prst="straightConnector1">
              <a:avLst/>
            </a:prstGeom>
            <a:ln w="38100">
              <a:solidFill>
                <a:srgbClr val="FFE1F0"/>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761206" y="877631"/>
            <a:ext cx="2565836" cy="689471"/>
            <a:chOff x="761206" y="877631"/>
            <a:chExt cx="2565836" cy="689471"/>
          </a:xfrm>
        </p:grpSpPr>
        <p:sp>
          <p:nvSpPr>
            <p:cNvPr id="22" name="Rectangle 21"/>
            <p:cNvSpPr/>
            <p:nvPr/>
          </p:nvSpPr>
          <p:spPr>
            <a:xfrm>
              <a:off x="784102" y="1105437"/>
              <a:ext cx="2542940" cy="461665"/>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pPr algn="ctr"/>
              <a:r>
                <a:rPr lang="en-US" sz="2400" dirty="0" smtClean="0">
                  <a:solidFill>
                    <a:srgbClr val="F3F3F3"/>
                  </a:solidFill>
                  <a:latin typeface="Bernard MT Condensed" pitchFamily="18" charset="0"/>
                </a:rPr>
                <a:t>A. Estrogen Related </a:t>
              </a:r>
            </a:p>
          </p:txBody>
        </p:sp>
        <p:cxnSp>
          <p:nvCxnSpPr>
            <p:cNvPr id="27" name="Straight Arrow Connector 26"/>
            <p:cNvCxnSpPr/>
            <p:nvPr/>
          </p:nvCxnSpPr>
          <p:spPr>
            <a:xfrm rot="5400000">
              <a:off x="647700" y="991137"/>
              <a:ext cx="228600" cy="1588"/>
            </a:xfrm>
            <a:prstGeom prst="straightConnector1">
              <a:avLst/>
            </a:prstGeom>
            <a:ln w="38100">
              <a:solidFill>
                <a:srgbClr val="FFE1F0"/>
              </a:solidFill>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431442" y="381000"/>
            <a:ext cx="914400" cy="523220"/>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38100">
            <a:solidFill>
              <a:srgbClr val="FFDED5"/>
            </a:solidFill>
          </a:ln>
          <a:effectLst/>
        </p:spPr>
        <p:txBody>
          <a:bodyPr wrap="square">
            <a:spAutoFit/>
          </a:bodyPr>
          <a:lstStyle/>
          <a:p>
            <a:pPr algn="ctr"/>
            <a:r>
              <a:rPr lang="en-US" sz="2800" dirty="0" smtClean="0">
                <a:solidFill>
                  <a:srgbClr val="F3F3F3"/>
                </a:solidFill>
                <a:latin typeface="Bernard MT Condensed" pitchFamily="18" charset="0"/>
              </a:rPr>
              <a:t>ADRs</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trips(downRight)">
                                      <p:cBhvr>
                                        <p:cTn id="7" dur="2000"/>
                                        <p:tgtEl>
                                          <p:spTgt spid="28"/>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20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strips(downRight)">
                                      <p:cBhvr>
                                        <p:cTn id="16" dur="2000"/>
                                        <p:tgtEl>
                                          <p:spTgt spid="29"/>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extBox 1"/>
          <p:cNvSpPr txBox="1"/>
          <p:nvPr/>
        </p:nvSpPr>
        <p:spPr>
          <a:xfrm>
            <a:off x="152400" y="557347"/>
            <a:ext cx="5410200"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Contraindications of estrogen containing pills</a:t>
            </a:r>
          </a:p>
        </p:txBody>
      </p:sp>
      <p:sp>
        <p:nvSpPr>
          <p:cNvPr id="4" name="Rectangle 3"/>
          <p:cNvSpPr/>
          <p:nvPr/>
        </p:nvSpPr>
        <p:spPr>
          <a:xfrm>
            <a:off x="152400" y="1190150"/>
            <a:ext cx="8763000" cy="3685624"/>
          </a:xfrm>
          <a:prstGeom prst="rect">
            <a:avLst/>
          </a:prstGeom>
        </p:spPr>
        <p:txBody>
          <a:bodyPr wrap="square">
            <a:spAutoFit/>
          </a:bodyPr>
          <a:lstStyle/>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a:t>
            </a:r>
            <a:r>
              <a:rPr lang="en-US" sz="2400" b="1" dirty="0" err="1" smtClean="0">
                <a:solidFill>
                  <a:schemeClr val="bg1"/>
                </a:solidFill>
                <a:latin typeface="Arial Narrow" pitchFamily="34" charset="0"/>
              </a:rPr>
              <a:t>Thrombophlebitis</a:t>
            </a:r>
            <a:r>
              <a:rPr lang="en-US" sz="2400" b="1" dirty="0" smtClean="0">
                <a:solidFill>
                  <a:schemeClr val="bg1"/>
                </a:solidFill>
                <a:latin typeface="Arial Narrow" pitchFamily="34" charset="0"/>
              </a:rPr>
              <a:t> / </a:t>
            </a:r>
            <a:r>
              <a:rPr lang="en-US" sz="2400" b="1" dirty="0" err="1" smtClean="0">
                <a:solidFill>
                  <a:schemeClr val="bg1"/>
                </a:solidFill>
                <a:latin typeface="Arial Narrow" pitchFamily="34" charset="0"/>
              </a:rPr>
              <a:t>thromboembolic</a:t>
            </a:r>
            <a:r>
              <a:rPr lang="en-US" sz="2400" b="1" dirty="0" smtClean="0">
                <a:solidFill>
                  <a:schemeClr val="bg1"/>
                </a:solidFill>
                <a:latin typeface="Arial Narrow" pitchFamily="34" charset="0"/>
              </a:rPr>
              <a:t> disorders </a:t>
            </a: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CHF or other causes of edema</a:t>
            </a: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Vaginal bleeding of undiagnosed etiology</a:t>
            </a: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Known or suspected pregnancy</a:t>
            </a: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Known or suspected breast cancer, or estrogen-dependent  </a:t>
            </a:r>
            <a:br>
              <a:rPr lang="en-US" sz="2400" b="1" dirty="0" smtClean="0">
                <a:solidFill>
                  <a:schemeClr val="bg1"/>
                </a:solidFill>
                <a:latin typeface="Arial Narrow" pitchFamily="34" charset="0"/>
              </a:rPr>
            </a:br>
            <a:r>
              <a:rPr lang="en-US" sz="2400" b="1" dirty="0" smtClean="0">
                <a:solidFill>
                  <a:schemeClr val="bg1"/>
                </a:solidFill>
                <a:latin typeface="Arial Narrow" pitchFamily="34" charset="0"/>
              </a:rPr>
              <a:t>    </a:t>
            </a:r>
            <a:r>
              <a:rPr lang="en-US" sz="2400" b="1" dirty="0" err="1" smtClean="0">
                <a:solidFill>
                  <a:schemeClr val="bg1"/>
                </a:solidFill>
                <a:latin typeface="Arial Narrow" pitchFamily="34" charset="0"/>
              </a:rPr>
              <a:t>neoplasms</a:t>
            </a:r>
            <a:endParaRPr lang="en-US" sz="2400" b="1" dirty="0" smtClean="0">
              <a:solidFill>
                <a:schemeClr val="bg1"/>
              </a:solidFill>
              <a:latin typeface="Arial Narrow" pitchFamily="34" charset="0"/>
            </a:endParaRP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Impaired hepatic functions</a:t>
            </a:r>
          </a:p>
          <a:p>
            <a:pPr>
              <a:spcBef>
                <a:spcPts val="300"/>
              </a:spcBef>
              <a:buClr>
                <a:srgbClr val="FFDED5"/>
              </a:buClr>
              <a:buSzPct val="80000"/>
              <a:buFont typeface="Wingdings" pitchFamily="2" charset="2"/>
              <a:buChar char="Ø"/>
            </a:pPr>
            <a:r>
              <a:rPr lang="en-US" sz="2400" b="1" dirty="0" err="1" smtClean="0">
                <a:solidFill>
                  <a:schemeClr val="bg1"/>
                </a:solidFill>
                <a:latin typeface="Arial Narrow" pitchFamily="34" charset="0"/>
              </a:rPr>
              <a:t>Dyslipidemia</a:t>
            </a:r>
            <a:r>
              <a:rPr lang="en-US" sz="2400" b="1" dirty="0" smtClean="0">
                <a:solidFill>
                  <a:schemeClr val="bg1"/>
                </a:solidFill>
                <a:latin typeface="Arial Narrow" pitchFamily="34" charset="0"/>
              </a:rPr>
              <a:t>, diabetes, hypertension, migraine…..</a:t>
            </a:r>
            <a:endParaRPr lang="en-US" sz="2400" b="1" dirty="0">
              <a:solidFill>
                <a:schemeClr val="bg1"/>
              </a:solidFill>
              <a:latin typeface="Arial Narrow" pitchFamily="34" charset="0"/>
            </a:endParaRPr>
          </a:p>
          <a:p>
            <a:pPr>
              <a:spcBef>
                <a:spcPts val="300"/>
              </a:spcBef>
              <a:buClr>
                <a:srgbClr val="FFDED5"/>
              </a:buClr>
              <a:buSzPct val="80000"/>
              <a:buFont typeface="Wingdings" pitchFamily="2" charset="2"/>
              <a:buChar char="Ø"/>
            </a:pPr>
            <a:r>
              <a:rPr lang="en-US" sz="2400" b="1" dirty="0" smtClean="0">
                <a:solidFill>
                  <a:schemeClr val="bg1"/>
                </a:solidFill>
                <a:latin typeface="Arial Narrow" pitchFamily="34" charset="0"/>
              </a:rPr>
              <a:t>  Lactating mothers – </a:t>
            </a:r>
            <a:r>
              <a:rPr lang="en-US" sz="2400" b="1" u="heavy" dirty="0" smtClean="0">
                <a:solidFill>
                  <a:schemeClr val="bg1"/>
                </a:solidFill>
                <a:uFill>
                  <a:solidFill>
                    <a:srgbClr val="FFE1F0"/>
                  </a:solidFill>
                </a:uFill>
                <a:latin typeface="Arial Narrow" pitchFamily="34" charset="0"/>
              </a:rPr>
              <a:t>use progestin - only pills(mini pills)</a:t>
            </a:r>
          </a:p>
        </p:txBody>
      </p:sp>
      <p:cxnSp>
        <p:nvCxnSpPr>
          <p:cNvPr id="20" name="Straight Connector 19"/>
          <p:cNvCxnSpPr/>
          <p:nvPr/>
        </p:nvCxnSpPr>
        <p:spPr>
          <a:xfrm>
            <a:off x="9753600" y="43434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21" name="TextBox 20"/>
          <p:cNvSpPr txBox="1"/>
          <p:nvPr/>
        </p:nvSpPr>
        <p:spPr>
          <a:xfrm>
            <a:off x="381000" y="5417403"/>
            <a:ext cx="4572000" cy="846386"/>
          </a:xfrm>
          <a:prstGeom prst="rect">
            <a:avLst/>
          </a:prstGeom>
          <a:noFill/>
          <a:ln>
            <a:noFill/>
          </a:ln>
        </p:spPr>
        <p:txBody>
          <a:bodyPr wrap="square" rtlCol="0">
            <a:spAutoFit/>
          </a:bodyPr>
          <a:lstStyle/>
          <a:p>
            <a:pPr>
              <a:spcBef>
                <a:spcPts val="600"/>
              </a:spcBef>
            </a:pPr>
            <a:r>
              <a:rPr lang="en-US" sz="2200" dirty="0" smtClean="0">
                <a:solidFill>
                  <a:srgbClr val="FDFCED"/>
                </a:solidFill>
                <a:latin typeface="Bernard MT Condensed" pitchFamily="18" charset="0"/>
              </a:rPr>
              <a:t>N.B. Obese </a:t>
            </a:r>
            <a:r>
              <a:rPr lang="en-US" sz="2200" dirty="0">
                <a:solidFill>
                  <a:srgbClr val="FDFCED"/>
                </a:solidFill>
                <a:latin typeface="Bernard MT Condensed" pitchFamily="18" charset="0"/>
              </a:rPr>
              <a:t>Females, </a:t>
            </a:r>
            <a:r>
              <a:rPr lang="en-US" sz="2200" dirty="0" smtClean="0">
                <a:solidFill>
                  <a:srgbClr val="FDFCED"/>
                </a:solidFill>
                <a:latin typeface="Bernard MT Condensed" pitchFamily="18" charset="0"/>
              </a:rPr>
              <a:t>smokers, </a:t>
            </a:r>
          </a:p>
          <a:p>
            <a:pPr>
              <a:spcBef>
                <a:spcPts val="600"/>
              </a:spcBef>
            </a:pPr>
            <a:r>
              <a:rPr lang="en-US" sz="2200" dirty="0" smtClean="0">
                <a:solidFill>
                  <a:srgbClr val="FDFCED"/>
                </a:solidFill>
                <a:latin typeface="Bernard MT Condensed" pitchFamily="18" charset="0"/>
              </a:rPr>
              <a:t>       Females  &gt; 35 years</a:t>
            </a:r>
            <a:endParaRPr lang="en-US" sz="2200" dirty="0">
              <a:solidFill>
                <a:srgbClr val="FDFCED"/>
              </a:solidFill>
              <a:latin typeface="Bernard MT Condensed" pitchFamily="18" charset="0"/>
            </a:endParaRPr>
          </a:p>
        </p:txBody>
      </p:sp>
      <p:sp>
        <p:nvSpPr>
          <p:cNvPr id="8" name="Rectangle 7"/>
          <p:cNvSpPr/>
          <p:nvPr/>
        </p:nvSpPr>
        <p:spPr>
          <a:xfrm>
            <a:off x="4996022" y="5634335"/>
            <a:ext cx="3614578" cy="430887"/>
          </a:xfrm>
          <a:prstGeom prst="rect">
            <a:avLst/>
          </a:prstGeom>
          <a:solidFill>
            <a:srgbClr val="C00000"/>
          </a:solidFill>
          <a:ln>
            <a:noFill/>
          </a:ln>
        </p:spPr>
        <p:txBody>
          <a:bodyPr wrap="square">
            <a:spAutoFit/>
          </a:bodyPr>
          <a:lstStyle/>
          <a:p>
            <a:r>
              <a:rPr lang="en-US" sz="2200" dirty="0" smtClean="0">
                <a:solidFill>
                  <a:srgbClr val="FDFCED"/>
                </a:solidFill>
                <a:latin typeface="Bernard MT Condensed" pitchFamily="18" charset="0"/>
              </a:rPr>
              <a:t>better given progestin only pills</a:t>
            </a:r>
            <a:endParaRPr lang="en-US" sz="2200" dirty="0">
              <a:solidFill>
                <a:srgbClr val="FDFCED"/>
              </a:solidFill>
              <a:latin typeface="Bernard MT Condensed" pitchFamily="18" charset="0"/>
            </a:endParaRPr>
          </a:p>
        </p:txBody>
      </p:sp>
      <p:sp>
        <p:nvSpPr>
          <p:cNvPr id="9" name="Right Brace 8"/>
          <p:cNvSpPr/>
          <p:nvPr/>
        </p:nvSpPr>
        <p:spPr>
          <a:xfrm>
            <a:off x="4648200" y="5410200"/>
            <a:ext cx="304800" cy="914400"/>
          </a:xfrm>
          <a:prstGeom prst="rightBrace">
            <a:avLst/>
          </a:prstGeom>
          <a:noFill/>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1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42"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outHorizontal)">
                                      <p:cBhvr>
                                        <p:cTn id="54" dur="500"/>
                                        <p:tgtEl>
                                          <p:spTgt spid="9"/>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left)">
                                      <p:cBhvr>
                                        <p:cTn id="5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 grpId="0"/>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Rectangle 3"/>
          <p:cNvSpPr txBox="1">
            <a:spLocks noChangeArrowheads="1"/>
          </p:cNvSpPr>
          <p:nvPr/>
        </p:nvSpPr>
        <p:spPr>
          <a:xfrm>
            <a:off x="304800" y="3350739"/>
            <a:ext cx="8229600" cy="1295400"/>
          </a:xfrm>
          <a:prstGeom prst="rect">
            <a:avLst/>
          </a:prstGeom>
        </p:spPr>
        <p:txBody>
          <a:bodyPr/>
          <a:lstStyle/>
          <a:p>
            <a:pPr indent="-342900">
              <a:lnSpc>
                <a:spcPts val="2400"/>
              </a:lnSpc>
              <a:buClr>
                <a:srgbClr val="92D050"/>
              </a:buClr>
              <a:buFont typeface="Wingdings" pitchFamily="2" charset="2"/>
              <a:buChar char="Ø"/>
            </a:pPr>
            <a:r>
              <a:rPr lang="en-US" sz="2200" b="1" dirty="0" smtClean="0">
                <a:solidFill>
                  <a:srgbClr val="FDFCED"/>
                </a:solidFill>
                <a:latin typeface="Arial Narrow" pitchFamily="34" charset="0"/>
              </a:rPr>
              <a:t>Antibiotics  that interfere with normal GI flora </a:t>
            </a:r>
            <a:r>
              <a:rPr lang="en-US" sz="2200" b="1" dirty="0" smtClean="0">
                <a:solidFill>
                  <a:srgbClr val="FDFCED"/>
                </a:solidFill>
                <a:latin typeface="Arial Narrow" pitchFamily="34" charset="0"/>
                <a:sym typeface="Wingdings 3"/>
              </a:rPr>
              <a:t></a:t>
            </a:r>
            <a:r>
              <a:rPr lang="en-US" sz="2200" b="1" dirty="0" smtClean="0">
                <a:solidFill>
                  <a:schemeClr val="bg1"/>
                </a:solidFill>
                <a:latin typeface="Arial Narrow" pitchFamily="34" charset="0"/>
                <a:sym typeface="Wingdings 3"/>
              </a:rPr>
              <a:t>  absorption  </a:t>
            </a:r>
            <a:br>
              <a:rPr lang="en-US" sz="2200" b="1" dirty="0" smtClean="0">
                <a:solidFill>
                  <a:schemeClr val="bg1"/>
                </a:solidFill>
                <a:latin typeface="Arial Narrow" pitchFamily="34" charset="0"/>
                <a:sym typeface="Wingdings 3"/>
              </a:rPr>
            </a:br>
            <a:r>
              <a:rPr lang="en-US" sz="2200" b="1" dirty="0" smtClean="0">
                <a:solidFill>
                  <a:schemeClr val="bg1"/>
                </a:solidFill>
                <a:latin typeface="Arial Narrow" pitchFamily="34" charset="0"/>
                <a:sym typeface="Wingdings 3"/>
              </a:rPr>
              <a:t>     </a:t>
            </a:r>
            <a:r>
              <a:rPr lang="en-US" sz="2200" b="1" dirty="0" smtClean="0">
                <a:solidFill>
                  <a:srgbClr val="FDFCED"/>
                </a:solidFill>
                <a:latin typeface="Arial Narrow" pitchFamily="34" charset="0"/>
                <a:sym typeface="Wingdings 3"/>
              </a:rPr>
              <a:t> </a:t>
            </a:r>
            <a:r>
              <a:rPr lang="en-US" sz="2200" b="1" dirty="0" smtClean="0">
                <a:solidFill>
                  <a:schemeClr val="bg1"/>
                </a:solidFill>
                <a:latin typeface="Arial Narrow" pitchFamily="34" charset="0"/>
                <a:sym typeface="Wingdings 3"/>
              </a:rPr>
              <a:t>  its </a:t>
            </a:r>
            <a:r>
              <a:rPr lang="en-US" sz="2200" b="1" dirty="0" smtClean="0">
                <a:solidFill>
                  <a:srgbClr val="FDFCED"/>
                </a:solidFill>
                <a:latin typeface="Arial Narrow" pitchFamily="34" charset="0"/>
              </a:rPr>
              <a:t>bioavailability</a:t>
            </a:r>
          </a:p>
          <a:p>
            <a:pPr indent="-342900">
              <a:lnSpc>
                <a:spcPts val="2400"/>
              </a:lnSpc>
              <a:spcBef>
                <a:spcPts val="600"/>
              </a:spcBef>
              <a:buClr>
                <a:srgbClr val="92D050"/>
              </a:buClr>
              <a:buFont typeface="Wingdings" pitchFamily="2" charset="2"/>
              <a:buChar char="Ø"/>
            </a:pPr>
            <a:r>
              <a:rPr lang="en-US" sz="2200" b="1" spc="-40" dirty="0" err="1" smtClean="0">
                <a:solidFill>
                  <a:srgbClr val="FDFCED"/>
                </a:solidFill>
                <a:latin typeface="Arial Narrow" pitchFamily="34" charset="0"/>
                <a:sym typeface="Wingdings 3"/>
              </a:rPr>
              <a:t>Microsomal</a:t>
            </a:r>
            <a:r>
              <a:rPr lang="en-US" sz="2200" b="1" spc="-40" dirty="0" smtClean="0">
                <a:solidFill>
                  <a:srgbClr val="FDFCED"/>
                </a:solidFill>
                <a:latin typeface="Arial Narrow" pitchFamily="34" charset="0"/>
                <a:sym typeface="Wingdings 3"/>
              </a:rPr>
              <a:t> Enzyme Inducers   catabolism </a:t>
            </a:r>
            <a:r>
              <a:rPr lang="en-US" sz="2200" b="1" spc="-40" dirty="0" smtClean="0">
                <a:solidFill>
                  <a:srgbClr val="FDFCED"/>
                </a:solidFill>
                <a:latin typeface="Arial Narrow" pitchFamily="34" charset="0"/>
              </a:rPr>
              <a:t>of OC</a:t>
            </a:r>
          </a:p>
          <a:p>
            <a:pPr lvl="0" indent="-342900">
              <a:lnSpc>
                <a:spcPts val="2400"/>
              </a:lnSpc>
              <a:buClr>
                <a:srgbClr val="92D050"/>
              </a:buClr>
            </a:pPr>
            <a:r>
              <a:rPr kumimoji="0" lang="en-US" sz="2200" b="1" i="0" u="none" strike="noStrike" kern="1200" cap="none" spc="-40" normalizeH="0" baseline="0" noProof="0" dirty="0" smtClean="0">
                <a:ln>
                  <a:noFill/>
                </a:ln>
                <a:solidFill>
                  <a:srgbClr val="FDFCED"/>
                </a:solidFill>
                <a:effectLst/>
                <a:uLnTx/>
                <a:uFillTx/>
                <a:latin typeface="Arial Narrow" pitchFamily="34" charset="0"/>
              </a:rPr>
              <a:t>      e.g.: </a:t>
            </a:r>
            <a:r>
              <a:rPr kumimoji="0" lang="en-US" sz="2200" b="1" i="0" u="none" strike="noStrike" kern="1200" cap="none" spc="-40" normalizeH="0" baseline="0" noProof="0" dirty="0" err="1" smtClean="0">
                <a:ln>
                  <a:noFill/>
                </a:ln>
                <a:solidFill>
                  <a:srgbClr val="FDFCED"/>
                </a:solidFill>
                <a:effectLst/>
                <a:uLnTx/>
                <a:uFillTx/>
                <a:latin typeface="Arial Narrow" pitchFamily="34" charset="0"/>
              </a:rPr>
              <a:t>Phenytoin</a:t>
            </a:r>
            <a:r>
              <a:rPr kumimoji="0" lang="en-US" sz="2200" b="1" i="0" u="none" strike="noStrike" kern="1200" cap="none" spc="-40" normalizeH="0" baseline="0" noProof="0" dirty="0" smtClean="0">
                <a:ln>
                  <a:noFill/>
                </a:ln>
                <a:solidFill>
                  <a:srgbClr val="FDFCED"/>
                </a:solidFill>
                <a:effectLst/>
                <a:uLnTx/>
                <a:uFillTx/>
                <a:latin typeface="Arial Narrow" pitchFamily="34" charset="0"/>
              </a:rPr>
              <a:t> , </a:t>
            </a:r>
            <a:r>
              <a:rPr kumimoji="0" lang="en-US" sz="2200" b="1" i="0" u="none" strike="noStrike" kern="1200" cap="none" spc="-40" normalizeH="0" baseline="0" noProof="0" dirty="0" err="1" smtClean="0">
                <a:ln>
                  <a:noFill/>
                </a:ln>
                <a:solidFill>
                  <a:srgbClr val="FDFCED"/>
                </a:solidFill>
                <a:effectLst/>
                <a:uLnTx/>
                <a:uFillTx/>
                <a:latin typeface="Arial Narrow" pitchFamily="34" charset="0"/>
              </a:rPr>
              <a:t>Phenobarbitone</a:t>
            </a:r>
            <a:r>
              <a:rPr lang="en-US" sz="2200" b="1" spc="-40" dirty="0" smtClean="0">
                <a:solidFill>
                  <a:srgbClr val="FDFCED"/>
                </a:solidFill>
                <a:latin typeface="Arial Narrow" pitchFamily="34" charset="0"/>
              </a:rPr>
              <a:t>, </a:t>
            </a:r>
            <a:r>
              <a:rPr lang="en-US" sz="2200" b="1" spc="-40" dirty="0" err="1" smtClean="0">
                <a:solidFill>
                  <a:srgbClr val="FDFCED"/>
                </a:solidFill>
                <a:latin typeface="Arial Narrow" pitchFamily="34" charset="0"/>
              </a:rPr>
              <a:t>Rifampin</a:t>
            </a:r>
            <a:endParaRPr kumimoji="0" lang="en-US" sz="2200" b="1" i="0" u="none" strike="noStrike" kern="1200" cap="none" spc="-40" normalizeH="0" baseline="0" noProof="0" dirty="0" smtClean="0">
              <a:ln>
                <a:noFill/>
              </a:ln>
              <a:solidFill>
                <a:srgbClr val="FDFCED"/>
              </a:solidFill>
              <a:effectLst/>
              <a:uLnTx/>
              <a:uFillTx/>
              <a:latin typeface="Arial Narrow" pitchFamily="34" charset="0"/>
            </a:endParaRPr>
          </a:p>
        </p:txBody>
      </p:sp>
      <p:sp>
        <p:nvSpPr>
          <p:cNvPr id="3" name="TextBox 2"/>
          <p:cNvSpPr txBox="1"/>
          <p:nvPr/>
        </p:nvSpPr>
        <p:spPr>
          <a:xfrm>
            <a:off x="253284" y="2902940"/>
            <a:ext cx="5410200" cy="461665"/>
          </a:xfrm>
          <a:prstGeom prst="rect">
            <a:avLst/>
          </a:prstGeom>
          <a:solidFill>
            <a:srgbClr val="860043"/>
          </a:solidFill>
        </p:spPr>
        <p:txBody>
          <a:bodyPr wrap="square" rtlCol="0">
            <a:spAutoFit/>
          </a:bodyPr>
          <a:lstStyle/>
          <a:p>
            <a:r>
              <a:rPr lang="en-US" sz="2400" u="heavy" dirty="0" smtClean="0">
                <a:solidFill>
                  <a:srgbClr val="FFDED5"/>
                </a:solidFill>
                <a:uFill>
                  <a:solidFill>
                    <a:srgbClr val="92D050"/>
                  </a:solidFill>
                </a:uFill>
                <a:latin typeface="Bernard MT Condensed" pitchFamily="18" charset="0"/>
              </a:rPr>
              <a:t>Medications that cause contraceptive failure </a:t>
            </a:r>
            <a:endParaRPr lang="en-US" sz="2400" u="heavy" dirty="0">
              <a:solidFill>
                <a:srgbClr val="FFDED5"/>
              </a:solidFill>
              <a:uFill>
                <a:solidFill>
                  <a:srgbClr val="92D050"/>
                </a:solidFill>
              </a:uFill>
              <a:latin typeface="Bernard MT Condensed" pitchFamily="18" charset="0"/>
            </a:endParaRPr>
          </a:p>
        </p:txBody>
      </p:sp>
      <p:sp>
        <p:nvSpPr>
          <p:cNvPr id="4" name="Rectangle 3"/>
          <p:cNvSpPr/>
          <p:nvPr/>
        </p:nvSpPr>
        <p:spPr>
          <a:xfrm>
            <a:off x="304800" y="4745693"/>
            <a:ext cx="3911648" cy="461665"/>
          </a:xfrm>
          <a:prstGeom prst="rect">
            <a:avLst/>
          </a:prstGeom>
          <a:solidFill>
            <a:srgbClr val="860043"/>
          </a:solidFill>
        </p:spPr>
        <p:txBody>
          <a:bodyPr wrap="square" rtlCol="0">
            <a:spAutoFit/>
          </a:bodyPr>
          <a:lstStyle/>
          <a:p>
            <a:r>
              <a:rPr lang="en-US" sz="2400" u="heavy" dirty="0" smtClean="0">
                <a:solidFill>
                  <a:srgbClr val="FFDED5"/>
                </a:solidFill>
                <a:uFill>
                  <a:solidFill>
                    <a:srgbClr val="92D050"/>
                  </a:solidFill>
                </a:uFill>
                <a:latin typeface="Bernard MT Condensed" pitchFamily="18" charset="0"/>
              </a:rPr>
              <a:t>Medications that </a:t>
            </a:r>
            <a:r>
              <a:rPr lang="en-US" sz="2400" u="heavy" dirty="0" smtClean="0">
                <a:solidFill>
                  <a:srgbClr val="FFDED5"/>
                </a:solidFill>
                <a:uFill>
                  <a:solidFill>
                    <a:srgbClr val="92D050"/>
                  </a:solidFill>
                </a:uFill>
                <a:latin typeface="Bernard MT Condensed" pitchFamily="18" charset="0"/>
                <a:sym typeface="Wingdings 3"/>
              </a:rPr>
              <a:t></a:t>
            </a:r>
            <a:r>
              <a:rPr lang="en-US" sz="2400" u="heavy" dirty="0" smtClean="0">
                <a:solidFill>
                  <a:srgbClr val="FFDED5"/>
                </a:solidFill>
                <a:uFill>
                  <a:solidFill>
                    <a:srgbClr val="92D050"/>
                  </a:solidFill>
                </a:uFill>
                <a:latin typeface="Bernard MT Condensed" pitchFamily="18" charset="0"/>
              </a:rPr>
              <a:t> COC toxicity </a:t>
            </a:r>
          </a:p>
        </p:txBody>
      </p:sp>
      <p:sp>
        <p:nvSpPr>
          <p:cNvPr id="6" name="Rectangle 3"/>
          <p:cNvSpPr txBox="1">
            <a:spLocks noChangeArrowheads="1"/>
          </p:cNvSpPr>
          <p:nvPr/>
        </p:nvSpPr>
        <p:spPr>
          <a:xfrm>
            <a:off x="672921" y="5169795"/>
            <a:ext cx="8229600" cy="838200"/>
          </a:xfrm>
          <a:prstGeom prst="rect">
            <a:avLst/>
          </a:prstGeom>
        </p:spPr>
        <p:txBody>
          <a:bodyPr/>
          <a:lstStyle/>
          <a:p>
            <a:pPr indent="-342900">
              <a:lnSpc>
                <a:spcPts val="2400"/>
              </a:lnSpc>
            </a:pPr>
            <a:r>
              <a:rPr kumimoji="0" lang="en-US" sz="2200" b="1" i="0" u="none" strike="noStrike" kern="1200" cap="none" spc="0" normalizeH="0" baseline="0" noProof="0" dirty="0" err="1" smtClean="0">
                <a:ln>
                  <a:noFill/>
                </a:ln>
                <a:solidFill>
                  <a:srgbClr val="FDFCED"/>
                </a:solidFill>
                <a:effectLst/>
                <a:uLnTx/>
                <a:uFillTx/>
                <a:latin typeface="Arial Narrow" pitchFamily="34" charset="0"/>
              </a:rPr>
              <a:t>Microsomal</a:t>
            </a:r>
            <a:r>
              <a:rPr kumimoji="0" lang="en-US" sz="2200" b="1" i="0" u="none" strike="noStrike" kern="1200" cap="none" spc="0" normalizeH="0" baseline="0" noProof="0" dirty="0" smtClean="0">
                <a:ln>
                  <a:noFill/>
                </a:ln>
                <a:solidFill>
                  <a:srgbClr val="FDFCED"/>
                </a:solidFill>
                <a:effectLst/>
                <a:uLnTx/>
                <a:uFillTx/>
                <a:latin typeface="Arial Narrow" pitchFamily="34" charset="0"/>
              </a:rPr>
              <a:t> Enzyme </a:t>
            </a:r>
            <a:r>
              <a:rPr lang="en-US" sz="2200" b="1" dirty="0" smtClean="0">
                <a:solidFill>
                  <a:srgbClr val="FDFCED"/>
                </a:solidFill>
                <a:latin typeface="Arial Narrow" pitchFamily="34" charset="0"/>
              </a:rPr>
              <a:t>I</a:t>
            </a:r>
            <a:r>
              <a:rPr kumimoji="0" lang="en-US" sz="2200" b="1" i="0" u="none" strike="noStrike" kern="1200" cap="none" spc="0" normalizeH="0" baseline="0" noProof="0" dirty="0" err="1" smtClean="0">
                <a:ln>
                  <a:noFill/>
                </a:ln>
                <a:solidFill>
                  <a:srgbClr val="FDFCED"/>
                </a:solidFill>
                <a:effectLst/>
                <a:uLnTx/>
                <a:uFillTx/>
                <a:latin typeface="Arial Narrow" pitchFamily="34" charset="0"/>
              </a:rPr>
              <a:t>nhibitors</a:t>
            </a:r>
            <a:r>
              <a:rPr kumimoji="0" lang="en-US" sz="2200" b="1" i="0" u="none" strike="noStrike" kern="1200" cap="none" spc="0" normalizeH="0" baseline="0" noProof="0" dirty="0" smtClean="0">
                <a:ln>
                  <a:noFill/>
                </a:ln>
                <a:solidFill>
                  <a:srgbClr val="FDFCED"/>
                </a:solidFill>
                <a:effectLst/>
                <a:uLnTx/>
                <a:uFillTx/>
                <a:latin typeface="Arial Narrow" pitchFamily="34" charset="0"/>
              </a:rPr>
              <a:t>; </a:t>
            </a:r>
            <a:r>
              <a:rPr lang="en-US" sz="2200" b="1" dirty="0" smtClean="0">
                <a:solidFill>
                  <a:schemeClr val="bg1"/>
                </a:solidFill>
                <a:latin typeface="Arial Narrow" pitchFamily="34" charset="0"/>
                <a:sym typeface="Wingdings 3"/>
              </a:rPr>
              <a:t> </a:t>
            </a:r>
            <a:r>
              <a:rPr lang="en-US" sz="2200" b="1" dirty="0" smtClean="0">
                <a:solidFill>
                  <a:srgbClr val="FDFCED"/>
                </a:solidFill>
                <a:latin typeface="Arial Narrow" pitchFamily="34" charset="0"/>
                <a:sym typeface="Wingdings 3"/>
              </a:rPr>
              <a:t>metabolism of OC </a:t>
            </a:r>
            <a:r>
              <a:rPr lang="en-US" sz="2000" b="1" spc="-40" dirty="0" smtClean="0">
                <a:solidFill>
                  <a:srgbClr val="FDFCED"/>
                </a:solidFill>
                <a:latin typeface="Arial Narrow" pitchFamily="34" charset="0"/>
                <a:sym typeface="Wingdings 3"/>
              </a:rPr>
              <a:t> </a:t>
            </a:r>
            <a:r>
              <a:rPr lang="en-US" sz="2200" b="1" spc="-40" dirty="0" smtClean="0">
                <a:solidFill>
                  <a:srgbClr val="FDFCED"/>
                </a:solidFill>
                <a:latin typeface="Arial Narrow" pitchFamily="34" charset="0"/>
                <a:sym typeface="Wingdings 3"/>
              </a:rPr>
              <a:t> toxicity e.g.: </a:t>
            </a:r>
            <a:r>
              <a:rPr kumimoji="0" lang="en-US" sz="2200" b="1" i="0" u="none" strike="noStrike" kern="1200" cap="none" spc="0" normalizeH="0" baseline="0" noProof="0" dirty="0" smtClean="0">
                <a:ln>
                  <a:noFill/>
                </a:ln>
                <a:solidFill>
                  <a:srgbClr val="FDFCED"/>
                </a:solidFill>
                <a:effectLst/>
                <a:uLnTx/>
                <a:uFillTx/>
                <a:latin typeface="Arial Narrow" pitchFamily="34" charset="0"/>
              </a:rPr>
              <a:t>Acetaminophen, </a:t>
            </a:r>
            <a:r>
              <a:rPr kumimoji="0" lang="en-US" sz="2200" b="1" i="0" u="none" strike="noStrike" kern="1200" cap="none" spc="0" normalizeH="0" baseline="0" noProof="0" dirty="0" smtClean="0">
                <a:ln>
                  <a:noFill/>
                </a:ln>
                <a:solidFill>
                  <a:srgbClr val="FDFCED"/>
                </a:solidFill>
                <a:effectLst/>
                <a:uLnTx/>
                <a:uFillTx/>
                <a:latin typeface="Arial Narrow" pitchFamily="34" charset="0"/>
              </a:rPr>
              <a:t>Erythromycin</a:t>
            </a:r>
            <a:endParaRPr kumimoji="0" lang="en-US" sz="2200" b="1" i="0" u="none" strike="noStrike" kern="1200" cap="none" spc="0" normalizeH="0" baseline="0" noProof="0" dirty="0" smtClean="0">
              <a:ln>
                <a:noFill/>
              </a:ln>
              <a:solidFill>
                <a:srgbClr val="FDFCED"/>
              </a:solidFill>
              <a:effectLst/>
              <a:uLnTx/>
              <a:uFillTx/>
              <a:latin typeface="Arial Narrow" pitchFamily="34" charset="0"/>
            </a:endParaRPr>
          </a:p>
        </p:txBody>
      </p:sp>
      <p:sp>
        <p:nvSpPr>
          <p:cNvPr id="9" name="TextBox 8"/>
          <p:cNvSpPr txBox="1"/>
          <p:nvPr/>
        </p:nvSpPr>
        <p:spPr>
          <a:xfrm>
            <a:off x="304800" y="635913"/>
            <a:ext cx="1524000"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Interactions</a:t>
            </a:r>
          </a:p>
        </p:txBody>
      </p:sp>
      <p:sp>
        <p:nvSpPr>
          <p:cNvPr id="10" name="TextBox 9"/>
          <p:cNvSpPr txBox="1"/>
          <p:nvPr/>
        </p:nvSpPr>
        <p:spPr>
          <a:xfrm>
            <a:off x="304800" y="1295400"/>
            <a:ext cx="2971800" cy="769441"/>
          </a:xfrm>
          <a:prstGeom prst="rect">
            <a:avLst/>
          </a:prstGeom>
          <a:solidFill>
            <a:srgbClr val="860043"/>
          </a:solidFill>
          <a:ln w="28575">
            <a:solidFill>
              <a:srgbClr val="FFDED5"/>
            </a:solidFill>
          </a:ln>
        </p:spPr>
        <p:txBody>
          <a:bodyPr wrap="square" rtlCol="0">
            <a:spAutoFit/>
          </a:bodyPr>
          <a:lstStyle/>
          <a:p>
            <a:r>
              <a:rPr lang="en-US" sz="2200" b="1" dirty="0" smtClean="0">
                <a:solidFill>
                  <a:schemeClr val="bg1"/>
                </a:solidFill>
                <a:latin typeface="Arial Narrow" pitchFamily="34" charset="0"/>
              </a:rPr>
              <a:t>Medications that cause contraceptive failure </a:t>
            </a:r>
            <a:endParaRPr lang="en-US" sz="2200" b="1" dirty="0">
              <a:solidFill>
                <a:schemeClr val="bg1"/>
              </a:solidFill>
              <a:latin typeface="Arial Narrow" pitchFamily="34" charset="0"/>
            </a:endParaRPr>
          </a:p>
        </p:txBody>
      </p:sp>
      <p:sp>
        <p:nvSpPr>
          <p:cNvPr id="11" name="TextBox 10"/>
          <p:cNvSpPr txBox="1"/>
          <p:nvPr/>
        </p:nvSpPr>
        <p:spPr>
          <a:xfrm>
            <a:off x="3619500" y="1295400"/>
            <a:ext cx="2133600" cy="769441"/>
          </a:xfrm>
          <a:prstGeom prst="rect">
            <a:avLst/>
          </a:prstGeom>
          <a:solidFill>
            <a:srgbClr val="860043"/>
          </a:solidFill>
          <a:ln w="28575">
            <a:solidFill>
              <a:srgbClr val="FFDED5"/>
            </a:solidFill>
          </a:ln>
        </p:spPr>
        <p:txBody>
          <a:bodyPr wrap="square" rtlCol="0">
            <a:spAutoFit/>
          </a:bodyPr>
          <a:lstStyle/>
          <a:p>
            <a:r>
              <a:rPr lang="en-US" sz="2200" b="1" dirty="0" smtClean="0">
                <a:solidFill>
                  <a:schemeClr val="bg1"/>
                </a:solidFill>
                <a:latin typeface="Arial Narrow" pitchFamily="34" charset="0"/>
              </a:rPr>
              <a:t>Medications that </a:t>
            </a:r>
            <a:r>
              <a:rPr lang="en-US" sz="2200" b="1" dirty="0" smtClean="0">
                <a:solidFill>
                  <a:schemeClr val="bg1"/>
                </a:solidFill>
                <a:latin typeface="Arial Narrow" pitchFamily="34" charset="0"/>
                <a:sym typeface="Wingdings 3"/>
              </a:rPr>
              <a:t></a:t>
            </a:r>
            <a:r>
              <a:rPr lang="en-US" sz="2200" b="1" dirty="0" smtClean="0">
                <a:solidFill>
                  <a:schemeClr val="bg1"/>
                </a:solidFill>
                <a:latin typeface="Arial Narrow" pitchFamily="34" charset="0"/>
              </a:rPr>
              <a:t> COC toxicity </a:t>
            </a:r>
            <a:endParaRPr lang="en-US" sz="2200" b="1" dirty="0">
              <a:solidFill>
                <a:schemeClr val="bg1"/>
              </a:solidFill>
              <a:latin typeface="Arial Narrow" pitchFamily="34" charset="0"/>
            </a:endParaRPr>
          </a:p>
        </p:txBody>
      </p:sp>
      <p:sp>
        <p:nvSpPr>
          <p:cNvPr id="12" name="TextBox 11"/>
          <p:cNvSpPr txBox="1"/>
          <p:nvPr/>
        </p:nvSpPr>
        <p:spPr>
          <a:xfrm>
            <a:off x="5867400" y="1295400"/>
            <a:ext cx="3124200" cy="769441"/>
          </a:xfrm>
          <a:prstGeom prst="rect">
            <a:avLst/>
          </a:prstGeom>
          <a:solidFill>
            <a:srgbClr val="860043"/>
          </a:solidFill>
          <a:ln w="28575">
            <a:solidFill>
              <a:srgbClr val="FFDED5"/>
            </a:solidFill>
          </a:ln>
        </p:spPr>
        <p:txBody>
          <a:bodyPr wrap="square" rtlCol="0">
            <a:spAutoFit/>
          </a:bodyPr>
          <a:lstStyle/>
          <a:p>
            <a:r>
              <a:rPr lang="en-US" sz="2200" b="1" dirty="0" smtClean="0">
                <a:solidFill>
                  <a:schemeClr val="bg1"/>
                </a:solidFill>
                <a:latin typeface="Arial Narrow" pitchFamily="34" charset="0"/>
              </a:rPr>
              <a:t>Medications that is altered  in clearance by COC</a:t>
            </a:r>
            <a:endParaRPr lang="en-US" sz="2200" b="1" dirty="0">
              <a:solidFill>
                <a:schemeClr val="bg1"/>
              </a:solidFill>
              <a:latin typeface="Arial Narrow" pitchFamily="34" charset="0"/>
            </a:endParaRPr>
          </a:p>
        </p:txBody>
      </p:sp>
      <p:sp>
        <p:nvSpPr>
          <p:cNvPr id="13" name="TextBox 12"/>
          <p:cNvSpPr txBox="1"/>
          <p:nvPr/>
        </p:nvSpPr>
        <p:spPr>
          <a:xfrm>
            <a:off x="208724" y="2117036"/>
            <a:ext cx="1524000" cy="656590"/>
          </a:xfrm>
          <a:prstGeom prst="rect">
            <a:avLst/>
          </a:prstGeom>
          <a:noFill/>
          <a:ln>
            <a:noFill/>
          </a:ln>
        </p:spPr>
        <p:txBody>
          <a:bodyPr wrap="square" rtlCol="0">
            <a:spAutoFit/>
          </a:bodyPr>
          <a:lstStyle/>
          <a:p>
            <a:pPr>
              <a:lnSpc>
                <a:spcPts val="2200"/>
              </a:lnSpc>
            </a:pPr>
            <a:r>
              <a:rPr lang="en-US" sz="2200" b="1" dirty="0" smtClean="0">
                <a:solidFill>
                  <a:srgbClr val="FFEAD5"/>
                </a:solidFill>
                <a:latin typeface="Arial Narrow" pitchFamily="34" charset="0"/>
              </a:rPr>
              <a:t>Impairing absorption</a:t>
            </a:r>
            <a:endParaRPr lang="en-US" sz="2200" b="1" dirty="0">
              <a:solidFill>
                <a:srgbClr val="FFEAD5"/>
              </a:solidFill>
              <a:latin typeface="Arial Narrow" pitchFamily="34" charset="0"/>
            </a:endParaRPr>
          </a:p>
        </p:txBody>
      </p:sp>
      <p:sp>
        <p:nvSpPr>
          <p:cNvPr id="14" name="TextBox 13"/>
          <p:cNvSpPr txBox="1"/>
          <p:nvPr/>
        </p:nvSpPr>
        <p:spPr>
          <a:xfrm>
            <a:off x="1752600" y="2464713"/>
            <a:ext cx="2362200" cy="430887"/>
          </a:xfrm>
          <a:prstGeom prst="rect">
            <a:avLst/>
          </a:prstGeom>
          <a:noFill/>
          <a:ln>
            <a:noFill/>
          </a:ln>
        </p:spPr>
        <p:txBody>
          <a:bodyPr wrap="square" rtlCol="0">
            <a:spAutoFit/>
          </a:bodyPr>
          <a:lstStyle/>
          <a:p>
            <a:r>
              <a:rPr lang="en-US" sz="2200" b="1" dirty="0" smtClean="0">
                <a:solidFill>
                  <a:srgbClr val="FFEAD5"/>
                </a:solidFill>
                <a:latin typeface="Arial Narrow" pitchFamily="34" charset="0"/>
              </a:rPr>
              <a:t>CYT P450 Inducers</a:t>
            </a:r>
            <a:endParaRPr lang="en-US" sz="2200" b="1" dirty="0">
              <a:solidFill>
                <a:srgbClr val="FFEAD5"/>
              </a:solidFill>
              <a:latin typeface="Arial Narrow" pitchFamily="34" charset="0"/>
            </a:endParaRPr>
          </a:p>
        </p:txBody>
      </p:sp>
      <p:sp>
        <p:nvSpPr>
          <p:cNvPr id="15" name="TextBox 14"/>
          <p:cNvSpPr txBox="1"/>
          <p:nvPr/>
        </p:nvSpPr>
        <p:spPr>
          <a:xfrm>
            <a:off x="3528392" y="2027584"/>
            <a:ext cx="2362200" cy="430887"/>
          </a:xfrm>
          <a:prstGeom prst="rect">
            <a:avLst/>
          </a:prstGeom>
          <a:noFill/>
        </p:spPr>
        <p:txBody>
          <a:bodyPr wrap="square" rtlCol="0">
            <a:spAutoFit/>
          </a:bodyPr>
          <a:lstStyle/>
          <a:p>
            <a:r>
              <a:rPr lang="en-US" sz="2200" b="1" dirty="0" smtClean="0">
                <a:solidFill>
                  <a:srgbClr val="FFEAD5"/>
                </a:solidFill>
                <a:latin typeface="Arial Narrow" pitchFamily="34" charset="0"/>
              </a:rPr>
              <a:t>CYT P450 Inhibitors</a:t>
            </a:r>
            <a:endParaRPr lang="en-US" sz="2200" b="1" dirty="0">
              <a:solidFill>
                <a:srgbClr val="FFEAD5"/>
              </a:solidFill>
              <a:latin typeface="Arial Narrow" pitchFamily="34" charset="0"/>
            </a:endParaRPr>
          </a:p>
        </p:txBody>
      </p:sp>
      <p:cxnSp>
        <p:nvCxnSpPr>
          <p:cNvPr id="16" name="Straight Arrow Connector 15"/>
          <p:cNvCxnSpPr>
            <a:stCxn id="10" idx="2"/>
          </p:cNvCxnSpPr>
          <p:nvPr/>
        </p:nvCxnSpPr>
        <p:spPr>
          <a:xfrm rot="5400000">
            <a:off x="1470571" y="2042070"/>
            <a:ext cx="297359" cy="342900"/>
          </a:xfrm>
          <a:prstGeom prst="straightConnector1">
            <a:avLst/>
          </a:prstGeom>
          <a:ln w="38100">
            <a:solidFill>
              <a:srgbClr val="FFEAD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2"/>
          </p:cNvCxnSpPr>
          <p:nvPr/>
        </p:nvCxnSpPr>
        <p:spPr>
          <a:xfrm rot="16200000" flipH="1">
            <a:off x="1775371" y="2080170"/>
            <a:ext cx="449761" cy="419102"/>
          </a:xfrm>
          <a:prstGeom prst="straightConnector1">
            <a:avLst/>
          </a:prstGeom>
          <a:ln w="38100">
            <a:solidFill>
              <a:srgbClr val="FFEAD5"/>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3"/>
          </p:cNvCxnSpPr>
          <p:nvPr/>
        </p:nvCxnSpPr>
        <p:spPr>
          <a:xfrm flipV="1">
            <a:off x="1828800" y="838200"/>
            <a:ext cx="5638800" cy="13157"/>
          </a:xfrm>
          <a:prstGeom prst="straightConnector1">
            <a:avLst/>
          </a:prstGeom>
          <a:ln w="38100">
            <a:solidFill>
              <a:srgbClr val="FFEAD5"/>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7239794" y="1066800"/>
            <a:ext cx="457200" cy="1588"/>
          </a:xfrm>
          <a:prstGeom prst="straightConnector1">
            <a:avLst/>
          </a:prstGeom>
          <a:ln w="38100">
            <a:solidFill>
              <a:srgbClr val="FFEAD5"/>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496594" y="1066006"/>
            <a:ext cx="457200" cy="1588"/>
          </a:xfrm>
          <a:prstGeom prst="straightConnector1">
            <a:avLst/>
          </a:prstGeom>
          <a:ln w="38100">
            <a:solidFill>
              <a:srgbClr val="FFEAD5"/>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753394" y="1065212"/>
            <a:ext cx="457200" cy="1588"/>
          </a:xfrm>
          <a:prstGeom prst="straightConnector1">
            <a:avLst/>
          </a:prstGeom>
          <a:ln w="38100">
            <a:solidFill>
              <a:srgbClr val="FFEAD5"/>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grpSp>
        <p:nvGrpSpPr>
          <p:cNvPr id="27" name="Group 26"/>
          <p:cNvGrpSpPr/>
          <p:nvPr/>
        </p:nvGrpSpPr>
        <p:grpSpPr>
          <a:xfrm>
            <a:off x="304800" y="5881353"/>
            <a:ext cx="8763000" cy="461665"/>
            <a:chOff x="304800" y="5791200"/>
            <a:chExt cx="7976316" cy="461665"/>
          </a:xfrm>
        </p:grpSpPr>
        <p:sp>
          <p:nvSpPr>
            <p:cNvPr id="28" name="TextBox 27"/>
            <p:cNvSpPr txBox="1"/>
            <p:nvPr/>
          </p:nvSpPr>
          <p:spPr>
            <a:xfrm>
              <a:off x="304800" y="5830300"/>
              <a:ext cx="5334000" cy="369332"/>
            </a:xfrm>
            <a:prstGeom prst="rect">
              <a:avLst/>
            </a:prstGeom>
            <a:solidFill>
              <a:srgbClr val="860043"/>
            </a:solidFill>
          </p:spPr>
          <p:txBody>
            <a:bodyPr wrap="square" rtlCol="0">
              <a:spAutoFit/>
            </a:bodyPr>
            <a:lstStyle/>
            <a:p>
              <a:endParaRPr lang="en-US" dirty="0"/>
            </a:p>
          </p:txBody>
        </p:sp>
        <p:sp>
          <p:nvSpPr>
            <p:cNvPr id="29" name="Rectangle 28"/>
            <p:cNvSpPr/>
            <p:nvPr/>
          </p:nvSpPr>
          <p:spPr>
            <a:xfrm>
              <a:off x="356316" y="5791200"/>
              <a:ext cx="7924800" cy="461665"/>
            </a:xfrm>
            <a:prstGeom prst="rect">
              <a:avLst/>
            </a:prstGeom>
            <a:noFill/>
          </p:spPr>
          <p:txBody>
            <a:bodyPr wrap="square" rtlCol="0">
              <a:spAutoFit/>
            </a:bodyPr>
            <a:lstStyle/>
            <a:p>
              <a:r>
                <a:rPr lang="en-US" sz="2400" u="heavy" dirty="0" smtClean="0">
                  <a:solidFill>
                    <a:srgbClr val="FFDED5"/>
                  </a:solidFill>
                  <a:uFill>
                    <a:solidFill>
                      <a:srgbClr val="92D050"/>
                    </a:solidFill>
                  </a:uFill>
                  <a:latin typeface="Bernard MT Condensed" pitchFamily="18" charset="0"/>
                </a:rPr>
                <a:t>Medications altered in clearance (</a:t>
              </a:r>
              <a:r>
                <a:rPr lang="en-US" sz="2400" u="heavy" dirty="0" smtClean="0">
                  <a:solidFill>
                    <a:srgbClr val="FFDED5"/>
                  </a:solidFill>
                  <a:uFill>
                    <a:solidFill>
                      <a:srgbClr val="92D050"/>
                    </a:solidFill>
                  </a:uFill>
                  <a:latin typeface="Bernard MT Condensed" pitchFamily="18" charset="0"/>
                  <a:sym typeface="Wingdings 3"/>
                </a:rPr>
                <a:t>)</a:t>
              </a:r>
              <a:r>
                <a:rPr lang="en-US" sz="2400" u="heavy" dirty="0" smtClean="0">
                  <a:solidFill>
                    <a:srgbClr val="FFDED5"/>
                  </a:solidFill>
                  <a:uFill>
                    <a:solidFill>
                      <a:srgbClr val="92D050"/>
                    </a:solidFill>
                  </a:uFill>
                  <a:latin typeface="Bernard MT Condensed" pitchFamily="18" charset="0"/>
                </a:rPr>
                <a:t> by COC</a:t>
              </a:r>
              <a:r>
                <a:rPr lang="en-US" sz="2000" u="heavy" dirty="0" smtClean="0">
                  <a:solidFill>
                    <a:schemeClr val="bg1"/>
                  </a:solidFill>
                  <a:uFill>
                    <a:solidFill>
                      <a:srgbClr val="92D050"/>
                    </a:solidFill>
                  </a:uFill>
                  <a:latin typeface="Arial Narrow" pitchFamily="34" charset="0"/>
                </a:rPr>
                <a:t>; </a:t>
              </a:r>
              <a:r>
                <a:rPr lang="en-US" sz="2000" b="1" spc="-40" dirty="0" smtClean="0">
                  <a:solidFill>
                    <a:srgbClr val="FDFCED"/>
                  </a:solidFill>
                  <a:latin typeface="Arial Narrow" pitchFamily="34" charset="0"/>
                  <a:sym typeface="Wingdings 3"/>
                </a:rPr>
                <a:t> </a:t>
              </a:r>
              <a:r>
                <a:rPr lang="en-US" sz="2200" b="1" spc="-40" dirty="0" smtClean="0">
                  <a:solidFill>
                    <a:srgbClr val="FDFCED"/>
                  </a:solidFill>
                  <a:latin typeface="Arial Narrow" pitchFamily="34" charset="0"/>
                  <a:sym typeface="Wingdings 3"/>
                </a:rPr>
                <a:t> in their toxicity</a:t>
              </a:r>
              <a:endParaRPr lang="en-US" sz="2200" dirty="0" smtClean="0">
                <a:solidFill>
                  <a:srgbClr val="FFDED5"/>
                </a:solidFill>
                <a:latin typeface="Bernard MT Condensed" pitchFamily="18" charset="0"/>
              </a:endParaRPr>
            </a:p>
          </p:txBody>
        </p:sp>
      </p:grpSp>
      <p:sp>
        <p:nvSpPr>
          <p:cNvPr id="30" name="Rectangle 3"/>
          <p:cNvSpPr txBox="1">
            <a:spLocks noChangeArrowheads="1"/>
          </p:cNvSpPr>
          <p:nvPr/>
        </p:nvSpPr>
        <p:spPr>
          <a:xfrm>
            <a:off x="317679" y="6249474"/>
            <a:ext cx="8229600" cy="533400"/>
          </a:xfrm>
          <a:prstGeom prst="rect">
            <a:avLst/>
          </a:prstGeom>
        </p:spPr>
        <p:txBody>
          <a:bodyPr/>
          <a:lstStyle/>
          <a:p>
            <a:pPr indent="-342900">
              <a:lnSpc>
                <a:spcPts val="2400"/>
              </a:lnSpc>
            </a:pPr>
            <a:r>
              <a:rPr kumimoji="0" lang="en-US" sz="2200" b="1" i="0" u="none" strike="noStrike" kern="1200" cap="none" spc="0" normalizeH="0" baseline="0" noProof="0" dirty="0" smtClean="0">
                <a:ln>
                  <a:noFill/>
                </a:ln>
                <a:solidFill>
                  <a:srgbClr val="FDFCED"/>
                </a:solidFill>
                <a:effectLst/>
                <a:uLnTx/>
                <a:uFillTx/>
                <a:latin typeface="Arial Narrow" pitchFamily="34" charset="0"/>
              </a:rPr>
              <a:t>      WARFARIN,</a:t>
            </a:r>
            <a:r>
              <a:rPr kumimoji="0" lang="en-US" sz="2200" b="1" i="0" u="none" strike="noStrike" kern="1200" cap="none" spc="0" normalizeH="0" noProof="0" dirty="0" smtClean="0">
                <a:ln>
                  <a:noFill/>
                </a:ln>
                <a:solidFill>
                  <a:srgbClr val="FDFCED"/>
                </a:solidFill>
                <a:effectLst/>
                <a:uLnTx/>
                <a:uFillTx/>
                <a:latin typeface="Arial Narrow" pitchFamily="34" charset="0"/>
              </a:rPr>
              <a:t> </a:t>
            </a:r>
            <a:r>
              <a:rPr kumimoji="0" lang="en-US" sz="2200" b="1" i="0" u="none" strike="noStrike" kern="1200" cap="none" spc="0" normalizeH="0" baseline="0" noProof="0" dirty="0" smtClean="0">
                <a:ln>
                  <a:noFill/>
                </a:ln>
                <a:solidFill>
                  <a:srgbClr val="FDFCED"/>
                </a:solidFill>
                <a:effectLst/>
                <a:uLnTx/>
                <a:uFillTx/>
                <a:latin typeface="Arial Narrow" pitchFamily="34" charset="0"/>
              </a:rPr>
              <a:t>Cyclosporine,  </a:t>
            </a:r>
            <a:r>
              <a:rPr kumimoji="0" lang="en-US" sz="2200" b="1" i="0" u="none" strike="noStrike" kern="1200" cap="none" spc="0" normalizeH="0" baseline="0" noProof="0" dirty="0" err="1" smtClean="0">
                <a:ln>
                  <a:noFill/>
                </a:ln>
                <a:solidFill>
                  <a:srgbClr val="FDFCED"/>
                </a:solidFill>
                <a:effectLst/>
                <a:uLnTx/>
                <a:uFillTx/>
                <a:latin typeface="Arial Narrow" pitchFamily="34" charset="0"/>
              </a:rPr>
              <a:t>Theophyline</a:t>
            </a:r>
            <a:endParaRPr kumimoji="0" lang="en-US" sz="2200" b="1" i="0" u="none" strike="noStrike" kern="1200" cap="none" spc="0" normalizeH="0" baseline="0" noProof="0" dirty="0" smtClean="0">
              <a:ln>
                <a:noFill/>
              </a:ln>
              <a:solidFill>
                <a:srgbClr val="FDFCED"/>
              </a:solidFill>
              <a:effectLst/>
              <a:uLnTx/>
              <a:uFillTx/>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up)">
                                      <p:cBhvr>
                                        <p:cTn id="25" dur="1000"/>
                                        <p:tgtEl>
                                          <p:spTgt spid="27"/>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up)">
                                      <p:cBhvr>
                                        <p:cTn id="29"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6"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1" name="TextBox 10"/>
          <p:cNvSpPr txBox="1"/>
          <p:nvPr/>
        </p:nvSpPr>
        <p:spPr>
          <a:xfrm>
            <a:off x="2590800" y="1900535"/>
            <a:ext cx="35052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Progestin-Only Pills (POP)</a:t>
            </a:r>
          </a:p>
        </p:txBody>
      </p:sp>
      <p:sp>
        <p:nvSpPr>
          <p:cNvPr id="13" name="TextBox 12"/>
          <p:cNvSpPr txBox="1"/>
          <p:nvPr/>
        </p:nvSpPr>
        <p:spPr>
          <a:xfrm>
            <a:off x="228600" y="2433935"/>
            <a:ext cx="8305800" cy="461665"/>
          </a:xfrm>
          <a:prstGeom prst="rect">
            <a:avLst/>
          </a:prstGeom>
          <a:noFill/>
        </p:spPr>
        <p:txBody>
          <a:bodyPr wrap="square" rtlCol="0">
            <a:spAutoFit/>
          </a:bodyPr>
          <a:lstStyle/>
          <a:p>
            <a:r>
              <a:rPr lang="en-US" sz="2400" b="1" dirty="0" smtClean="0">
                <a:solidFill>
                  <a:schemeClr val="bg1"/>
                </a:solidFill>
                <a:latin typeface="Arial Narrow" pitchFamily="34" charset="0"/>
                <a:cs typeface="Times New Roman" pitchFamily="18" charset="0"/>
              </a:rPr>
              <a:t>Contains only a progestin</a:t>
            </a:r>
            <a:r>
              <a:rPr lang="en-US" sz="2400" b="1" dirty="0" smtClean="0">
                <a:solidFill>
                  <a:schemeClr val="bg1"/>
                </a:solidFill>
                <a:latin typeface="Arial Narrow" pitchFamily="34" charset="0"/>
                <a:cs typeface="Times New Roman" pitchFamily="18" charset="0"/>
                <a:sym typeface="Wingdings 3"/>
              </a:rPr>
              <a:t> as </a:t>
            </a:r>
            <a:r>
              <a:rPr lang="en-US" sz="2400" b="1" dirty="0" err="1" smtClean="0">
                <a:solidFill>
                  <a:schemeClr val="bg1"/>
                </a:solidFill>
                <a:latin typeface="Arial Narrow" pitchFamily="34" charset="0"/>
                <a:cs typeface="Times New Roman" pitchFamily="18" charset="0"/>
                <a:sym typeface="Wingdings 3"/>
              </a:rPr>
              <a:t>n</a:t>
            </a:r>
            <a:r>
              <a:rPr lang="en-US" sz="2400" b="1" dirty="0" err="1" smtClean="0">
                <a:solidFill>
                  <a:schemeClr val="bg1"/>
                </a:solidFill>
                <a:latin typeface="Arial Narrow" pitchFamily="34" charset="0"/>
                <a:cs typeface="Times New Roman" pitchFamily="18" charset="0"/>
              </a:rPr>
              <a:t>orethindrone</a:t>
            </a:r>
            <a:r>
              <a:rPr lang="en-US" sz="2400" b="1" dirty="0" smtClean="0">
                <a:solidFill>
                  <a:schemeClr val="bg1"/>
                </a:solidFill>
                <a:latin typeface="Arial Narrow" pitchFamily="34" charset="0"/>
                <a:cs typeface="Times New Roman" pitchFamily="18" charset="0"/>
              </a:rPr>
              <a:t> or </a:t>
            </a:r>
            <a:r>
              <a:rPr lang="en-US" sz="2400" b="1" dirty="0" err="1" smtClean="0">
                <a:solidFill>
                  <a:schemeClr val="bg1"/>
                </a:solidFill>
                <a:latin typeface="Arial Narrow" pitchFamily="34" charset="0"/>
              </a:rPr>
              <a:t>desogestrel</a:t>
            </a:r>
            <a:r>
              <a:rPr lang="en-US" sz="2400" b="1" dirty="0" smtClean="0">
                <a:solidFill>
                  <a:schemeClr val="bg1"/>
                </a:solidFill>
                <a:latin typeface="Arial Narrow" pitchFamily="34" charset="0"/>
              </a:rPr>
              <a:t>….</a:t>
            </a:r>
            <a:endParaRPr lang="en-US" sz="2400" b="1" dirty="0">
              <a:solidFill>
                <a:schemeClr val="bg1"/>
              </a:solidFill>
              <a:latin typeface="Arial Narrow" pitchFamily="34" charset="0"/>
            </a:endParaRPr>
          </a:p>
        </p:txBody>
      </p:sp>
      <p:sp>
        <p:nvSpPr>
          <p:cNvPr id="16" name="TextBox 15"/>
          <p:cNvSpPr txBox="1"/>
          <p:nvPr/>
        </p:nvSpPr>
        <p:spPr>
          <a:xfrm>
            <a:off x="304800" y="3206518"/>
            <a:ext cx="2667000" cy="400110"/>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pPr>
              <a:lnSpc>
                <a:spcPts val="2400"/>
              </a:lnSpc>
            </a:pPr>
            <a:r>
              <a:rPr lang="en-US" sz="2200" dirty="0" smtClean="0">
                <a:solidFill>
                  <a:srgbClr val="F3F3F3"/>
                </a:solidFill>
                <a:latin typeface="Bernard MT Condensed" pitchFamily="18" charset="0"/>
              </a:rPr>
              <a:t>Mechanism of action</a:t>
            </a:r>
          </a:p>
        </p:txBody>
      </p:sp>
      <p:sp>
        <p:nvSpPr>
          <p:cNvPr id="17" name="Rectangle 16"/>
          <p:cNvSpPr/>
          <p:nvPr/>
        </p:nvSpPr>
        <p:spPr>
          <a:xfrm>
            <a:off x="228600" y="228600"/>
            <a:ext cx="9906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Types</a:t>
            </a:r>
            <a:endParaRPr lang="en-US" sz="2400" dirty="0">
              <a:solidFill>
                <a:schemeClr val="bg1"/>
              </a:solidFill>
              <a:latin typeface="Bernard MT Condensed" pitchFamily="18" charset="0"/>
            </a:endParaRPr>
          </a:p>
        </p:txBody>
      </p:sp>
      <p:sp>
        <p:nvSpPr>
          <p:cNvPr id="18" name="Rectangle 17"/>
          <p:cNvSpPr/>
          <p:nvPr/>
        </p:nvSpPr>
        <p:spPr>
          <a:xfrm>
            <a:off x="228600" y="838200"/>
            <a:ext cx="25146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COMBINED Pills</a:t>
            </a:r>
            <a:endParaRPr lang="en-US" sz="2400" b="1" dirty="0">
              <a:solidFill>
                <a:srgbClr val="F3F3F3"/>
              </a:solidFill>
              <a:latin typeface="Arial Narrow" pitchFamily="34" charset="0"/>
            </a:endParaRPr>
          </a:p>
        </p:txBody>
      </p:sp>
      <p:sp>
        <p:nvSpPr>
          <p:cNvPr id="19" name="Rectangle 18"/>
          <p:cNvSpPr/>
          <p:nvPr/>
        </p:nvSpPr>
        <p:spPr>
          <a:xfrm>
            <a:off x="3304032" y="838200"/>
            <a:ext cx="19812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MINI Pills</a:t>
            </a:r>
            <a:endParaRPr lang="en-US" sz="2400" b="1" dirty="0">
              <a:solidFill>
                <a:srgbClr val="F3F3F3"/>
              </a:solidFill>
              <a:latin typeface="Arial Narrow" pitchFamily="34" charset="0"/>
            </a:endParaRPr>
          </a:p>
        </p:txBody>
      </p:sp>
      <p:sp>
        <p:nvSpPr>
          <p:cNvPr id="20" name="Rectangle 19"/>
          <p:cNvSpPr/>
          <p:nvPr/>
        </p:nvSpPr>
        <p:spPr>
          <a:xfrm>
            <a:off x="5812536" y="838200"/>
            <a:ext cx="30480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MORNING-AFTER  Pills</a:t>
            </a:r>
            <a:endParaRPr lang="en-US" sz="2400" b="1" dirty="0">
              <a:solidFill>
                <a:srgbClr val="F3F3F3"/>
              </a:solidFill>
              <a:latin typeface="Arial Narrow" pitchFamily="34" charset="0"/>
            </a:endParaRPr>
          </a:p>
        </p:txBody>
      </p:sp>
      <p:sp>
        <p:nvSpPr>
          <p:cNvPr id="21" name="Down Arrow 20"/>
          <p:cNvSpPr/>
          <p:nvPr/>
        </p:nvSpPr>
        <p:spPr>
          <a:xfrm>
            <a:off x="2819400" y="1447800"/>
            <a:ext cx="2971800" cy="304800"/>
          </a:xfrm>
          <a:prstGeom prst="downArrow">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a:solidFill>
              <a:srgbClr val="FFD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562600" y="228600"/>
            <a:ext cx="3276600" cy="461665"/>
          </a:xfrm>
          <a:prstGeom prst="rect">
            <a:avLst/>
          </a:prstGeom>
          <a:solidFill>
            <a:srgbClr val="860043"/>
          </a:soli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ORAL CONTRACEPTIVE Pills</a:t>
            </a:r>
            <a:endParaRPr lang="en-US" sz="2400" dirty="0">
              <a:solidFill>
                <a:schemeClr val="bg1"/>
              </a:solidFill>
              <a:latin typeface="Bernard MT Condensed" pitchFamily="18" charset="0"/>
            </a:endParaRPr>
          </a:p>
        </p:txBody>
      </p:sp>
      <p:sp>
        <p:nvSpPr>
          <p:cNvPr id="23" name="Rectangle 22"/>
          <p:cNvSpPr/>
          <p:nvPr/>
        </p:nvSpPr>
        <p:spPr>
          <a:xfrm>
            <a:off x="228600" y="4243493"/>
            <a:ext cx="8382000" cy="1528624"/>
          </a:xfrm>
          <a:prstGeom prst="rect">
            <a:avLst/>
          </a:prstGeom>
          <a:noFill/>
        </p:spPr>
        <p:txBody>
          <a:bodyPr wrap="square">
            <a:spAutoFit/>
          </a:bodyPr>
          <a:lstStyle/>
          <a:p>
            <a:pPr>
              <a:lnSpc>
                <a:spcPts val="2800"/>
              </a:lnSpc>
              <a:buClr>
                <a:srgbClr val="92D050"/>
              </a:buClr>
              <a:buFont typeface="Wingdings" pitchFamily="2" charset="2"/>
              <a:buChar char="Ø"/>
            </a:pPr>
            <a:r>
              <a:rPr lang="en-US" sz="2400" b="1" i="1" dirty="0" smtClean="0">
                <a:solidFill>
                  <a:schemeClr val="bg1"/>
                </a:solidFill>
                <a:latin typeface="Arial Narrow" pitchFamily="34" charset="0"/>
              </a:rPr>
              <a:t>The main effect is  </a:t>
            </a:r>
            <a:r>
              <a:rPr lang="en-US" sz="2400" b="1" dirty="0" smtClean="0">
                <a:solidFill>
                  <a:schemeClr val="bg1"/>
                </a:solidFill>
                <a:latin typeface="Arial Narrow" pitchFamily="34" charset="0"/>
              </a:rPr>
              <a:t> </a:t>
            </a:r>
          </a:p>
          <a:p>
            <a:pPr>
              <a:lnSpc>
                <a:spcPts val="2800"/>
              </a:lnSpc>
              <a:buClr>
                <a:srgbClr val="92D050"/>
              </a:buClr>
            </a:pPr>
            <a:r>
              <a:rPr lang="en-US" sz="2400" b="1" dirty="0">
                <a:solidFill>
                  <a:schemeClr val="bg1"/>
                </a:solidFill>
                <a:latin typeface="Arial Narrow" pitchFamily="34" charset="0"/>
                <a:sym typeface="Wingdings 3"/>
              </a:rPr>
              <a:t> </a:t>
            </a:r>
            <a:r>
              <a:rPr lang="en-US" sz="2400" b="1" dirty="0" smtClean="0">
                <a:solidFill>
                  <a:schemeClr val="bg1"/>
                </a:solidFill>
                <a:latin typeface="Arial Narrow" pitchFamily="34" charset="0"/>
                <a:sym typeface="Wingdings 3"/>
              </a:rPr>
              <a:t>  </a:t>
            </a:r>
            <a:r>
              <a:rPr lang="en-US" sz="2400" b="1" dirty="0" smtClean="0">
                <a:solidFill>
                  <a:schemeClr val="bg1"/>
                </a:solidFill>
                <a:latin typeface="Arial Narrow" pitchFamily="34" charset="0"/>
              </a:rPr>
              <a:t> increase cervical mucus, so </a:t>
            </a:r>
            <a:r>
              <a:rPr lang="en-US" sz="2400" b="1" dirty="0" smtClean="0">
                <a:solidFill>
                  <a:schemeClr val="bg1"/>
                </a:solidFill>
                <a:latin typeface="Arial Narrow" pitchFamily="34" charset="0"/>
                <a:sym typeface="Wingdings 3"/>
              </a:rPr>
              <a:t>no sperm penetration &amp; therefore, no fertilization. </a:t>
            </a:r>
            <a:br>
              <a:rPr lang="en-US" sz="2400" b="1" dirty="0" smtClean="0">
                <a:solidFill>
                  <a:schemeClr val="bg1"/>
                </a:solidFill>
                <a:latin typeface="Arial Narrow" pitchFamily="34" charset="0"/>
                <a:sym typeface="Wingdings 3"/>
              </a:rPr>
            </a:br>
            <a:r>
              <a:rPr lang="en-US" sz="2400" b="1" dirty="0">
                <a:solidFill>
                  <a:schemeClr val="bg1"/>
                </a:solidFill>
                <a:latin typeface="Arial Narrow" pitchFamily="34" charset="0"/>
                <a:sym typeface="Wingdings 3"/>
              </a:rPr>
              <a:t> </a:t>
            </a:r>
            <a:r>
              <a:rPr lang="en-US" sz="2400" b="1" dirty="0" smtClean="0">
                <a:solidFill>
                  <a:schemeClr val="bg1"/>
                </a:solidFill>
                <a:latin typeface="Arial Narrow" pitchFamily="34" charset="0"/>
              </a:rPr>
              <a:t>  </a:t>
            </a:r>
            <a:endParaRPr lang="en-US" sz="2400" b="1" dirty="0">
              <a:solidFill>
                <a:schemeClr val="bg1"/>
              </a:solidFill>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5" fill="hold" grpId="0" nodeType="clickEffect">
                                  <p:stCondLst>
                                    <p:cond delay="0"/>
                                  </p:stCondLst>
                                  <p:childTnLst>
                                    <p:animEffect transition="out" filter="blinds(vertical)">
                                      <p:cBhvr>
                                        <p:cTn id="6" dur="1000"/>
                                        <p:tgtEl>
                                          <p:spTgt spid="18"/>
                                        </p:tgtEl>
                                      </p:cBhvr>
                                    </p:animEffect>
                                    <p:set>
                                      <p:cBhvr>
                                        <p:cTn id="7" dur="1" fill="hold">
                                          <p:stCondLst>
                                            <p:cond delay="999"/>
                                          </p:stCondLst>
                                        </p:cTn>
                                        <p:tgtEl>
                                          <p:spTgt spid="18"/>
                                        </p:tgtEl>
                                        <p:attrNameLst>
                                          <p:attrName>style.visibility</p:attrName>
                                        </p:attrNameLst>
                                      </p:cBhvr>
                                      <p:to>
                                        <p:strVal val="hidden"/>
                                      </p:to>
                                    </p:set>
                                  </p:childTnLst>
                                </p:cTn>
                              </p:par>
                              <p:par>
                                <p:cTn id="8" presetID="3" presetClass="exit" presetSubtype="5" fill="hold" grpId="0" nodeType="withEffect">
                                  <p:stCondLst>
                                    <p:cond delay="0"/>
                                  </p:stCondLst>
                                  <p:childTnLst>
                                    <p:animEffect transition="out" filter="blinds(vertical)">
                                      <p:cBhvr>
                                        <p:cTn id="9" dur="1000"/>
                                        <p:tgtEl>
                                          <p:spTgt spid="20"/>
                                        </p:tgtEl>
                                      </p:cBhvr>
                                    </p:animEffect>
                                    <p:set>
                                      <p:cBhvr>
                                        <p:cTn id="10" dur="1" fill="hold">
                                          <p:stCondLst>
                                            <p:cond delay="999"/>
                                          </p:stCondLst>
                                        </p:cTn>
                                        <p:tgtEl>
                                          <p:spTgt spid="20"/>
                                        </p:tgtEl>
                                        <p:attrNameLst>
                                          <p:attrName>style.visibility</p:attrName>
                                        </p:attrNameLst>
                                      </p:cBhvr>
                                      <p:to>
                                        <p:strVal val="hidden"/>
                                      </p:to>
                                    </p:set>
                                  </p:childTnLst>
                                </p:cTn>
                              </p:par>
                              <p:par>
                                <p:cTn id="11" presetID="3" presetClass="exit" presetSubtype="5" fill="hold" grpId="0" nodeType="withEffect">
                                  <p:stCondLst>
                                    <p:cond delay="0"/>
                                  </p:stCondLst>
                                  <p:childTnLst>
                                    <p:animEffect transition="out" filter="blinds(vertical)">
                                      <p:cBhvr>
                                        <p:cTn id="12" dur="1000"/>
                                        <p:tgtEl>
                                          <p:spTgt spid="17"/>
                                        </p:tgtEl>
                                      </p:cBhvr>
                                    </p:animEffect>
                                    <p:set>
                                      <p:cBhvr>
                                        <p:cTn id="13" dur="1" fill="hold">
                                          <p:stCondLst>
                                            <p:cond delay="999"/>
                                          </p:stCondLst>
                                        </p:cTn>
                                        <p:tgtEl>
                                          <p:spTgt spid="17"/>
                                        </p:tgtEl>
                                        <p:attrNameLst>
                                          <p:attrName>style.visibility</p:attrName>
                                        </p:attrNameLst>
                                      </p:cBhvr>
                                      <p:to>
                                        <p:strVal val="hidden"/>
                                      </p:to>
                                    </p:se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2000"/>
                                        <p:tgtEl>
                                          <p:spTgt spid="21"/>
                                        </p:tgtEl>
                                      </p:cBhvr>
                                    </p:animEffect>
                                  </p:childTnLst>
                                </p:cTn>
                              </p:par>
                            </p:childTnLst>
                          </p:cTn>
                        </p:par>
                        <p:par>
                          <p:cTn id="18" fill="hold">
                            <p:stCondLst>
                              <p:cond delay="3000"/>
                            </p:stCondLst>
                            <p:childTnLst>
                              <p:par>
                                <p:cTn id="19" presetID="22" presetClass="entr" presetSubtype="1"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2000"/>
                                        <p:tgtEl>
                                          <p:spTgt spid="11"/>
                                        </p:tgtEl>
                                      </p:cBhvr>
                                    </p:animEffect>
                                  </p:childTnLst>
                                </p:cTn>
                              </p:par>
                            </p:childTnLst>
                          </p:cTn>
                        </p:par>
                        <p:par>
                          <p:cTn id="22" fill="hold">
                            <p:stCondLst>
                              <p:cond delay="50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10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strips(downRight)">
                                      <p:cBhvr>
                                        <p:cTn id="3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6" grpId="0" animBg="1"/>
      <p:bldP spid="17" grpId="0" animBg="1"/>
      <p:bldP spid="18" grpId="0" animBg="1"/>
      <p:bldP spid="20" grpId="0" animBg="1"/>
      <p:bldP spid="21" grpId="0" animBg="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90000">
              <a:srgbClr val="EA7500"/>
            </a:gs>
            <a:gs pos="96000">
              <a:schemeClr val="bg2">
                <a:lumMod val="90000"/>
              </a:schemeClr>
            </a:gs>
            <a:gs pos="98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TextBox 3"/>
          <p:cNvSpPr txBox="1"/>
          <p:nvPr/>
        </p:nvSpPr>
        <p:spPr>
          <a:xfrm>
            <a:off x="304800" y="533400"/>
            <a:ext cx="1371600"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Indications</a:t>
            </a:r>
          </a:p>
        </p:txBody>
      </p:sp>
      <p:sp>
        <p:nvSpPr>
          <p:cNvPr id="6" name="Rectangle 5"/>
          <p:cNvSpPr/>
          <p:nvPr/>
        </p:nvSpPr>
        <p:spPr>
          <a:xfrm>
            <a:off x="6934200" y="152400"/>
            <a:ext cx="19812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MINI  Pills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7" name="Rectangle 6"/>
          <p:cNvSpPr/>
          <p:nvPr/>
        </p:nvSpPr>
        <p:spPr>
          <a:xfrm>
            <a:off x="304800" y="990600"/>
            <a:ext cx="8610600" cy="1538883"/>
          </a:xfrm>
          <a:prstGeom prst="rect">
            <a:avLst/>
          </a:prstGeom>
        </p:spPr>
        <p:txBody>
          <a:bodyPr wrap="square">
            <a:spAutoFit/>
          </a:bodyPr>
          <a:lstStyle/>
          <a:p>
            <a:pPr lvl="0" indent="-342900">
              <a:buClr>
                <a:srgbClr val="92D050"/>
              </a:buClr>
              <a:buSzPct val="80000"/>
              <a:buBlip>
                <a:blip r:embed="rId3"/>
              </a:buBlip>
              <a:defRPr/>
            </a:pPr>
            <a:r>
              <a:rPr lang="en-GB" sz="2400" b="1" spc="-40" dirty="0" smtClean="0">
                <a:solidFill>
                  <a:schemeClr val="bg1"/>
                </a:solidFill>
                <a:latin typeface="Arial Narrow" pitchFamily="34" charset="0"/>
              </a:rPr>
              <a:t>Are alternative when oestrogen is contraindicated (e.g.: during breast feeding, hypertension, cancer, smokers over the age of 35).</a:t>
            </a:r>
          </a:p>
          <a:p>
            <a:pPr lvl="0">
              <a:buClr>
                <a:srgbClr val="92D050"/>
              </a:buClr>
              <a:buSzPct val="80000"/>
              <a:defRPr/>
            </a:pPr>
            <a:endParaRPr lang="en-GB" sz="2400" b="1" dirty="0" smtClean="0">
              <a:solidFill>
                <a:schemeClr val="bg1"/>
              </a:solidFill>
              <a:latin typeface="Arial Narrow" pitchFamily="34" charset="0"/>
            </a:endParaRPr>
          </a:p>
          <a:p>
            <a:pPr lvl="0" indent="-342900">
              <a:buClr>
                <a:srgbClr val="92D050"/>
              </a:buClr>
              <a:buSzPct val="80000"/>
              <a:defRPr/>
            </a:pPr>
            <a:endParaRPr lang="en-US" sz="2200" b="1" i="1" dirty="0">
              <a:solidFill>
                <a:srgbClr val="FDFCED"/>
              </a:solidFill>
              <a:latin typeface="Arial Narrow" pitchFamily="34" charset="0"/>
            </a:endParaRPr>
          </a:p>
        </p:txBody>
      </p:sp>
      <p:sp>
        <p:nvSpPr>
          <p:cNvPr id="8" name="TextBox 7"/>
          <p:cNvSpPr txBox="1"/>
          <p:nvPr/>
        </p:nvSpPr>
        <p:spPr>
          <a:xfrm>
            <a:off x="304800" y="3074832"/>
            <a:ext cx="5105400"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Contraceptives containing only a progestin</a:t>
            </a:r>
          </a:p>
        </p:txBody>
      </p:sp>
      <p:sp>
        <p:nvSpPr>
          <p:cNvPr id="9" name="TextBox 8"/>
          <p:cNvSpPr txBox="1"/>
          <p:nvPr/>
        </p:nvSpPr>
        <p:spPr>
          <a:xfrm>
            <a:off x="304800" y="4579203"/>
            <a:ext cx="8839200" cy="830997"/>
          </a:xfrm>
          <a:prstGeom prst="rect">
            <a:avLst/>
          </a:prstGeom>
          <a:noFill/>
        </p:spPr>
        <p:txBody>
          <a:bodyPr wrap="square" rtlCol="0">
            <a:spAutoFit/>
          </a:bodyPr>
          <a:lstStyle/>
          <a:p>
            <a:r>
              <a:rPr lang="en-US" sz="2400" b="1" dirty="0" smtClean="0">
                <a:solidFill>
                  <a:srgbClr val="FDFCED"/>
                </a:solidFill>
                <a:latin typeface="Arial Narrow" pitchFamily="34" charset="0"/>
                <a:cs typeface="Times New Roman" pitchFamily="18" charset="0"/>
              </a:rPr>
              <a:t>I.M injection e.g. </a:t>
            </a:r>
            <a:r>
              <a:rPr lang="en-US" sz="2400" b="1" dirty="0" err="1" smtClean="0">
                <a:solidFill>
                  <a:srgbClr val="FDFCED"/>
                </a:solidFill>
                <a:latin typeface="Arial Narrow" pitchFamily="34" charset="0"/>
                <a:cs typeface="Times New Roman" pitchFamily="18" charset="0"/>
              </a:rPr>
              <a:t>medroxy</a:t>
            </a:r>
            <a:r>
              <a:rPr lang="en-US" sz="2400" b="1" dirty="0" smtClean="0">
                <a:solidFill>
                  <a:srgbClr val="FDFCED"/>
                </a:solidFill>
                <a:latin typeface="Arial Narrow" pitchFamily="34" charset="0"/>
                <a:cs typeface="Times New Roman" pitchFamily="18" charset="0"/>
              </a:rPr>
              <a:t> progesterone acetate 150 mg every 3 months..</a:t>
            </a:r>
          </a:p>
          <a:p>
            <a:endParaRPr lang="en-US" sz="2400" dirty="0">
              <a:solidFill>
                <a:srgbClr val="FDFCED"/>
              </a:solidFill>
              <a:latin typeface="Arial Narrow" pitchFamily="34" charset="0"/>
            </a:endParaRPr>
          </a:p>
        </p:txBody>
      </p:sp>
      <p:sp>
        <p:nvSpPr>
          <p:cNvPr id="10" name="TextBox 9"/>
          <p:cNvSpPr txBox="1"/>
          <p:nvPr/>
        </p:nvSpPr>
        <p:spPr>
          <a:xfrm>
            <a:off x="304800" y="3760552"/>
            <a:ext cx="8610600" cy="461665"/>
          </a:xfrm>
          <a:prstGeom prst="rect">
            <a:avLst/>
          </a:prstGeom>
          <a:solidFill>
            <a:srgbClr val="990033"/>
          </a:solidFill>
        </p:spPr>
        <p:txBody>
          <a:bodyPr wrap="square" rtlCol="0">
            <a:spAutoFit/>
          </a:bodyPr>
          <a:lstStyle/>
          <a:p>
            <a:r>
              <a:rPr lang="en-US" sz="2400" b="1" dirty="0" smtClean="0">
                <a:solidFill>
                  <a:srgbClr val="FDFCED"/>
                </a:solidFill>
                <a:latin typeface="Arial Narrow" pitchFamily="34" charset="0"/>
                <a:cs typeface="Times New Roman" pitchFamily="18" charset="0"/>
              </a:rPr>
              <a:t>Should be taken </a:t>
            </a:r>
            <a:r>
              <a:rPr lang="en-US" sz="2400" b="1" dirty="0" smtClean="0">
                <a:solidFill>
                  <a:srgbClr val="FFFF00"/>
                </a:solidFill>
                <a:latin typeface="Arial Narrow" pitchFamily="34" charset="0"/>
                <a:cs typeface="Times New Roman" pitchFamily="18" charset="0"/>
              </a:rPr>
              <a:t>every day</a:t>
            </a:r>
            <a:r>
              <a:rPr lang="en-US" sz="2400" b="1" dirty="0" smtClean="0">
                <a:solidFill>
                  <a:srgbClr val="FDFCED"/>
                </a:solidFill>
                <a:latin typeface="Arial Narrow" pitchFamily="34" charset="0"/>
                <a:cs typeface="Times New Roman" pitchFamily="18" charset="0"/>
              </a:rPr>
              <a:t>, the </a:t>
            </a:r>
            <a:r>
              <a:rPr lang="en-US" sz="2400" b="1" dirty="0" smtClean="0">
                <a:solidFill>
                  <a:srgbClr val="FFFF00"/>
                </a:solidFill>
                <a:latin typeface="Arial Narrow" pitchFamily="34" charset="0"/>
                <a:cs typeface="Times New Roman" pitchFamily="18" charset="0"/>
              </a:rPr>
              <a:t>same time</a:t>
            </a:r>
            <a:r>
              <a:rPr lang="en-US" sz="2400" b="1" smtClean="0">
                <a:solidFill>
                  <a:srgbClr val="FDFCED"/>
                </a:solidFill>
                <a:latin typeface="Arial Narrow" pitchFamily="34" charset="0"/>
                <a:cs typeface="Times New Roman" pitchFamily="18" charset="0"/>
              </a:rPr>
              <a:t>, </a:t>
            </a:r>
            <a:r>
              <a:rPr lang="en-US" sz="2400" b="1" smtClean="0">
                <a:solidFill>
                  <a:srgbClr val="FFFF00"/>
                </a:solidFill>
                <a:latin typeface="Arial Narrow" pitchFamily="34" charset="0"/>
                <a:cs typeface="Times New Roman" pitchFamily="18" charset="0"/>
              </a:rPr>
              <a:t>all </a:t>
            </a:r>
            <a:r>
              <a:rPr lang="en-US" sz="2400" b="1" dirty="0" smtClean="0">
                <a:solidFill>
                  <a:srgbClr val="FFFF00"/>
                </a:solidFill>
                <a:latin typeface="Arial Narrow" pitchFamily="34" charset="0"/>
                <a:cs typeface="Times New Roman" pitchFamily="18" charset="0"/>
              </a:rPr>
              <a:t>year </a:t>
            </a:r>
            <a:r>
              <a:rPr lang="en-US" sz="2400" b="1" dirty="0" smtClean="0">
                <a:solidFill>
                  <a:srgbClr val="FDFCED"/>
                </a:solidFill>
                <a:latin typeface="Arial Narrow" pitchFamily="34" charset="0"/>
                <a:cs typeface="Times New Roman" pitchFamily="18" charset="0"/>
              </a:rPr>
              <a:t>round</a:t>
            </a:r>
            <a:endParaRPr lang="en-US" sz="2400" dirty="0">
              <a:solidFill>
                <a:srgbClr val="FDFCED"/>
              </a:solidFill>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downRigh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Right)">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9" name="TextBox 8"/>
          <p:cNvSpPr txBox="1"/>
          <p:nvPr/>
        </p:nvSpPr>
        <p:spPr>
          <a:xfrm>
            <a:off x="6065520" y="1752600"/>
            <a:ext cx="2667000" cy="630942"/>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lnSpc>
                <a:spcPts val="2100"/>
              </a:lnSpc>
            </a:pPr>
            <a:r>
              <a:rPr lang="en-GB" sz="2200" b="1" dirty="0" smtClean="0">
                <a:solidFill>
                  <a:srgbClr val="F3F3F3"/>
                </a:solidFill>
                <a:latin typeface="Arial Narrow" pitchFamily="34" charset="0"/>
              </a:rPr>
              <a:t>Emergency </a:t>
            </a:r>
            <a:r>
              <a:rPr lang="en-GB" sz="2200" b="1" dirty="0" smtClean="0">
                <a:solidFill>
                  <a:srgbClr val="FFFF99"/>
                </a:solidFill>
                <a:latin typeface="Arial Narrow" pitchFamily="34" charset="0"/>
              </a:rPr>
              <a:t> </a:t>
            </a:r>
            <a:r>
              <a:rPr lang="en-GB" sz="2200" b="1" dirty="0" smtClean="0">
                <a:solidFill>
                  <a:srgbClr val="F3F3F3"/>
                </a:solidFill>
                <a:latin typeface="Arial Narrow" pitchFamily="34" charset="0"/>
              </a:rPr>
              <a:t>Contraception </a:t>
            </a:r>
            <a:endParaRPr lang="en-US" sz="2200" b="1" dirty="0" smtClean="0">
              <a:solidFill>
                <a:srgbClr val="F3F3F3"/>
              </a:solidFill>
              <a:latin typeface="Arial Narrow" pitchFamily="34" charset="0"/>
            </a:endParaRPr>
          </a:p>
        </p:txBody>
      </p:sp>
      <p:sp>
        <p:nvSpPr>
          <p:cNvPr id="10" name="Rectangle 9"/>
          <p:cNvSpPr/>
          <p:nvPr/>
        </p:nvSpPr>
        <p:spPr>
          <a:xfrm>
            <a:off x="228600" y="228600"/>
            <a:ext cx="9906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Types</a:t>
            </a:r>
            <a:endParaRPr lang="en-US" sz="2400" dirty="0">
              <a:solidFill>
                <a:schemeClr val="bg1"/>
              </a:solidFill>
              <a:latin typeface="Bernard MT Condensed" pitchFamily="18" charset="0"/>
            </a:endParaRPr>
          </a:p>
        </p:txBody>
      </p:sp>
      <p:sp>
        <p:nvSpPr>
          <p:cNvPr id="11" name="Rectangle 10"/>
          <p:cNvSpPr/>
          <p:nvPr/>
        </p:nvSpPr>
        <p:spPr>
          <a:xfrm>
            <a:off x="228600" y="838200"/>
            <a:ext cx="25146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COMBINED Pills</a:t>
            </a:r>
            <a:endParaRPr lang="en-US" sz="2400" b="1" dirty="0">
              <a:solidFill>
                <a:srgbClr val="F3F3F3"/>
              </a:solidFill>
              <a:latin typeface="Arial Narrow" pitchFamily="34" charset="0"/>
            </a:endParaRPr>
          </a:p>
        </p:txBody>
      </p:sp>
      <p:sp>
        <p:nvSpPr>
          <p:cNvPr id="12" name="Rectangle 11"/>
          <p:cNvSpPr/>
          <p:nvPr/>
        </p:nvSpPr>
        <p:spPr>
          <a:xfrm>
            <a:off x="3304032" y="838200"/>
            <a:ext cx="19812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MINI Pills</a:t>
            </a:r>
            <a:endParaRPr lang="en-US" sz="2400" b="1" dirty="0">
              <a:solidFill>
                <a:srgbClr val="F3F3F3"/>
              </a:solidFill>
              <a:latin typeface="Arial Narrow" pitchFamily="34" charset="0"/>
            </a:endParaRPr>
          </a:p>
        </p:txBody>
      </p:sp>
      <p:sp>
        <p:nvSpPr>
          <p:cNvPr id="13" name="Rectangle 12"/>
          <p:cNvSpPr/>
          <p:nvPr/>
        </p:nvSpPr>
        <p:spPr>
          <a:xfrm>
            <a:off x="5812536" y="838200"/>
            <a:ext cx="30480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MORNING-AFTER  Pills</a:t>
            </a:r>
            <a:endParaRPr lang="en-US" sz="2400" b="1" dirty="0">
              <a:solidFill>
                <a:srgbClr val="F3F3F3"/>
              </a:solidFill>
              <a:latin typeface="Arial Narrow" pitchFamily="34" charset="0"/>
            </a:endParaRPr>
          </a:p>
        </p:txBody>
      </p:sp>
      <p:sp>
        <p:nvSpPr>
          <p:cNvPr id="14" name="Down Arrow 13"/>
          <p:cNvSpPr/>
          <p:nvPr/>
        </p:nvSpPr>
        <p:spPr>
          <a:xfrm>
            <a:off x="5867400" y="1371600"/>
            <a:ext cx="2971800" cy="304800"/>
          </a:xfrm>
          <a:prstGeom prst="downArrow">
            <a:avLst/>
          </a:prstGeom>
          <a:gradFill flip="none" rotWithShape="1">
            <a:gsLst>
              <a:gs pos="0">
                <a:srgbClr val="E2004B">
                  <a:shade val="30000"/>
                  <a:satMod val="115000"/>
                </a:srgbClr>
              </a:gs>
              <a:gs pos="50000">
                <a:srgbClr val="660033"/>
              </a:gs>
              <a:gs pos="100000">
                <a:srgbClr val="E2004B">
                  <a:shade val="100000"/>
                  <a:satMod val="115000"/>
                </a:srgbClr>
              </a:gs>
            </a:gsLst>
            <a:lin ang="2700000" scaled="1"/>
            <a:tileRect/>
          </a:gradFill>
          <a:ln>
            <a:solidFill>
              <a:srgbClr val="FFD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00400" y="228600"/>
            <a:ext cx="3733800" cy="461665"/>
          </a:xfrm>
          <a:prstGeom prst="rect">
            <a:avLst/>
          </a:prstGeom>
          <a:solidFill>
            <a:srgbClr val="860043"/>
          </a:soli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ORAL CONTRACEPTIVE Pills</a:t>
            </a:r>
            <a:endParaRPr lang="en-US" sz="2400" dirty="0">
              <a:solidFill>
                <a:schemeClr val="bg1"/>
              </a:solidFill>
              <a:latin typeface="Bernard MT Condensed" pitchFamily="18" charset="0"/>
            </a:endParaRPr>
          </a:p>
        </p:txBody>
      </p:sp>
      <p:sp>
        <p:nvSpPr>
          <p:cNvPr id="16" name="Rectangle 15"/>
          <p:cNvSpPr/>
          <p:nvPr/>
        </p:nvSpPr>
        <p:spPr>
          <a:xfrm>
            <a:off x="4114800" y="1764792"/>
            <a:ext cx="1828800" cy="630942"/>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lnSpc>
                <a:spcPts val="2100"/>
              </a:lnSpc>
            </a:pPr>
            <a:r>
              <a:rPr lang="en-US" sz="2200" b="1" dirty="0" smtClean="0">
                <a:solidFill>
                  <a:srgbClr val="F3F3F3"/>
                </a:solidFill>
                <a:latin typeface="Arial Narrow" pitchFamily="34" charset="0"/>
              </a:rPr>
              <a:t>Post Coital Contraception</a:t>
            </a:r>
          </a:p>
        </p:txBody>
      </p:sp>
      <p:graphicFrame>
        <p:nvGraphicFramePr>
          <p:cNvPr id="19" name="Group 96"/>
          <p:cNvGraphicFramePr>
            <a:graphicFrameLocks/>
          </p:cNvGraphicFramePr>
          <p:nvPr>
            <p:extLst>
              <p:ext uri="{D42A27DB-BD31-4B8C-83A1-F6EECF244321}">
                <p14:modId xmlns:p14="http://schemas.microsoft.com/office/powerpoint/2010/main" val="3578118940"/>
              </p:ext>
            </p:extLst>
          </p:nvPr>
        </p:nvGraphicFramePr>
        <p:xfrm>
          <a:off x="152400" y="3082861"/>
          <a:ext cx="8915401" cy="2499360"/>
        </p:xfrm>
        <a:graphic>
          <a:graphicData uri="http://schemas.openxmlformats.org/drawingml/2006/table">
            <a:tbl>
              <a:tblPr/>
              <a:tblGrid>
                <a:gridCol w="1868424"/>
                <a:gridCol w="2932177"/>
                <a:gridCol w="2590799"/>
                <a:gridCol w="1524001"/>
              </a:tblGrid>
              <a:tr h="6375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Bernard MT Condensed" pitchFamily="18" charset="0"/>
                          <a:cs typeface="Arial" charset="0"/>
                        </a:rPr>
                        <a:t>Composition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33"/>
                          </a:solidFill>
                          <a:effectLst/>
                          <a:latin typeface="Bernard MT Condensed" pitchFamily="18" charset="0"/>
                          <a:cs typeface="Times New Roman" pitchFamily="18" charset="0"/>
                        </a:rPr>
                        <a:t>Method of Administration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33"/>
                          </a:solidFill>
                          <a:effectLst/>
                          <a:latin typeface="Bernard MT Condensed" pitchFamily="18" charset="0"/>
                          <a:cs typeface="Times New Roman" pitchFamily="18" charset="0"/>
                        </a:rPr>
                        <a:t>Timing of 1st dose  After Intercourse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0033"/>
                          </a:solidFill>
                          <a:effectLst/>
                          <a:latin typeface="Bernard MT Condensed" pitchFamily="18" charset="0"/>
                          <a:cs typeface="Times New Roman" pitchFamily="18" charset="0"/>
                        </a:rPr>
                        <a:t>Reported Efficacy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r>
              <a:tr h="56769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err="1" smtClean="0">
                          <a:ln>
                            <a:noFill/>
                          </a:ln>
                          <a:solidFill>
                            <a:srgbClr val="990033"/>
                          </a:solidFill>
                          <a:effectLst/>
                          <a:latin typeface="Arial Narrow" pitchFamily="34" charset="0"/>
                          <a:cs typeface="Times New Roman" pitchFamily="18" charset="0"/>
                        </a:rPr>
                        <a:t>Ethinyl</a:t>
                      </a: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 </a:t>
                      </a:r>
                      <a:r>
                        <a:rPr kumimoji="0" lang="en-US" sz="2000" b="1" i="0" u="none" strike="noStrike" cap="none" normalizeH="0" baseline="0" dirty="0" err="1" smtClean="0">
                          <a:ln>
                            <a:noFill/>
                          </a:ln>
                          <a:solidFill>
                            <a:srgbClr val="990033"/>
                          </a:solidFill>
                          <a:effectLst/>
                          <a:latin typeface="Arial Narrow" pitchFamily="34" charset="0"/>
                          <a:cs typeface="Times New Roman" pitchFamily="18" charset="0"/>
                        </a:rPr>
                        <a:t>estadiol</a:t>
                      </a: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 + </a:t>
                      </a:r>
                      <a:r>
                        <a:rPr kumimoji="0" lang="en-US" sz="2000" b="1" i="0" u="none" strike="noStrike" cap="none" normalizeH="0" baseline="0" dirty="0" err="1" smtClean="0">
                          <a:ln>
                            <a:noFill/>
                          </a:ln>
                          <a:solidFill>
                            <a:srgbClr val="990033"/>
                          </a:solidFill>
                          <a:effectLst/>
                          <a:latin typeface="Arial Narrow" pitchFamily="34" charset="0"/>
                          <a:cs typeface="Times New Roman" pitchFamily="18" charset="0"/>
                        </a:rPr>
                        <a:t>Levonorgestrel</a:t>
                      </a:r>
                      <a:endParaRPr kumimoji="0" lang="en-US" sz="2000" b="1" i="0" u="none" strike="noStrike" cap="none" normalizeH="0" baseline="0" dirty="0" smtClean="0">
                        <a:ln>
                          <a:noFill/>
                        </a:ln>
                        <a:solidFill>
                          <a:srgbClr val="990033"/>
                        </a:solidFill>
                        <a:effectLst/>
                        <a:latin typeface="Arial Narrow"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2 tablets twice with 12 hrs in between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         0- 72hrs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r>
              <a:tr h="57785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High-dose only</a:t>
                      </a:r>
                    </a:p>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err="1" smtClean="0">
                          <a:ln>
                            <a:noFill/>
                          </a:ln>
                          <a:solidFill>
                            <a:srgbClr val="990033"/>
                          </a:solidFill>
                          <a:effectLst/>
                          <a:latin typeface="Arial Narrow" pitchFamily="34" charset="0"/>
                          <a:cs typeface="Times New Roman" pitchFamily="18" charset="0"/>
                        </a:rPr>
                        <a:t>Ethinyl</a:t>
                      </a: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 </a:t>
                      </a:r>
                      <a:r>
                        <a:rPr kumimoji="0" lang="en-US" sz="2000" b="1" i="0" u="none" strike="noStrike" cap="none" normalizeH="0" baseline="0" dirty="0" err="1" smtClean="0">
                          <a:ln>
                            <a:noFill/>
                          </a:ln>
                          <a:solidFill>
                            <a:srgbClr val="990033"/>
                          </a:solidFill>
                          <a:effectLst/>
                          <a:latin typeface="Arial Narrow" pitchFamily="34" charset="0"/>
                          <a:cs typeface="Times New Roman" pitchFamily="18" charset="0"/>
                        </a:rPr>
                        <a:t>estadiol</a:t>
                      </a: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Twice daily for 5 days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          0- 72hrs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75 - 85%</a:t>
                      </a:r>
                    </a:p>
                    <a:p>
                      <a:pPr marL="0" marR="0" lvl="0" indent="0" algn="l" defTabSz="914400" rtl="0" eaLnBrk="1" fontAlgn="base" latinLnBrk="0" hangingPunct="1">
                        <a:lnSpc>
                          <a:spcPts val="2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r>
              <a:tr h="58801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High dose only </a:t>
                      </a:r>
                      <a:r>
                        <a:rPr lang="en-US" sz="2000" b="1" dirty="0" err="1" smtClean="0">
                          <a:solidFill>
                            <a:srgbClr val="990033"/>
                          </a:solidFill>
                        </a:rPr>
                        <a:t>levonorgestrel</a:t>
                      </a:r>
                      <a:r>
                        <a:rPr lang="en-US" sz="2000" b="1" dirty="0" smtClean="0">
                          <a:solidFill>
                            <a:srgbClr val="990033"/>
                          </a:solidFill>
                        </a:rPr>
                        <a:t> </a:t>
                      </a:r>
                      <a:endParaRPr kumimoji="0" lang="en-US" sz="2000" b="1" i="0" u="none" strike="noStrike" cap="none" normalizeH="0" baseline="0" dirty="0" smtClean="0">
                        <a:ln>
                          <a:noFill/>
                        </a:ln>
                        <a:solidFill>
                          <a:srgbClr val="990033"/>
                        </a:solidFill>
                        <a:effectLst/>
                        <a:latin typeface="Arial Narrow" pitchFamily="34"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Twice daily for 5 days</a:t>
                      </a:r>
                    </a:p>
                    <a:p>
                      <a:pPr marL="0" marR="0" lvl="0" indent="0" algn="l" defTabSz="914400" rtl="0" eaLnBrk="1" fontAlgn="base" latinLnBrk="0" hangingPunct="1">
                        <a:lnSpc>
                          <a:spcPts val="2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          0- 72hrs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70 – 75%</a:t>
                      </a:r>
                    </a:p>
                    <a:p>
                      <a:pPr marL="0" marR="0" lvl="0" indent="0" algn="l" defTabSz="914400" rtl="0" eaLnBrk="1" fontAlgn="base" latinLnBrk="0" hangingPunct="1">
                        <a:lnSpc>
                          <a:spcPts val="2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r>
            </a:tbl>
          </a:graphicData>
        </a:graphic>
      </p:graphicFrame>
      <p:sp>
        <p:nvSpPr>
          <p:cNvPr id="20" name="Rectangle 19"/>
          <p:cNvSpPr/>
          <p:nvPr/>
        </p:nvSpPr>
        <p:spPr>
          <a:xfrm>
            <a:off x="-104193" y="1790163"/>
            <a:ext cx="4419600" cy="1015663"/>
          </a:xfrm>
          <a:prstGeom prst="rect">
            <a:avLst/>
          </a:prstGeom>
        </p:spPr>
        <p:txBody>
          <a:bodyPr wrap="square">
            <a:spAutoFit/>
          </a:bodyPr>
          <a:lstStyle/>
          <a:p>
            <a:pPr algn="ctr">
              <a:lnSpc>
                <a:spcPts val="2400"/>
              </a:lnSpc>
            </a:pPr>
            <a:r>
              <a:rPr lang="en-GB" sz="2400" b="1" spc="-50" dirty="0" smtClean="0">
                <a:solidFill>
                  <a:schemeClr val="bg1"/>
                </a:solidFill>
                <a:latin typeface="Arial Narrow" pitchFamily="34" charset="0"/>
              </a:rPr>
              <a:t>Contraception on instantaneous demand, 2</a:t>
            </a:r>
            <a:r>
              <a:rPr lang="en-GB" sz="2400" b="1" spc="-50" baseline="30000" dirty="0" smtClean="0">
                <a:solidFill>
                  <a:schemeClr val="bg1"/>
                </a:solidFill>
                <a:latin typeface="Arial Narrow" pitchFamily="34" charset="0"/>
              </a:rPr>
              <a:t>ndry</a:t>
            </a:r>
            <a:r>
              <a:rPr lang="en-GB" sz="2400" b="1" spc="-50" dirty="0" smtClean="0">
                <a:solidFill>
                  <a:schemeClr val="bg1"/>
                </a:solidFill>
                <a:latin typeface="Arial Narrow" pitchFamily="34" charset="0"/>
              </a:rPr>
              <a:t>  to unprotected          sexual intercourse</a:t>
            </a:r>
            <a:endParaRPr lang="en-GB" sz="2400" b="1" spc="-50" dirty="0">
              <a:solidFill>
                <a:schemeClr val="bg1"/>
              </a:solidFill>
              <a:latin typeface="Arial Narrow" pitchFamily="34" charset="0"/>
            </a:endParaRPr>
          </a:p>
        </p:txBody>
      </p:sp>
      <p:sp>
        <p:nvSpPr>
          <p:cNvPr id="21" name="Down Arrow 20"/>
          <p:cNvSpPr/>
          <p:nvPr/>
        </p:nvSpPr>
        <p:spPr>
          <a:xfrm>
            <a:off x="5943600" y="2548878"/>
            <a:ext cx="2971800" cy="304800"/>
          </a:xfrm>
          <a:prstGeom prst="downArrow">
            <a:avLst/>
          </a:prstGeom>
          <a:gradFill flip="none" rotWithShape="1">
            <a:gsLst>
              <a:gs pos="0">
                <a:srgbClr val="E2004B">
                  <a:shade val="30000"/>
                  <a:satMod val="115000"/>
                </a:srgbClr>
              </a:gs>
              <a:gs pos="50000">
                <a:srgbClr val="660033"/>
              </a:gs>
              <a:gs pos="100000">
                <a:srgbClr val="E2004B">
                  <a:shade val="100000"/>
                  <a:satMod val="115000"/>
                </a:srgbClr>
              </a:gs>
            </a:gsLst>
            <a:lin ang="2700000" scaled="1"/>
            <a:tileRect/>
          </a:gradFill>
          <a:ln>
            <a:solidFill>
              <a:srgbClr val="FFD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974785982"/>
              </p:ext>
            </p:extLst>
          </p:nvPr>
        </p:nvGraphicFramePr>
        <p:xfrm>
          <a:off x="152400" y="5791200"/>
          <a:ext cx="8915401" cy="599440"/>
        </p:xfrm>
        <a:graphic>
          <a:graphicData uri="http://schemas.openxmlformats.org/drawingml/2006/table">
            <a:tbl>
              <a:tblPr/>
              <a:tblGrid>
                <a:gridCol w="1868424"/>
                <a:gridCol w="2932177"/>
                <a:gridCol w="2590799"/>
                <a:gridCol w="1524001"/>
              </a:tblGrid>
              <a:tr h="33528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rgbClr val="990033"/>
                          </a:solidFill>
                          <a:effectLst/>
                          <a:latin typeface="Arial Narrow" pitchFamily="34" charset="0"/>
                          <a:cs typeface="Times New Roman" pitchFamily="18" charset="0"/>
                        </a:rPr>
                        <a:t>Mifepristone ± Misoprostol</a:t>
                      </a:r>
                      <a:endParaRPr kumimoji="0" lang="en-US" sz="2000" b="1" i="0" u="none" strike="noStrike" cap="none" normalizeH="0" baseline="0" dirty="0" smtClean="0">
                        <a:ln>
                          <a:noFill/>
                        </a:ln>
                        <a:solidFill>
                          <a:srgbClr val="990033"/>
                        </a:solidFill>
                        <a:effectLst/>
                        <a:latin typeface="Arial Narrow"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solidFill>
                      <a:srgbClr val="FDFCED"/>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A single dose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          0- l20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85 - 100%</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cell3D prstMaterial="dkEdge">
                      <a:bevel prst="artDeco"/>
                      <a:lightRig rig="flood" dir="t"/>
                    </a:cell3D>
                    <a:gradFill flip="none" rotWithShape="1">
                      <a:gsLst>
                        <a:gs pos="34000">
                          <a:schemeClr val="bg1"/>
                        </a:gs>
                        <a:gs pos="54000">
                          <a:srgbClr val="FFC000"/>
                        </a:gs>
                        <a:gs pos="73000">
                          <a:schemeClr val="accent6">
                            <a:lumMod val="75000"/>
                            <a:alpha val="71000"/>
                          </a:schemeClr>
                        </a:gs>
                        <a:gs pos="100000">
                          <a:srgbClr val="990033">
                            <a:alpha val="38000"/>
                          </a:srgbClr>
                        </a:gs>
                        <a:gs pos="100000">
                          <a:srgbClr val="660033">
                            <a:alpha val="20000"/>
                          </a:srgbClr>
                        </a:gs>
                      </a:gsLst>
                      <a:lin ang="2700000" scaled="1"/>
                      <a:tileRect/>
                    </a:gradFill>
                  </a:tcPr>
                </a:tc>
              </a:tr>
            </a:tbl>
          </a:graphicData>
        </a:graphic>
      </p:graphicFrame>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5" fill="hold" grpId="0" nodeType="clickEffect">
                                  <p:stCondLst>
                                    <p:cond delay="0"/>
                                  </p:stCondLst>
                                  <p:childTnLst>
                                    <p:animEffect transition="out" filter="blinds(vertical)">
                                      <p:cBhvr>
                                        <p:cTn id="6" dur="1000"/>
                                        <p:tgtEl>
                                          <p:spTgt spid="10"/>
                                        </p:tgtEl>
                                      </p:cBhvr>
                                    </p:animEffect>
                                    <p:set>
                                      <p:cBhvr>
                                        <p:cTn id="7" dur="1" fill="hold">
                                          <p:stCondLst>
                                            <p:cond delay="999"/>
                                          </p:stCondLst>
                                        </p:cTn>
                                        <p:tgtEl>
                                          <p:spTgt spid="10"/>
                                        </p:tgtEl>
                                        <p:attrNameLst>
                                          <p:attrName>style.visibility</p:attrName>
                                        </p:attrNameLst>
                                      </p:cBhvr>
                                      <p:to>
                                        <p:strVal val="hidden"/>
                                      </p:to>
                                    </p:set>
                                  </p:childTnLst>
                                </p:cTn>
                              </p:par>
                              <p:par>
                                <p:cTn id="8" presetID="3" presetClass="exit" presetSubtype="5" fill="hold" grpId="0" nodeType="withEffect">
                                  <p:stCondLst>
                                    <p:cond delay="0"/>
                                  </p:stCondLst>
                                  <p:childTnLst>
                                    <p:animEffect transition="out" filter="blinds(vertical)">
                                      <p:cBhvr>
                                        <p:cTn id="9" dur="1000"/>
                                        <p:tgtEl>
                                          <p:spTgt spid="11"/>
                                        </p:tgtEl>
                                      </p:cBhvr>
                                    </p:animEffect>
                                    <p:set>
                                      <p:cBhvr>
                                        <p:cTn id="10" dur="1" fill="hold">
                                          <p:stCondLst>
                                            <p:cond delay="999"/>
                                          </p:stCondLst>
                                        </p:cTn>
                                        <p:tgtEl>
                                          <p:spTgt spid="11"/>
                                        </p:tgtEl>
                                        <p:attrNameLst>
                                          <p:attrName>style.visibility</p:attrName>
                                        </p:attrNameLst>
                                      </p:cBhvr>
                                      <p:to>
                                        <p:strVal val="hidden"/>
                                      </p:to>
                                    </p:set>
                                  </p:childTnLst>
                                </p:cTn>
                              </p:par>
                              <p:par>
                                <p:cTn id="11" presetID="3" presetClass="exit" presetSubtype="5" fill="hold" grpId="0" nodeType="withEffect">
                                  <p:stCondLst>
                                    <p:cond delay="0"/>
                                  </p:stCondLst>
                                  <p:childTnLst>
                                    <p:animEffect transition="out" filter="blinds(vertical)">
                                      <p:cBhvr>
                                        <p:cTn id="12" dur="1000"/>
                                        <p:tgtEl>
                                          <p:spTgt spid="12"/>
                                        </p:tgtEl>
                                      </p:cBhvr>
                                    </p:animEffect>
                                    <p:set>
                                      <p:cBhvr>
                                        <p:cTn id="13" dur="1" fill="hold">
                                          <p:stCondLst>
                                            <p:cond delay="999"/>
                                          </p:stCondLst>
                                        </p:cTn>
                                        <p:tgtEl>
                                          <p:spTgt spid="12"/>
                                        </p:tgtEl>
                                        <p:attrNameLst>
                                          <p:attrName>style.visibility</p:attrName>
                                        </p:attrNameLst>
                                      </p:cBhvr>
                                      <p:to>
                                        <p:strVal val="hidden"/>
                                      </p:to>
                                    </p:se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1000"/>
                                        <p:tgtEl>
                                          <p:spTgt spid="1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1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right)">
                                      <p:cBhvr>
                                        <p:cTn id="31" dur="10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5" presetClass="entr" presetSubtype="5" fill="hold"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checkerboard(down)">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animBg="1"/>
      <p:bldP spid="16" grpId="0" animBg="1"/>
      <p:bldP spid="20" grpId="0"/>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0" name="Rectangle 9"/>
          <p:cNvSpPr/>
          <p:nvPr/>
        </p:nvSpPr>
        <p:spPr>
          <a:xfrm>
            <a:off x="2514600" y="152400"/>
            <a:ext cx="43434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MORNING-AFTER  Pills </a:t>
            </a:r>
            <a:r>
              <a:rPr lang="en-US" sz="2400" b="1" i="1" dirty="0" smtClean="0">
                <a:solidFill>
                  <a:srgbClr val="F3F3F3"/>
                </a:solidFill>
                <a:latin typeface="Freestyle Script" pitchFamily="66" charset="0"/>
              </a:rPr>
              <a:t>Continued</a:t>
            </a:r>
          </a:p>
        </p:txBody>
      </p:sp>
      <p:sp>
        <p:nvSpPr>
          <p:cNvPr id="12" name="TextBox 11"/>
          <p:cNvSpPr txBox="1"/>
          <p:nvPr/>
        </p:nvSpPr>
        <p:spPr>
          <a:xfrm>
            <a:off x="304800" y="838200"/>
            <a:ext cx="1828800" cy="461665"/>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400" dirty="0" smtClean="0">
                <a:solidFill>
                  <a:srgbClr val="F3F3F3"/>
                </a:solidFill>
                <a:latin typeface="Bernard MT Condensed" pitchFamily="18" charset="0"/>
              </a:rPr>
              <a:t>Indications</a:t>
            </a:r>
          </a:p>
        </p:txBody>
      </p:sp>
      <p:sp>
        <p:nvSpPr>
          <p:cNvPr id="13" name="Rectangle 12"/>
          <p:cNvSpPr/>
          <p:nvPr/>
        </p:nvSpPr>
        <p:spPr>
          <a:xfrm>
            <a:off x="304800" y="1524000"/>
            <a:ext cx="8839200" cy="2092881"/>
          </a:xfrm>
          <a:prstGeom prst="rect">
            <a:avLst/>
          </a:prstGeom>
        </p:spPr>
        <p:txBody>
          <a:bodyPr wrap="square">
            <a:spAutoFit/>
          </a:bodyPr>
          <a:lstStyle/>
          <a:p>
            <a:pPr lvl="0">
              <a:lnSpc>
                <a:spcPts val="2600"/>
              </a:lnSpc>
              <a:defRPr/>
            </a:pPr>
            <a:r>
              <a:rPr lang="en-US" sz="2400" b="1" dirty="0" smtClean="0">
                <a:solidFill>
                  <a:schemeClr val="bg1"/>
                </a:solidFill>
                <a:latin typeface="Arial Narrow" pitchFamily="34" charset="0"/>
                <a:cs typeface="Times New Roman" pitchFamily="18" charset="0"/>
              </a:rPr>
              <a:t>When desirability for avoiding pregnancy is obvious :</a:t>
            </a:r>
          </a:p>
          <a:p>
            <a:pPr>
              <a:lnSpc>
                <a:spcPts val="2600"/>
              </a:lnSpc>
            </a:pPr>
            <a:r>
              <a:rPr lang="en-GB" sz="2400" b="1" dirty="0" smtClean="0">
                <a:solidFill>
                  <a:schemeClr val="bg1"/>
                </a:solidFill>
                <a:latin typeface="Arial Narrow" pitchFamily="34" charset="0"/>
              </a:rPr>
              <a:t>        -Unsuccessful withdrawal before ejaculation</a:t>
            </a:r>
          </a:p>
          <a:p>
            <a:pPr marL="365760" lvl="1">
              <a:lnSpc>
                <a:spcPts val="2600"/>
              </a:lnSpc>
              <a:buSzPct val="75000"/>
            </a:pPr>
            <a:r>
              <a:rPr lang="en-GB" sz="2400" b="1" dirty="0" smtClean="0">
                <a:solidFill>
                  <a:schemeClr val="bg1"/>
                </a:solidFill>
                <a:latin typeface="Arial Narrow" pitchFamily="34" charset="0"/>
              </a:rPr>
              <a:t>   -Torn, leaking condom</a:t>
            </a:r>
          </a:p>
          <a:p>
            <a:pPr marL="365760" lvl="1">
              <a:lnSpc>
                <a:spcPts val="2600"/>
              </a:lnSpc>
              <a:buSzPct val="75000"/>
            </a:pPr>
            <a:r>
              <a:rPr lang="en-GB" sz="2400" b="1" dirty="0" smtClean="0">
                <a:solidFill>
                  <a:schemeClr val="bg1"/>
                </a:solidFill>
                <a:latin typeface="Arial Narrow" pitchFamily="34" charset="0"/>
              </a:rPr>
              <a:t>   -Missed pills</a:t>
            </a:r>
          </a:p>
          <a:p>
            <a:pPr marL="365760" lvl="1">
              <a:lnSpc>
                <a:spcPts val="2600"/>
              </a:lnSpc>
              <a:buSzPct val="75000"/>
            </a:pPr>
            <a:r>
              <a:rPr lang="en-GB" sz="2400" b="1" dirty="0" smtClean="0">
                <a:solidFill>
                  <a:schemeClr val="bg1"/>
                </a:solidFill>
                <a:latin typeface="Arial Narrow" pitchFamily="34" charset="0"/>
              </a:rPr>
              <a:t>   -Exposure to teratogen e.g. Live vaccine</a:t>
            </a:r>
          </a:p>
          <a:p>
            <a:pPr lvl="0">
              <a:lnSpc>
                <a:spcPts val="2600"/>
              </a:lnSpc>
              <a:defRPr/>
            </a:pPr>
            <a:r>
              <a:rPr lang="en-US" sz="2400" b="1" smtClean="0">
                <a:solidFill>
                  <a:schemeClr val="bg1"/>
                </a:solidFill>
                <a:latin typeface="Arial Narrow" pitchFamily="34" charset="0"/>
                <a:cs typeface="Times New Roman" pitchFamily="18" charset="0"/>
              </a:rPr>
              <a:t>         -Rape</a:t>
            </a:r>
            <a:endParaRPr lang="en-US" sz="2400" b="1" dirty="0" smtClean="0">
              <a:solidFill>
                <a:schemeClr val="bg1"/>
              </a:solidFill>
              <a:latin typeface="Arial Narrow" pitchFamily="34" charset="0"/>
              <a:cs typeface="Times New Roman"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1000"/>
                                        <p:tgtEl>
                                          <p:spTgt spid="12"/>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trips(downRight)">
                                      <p:cBhvr>
                                        <p:cTn id="1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t="100000" r="100000"/>
          </a:path>
          <a:tileRect l="-100000" b="-100000"/>
        </a:gradFill>
        <a:effectLst/>
      </p:bgPr>
    </p:bg>
    <p:spTree>
      <p:nvGrpSpPr>
        <p:cNvPr id="1" name=""/>
        <p:cNvGrpSpPr/>
        <p:nvPr/>
      </p:nvGrpSpPr>
      <p:grpSpPr>
        <a:xfrm>
          <a:off x="0" y="0"/>
          <a:ext cx="0" cy="0"/>
          <a:chOff x="0" y="0"/>
          <a:chExt cx="0" cy="0"/>
        </a:xfrm>
      </p:grpSpPr>
      <p:pic>
        <p:nvPicPr>
          <p:cNvPr id="2" name="Picture 4" descr="http://us.123rf.com/400wm/400/400/Andreus/andreus0703/andreus070300079/830502-sperm-cell-trying-to-reach-a-female-ovum-digital-illustration.jpg"/>
          <p:cNvPicPr>
            <a:picLocks noChangeAspect="1" noChangeArrowheads="1"/>
          </p:cNvPicPr>
          <p:nvPr/>
        </p:nvPicPr>
        <p:blipFill>
          <a:blip r:embed="rId2" cstate="print"/>
          <a:srcRect b="8000"/>
          <a:stretch>
            <a:fillRect/>
          </a:stretch>
        </p:blipFill>
        <p:spPr bwMode="auto">
          <a:xfrm flipH="1">
            <a:off x="4750903" y="174497"/>
            <a:ext cx="4164497" cy="2873503"/>
          </a:xfrm>
          <a:prstGeom prst="rect">
            <a:avLst/>
          </a:prstGeom>
          <a:noFill/>
        </p:spPr>
      </p:pic>
      <p:sp>
        <p:nvSpPr>
          <p:cNvPr id="3" name="Rectangle 2"/>
          <p:cNvSpPr/>
          <p:nvPr/>
        </p:nvSpPr>
        <p:spPr>
          <a:xfrm>
            <a:off x="1752600" y="76200"/>
            <a:ext cx="5223674" cy="914400"/>
          </a:xfrm>
          <a:prstGeom prst="rect">
            <a:avLst/>
          </a:prstGeom>
          <a:noFill/>
        </p:spPr>
        <p:txBody>
          <a:bodyPr wrap="none" lIns="91440" tIns="45720" rIns="91440" bIns="45720">
            <a:prstTxWarp prst="textCurveDown">
              <a:avLst/>
            </a:prstTxWarp>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rPr>
              <a:t>CONTRACEPTION</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reflection blurRad="6350" stA="55000" endA="50" endPos="85000" dist="60007" dir="5400000" sy="-100000" algn="bl" rotWithShape="0"/>
              </a:effectLst>
            </a:endParaRPr>
          </a:p>
        </p:txBody>
      </p:sp>
      <p:sp>
        <p:nvSpPr>
          <p:cNvPr id="4" name="Rectangle 3"/>
          <p:cNvSpPr/>
          <p:nvPr/>
        </p:nvSpPr>
        <p:spPr>
          <a:xfrm>
            <a:off x="5943600" y="2362200"/>
            <a:ext cx="2965074" cy="685800"/>
          </a:xfrm>
          <a:prstGeom prst="rect">
            <a:avLst/>
          </a:prstGeom>
          <a:noFill/>
        </p:spPr>
        <p:txBody>
          <a:bodyPr wrap="none" lIns="91440" tIns="45720" rIns="91440" bIns="45720">
            <a:prstTxWarp prst="textCurveUp">
              <a:avLst/>
            </a:prstTxWarp>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75057" dist="38100" dir="5400000" sy="-20000" rotWithShape="0">
                    <a:prstClr val="black">
                      <a:alpha val="25000"/>
                    </a:prstClr>
                  </a:outerShdw>
                </a:effectLst>
              </a:rPr>
              <a:t>PHARMACOLOGY</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75057" dist="38100" dir="5400000" sy="-20000" rotWithShape="0">
                  <a:prstClr val="black">
                    <a:alpha val="25000"/>
                  </a:prstClr>
                </a:outerShdw>
              </a:effectLst>
            </a:endParaRPr>
          </a:p>
        </p:txBody>
      </p:sp>
      <p:pic>
        <p:nvPicPr>
          <p:cNvPr id="20488" name="Picture 8" descr="http://www.clker.com/cliparts/5/c/e/4/1194989576980627796stop_sign_01.svg.med.png"/>
          <p:cNvPicPr>
            <a:picLocks noChangeAspect="1" noChangeArrowheads="1"/>
          </p:cNvPicPr>
          <p:nvPr/>
        </p:nvPicPr>
        <p:blipFill>
          <a:blip r:embed="rId3" cstate="print">
            <a:lum bright="-20000" contrast="20000"/>
          </a:blip>
          <a:srcRect/>
          <a:stretch>
            <a:fillRect/>
          </a:stretch>
        </p:blipFill>
        <p:spPr bwMode="auto">
          <a:xfrm rot="1483755">
            <a:off x="4516562" y="2535363"/>
            <a:ext cx="593725" cy="593725"/>
          </a:xfrm>
          <a:prstGeom prst="rect">
            <a:avLst/>
          </a:prstGeom>
          <a:noFill/>
        </p:spPr>
      </p:pic>
      <p:pic>
        <p:nvPicPr>
          <p:cNvPr id="9" name="Picture 8" descr="http://www.clker.com/cliparts/5/c/e/4/1194989576980627796stop_sign_01.svg.med.png"/>
          <p:cNvPicPr>
            <a:picLocks noChangeAspect="1" noChangeArrowheads="1"/>
          </p:cNvPicPr>
          <p:nvPr/>
        </p:nvPicPr>
        <p:blipFill>
          <a:blip r:embed="rId3" cstate="print">
            <a:lum bright="-20000" contrast="20000"/>
          </a:blip>
          <a:srcRect/>
          <a:stretch>
            <a:fillRect/>
          </a:stretch>
        </p:blipFill>
        <p:spPr bwMode="auto">
          <a:xfrm rot="1598765">
            <a:off x="8448667" y="101608"/>
            <a:ext cx="593725" cy="593725"/>
          </a:xfrm>
          <a:prstGeom prst="rect">
            <a:avLst/>
          </a:prstGeom>
          <a:noFill/>
        </p:spPr>
      </p:pic>
      <p:pic>
        <p:nvPicPr>
          <p:cNvPr id="10" name="Picture 8" descr="http://www.clker.com/cliparts/5/c/e/4/1194989576980627796stop_sign_01.svg.med.png"/>
          <p:cNvPicPr>
            <a:picLocks noChangeAspect="1" noChangeArrowheads="1"/>
          </p:cNvPicPr>
          <p:nvPr/>
        </p:nvPicPr>
        <p:blipFill>
          <a:blip r:embed="rId4" cstate="print">
            <a:lum bright="-20000" contrast="20000"/>
          </a:blip>
          <a:srcRect/>
          <a:stretch>
            <a:fillRect/>
          </a:stretch>
        </p:blipFill>
        <p:spPr bwMode="auto">
          <a:xfrm rot="1483755">
            <a:off x="5785062" y="1746462"/>
            <a:ext cx="429004" cy="429004"/>
          </a:xfrm>
          <a:prstGeom prst="rect">
            <a:avLst/>
          </a:prstGeom>
          <a:noFill/>
        </p:spPr>
      </p:pic>
      <p:pic>
        <p:nvPicPr>
          <p:cNvPr id="11" name="Picture 10" descr="http://www.clker.com/cliparts/5/c/e/4/1194989576980627796stop_sign_01.svg.med.png"/>
          <p:cNvPicPr>
            <a:picLocks noChangeAspect="1" noChangeArrowheads="1"/>
          </p:cNvPicPr>
          <p:nvPr/>
        </p:nvPicPr>
        <p:blipFill>
          <a:blip r:embed="rId5" cstate="print">
            <a:lum bright="-20000" contrast="20000"/>
          </a:blip>
          <a:srcRect/>
          <a:stretch>
            <a:fillRect/>
          </a:stretch>
        </p:blipFill>
        <p:spPr bwMode="auto">
          <a:xfrm rot="20448841">
            <a:off x="6763334" y="1657934"/>
            <a:ext cx="422818" cy="422818"/>
          </a:xfrm>
          <a:prstGeom prst="rect">
            <a:avLst/>
          </a:prstGeom>
          <a:noFill/>
        </p:spPr>
      </p:pic>
      <p:sp>
        <p:nvSpPr>
          <p:cNvPr id="12" name="Text Box 3"/>
          <p:cNvSpPr txBox="1">
            <a:spLocks noChangeArrowheads="1"/>
          </p:cNvSpPr>
          <p:nvPr/>
        </p:nvSpPr>
        <p:spPr bwMode="auto">
          <a:xfrm>
            <a:off x="304800" y="3581400"/>
            <a:ext cx="8686800" cy="3170099"/>
          </a:xfrm>
          <a:prstGeom prst="rect">
            <a:avLst/>
          </a:prstGeom>
          <a:noFill/>
          <a:ln w="9525">
            <a:noFill/>
            <a:miter lim="800000"/>
            <a:headEnd/>
            <a:tailEnd/>
          </a:ln>
          <a:effectLst/>
        </p:spPr>
        <p:txBody>
          <a:bodyPr wrap="square">
            <a:spAutoFit/>
          </a:bodyPr>
          <a:lstStyle/>
          <a:p>
            <a:pPr indent="-274320">
              <a:lnSpc>
                <a:spcPts val="3000"/>
              </a:lnSpc>
            </a:pPr>
            <a:r>
              <a:rPr lang="en-US" sz="2400" u="heavy" dirty="0" smtClean="0">
                <a:solidFill>
                  <a:schemeClr val="bg1"/>
                </a:solidFill>
                <a:uFill>
                  <a:solidFill>
                    <a:srgbClr val="FFC000"/>
                  </a:solidFill>
                </a:uFill>
                <a:latin typeface="Bernard MT Condensed" pitchFamily="18" charset="0"/>
              </a:rPr>
              <a:t>By the end of this lecture you will be able to:</a:t>
            </a:r>
            <a:endParaRPr lang="en-US" sz="2400" u="heavy" dirty="0">
              <a:solidFill>
                <a:schemeClr val="bg1"/>
              </a:solidFill>
              <a:uFill>
                <a:solidFill>
                  <a:srgbClr val="FFC000"/>
                </a:solidFill>
              </a:uFill>
              <a:latin typeface="Bernard MT Condensed" pitchFamily="18" charset="0"/>
            </a:endParaRPr>
          </a:p>
          <a:p>
            <a:pPr indent="-274320">
              <a:lnSpc>
                <a:spcPts val="3000"/>
              </a:lnSpc>
              <a:buBlip>
                <a:blip r:embed="rId6"/>
              </a:buBlip>
            </a:pPr>
            <a:r>
              <a:rPr lang="en-US" sz="2400" b="1" dirty="0" smtClean="0">
                <a:solidFill>
                  <a:schemeClr val="bg1"/>
                </a:solidFill>
                <a:latin typeface="Arial Narrow" pitchFamily="34" charset="0"/>
              </a:rPr>
              <a:t>Perceive the different contraceptive utilities available</a:t>
            </a:r>
          </a:p>
          <a:p>
            <a:pPr indent="-274320">
              <a:lnSpc>
                <a:spcPts val="3000"/>
              </a:lnSpc>
              <a:buBlip>
                <a:blip r:embed="rId6"/>
              </a:buBlip>
            </a:pPr>
            <a:r>
              <a:rPr lang="en-US" sz="2400" b="1" dirty="0" smtClean="0">
                <a:solidFill>
                  <a:schemeClr val="bg1"/>
                </a:solidFill>
                <a:latin typeface="Arial Narrow" pitchFamily="34" charset="0"/>
              </a:rPr>
              <a:t>Classify them according to their site and  mechanism of action</a:t>
            </a:r>
          </a:p>
          <a:p>
            <a:pPr indent="-274320">
              <a:lnSpc>
                <a:spcPts val="3000"/>
              </a:lnSpc>
              <a:buBlip>
                <a:blip r:embed="rId6"/>
              </a:buBlip>
            </a:pPr>
            <a:r>
              <a:rPr lang="en-US" sz="2400" b="1" dirty="0" smtClean="0">
                <a:solidFill>
                  <a:schemeClr val="bg1"/>
                </a:solidFill>
                <a:latin typeface="Arial Narrow" pitchFamily="34" charset="0"/>
              </a:rPr>
              <a:t>Justify the existing hormonal contraceptives present </a:t>
            </a:r>
          </a:p>
          <a:p>
            <a:pPr indent="-274320">
              <a:lnSpc>
                <a:spcPts val="3000"/>
              </a:lnSpc>
              <a:buBlip>
                <a:blip r:embed="rId6"/>
              </a:buBlip>
            </a:pPr>
            <a:r>
              <a:rPr lang="en-US" sz="2400" b="1" dirty="0" smtClean="0">
                <a:solidFill>
                  <a:schemeClr val="bg1"/>
                </a:solidFill>
                <a:latin typeface="Arial Narrow" pitchFamily="34" charset="0"/>
              </a:rPr>
              <a:t>Compare between the types of oral contraceptives pills with respect </a:t>
            </a:r>
            <a:br>
              <a:rPr lang="en-US" sz="2400" b="1" dirty="0" smtClean="0">
                <a:solidFill>
                  <a:schemeClr val="bg1"/>
                </a:solidFill>
                <a:latin typeface="Arial Narrow" pitchFamily="34" charset="0"/>
              </a:rPr>
            </a:br>
            <a:r>
              <a:rPr lang="en-US" sz="2400" b="1" dirty="0" smtClean="0">
                <a:solidFill>
                  <a:schemeClr val="bg1"/>
                </a:solidFill>
                <a:latin typeface="Arial Narrow" pitchFamily="34" charset="0"/>
              </a:rPr>
              <a:t>    to mechanism of action, formulations, indications, adverse effects, </a:t>
            </a:r>
            <a:br>
              <a:rPr lang="en-US" sz="2400" b="1" dirty="0" smtClean="0">
                <a:solidFill>
                  <a:schemeClr val="bg1"/>
                </a:solidFill>
                <a:latin typeface="Arial Narrow" pitchFamily="34" charset="0"/>
              </a:rPr>
            </a:br>
            <a:r>
              <a:rPr lang="en-US" sz="2400" b="1" dirty="0" smtClean="0">
                <a:solidFill>
                  <a:schemeClr val="bg1"/>
                </a:solidFill>
                <a:latin typeface="Arial Narrow" pitchFamily="34" charset="0"/>
              </a:rPr>
              <a:t>    contraindications and possible interactions</a:t>
            </a:r>
          </a:p>
          <a:p>
            <a:pPr indent="-274320">
              <a:lnSpc>
                <a:spcPts val="3000"/>
              </a:lnSpc>
              <a:buBlip>
                <a:blip r:embed="rId6"/>
              </a:buBlip>
            </a:pPr>
            <a:r>
              <a:rPr lang="en-US" sz="2400" b="1" dirty="0" smtClean="0">
                <a:solidFill>
                  <a:schemeClr val="bg1"/>
                </a:solidFill>
                <a:latin typeface="Arial Narrow" pitchFamily="34" charset="0"/>
              </a:rPr>
              <a:t>Hint on characteristics &amp; efficacies of other hormonal modalities </a:t>
            </a:r>
            <a:endParaRPr lang="en-US" sz="2400" b="1" dirty="0">
              <a:solidFill>
                <a:schemeClr val="bg1"/>
              </a:solidFill>
              <a:latin typeface="Arial Narrow" pitchFamily="34" charset="0"/>
            </a:endParaRPr>
          </a:p>
        </p:txBody>
      </p:sp>
      <p:sp>
        <p:nvSpPr>
          <p:cNvPr id="13" name="Rectangle 12"/>
          <p:cNvSpPr/>
          <p:nvPr/>
        </p:nvSpPr>
        <p:spPr>
          <a:xfrm>
            <a:off x="304800" y="2819400"/>
            <a:ext cx="910827" cy="646331"/>
          </a:xfrm>
          <a:prstGeom prst="rect">
            <a:avLst/>
          </a:prstGeom>
          <a:solidFill>
            <a:schemeClr val="bg1"/>
          </a:solidFill>
        </p:spPr>
        <p:txBody>
          <a:bodyPr wrap="none" lIns="91440" tIns="45720" rIns="91440" bIns="45720">
            <a:spAutoFit/>
            <a:scene3d>
              <a:camera prst="orthographicFront"/>
              <a:lightRig rig="threePt" dir="t"/>
            </a:scene3d>
            <a:sp3d extrusionH="57150">
              <a:bevelT w="50800" h="38100" prst="riblet"/>
            </a:sp3d>
          </a:bodyPr>
          <a:lstStyle/>
          <a:p>
            <a:pPr algn="ctr"/>
            <a:r>
              <a:rPr lang="en-US" sz="3600" cap="none" spc="0" dirty="0" smtClean="0">
                <a:ln w="900" cmpd="sng">
                  <a:solidFill>
                    <a:sysClr val="windowText" lastClr="000000">
                      <a:alpha val="55000"/>
                    </a:sysClr>
                  </a:solidFill>
                  <a:prstDash val="solid"/>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a:outerShdw blurRad="88900" dist="38100" dir="2700000" algn="tl" rotWithShape="0">
                    <a:schemeClr val="tx1"/>
                  </a:outerShdw>
                </a:effectLst>
                <a:latin typeface="Bernard MT Condensed" pitchFamily="18" charset="0"/>
              </a:rPr>
              <a:t>ILOs</a:t>
            </a:r>
            <a:endParaRPr lang="en-US" sz="3600" cap="none" spc="0" dirty="0">
              <a:ln w="900" cmpd="sng">
                <a:solidFill>
                  <a:sysClr val="windowText" lastClr="000000">
                    <a:alpha val="55000"/>
                  </a:sysClr>
                </a:solidFill>
                <a:prstDash val="solid"/>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a:outerShdw blurRad="88900" dist="38100" dir="2700000" algn="tl" rotWithShape="0">
                  <a:schemeClr val="tx1"/>
                </a:outerShdw>
              </a:effectLst>
              <a:latin typeface="Bernard MT Condensed" pitchFamily="18" charset="0"/>
            </a:endParaRPr>
          </a:p>
        </p:txBody>
      </p:sp>
      <p:pic>
        <p:nvPicPr>
          <p:cNvPr id="14" name="Picture 13" descr="http://www.clker.com/cliparts/5/c/e/4/1194989576980627796stop_sign_01.svg.med.png"/>
          <p:cNvPicPr>
            <a:picLocks noChangeAspect="1" noChangeArrowheads="1"/>
          </p:cNvPicPr>
          <p:nvPr/>
        </p:nvPicPr>
        <p:blipFill>
          <a:blip r:embed="rId5" cstate="print">
            <a:lum bright="-20000" contrast="20000"/>
          </a:blip>
          <a:srcRect/>
          <a:stretch>
            <a:fillRect/>
          </a:stretch>
        </p:blipFill>
        <p:spPr bwMode="auto">
          <a:xfrm rot="18061090">
            <a:off x="7393911" y="1145510"/>
            <a:ext cx="422818" cy="422818"/>
          </a:xfrm>
          <a:prstGeom prst="rect">
            <a:avLst/>
          </a:prstGeom>
          <a:noFill/>
        </p:spPr>
      </p:pic>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1000"/>
                                        <p:tgtEl>
                                          <p:spTgt spid="12">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1000"/>
                                        <p:tgtEl>
                                          <p:spTgt spid="12">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wipe(left)">
                                      <p:cBhvr>
                                        <p:cTn id="15" dur="1000"/>
                                        <p:tgtEl>
                                          <p:spTgt spid="12">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wipe(left)">
                                      <p:cBhvr>
                                        <p:cTn id="19" dur="1000"/>
                                        <p:tgtEl>
                                          <p:spTgt spid="12">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wipe(left)">
                                      <p:cBhvr>
                                        <p:cTn id="23" dur="1000"/>
                                        <p:tgtEl>
                                          <p:spTgt spid="12">
                                            <p:txEl>
                                              <p:pRg st="4" end="4"/>
                                            </p:txEl>
                                          </p:spTgt>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wipe(left)">
                                      <p:cBhvr>
                                        <p:cTn id="27" dur="10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5836" y="685800"/>
            <a:ext cx="8627164" cy="5715000"/>
            <a:chOff x="135836" y="685800"/>
            <a:chExt cx="8627164" cy="5715000"/>
          </a:xfrm>
        </p:grpSpPr>
        <p:pic>
          <p:nvPicPr>
            <p:cNvPr id="2" name="Picture 2" descr="http://fremontfamilyplanning.com/yahoo_site_admin/assets/images/birth_control.8190703.jpg"/>
            <p:cNvPicPr>
              <a:picLocks noChangeAspect="1" noChangeArrowheads="1"/>
            </p:cNvPicPr>
            <p:nvPr/>
          </p:nvPicPr>
          <p:blipFill>
            <a:blip r:embed="rId2" cstate="print">
              <a:lum bright="10000" contrast="30000"/>
            </a:blip>
            <a:srcRect t="10008" b="12232"/>
            <a:stretch>
              <a:fillRect/>
            </a:stretch>
          </p:blipFill>
          <p:spPr bwMode="auto">
            <a:xfrm>
              <a:off x="135836" y="685800"/>
              <a:ext cx="8627164" cy="5715000"/>
            </a:xfrm>
            <a:prstGeom prst="rect">
              <a:avLst/>
            </a:prstGeom>
            <a:noFill/>
          </p:spPr>
        </p:pic>
        <p:pic>
          <p:nvPicPr>
            <p:cNvPr id="3" name="Picture 2" descr="http://fremontfamilyplanning.com/yahoo_site_admin/assets/images/birth_control.8190703.jpg"/>
            <p:cNvPicPr>
              <a:picLocks noChangeAspect="1" noChangeArrowheads="1"/>
            </p:cNvPicPr>
            <p:nvPr/>
          </p:nvPicPr>
          <p:blipFill rotWithShape="1">
            <a:blip r:embed="rId2" cstate="print">
              <a:lum bright="10000" contrast="30000"/>
            </a:blip>
            <a:srcRect l="60328" t="78371" r="32681" b="16599"/>
            <a:stretch/>
          </p:blipFill>
          <p:spPr bwMode="auto">
            <a:xfrm>
              <a:off x="7086600" y="5867400"/>
              <a:ext cx="603116" cy="369652"/>
            </a:xfrm>
            <a:prstGeom prst="rect">
              <a:avLst/>
            </a:prstGeom>
            <a:noFill/>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Rectangle 2"/>
          <p:cNvSpPr/>
          <p:nvPr/>
        </p:nvSpPr>
        <p:spPr>
          <a:xfrm>
            <a:off x="304800" y="301488"/>
            <a:ext cx="8305800" cy="830997"/>
          </a:xfrm>
          <a:prstGeom prst="rect">
            <a:avLst/>
          </a:prstGeom>
        </p:spPr>
        <p:txBody>
          <a:bodyPr wrap="square">
            <a:spAutoFit/>
          </a:bodyPr>
          <a:lstStyle/>
          <a:p>
            <a:r>
              <a:rPr lang="en-US" sz="2400" b="1" dirty="0" smtClean="0">
                <a:solidFill>
                  <a:schemeClr val="bg1"/>
                </a:solidFill>
                <a:latin typeface="Arial Narrow" pitchFamily="34" charset="0"/>
              </a:rPr>
              <a:t>IN CONCEPTION</a:t>
            </a:r>
            <a:r>
              <a:rPr lang="en-US" sz="2400" b="1" dirty="0" smtClean="0">
                <a:solidFill>
                  <a:schemeClr val="bg1"/>
                </a:solidFill>
                <a:latin typeface="Arial Narrow" pitchFamily="34" charset="0"/>
                <a:sym typeface="Wingdings 3"/>
              </a:rPr>
              <a:t> </a:t>
            </a:r>
            <a:r>
              <a:rPr lang="en-US" sz="2400" b="1" dirty="0" smtClean="0">
                <a:solidFill>
                  <a:schemeClr val="bg1"/>
                </a:solidFill>
                <a:latin typeface="Arial Narrow" pitchFamily="34" charset="0"/>
              </a:rPr>
              <a:t>there is  fusion of the sperm &amp; ovum to produce a new organism.</a:t>
            </a:r>
            <a:endParaRPr lang="en-US" sz="2400" b="1" dirty="0">
              <a:solidFill>
                <a:schemeClr val="bg1"/>
              </a:solidFill>
              <a:latin typeface="Arial Narrow" pitchFamily="34" charset="0"/>
            </a:endParaRPr>
          </a:p>
        </p:txBody>
      </p:sp>
      <p:pic>
        <p:nvPicPr>
          <p:cNvPr id="4" name="Picture 4" descr="http://us.123rf.com/400wm/400/400/Andreus/andreus0703/andreus070300079/830502-sperm-cell-trying-to-reach-a-female-ovum-digital-illustration.jpg"/>
          <p:cNvPicPr>
            <a:picLocks noChangeAspect="1" noChangeArrowheads="1"/>
          </p:cNvPicPr>
          <p:nvPr/>
        </p:nvPicPr>
        <p:blipFill>
          <a:blip r:embed="rId2" cstate="print"/>
          <a:srcRect l="48837" b="34884"/>
          <a:stretch>
            <a:fillRect/>
          </a:stretch>
        </p:blipFill>
        <p:spPr bwMode="auto">
          <a:xfrm>
            <a:off x="6858000" y="762000"/>
            <a:ext cx="1995714" cy="1905000"/>
          </a:xfrm>
          <a:prstGeom prst="rect">
            <a:avLst/>
          </a:prstGeom>
          <a:noFill/>
        </p:spPr>
      </p:pic>
      <p:pic>
        <p:nvPicPr>
          <p:cNvPr id="5" name="Picture 4" descr="http://us.123rf.com/400wm/400/400/Andreus/andreus0703/andreus070300079/830502-sperm-cell-trying-to-reach-a-female-ovum-digital-illustration.jpg"/>
          <p:cNvPicPr>
            <a:picLocks noChangeAspect="1" noChangeArrowheads="1"/>
          </p:cNvPicPr>
          <p:nvPr/>
        </p:nvPicPr>
        <p:blipFill>
          <a:blip r:embed="rId2" cstate="print"/>
          <a:srcRect t="25581" r="49418" b="9302"/>
          <a:stretch>
            <a:fillRect/>
          </a:stretch>
        </p:blipFill>
        <p:spPr bwMode="auto">
          <a:xfrm>
            <a:off x="2514600" y="762000"/>
            <a:ext cx="1981200" cy="1912883"/>
          </a:xfrm>
          <a:prstGeom prst="rect">
            <a:avLst/>
          </a:prstGeom>
          <a:noFill/>
        </p:spPr>
      </p:pic>
      <p:sp>
        <p:nvSpPr>
          <p:cNvPr id="6" name="Rectangle 5"/>
          <p:cNvSpPr/>
          <p:nvPr/>
        </p:nvSpPr>
        <p:spPr>
          <a:xfrm>
            <a:off x="228600" y="2630556"/>
            <a:ext cx="8458200" cy="461665"/>
          </a:xfrm>
          <a:prstGeom prst="rect">
            <a:avLst/>
          </a:prstGeom>
        </p:spPr>
        <p:txBody>
          <a:bodyPr wrap="square">
            <a:spAutoFit/>
          </a:bodyPr>
          <a:lstStyle/>
          <a:p>
            <a:r>
              <a:rPr lang="en-US" sz="2400" b="1" dirty="0" smtClean="0">
                <a:solidFill>
                  <a:schemeClr val="bg1"/>
                </a:solidFill>
                <a:latin typeface="Arial Narrow" pitchFamily="34" charset="0"/>
              </a:rPr>
              <a:t>IN CONTRACEPTION</a:t>
            </a:r>
            <a:r>
              <a:rPr lang="en-US" sz="2400" b="1" dirty="0" smtClean="0">
                <a:solidFill>
                  <a:schemeClr val="bg1"/>
                </a:solidFill>
                <a:latin typeface="Arial Narrow" pitchFamily="34" charset="0"/>
                <a:sym typeface="Wingdings 3"/>
              </a:rPr>
              <a:t> </a:t>
            </a:r>
            <a:r>
              <a:rPr lang="en-US" sz="2400" b="1" dirty="0" smtClean="0">
                <a:solidFill>
                  <a:schemeClr val="bg1"/>
                </a:solidFill>
                <a:latin typeface="Arial Narrow" pitchFamily="34" charset="0"/>
              </a:rPr>
              <a:t>  </a:t>
            </a:r>
            <a:r>
              <a:rPr lang="en-US" sz="2400" b="1" dirty="0">
                <a:solidFill>
                  <a:schemeClr val="bg1"/>
                </a:solidFill>
                <a:latin typeface="Arial Narrow" pitchFamily="34" charset="0"/>
              </a:rPr>
              <a:t>we are preventing this fusion to </a:t>
            </a:r>
            <a:r>
              <a:rPr lang="en-US" sz="2400" b="1" dirty="0" smtClean="0">
                <a:solidFill>
                  <a:schemeClr val="bg1"/>
                </a:solidFill>
                <a:latin typeface="Arial Narrow" pitchFamily="34" charset="0"/>
              </a:rPr>
              <a:t>occur</a:t>
            </a:r>
          </a:p>
        </p:txBody>
      </p:sp>
      <p:sp>
        <p:nvSpPr>
          <p:cNvPr id="8" name="Rectangle 7"/>
          <p:cNvSpPr/>
          <p:nvPr/>
        </p:nvSpPr>
        <p:spPr>
          <a:xfrm>
            <a:off x="5085095" y="762000"/>
            <a:ext cx="1315705" cy="156966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9600" b="1" cap="none" spc="150" dirty="0" smtClean="0">
                <a:ln w="11430"/>
                <a:solidFill>
                  <a:srgbClr val="F8F8F8"/>
                </a:solidFill>
                <a:effectLst>
                  <a:outerShdw blurRad="25400" algn="tl" rotWithShape="0">
                    <a:srgbClr val="000000">
                      <a:alpha val="43000"/>
                    </a:srgbClr>
                  </a:outerShdw>
                </a:effectLst>
                <a:latin typeface="Cambria" pitchFamily="18" charset="0"/>
              </a:rPr>
              <a:t>?</a:t>
            </a:r>
            <a:endParaRPr lang="en-US" sz="9600" b="1" cap="none" spc="150" dirty="0">
              <a:ln w="11430"/>
              <a:solidFill>
                <a:srgbClr val="F8F8F8"/>
              </a:solidFill>
              <a:effectLst>
                <a:outerShdw blurRad="25400" algn="tl" rotWithShape="0">
                  <a:srgbClr val="000000">
                    <a:alpha val="43000"/>
                  </a:srgbClr>
                </a:outerShdw>
              </a:effectLst>
              <a:latin typeface="Cambria" pitchFamily="18" charset="0"/>
            </a:endParaRPr>
          </a:p>
        </p:txBody>
      </p:sp>
      <p:grpSp>
        <p:nvGrpSpPr>
          <p:cNvPr id="50" name="Group 49"/>
          <p:cNvGrpSpPr/>
          <p:nvPr/>
        </p:nvGrpSpPr>
        <p:grpSpPr>
          <a:xfrm>
            <a:off x="312579" y="3433464"/>
            <a:ext cx="4145122" cy="1055133"/>
            <a:chOff x="312579" y="3433464"/>
            <a:chExt cx="4145122" cy="1055133"/>
          </a:xfrm>
        </p:grpSpPr>
        <p:sp>
          <p:nvSpPr>
            <p:cNvPr id="9" name="Rectangle 8"/>
            <p:cNvSpPr/>
            <p:nvPr/>
          </p:nvSpPr>
          <p:spPr>
            <a:xfrm>
              <a:off x="312579" y="3657600"/>
              <a:ext cx="2133600" cy="830997"/>
            </a:xfrm>
            <a:prstGeom prst="rect">
              <a:avLst/>
            </a:prstGeom>
            <a:solidFill>
              <a:srgbClr val="660033"/>
            </a:soli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Normal process of ovulation</a:t>
              </a:r>
              <a:endParaRPr lang="en-US" sz="2400" b="1" dirty="0">
                <a:solidFill>
                  <a:srgbClr val="F3F3F3"/>
                </a:solidFill>
                <a:latin typeface="Arial Narrow" pitchFamily="34" charset="0"/>
              </a:endParaRPr>
            </a:p>
          </p:txBody>
        </p:sp>
        <p:cxnSp>
          <p:nvCxnSpPr>
            <p:cNvPr id="17" name="Straight Arrow Connector 16"/>
            <p:cNvCxnSpPr>
              <a:stCxn id="34" idx="2"/>
            </p:cNvCxnSpPr>
            <p:nvPr/>
          </p:nvCxnSpPr>
          <p:spPr>
            <a:xfrm rot="5400000">
              <a:off x="3297883" y="2497782"/>
              <a:ext cx="224135" cy="2095500"/>
            </a:xfrm>
            <a:prstGeom prst="straightConnector1">
              <a:avLst/>
            </a:prstGeom>
            <a:ln w="38100">
              <a:solidFill>
                <a:srgbClr val="FFDED5"/>
              </a:solidFill>
              <a:tailEnd type="arrow"/>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3200400" y="3428999"/>
            <a:ext cx="1790700" cy="838201"/>
            <a:chOff x="3200400" y="3428999"/>
            <a:chExt cx="1790700" cy="838201"/>
          </a:xfrm>
        </p:grpSpPr>
        <p:sp>
          <p:nvSpPr>
            <p:cNvPr id="10" name="Rectangle 9"/>
            <p:cNvSpPr/>
            <p:nvPr/>
          </p:nvSpPr>
          <p:spPr>
            <a:xfrm>
              <a:off x="3200400" y="3805535"/>
              <a:ext cx="1790700" cy="461665"/>
            </a:xfrm>
            <a:prstGeom prst="rect">
              <a:avLst/>
            </a:prstGeom>
            <a:solidFill>
              <a:srgbClr val="660033"/>
            </a:solidFill>
            <a:ln w="28575">
              <a:solidFill>
                <a:srgbClr val="FFDED5"/>
              </a:solidFill>
            </a:ln>
            <a:effectLst/>
          </p:spPr>
          <p:txBody>
            <a:bodyPr wrap="square">
              <a:spAutoFit/>
            </a:bodyPr>
            <a:lstStyle/>
            <a:p>
              <a:r>
                <a:rPr lang="en-US" sz="2400" b="1" dirty="0" smtClean="0">
                  <a:solidFill>
                    <a:srgbClr val="F3F3F3"/>
                  </a:solidFill>
                  <a:latin typeface="Arial Narrow" pitchFamily="34" charset="0"/>
                </a:rPr>
                <a:t>Implantation</a:t>
              </a:r>
              <a:endParaRPr lang="en-US" sz="2400" b="1" dirty="0">
                <a:solidFill>
                  <a:srgbClr val="F3F3F3"/>
                </a:solidFill>
                <a:latin typeface="Arial Narrow" pitchFamily="34" charset="0"/>
              </a:endParaRPr>
            </a:p>
          </p:txBody>
        </p:sp>
        <p:cxnSp>
          <p:nvCxnSpPr>
            <p:cNvPr id="19" name="Straight Arrow Connector 18"/>
            <p:cNvCxnSpPr>
              <a:endCxn id="10" idx="0"/>
            </p:cNvCxnSpPr>
            <p:nvPr/>
          </p:nvCxnSpPr>
          <p:spPr>
            <a:xfrm rot="5400000">
              <a:off x="4087630" y="3437120"/>
              <a:ext cx="376535" cy="360294"/>
            </a:xfrm>
            <a:prstGeom prst="straightConnector1">
              <a:avLst/>
            </a:prstGeom>
            <a:ln w="38100">
              <a:solidFill>
                <a:srgbClr val="FFDED5"/>
              </a:solidFill>
              <a:tailEnd type="arrow"/>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456044" y="3429000"/>
            <a:ext cx="4002155" cy="974066"/>
            <a:chOff x="4456044" y="3429000"/>
            <a:chExt cx="3407007" cy="974066"/>
          </a:xfrm>
        </p:grpSpPr>
        <p:sp>
          <p:nvSpPr>
            <p:cNvPr id="11" name="Rectangle 10"/>
            <p:cNvSpPr/>
            <p:nvPr/>
          </p:nvSpPr>
          <p:spPr>
            <a:xfrm>
              <a:off x="5138573" y="3572069"/>
              <a:ext cx="2724478" cy="830997"/>
            </a:xfrm>
            <a:prstGeom prst="rect">
              <a:avLst/>
            </a:prstGeom>
            <a:solidFill>
              <a:srgbClr val="660033"/>
            </a:soli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Preventing sperm </a:t>
              </a:r>
              <a:r>
                <a:rPr lang="en-US" sz="2400" b="1" dirty="0">
                  <a:solidFill>
                    <a:srgbClr val="F3F3F3"/>
                  </a:solidFill>
                  <a:latin typeface="Arial Narrow" pitchFamily="34" charset="0"/>
                </a:rPr>
                <a:t>from </a:t>
              </a:r>
              <a:r>
                <a:rPr lang="en-US" sz="2400" b="1" dirty="0" smtClean="0">
                  <a:solidFill>
                    <a:srgbClr val="F3F3F3"/>
                  </a:solidFill>
                  <a:latin typeface="Arial Narrow" pitchFamily="34" charset="0"/>
                </a:rPr>
                <a:t>fertilizing the ovum</a:t>
              </a:r>
              <a:endParaRPr lang="en-US" sz="2400" b="1" dirty="0">
                <a:solidFill>
                  <a:srgbClr val="F3F3F3"/>
                </a:solidFill>
                <a:latin typeface="Arial Narrow" pitchFamily="34" charset="0"/>
              </a:endParaRPr>
            </a:p>
          </p:txBody>
        </p:sp>
        <p:cxnSp>
          <p:nvCxnSpPr>
            <p:cNvPr id="22" name="Straight Arrow Connector 21"/>
            <p:cNvCxnSpPr/>
            <p:nvPr/>
          </p:nvCxnSpPr>
          <p:spPr>
            <a:xfrm>
              <a:off x="4456044" y="3429000"/>
              <a:ext cx="2438400" cy="143069"/>
            </a:xfrm>
            <a:prstGeom prst="straightConnector1">
              <a:avLst/>
            </a:prstGeom>
            <a:ln w="38100">
              <a:solidFill>
                <a:srgbClr val="FFDED5"/>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28600" y="4918045"/>
            <a:ext cx="2971800" cy="1502976"/>
          </a:xfrm>
          <a:prstGeom prst="rect">
            <a:avLst/>
          </a:prstGeom>
          <a:noFill/>
        </p:spPr>
        <p:txBody>
          <a:bodyPr wrap="square" rtlCol="0">
            <a:spAutoFit/>
          </a:bodyPr>
          <a:lstStyle/>
          <a:p>
            <a:pPr>
              <a:lnSpc>
                <a:spcPts val="2200"/>
              </a:lnSpc>
            </a:pPr>
            <a:r>
              <a:rPr lang="en-US" sz="2200" b="1" smtClean="0">
                <a:solidFill>
                  <a:schemeClr val="bg1"/>
                </a:solidFill>
                <a:latin typeface="Arial Narrow" pitchFamily="34" charset="0"/>
              </a:rPr>
              <a:t>Oral Contraceptive </a:t>
            </a:r>
            <a:r>
              <a:rPr lang="en-US" sz="2200" b="1" dirty="0" smtClean="0">
                <a:solidFill>
                  <a:schemeClr val="bg1"/>
                </a:solidFill>
                <a:latin typeface="Arial Narrow" pitchFamily="34" charset="0"/>
              </a:rPr>
              <a:t>pills</a:t>
            </a:r>
            <a:r>
              <a:rPr lang="ar-SA" sz="2200" b="1" dirty="0" smtClean="0">
                <a:solidFill>
                  <a:schemeClr val="bg1"/>
                </a:solidFill>
                <a:latin typeface="Arial Narrow" pitchFamily="34" charset="0"/>
              </a:rPr>
              <a:t>  </a:t>
            </a:r>
            <a:endParaRPr lang="en-US" sz="2200" b="1" dirty="0" smtClean="0">
              <a:solidFill>
                <a:schemeClr val="bg1"/>
              </a:solidFill>
              <a:latin typeface="Arial Narrow" pitchFamily="34" charset="0"/>
            </a:endParaRPr>
          </a:p>
          <a:p>
            <a:pPr>
              <a:lnSpc>
                <a:spcPts val="2200"/>
              </a:lnSpc>
            </a:pPr>
            <a:r>
              <a:rPr lang="en-US" sz="2200" b="1" dirty="0" smtClean="0">
                <a:solidFill>
                  <a:schemeClr val="bg1"/>
                </a:solidFill>
                <a:latin typeface="Arial Narrow" pitchFamily="34" charset="0"/>
              </a:rPr>
              <a:t>Contraceptive Patches</a:t>
            </a:r>
          </a:p>
          <a:p>
            <a:pPr>
              <a:lnSpc>
                <a:spcPts val="2200"/>
              </a:lnSpc>
            </a:pPr>
            <a:r>
              <a:rPr lang="en-US" sz="2200" b="1" dirty="0">
                <a:solidFill>
                  <a:schemeClr val="bg1"/>
                </a:solidFill>
                <a:latin typeface="Arial Narrow" pitchFamily="34" charset="0"/>
              </a:rPr>
              <a:t>Vaginal rings</a:t>
            </a:r>
          </a:p>
          <a:p>
            <a:pPr>
              <a:lnSpc>
                <a:spcPts val="2200"/>
              </a:lnSpc>
            </a:pPr>
            <a:r>
              <a:rPr lang="en-US" sz="2200" b="1" dirty="0" smtClean="0">
                <a:solidFill>
                  <a:schemeClr val="bg1"/>
                </a:solidFill>
                <a:latin typeface="Arial Narrow" pitchFamily="34" charset="0"/>
              </a:rPr>
              <a:t>Injectable  </a:t>
            </a:r>
          </a:p>
          <a:p>
            <a:pPr>
              <a:lnSpc>
                <a:spcPts val="2200"/>
              </a:lnSpc>
            </a:pPr>
            <a:r>
              <a:rPr lang="en-US" sz="2200" b="1" dirty="0" smtClean="0">
                <a:solidFill>
                  <a:schemeClr val="bg1"/>
                </a:solidFill>
                <a:latin typeface="Arial Narrow" pitchFamily="34" charset="0"/>
              </a:rPr>
              <a:t>IUD (with hormone)</a:t>
            </a:r>
          </a:p>
        </p:txBody>
      </p:sp>
      <p:sp>
        <p:nvSpPr>
          <p:cNvPr id="26" name="TextBox 25"/>
          <p:cNvSpPr txBox="1"/>
          <p:nvPr/>
        </p:nvSpPr>
        <p:spPr>
          <a:xfrm>
            <a:off x="3124200" y="4267200"/>
            <a:ext cx="1752600" cy="412934"/>
          </a:xfrm>
          <a:prstGeom prst="rect">
            <a:avLst/>
          </a:prstGeom>
          <a:noFill/>
        </p:spPr>
        <p:txBody>
          <a:bodyPr wrap="square" rtlCol="0">
            <a:spAutoFit/>
          </a:bodyPr>
          <a:lstStyle/>
          <a:p>
            <a:pPr>
              <a:lnSpc>
                <a:spcPts val="2500"/>
              </a:lnSpc>
              <a:spcBef>
                <a:spcPts val="600"/>
              </a:spcBef>
            </a:pPr>
            <a:r>
              <a:rPr lang="en-US" sz="2400" dirty="0" smtClean="0">
                <a:solidFill>
                  <a:srgbClr val="FFDED5"/>
                </a:solidFill>
                <a:effectLst>
                  <a:outerShdw blurRad="38100" dist="38100" dir="2700000" algn="tl">
                    <a:srgbClr val="000000"/>
                  </a:outerShdw>
                </a:effectLst>
                <a:latin typeface="Bernard MT Condensed" pitchFamily="18" charset="0"/>
              </a:rPr>
              <a:t>IUD</a:t>
            </a:r>
            <a:r>
              <a:rPr lang="en-US" sz="2200" dirty="0" smtClean="0">
                <a:solidFill>
                  <a:srgbClr val="FFDED5"/>
                </a:solidFill>
                <a:effectLst>
                  <a:outerShdw blurRad="38100" dist="38100" dir="2700000" algn="tl">
                    <a:srgbClr val="000000"/>
                  </a:outerShdw>
                </a:effectLst>
                <a:latin typeface="Bernard MT Condensed" pitchFamily="18" charset="0"/>
              </a:rPr>
              <a:t> </a:t>
            </a:r>
            <a:r>
              <a:rPr lang="en-US" sz="2000" b="1" i="1" dirty="0" smtClean="0">
                <a:solidFill>
                  <a:schemeClr val="bg1"/>
                </a:solidFill>
                <a:effectLst>
                  <a:outerShdw blurRad="38100" dist="38100" dir="2700000" algn="tl">
                    <a:srgbClr val="000000"/>
                  </a:outerShdw>
                </a:effectLst>
                <a:latin typeface="Arial Narrow" pitchFamily="34" charset="0"/>
              </a:rPr>
              <a:t>(</a:t>
            </a:r>
            <a:r>
              <a:rPr lang="en-US" sz="2000" b="1" i="1" dirty="0" smtClean="0">
                <a:solidFill>
                  <a:schemeClr val="bg1"/>
                </a:solidFill>
                <a:latin typeface="Arial Narrow" pitchFamily="34" charset="0"/>
              </a:rPr>
              <a:t>copper T) </a:t>
            </a:r>
            <a:endParaRPr lang="en-US" sz="2000" b="1" i="1" dirty="0">
              <a:solidFill>
                <a:schemeClr val="bg1"/>
              </a:solidFill>
              <a:effectLst>
                <a:outerShdw blurRad="38100" dist="38100" dir="2700000" algn="tl">
                  <a:srgbClr val="000000"/>
                </a:outerShdw>
              </a:effectLst>
              <a:latin typeface="Arial Narrow" pitchFamily="34" charset="0"/>
            </a:endParaRPr>
          </a:p>
        </p:txBody>
      </p:sp>
      <p:sp>
        <p:nvSpPr>
          <p:cNvPr id="27" name="TextBox 26"/>
          <p:cNvSpPr txBox="1"/>
          <p:nvPr/>
        </p:nvSpPr>
        <p:spPr>
          <a:xfrm>
            <a:off x="5127166" y="5410200"/>
            <a:ext cx="1559772" cy="1054135"/>
          </a:xfrm>
          <a:prstGeom prst="rect">
            <a:avLst/>
          </a:prstGeom>
          <a:solidFill>
            <a:srgbClr val="632523">
              <a:alpha val="45098"/>
            </a:srgbClr>
          </a:solidFill>
          <a:ln>
            <a:noFill/>
          </a:ln>
        </p:spPr>
        <p:txBody>
          <a:bodyPr wrap="square" rtlCol="0">
            <a:spAutoFit/>
          </a:bodyPr>
          <a:lstStyle/>
          <a:p>
            <a:pPr>
              <a:lnSpc>
                <a:spcPts val="2500"/>
              </a:lnSpc>
            </a:pPr>
            <a:r>
              <a:rPr lang="en-US" sz="2200" dirty="0" err="1" smtClean="0">
                <a:solidFill>
                  <a:srgbClr val="FFDED5"/>
                </a:solidFill>
                <a:effectLst>
                  <a:outerShdw blurRad="38100" dist="38100" dir="2700000" algn="tl">
                    <a:srgbClr val="000000"/>
                  </a:outerShdw>
                </a:effectLst>
                <a:latin typeface="Bernard MT Condensed" pitchFamily="18" charset="0"/>
              </a:rPr>
              <a:t>Spermicidals</a:t>
            </a:r>
            <a:r>
              <a:rPr lang="en-US" sz="2200" b="1" dirty="0" smtClean="0">
                <a:solidFill>
                  <a:schemeClr val="bg1"/>
                </a:solidFill>
                <a:latin typeface="Arial Narrow" pitchFamily="34" charset="0"/>
              </a:rPr>
              <a:t> </a:t>
            </a:r>
          </a:p>
          <a:p>
            <a:pPr>
              <a:lnSpc>
                <a:spcPts val="2500"/>
              </a:lnSpc>
            </a:pPr>
            <a:r>
              <a:rPr lang="en-US" sz="2200" b="1" dirty="0" smtClean="0">
                <a:solidFill>
                  <a:schemeClr val="bg1"/>
                </a:solidFill>
                <a:latin typeface="Arial Narrow" pitchFamily="34" charset="0"/>
              </a:rPr>
              <a:t>Jells </a:t>
            </a:r>
          </a:p>
          <a:p>
            <a:pPr>
              <a:lnSpc>
                <a:spcPts val="2500"/>
              </a:lnSpc>
            </a:pPr>
            <a:r>
              <a:rPr lang="en-US" sz="2200" b="1" dirty="0" smtClean="0">
                <a:solidFill>
                  <a:schemeClr val="bg1"/>
                </a:solidFill>
                <a:latin typeface="Arial Narrow" pitchFamily="34" charset="0"/>
              </a:rPr>
              <a:t>Foams</a:t>
            </a:r>
          </a:p>
        </p:txBody>
      </p:sp>
      <p:grpSp>
        <p:nvGrpSpPr>
          <p:cNvPr id="54" name="Group 53"/>
          <p:cNvGrpSpPr/>
          <p:nvPr/>
        </p:nvGrpSpPr>
        <p:grpSpPr>
          <a:xfrm>
            <a:off x="5181599" y="4371393"/>
            <a:ext cx="3733801" cy="1068352"/>
            <a:chOff x="5181599" y="4371393"/>
            <a:chExt cx="3733801" cy="1068352"/>
          </a:xfrm>
        </p:grpSpPr>
        <p:sp>
          <p:nvSpPr>
            <p:cNvPr id="13" name="Rectangle 12"/>
            <p:cNvSpPr/>
            <p:nvPr/>
          </p:nvSpPr>
          <p:spPr>
            <a:xfrm>
              <a:off x="5181599" y="4590662"/>
              <a:ext cx="1399593" cy="830997"/>
            </a:xfrm>
            <a:prstGeom prst="rect">
              <a:avLst/>
            </a:prstGeom>
            <a:solidFill>
              <a:srgbClr val="660033"/>
            </a:solidFill>
            <a:ln w="28575">
              <a:solidFill>
                <a:srgbClr val="FFDED5"/>
              </a:solidFill>
            </a:ln>
            <a:effectLst/>
          </p:spPr>
          <p:txBody>
            <a:bodyPr wrap="square">
              <a:spAutoFit/>
            </a:bodyPr>
            <a:lstStyle/>
            <a:p>
              <a:r>
                <a:rPr lang="en-US" sz="2400" b="1" dirty="0">
                  <a:solidFill>
                    <a:srgbClr val="F3F3F3"/>
                  </a:solidFill>
                  <a:latin typeface="Arial Narrow" pitchFamily="34" charset="0"/>
                </a:rPr>
                <a:t>Killing the sperm</a:t>
              </a:r>
            </a:p>
          </p:txBody>
        </p:sp>
        <p:sp>
          <p:nvSpPr>
            <p:cNvPr id="14" name="Rectangle 13"/>
            <p:cNvSpPr/>
            <p:nvPr/>
          </p:nvSpPr>
          <p:spPr>
            <a:xfrm>
              <a:off x="7162800" y="4608748"/>
              <a:ext cx="1752600" cy="830997"/>
            </a:xfrm>
            <a:prstGeom prst="rect">
              <a:avLst/>
            </a:prstGeom>
            <a:solidFill>
              <a:srgbClr val="660033"/>
            </a:solidFill>
            <a:ln w="28575">
              <a:solidFill>
                <a:srgbClr val="FFDED5"/>
              </a:solidFill>
            </a:ln>
            <a:effectLst/>
          </p:spPr>
          <p:txBody>
            <a:bodyPr wrap="square">
              <a:spAutoFit/>
            </a:bodyPr>
            <a:lstStyle/>
            <a:p>
              <a:r>
                <a:rPr lang="en-US" sz="2400" b="1" dirty="0" smtClean="0">
                  <a:solidFill>
                    <a:srgbClr val="F3F3F3"/>
                  </a:solidFill>
                  <a:latin typeface="Arial Narrow" pitchFamily="34" charset="0"/>
                </a:rPr>
                <a:t>Interruption </a:t>
              </a:r>
              <a:r>
                <a:rPr lang="en-US" sz="2400" b="1" dirty="0">
                  <a:solidFill>
                    <a:srgbClr val="F3F3F3"/>
                  </a:solidFill>
                  <a:latin typeface="Arial Narrow" pitchFamily="34" charset="0"/>
                </a:rPr>
                <a:t>by a barrier</a:t>
              </a:r>
            </a:p>
          </p:txBody>
        </p:sp>
        <p:grpSp>
          <p:nvGrpSpPr>
            <p:cNvPr id="53" name="Group 52"/>
            <p:cNvGrpSpPr/>
            <p:nvPr/>
          </p:nvGrpSpPr>
          <p:grpSpPr>
            <a:xfrm>
              <a:off x="6528312" y="4371393"/>
              <a:ext cx="732454" cy="258144"/>
              <a:chOff x="6658946" y="4449144"/>
              <a:chExt cx="609599" cy="152400"/>
            </a:xfrm>
          </p:grpSpPr>
          <p:cxnSp>
            <p:nvCxnSpPr>
              <p:cNvPr id="29" name="Straight Arrow Connector 28"/>
              <p:cNvCxnSpPr/>
              <p:nvPr/>
            </p:nvCxnSpPr>
            <p:spPr>
              <a:xfrm rot="10800000" flipV="1">
                <a:off x="6658946" y="4449144"/>
                <a:ext cx="304800" cy="152400"/>
              </a:xfrm>
              <a:prstGeom prst="straightConnector1">
                <a:avLst/>
              </a:prstGeom>
              <a:ln w="57150">
                <a:solidFill>
                  <a:srgbClr val="FFDED5"/>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963745" y="4449144"/>
                <a:ext cx="304800" cy="152400"/>
              </a:xfrm>
              <a:prstGeom prst="straightConnector1">
                <a:avLst/>
              </a:prstGeom>
              <a:ln w="57150">
                <a:solidFill>
                  <a:srgbClr val="FFDED5"/>
                </a:solidFill>
                <a:tailEnd type="arrow"/>
              </a:ln>
            </p:spPr>
            <p:style>
              <a:lnRef idx="1">
                <a:schemeClr val="accent1"/>
              </a:lnRef>
              <a:fillRef idx="0">
                <a:schemeClr val="accent1"/>
              </a:fillRef>
              <a:effectRef idx="0">
                <a:schemeClr val="accent1"/>
              </a:effectRef>
              <a:fontRef idx="minor">
                <a:schemeClr val="tx1"/>
              </a:fontRef>
            </p:style>
          </p:cxnSp>
        </p:grpSp>
      </p:grpSp>
      <p:sp>
        <p:nvSpPr>
          <p:cNvPr id="33" name="TextBox 32"/>
          <p:cNvSpPr txBox="1"/>
          <p:nvPr/>
        </p:nvSpPr>
        <p:spPr>
          <a:xfrm>
            <a:off x="7183014" y="5439745"/>
            <a:ext cx="1752600" cy="1374735"/>
          </a:xfrm>
          <a:prstGeom prst="rect">
            <a:avLst/>
          </a:prstGeom>
          <a:solidFill>
            <a:srgbClr val="632523">
              <a:alpha val="45098"/>
            </a:srgbClr>
          </a:solidFill>
        </p:spPr>
        <p:txBody>
          <a:bodyPr wrap="square" rtlCol="0">
            <a:spAutoFit/>
          </a:bodyPr>
          <a:lstStyle/>
          <a:p>
            <a:pPr>
              <a:lnSpc>
                <a:spcPts val="2500"/>
              </a:lnSpc>
            </a:pPr>
            <a:r>
              <a:rPr lang="en-US" sz="2200" dirty="0" smtClean="0">
                <a:solidFill>
                  <a:srgbClr val="FFDED5"/>
                </a:solidFill>
                <a:effectLst>
                  <a:outerShdw blurRad="38100" dist="38100" dir="2700000" algn="tl">
                    <a:srgbClr val="000000"/>
                  </a:outerShdw>
                </a:effectLst>
                <a:latin typeface="Bernard MT Condensed" pitchFamily="18" charset="0"/>
              </a:rPr>
              <a:t>Condoms </a:t>
            </a:r>
          </a:p>
          <a:p>
            <a:pPr>
              <a:lnSpc>
                <a:spcPts val="2500"/>
              </a:lnSpc>
            </a:pPr>
            <a:r>
              <a:rPr lang="en-US" sz="2200" dirty="0" smtClean="0">
                <a:solidFill>
                  <a:srgbClr val="FFDED5"/>
                </a:solidFill>
                <a:effectLst>
                  <a:outerShdw blurRad="38100" dist="38100" dir="2700000" algn="tl">
                    <a:srgbClr val="000000"/>
                  </a:outerShdw>
                </a:effectLst>
                <a:latin typeface="Bernard MT Condensed" pitchFamily="18" charset="0"/>
              </a:rPr>
              <a:t>Cervical caps Diaphragms</a:t>
            </a:r>
          </a:p>
          <a:p>
            <a:pPr>
              <a:lnSpc>
                <a:spcPts val="2500"/>
              </a:lnSpc>
            </a:pPr>
            <a:r>
              <a:rPr lang="en-US" sz="2200" dirty="0" smtClean="0">
                <a:solidFill>
                  <a:srgbClr val="FFDED5"/>
                </a:solidFill>
                <a:effectLst>
                  <a:outerShdw blurRad="38100" dist="38100" dir="2700000" algn="tl">
                    <a:srgbClr val="000000"/>
                  </a:outerShdw>
                </a:effectLst>
                <a:latin typeface="Bernard MT Condensed" pitchFamily="18" charset="0"/>
              </a:rPr>
              <a:t>Thin films</a:t>
            </a:r>
            <a:endParaRPr lang="en-US" sz="2200" dirty="0">
              <a:solidFill>
                <a:srgbClr val="FFDED5"/>
              </a:solidFill>
              <a:effectLst>
                <a:outerShdw blurRad="38100" dist="38100" dir="2700000" algn="tl">
                  <a:srgbClr val="000000"/>
                </a:outerShdw>
              </a:effectLst>
              <a:latin typeface="Bernard MT Condensed" pitchFamily="18" charset="0"/>
            </a:endParaRPr>
          </a:p>
        </p:txBody>
      </p:sp>
      <p:sp>
        <p:nvSpPr>
          <p:cNvPr id="41" name="TextBox 40"/>
          <p:cNvSpPr txBox="1"/>
          <p:nvPr/>
        </p:nvSpPr>
        <p:spPr>
          <a:xfrm>
            <a:off x="202159" y="4545559"/>
            <a:ext cx="2475724" cy="430887"/>
          </a:xfrm>
          <a:prstGeom prst="rect">
            <a:avLst/>
          </a:prstGeom>
          <a:noFill/>
        </p:spPr>
        <p:txBody>
          <a:bodyPr wrap="square" rtlCol="0">
            <a:spAutoFit/>
          </a:bodyPr>
          <a:lstStyle/>
          <a:p>
            <a:r>
              <a:rPr lang="en-US" sz="2200" dirty="0" smtClean="0">
                <a:solidFill>
                  <a:srgbClr val="FFDED5"/>
                </a:solidFill>
                <a:effectLst>
                  <a:outerShdw blurRad="38100" dist="38100" dir="2700000" algn="tl">
                    <a:srgbClr val="000000"/>
                  </a:outerShdw>
                </a:effectLst>
                <a:latin typeface="Bernard MT Condensed" pitchFamily="18" charset="0"/>
              </a:rPr>
              <a:t>HORMONAL  THERAPY</a:t>
            </a:r>
            <a:endParaRPr lang="en-US" sz="2200" dirty="0">
              <a:solidFill>
                <a:srgbClr val="FFDED5"/>
              </a:solidFill>
              <a:effectLst>
                <a:outerShdw blurRad="38100" dist="38100" dir="2700000" algn="tl">
                  <a:srgbClr val="000000"/>
                </a:outerShdw>
              </a:effectLst>
              <a:latin typeface="Bernard MT Condensed" pitchFamily="18" charset="0"/>
            </a:endParaRPr>
          </a:p>
        </p:txBody>
      </p:sp>
      <p:grpSp>
        <p:nvGrpSpPr>
          <p:cNvPr id="48" name="Group 47"/>
          <p:cNvGrpSpPr/>
          <p:nvPr/>
        </p:nvGrpSpPr>
        <p:grpSpPr>
          <a:xfrm>
            <a:off x="228600" y="2971800"/>
            <a:ext cx="8458200" cy="461665"/>
            <a:chOff x="228600" y="2971800"/>
            <a:chExt cx="8458200" cy="461665"/>
          </a:xfrm>
        </p:grpSpPr>
        <p:sp>
          <p:nvSpPr>
            <p:cNvPr id="34" name="Rectangle 33"/>
            <p:cNvSpPr/>
            <p:nvPr/>
          </p:nvSpPr>
          <p:spPr>
            <a:xfrm>
              <a:off x="228600" y="2971800"/>
              <a:ext cx="8458200" cy="461665"/>
            </a:xfrm>
            <a:prstGeom prst="rect">
              <a:avLst/>
            </a:prstGeom>
          </p:spPr>
          <p:txBody>
            <a:bodyPr wrap="square">
              <a:spAutoFit/>
            </a:bodyPr>
            <a:lstStyle/>
            <a:p>
              <a:r>
                <a:rPr lang="en-US" sz="2400" b="1" dirty="0" smtClean="0">
                  <a:solidFill>
                    <a:schemeClr val="bg1"/>
                  </a:solidFill>
                  <a:latin typeface="Arial Narrow" pitchFamily="34" charset="0"/>
                </a:rPr>
                <a:t>This achieved by </a:t>
              </a:r>
              <a:r>
                <a:rPr lang="en-US" sz="2400" b="1" dirty="0" smtClean="0">
                  <a:solidFill>
                    <a:srgbClr val="F3F3F3"/>
                  </a:solidFill>
                  <a:latin typeface="Arial Narrow" pitchFamily="34" charset="0"/>
                </a:rPr>
                <a:t>interfering with</a:t>
              </a:r>
              <a:endParaRPr lang="en-US" sz="2400" b="1" dirty="0">
                <a:solidFill>
                  <a:schemeClr val="bg1"/>
                </a:solidFill>
                <a:latin typeface="Arial Narrow" pitchFamily="34" charset="0"/>
              </a:endParaRPr>
            </a:p>
          </p:txBody>
        </p:sp>
        <p:cxnSp>
          <p:nvCxnSpPr>
            <p:cNvPr id="46" name="Straight Arrow Connector 45"/>
            <p:cNvCxnSpPr>
              <a:endCxn id="34" idx="2"/>
            </p:cNvCxnSpPr>
            <p:nvPr/>
          </p:nvCxnSpPr>
          <p:spPr>
            <a:xfrm>
              <a:off x="4267200" y="3276600"/>
              <a:ext cx="190500" cy="156865"/>
            </a:xfrm>
            <a:prstGeom prst="straightConnector1">
              <a:avLst/>
            </a:prstGeom>
            <a:ln w="38100">
              <a:solidFill>
                <a:srgbClr val="FFDED5"/>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22222E-6 4.16281E-7 L -0.125 4.16281E-7 " pathEditMode="relative" ptsTypes="AA">
                                      <p:cBhvr>
                                        <p:cTn id="6" dur="2000" fill="hold"/>
                                        <p:tgtEl>
                                          <p:spTgt spid="4"/>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6.66667E-6 2.11841E-6 L 0.13334 2.11841E-6 " pathEditMode="relative" ptsTypes="AA">
                                      <p:cBhvr>
                                        <p:cTn id="8" dur="2000" fill="hold"/>
                                        <p:tgtEl>
                                          <p:spTgt spid="5"/>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1000"/>
                                        <p:tgtEl>
                                          <p:spTgt spid="6"/>
                                        </p:tgtEl>
                                      </p:cBhvr>
                                    </p:animEffect>
                                  </p:childTnLst>
                                </p:cTn>
                              </p:par>
                            </p:childTnLst>
                          </p:cTn>
                        </p:par>
                        <p:par>
                          <p:cTn id="14" fill="hold">
                            <p:stCondLst>
                              <p:cond delay="1000"/>
                            </p:stCondLst>
                            <p:childTnLst>
                              <p:par>
                                <p:cTn id="15" presetID="0" presetClass="path" presetSubtype="0" accel="50000" decel="50000" fill="hold" nodeType="afterEffect">
                                  <p:stCondLst>
                                    <p:cond delay="0"/>
                                  </p:stCondLst>
                                  <p:childTnLst>
                                    <p:animMotion origin="layout" path="M 0.13334 4.53284E-7 L 6.66667E-6 4.53284E-7 " pathEditMode="relative" ptsTypes="AA">
                                      <p:cBhvr>
                                        <p:cTn id="16" dur="2000" fill="hold"/>
                                        <p:tgtEl>
                                          <p:spTgt spid="5"/>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125 4.16281E-7 L -2.22222E-6 4.16281E-7 " pathEditMode="relative" ptsTypes="AA">
                                      <p:cBhvr>
                                        <p:cTn id="18" dur="2000" fill="hold"/>
                                        <p:tgtEl>
                                          <p:spTgt spid="4"/>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par>
                          <p:cTn id="37" fill="hold">
                            <p:stCondLst>
                              <p:cond delay="2000"/>
                            </p:stCondLst>
                            <p:childTnLst>
                              <p:par>
                                <p:cTn id="38" presetID="18" presetClass="entr" presetSubtype="6" fill="hold" nodeType="after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strips(downRight)">
                                      <p:cBhvr>
                                        <p:cTn id="40" dur="1000"/>
                                        <p:tgtEl>
                                          <p:spTgt spid="48"/>
                                        </p:tgtEl>
                                      </p:cBhvr>
                                    </p:animEffect>
                                  </p:childTnLst>
                                </p:cTn>
                              </p:par>
                            </p:childTnLst>
                          </p:cTn>
                        </p:par>
                        <p:par>
                          <p:cTn id="41" fill="hold">
                            <p:stCondLst>
                              <p:cond delay="3000"/>
                            </p:stCondLst>
                            <p:childTnLst>
                              <p:par>
                                <p:cTn id="42" presetID="18" presetClass="entr" presetSubtype="6"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1000"/>
                                        <p:tgtEl>
                                          <p:spTgt spid="52"/>
                                        </p:tgtEl>
                                      </p:cBhvr>
                                    </p:animEffect>
                                  </p:childTnLst>
                                </p:cTn>
                              </p:par>
                              <p:par>
                                <p:cTn id="45" presetID="18" presetClass="entr" presetSubtype="12"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strips(downLeft)">
                                      <p:cBhvr>
                                        <p:cTn id="47" dur="1000"/>
                                        <p:tgtEl>
                                          <p:spTgt spid="50"/>
                                        </p:tgtEl>
                                      </p:cBhvr>
                                    </p:animEffect>
                                  </p:childTnLst>
                                </p:cTn>
                              </p:par>
                              <p:par>
                                <p:cTn id="48" presetID="18" presetClass="entr" presetSubtype="12" fill="hold"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strips(downLeft)">
                                      <p:cBhvr>
                                        <p:cTn id="50" dur="1000"/>
                                        <p:tgtEl>
                                          <p:spTgt spid="5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up)">
                                      <p:cBhvr>
                                        <p:cTn id="55" dur="1000"/>
                                        <p:tgtEl>
                                          <p:spTgt spid="41"/>
                                        </p:tgtEl>
                                      </p:cBhvr>
                                    </p:animEffect>
                                  </p:childTnLst>
                                </p:cTn>
                              </p:par>
                            </p:childTnLst>
                          </p:cTn>
                        </p:par>
                        <p:par>
                          <p:cTn id="56" fill="hold">
                            <p:stCondLst>
                              <p:cond delay="1000"/>
                            </p:stCondLst>
                            <p:childTnLst>
                              <p:par>
                                <p:cTn id="57" presetID="22" presetClass="entr" presetSubtype="1"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10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10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barn(outVertical)">
                                      <p:cBhvr>
                                        <p:cTn id="69" dur="500"/>
                                        <p:tgtEl>
                                          <p:spTgt spid="54"/>
                                        </p:tgtEl>
                                      </p:cBhvr>
                                    </p:animEffect>
                                  </p:childTnLst>
                                </p:cTn>
                              </p:par>
                            </p:childTnLst>
                          </p:cTn>
                        </p:par>
                        <p:par>
                          <p:cTn id="70" fill="hold">
                            <p:stCondLst>
                              <p:cond delay="500"/>
                            </p:stCondLst>
                            <p:childTnLst>
                              <p:par>
                                <p:cTn id="71" presetID="22" presetClass="entr" presetSubtype="1"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up)">
                                      <p:cBhvr>
                                        <p:cTn id="73" dur="1000"/>
                                        <p:tgtEl>
                                          <p:spTgt spid="27"/>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up)">
                                      <p:cBhvr>
                                        <p:cTn id="76"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5" grpId="0"/>
      <p:bldP spid="26" grpId="0"/>
      <p:bldP spid="27" grpId="0" animBg="1"/>
      <p:bldP spid="33" grpId="0" animBg="1"/>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52800" y="838200"/>
            <a:ext cx="2895600" cy="381000"/>
          </a:xfrm>
          <a:prstGeom prst="rect">
            <a:avLst/>
          </a:prstGeom>
          <a:noFill/>
          <a:ln w="9525">
            <a:noFill/>
            <a:miter lim="800000"/>
            <a:headEnd/>
            <a:tailEnd/>
          </a:ln>
        </p:spPr>
        <p:txBody>
          <a:bodyPr/>
          <a:lstStyle/>
          <a:p>
            <a:pPr>
              <a:lnSpc>
                <a:spcPct val="80000"/>
              </a:lnSpc>
              <a:spcBef>
                <a:spcPct val="20000"/>
              </a:spcBef>
            </a:pPr>
            <a:r>
              <a:rPr lang="en-US" sz="2400" b="1">
                <a:latin typeface="Times New Roman" pitchFamily="18" charset="0"/>
                <a:cs typeface="Times New Roman" pitchFamily="18" charset="0"/>
              </a:rPr>
              <a:t>HYPOTHALAMUS </a:t>
            </a:r>
          </a:p>
        </p:txBody>
      </p:sp>
      <p:sp>
        <p:nvSpPr>
          <p:cNvPr id="3075" name="Rectangle 3"/>
          <p:cNvSpPr>
            <a:spLocks noChangeArrowheads="1"/>
          </p:cNvSpPr>
          <p:nvPr/>
        </p:nvSpPr>
        <p:spPr bwMode="auto">
          <a:xfrm>
            <a:off x="2971800" y="2362200"/>
            <a:ext cx="3886200" cy="381000"/>
          </a:xfrm>
          <a:prstGeom prst="rect">
            <a:avLst/>
          </a:prstGeom>
          <a:noFill/>
          <a:ln w="9525">
            <a:noFill/>
            <a:miter lim="800000"/>
            <a:headEnd/>
            <a:tailEnd/>
          </a:ln>
        </p:spPr>
        <p:txBody>
          <a:bodyPr/>
          <a:lstStyle/>
          <a:p>
            <a:pPr>
              <a:lnSpc>
                <a:spcPct val="80000"/>
              </a:lnSpc>
              <a:spcBef>
                <a:spcPct val="20000"/>
              </a:spcBef>
            </a:pPr>
            <a:r>
              <a:rPr lang="en-US" sz="2400" b="1">
                <a:latin typeface="Times New Roman" pitchFamily="18" charset="0"/>
                <a:cs typeface="Times New Roman" pitchFamily="18" charset="0"/>
              </a:rPr>
              <a:t>ANTERIOR PITUITARY</a:t>
            </a:r>
          </a:p>
        </p:txBody>
      </p:sp>
      <p:sp>
        <p:nvSpPr>
          <p:cNvPr id="3076" name="Rectangle 4"/>
          <p:cNvSpPr>
            <a:spLocks noChangeArrowheads="1"/>
          </p:cNvSpPr>
          <p:nvPr/>
        </p:nvSpPr>
        <p:spPr bwMode="auto">
          <a:xfrm>
            <a:off x="4038600" y="4038600"/>
            <a:ext cx="1600200" cy="381000"/>
          </a:xfrm>
          <a:prstGeom prst="rect">
            <a:avLst/>
          </a:prstGeom>
          <a:noFill/>
          <a:ln w="9525">
            <a:noFill/>
            <a:miter lim="800000"/>
            <a:headEnd/>
            <a:tailEnd/>
          </a:ln>
        </p:spPr>
        <p:txBody>
          <a:bodyPr/>
          <a:lstStyle/>
          <a:p>
            <a:pPr>
              <a:lnSpc>
                <a:spcPct val="80000"/>
              </a:lnSpc>
              <a:spcBef>
                <a:spcPct val="20000"/>
              </a:spcBef>
            </a:pPr>
            <a:r>
              <a:rPr lang="en-US" sz="2400" b="1">
                <a:latin typeface="Times New Roman" pitchFamily="18" charset="0"/>
                <a:cs typeface="Times New Roman" pitchFamily="18" charset="0"/>
              </a:rPr>
              <a:t>OVARY</a:t>
            </a:r>
          </a:p>
        </p:txBody>
      </p:sp>
      <p:sp>
        <p:nvSpPr>
          <p:cNvPr id="3077" name="Rectangle 5"/>
          <p:cNvSpPr>
            <a:spLocks noChangeArrowheads="1"/>
          </p:cNvSpPr>
          <p:nvPr/>
        </p:nvSpPr>
        <p:spPr bwMode="auto">
          <a:xfrm>
            <a:off x="2209800" y="5181600"/>
            <a:ext cx="4648200" cy="1066800"/>
          </a:xfrm>
          <a:prstGeom prst="rect">
            <a:avLst/>
          </a:prstGeom>
          <a:noFill/>
          <a:ln w="9525">
            <a:noFill/>
            <a:miter lim="800000"/>
            <a:headEnd/>
            <a:tailEnd/>
          </a:ln>
        </p:spPr>
        <p:txBody>
          <a:bodyPr/>
          <a:lstStyle/>
          <a:p>
            <a:pPr algn="ctr">
              <a:lnSpc>
                <a:spcPct val="80000"/>
              </a:lnSpc>
              <a:spcBef>
                <a:spcPct val="20000"/>
              </a:spcBef>
            </a:pPr>
            <a:r>
              <a:rPr lang="en-US" sz="2400" b="1">
                <a:solidFill>
                  <a:schemeClr val="tx2"/>
                </a:solidFill>
                <a:latin typeface="Times New Roman" pitchFamily="18" charset="0"/>
                <a:cs typeface="Times New Roman" pitchFamily="18" charset="0"/>
              </a:rPr>
              <a:t>3)</a:t>
            </a:r>
            <a:r>
              <a:rPr lang="en-US" sz="2400" b="1">
                <a:solidFill>
                  <a:srgbClr val="FF3300"/>
                </a:solidFill>
                <a:latin typeface="Times New Roman" pitchFamily="18" charset="0"/>
                <a:cs typeface="Times New Roman" pitchFamily="18" charset="0"/>
              </a:rPr>
              <a:t>ESTROGENS (</a:t>
            </a:r>
            <a:r>
              <a:rPr lang="el-GR" sz="2400" b="1">
                <a:solidFill>
                  <a:srgbClr val="FF3300"/>
                </a:solidFill>
                <a:latin typeface="Times New Roman" pitchFamily="18" charset="0"/>
                <a:cs typeface="Times New Roman" pitchFamily="18" charset="0"/>
              </a:rPr>
              <a:t>β</a:t>
            </a:r>
            <a:r>
              <a:rPr lang="en-US" sz="2400" b="1">
                <a:solidFill>
                  <a:srgbClr val="FF3300"/>
                </a:solidFill>
                <a:latin typeface="Times New Roman" pitchFamily="18" charset="0"/>
                <a:cs typeface="Times New Roman" pitchFamily="18" charset="0"/>
              </a:rPr>
              <a:t>-ESTRADIOL)</a:t>
            </a:r>
          </a:p>
          <a:p>
            <a:pPr algn="ctr">
              <a:lnSpc>
                <a:spcPct val="80000"/>
              </a:lnSpc>
              <a:spcBef>
                <a:spcPct val="20000"/>
              </a:spcBef>
            </a:pPr>
            <a:r>
              <a:rPr lang="en-US" sz="2400" b="1">
                <a:solidFill>
                  <a:srgbClr val="FF3300"/>
                </a:solidFill>
                <a:latin typeface="Times New Roman" pitchFamily="18" charset="0"/>
                <a:cs typeface="Times New Roman" pitchFamily="18" charset="0"/>
              </a:rPr>
              <a:t>AND </a:t>
            </a:r>
          </a:p>
          <a:p>
            <a:pPr algn="ctr">
              <a:lnSpc>
                <a:spcPct val="80000"/>
              </a:lnSpc>
              <a:spcBef>
                <a:spcPct val="20000"/>
              </a:spcBef>
            </a:pPr>
            <a:r>
              <a:rPr lang="en-US" sz="2400" b="1">
                <a:solidFill>
                  <a:srgbClr val="FF3300"/>
                </a:solidFill>
                <a:latin typeface="Times New Roman" pitchFamily="18" charset="0"/>
                <a:cs typeface="Times New Roman" pitchFamily="18" charset="0"/>
              </a:rPr>
              <a:t>PROGESTERONE</a:t>
            </a:r>
            <a:endParaRPr lang="el-GR" sz="2400" b="1">
              <a:solidFill>
                <a:srgbClr val="FF3300"/>
              </a:solidFill>
              <a:latin typeface="Times New Roman" pitchFamily="18" charset="0"/>
              <a:cs typeface="Times New Roman" pitchFamily="18" charset="0"/>
            </a:endParaRPr>
          </a:p>
        </p:txBody>
      </p:sp>
      <p:sp>
        <p:nvSpPr>
          <p:cNvPr id="3078" name="Line 6"/>
          <p:cNvSpPr>
            <a:spLocks noChangeShapeType="1"/>
          </p:cNvSpPr>
          <p:nvPr/>
        </p:nvSpPr>
        <p:spPr bwMode="auto">
          <a:xfrm>
            <a:off x="4648200" y="1219200"/>
            <a:ext cx="0" cy="990600"/>
          </a:xfrm>
          <a:prstGeom prst="line">
            <a:avLst/>
          </a:prstGeom>
          <a:noFill/>
          <a:ln w="38100">
            <a:solidFill>
              <a:schemeClr val="tx1"/>
            </a:solidFill>
            <a:round/>
            <a:headEnd/>
            <a:tailEnd type="triangle" w="med" len="med"/>
          </a:ln>
        </p:spPr>
        <p:txBody>
          <a:bodyPr/>
          <a:lstStyle/>
          <a:p>
            <a:endParaRPr lang="en-US"/>
          </a:p>
        </p:txBody>
      </p:sp>
      <p:sp>
        <p:nvSpPr>
          <p:cNvPr id="3079" name="Line 7"/>
          <p:cNvSpPr>
            <a:spLocks noChangeShapeType="1"/>
          </p:cNvSpPr>
          <p:nvPr/>
        </p:nvSpPr>
        <p:spPr bwMode="auto">
          <a:xfrm>
            <a:off x="4648200" y="4406900"/>
            <a:ext cx="0" cy="622300"/>
          </a:xfrm>
          <a:prstGeom prst="line">
            <a:avLst/>
          </a:prstGeom>
          <a:noFill/>
          <a:ln w="38100">
            <a:solidFill>
              <a:schemeClr val="tx1"/>
            </a:solidFill>
            <a:round/>
            <a:headEnd/>
            <a:tailEnd type="triangle" w="med" len="med"/>
          </a:ln>
        </p:spPr>
        <p:txBody>
          <a:bodyPr/>
          <a:lstStyle/>
          <a:p>
            <a:endParaRPr lang="en-US"/>
          </a:p>
        </p:txBody>
      </p:sp>
      <p:sp>
        <p:nvSpPr>
          <p:cNvPr id="3080" name="Rectangle 8"/>
          <p:cNvSpPr>
            <a:spLocks noChangeArrowheads="1"/>
          </p:cNvSpPr>
          <p:nvPr/>
        </p:nvSpPr>
        <p:spPr bwMode="auto">
          <a:xfrm>
            <a:off x="1981200" y="3352800"/>
            <a:ext cx="1219200" cy="381000"/>
          </a:xfrm>
          <a:prstGeom prst="rect">
            <a:avLst/>
          </a:prstGeom>
          <a:noFill/>
          <a:ln w="9525">
            <a:noFill/>
            <a:miter lim="800000"/>
            <a:headEnd/>
            <a:tailEnd/>
          </a:ln>
        </p:spPr>
        <p:txBody>
          <a:bodyPr/>
          <a:lstStyle/>
          <a:p>
            <a:pPr>
              <a:lnSpc>
                <a:spcPct val="80000"/>
              </a:lnSpc>
              <a:spcBef>
                <a:spcPct val="20000"/>
              </a:spcBef>
            </a:pPr>
            <a:r>
              <a:rPr lang="en-US" sz="2400" b="1">
                <a:solidFill>
                  <a:schemeClr val="tx2"/>
                </a:solidFill>
                <a:latin typeface="Times New Roman" pitchFamily="18" charset="0"/>
                <a:cs typeface="Times New Roman" pitchFamily="18" charset="0"/>
              </a:rPr>
              <a:t>2)</a:t>
            </a:r>
            <a:r>
              <a:rPr lang="en-US" sz="2400" b="1">
                <a:solidFill>
                  <a:srgbClr val="FF3300"/>
                </a:solidFill>
                <a:latin typeface="Times New Roman" pitchFamily="18" charset="0"/>
                <a:cs typeface="Times New Roman" pitchFamily="18" charset="0"/>
              </a:rPr>
              <a:t>FSH</a:t>
            </a:r>
          </a:p>
        </p:txBody>
      </p:sp>
      <p:sp>
        <p:nvSpPr>
          <p:cNvPr id="3081" name="Rectangle 9"/>
          <p:cNvSpPr>
            <a:spLocks noChangeArrowheads="1"/>
          </p:cNvSpPr>
          <p:nvPr/>
        </p:nvSpPr>
        <p:spPr bwMode="auto">
          <a:xfrm>
            <a:off x="6400800" y="3352800"/>
            <a:ext cx="685800" cy="381000"/>
          </a:xfrm>
          <a:prstGeom prst="rect">
            <a:avLst/>
          </a:prstGeom>
          <a:noFill/>
          <a:ln w="9525">
            <a:noFill/>
            <a:miter lim="800000"/>
            <a:headEnd/>
            <a:tailEnd/>
          </a:ln>
        </p:spPr>
        <p:txBody>
          <a:bodyPr/>
          <a:lstStyle/>
          <a:p>
            <a:pPr>
              <a:lnSpc>
                <a:spcPct val="80000"/>
              </a:lnSpc>
              <a:spcBef>
                <a:spcPct val="20000"/>
              </a:spcBef>
            </a:pPr>
            <a:r>
              <a:rPr lang="en-US" sz="2400" b="1">
                <a:solidFill>
                  <a:srgbClr val="FF3300"/>
                </a:solidFill>
                <a:latin typeface="Times New Roman" pitchFamily="18" charset="0"/>
                <a:cs typeface="Times New Roman" pitchFamily="18" charset="0"/>
              </a:rPr>
              <a:t>LH</a:t>
            </a:r>
          </a:p>
        </p:txBody>
      </p:sp>
      <p:sp>
        <p:nvSpPr>
          <p:cNvPr id="3082" name="Rectangle 10"/>
          <p:cNvSpPr>
            <a:spLocks noChangeArrowheads="1"/>
          </p:cNvSpPr>
          <p:nvPr/>
        </p:nvSpPr>
        <p:spPr bwMode="auto">
          <a:xfrm>
            <a:off x="4800600" y="1524000"/>
            <a:ext cx="1371600" cy="381000"/>
          </a:xfrm>
          <a:prstGeom prst="rect">
            <a:avLst/>
          </a:prstGeom>
          <a:noFill/>
          <a:ln w="9525">
            <a:noFill/>
            <a:miter lim="800000"/>
            <a:headEnd/>
            <a:tailEnd/>
          </a:ln>
        </p:spPr>
        <p:txBody>
          <a:bodyPr/>
          <a:lstStyle/>
          <a:p>
            <a:pPr>
              <a:lnSpc>
                <a:spcPct val="80000"/>
              </a:lnSpc>
              <a:spcBef>
                <a:spcPct val="20000"/>
              </a:spcBef>
            </a:pPr>
            <a:r>
              <a:rPr lang="en-US" sz="2400" b="1">
                <a:solidFill>
                  <a:schemeClr val="tx2"/>
                </a:solidFill>
                <a:latin typeface="Times New Roman" pitchFamily="18" charset="0"/>
                <a:cs typeface="Times New Roman" pitchFamily="18" charset="0"/>
              </a:rPr>
              <a:t>1)</a:t>
            </a:r>
            <a:r>
              <a:rPr lang="en-US" sz="2400" b="1">
                <a:solidFill>
                  <a:srgbClr val="FF3300"/>
                </a:solidFill>
                <a:latin typeface="Times New Roman" pitchFamily="18" charset="0"/>
                <a:cs typeface="Times New Roman" pitchFamily="18" charset="0"/>
              </a:rPr>
              <a:t>GnRH</a:t>
            </a:r>
          </a:p>
        </p:txBody>
      </p:sp>
      <p:sp>
        <p:nvSpPr>
          <p:cNvPr id="3083" name="Line 11"/>
          <p:cNvSpPr>
            <a:spLocks noChangeShapeType="1"/>
          </p:cNvSpPr>
          <p:nvPr/>
        </p:nvSpPr>
        <p:spPr bwMode="auto">
          <a:xfrm rot="2700000">
            <a:off x="3054350" y="2736850"/>
            <a:ext cx="0" cy="622300"/>
          </a:xfrm>
          <a:prstGeom prst="line">
            <a:avLst/>
          </a:prstGeom>
          <a:noFill/>
          <a:ln w="38100">
            <a:solidFill>
              <a:schemeClr val="tx1"/>
            </a:solidFill>
            <a:round/>
            <a:headEnd/>
            <a:tailEnd type="triangle" w="med" len="med"/>
          </a:ln>
        </p:spPr>
        <p:txBody>
          <a:bodyPr/>
          <a:lstStyle/>
          <a:p>
            <a:endParaRPr lang="en-US"/>
          </a:p>
        </p:txBody>
      </p:sp>
      <p:sp>
        <p:nvSpPr>
          <p:cNvPr id="3084" name="Line 12"/>
          <p:cNvSpPr>
            <a:spLocks noChangeShapeType="1"/>
          </p:cNvSpPr>
          <p:nvPr/>
        </p:nvSpPr>
        <p:spPr bwMode="auto">
          <a:xfrm rot="-3300000">
            <a:off x="6394450" y="2813050"/>
            <a:ext cx="0" cy="622300"/>
          </a:xfrm>
          <a:prstGeom prst="line">
            <a:avLst/>
          </a:prstGeom>
          <a:noFill/>
          <a:ln w="38100">
            <a:solidFill>
              <a:schemeClr val="tx1"/>
            </a:solidFill>
            <a:round/>
            <a:headEnd/>
            <a:tailEnd type="triangle" w="med" len="med"/>
          </a:ln>
        </p:spPr>
        <p:txBody>
          <a:bodyPr/>
          <a:lstStyle/>
          <a:p>
            <a:endParaRPr lang="en-US"/>
          </a:p>
        </p:txBody>
      </p:sp>
      <p:sp>
        <p:nvSpPr>
          <p:cNvPr id="3085" name="Line 13"/>
          <p:cNvSpPr>
            <a:spLocks noChangeShapeType="1"/>
          </p:cNvSpPr>
          <p:nvPr/>
        </p:nvSpPr>
        <p:spPr bwMode="auto">
          <a:xfrm rot="13500000" flipV="1">
            <a:off x="5692775" y="3373438"/>
            <a:ext cx="479425" cy="1093787"/>
          </a:xfrm>
          <a:prstGeom prst="line">
            <a:avLst/>
          </a:prstGeom>
          <a:noFill/>
          <a:ln w="38100">
            <a:solidFill>
              <a:schemeClr val="tx1"/>
            </a:solidFill>
            <a:round/>
            <a:headEnd/>
            <a:tailEnd type="triangle" w="med" len="med"/>
          </a:ln>
        </p:spPr>
        <p:txBody>
          <a:bodyPr/>
          <a:lstStyle/>
          <a:p>
            <a:endParaRPr lang="en-US"/>
          </a:p>
        </p:txBody>
      </p:sp>
      <p:sp>
        <p:nvSpPr>
          <p:cNvPr id="3086" name="Line 14"/>
          <p:cNvSpPr>
            <a:spLocks noChangeShapeType="1"/>
          </p:cNvSpPr>
          <p:nvPr/>
        </p:nvSpPr>
        <p:spPr bwMode="auto">
          <a:xfrm rot="6600000" flipV="1">
            <a:off x="3495675" y="3328988"/>
            <a:ext cx="0" cy="1143000"/>
          </a:xfrm>
          <a:prstGeom prst="line">
            <a:avLst/>
          </a:prstGeom>
          <a:noFill/>
          <a:ln w="38100">
            <a:solidFill>
              <a:schemeClr val="tx1"/>
            </a:solidFill>
            <a:round/>
            <a:headEnd/>
            <a:tailEnd type="triangle" w="med" len="med"/>
          </a:ln>
        </p:spPr>
        <p:txBody>
          <a:bodyPr/>
          <a:lstStyle/>
          <a:p>
            <a:endParaRPr lang="en-US"/>
          </a:p>
        </p:txBody>
      </p:sp>
      <p:sp>
        <p:nvSpPr>
          <p:cNvPr id="3087" name="Rectangle 15"/>
          <p:cNvSpPr>
            <a:spLocks noChangeArrowheads="1"/>
          </p:cNvSpPr>
          <p:nvPr/>
        </p:nvSpPr>
        <p:spPr bwMode="auto">
          <a:xfrm>
            <a:off x="7239000" y="838200"/>
            <a:ext cx="762000" cy="457200"/>
          </a:xfrm>
          <a:prstGeom prst="rect">
            <a:avLst/>
          </a:prstGeom>
          <a:noFill/>
          <a:ln w="9525">
            <a:solidFill>
              <a:schemeClr val="tx1"/>
            </a:solidFill>
            <a:miter lim="800000"/>
            <a:headEnd/>
            <a:tailEnd/>
          </a:ln>
        </p:spPr>
        <p:txBody>
          <a:bodyPr/>
          <a:lstStyle/>
          <a:p>
            <a:pPr>
              <a:lnSpc>
                <a:spcPct val="80000"/>
              </a:lnSpc>
              <a:spcBef>
                <a:spcPct val="20000"/>
              </a:spcBef>
            </a:pPr>
            <a:endParaRPr lang="en-US" sz="2400" b="1">
              <a:latin typeface="Times New Roman" pitchFamily="18" charset="0"/>
              <a:cs typeface="Times New Roman" pitchFamily="18" charset="0"/>
            </a:endParaRPr>
          </a:p>
        </p:txBody>
      </p:sp>
      <p:sp>
        <p:nvSpPr>
          <p:cNvPr id="3088" name="Line 16"/>
          <p:cNvSpPr>
            <a:spLocks noChangeShapeType="1"/>
          </p:cNvSpPr>
          <p:nvPr/>
        </p:nvSpPr>
        <p:spPr bwMode="auto">
          <a:xfrm>
            <a:off x="7467600" y="1066800"/>
            <a:ext cx="304800" cy="0"/>
          </a:xfrm>
          <a:prstGeom prst="line">
            <a:avLst/>
          </a:prstGeom>
          <a:noFill/>
          <a:ln w="38100">
            <a:solidFill>
              <a:srgbClr val="0000FF"/>
            </a:solidFill>
            <a:round/>
            <a:headEnd/>
            <a:tailEnd/>
          </a:ln>
        </p:spPr>
        <p:txBody>
          <a:bodyPr/>
          <a:lstStyle/>
          <a:p>
            <a:endParaRPr lang="en-US"/>
          </a:p>
        </p:txBody>
      </p:sp>
      <p:sp>
        <p:nvSpPr>
          <p:cNvPr id="3089" name="Rectangle 17"/>
          <p:cNvSpPr>
            <a:spLocks noChangeArrowheads="1"/>
          </p:cNvSpPr>
          <p:nvPr/>
        </p:nvSpPr>
        <p:spPr bwMode="auto">
          <a:xfrm>
            <a:off x="7239000" y="2286000"/>
            <a:ext cx="762000" cy="457200"/>
          </a:xfrm>
          <a:prstGeom prst="rect">
            <a:avLst/>
          </a:prstGeom>
          <a:noFill/>
          <a:ln w="9525">
            <a:solidFill>
              <a:schemeClr val="tx1"/>
            </a:solidFill>
            <a:miter lim="800000"/>
            <a:headEnd/>
            <a:tailEnd/>
          </a:ln>
        </p:spPr>
        <p:txBody>
          <a:bodyPr/>
          <a:lstStyle/>
          <a:p>
            <a:pPr>
              <a:lnSpc>
                <a:spcPct val="80000"/>
              </a:lnSpc>
              <a:spcBef>
                <a:spcPct val="20000"/>
              </a:spcBef>
            </a:pPr>
            <a:endParaRPr lang="en-US" sz="2400" b="1">
              <a:latin typeface="Times New Roman" pitchFamily="18" charset="0"/>
              <a:cs typeface="Times New Roman" pitchFamily="18" charset="0"/>
            </a:endParaRPr>
          </a:p>
        </p:txBody>
      </p:sp>
      <p:sp>
        <p:nvSpPr>
          <p:cNvPr id="3090" name="Line 18"/>
          <p:cNvSpPr>
            <a:spLocks noChangeShapeType="1"/>
          </p:cNvSpPr>
          <p:nvPr/>
        </p:nvSpPr>
        <p:spPr bwMode="auto">
          <a:xfrm>
            <a:off x="7467600" y="2514600"/>
            <a:ext cx="304800" cy="0"/>
          </a:xfrm>
          <a:prstGeom prst="line">
            <a:avLst/>
          </a:prstGeom>
          <a:noFill/>
          <a:ln w="38100">
            <a:solidFill>
              <a:srgbClr val="0000FF"/>
            </a:solidFill>
            <a:round/>
            <a:headEnd/>
            <a:tailEnd/>
          </a:ln>
        </p:spPr>
        <p:txBody>
          <a:bodyPr/>
          <a:lstStyle/>
          <a:p>
            <a:endParaRPr lang="en-US"/>
          </a:p>
        </p:txBody>
      </p:sp>
      <p:sp>
        <p:nvSpPr>
          <p:cNvPr id="3091" name="Line 19"/>
          <p:cNvSpPr>
            <a:spLocks noChangeShapeType="1"/>
          </p:cNvSpPr>
          <p:nvPr/>
        </p:nvSpPr>
        <p:spPr bwMode="auto">
          <a:xfrm rot="5400000">
            <a:off x="8345488" y="801687"/>
            <a:ext cx="0" cy="530225"/>
          </a:xfrm>
          <a:prstGeom prst="line">
            <a:avLst/>
          </a:prstGeom>
          <a:noFill/>
          <a:ln w="38100">
            <a:solidFill>
              <a:schemeClr val="tx1"/>
            </a:solidFill>
            <a:round/>
            <a:headEnd/>
            <a:tailEnd type="triangle" w="med" len="med"/>
          </a:ln>
        </p:spPr>
        <p:txBody>
          <a:bodyPr/>
          <a:lstStyle/>
          <a:p>
            <a:endParaRPr lang="en-US"/>
          </a:p>
        </p:txBody>
      </p:sp>
      <p:sp>
        <p:nvSpPr>
          <p:cNvPr id="3092" name="Line 20"/>
          <p:cNvSpPr>
            <a:spLocks noChangeShapeType="1"/>
          </p:cNvSpPr>
          <p:nvPr/>
        </p:nvSpPr>
        <p:spPr bwMode="auto">
          <a:xfrm rot="5400000">
            <a:off x="8342313" y="2249487"/>
            <a:ext cx="0" cy="530225"/>
          </a:xfrm>
          <a:prstGeom prst="line">
            <a:avLst/>
          </a:prstGeom>
          <a:noFill/>
          <a:ln w="38100">
            <a:solidFill>
              <a:schemeClr val="tx1"/>
            </a:solidFill>
            <a:round/>
            <a:headEnd/>
            <a:tailEnd type="triangle" w="med" len="med"/>
          </a:ln>
        </p:spPr>
        <p:txBody>
          <a:bodyPr/>
          <a:lstStyle/>
          <a:p>
            <a:endParaRPr lang="en-US"/>
          </a:p>
        </p:txBody>
      </p:sp>
      <p:sp>
        <p:nvSpPr>
          <p:cNvPr id="3093" name="Line 21"/>
          <p:cNvSpPr>
            <a:spLocks noChangeShapeType="1"/>
          </p:cNvSpPr>
          <p:nvPr/>
        </p:nvSpPr>
        <p:spPr bwMode="auto">
          <a:xfrm>
            <a:off x="8610600" y="1066800"/>
            <a:ext cx="0" cy="4648200"/>
          </a:xfrm>
          <a:prstGeom prst="line">
            <a:avLst/>
          </a:prstGeom>
          <a:noFill/>
          <a:ln w="38100">
            <a:solidFill>
              <a:schemeClr val="tx1"/>
            </a:solidFill>
            <a:round/>
            <a:headEnd/>
            <a:tailEnd/>
          </a:ln>
        </p:spPr>
        <p:txBody>
          <a:bodyPr/>
          <a:lstStyle/>
          <a:p>
            <a:endParaRPr lang="en-US"/>
          </a:p>
        </p:txBody>
      </p:sp>
      <p:sp>
        <p:nvSpPr>
          <p:cNvPr id="3094" name="Line 22"/>
          <p:cNvSpPr>
            <a:spLocks noChangeShapeType="1"/>
          </p:cNvSpPr>
          <p:nvPr/>
        </p:nvSpPr>
        <p:spPr bwMode="auto">
          <a:xfrm flipH="1">
            <a:off x="7391400" y="5715000"/>
            <a:ext cx="1219200" cy="0"/>
          </a:xfrm>
          <a:prstGeom prst="line">
            <a:avLst/>
          </a:prstGeom>
          <a:noFill/>
          <a:ln w="38100">
            <a:solidFill>
              <a:schemeClr val="tx1"/>
            </a:solidFill>
            <a:round/>
            <a:headEnd/>
            <a:tailEnd/>
          </a:ln>
        </p:spPr>
        <p:txBody>
          <a:bodyPr/>
          <a:lstStyle/>
          <a:p>
            <a:endParaRPr lang="en-US"/>
          </a:p>
        </p:txBody>
      </p:sp>
      <p:sp>
        <p:nvSpPr>
          <p:cNvPr id="3095" name="AutoShape 23"/>
          <p:cNvSpPr>
            <a:spLocks/>
          </p:cNvSpPr>
          <p:nvPr/>
        </p:nvSpPr>
        <p:spPr bwMode="auto">
          <a:xfrm>
            <a:off x="6858000" y="5181600"/>
            <a:ext cx="228600" cy="1143000"/>
          </a:xfrm>
          <a:prstGeom prst="rightBracket">
            <a:avLst>
              <a:gd name="adj" fmla="val 41667"/>
            </a:avLst>
          </a:prstGeom>
          <a:noFill/>
          <a:ln w="38100">
            <a:solidFill>
              <a:schemeClr val="tx1"/>
            </a:solidFill>
            <a:round/>
            <a:headEnd/>
            <a:tailEnd/>
          </a:ln>
        </p:spPr>
        <p:txBody>
          <a:bodyPr wrap="none" anchor="ctr"/>
          <a:lstStyle/>
          <a:p>
            <a:endParaRPr lang="en-US"/>
          </a:p>
        </p:txBody>
      </p:sp>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0"/>
            <a:ext cx="9144000" cy="6858000"/>
          </a:xfrm>
        </p:spPr>
        <p:txBody>
          <a:bodyPr/>
          <a:lstStyle/>
          <a:p>
            <a:pPr marL="0" indent="0" algn="ctr" eaLnBrk="1" hangingPunct="1">
              <a:buFontTx/>
              <a:buNone/>
            </a:pPr>
            <a:endParaRPr lang="en-US" b="1" smtClean="0">
              <a:solidFill>
                <a:srgbClr val="FF3300"/>
              </a:solidFill>
              <a:latin typeface="Times New Roman" pitchFamily="18" charset="0"/>
              <a:cs typeface="Times New Roman" pitchFamily="18" charset="0"/>
            </a:endParaRPr>
          </a:p>
          <a:p>
            <a:pPr marL="0" indent="0" algn="ctr" eaLnBrk="1" hangingPunct="1">
              <a:buFontTx/>
              <a:buNone/>
            </a:pPr>
            <a:endParaRPr lang="en-US" b="1" smtClean="0">
              <a:solidFill>
                <a:srgbClr val="FF3300"/>
              </a:solidFill>
              <a:latin typeface="Times New Roman" pitchFamily="18" charset="0"/>
              <a:cs typeface="Times New Roman" pitchFamily="18" charset="0"/>
            </a:endParaRPr>
          </a:p>
          <a:p>
            <a:pPr marL="0" indent="0" algn="ctr" eaLnBrk="1" hangingPunct="1">
              <a:buFontTx/>
              <a:buNone/>
            </a:pPr>
            <a:endParaRPr lang="en-US" b="1" smtClean="0">
              <a:solidFill>
                <a:srgbClr val="FF3300"/>
              </a:solidFill>
              <a:latin typeface="Times New Roman" pitchFamily="18" charset="0"/>
              <a:cs typeface="Times New Roman" pitchFamily="18" charset="0"/>
            </a:endParaRPr>
          </a:p>
          <a:p>
            <a:pPr marL="0" indent="0" algn="ctr" eaLnBrk="1" hangingPunct="1">
              <a:buFontTx/>
              <a:buNone/>
            </a:pPr>
            <a:endParaRPr lang="en-US" b="1" smtClean="0">
              <a:solidFill>
                <a:srgbClr val="FF3300"/>
              </a:solidFill>
              <a:latin typeface="Times New Roman" pitchFamily="18" charset="0"/>
              <a:cs typeface="Times New Roman" pitchFamily="18" charset="0"/>
            </a:endParaRPr>
          </a:p>
          <a:p>
            <a:pPr marL="0" indent="0" algn="ctr" eaLnBrk="1" hangingPunct="1">
              <a:buFontTx/>
              <a:buNone/>
            </a:pPr>
            <a:endParaRPr lang="en-US" b="1" smtClean="0">
              <a:solidFill>
                <a:srgbClr val="FF3300"/>
              </a:solidFill>
              <a:latin typeface="Times New Roman" pitchFamily="18" charset="0"/>
              <a:cs typeface="Times New Roman" pitchFamily="18" charset="0"/>
            </a:endParaRPr>
          </a:p>
        </p:txBody>
      </p:sp>
      <p:pic>
        <p:nvPicPr>
          <p:cNvPr id="4099" name="Picture 5"/>
          <p:cNvPicPr>
            <a:picLocks noChangeAspect="1" noChangeArrowheads="1"/>
          </p:cNvPicPr>
          <p:nvPr/>
        </p:nvPicPr>
        <p:blipFill>
          <a:blip r:embed="rId3" cstate="print"/>
          <a:srcRect/>
          <a:stretch>
            <a:fillRect/>
          </a:stretch>
        </p:blipFill>
        <p:spPr bwMode="auto">
          <a:xfrm rot="180000">
            <a:off x="609600" y="115888"/>
            <a:ext cx="4421188" cy="3570287"/>
          </a:xfrm>
          <a:prstGeom prst="rect">
            <a:avLst/>
          </a:prstGeom>
          <a:noFill/>
          <a:ln w="9525">
            <a:noFill/>
            <a:miter lim="800000"/>
            <a:headEnd/>
            <a:tailEnd/>
          </a:ln>
        </p:spPr>
      </p:pic>
      <p:sp>
        <p:nvSpPr>
          <p:cNvPr id="4100" name="Rectangle 6"/>
          <p:cNvSpPr>
            <a:spLocks noChangeArrowheads="1"/>
          </p:cNvSpPr>
          <p:nvPr/>
        </p:nvSpPr>
        <p:spPr bwMode="auto">
          <a:xfrm>
            <a:off x="5562600" y="914400"/>
            <a:ext cx="3505200" cy="1219200"/>
          </a:xfrm>
          <a:prstGeom prst="rect">
            <a:avLst/>
          </a:prstGeom>
          <a:noFill/>
          <a:ln w="9525">
            <a:noFill/>
            <a:miter lim="800000"/>
            <a:headEnd/>
            <a:tailEnd/>
          </a:ln>
        </p:spPr>
        <p:txBody>
          <a:bodyPr/>
          <a:lstStyle/>
          <a:p>
            <a:pPr>
              <a:lnSpc>
                <a:spcPct val="95000"/>
              </a:lnSpc>
              <a:spcBef>
                <a:spcPct val="20000"/>
              </a:spcBef>
            </a:pPr>
            <a:r>
              <a:rPr lang="en-US" sz="2000" b="1">
                <a:solidFill>
                  <a:srgbClr val="FF3300"/>
                </a:solidFill>
                <a:latin typeface="Times New Roman" pitchFamily="18" charset="0"/>
                <a:cs typeface="Times New Roman" pitchFamily="18" charset="0"/>
              </a:rPr>
              <a:t>Plasma concentrations of the gonadotropins &amp; ovarian hormones during the normal female sexual cycle</a:t>
            </a:r>
            <a:r>
              <a:rPr lang="en-US" sz="2000">
                <a:solidFill>
                  <a:srgbClr val="FF3300"/>
                </a:solidFill>
                <a:latin typeface="Times New Roman" pitchFamily="18" charset="0"/>
                <a:cs typeface="Times New Roman" pitchFamily="18" charset="0"/>
              </a:rPr>
              <a:t> </a:t>
            </a:r>
          </a:p>
        </p:txBody>
      </p:sp>
      <p:pic>
        <p:nvPicPr>
          <p:cNvPr id="4101" name="Picture 7"/>
          <p:cNvPicPr>
            <a:picLocks noChangeAspect="1" noChangeArrowheads="1"/>
          </p:cNvPicPr>
          <p:nvPr/>
        </p:nvPicPr>
        <p:blipFill>
          <a:blip r:embed="rId4" cstate="print"/>
          <a:srcRect/>
          <a:stretch>
            <a:fillRect/>
          </a:stretch>
        </p:blipFill>
        <p:spPr bwMode="auto">
          <a:xfrm rot="180000">
            <a:off x="541338" y="3208338"/>
            <a:ext cx="7231062"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grpSp>
        <p:nvGrpSpPr>
          <p:cNvPr id="46" name="Group 45"/>
          <p:cNvGrpSpPr/>
          <p:nvPr/>
        </p:nvGrpSpPr>
        <p:grpSpPr>
          <a:xfrm>
            <a:off x="0" y="3621024"/>
            <a:ext cx="9144000" cy="461665"/>
            <a:chOff x="0" y="3621024"/>
            <a:chExt cx="9144000" cy="461665"/>
          </a:xfrm>
        </p:grpSpPr>
        <p:sp>
          <p:nvSpPr>
            <p:cNvPr id="20" name="Rectangle 19"/>
            <p:cNvSpPr/>
            <p:nvPr/>
          </p:nvSpPr>
          <p:spPr>
            <a:xfrm>
              <a:off x="0" y="3621024"/>
              <a:ext cx="9129198" cy="461665"/>
            </a:xfrm>
            <a:prstGeom prst="rect">
              <a:avLst/>
            </a:prstGeom>
            <a:solidFill>
              <a:srgbClr val="990033"/>
            </a:solidFill>
          </p:spPr>
          <p:txBody>
            <a:bodyPr wrap="square">
              <a:spAutoFit/>
            </a:bodyPr>
            <a:lstStyle/>
            <a:p>
              <a:r>
                <a:rPr lang="en-US" sz="2400" b="1" spc="-50" dirty="0" smtClean="0">
                  <a:solidFill>
                    <a:schemeClr val="bg1"/>
                  </a:solidFill>
                  <a:latin typeface="Arial Narrow" pitchFamily="34" charset="0"/>
                </a:rPr>
                <a:t> Currently  concentration used now is very low to minimize estrogen hazards</a:t>
              </a:r>
              <a:endParaRPr lang="en-US" sz="2400" spc="-50" dirty="0"/>
            </a:p>
          </p:txBody>
        </p:sp>
        <p:cxnSp>
          <p:nvCxnSpPr>
            <p:cNvPr id="22" name="Straight Connector 21"/>
            <p:cNvCxnSpPr/>
            <p:nvPr/>
          </p:nvCxnSpPr>
          <p:spPr>
            <a:xfrm>
              <a:off x="0" y="4075044"/>
              <a:ext cx="9144000" cy="1588"/>
            </a:xfrm>
            <a:prstGeom prst="line">
              <a:avLst/>
            </a:prstGeom>
            <a:ln w="28575">
              <a:solidFill>
                <a:srgbClr val="FFFFDD"/>
              </a:solidFill>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228600" y="228600"/>
            <a:ext cx="9906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Types</a:t>
            </a:r>
            <a:endParaRPr lang="en-US" sz="2400" dirty="0">
              <a:solidFill>
                <a:schemeClr val="bg1"/>
              </a:solidFill>
              <a:latin typeface="Bernard MT Condensed" pitchFamily="18" charset="0"/>
            </a:endParaRPr>
          </a:p>
        </p:txBody>
      </p:sp>
      <p:sp>
        <p:nvSpPr>
          <p:cNvPr id="16" name="Rectangle 15"/>
          <p:cNvSpPr/>
          <p:nvPr/>
        </p:nvSpPr>
        <p:spPr>
          <a:xfrm>
            <a:off x="228600" y="1295400"/>
            <a:ext cx="27432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spc="-50" dirty="0" smtClean="0">
                <a:solidFill>
                  <a:srgbClr val="F3F3F3"/>
                </a:solidFill>
                <a:latin typeface="Arial Narrow" pitchFamily="34" charset="0"/>
              </a:rPr>
              <a:t>COMBINED Pills(COC)</a:t>
            </a:r>
            <a:endParaRPr lang="en-US" sz="2400" b="1" spc="-50" dirty="0">
              <a:solidFill>
                <a:srgbClr val="F3F3F3"/>
              </a:solidFill>
              <a:latin typeface="Arial Narrow" pitchFamily="34" charset="0"/>
            </a:endParaRPr>
          </a:p>
        </p:txBody>
      </p:sp>
      <p:sp>
        <p:nvSpPr>
          <p:cNvPr id="23" name="Rectangle 22"/>
          <p:cNvSpPr/>
          <p:nvPr/>
        </p:nvSpPr>
        <p:spPr>
          <a:xfrm>
            <a:off x="3343788" y="1295400"/>
            <a:ext cx="2106168"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MINI Pills(POP)</a:t>
            </a:r>
            <a:endParaRPr lang="en-US" sz="2400" b="1" dirty="0">
              <a:solidFill>
                <a:srgbClr val="F3F3F3"/>
              </a:solidFill>
              <a:latin typeface="Arial Narrow" pitchFamily="34" charset="0"/>
            </a:endParaRPr>
          </a:p>
        </p:txBody>
      </p:sp>
      <p:sp>
        <p:nvSpPr>
          <p:cNvPr id="24" name="Rectangle 23"/>
          <p:cNvSpPr/>
          <p:nvPr/>
        </p:nvSpPr>
        <p:spPr>
          <a:xfrm>
            <a:off x="5812536" y="1295400"/>
            <a:ext cx="30480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MORNING-AFTER  Pills</a:t>
            </a:r>
            <a:endParaRPr lang="en-US" sz="2400" b="1" dirty="0">
              <a:solidFill>
                <a:srgbClr val="F3F3F3"/>
              </a:solidFill>
              <a:latin typeface="Arial Narrow" pitchFamily="34" charset="0"/>
            </a:endParaRPr>
          </a:p>
        </p:txBody>
      </p:sp>
      <p:sp>
        <p:nvSpPr>
          <p:cNvPr id="28" name="TextBox 27"/>
          <p:cNvSpPr txBox="1"/>
          <p:nvPr/>
        </p:nvSpPr>
        <p:spPr>
          <a:xfrm>
            <a:off x="3334512" y="1822704"/>
            <a:ext cx="2380488" cy="769441"/>
          </a:xfrm>
          <a:prstGeom prst="rect">
            <a:avLst/>
          </a:prstGeom>
          <a:noFill/>
        </p:spPr>
        <p:txBody>
          <a:bodyPr wrap="square" rtlCol="0">
            <a:spAutoFit/>
          </a:bodyPr>
          <a:lstStyle/>
          <a:p>
            <a:r>
              <a:rPr lang="en-US" sz="2200" b="1" dirty="0" smtClean="0">
                <a:solidFill>
                  <a:schemeClr val="bg1"/>
                </a:solidFill>
                <a:latin typeface="Arial Narrow" pitchFamily="34" charset="0"/>
                <a:cs typeface="Times New Roman" pitchFamily="18" charset="0"/>
              </a:rPr>
              <a:t>Contain only a progestin(</a:t>
            </a:r>
            <a:r>
              <a:rPr lang="en-US" sz="1600" b="1" dirty="0" smtClean="0">
                <a:solidFill>
                  <a:schemeClr val="bg1"/>
                </a:solidFill>
                <a:latin typeface="Arial Narrow" pitchFamily="34" charset="0"/>
                <a:cs typeface="Times New Roman" pitchFamily="18" charset="0"/>
              </a:rPr>
              <a:t>97%effective</a:t>
            </a:r>
            <a:r>
              <a:rPr lang="en-US" sz="2000" b="1" dirty="0" smtClean="0">
                <a:solidFill>
                  <a:schemeClr val="bg1"/>
                </a:solidFill>
                <a:latin typeface="Arial Narrow" pitchFamily="34" charset="0"/>
                <a:cs typeface="Times New Roman" pitchFamily="18" charset="0"/>
              </a:rPr>
              <a:t>)</a:t>
            </a:r>
            <a:r>
              <a:rPr lang="en-US" sz="1600" b="1" dirty="0" smtClean="0">
                <a:solidFill>
                  <a:schemeClr val="bg1"/>
                </a:solidFill>
                <a:latin typeface="Arial Narrow" pitchFamily="34" charset="0"/>
                <a:cs typeface="Times New Roman" pitchFamily="18" charset="0"/>
              </a:rPr>
              <a:t> </a:t>
            </a:r>
            <a:endParaRPr lang="en-US" sz="1600" dirty="0">
              <a:solidFill>
                <a:schemeClr val="bg1"/>
              </a:solidFill>
              <a:latin typeface="Arial Narrow" pitchFamily="34" charset="0"/>
            </a:endParaRPr>
          </a:p>
        </p:txBody>
      </p:sp>
      <p:sp>
        <p:nvSpPr>
          <p:cNvPr id="30" name="TextBox 29"/>
          <p:cNvSpPr txBox="1"/>
          <p:nvPr/>
        </p:nvSpPr>
        <p:spPr>
          <a:xfrm>
            <a:off x="228600" y="1799512"/>
            <a:ext cx="2895600" cy="769441"/>
          </a:xfrm>
          <a:prstGeom prst="rect">
            <a:avLst/>
          </a:prstGeom>
          <a:noFill/>
        </p:spPr>
        <p:txBody>
          <a:bodyPr wrap="square" rtlCol="0">
            <a:spAutoFit/>
          </a:bodyPr>
          <a:lstStyle/>
          <a:p>
            <a:r>
              <a:rPr lang="en-US" sz="2200" b="1" dirty="0" smtClean="0">
                <a:solidFill>
                  <a:schemeClr val="bg1"/>
                </a:solidFill>
                <a:latin typeface="Arial Narrow" pitchFamily="34" charset="0"/>
                <a:cs typeface="Times New Roman" pitchFamily="18" charset="0"/>
              </a:rPr>
              <a:t>Contain estrogen &amp;  progestin(</a:t>
            </a:r>
            <a:r>
              <a:rPr lang="en-US" b="1" dirty="0" smtClean="0">
                <a:solidFill>
                  <a:schemeClr val="bg1"/>
                </a:solidFill>
                <a:latin typeface="Arial Narrow" pitchFamily="34" charset="0"/>
                <a:cs typeface="Times New Roman" pitchFamily="18" charset="0"/>
              </a:rPr>
              <a:t>100% effective)</a:t>
            </a:r>
            <a:endParaRPr lang="en-US" dirty="0">
              <a:solidFill>
                <a:schemeClr val="bg1"/>
              </a:solidFill>
              <a:latin typeface="Arial Narrow" pitchFamily="34" charset="0"/>
            </a:endParaRPr>
          </a:p>
        </p:txBody>
      </p:sp>
      <p:sp>
        <p:nvSpPr>
          <p:cNvPr id="32" name="TextBox 31"/>
          <p:cNvSpPr txBox="1"/>
          <p:nvPr/>
        </p:nvSpPr>
        <p:spPr>
          <a:xfrm>
            <a:off x="228600" y="4473289"/>
            <a:ext cx="3810000" cy="977191"/>
          </a:xfrm>
          <a:prstGeom prst="rect">
            <a:avLst/>
          </a:prstGeom>
          <a:noFill/>
        </p:spPr>
        <p:txBody>
          <a:bodyPr wrap="square" rtlCol="0">
            <a:spAutoFit/>
          </a:bodyPr>
          <a:lstStyle/>
          <a:p>
            <a:pPr>
              <a:lnSpc>
                <a:spcPts val="2300"/>
              </a:lnSpc>
              <a:buBlip>
                <a:blip r:embed="rId3"/>
              </a:buBlip>
            </a:pP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Norethindrone</a:t>
            </a:r>
            <a:r>
              <a:rPr lang="en-US" sz="2200" b="1" dirty="0" smtClean="0">
                <a:solidFill>
                  <a:schemeClr val="bg1"/>
                </a:solidFill>
                <a:latin typeface="Arial Narrow" pitchFamily="34" charset="0"/>
              </a:rPr>
              <a:t> </a:t>
            </a:r>
          </a:p>
          <a:p>
            <a:pPr>
              <a:lnSpc>
                <a:spcPts val="2300"/>
              </a:lnSpc>
              <a:buBlip>
                <a:blip r:embed="rId3"/>
              </a:buBlip>
            </a:pPr>
            <a:r>
              <a:rPr lang="en-US" sz="2200" b="1" dirty="0" err="1" smtClean="0">
                <a:solidFill>
                  <a:schemeClr val="bg1"/>
                </a:solidFill>
                <a:latin typeface="Arial Narrow" pitchFamily="34" charset="0"/>
              </a:rPr>
              <a:t>Levonorgestrel</a:t>
            </a:r>
            <a:r>
              <a:rPr lang="en-US" sz="2200" b="1" dirty="0" smtClean="0">
                <a:solidFill>
                  <a:schemeClr val="bg1"/>
                </a:solidFill>
                <a:latin typeface="Arial Narrow" pitchFamily="34" charset="0"/>
              </a:rPr>
              <a:t> </a:t>
            </a:r>
            <a:r>
              <a:rPr lang="en-US" sz="2200" i="1" dirty="0" smtClean="0">
                <a:solidFill>
                  <a:srgbClr val="FDFCED"/>
                </a:solidFill>
              </a:rPr>
              <a:t>(</a:t>
            </a:r>
            <a:r>
              <a:rPr lang="en-US" sz="2200" i="1" dirty="0" err="1" smtClean="0">
                <a:solidFill>
                  <a:srgbClr val="FDFCED"/>
                </a:solidFill>
              </a:rPr>
              <a:t>Norgestrel</a:t>
            </a:r>
            <a:r>
              <a:rPr lang="en-US" sz="2200" i="1" dirty="0" smtClean="0">
                <a:solidFill>
                  <a:srgbClr val="FDFCED"/>
                </a:solidFill>
              </a:rPr>
              <a:t>)</a:t>
            </a:r>
            <a:endParaRPr lang="en-US" sz="2200" b="1" i="1" dirty="0" smtClean="0">
              <a:solidFill>
                <a:srgbClr val="FDFCED"/>
              </a:solidFill>
              <a:latin typeface="Arial Narrow" pitchFamily="34" charset="0"/>
            </a:endParaRPr>
          </a:p>
          <a:p>
            <a:pPr>
              <a:lnSpc>
                <a:spcPts val="2300"/>
              </a:lnSpc>
              <a:buBlip>
                <a:blip r:embed="rId3"/>
              </a:buBlip>
            </a:pP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Medroxyprogesterone</a:t>
            </a:r>
            <a:r>
              <a:rPr lang="en-US" sz="2200" b="1" dirty="0" smtClean="0">
                <a:solidFill>
                  <a:schemeClr val="bg1"/>
                </a:solidFill>
                <a:latin typeface="Arial Narrow" pitchFamily="34" charset="0"/>
              </a:rPr>
              <a:t> acetate</a:t>
            </a:r>
            <a:endParaRPr lang="en-US" sz="2200" b="1" dirty="0">
              <a:solidFill>
                <a:schemeClr val="bg1"/>
              </a:solidFill>
              <a:latin typeface="Arial Narrow" pitchFamily="34" charset="0"/>
            </a:endParaRPr>
          </a:p>
        </p:txBody>
      </p:sp>
      <p:sp>
        <p:nvSpPr>
          <p:cNvPr id="34" name="TextBox 33"/>
          <p:cNvSpPr txBox="1"/>
          <p:nvPr/>
        </p:nvSpPr>
        <p:spPr>
          <a:xfrm>
            <a:off x="4038600" y="4462908"/>
            <a:ext cx="4724400" cy="682238"/>
          </a:xfrm>
          <a:prstGeom prst="rect">
            <a:avLst/>
          </a:prstGeom>
          <a:solidFill>
            <a:srgbClr val="860043">
              <a:alpha val="50196"/>
            </a:srgbClr>
          </a:solidFill>
        </p:spPr>
        <p:txBody>
          <a:bodyPr wrap="square" rtlCol="0">
            <a:spAutoFit/>
          </a:bodyPr>
          <a:lstStyle/>
          <a:p>
            <a:pPr>
              <a:lnSpc>
                <a:spcPts val="2300"/>
              </a:lnSpc>
            </a:pPr>
            <a:r>
              <a:rPr lang="en-US" sz="2200" b="1" dirty="0" smtClean="0">
                <a:solidFill>
                  <a:schemeClr val="bg1"/>
                </a:solidFill>
                <a:latin typeface="Arial Narrow" pitchFamily="34" charset="0"/>
              </a:rPr>
              <a:t>Has systemic androgenic effect; acne, </a:t>
            </a:r>
            <a:r>
              <a:rPr lang="en-US" sz="2200" b="1" dirty="0" err="1" smtClean="0">
                <a:solidFill>
                  <a:schemeClr val="bg1"/>
                </a:solidFill>
                <a:latin typeface="Arial Narrow" pitchFamily="34" charset="0"/>
              </a:rPr>
              <a:t>hirsutism</a:t>
            </a:r>
            <a:r>
              <a:rPr lang="en-US" sz="2200" b="1" dirty="0" smtClean="0">
                <a:solidFill>
                  <a:schemeClr val="bg1"/>
                </a:solidFill>
                <a:latin typeface="Arial Narrow" pitchFamily="34" charset="0"/>
              </a:rPr>
              <a:t>, weight gain. </a:t>
            </a:r>
            <a:endParaRPr lang="en-US" sz="2200" b="1" dirty="0">
              <a:solidFill>
                <a:schemeClr val="bg1"/>
              </a:solidFill>
              <a:latin typeface="Arial Narrow" pitchFamily="34" charset="0"/>
            </a:endParaRPr>
          </a:p>
        </p:txBody>
      </p:sp>
      <p:sp>
        <p:nvSpPr>
          <p:cNvPr id="35" name="TextBox 34"/>
          <p:cNvSpPr txBox="1"/>
          <p:nvPr/>
        </p:nvSpPr>
        <p:spPr>
          <a:xfrm>
            <a:off x="4038600" y="5876189"/>
            <a:ext cx="4724400" cy="387286"/>
          </a:xfrm>
          <a:prstGeom prst="rect">
            <a:avLst/>
          </a:prstGeom>
          <a:solidFill>
            <a:srgbClr val="860043">
              <a:alpha val="50196"/>
            </a:srgbClr>
          </a:solidFill>
        </p:spPr>
        <p:txBody>
          <a:bodyPr wrap="square" rtlCol="0">
            <a:spAutoFit/>
          </a:bodyPr>
          <a:lstStyle/>
          <a:p>
            <a:pPr>
              <a:lnSpc>
                <a:spcPts val="2300"/>
              </a:lnSpc>
            </a:pPr>
            <a:r>
              <a:rPr lang="en-US" sz="2200" b="1" dirty="0" smtClean="0">
                <a:solidFill>
                  <a:schemeClr val="bg1"/>
                </a:solidFill>
                <a:latin typeface="Arial Narrow" pitchFamily="34" charset="0"/>
              </a:rPr>
              <a:t>Has no systemic androgenic effect</a:t>
            </a:r>
            <a:endParaRPr lang="en-US" sz="2200" b="1" dirty="0">
              <a:solidFill>
                <a:schemeClr val="bg1"/>
              </a:solidFill>
              <a:latin typeface="Arial Narrow" pitchFamily="34" charset="0"/>
            </a:endParaRPr>
          </a:p>
        </p:txBody>
      </p:sp>
      <p:sp>
        <p:nvSpPr>
          <p:cNvPr id="38" name="TextBox 37"/>
          <p:cNvSpPr txBox="1"/>
          <p:nvPr/>
        </p:nvSpPr>
        <p:spPr>
          <a:xfrm>
            <a:off x="103632" y="762000"/>
            <a:ext cx="9067800" cy="412934"/>
          </a:xfrm>
          <a:prstGeom prst="rect">
            <a:avLst/>
          </a:prstGeom>
          <a:noFill/>
        </p:spPr>
        <p:txBody>
          <a:bodyPr wrap="square" rtlCol="0">
            <a:spAutoFit/>
          </a:bodyPr>
          <a:lstStyle/>
          <a:p>
            <a:pPr>
              <a:lnSpc>
                <a:spcPts val="2500"/>
              </a:lnSpc>
            </a:pPr>
            <a:r>
              <a:rPr lang="en-US" sz="2400" b="1" dirty="0" smtClean="0">
                <a:solidFill>
                  <a:schemeClr val="bg1"/>
                </a:solidFill>
                <a:latin typeface="Arial Narrow" pitchFamily="34" charset="0"/>
                <a:cs typeface="Times New Roman" pitchFamily="18" charset="0"/>
              </a:rPr>
              <a:t>According to composition &amp; intent of use; OC are  divided into three types</a:t>
            </a:r>
            <a:endParaRPr lang="en-US" sz="2400" dirty="0">
              <a:solidFill>
                <a:schemeClr val="bg1"/>
              </a:solidFill>
              <a:latin typeface="Arial Narrow" pitchFamily="34" charset="0"/>
            </a:endParaRPr>
          </a:p>
        </p:txBody>
      </p:sp>
      <p:grpSp>
        <p:nvGrpSpPr>
          <p:cNvPr id="43" name="Group 42"/>
          <p:cNvGrpSpPr/>
          <p:nvPr/>
        </p:nvGrpSpPr>
        <p:grpSpPr>
          <a:xfrm>
            <a:off x="228600" y="4113681"/>
            <a:ext cx="1524000" cy="430887"/>
            <a:chOff x="228600" y="4113681"/>
            <a:chExt cx="1524000" cy="430887"/>
          </a:xfrm>
        </p:grpSpPr>
        <p:sp>
          <p:nvSpPr>
            <p:cNvPr id="33" name="Rectangle 32"/>
            <p:cNvSpPr/>
            <p:nvPr/>
          </p:nvSpPr>
          <p:spPr>
            <a:xfrm>
              <a:off x="228600" y="4114800"/>
              <a:ext cx="1524000" cy="381000"/>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228600" y="4113681"/>
              <a:ext cx="1524000" cy="430887"/>
            </a:xfrm>
            <a:prstGeom prst="rect">
              <a:avLst/>
            </a:prstGeom>
            <a:noFill/>
          </p:spPr>
          <p:txBody>
            <a:bodyPr wrap="square" rtlCol="0">
              <a:spAutoFit/>
            </a:bodyPr>
            <a:lstStyle/>
            <a:p>
              <a:r>
                <a:rPr lang="en-US" sz="2200" dirty="0" smtClean="0">
                  <a:solidFill>
                    <a:srgbClr val="FFDED5"/>
                  </a:solidFill>
                  <a:effectLst>
                    <a:outerShdw blurRad="38100" dist="38100" dir="2700000" algn="tl">
                      <a:srgbClr val="000000"/>
                    </a:outerShdw>
                  </a:effectLst>
                  <a:latin typeface="Bernard MT Condensed" pitchFamily="18" charset="0"/>
                </a:rPr>
                <a:t>PROGESTINS</a:t>
              </a:r>
              <a:endParaRPr lang="en-US" sz="2200" dirty="0">
                <a:solidFill>
                  <a:srgbClr val="FFDED5"/>
                </a:solidFill>
                <a:effectLst>
                  <a:outerShdw blurRad="38100" dist="38100" dir="2700000" algn="tl">
                    <a:srgbClr val="000000"/>
                  </a:outerShdw>
                </a:effectLst>
                <a:latin typeface="Bernard MT Condensed" pitchFamily="18" charset="0"/>
              </a:endParaRPr>
            </a:p>
          </p:txBody>
        </p:sp>
      </p:grpSp>
      <p:sp>
        <p:nvSpPr>
          <p:cNvPr id="17" name="TextBox 16"/>
          <p:cNvSpPr txBox="1"/>
          <p:nvPr/>
        </p:nvSpPr>
        <p:spPr>
          <a:xfrm>
            <a:off x="5715000" y="1824817"/>
            <a:ext cx="3429000" cy="1138773"/>
          </a:xfrm>
          <a:prstGeom prst="rect">
            <a:avLst/>
          </a:prstGeom>
          <a:noFill/>
        </p:spPr>
        <p:txBody>
          <a:bodyPr wrap="square" rtlCol="0">
            <a:spAutoFit/>
          </a:bodyPr>
          <a:lstStyle/>
          <a:p>
            <a:r>
              <a:rPr lang="en-US" sz="2200" b="1" spc="-50" dirty="0" smtClean="0">
                <a:solidFill>
                  <a:schemeClr val="bg1"/>
                </a:solidFill>
                <a:latin typeface="Arial Narrow" pitchFamily="34" charset="0"/>
                <a:cs typeface="Times New Roman" pitchFamily="18" charset="0"/>
              </a:rPr>
              <a:t>Contain both  hormones or </a:t>
            </a:r>
          </a:p>
          <a:p>
            <a:r>
              <a:rPr lang="en-US" sz="2200" b="1" spc="-50" dirty="0" smtClean="0">
                <a:solidFill>
                  <a:schemeClr val="bg1"/>
                </a:solidFill>
                <a:latin typeface="Arial Narrow" pitchFamily="34" charset="0"/>
                <a:cs typeface="Times New Roman" pitchFamily="18" charset="0"/>
              </a:rPr>
              <a:t>Each one alone (high dose) or </a:t>
            </a:r>
            <a:r>
              <a:rPr lang="en-US" sz="2200" b="1" spc="-50" dirty="0" err="1" smtClean="0">
                <a:solidFill>
                  <a:schemeClr val="bg1"/>
                </a:solidFill>
                <a:latin typeface="Arial Narrow" pitchFamily="34" charset="0"/>
                <a:cs typeface="Times New Roman" pitchFamily="18" charset="0"/>
              </a:rPr>
              <a:t>Mifepristone</a:t>
            </a:r>
            <a:r>
              <a:rPr lang="en-US" sz="2400" b="1" dirty="0" smtClean="0"/>
              <a:t> </a:t>
            </a:r>
            <a:r>
              <a:rPr lang="en-US" sz="2200" b="1" u="sng" spc="-50" dirty="0" smtClean="0">
                <a:solidFill>
                  <a:schemeClr val="bg1"/>
                </a:solidFill>
                <a:latin typeface="Arial Narrow" pitchFamily="34" charset="0"/>
                <a:cs typeface="Times New Roman" pitchFamily="18" charset="0"/>
              </a:rPr>
              <a:t>+</a:t>
            </a:r>
            <a:r>
              <a:rPr lang="en-US" sz="2200" b="1" spc="-50" dirty="0" smtClean="0">
                <a:solidFill>
                  <a:schemeClr val="bg1"/>
                </a:solidFill>
                <a:latin typeface="Arial Narrow" pitchFamily="34" charset="0"/>
                <a:cs typeface="Times New Roman" pitchFamily="18" charset="0"/>
              </a:rPr>
              <a:t> </a:t>
            </a:r>
            <a:r>
              <a:rPr lang="en-US" sz="2200" b="1" spc="-50" dirty="0" err="1" smtClean="0">
                <a:solidFill>
                  <a:schemeClr val="bg1"/>
                </a:solidFill>
                <a:latin typeface="Arial Narrow" pitchFamily="34" charset="0"/>
                <a:cs typeface="Times New Roman" pitchFamily="18" charset="0"/>
              </a:rPr>
              <a:t>Misoprostol</a:t>
            </a:r>
            <a:endParaRPr lang="en-US" sz="2200" spc="-50" dirty="0">
              <a:solidFill>
                <a:schemeClr val="bg1"/>
              </a:solidFill>
              <a:latin typeface="Arial Narrow" pitchFamily="34" charset="0"/>
            </a:endParaRPr>
          </a:p>
        </p:txBody>
      </p:sp>
      <p:sp>
        <p:nvSpPr>
          <p:cNvPr id="19" name="Down Arrow 18"/>
          <p:cNvSpPr/>
          <p:nvPr/>
        </p:nvSpPr>
        <p:spPr>
          <a:xfrm>
            <a:off x="76200" y="2630424"/>
            <a:ext cx="2971800" cy="304800"/>
          </a:xfrm>
          <a:prstGeom prst="downArrow">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a:solidFill>
              <a:srgbClr val="FFD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0" y="5789612"/>
            <a:ext cx="9144000" cy="1588"/>
          </a:xfrm>
          <a:prstGeom prst="line">
            <a:avLst/>
          </a:prstGeom>
          <a:ln w="28575">
            <a:solidFill>
              <a:srgbClr val="FFFFDD"/>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0" y="6780212"/>
            <a:ext cx="9144000" cy="1588"/>
          </a:xfrm>
          <a:prstGeom prst="line">
            <a:avLst/>
          </a:prstGeom>
          <a:ln w="28575">
            <a:solidFill>
              <a:srgbClr val="FFFFDD"/>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590800" y="5446644"/>
            <a:ext cx="2743200" cy="1588"/>
          </a:xfrm>
          <a:prstGeom prst="line">
            <a:avLst/>
          </a:prstGeom>
          <a:ln w="28575">
            <a:solidFill>
              <a:srgbClr val="FFFFDD"/>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71800" y="228600"/>
            <a:ext cx="3429000" cy="461665"/>
          </a:xfrm>
          <a:prstGeom prst="rect">
            <a:avLst/>
          </a:prstGeom>
          <a:solidFill>
            <a:srgbClr val="860043"/>
          </a:solidFill>
          <a:ln w="28575">
            <a:solidFill>
              <a:srgbClr val="FFDED5"/>
            </a:solidFill>
          </a:ln>
          <a:effectLst/>
        </p:spPr>
        <p:txBody>
          <a:bodyPr wrap="square">
            <a:spAutoFit/>
          </a:bodyPr>
          <a:lstStyle/>
          <a:p>
            <a:r>
              <a:rPr lang="en-US" sz="2400" dirty="0" smtClean="0">
                <a:solidFill>
                  <a:schemeClr val="bg1"/>
                </a:solidFill>
                <a:latin typeface="Bernard MT Condensed" pitchFamily="18" charset="0"/>
              </a:rPr>
              <a:t>ORAL CONTRACEPTIVE Pills</a:t>
            </a:r>
            <a:endParaRPr lang="en-US" sz="2400" dirty="0">
              <a:solidFill>
                <a:schemeClr val="bg1"/>
              </a:solidFill>
              <a:latin typeface="Bernard MT Condensed" pitchFamily="18" charset="0"/>
            </a:endParaRPr>
          </a:p>
        </p:txBody>
      </p:sp>
      <p:grpSp>
        <p:nvGrpSpPr>
          <p:cNvPr id="45" name="Group 44"/>
          <p:cNvGrpSpPr/>
          <p:nvPr/>
        </p:nvGrpSpPr>
        <p:grpSpPr>
          <a:xfrm>
            <a:off x="228600" y="2971800"/>
            <a:ext cx="8915400" cy="735687"/>
            <a:chOff x="228600" y="2971800"/>
            <a:chExt cx="8915400" cy="735687"/>
          </a:xfrm>
        </p:grpSpPr>
        <p:sp>
          <p:nvSpPr>
            <p:cNvPr id="29" name="Rectangle 28"/>
            <p:cNvSpPr/>
            <p:nvPr/>
          </p:nvSpPr>
          <p:spPr>
            <a:xfrm>
              <a:off x="228600" y="2971800"/>
              <a:ext cx="1371600" cy="381000"/>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1524000" y="2971800"/>
              <a:ext cx="7620000" cy="1588"/>
            </a:xfrm>
            <a:prstGeom prst="line">
              <a:avLst/>
            </a:prstGeom>
            <a:ln w="28575">
              <a:solidFill>
                <a:srgbClr val="FFFFDD"/>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228600" y="2971800"/>
              <a:ext cx="8686800" cy="735687"/>
              <a:chOff x="228600" y="2971800"/>
              <a:chExt cx="8686800" cy="735687"/>
            </a:xfrm>
          </p:grpSpPr>
          <p:sp>
            <p:nvSpPr>
              <p:cNvPr id="39" name="TextBox 38"/>
              <p:cNvSpPr txBox="1"/>
              <p:nvPr/>
            </p:nvSpPr>
            <p:spPr>
              <a:xfrm>
                <a:off x="228600" y="2971800"/>
                <a:ext cx="1752600" cy="430887"/>
              </a:xfrm>
              <a:prstGeom prst="rect">
                <a:avLst/>
              </a:prstGeom>
              <a:noFill/>
            </p:spPr>
            <p:txBody>
              <a:bodyPr wrap="square" rtlCol="0">
                <a:spAutoFit/>
              </a:bodyPr>
              <a:lstStyle/>
              <a:p>
                <a:r>
                  <a:rPr lang="en-US" sz="2200" dirty="0" smtClean="0">
                    <a:solidFill>
                      <a:srgbClr val="FFDED5"/>
                    </a:solidFill>
                    <a:effectLst>
                      <a:outerShdw blurRad="38100" dist="38100" dir="2700000" algn="tl">
                        <a:srgbClr val="000000"/>
                      </a:outerShdw>
                    </a:effectLst>
                    <a:latin typeface="Bernard MT Condensed" pitchFamily="18" charset="0"/>
                  </a:rPr>
                  <a:t>ESTROGENS</a:t>
                </a:r>
                <a:endParaRPr lang="en-US" sz="2200" dirty="0">
                  <a:solidFill>
                    <a:srgbClr val="FFDED5"/>
                  </a:solidFill>
                  <a:effectLst>
                    <a:outerShdw blurRad="38100" dist="38100" dir="2700000" algn="tl">
                      <a:srgbClr val="000000"/>
                    </a:outerShdw>
                  </a:effectLst>
                  <a:latin typeface="Bernard MT Condensed" pitchFamily="18" charset="0"/>
                </a:endParaRPr>
              </a:p>
            </p:txBody>
          </p:sp>
          <p:sp>
            <p:nvSpPr>
              <p:cNvPr id="18" name="TextBox 17"/>
              <p:cNvSpPr txBox="1"/>
              <p:nvPr/>
            </p:nvSpPr>
            <p:spPr>
              <a:xfrm>
                <a:off x="228600" y="3276600"/>
                <a:ext cx="8686800" cy="430887"/>
              </a:xfrm>
              <a:prstGeom prst="rect">
                <a:avLst/>
              </a:prstGeom>
              <a:noFill/>
            </p:spPr>
            <p:txBody>
              <a:bodyPr wrap="square" rtlCol="0">
                <a:spAutoFit/>
              </a:bodyPr>
              <a:lstStyle/>
              <a:p>
                <a:r>
                  <a:rPr lang="en-US" sz="2200" b="1" dirty="0" err="1" smtClean="0">
                    <a:solidFill>
                      <a:schemeClr val="bg1"/>
                    </a:solidFill>
                    <a:latin typeface="Arial Narrow" pitchFamily="34" charset="0"/>
                  </a:rPr>
                  <a:t>Ethinyl</a:t>
                </a: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estradiol</a:t>
                </a:r>
                <a:r>
                  <a:rPr lang="en-US" sz="2200" b="1" dirty="0" smtClean="0">
                    <a:solidFill>
                      <a:schemeClr val="bg1"/>
                    </a:solidFill>
                    <a:latin typeface="Arial Narrow" pitchFamily="34" charset="0"/>
                  </a:rPr>
                  <a:t> or </a:t>
                </a:r>
                <a:r>
                  <a:rPr lang="en-US" sz="2200" b="1" dirty="0" err="1" smtClean="0">
                    <a:solidFill>
                      <a:schemeClr val="bg1"/>
                    </a:solidFill>
                    <a:latin typeface="Arial Narrow" pitchFamily="34" charset="0"/>
                  </a:rPr>
                  <a:t>mestranol</a:t>
                </a:r>
                <a:r>
                  <a:rPr lang="en-US" sz="2200" b="1" dirty="0" smtClean="0">
                    <a:solidFill>
                      <a:schemeClr val="bg1"/>
                    </a:solidFill>
                    <a:latin typeface="Arial Narrow" pitchFamily="34" charset="0"/>
                  </a:rPr>
                  <a:t> </a:t>
                </a:r>
                <a:r>
                  <a:rPr lang="en-US" sz="2200" b="1" i="1" dirty="0" smtClean="0">
                    <a:solidFill>
                      <a:srgbClr val="FFFFDD"/>
                    </a:solidFill>
                    <a:latin typeface="Arial Narrow" pitchFamily="34" charset="0"/>
                  </a:rPr>
                  <a:t>[a “</a:t>
                </a:r>
                <a:r>
                  <a:rPr lang="en-US" sz="2200" b="1" i="1" dirty="0" err="1" smtClean="0">
                    <a:solidFill>
                      <a:srgbClr val="FFFFDD"/>
                    </a:solidFill>
                    <a:latin typeface="Arial Narrow" pitchFamily="34" charset="0"/>
                  </a:rPr>
                  <a:t>prodrug</a:t>
                </a:r>
                <a:r>
                  <a:rPr lang="en-US" sz="2200" b="1" i="1" dirty="0" smtClean="0">
                    <a:solidFill>
                      <a:srgbClr val="FFFFDD"/>
                    </a:solidFill>
                    <a:latin typeface="Arial Narrow" pitchFamily="34" charset="0"/>
                  </a:rPr>
                  <a:t>” converted to </a:t>
                </a:r>
                <a:r>
                  <a:rPr lang="en-US" sz="2200" b="1" i="1" dirty="0" err="1" smtClean="0">
                    <a:solidFill>
                      <a:srgbClr val="FFFFDD"/>
                    </a:solidFill>
                    <a:latin typeface="Arial Narrow" pitchFamily="34" charset="0"/>
                  </a:rPr>
                  <a:t>ethinyl</a:t>
                </a:r>
                <a:r>
                  <a:rPr lang="en-US" sz="2200" b="1" i="1" dirty="0" smtClean="0">
                    <a:solidFill>
                      <a:srgbClr val="FFFFDD"/>
                    </a:solidFill>
                    <a:latin typeface="Arial Narrow" pitchFamily="34" charset="0"/>
                  </a:rPr>
                  <a:t> </a:t>
                </a:r>
                <a:r>
                  <a:rPr lang="en-US" sz="2200" b="1" i="1" dirty="0" err="1" smtClean="0">
                    <a:solidFill>
                      <a:srgbClr val="FFFFDD"/>
                    </a:solidFill>
                    <a:latin typeface="Arial Narrow" pitchFamily="34" charset="0"/>
                  </a:rPr>
                  <a:t>estradiol</a:t>
                </a:r>
                <a:r>
                  <a:rPr lang="en-US" sz="2200" b="1" i="1" dirty="0" smtClean="0">
                    <a:solidFill>
                      <a:srgbClr val="FFFFDD"/>
                    </a:solidFill>
                    <a:latin typeface="Arial Narrow" pitchFamily="34" charset="0"/>
                  </a:rPr>
                  <a:t>]</a:t>
                </a:r>
                <a:endParaRPr lang="en-US" sz="2200" b="1" i="1" dirty="0">
                  <a:solidFill>
                    <a:srgbClr val="FFFFDD"/>
                  </a:solidFill>
                  <a:latin typeface="Arial Narrow" pitchFamily="34" charset="0"/>
                </a:endParaRPr>
              </a:p>
            </p:txBody>
          </p:sp>
        </p:grpSp>
      </p:grpSp>
      <p:grpSp>
        <p:nvGrpSpPr>
          <p:cNvPr id="48" name="Group 47"/>
          <p:cNvGrpSpPr/>
          <p:nvPr/>
        </p:nvGrpSpPr>
        <p:grpSpPr>
          <a:xfrm>
            <a:off x="185532" y="5791200"/>
            <a:ext cx="3624468" cy="990600"/>
            <a:chOff x="185532" y="5791200"/>
            <a:chExt cx="3624468" cy="990600"/>
          </a:xfrm>
        </p:grpSpPr>
        <p:sp>
          <p:nvSpPr>
            <p:cNvPr id="36" name="TextBox 35"/>
            <p:cNvSpPr txBox="1"/>
            <p:nvPr/>
          </p:nvSpPr>
          <p:spPr>
            <a:xfrm>
              <a:off x="1391653" y="5804609"/>
              <a:ext cx="2418347" cy="977191"/>
            </a:xfrm>
            <a:prstGeom prst="rect">
              <a:avLst/>
            </a:prstGeom>
            <a:noFill/>
          </p:spPr>
          <p:txBody>
            <a:bodyPr wrap="square" rtlCol="0">
              <a:spAutoFit/>
            </a:bodyPr>
            <a:lstStyle/>
            <a:p>
              <a:pPr>
                <a:lnSpc>
                  <a:spcPts val="2300"/>
                </a:lnSpc>
                <a:buBlip>
                  <a:blip r:embed="rId3"/>
                </a:buBlip>
              </a:pP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Norgestimate</a:t>
              </a:r>
              <a:endParaRPr lang="en-US" sz="2200" b="1" dirty="0" smtClean="0">
                <a:solidFill>
                  <a:schemeClr val="bg1"/>
                </a:solidFill>
                <a:latin typeface="Arial Narrow" pitchFamily="34" charset="0"/>
              </a:endParaRPr>
            </a:p>
            <a:p>
              <a:pPr>
                <a:lnSpc>
                  <a:spcPts val="2300"/>
                </a:lnSpc>
                <a:buBlip>
                  <a:blip r:embed="rId3"/>
                </a:buBlip>
              </a:pP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Desogestrel</a:t>
              </a:r>
              <a:endParaRPr lang="en-US" sz="2200" b="1" dirty="0" smtClean="0">
                <a:solidFill>
                  <a:schemeClr val="bg1"/>
                </a:solidFill>
                <a:latin typeface="Arial Narrow" pitchFamily="34" charset="0"/>
              </a:endParaRPr>
            </a:p>
            <a:p>
              <a:pPr>
                <a:lnSpc>
                  <a:spcPts val="2300"/>
                </a:lnSpc>
                <a:buBlip>
                  <a:blip r:embed="rId3"/>
                </a:buBlip>
              </a:pPr>
              <a:r>
                <a:rPr lang="en-US" sz="2200" b="1" dirty="0" smtClean="0">
                  <a:solidFill>
                    <a:schemeClr val="bg1"/>
                  </a:solidFill>
                  <a:latin typeface="Arial Narrow" pitchFamily="34" charset="0"/>
                </a:rPr>
                <a:t> </a:t>
              </a:r>
              <a:r>
                <a:rPr lang="en-US" sz="2200" b="1" dirty="0" err="1" smtClean="0">
                  <a:solidFill>
                    <a:schemeClr val="bg1"/>
                  </a:solidFill>
                  <a:latin typeface="Arial Narrow" pitchFamily="34" charset="0"/>
                </a:rPr>
                <a:t>Drospirenone</a:t>
              </a:r>
              <a:endParaRPr lang="en-US" sz="2200" b="1" dirty="0">
                <a:solidFill>
                  <a:schemeClr val="bg1"/>
                </a:solidFill>
                <a:latin typeface="Arial Narrow" pitchFamily="34" charset="0"/>
              </a:endParaRPr>
            </a:p>
          </p:txBody>
        </p:sp>
        <p:sp>
          <p:nvSpPr>
            <p:cNvPr id="47" name="Rectangle 46"/>
            <p:cNvSpPr/>
            <p:nvPr/>
          </p:nvSpPr>
          <p:spPr>
            <a:xfrm>
              <a:off x="185532" y="5791200"/>
              <a:ext cx="1313180" cy="461665"/>
            </a:xfrm>
            <a:prstGeom prst="rect">
              <a:avLst/>
            </a:prstGeom>
          </p:spPr>
          <p:txBody>
            <a:bodyPr wrap="none">
              <a:spAutoFit/>
            </a:bodyPr>
            <a:lstStyle/>
            <a:p>
              <a:r>
                <a:rPr lang="en-US" sz="2400" b="1" spc="-50" dirty="0" smtClean="0">
                  <a:solidFill>
                    <a:schemeClr val="bg1"/>
                  </a:solidFill>
                  <a:latin typeface="Arial Narrow" pitchFamily="34" charset="0"/>
                </a:rPr>
                <a:t>Currently </a:t>
              </a:r>
              <a:endParaRPr lang="en-US" sz="2400" dirty="0"/>
            </a:p>
          </p:txBody>
        </p: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par>
                          <p:cTn id="8" fill="hold">
                            <p:stCondLst>
                              <p:cond delay="1000"/>
                            </p:stCondLst>
                            <p:childTnLst>
                              <p:par>
                                <p:cTn id="9" presetID="18" presetClass="entr" presetSubtype="6" fill="hold" grpId="1"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strips(downRight)">
                                      <p:cBhvr>
                                        <p:cTn id="11" dur="10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1"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47"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1000"/>
                                        <p:tgtEl>
                                          <p:spTgt spid="28"/>
                                        </p:tgtEl>
                                      </p:cBhvr>
                                    </p:animEffect>
                                    <p:anim calcmode="lin" valueType="num">
                                      <p:cBhvr>
                                        <p:cTn id="36" dur="1000" fill="hold"/>
                                        <p:tgtEl>
                                          <p:spTgt spid="28"/>
                                        </p:tgtEl>
                                        <p:attrNameLst>
                                          <p:attrName>ppt_x</p:attrName>
                                        </p:attrNameLst>
                                      </p:cBhvr>
                                      <p:tavLst>
                                        <p:tav tm="0">
                                          <p:val>
                                            <p:strVal val="#ppt_x"/>
                                          </p:val>
                                        </p:tav>
                                        <p:tav tm="100000">
                                          <p:val>
                                            <p:strVal val="#ppt_x"/>
                                          </p:val>
                                        </p:tav>
                                      </p:tavLst>
                                    </p:anim>
                                    <p:anim calcmode="lin" valueType="num">
                                      <p:cBhvr>
                                        <p:cTn id="3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1"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1000" fill="hold"/>
                                        <p:tgtEl>
                                          <p:spTgt spid="24"/>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0" presetClass="exit" presetSubtype="0" accel="100000" fill="hold" grpId="0" nodeType="clickEffect">
                                  <p:stCondLst>
                                    <p:cond delay="0"/>
                                  </p:stCondLst>
                                  <p:childTnLst>
                                    <p:anim calcmode="lin" valueType="num">
                                      <p:cBhvr>
                                        <p:cTn id="54" dur="1000"/>
                                        <p:tgtEl>
                                          <p:spTgt spid="9"/>
                                        </p:tgtEl>
                                        <p:attrNameLst>
                                          <p:attrName>ppt_w</p:attrName>
                                        </p:attrNameLst>
                                      </p:cBhvr>
                                      <p:tavLst>
                                        <p:tav tm="0">
                                          <p:val>
                                            <p:strVal val="ppt_w"/>
                                          </p:val>
                                        </p:tav>
                                        <p:tav tm="100000">
                                          <p:val>
                                            <p:strVal val="ppt_w+.3"/>
                                          </p:val>
                                        </p:tav>
                                      </p:tavLst>
                                    </p:anim>
                                    <p:anim calcmode="lin" valueType="num">
                                      <p:cBhvr>
                                        <p:cTn id="55" dur="1000"/>
                                        <p:tgtEl>
                                          <p:spTgt spid="9"/>
                                        </p:tgtEl>
                                        <p:attrNameLst>
                                          <p:attrName>ppt_h</p:attrName>
                                        </p:attrNameLst>
                                      </p:cBhvr>
                                      <p:tavLst>
                                        <p:tav tm="0">
                                          <p:val>
                                            <p:strVal val="ppt_h"/>
                                          </p:val>
                                        </p:tav>
                                        <p:tav tm="100000">
                                          <p:val>
                                            <p:strVal val="ppt_h"/>
                                          </p:val>
                                        </p:tav>
                                      </p:tavLst>
                                    </p:anim>
                                    <p:animEffect transition="out" filter="fade">
                                      <p:cBhvr>
                                        <p:cTn id="56" dur="1000"/>
                                        <p:tgtEl>
                                          <p:spTgt spid="9"/>
                                        </p:tgtEl>
                                      </p:cBhvr>
                                    </p:animEffect>
                                    <p:set>
                                      <p:cBhvr>
                                        <p:cTn id="57" dur="1" fill="hold">
                                          <p:stCondLst>
                                            <p:cond delay="999"/>
                                          </p:stCondLst>
                                        </p:cTn>
                                        <p:tgtEl>
                                          <p:spTgt spid="9"/>
                                        </p:tgtEl>
                                        <p:attrNameLst>
                                          <p:attrName>style.visibility</p:attrName>
                                        </p:attrNameLst>
                                      </p:cBhvr>
                                      <p:to>
                                        <p:strVal val="hidden"/>
                                      </p:to>
                                    </p:set>
                                  </p:childTnLst>
                                </p:cTn>
                              </p:par>
                              <p:par>
                                <p:cTn id="58" presetID="50" presetClass="exit" presetSubtype="0" accel="100000" fill="hold" grpId="0" nodeType="withEffect">
                                  <p:stCondLst>
                                    <p:cond delay="0"/>
                                  </p:stCondLst>
                                  <p:childTnLst>
                                    <p:anim calcmode="lin" valueType="num">
                                      <p:cBhvr>
                                        <p:cTn id="59" dur="1000"/>
                                        <p:tgtEl>
                                          <p:spTgt spid="38"/>
                                        </p:tgtEl>
                                        <p:attrNameLst>
                                          <p:attrName>ppt_w</p:attrName>
                                        </p:attrNameLst>
                                      </p:cBhvr>
                                      <p:tavLst>
                                        <p:tav tm="0">
                                          <p:val>
                                            <p:strVal val="ppt_w"/>
                                          </p:val>
                                        </p:tav>
                                        <p:tav tm="100000">
                                          <p:val>
                                            <p:strVal val="ppt_w+.3"/>
                                          </p:val>
                                        </p:tav>
                                      </p:tavLst>
                                    </p:anim>
                                    <p:anim calcmode="lin" valueType="num">
                                      <p:cBhvr>
                                        <p:cTn id="60" dur="1000"/>
                                        <p:tgtEl>
                                          <p:spTgt spid="38"/>
                                        </p:tgtEl>
                                        <p:attrNameLst>
                                          <p:attrName>ppt_h</p:attrName>
                                        </p:attrNameLst>
                                      </p:cBhvr>
                                      <p:tavLst>
                                        <p:tav tm="0">
                                          <p:val>
                                            <p:strVal val="ppt_h"/>
                                          </p:val>
                                        </p:tav>
                                        <p:tav tm="100000">
                                          <p:val>
                                            <p:strVal val="ppt_h"/>
                                          </p:val>
                                        </p:tav>
                                      </p:tavLst>
                                    </p:anim>
                                    <p:animEffect transition="out" filter="fade">
                                      <p:cBhvr>
                                        <p:cTn id="61" dur="1000"/>
                                        <p:tgtEl>
                                          <p:spTgt spid="38"/>
                                        </p:tgtEl>
                                      </p:cBhvr>
                                    </p:animEffect>
                                    <p:set>
                                      <p:cBhvr>
                                        <p:cTn id="62" dur="1" fill="hold">
                                          <p:stCondLst>
                                            <p:cond delay="999"/>
                                          </p:stCondLst>
                                        </p:cTn>
                                        <p:tgtEl>
                                          <p:spTgt spid="38"/>
                                        </p:tgtEl>
                                        <p:attrNameLst>
                                          <p:attrName>style.visibility</p:attrName>
                                        </p:attrNameLst>
                                      </p:cBhvr>
                                      <p:to>
                                        <p:strVal val="hidden"/>
                                      </p:to>
                                    </p:set>
                                  </p:childTnLst>
                                </p:cTn>
                              </p:par>
                              <p:par>
                                <p:cTn id="63" presetID="50" presetClass="exit" presetSubtype="0" accel="100000" fill="hold" grpId="0" nodeType="withEffect">
                                  <p:stCondLst>
                                    <p:cond delay="0"/>
                                  </p:stCondLst>
                                  <p:childTnLst>
                                    <p:anim calcmode="lin" valueType="num">
                                      <p:cBhvr>
                                        <p:cTn id="64" dur="1000"/>
                                        <p:tgtEl>
                                          <p:spTgt spid="23"/>
                                        </p:tgtEl>
                                        <p:attrNameLst>
                                          <p:attrName>ppt_w</p:attrName>
                                        </p:attrNameLst>
                                      </p:cBhvr>
                                      <p:tavLst>
                                        <p:tav tm="0">
                                          <p:val>
                                            <p:strVal val="ppt_w"/>
                                          </p:val>
                                        </p:tav>
                                        <p:tav tm="100000">
                                          <p:val>
                                            <p:strVal val="ppt_w+.3"/>
                                          </p:val>
                                        </p:tav>
                                      </p:tavLst>
                                    </p:anim>
                                    <p:anim calcmode="lin" valueType="num">
                                      <p:cBhvr>
                                        <p:cTn id="65" dur="1000"/>
                                        <p:tgtEl>
                                          <p:spTgt spid="23"/>
                                        </p:tgtEl>
                                        <p:attrNameLst>
                                          <p:attrName>ppt_h</p:attrName>
                                        </p:attrNameLst>
                                      </p:cBhvr>
                                      <p:tavLst>
                                        <p:tav tm="0">
                                          <p:val>
                                            <p:strVal val="ppt_h"/>
                                          </p:val>
                                        </p:tav>
                                        <p:tav tm="100000">
                                          <p:val>
                                            <p:strVal val="ppt_h"/>
                                          </p:val>
                                        </p:tav>
                                      </p:tavLst>
                                    </p:anim>
                                    <p:animEffect transition="out" filter="fade">
                                      <p:cBhvr>
                                        <p:cTn id="66" dur="1000"/>
                                        <p:tgtEl>
                                          <p:spTgt spid="23"/>
                                        </p:tgtEl>
                                      </p:cBhvr>
                                    </p:animEffect>
                                    <p:set>
                                      <p:cBhvr>
                                        <p:cTn id="67" dur="1" fill="hold">
                                          <p:stCondLst>
                                            <p:cond delay="999"/>
                                          </p:stCondLst>
                                        </p:cTn>
                                        <p:tgtEl>
                                          <p:spTgt spid="23"/>
                                        </p:tgtEl>
                                        <p:attrNameLst>
                                          <p:attrName>style.visibility</p:attrName>
                                        </p:attrNameLst>
                                      </p:cBhvr>
                                      <p:to>
                                        <p:strVal val="hidden"/>
                                      </p:to>
                                    </p:set>
                                  </p:childTnLst>
                                </p:cTn>
                              </p:par>
                              <p:par>
                                <p:cTn id="68" presetID="50" presetClass="exit" presetSubtype="0" accel="100000" fill="hold" grpId="1" nodeType="withEffect">
                                  <p:stCondLst>
                                    <p:cond delay="0"/>
                                  </p:stCondLst>
                                  <p:childTnLst>
                                    <p:anim calcmode="lin" valueType="num">
                                      <p:cBhvr>
                                        <p:cTn id="69" dur="1000"/>
                                        <p:tgtEl>
                                          <p:spTgt spid="28"/>
                                        </p:tgtEl>
                                        <p:attrNameLst>
                                          <p:attrName>ppt_w</p:attrName>
                                        </p:attrNameLst>
                                      </p:cBhvr>
                                      <p:tavLst>
                                        <p:tav tm="0">
                                          <p:val>
                                            <p:strVal val="ppt_w"/>
                                          </p:val>
                                        </p:tav>
                                        <p:tav tm="100000">
                                          <p:val>
                                            <p:strVal val="ppt_w+.3"/>
                                          </p:val>
                                        </p:tav>
                                      </p:tavLst>
                                    </p:anim>
                                    <p:anim calcmode="lin" valueType="num">
                                      <p:cBhvr>
                                        <p:cTn id="70" dur="1000"/>
                                        <p:tgtEl>
                                          <p:spTgt spid="28"/>
                                        </p:tgtEl>
                                        <p:attrNameLst>
                                          <p:attrName>ppt_h</p:attrName>
                                        </p:attrNameLst>
                                      </p:cBhvr>
                                      <p:tavLst>
                                        <p:tav tm="0">
                                          <p:val>
                                            <p:strVal val="ppt_h"/>
                                          </p:val>
                                        </p:tav>
                                        <p:tav tm="100000">
                                          <p:val>
                                            <p:strVal val="ppt_h"/>
                                          </p:val>
                                        </p:tav>
                                      </p:tavLst>
                                    </p:anim>
                                    <p:animEffect transition="out" filter="fade">
                                      <p:cBhvr>
                                        <p:cTn id="71" dur="1000"/>
                                        <p:tgtEl>
                                          <p:spTgt spid="28"/>
                                        </p:tgtEl>
                                      </p:cBhvr>
                                    </p:animEffect>
                                    <p:set>
                                      <p:cBhvr>
                                        <p:cTn id="72" dur="1" fill="hold">
                                          <p:stCondLst>
                                            <p:cond delay="999"/>
                                          </p:stCondLst>
                                        </p:cTn>
                                        <p:tgtEl>
                                          <p:spTgt spid="28"/>
                                        </p:tgtEl>
                                        <p:attrNameLst>
                                          <p:attrName>style.visibility</p:attrName>
                                        </p:attrNameLst>
                                      </p:cBhvr>
                                      <p:to>
                                        <p:strVal val="hidden"/>
                                      </p:to>
                                    </p:set>
                                  </p:childTnLst>
                                </p:cTn>
                              </p:par>
                              <p:par>
                                <p:cTn id="73" presetID="50" presetClass="exit" presetSubtype="0" accel="100000" fill="hold" grpId="0" nodeType="withEffect">
                                  <p:stCondLst>
                                    <p:cond delay="0"/>
                                  </p:stCondLst>
                                  <p:childTnLst>
                                    <p:anim calcmode="lin" valueType="num">
                                      <p:cBhvr>
                                        <p:cTn id="74" dur="1000"/>
                                        <p:tgtEl>
                                          <p:spTgt spid="24"/>
                                        </p:tgtEl>
                                        <p:attrNameLst>
                                          <p:attrName>ppt_w</p:attrName>
                                        </p:attrNameLst>
                                      </p:cBhvr>
                                      <p:tavLst>
                                        <p:tav tm="0">
                                          <p:val>
                                            <p:strVal val="ppt_w"/>
                                          </p:val>
                                        </p:tav>
                                        <p:tav tm="100000">
                                          <p:val>
                                            <p:strVal val="ppt_w+.3"/>
                                          </p:val>
                                        </p:tav>
                                      </p:tavLst>
                                    </p:anim>
                                    <p:anim calcmode="lin" valueType="num">
                                      <p:cBhvr>
                                        <p:cTn id="75" dur="1000"/>
                                        <p:tgtEl>
                                          <p:spTgt spid="24"/>
                                        </p:tgtEl>
                                        <p:attrNameLst>
                                          <p:attrName>ppt_h</p:attrName>
                                        </p:attrNameLst>
                                      </p:cBhvr>
                                      <p:tavLst>
                                        <p:tav tm="0">
                                          <p:val>
                                            <p:strVal val="ppt_h"/>
                                          </p:val>
                                        </p:tav>
                                        <p:tav tm="100000">
                                          <p:val>
                                            <p:strVal val="ppt_h"/>
                                          </p:val>
                                        </p:tav>
                                      </p:tavLst>
                                    </p:anim>
                                    <p:animEffect transition="out" filter="fade">
                                      <p:cBhvr>
                                        <p:cTn id="76" dur="1000"/>
                                        <p:tgtEl>
                                          <p:spTgt spid="24"/>
                                        </p:tgtEl>
                                      </p:cBhvr>
                                    </p:animEffect>
                                    <p:set>
                                      <p:cBhvr>
                                        <p:cTn id="77" dur="1" fill="hold">
                                          <p:stCondLst>
                                            <p:cond delay="999"/>
                                          </p:stCondLst>
                                        </p:cTn>
                                        <p:tgtEl>
                                          <p:spTgt spid="24"/>
                                        </p:tgtEl>
                                        <p:attrNameLst>
                                          <p:attrName>style.visibility</p:attrName>
                                        </p:attrNameLst>
                                      </p:cBhvr>
                                      <p:to>
                                        <p:strVal val="hidden"/>
                                      </p:to>
                                    </p:set>
                                  </p:childTnLst>
                                </p:cTn>
                              </p:par>
                              <p:par>
                                <p:cTn id="78" presetID="50" presetClass="exit" presetSubtype="0" accel="100000" fill="hold" grpId="1" nodeType="withEffect">
                                  <p:stCondLst>
                                    <p:cond delay="0"/>
                                  </p:stCondLst>
                                  <p:childTnLst>
                                    <p:anim calcmode="lin" valueType="num">
                                      <p:cBhvr>
                                        <p:cTn id="79" dur="1000"/>
                                        <p:tgtEl>
                                          <p:spTgt spid="17"/>
                                        </p:tgtEl>
                                        <p:attrNameLst>
                                          <p:attrName>ppt_w</p:attrName>
                                        </p:attrNameLst>
                                      </p:cBhvr>
                                      <p:tavLst>
                                        <p:tav tm="0">
                                          <p:val>
                                            <p:strVal val="ppt_w"/>
                                          </p:val>
                                        </p:tav>
                                        <p:tav tm="100000">
                                          <p:val>
                                            <p:strVal val="ppt_w+.3"/>
                                          </p:val>
                                        </p:tav>
                                      </p:tavLst>
                                    </p:anim>
                                    <p:anim calcmode="lin" valueType="num">
                                      <p:cBhvr>
                                        <p:cTn id="80" dur="1000"/>
                                        <p:tgtEl>
                                          <p:spTgt spid="17"/>
                                        </p:tgtEl>
                                        <p:attrNameLst>
                                          <p:attrName>ppt_h</p:attrName>
                                        </p:attrNameLst>
                                      </p:cBhvr>
                                      <p:tavLst>
                                        <p:tav tm="0">
                                          <p:val>
                                            <p:strVal val="ppt_h"/>
                                          </p:val>
                                        </p:tav>
                                        <p:tav tm="100000">
                                          <p:val>
                                            <p:strVal val="ppt_h"/>
                                          </p:val>
                                        </p:tav>
                                      </p:tavLst>
                                    </p:anim>
                                    <p:animEffect transition="out" filter="fade">
                                      <p:cBhvr>
                                        <p:cTn id="81" dur="1000"/>
                                        <p:tgtEl>
                                          <p:spTgt spid="17"/>
                                        </p:tgtEl>
                                      </p:cBhvr>
                                    </p:animEffect>
                                    <p:set>
                                      <p:cBhvr>
                                        <p:cTn id="82" dur="1" fill="hold">
                                          <p:stCondLst>
                                            <p:cond delay="999"/>
                                          </p:stCondLst>
                                        </p:cTn>
                                        <p:tgtEl>
                                          <p:spTgt spid="17"/>
                                        </p:tgtEl>
                                        <p:attrNameLst>
                                          <p:attrName>style.visibility</p:attrName>
                                        </p:attrNameLst>
                                      </p:cBhvr>
                                      <p:to>
                                        <p:strVal val="hidden"/>
                                      </p:to>
                                    </p:set>
                                  </p:childTnLst>
                                </p:cTn>
                              </p:par>
                            </p:childTnLst>
                          </p:cTn>
                        </p:par>
                        <p:par>
                          <p:cTn id="83" fill="hold">
                            <p:stCondLst>
                              <p:cond delay="1000"/>
                            </p:stCondLst>
                            <p:childTnLst>
                              <p:par>
                                <p:cTn id="84" presetID="47" presetClass="entr" presetSubtype="0" fill="hold" grpId="0" nodeType="afterEffect">
                                  <p:stCondLst>
                                    <p:cond delay="100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1000"/>
                                        <p:tgtEl>
                                          <p:spTgt spid="19"/>
                                        </p:tgtEl>
                                      </p:cBhvr>
                                    </p:animEffect>
                                    <p:anim calcmode="lin" valueType="num">
                                      <p:cBhvr>
                                        <p:cTn id="87" dur="1000" fill="hold"/>
                                        <p:tgtEl>
                                          <p:spTgt spid="19"/>
                                        </p:tgtEl>
                                        <p:attrNameLst>
                                          <p:attrName>ppt_x</p:attrName>
                                        </p:attrNameLst>
                                      </p:cBhvr>
                                      <p:tavLst>
                                        <p:tav tm="0">
                                          <p:val>
                                            <p:strVal val="#ppt_x"/>
                                          </p:val>
                                        </p:tav>
                                        <p:tav tm="100000">
                                          <p:val>
                                            <p:strVal val="#ppt_x"/>
                                          </p:val>
                                        </p:tav>
                                      </p:tavLst>
                                    </p:anim>
                                    <p:anim calcmode="lin" valueType="num">
                                      <p:cBhvr>
                                        <p:cTn id="88" dur="1000" fill="hold"/>
                                        <p:tgtEl>
                                          <p:spTgt spid="19"/>
                                        </p:tgtEl>
                                        <p:attrNameLst>
                                          <p:attrName>ppt_y</p:attrName>
                                        </p:attrNameLst>
                                      </p:cBhvr>
                                      <p:tavLst>
                                        <p:tav tm="0">
                                          <p:val>
                                            <p:strVal val="#ppt_y-.1"/>
                                          </p:val>
                                        </p:tav>
                                        <p:tav tm="100000">
                                          <p:val>
                                            <p:strVal val="#ppt_y"/>
                                          </p:val>
                                        </p:tav>
                                      </p:tavLst>
                                    </p:anim>
                                  </p:childTnLst>
                                </p:cTn>
                              </p:par>
                            </p:childTnLst>
                          </p:cTn>
                        </p:par>
                        <p:par>
                          <p:cTn id="89" fill="hold">
                            <p:stCondLst>
                              <p:cond delay="3000"/>
                            </p:stCondLst>
                            <p:childTnLst>
                              <p:par>
                                <p:cTn id="90" presetID="22" presetClass="entr" presetSubtype="1" fill="hold" nodeType="afterEffect">
                                  <p:stCondLst>
                                    <p:cond delay="1500"/>
                                  </p:stCondLst>
                                  <p:childTnLst>
                                    <p:set>
                                      <p:cBhvr>
                                        <p:cTn id="91" dur="1" fill="hold">
                                          <p:stCondLst>
                                            <p:cond delay="0"/>
                                          </p:stCondLst>
                                        </p:cTn>
                                        <p:tgtEl>
                                          <p:spTgt spid="45"/>
                                        </p:tgtEl>
                                        <p:attrNameLst>
                                          <p:attrName>style.visibility</p:attrName>
                                        </p:attrNameLst>
                                      </p:cBhvr>
                                      <p:to>
                                        <p:strVal val="visible"/>
                                      </p:to>
                                    </p:set>
                                    <p:animEffect transition="in" filter="wipe(up)">
                                      <p:cBhvr>
                                        <p:cTn id="92" dur="1000"/>
                                        <p:tgtEl>
                                          <p:spTgt spid="45"/>
                                        </p:tgtEl>
                                      </p:cBhvr>
                                    </p:animEffect>
                                  </p:childTnLst>
                                </p:cTn>
                              </p:par>
                            </p:childTnLst>
                          </p:cTn>
                        </p:par>
                      </p:childTnLst>
                    </p:cTn>
                  </p:par>
                  <p:par>
                    <p:cTn id="93" fill="hold">
                      <p:stCondLst>
                        <p:cond delay="indefinite"/>
                      </p:stCondLst>
                      <p:childTnLst>
                        <p:par>
                          <p:cTn id="94" fill="hold">
                            <p:stCondLst>
                              <p:cond delay="0"/>
                            </p:stCondLst>
                            <p:childTnLst>
                              <p:par>
                                <p:cTn id="95" presetID="50" presetClass="entr" presetSubtype="0" decel="100000" fill="hold" nodeType="clickEffect">
                                  <p:stCondLst>
                                    <p:cond delay="0"/>
                                  </p:stCondLst>
                                  <p:childTnLst>
                                    <p:set>
                                      <p:cBhvr>
                                        <p:cTn id="96" dur="1" fill="hold">
                                          <p:stCondLst>
                                            <p:cond delay="0"/>
                                          </p:stCondLst>
                                        </p:cTn>
                                        <p:tgtEl>
                                          <p:spTgt spid="46"/>
                                        </p:tgtEl>
                                        <p:attrNameLst>
                                          <p:attrName>style.visibility</p:attrName>
                                        </p:attrNameLst>
                                      </p:cBhvr>
                                      <p:to>
                                        <p:strVal val="visible"/>
                                      </p:to>
                                    </p:set>
                                    <p:anim calcmode="lin" valueType="num">
                                      <p:cBhvr>
                                        <p:cTn id="97" dur="1000" fill="hold"/>
                                        <p:tgtEl>
                                          <p:spTgt spid="46"/>
                                        </p:tgtEl>
                                        <p:attrNameLst>
                                          <p:attrName>ppt_w</p:attrName>
                                        </p:attrNameLst>
                                      </p:cBhvr>
                                      <p:tavLst>
                                        <p:tav tm="0">
                                          <p:val>
                                            <p:strVal val="#ppt_w+.3"/>
                                          </p:val>
                                        </p:tav>
                                        <p:tav tm="100000">
                                          <p:val>
                                            <p:strVal val="#ppt_w"/>
                                          </p:val>
                                        </p:tav>
                                      </p:tavLst>
                                    </p:anim>
                                    <p:anim calcmode="lin" valueType="num">
                                      <p:cBhvr>
                                        <p:cTn id="98" dur="1000" fill="hold"/>
                                        <p:tgtEl>
                                          <p:spTgt spid="46"/>
                                        </p:tgtEl>
                                        <p:attrNameLst>
                                          <p:attrName>ppt_h</p:attrName>
                                        </p:attrNameLst>
                                      </p:cBhvr>
                                      <p:tavLst>
                                        <p:tav tm="0">
                                          <p:val>
                                            <p:strVal val="#ppt_h"/>
                                          </p:val>
                                        </p:tav>
                                        <p:tav tm="100000">
                                          <p:val>
                                            <p:strVal val="#ppt_h"/>
                                          </p:val>
                                        </p:tav>
                                      </p:tavLst>
                                    </p:anim>
                                    <p:animEffect transition="in" filter="fade">
                                      <p:cBhvr>
                                        <p:cTn id="99" dur="1000"/>
                                        <p:tgtEl>
                                          <p:spTgt spid="46"/>
                                        </p:tgtEl>
                                      </p:cBhvr>
                                    </p:animEffect>
                                  </p:childTnLst>
                                </p:cTn>
                              </p:par>
                            </p:childTnLst>
                          </p:cTn>
                        </p:par>
                      </p:childTnLst>
                    </p:cTn>
                  </p:par>
                  <p:par>
                    <p:cTn id="100" fill="hold">
                      <p:stCondLst>
                        <p:cond delay="indefinite"/>
                      </p:stCondLst>
                      <p:childTnLst>
                        <p:par>
                          <p:cTn id="101" fill="hold">
                            <p:stCondLst>
                              <p:cond delay="0"/>
                            </p:stCondLst>
                            <p:childTnLst>
                              <p:par>
                                <p:cTn id="102" presetID="18" presetClass="entr" presetSubtype="6" fill="hold" nodeType="click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strips(downRight)">
                                      <p:cBhvr>
                                        <p:cTn id="104" dur="1000"/>
                                        <p:tgtEl>
                                          <p:spTgt spid="43"/>
                                        </p:tgtEl>
                                      </p:cBhvr>
                                    </p:animEffect>
                                  </p:childTnLst>
                                </p:cTn>
                              </p:par>
                            </p:childTnLst>
                          </p:cTn>
                        </p:par>
                        <p:par>
                          <p:cTn id="105" fill="hold">
                            <p:stCondLst>
                              <p:cond delay="1000"/>
                            </p:stCondLst>
                            <p:childTnLst>
                              <p:par>
                                <p:cTn id="106" presetID="18" presetClass="entr" presetSubtype="6" fill="hold" grpId="0" nodeType="after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strips(downRight)">
                                      <p:cBhvr>
                                        <p:cTn id="108" dur="1000"/>
                                        <p:tgtEl>
                                          <p:spTgt spid="32"/>
                                        </p:tgtEl>
                                      </p:cBhvr>
                                    </p:animEffect>
                                  </p:childTnLst>
                                </p:cTn>
                              </p:par>
                            </p:childTnLst>
                          </p:cTn>
                        </p:par>
                      </p:childTnLst>
                    </p:cTn>
                  </p:par>
                  <p:par>
                    <p:cTn id="109" fill="hold">
                      <p:stCondLst>
                        <p:cond delay="indefinite"/>
                      </p:stCondLst>
                      <p:childTnLst>
                        <p:par>
                          <p:cTn id="110" fill="hold">
                            <p:stCondLst>
                              <p:cond delay="0"/>
                            </p:stCondLst>
                            <p:childTnLst>
                              <p:par>
                                <p:cTn id="111" presetID="18" presetClass="entr" presetSubtype="6" fill="hold" grpId="0" nodeType="click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strips(downRight)">
                                      <p:cBhvr>
                                        <p:cTn id="113" dur="1000"/>
                                        <p:tgtEl>
                                          <p:spTgt spid="34"/>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fade">
                                      <p:cBhvr>
                                        <p:cTn id="118" dur="1000"/>
                                        <p:tgtEl>
                                          <p:spTgt spid="37"/>
                                        </p:tgtEl>
                                      </p:cBhvr>
                                    </p:animEffect>
                                  </p:childTnLst>
                                </p:cTn>
                              </p:par>
                              <p:par>
                                <p:cTn id="119" presetID="10" presetClass="entr" presetSubtype="0" fill="hold" nodeType="withEffect">
                                  <p:stCondLst>
                                    <p:cond delay="0"/>
                                  </p:stCondLst>
                                  <p:childTnLst>
                                    <p:set>
                                      <p:cBhvr>
                                        <p:cTn id="120" dur="1" fill="hold">
                                          <p:stCondLst>
                                            <p:cond delay="0"/>
                                          </p:stCondLst>
                                        </p:cTn>
                                        <p:tgtEl>
                                          <p:spTgt spid="25"/>
                                        </p:tgtEl>
                                        <p:attrNameLst>
                                          <p:attrName>style.visibility</p:attrName>
                                        </p:attrNameLst>
                                      </p:cBhvr>
                                      <p:to>
                                        <p:strVal val="visible"/>
                                      </p:to>
                                    </p:set>
                                    <p:animEffect transition="in" filter="fade">
                                      <p:cBhvr>
                                        <p:cTn id="121" dur="1000"/>
                                        <p:tgtEl>
                                          <p:spTgt spid="25"/>
                                        </p:tgtEl>
                                      </p:cBhvr>
                                    </p:animEffect>
                                  </p:childTnLst>
                                </p:cTn>
                              </p:par>
                            </p:childTnLst>
                          </p:cTn>
                        </p:par>
                        <p:par>
                          <p:cTn id="122" fill="hold">
                            <p:stCondLst>
                              <p:cond delay="1000"/>
                            </p:stCondLst>
                            <p:childTnLst>
                              <p:par>
                                <p:cTn id="123" presetID="22" presetClass="entr" presetSubtype="8" fill="hold" nodeType="after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wipe(left)">
                                      <p:cBhvr>
                                        <p:cTn id="125" dur="1000"/>
                                        <p:tgtEl>
                                          <p:spTgt spid="48"/>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6" fill="hold" grpId="0" nodeType="click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strips(downRight)">
                                      <p:cBhvr>
                                        <p:cTn id="130" dur="1000"/>
                                        <p:tgtEl>
                                          <p:spTgt spid="35"/>
                                        </p:tgtEl>
                                      </p:cBhvr>
                                    </p:animEffect>
                                  </p:childTnLst>
                                </p:cTn>
                              </p:par>
                              <p:par>
                                <p:cTn id="131" presetID="10" presetClass="entr" presetSubtype="0" fill="hold" nodeType="with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fade">
                                      <p:cBhvr>
                                        <p:cTn id="133"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6" grpId="0" animBg="1"/>
      <p:bldP spid="23" grpId="0" animBg="1"/>
      <p:bldP spid="23" grpId="1" animBg="1"/>
      <p:bldP spid="24" grpId="0" animBg="1"/>
      <p:bldP spid="24" grpId="1" animBg="1"/>
      <p:bldP spid="28" grpId="0"/>
      <p:bldP spid="28" grpId="1"/>
      <p:bldP spid="30" grpId="0"/>
      <p:bldP spid="32" grpId="0"/>
      <p:bldP spid="34" grpId="0" animBg="1"/>
      <p:bldP spid="35" grpId="0" animBg="1"/>
      <p:bldP spid="38" grpId="0"/>
      <p:bldP spid="38" grpId="1"/>
      <p:bldP spid="17" grpId="0"/>
      <p:bldP spid="17" grpId="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Rectangle 2"/>
          <p:cNvSpPr/>
          <p:nvPr/>
        </p:nvSpPr>
        <p:spPr>
          <a:xfrm>
            <a:off x="152400" y="1447800"/>
            <a:ext cx="8839200" cy="1054135"/>
          </a:xfrm>
          <a:prstGeom prst="rect">
            <a:avLst/>
          </a:prstGeom>
          <a:solidFill>
            <a:srgbClr val="660033">
              <a:alpha val="54902"/>
            </a:srgbClr>
          </a:solidFill>
        </p:spPr>
        <p:txBody>
          <a:bodyPr wrap="square">
            <a:spAutoFit/>
          </a:bodyPr>
          <a:lstStyle/>
          <a:p>
            <a:pPr>
              <a:lnSpc>
                <a:spcPts val="2500"/>
              </a:lnSpc>
            </a:pPr>
            <a:r>
              <a:rPr lang="en-US" sz="2200" dirty="0" smtClean="0">
                <a:solidFill>
                  <a:srgbClr val="FFDED5"/>
                </a:solidFill>
                <a:latin typeface="Bernard MT Condensed" pitchFamily="18" charset="0"/>
              </a:rPr>
              <a:t>INHIBIT OVULATION </a:t>
            </a:r>
            <a:r>
              <a:rPr lang="en-US" sz="2200" b="1" dirty="0" smtClean="0">
                <a:solidFill>
                  <a:srgbClr val="FFFFDD"/>
                </a:solidFill>
                <a:latin typeface="Arial Narrow" pitchFamily="34" charset="0"/>
              </a:rPr>
              <a:t>by </a:t>
            </a:r>
            <a:r>
              <a:rPr lang="en-US" sz="2100" b="1" dirty="0" smtClean="0">
                <a:solidFill>
                  <a:srgbClr val="FFFFDD"/>
                </a:solidFill>
                <a:latin typeface="Arial Narrow" pitchFamily="34" charset="0"/>
              </a:rPr>
              <a:t>SUPPRESSING THE RELEASE OF GONADOTROPHINS(FSH &amp; LH) </a:t>
            </a:r>
            <a:r>
              <a:rPr lang="en-US" sz="2200" b="1" dirty="0" smtClean="0">
                <a:solidFill>
                  <a:srgbClr val="FFFFDD"/>
                </a:solidFill>
                <a:latin typeface="Arial Narrow" pitchFamily="34" charset="0"/>
                <a:sym typeface="Wingdings 3"/>
              </a:rPr>
              <a:t> no action on the ovary</a:t>
            </a:r>
            <a:r>
              <a:rPr lang="en-US" sz="2400" b="1" dirty="0" smtClean="0">
                <a:solidFill>
                  <a:srgbClr val="FFFFDD"/>
                </a:solidFill>
                <a:latin typeface="Arial Narrow" pitchFamily="34" charset="0"/>
              </a:rPr>
              <a:t> </a:t>
            </a:r>
            <a:r>
              <a:rPr lang="en-US" sz="2400" b="1" dirty="0" smtClean="0">
                <a:solidFill>
                  <a:srgbClr val="FFFFDD"/>
                </a:solidFill>
                <a:latin typeface="Arial Narrow" pitchFamily="34" charset="0"/>
                <a:sym typeface="Wingdings 3"/>
              </a:rPr>
              <a:t> ovulation is prevented.</a:t>
            </a:r>
          </a:p>
          <a:p>
            <a:pPr>
              <a:lnSpc>
                <a:spcPts val="2500"/>
              </a:lnSpc>
            </a:pPr>
            <a:endParaRPr lang="en-US" sz="2200" b="1" dirty="0">
              <a:solidFill>
                <a:srgbClr val="FFFFDD"/>
              </a:solidFill>
              <a:latin typeface="Arial Narrow" pitchFamily="34" charset="0"/>
            </a:endParaRPr>
          </a:p>
        </p:txBody>
      </p:sp>
      <p:sp>
        <p:nvSpPr>
          <p:cNvPr id="27" name="Rectangle 26"/>
          <p:cNvSpPr/>
          <p:nvPr/>
        </p:nvSpPr>
        <p:spPr>
          <a:xfrm>
            <a:off x="152400" y="2362199"/>
            <a:ext cx="8839200" cy="2015936"/>
          </a:xfrm>
          <a:prstGeom prst="rect">
            <a:avLst/>
          </a:prstGeom>
          <a:solidFill>
            <a:srgbClr val="660033">
              <a:alpha val="54902"/>
            </a:srgbClr>
          </a:solidFill>
        </p:spPr>
        <p:txBody>
          <a:bodyPr wrap="square">
            <a:spAutoFit/>
          </a:bodyPr>
          <a:lstStyle/>
          <a:p>
            <a:pPr>
              <a:lnSpc>
                <a:spcPts val="2500"/>
              </a:lnSpc>
              <a:buBlip>
                <a:blip r:embed="rId2"/>
              </a:buBlip>
            </a:pPr>
            <a:r>
              <a:rPr lang="en-US" sz="2200" b="1" dirty="0" smtClean="0">
                <a:solidFill>
                  <a:srgbClr val="FFFFDD"/>
                </a:solidFill>
                <a:latin typeface="Arial Narrow" pitchFamily="34" charset="0"/>
              </a:rPr>
              <a:t> </a:t>
            </a:r>
            <a:r>
              <a:rPr lang="en-US" sz="2200" dirty="0" smtClean="0">
                <a:solidFill>
                  <a:srgbClr val="FFDED5"/>
                </a:solidFill>
                <a:latin typeface="Bernard MT Condensed" pitchFamily="18" charset="0"/>
              </a:rPr>
              <a:t>Inhibit</a:t>
            </a:r>
            <a:r>
              <a:rPr lang="en-US" sz="2200" b="1" dirty="0" smtClean="0">
                <a:solidFill>
                  <a:srgbClr val="FFFFDD"/>
                </a:solidFill>
                <a:latin typeface="Arial Narrow" pitchFamily="34" charset="0"/>
              </a:rPr>
              <a:t>  </a:t>
            </a:r>
            <a:r>
              <a:rPr lang="en-US" sz="2200" dirty="0" smtClean="0">
                <a:solidFill>
                  <a:srgbClr val="FFDED5"/>
                </a:solidFill>
                <a:latin typeface="Bernard MT Condensed" pitchFamily="18" charset="0"/>
              </a:rPr>
              <a:t>IMPLANTATION</a:t>
            </a:r>
            <a:r>
              <a:rPr lang="en-US" sz="2200" b="1" dirty="0" smtClean="0">
                <a:solidFill>
                  <a:srgbClr val="FFFFDD"/>
                </a:solidFill>
                <a:latin typeface="Arial Narrow" pitchFamily="34" charset="0"/>
              </a:rPr>
              <a:t> by causing abnormal contraction of the fallopian tubes &amp; uterine </a:t>
            </a:r>
            <a:r>
              <a:rPr lang="en-US" sz="2200" b="1" dirty="0" err="1" smtClean="0">
                <a:solidFill>
                  <a:srgbClr val="FFFFDD"/>
                </a:solidFill>
                <a:latin typeface="Arial Narrow" pitchFamily="34" charset="0"/>
              </a:rPr>
              <a:t>musculature</a:t>
            </a:r>
            <a:r>
              <a:rPr lang="en-US" sz="2200" b="1" dirty="0" err="1" smtClean="0">
                <a:solidFill>
                  <a:srgbClr val="FFFFDD"/>
                </a:solidFill>
                <a:latin typeface="Arial Narrow" pitchFamily="34" charset="0"/>
                <a:sym typeface="Wingdings 3"/>
              </a:rPr>
              <a:t>ovum</a:t>
            </a:r>
            <a:r>
              <a:rPr lang="en-US" sz="2200" b="1" dirty="0" smtClean="0">
                <a:solidFill>
                  <a:srgbClr val="FFFFDD"/>
                </a:solidFill>
                <a:latin typeface="Arial Narrow" pitchFamily="34" charset="0"/>
                <a:sym typeface="Wingdings 3"/>
              </a:rPr>
              <a:t> will be expelled rather than implanted.</a:t>
            </a:r>
          </a:p>
          <a:p>
            <a:pPr>
              <a:lnSpc>
                <a:spcPts val="2500"/>
              </a:lnSpc>
              <a:buBlip>
                <a:blip r:embed="rId2"/>
              </a:buBlip>
            </a:pPr>
            <a:endParaRPr lang="en-US" sz="2200" b="1" dirty="0" smtClean="0">
              <a:solidFill>
                <a:srgbClr val="FFFFDD"/>
              </a:solidFill>
              <a:latin typeface="Arial Narrow" pitchFamily="34" charset="0"/>
            </a:endParaRPr>
          </a:p>
          <a:p>
            <a:pPr>
              <a:lnSpc>
                <a:spcPts val="2500"/>
              </a:lnSpc>
              <a:buBlip>
                <a:blip r:embed="rId2"/>
              </a:buBlip>
            </a:pPr>
            <a:r>
              <a:rPr lang="en-US" sz="2200" b="1" dirty="0" smtClean="0">
                <a:solidFill>
                  <a:srgbClr val="FFFFDD"/>
                </a:solidFill>
                <a:latin typeface="Arial Narrow" pitchFamily="34" charset="0"/>
              </a:rPr>
              <a:t> </a:t>
            </a:r>
            <a:r>
              <a:rPr lang="en-US" sz="2200" dirty="0" smtClean="0">
                <a:solidFill>
                  <a:srgbClr val="FFDED5"/>
                </a:solidFill>
                <a:latin typeface="Bernard MT Condensed" pitchFamily="18" charset="0"/>
              </a:rPr>
              <a:t>Increase viscosity of the cervical mucus making it so viscous</a:t>
            </a:r>
            <a:r>
              <a:rPr lang="en-US" sz="2200" b="1" dirty="0" smtClean="0">
                <a:solidFill>
                  <a:srgbClr val="FFFFDD"/>
                </a:solidFill>
                <a:latin typeface="Arial Narrow" pitchFamily="34" charset="0"/>
              </a:rPr>
              <a:t> </a:t>
            </a:r>
            <a:r>
              <a:rPr lang="en-US" sz="2200" b="1" dirty="0" smtClean="0">
                <a:solidFill>
                  <a:srgbClr val="FFFFDD"/>
                </a:solidFill>
                <a:latin typeface="Arial Narrow" pitchFamily="34" charset="0"/>
                <a:sym typeface="Wingdings 3"/>
              </a:rPr>
              <a:t> no sperm pass </a:t>
            </a:r>
          </a:p>
          <a:p>
            <a:pPr>
              <a:lnSpc>
                <a:spcPts val="2500"/>
              </a:lnSpc>
            </a:pPr>
            <a:endParaRPr lang="en-US" sz="2200" dirty="0" smtClean="0">
              <a:solidFill>
                <a:srgbClr val="FFDED5"/>
              </a:solidFill>
              <a:latin typeface="Bernard MT Condensed" pitchFamily="18" charset="0"/>
            </a:endParaRPr>
          </a:p>
          <a:p>
            <a:pPr>
              <a:lnSpc>
                <a:spcPts val="2500"/>
              </a:lnSpc>
              <a:buBlip>
                <a:blip r:embed="rId2"/>
              </a:buBlip>
            </a:pPr>
            <a:r>
              <a:rPr lang="en-US" sz="2200" dirty="0" smtClean="0">
                <a:solidFill>
                  <a:srgbClr val="FFDED5"/>
                </a:solidFill>
                <a:latin typeface="Bernard MT Condensed" pitchFamily="18" charset="0"/>
              </a:rPr>
              <a:t> Abnormal transport time through the fallopian tubes .</a:t>
            </a:r>
            <a:endParaRPr lang="en-US" sz="2200" b="1" dirty="0">
              <a:solidFill>
                <a:srgbClr val="FFFFDD"/>
              </a:solidFill>
              <a:latin typeface="Arial Narrow" pitchFamily="34" charset="0"/>
            </a:endParaRPr>
          </a:p>
        </p:txBody>
      </p:sp>
      <p:sp>
        <p:nvSpPr>
          <p:cNvPr id="29" name="TextBox 28"/>
          <p:cNvSpPr txBox="1"/>
          <p:nvPr/>
        </p:nvSpPr>
        <p:spPr>
          <a:xfrm>
            <a:off x="1143000" y="762000"/>
            <a:ext cx="6934200" cy="523220"/>
          </a:xfrm>
          <a:prstGeom prst="rect">
            <a:avLst/>
          </a:prstGeom>
          <a:gradFill flip="none" rotWithShape="1">
            <a:gsLst>
              <a:gs pos="0">
                <a:srgbClr val="E2004B">
                  <a:shade val="30000"/>
                  <a:satMod val="115000"/>
                </a:srgbClr>
              </a:gs>
              <a:gs pos="50000">
                <a:srgbClr val="660033"/>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800" dirty="0" smtClean="0">
                <a:solidFill>
                  <a:srgbClr val="F3F3F3"/>
                </a:solidFill>
                <a:latin typeface="Bernard MT Condensed" pitchFamily="18" charset="0"/>
              </a:rPr>
              <a:t>MECHANISM OF ACTION  OF COC</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strVal val="#ppt_w+.3"/>
                                          </p:val>
                                        </p:tav>
                                        <p:tav tm="100000">
                                          <p:val>
                                            <p:strVal val="#ppt_w"/>
                                          </p:val>
                                        </p:tav>
                                      </p:tavLst>
                                    </p:anim>
                                    <p:anim calcmode="lin" valueType="num">
                                      <p:cBhvr>
                                        <p:cTn id="8" dur="1000" fill="hold"/>
                                        <p:tgtEl>
                                          <p:spTgt spid="29"/>
                                        </p:tgtEl>
                                        <p:attrNameLst>
                                          <p:attrName>ppt_h</p:attrName>
                                        </p:attrNameLst>
                                      </p:cBhvr>
                                      <p:tavLst>
                                        <p:tav tm="0">
                                          <p:val>
                                            <p:strVal val="#ppt_h"/>
                                          </p:val>
                                        </p:tav>
                                        <p:tav tm="100000">
                                          <p:val>
                                            <p:strVal val="#ppt_h"/>
                                          </p:val>
                                        </p:tav>
                                      </p:tavLst>
                                    </p:anim>
                                    <p:animEffect transition="in" filter="fade">
                                      <p:cBhvr>
                                        <p:cTn id="9" dur="1000"/>
                                        <p:tgtEl>
                                          <p:spTgt spid="29"/>
                                        </p:tgtEl>
                                      </p:cBhvr>
                                    </p:animEffect>
                                  </p:childTnLst>
                                </p:cTn>
                              </p:par>
                            </p:childTnLst>
                          </p:cTn>
                        </p:par>
                        <p:par>
                          <p:cTn id="10" fill="hold">
                            <p:stCondLst>
                              <p:cond delay="1000"/>
                            </p:stCondLst>
                            <p:childTnLst>
                              <p:par>
                                <p:cTn id="11" presetID="10" presetClass="entr" presetSubtype="0" fill="hold" grpId="0" nodeType="afterEffect">
                                  <p:stCondLst>
                                    <p:cond delay="1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anim calcmode="lin" valueType="num">
                                      <p:cBhvr>
                                        <p:cTn id="19" dur="1000" fill="hold"/>
                                        <p:tgtEl>
                                          <p:spTgt spid="27"/>
                                        </p:tgtEl>
                                        <p:attrNameLst>
                                          <p:attrName>ppt_x</p:attrName>
                                        </p:attrNameLst>
                                      </p:cBhvr>
                                      <p:tavLst>
                                        <p:tav tm="0">
                                          <p:val>
                                            <p:strVal val="#ppt_x"/>
                                          </p:val>
                                        </p:tav>
                                        <p:tav tm="100000">
                                          <p:val>
                                            <p:strVal val="#ppt_x"/>
                                          </p:val>
                                        </p:tav>
                                      </p:tavLst>
                                    </p:anim>
                                    <p:anim calcmode="lin" valueType="num">
                                      <p:cBhvr>
                                        <p:cTn id="2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 name="Rectangle 3"/>
          <p:cNvSpPr/>
          <p:nvPr/>
        </p:nvSpPr>
        <p:spPr>
          <a:xfrm>
            <a:off x="2286000" y="152400"/>
            <a:ext cx="4343400" cy="461665"/>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400" b="1" dirty="0" smtClean="0">
                <a:solidFill>
                  <a:srgbClr val="F3F3F3"/>
                </a:solidFill>
                <a:latin typeface="Arial Narrow" pitchFamily="34" charset="0"/>
              </a:rPr>
              <a:t>COMBINED Pills [COC] </a:t>
            </a:r>
            <a:r>
              <a:rPr lang="en-US" sz="24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6" name="TextBox 5"/>
          <p:cNvSpPr txBox="1"/>
          <p:nvPr/>
        </p:nvSpPr>
        <p:spPr>
          <a:xfrm>
            <a:off x="457200" y="1557469"/>
            <a:ext cx="6781800" cy="1354217"/>
          </a:xfrm>
          <a:prstGeom prst="rect">
            <a:avLst/>
          </a:prstGeom>
          <a:noFill/>
        </p:spPr>
        <p:txBody>
          <a:bodyPr wrap="square" rtlCol="0">
            <a:spAutoFit/>
          </a:bodyPr>
          <a:lstStyle/>
          <a:p>
            <a:pPr>
              <a:spcBef>
                <a:spcPts val="600"/>
              </a:spcBef>
              <a:buBlip>
                <a:blip r:embed="rId2"/>
              </a:buBlip>
            </a:pPr>
            <a:r>
              <a:rPr lang="en-US" sz="2400" b="1" dirty="0" smtClean="0">
                <a:solidFill>
                  <a:schemeClr val="bg1"/>
                </a:solidFill>
                <a:latin typeface="Arial Narrow" pitchFamily="34" charset="0"/>
                <a:cs typeface="Times New Roman" pitchFamily="18" charset="0"/>
              </a:rPr>
              <a:t> Pills are better taken same time of day</a:t>
            </a:r>
          </a:p>
          <a:p>
            <a:pPr>
              <a:spcBef>
                <a:spcPts val="600"/>
              </a:spcBef>
              <a:buBlip>
                <a:blip r:embed="rId2"/>
              </a:buBlip>
            </a:pPr>
            <a:r>
              <a:rPr lang="en-US" sz="2400" b="1" dirty="0" smtClean="0">
                <a:solidFill>
                  <a:schemeClr val="bg1"/>
                </a:solidFill>
                <a:latin typeface="Arial Narrow" pitchFamily="34" charset="0"/>
                <a:cs typeface="Times New Roman" pitchFamily="18" charset="0"/>
              </a:rPr>
              <a:t> For </a:t>
            </a:r>
            <a:r>
              <a:rPr lang="en-US" sz="2400" b="1" dirty="0" smtClean="0">
                <a:solidFill>
                  <a:srgbClr val="FFFF00"/>
                </a:solidFill>
                <a:latin typeface="Arial Narrow" pitchFamily="34" charset="0"/>
                <a:cs typeface="Times New Roman" pitchFamily="18" charset="0"/>
              </a:rPr>
              <a:t>21 days</a:t>
            </a:r>
            <a:r>
              <a:rPr lang="en-US" sz="2400" b="1" dirty="0" smtClean="0">
                <a:solidFill>
                  <a:schemeClr val="bg1"/>
                </a:solidFill>
                <a:latin typeface="Arial Narrow" pitchFamily="34" charset="0"/>
                <a:cs typeface="Times New Roman" pitchFamily="18" charset="0"/>
              </a:rPr>
              <a:t>; </a:t>
            </a:r>
            <a:r>
              <a:rPr lang="en-US" sz="2400" b="1" u="sng" dirty="0" smtClean="0">
                <a:solidFill>
                  <a:schemeClr val="bg1"/>
                </a:solidFill>
                <a:latin typeface="Arial Narrow" pitchFamily="34" charset="0"/>
                <a:cs typeface="Times New Roman" pitchFamily="18" charset="0"/>
              </a:rPr>
              <a:t>starting on day 5</a:t>
            </a:r>
            <a:r>
              <a:rPr lang="en-US" sz="2400" b="1" dirty="0" smtClean="0">
                <a:solidFill>
                  <a:schemeClr val="bg1"/>
                </a:solidFill>
                <a:latin typeface="Arial Narrow" pitchFamily="34" charset="0"/>
                <a:cs typeface="Times New Roman" pitchFamily="18" charset="0"/>
              </a:rPr>
              <a:t>   /   </a:t>
            </a:r>
            <a:r>
              <a:rPr lang="en-US" sz="2400" b="1" u="sng" dirty="0" smtClean="0">
                <a:solidFill>
                  <a:schemeClr val="bg1"/>
                </a:solidFill>
                <a:latin typeface="Arial Narrow" pitchFamily="34" charset="0"/>
                <a:cs typeface="Times New Roman" pitchFamily="18" charset="0"/>
              </a:rPr>
              <a:t>ending at day 26.</a:t>
            </a:r>
          </a:p>
          <a:p>
            <a:pPr>
              <a:spcBef>
                <a:spcPts val="600"/>
              </a:spcBef>
              <a:buBlip>
                <a:blip r:embed="rId2"/>
              </a:buBlip>
            </a:pPr>
            <a:r>
              <a:rPr lang="en-US" sz="2400" b="1" dirty="0" smtClean="0">
                <a:solidFill>
                  <a:schemeClr val="bg1"/>
                </a:solidFill>
                <a:latin typeface="Arial Narrow" pitchFamily="34" charset="0"/>
                <a:cs typeface="Times New Roman" pitchFamily="18" charset="0"/>
              </a:rPr>
              <a:t> This is </a:t>
            </a:r>
            <a:r>
              <a:rPr lang="en-GB" sz="2400" b="1" dirty="0" smtClean="0">
                <a:solidFill>
                  <a:schemeClr val="bg1"/>
                </a:solidFill>
                <a:latin typeface="Arial Narrow" pitchFamily="34" charset="0"/>
                <a:cs typeface="Times New Roman" pitchFamily="18" charset="0"/>
              </a:rPr>
              <a:t>followed by a </a:t>
            </a:r>
            <a:r>
              <a:rPr lang="en-GB" sz="2400" b="1" dirty="0" smtClean="0">
                <a:solidFill>
                  <a:srgbClr val="FFFF00"/>
                </a:solidFill>
                <a:latin typeface="Arial Narrow" pitchFamily="34" charset="0"/>
                <a:cs typeface="Times New Roman" pitchFamily="18" charset="0"/>
              </a:rPr>
              <a:t>7 day pill free period</a:t>
            </a:r>
            <a:endParaRPr lang="en-US" sz="2400" b="1" dirty="0">
              <a:solidFill>
                <a:srgbClr val="FFFF00"/>
              </a:solidFill>
              <a:latin typeface="Arial Narrow" pitchFamily="34" charset="0"/>
            </a:endParaRPr>
          </a:p>
        </p:txBody>
      </p:sp>
      <p:sp>
        <p:nvSpPr>
          <p:cNvPr id="7" name="TextBox 6"/>
          <p:cNvSpPr txBox="1"/>
          <p:nvPr/>
        </p:nvSpPr>
        <p:spPr>
          <a:xfrm>
            <a:off x="381000" y="3048000"/>
            <a:ext cx="6781800" cy="1354217"/>
          </a:xfrm>
          <a:prstGeom prst="rect">
            <a:avLst/>
          </a:prstGeom>
          <a:solidFill>
            <a:srgbClr val="860043">
              <a:alpha val="50196"/>
            </a:srgbClr>
          </a:solidFill>
        </p:spPr>
        <p:txBody>
          <a:bodyPr wrap="square" rtlCol="0">
            <a:spAutoFit/>
          </a:bodyPr>
          <a:lstStyle/>
          <a:p>
            <a:pPr>
              <a:spcBef>
                <a:spcPts val="600"/>
              </a:spcBef>
              <a:buBlip>
                <a:blip r:embed="rId2"/>
              </a:buBlip>
            </a:pPr>
            <a:r>
              <a:rPr lang="en-US" sz="2400" b="1" i="1" dirty="0" smtClean="0">
                <a:solidFill>
                  <a:schemeClr val="bg1"/>
                </a:solidFill>
                <a:latin typeface="Arial Narrow" pitchFamily="34" charset="0"/>
                <a:cs typeface="Times New Roman" pitchFamily="18" charset="0"/>
              </a:rPr>
              <a:t>TO </a:t>
            </a:r>
            <a:r>
              <a:rPr lang="en-US" sz="2400" b="1" i="1" u="sng" dirty="0" smtClean="0">
                <a:solidFill>
                  <a:srgbClr val="FFE1F0"/>
                </a:solidFill>
                <a:latin typeface="Arial Narrow" pitchFamily="34" charset="0"/>
                <a:cs typeface="Times New Roman" pitchFamily="18" charset="0"/>
              </a:rPr>
              <a:t>IMPROVE COMPLIANCE</a:t>
            </a:r>
            <a:r>
              <a:rPr lang="en-US" sz="2400" b="1" dirty="0" smtClean="0">
                <a:solidFill>
                  <a:schemeClr val="bg1"/>
                </a:solidFill>
                <a:latin typeface="Arial Narrow" pitchFamily="34" charset="0"/>
                <a:cs typeface="Times New Roman" pitchFamily="18" charset="0"/>
              </a:rPr>
              <a:t>; a formulation of </a:t>
            </a:r>
            <a:r>
              <a:rPr lang="en-US" sz="2400" b="1" dirty="0" smtClean="0">
                <a:solidFill>
                  <a:srgbClr val="FFFF00"/>
                </a:solidFill>
                <a:latin typeface="Arial Narrow" pitchFamily="34" charset="0"/>
                <a:cs typeface="Times New Roman" pitchFamily="18" charset="0"/>
              </a:rPr>
              <a:t>28 pills</a:t>
            </a:r>
          </a:p>
          <a:p>
            <a:pPr>
              <a:spcBef>
                <a:spcPts val="600"/>
              </a:spcBef>
            </a:pPr>
            <a:r>
              <a:rPr lang="en-US" sz="2400" b="1" dirty="0" smtClean="0">
                <a:solidFill>
                  <a:schemeClr val="bg1"/>
                </a:solidFill>
                <a:latin typeface="Arial Narrow" pitchFamily="34" charset="0"/>
                <a:cs typeface="Times New Roman" pitchFamily="18" charset="0"/>
              </a:rPr>
              <a:t>    * The </a:t>
            </a:r>
            <a:r>
              <a:rPr lang="en-US" sz="2400" b="1" dirty="0" smtClean="0">
                <a:solidFill>
                  <a:srgbClr val="FFFF00"/>
                </a:solidFill>
                <a:latin typeface="Arial Narrow" pitchFamily="34" charset="0"/>
                <a:cs typeface="Times New Roman" pitchFamily="18" charset="0"/>
              </a:rPr>
              <a:t>first 21 </a:t>
            </a:r>
            <a:r>
              <a:rPr lang="en-US" sz="2400" b="1" dirty="0" smtClean="0">
                <a:solidFill>
                  <a:schemeClr val="bg1"/>
                </a:solidFill>
                <a:latin typeface="Arial Narrow" pitchFamily="34" charset="0"/>
                <a:cs typeface="Times New Roman" pitchFamily="18" charset="0"/>
              </a:rPr>
              <a:t>pills are of </a:t>
            </a:r>
            <a:r>
              <a:rPr lang="en-US" sz="2400" b="1" dirty="0" err="1" smtClean="0">
                <a:solidFill>
                  <a:srgbClr val="FFFF00"/>
                </a:solidFill>
                <a:latin typeface="Arial Narrow" pitchFamily="34" charset="0"/>
                <a:cs typeface="Times New Roman" pitchFamily="18" charset="0"/>
              </a:rPr>
              <a:t>multiphasic</a:t>
            </a:r>
            <a:r>
              <a:rPr lang="en-US" sz="2400" b="1" dirty="0" smtClean="0">
                <a:solidFill>
                  <a:srgbClr val="FFFF00"/>
                </a:solidFill>
                <a:latin typeface="Arial Narrow" pitchFamily="34" charset="0"/>
                <a:cs typeface="Times New Roman" pitchFamily="18" charset="0"/>
              </a:rPr>
              <a:t> formulation</a:t>
            </a:r>
          </a:p>
          <a:p>
            <a:pPr>
              <a:spcBef>
                <a:spcPts val="600"/>
              </a:spcBef>
            </a:pPr>
            <a:r>
              <a:rPr lang="en-US" sz="2400" b="1" dirty="0" smtClean="0">
                <a:solidFill>
                  <a:schemeClr val="bg1"/>
                </a:solidFill>
                <a:latin typeface="Arial Narrow" pitchFamily="34" charset="0"/>
                <a:cs typeface="Times New Roman" pitchFamily="18" charset="0"/>
              </a:rPr>
              <a:t>    * Followed by the </a:t>
            </a:r>
            <a:r>
              <a:rPr lang="en-US" sz="2400" b="1" dirty="0" smtClean="0">
                <a:solidFill>
                  <a:srgbClr val="FFFF00"/>
                </a:solidFill>
                <a:latin typeface="Arial Narrow" pitchFamily="34" charset="0"/>
                <a:cs typeface="Times New Roman" pitchFamily="18" charset="0"/>
              </a:rPr>
              <a:t>last 7 pills </a:t>
            </a:r>
            <a:r>
              <a:rPr lang="en-US" sz="2400" b="1" dirty="0" smtClean="0">
                <a:solidFill>
                  <a:schemeClr val="bg1"/>
                </a:solidFill>
                <a:latin typeface="Arial Narrow" pitchFamily="34" charset="0"/>
                <a:cs typeface="Times New Roman" pitchFamily="18" charset="0"/>
              </a:rPr>
              <a:t>are </a:t>
            </a:r>
            <a:r>
              <a:rPr lang="en-US" sz="2400" b="1" dirty="0" smtClean="0">
                <a:solidFill>
                  <a:srgbClr val="FFFF00"/>
                </a:solidFill>
                <a:latin typeface="Arial Narrow" pitchFamily="34" charset="0"/>
                <a:cs typeface="Times New Roman" pitchFamily="18" charset="0"/>
              </a:rPr>
              <a:t>actually placebo</a:t>
            </a:r>
            <a:endParaRPr lang="en-US" sz="2400" b="1" dirty="0">
              <a:solidFill>
                <a:srgbClr val="FFFF00"/>
              </a:solidFill>
              <a:latin typeface="Arial Narrow" pitchFamily="34" charset="0"/>
            </a:endParaRPr>
          </a:p>
        </p:txBody>
      </p:sp>
      <p:sp>
        <p:nvSpPr>
          <p:cNvPr id="8" name="TextBox 7"/>
          <p:cNvSpPr txBox="1"/>
          <p:nvPr/>
        </p:nvSpPr>
        <p:spPr>
          <a:xfrm>
            <a:off x="236316" y="1066800"/>
            <a:ext cx="6324600" cy="430887"/>
          </a:xfrm>
          <a:prstGeom prst="rect">
            <a:avLst/>
          </a:prstGeom>
          <a:noFill/>
          <a:ln w="28575">
            <a:noFill/>
          </a:ln>
          <a:effectLst/>
        </p:spPr>
        <p:txBody>
          <a:bodyPr wrap="square">
            <a:spAutoFit/>
          </a:bodyPr>
          <a:lstStyle/>
          <a:p>
            <a:r>
              <a:rPr lang="en-US" sz="2200" u="heavy" dirty="0" smtClean="0">
                <a:solidFill>
                  <a:srgbClr val="F3F3F3"/>
                </a:solidFill>
                <a:uFill>
                  <a:solidFill>
                    <a:srgbClr val="FFFF00"/>
                  </a:solidFill>
                </a:uFill>
                <a:latin typeface="Bernard MT Condensed" pitchFamily="18" charset="0"/>
              </a:rPr>
              <a:t>Methods of administration of monthly pills</a:t>
            </a:r>
          </a:p>
        </p:txBody>
      </p:sp>
      <p:grpSp>
        <p:nvGrpSpPr>
          <p:cNvPr id="9" name="Group 8"/>
          <p:cNvGrpSpPr/>
          <p:nvPr/>
        </p:nvGrpSpPr>
        <p:grpSpPr>
          <a:xfrm>
            <a:off x="6528404" y="4259425"/>
            <a:ext cx="2438400" cy="2362200"/>
            <a:chOff x="304800" y="990600"/>
            <a:chExt cx="2857500" cy="3124200"/>
          </a:xfrm>
        </p:grpSpPr>
        <p:sp>
          <p:nvSpPr>
            <p:cNvPr id="10" name="Oval 9"/>
            <p:cNvSpPr/>
            <p:nvPr/>
          </p:nvSpPr>
          <p:spPr>
            <a:xfrm>
              <a:off x="304800" y="1066800"/>
              <a:ext cx="2819400" cy="3048000"/>
            </a:xfrm>
            <a:prstGeom prst="ellipse">
              <a:avLst/>
            </a:prstGeom>
            <a:gradFill flip="none" rotWithShape="1">
              <a:gsLst>
                <a:gs pos="0">
                  <a:schemeClr val="bg1"/>
                </a:gs>
                <a:gs pos="50000">
                  <a:srgbClr val="EAEAEA">
                    <a:shade val="67500"/>
                    <a:satMod val="115000"/>
                  </a:srgbClr>
                </a:gs>
                <a:gs pos="100000">
                  <a:srgbClr val="FFFF9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http://turbo.inquisitr.com/wp-content/2010/03/pill-may-affect-lifespan.jpg"/>
            <p:cNvPicPr>
              <a:picLocks noChangeAspect="1" noChangeArrowheads="1"/>
            </p:cNvPicPr>
            <p:nvPr/>
          </p:nvPicPr>
          <p:blipFill>
            <a:blip r:embed="rId3" cstate="print">
              <a:clrChange>
                <a:clrFrom>
                  <a:srgbClr val="F4F2F3"/>
                </a:clrFrom>
                <a:clrTo>
                  <a:srgbClr val="F4F2F3">
                    <a:alpha val="0"/>
                  </a:srgbClr>
                </a:clrTo>
              </a:clrChange>
            </a:blip>
            <a:srcRect/>
            <a:stretch>
              <a:fillRect/>
            </a:stretch>
          </p:blipFill>
          <p:spPr bwMode="auto">
            <a:xfrm>
              <a:off x="304800" y="990600"/>
              <a:ext cx="2857500" cy="2857500"/>
            </a:xfrm>
            <a:prstGeom prst="rect">
              <a:avLst/>
            </a:prstGeom>
            <a:noFill/>
          </p:spPr>
        </p:pic>
      </p:grpSp>
    </p:spTree>
    <p:extLst>
      <p:ext uri="{BB962C8B-B14F-4D97-AF65-F5344CB8AC3E}">
        <p14:creationId xmlns:p14="http://schemas.microsoft.com/office/powerpoint/2010/main" val="3555522076"/>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heel(8)">
                                      <p:cBhvr>
                                        <p:cTn id="2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A1B1A"/>
            </a:gs>
            <a:gs pos="15000">
              <a:srgbClr val="760000"/>
            </a:gs>
            <a:gs pos="78000">
              <a:srgbClr val="BD0762"/>
            </a:gs>
            <a:gs pos="82000">
              <a:srgbClr val="EA7500"/>
            </a:gs>
            <a:gs pos="94000">
              <a:schemeClr val="bg2">
                <a:lumMod val="90000"/>
              </a:schemeClr>
            </a:gs>
            <a:gs pos="94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Rectangle 15"/>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18" name="Rectangle 17"/>
          <p:cNvSpPr/>
          <p:nvPr/>
        </p:nvSpPr>
        <p:spPr>
          <a:xfrm>
            <a:off x="5562600" y="152400"/>
            <a:ext cx="3352800" cy="400110"/>
          </a:xfrm>
          <a:prstGeom prst="rect">
            <a:avLst/>
          </a:prstGeom>
          <a:gradFill flip="none" rotWithShape="1">
            <a:gsLst>
              <a:gs pos="0">
                <a:srgbClr val="E2004B">
                  <a:shade val="30000"/>
                  <a:satMod val="115000"/>
                </a:srgbClr>
              </a:gs>
              <a:gs pos="50000">
                <a:srgbClr val="E2004B">
                  <a:shade val="67500"/>
                  <a:satMod val="115000"/>
                </a:srgbClr>
              </a:gs>
              <a:gs pos="100000">
                <a:srgbClr val="E2004B">
                  <a:shade val="100000"/>
                  <a:satMod val="115000"/>
                </a:srgbClr>
              </a:gs>
            </a:gsLst>
            <a:lin ang="2700000" scaled="1"/>
            <a:tileRect/>
          </a:gradFill>
          <a:ln w="28575">
            <a:solidFill>
              <a:srgbClr val="FFDED5"/>
            </a:solidFill>
          </a:ln>
          <a:effectLst/>
        </p:spPr>
        <p:txBody>
          <a:bodyPr wrap="square">
            <a:spAutoFit/>
          </a:bodyPr>
          <a:lstStyle/>
          <a:p>
            <a:pPr algn="ctr"/>
            <a:r>
              <a:rPr lang="en-US" sz="2000" b="1" dirty="0" smtClean="0">
                <a:solidFill>
                  <a:srgbClr val="F3F3F3"/>
                </a:solidFill>
                <a:latin typeface="Arial Narrow" pitchFamily="34" charset="0"/>
              </a:rPr>
              <a:t>COMBINED Pills [COC] </a:t>
            </a:r>
            <a:r>
              <a:rPr lang="en-US" sz="2000" b="1" i="1" dirty="0" smtClean="0">
                <a:solidFill>
                  <a:srgbClr val="F3F3F3"/>
                </a:solidFill>
                <a:latin typeface="Freestyle Script" pitchFamily="66" charset="0"/>
              </a:rPr>
              <a:t>Continued</a:t>
            </a:r>
            <a:endParaRPr lang="en-US" sz="2400" b="1" i="1" dirty="0">
              <a:solidFill>
                <a:srgbClr val="F3F3F3"/>
              </a:solidFill>
              <a:latin typeface="Freestyle Script" pitchFamily="66" charset="0"/>
            </a:endParaRPr>
          </a:p>
        </p:txBody>
      </p:sp>
      <p:sp>
        <p:nvSpPr>
          <p:cNvPr id="19" name="5-Point Star 18"/>
          <p:cNvSpPr/>
          <p:nvPr/>
        </p:nvSpPr>
        <p:spPr>
          <a:xfrm>
            <a:off x="8610600" y="457200"/>
            <a:ext cx="381000" cy="381000"/>
          </a:xfrm>
          <a:prstGeom prst="star5">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83996" y="152400"/>
            <a:ext cx="1797204" cy="430887"/>
          </a:xfrm>
          <a:prstGeom prst="rect">
            <a:avLst/>
          </a:prstGeom>
          <a:gradFill flip="none" rotWithShape="1">
            <a:gsLst>
              <a:gs pos="0">
                <a:srgbClr val="E2004B">
                  <a:shade val="30000"/>
                  <a:satMod val="115000"/>
                </a:srgbClr>
              </a:gs>
              <a:gs pos="50000">
                <a:srgbClr val="660033"/>
              </a:gs>
              <a:gs pos="100000">
                <a:srgbClr val="E2004B"/>
              </a:gs>
            </a:gsLst>
            <a:lin ang="2700000" scaled="1"/>
            <a:tileRect/>
          </a:gradFill>
          <a:ln w="28575">
            <a:solidFill>
              <a:srgbClr val="FFDED5"/>
            </a:solidFill>
          </a:ln>
          <a:effectLst/>
        </p:spPr>
        <p:txBody>
          <a:bodyPr wrap="square">
            <a:spAutoFit/>
          </a:bodyPr>
          <a:lstStyle/>
          <a:p>
            <a:r>
              <a:rPr lang="en-US" sz="2200" dirty="0" smtClean="0">
                <a:solidFill>
                  <a:srgbClr val="F3F3F3"/>
                </a:solidFill>
                <a:latin typeface="Bernard MT Condensed" pitchFamily="18" charset="0"/>
              </a:rPr>
              <a:t>Seasonal Pills</a:t>
            </a:r>
          </a:p>
        </p:txBody>
      </p:sp>
      <p:sp>
        <p:nvSpPr>
          <p:cNvPr id="24" name="TextBox 23"/>
          <p:cNvSpPr txBox="1"/>
          <p:nvPr/>
        </p:nvSpPr>
        <p:spPr>
          <a:xfrm>
            <a:off x="152400" y="990600"/>
            <a:ext cx="9144000" cy="4893647"/>
          </a:xfrm>
          <a:prstGeom prst="rect">
            <a:avLst/>
          </a:prstGeom>
          <a:noFill/>
        </p:spPr>
        <p:txBody>
          <a:bodyPr wrap="square" rtlCol="0">
            <a:spAutoFit/>
          </a:bodyPr>
          <a:lstStyle/>
          <a:p>
            <a:pPr lvl="0"/>
            <a:r>
              <a:rPr lang="en-US" sz="2400" b="1" dirty="0" smtClean="0">
                <a:solidFill>
                  <a:schemeClr val="bg1"/>
                </a:solidFill>
                <a:latin typeface="Arial Narrow" pitchFamily="34" charset="0"/>
              </a:rPr>
              <a:t>Are known as  Continuous / Extended cycle </a:t>
            </a:r>
            <a:r>
              <a:rPr lang="en-US" sz="2400" b="1" dirty="0" smtClean="0">
                <a:solidFill>
                  <a:schemeClr val="bg1"/>
                </a:solidFill>
                <a:latin typeface="Arial Narrow" pitchFamily="34" charset="0"/>
                <a:sym typeface="Wingdings 3"/>
              </a:rPr>
              <a:t> </a:t>
            </a:r>
            <a:r>
              <a:rPr lang="en-US" sz="2400" b="1" dirty="0" smtClean="0">
                <a:solidFill>
                  <a:srgbClr val="FFFF00"/>
                </a:solidFill>
                <a:latin typeface="Arial Narrow" pitchFamily="34" charset="0"/>
                <a:sym typeface="Wingdings 3"/>
              </a:rPr>
              <a:t>Cover 91 days schedule</a:t>
            </a:r>
            <a:endParaRPr lang="en-US" sz="2400" b="1" dirty="0" smtClean="0">
              <a:solidFill>
                <a:srgbClr val="FFFF00"/>
              </a:solidFill>
              <a:latin typeface="Arial Narrow" pitchFamily="34" charset="0"/>
            </a:endParaRPr>
          </a:p>
          <a:p>
            <a:r>
              <a:rPr lang="en-US" sz="2400" b="1" dirty="0" smtClean="0">
                <a:solidFill>
                  <a:schemeClr val="bg1"/>
                </a:solidFill>
                <a:latin typeface="Arial Narrow" pitchFamily="34" charset="0"/>
              </a:rPr>
              <a:t>Taken </a:t>
            </a:r>
            <a:r>
              <a:rPr lang="en-US" sz="2400" b="1" dirty="0" smtClean="0">
                <a:solidFill>
                  <a:srgbClr val="FFFF00"/>
                </a:solidFill>
                <a:latin typeface="Arial Narrow" pitchFamily="34" charset="0"/>
              </a:rPr>
              <a:t>continuously for 84 days, break for 7 days</a:t>
            </a:r>
          </a:p>
          <a:p>
            <a:r>
              <a:rPr lang="en-US" sz="2400" b="1" dirty="0" smtClean="0">
                <a:solidFill>
                  <a:schemeClr val="bg1"/>
                </a:solidFill>
                <a:latin typeface="Arial Narrow" pitchFamily="34" charset="0"/>
              </a:rPr>
              <a:t>Has very low doses of both estrogens and </a:t>
            </a:r>
            <a:r>
              <a:rPr lang="en-US" sz="2400" b="1" dirty="0" err="1" smtClean="0">
                <a:solidFill>
                  <a:schemeClr val="bg1"/>
                </a:solidFill>
                <a:latin typeface="Arial Narrow" pitchFamily="34" charset="0"/>
              </a:rPr>
              <a:t>progestins</a:t>
            </a:r>
            <a:endParaRPr lang="en-US" sz="2400" b="1" dirty="0" smtClean="0">
              <a:solidFill>
                <a:schemeClr val="bg1"/>
              </a:solidFill>
              <a:latin typeface="Arial Narrow" pitchFamily="34" charset="0"/>
            </a:endParaRPr>
          </a:p>
          <a:p>
            <a:endParaRPr lang="en-US" sz="2400" b="1" dirty="0" smtClean="0">
              <a:solidFill>
                <a:schemeClr val="bg1"/>
              </a:solidFill>
              <a:latin typeface="Arial Narrow" pitchFamily="34" charset="0"/>
            </a:endParaRPr>
          </a:p>
          <a:p>
            <a:pPr>
              <a:buBlip>
                <a:blip r:embed="rId2"/>
              </a:buBlip>
            </a:pPr>
            <a:r>
              <a:rPr lang="en-US" sz="2400" b="1" i="1" dirty="0" smtClean="0">
                <a:solidFill>
                  <a:schemeClr val="bg1"/>
                </a:solidFill>
                <a:latin typeface="Arial Narrow" pitchFamily="34" charset="0"/>
              </a:rPr>
              <a:t> </a:t>
            </a:r>
            <a:r>
              <a:rPr lang="en-US" sz="2400" b="1" i="1" u="sng" dirty="0" smtClean="0">
                <a:solidFill>
                  <a:schemeClr val="bg1"/>
                </a:solidFill>
                <a:latin typeface="Arial Narrow" pitchFamily="34" charset="0"/>
              </a:rPr>
              <a:t>Benefit;</a:t>
            </a:r>
            <a:r>
              <a:rPr lang="en-US" sz="2400" b="1" dirty="0" smtClean="0">
                <a:solidFill>
                  <a:schemeClr val="bg1"/>
                </a:solidFill>
                <a:latin typeface="Arial Narrow" pitchFamily="34" charset="0"/>
              </a:rPr>
              <a:t> It lessens menstrual periods to 4 times a  year</a:t>
            </a:r>
            <a:r>
              <a:rPr lang="en-US" sz="2400" b="1" dirty="0" smtClean="0">
                <a:solidFill>
                  <a:schemeClr val="bg1"/>
                </a:solidFill>
                <a:latin typeface="Arial Narrow" pitchFamily="34" charset="0"/>
                <a:sym typeface="Wingdings 3"/>
              </a:rPr>
              <a:t> useful in those who have </a:t>
            </a:r>
            <a:r>
              <a:rPr lang="en-US" sz="2400" b="1" dirty="0" smtClean="0">
                <a:solidFill>
                  <a:schemeClr val="bg1"/>
                </a:solidFill>
                <a:latin typeface="Arial Narrow" pitchFamily="34" charset="0"/>
                <a:sym typeface="Wingdings 3"/>
              </a:rPr>
              <a:t>pre-</a:t>
            </a:r>
            <a:r>
              <a:rPr lang="en-US" sz="2400" b="1" dirty="0" err="1" smtClean="0">
                <a:solidFill>
                  <a:schemeClr val="bg1"/>
                </a:solidFill>
                <a:latin typeface="Arial Narrow" pitchFamily="34" charset="0"/>
                <a:sym typeface="Wingdings 3"/>
              </a:rPr>
              <a:t>menestrual</a:t>
            </a:r>
            <a:r>
              <a:rPr lang="en-US" sz="2400" b="1" dirty="0" smtClean="0">
                <a:solidFill>
                  <a:schemeClr val="bg1"/>
                </a:solidFill>
                <a:latin typeface="Arial Narrow" pitchFamily="34" charset="0"/>
                <a:sym typeface="Wingdings 3"/>
              </a:rPr>
              <a:t> </a:t>
            </a:r>
            <a:r>
              <a:rPr lang="en-US" sz="2400" b="1" dirty="0" smtClean="0">
                <a:solidFill>
                  <a:schemeClr val="bg1"/>
                </a:solidFill>
                <a:latin typeface="Arial Narrow" pitchFamily="34" charset="0"/>
                <a:sym typeface="Wingdings 3"/>
              </a:rPr>
              <a:t>or </a:t>
            </a:r>
            <a:r>
              <a:rPr lang="en-US" sz="2400" b="1" dirty="0" err="1" smtClean="0">
                <a:solidFill>
                  <a:schemeClr val="bg1"/>
                </a:solidFill>
                <a:latin typeface="Arial Narrow" pitchFamily="34" charset="0"/>
                <a:sym typeface="Wingdings 3"/>
              </a:rPr>
              <a:t>menestrual</a:t>
            </a:r>
            <a:r>
              <a:rPr lang="en-US" sz="2400" b="1" dirty="0" smtClean="0">
                <a:solidFill>
                  <a:schemeClr val="bg1"/>
                </a:solidFill>
                <a:latin typeface="Arial Narrow" pitchFamily="34" charset="0"/>
                <a:sym typeface="Wingdings 3"/>
              </a:rPr>
              <a:t> disorders, and in </a:t>
            </a:r>
            <a:r>
              <a:rPr lang="en-US" sz="2400" b="1" dirty="0" err="1" smtClean="0">
                <a:solidFill>
                  <a:schemeClr val="bg1"/>
                </a:solidFill>
                <a:latin typeface="Arial Narrow" pitchFamily="34" charset="0"/>
              </a:rPr>
              <a:t>perimenopausal</a:t>
            </a:r>
            <a:r>
              <a:rPr lang="en-US" sz="2400" b="1" dirty="0" smtClean="0">
                <a:solidFill>
                  <a:schemeClr val="bg1"/>
                </a:solidFill>
                <a:latin typeface="Arial Narrow" pitchFamily="34" charset="0"/>
              </a:rPr>
              <a:t> women with vasomotor symptoms. </a:t>
            </a:r>
          </a:p>
          <a:p>
            <a:pPr>
              <a:buBlip>
                <a:blip r:embed="rId2"/>
              </a:buBlip>
            </a:pPr>
            <a:endParaRPr lang="en-US" sz="2400" b="1" dirty="0" smtClean="0">
              <a:solidFill>
                <a:schemeClr val="bg1"/>
              </a:solidFill>
              <a:latin typeface="Arial Narrow" pitchFamily="34" charset="0"/>
            </a:endParaRPr>
          </a:p>
          <a:p>
            <a:pPr>
              <a:buBlip>
                <a:blip r:embed="rId2"/>
              </a:buBlip>
            </a:pPr>
            <a:r>
              <a:rPr lang="en-US" sz="2400" b="1" i="1" dirty="0" smtClean="0">
                <a:solidFill>
                  <a:schemeClr val="bg1"/>
                </a:solidFill>
                <a:latin typeface="Arial Narrow" pitchFamily="34" charset="0"/>
              </a:rPr>
              <a:t> </a:t>
            </a:r>
            <a:r>
              <a:rPr lang="en-US" sz="2400" b="1" i="1" u="sng" dirty="0" smtClean="0">
                <a:solidFill>
                  <a:schemeClr val="bg1"/>
                </a:solidFill>
                <a:latin typeface="Arial Narrow" pitchFamily="34" charset="0"/>
              </a:rPr>
              <a:t>Disadvantages;</a:t>
            </a:r>
            <a:r>
              <a:rPr lang="en-US" sz="2400" b="1" dirty="0" smtClean="0">
                <a:solidFill>
                  <a:schemeClr val="bg1"/>
                </a:solidFill>
                <a:latin typeface="Arial Narrow" pitchFamily="34" charset="0"/>
              </a:rPr>
              <a:t> Higher incidence of breakthrough bleeding &amp; spotting during early use. </a:t>
            </a:r>
          </a:p>
          <a:p>
            <a:pPr>
              <a:buBlip>
                <a:blip r:embed="rId2"/>
              </a:buBlip>
            </a:pPr>
            <a:endParaRPr lang="en-US" sz="2400" b="1" dirty="0">
              <a:solidFill>
                <a:schemeClr val="bg1"/>
              </a:solidFill>
              <a:latin typeface="Arial Narrow" pitchFamily="34" charset="0"/>
            </a:endParaRPr>
          </a:p>
          <a:p>
            <a:pPr>
              <a:buBlip>
                <a:blip r:embed="rId2"/>
              </a:buBlip>
            </a:pPr>
            <a:endParaRPr lang="en-US" sz="2400" b="1" dirty="0" smtClean="0">
              <a:solidFill>
                <a:schemeClr val="bg1"/>
              </a:solidFill>
              <a:latin typeface="Arial Narrow" pitchFamily="34" charset="0"/>
            </a:endParaRPr>
          </a:p>
          <a:p>
            <a:pPr>
              <a:buBlip>
                <a:blip r:embed="rId2"/>
              </a:buBlip>
            </a:pPr>
            <a:endParaRPr lang="en-US" sz="2400" b="1" dirty="0" smtClean="0">
              <a:solidFill>
                <a:schemeClr val="bg1"/>
              </a:solidFill>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left)">
                                      <p:cBhvr>
                                        <p:cTn id="7" dur="10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wipe(left)">
                                      <p:cBhvr>
                                        <p:cTn id="12" dur="1000"/>
                                        <p:tgtEl>
                                          <p:spTgt spid="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animEffect transition="in" filter="wipe(left)">
                                      <p:cBhvr>
                                        <p:cTn id="17" dur="1000"/>
                                        <p:tgtEl>
                                          <p:spTgt spid="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xEl>
                                              <p:pRg st="4" end="4"/>
                                            </p:txEl>
                                          </p:spTgt>
                                        </p:tgtEl>
                                        <p:attrNameLst>
                                          <p:attrName>style.visibility</p:attrName>
                                        </p:attrNameLst>
                                      </p:cBhvr>
                                      <p:to>
                                        <p:strVal val="visible"/>
                                      </p:to>
                                    </p:set>
                                    <p:animEffect transition="in" filter="wipe(left)">
                                      <p:cBhvr>
                                        <p:cTn id="22" dur="1000"/>
                                        <p:tgtEl>
                                          <p:spTgt spid="2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
                                            <p:txEl>
                                              <p:pRg st="6" end="6"/>
                                            </p:txEl>
                                          </p:spTgt>
                                        </p:tgtEl>
                                        <p:attrNameLst>
                                          <p:attrName>style.visibility</p:attrName>
                                        </p:attrNameLst>
                                      </p:cBhvr>
                                      <p:to>
                                        <p:strVal val="visible"/>
                                      </p:to>
                                    </p:set>
                                    <p:animEffect transition="in" filter="wipe(left)">
                                      <p:cBhvr>
                                        <p:cTn id="27" dur="1000"/>
                                        <p:tgtEl>
                                          <p:spTgt spid="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3359</TotalTime>
  <Words>1286</Words>
  <Application>Microsoft Office PowerPoint</Application>
  <PresentationFormat>On-screen Show (4:3)</PresentationFormat>
  <Paragraphs>319</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Bassiouni</cp:lastModifiedBy>
  <cp:revision>228</cp:revision>
  <dcterms:created xsi:type="dcterms:W3CDTF">2011-01-15T15:39:52Z</dcterms:created>
  <dcterms:modified xsi:type="dcterms:W3CDTF">2018-03-26T15:34:03Z</dcterms:modified>
</cp:coreProperties>
</file>