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55" r:id="rId4"/>
    <p:sldId id="327" r:id="rId5"/>
    <p:sldId id="308" r:id="rId6"/>
    <p:sldId id="309" r:id="rId7"/>
    <p:sldId id="362" r:id="rId8"/>
    <p:sldId id="358" r:id="rId9"/>
    <p:sldId id="357" r:id="rId10"/>
    <p:sldId id="359" r:id="rId11"/>
    <p:sldId id="366" r:id="rId12"/>
    <p:sldId id="343" r:id="rId13"/>
    <p:sldId id="344" r:id="rId14"/>
    <p:sldId id="347" r:id="rId15"/>
    <p:sldId id="35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0FA"/>
    <a:srgbClr val="F200F2"/>
    <a:srgbClr val="6600FF"/>
    <a:srgbClr val="FFFFCC"/>
    <a:srgbClr val="000000"/>
    <a:srgbClr val="CCFF66"/>
    <a:srgbClr val="CCFFFF"/>
    <a:srgbClr val="FFFFFF"/>
    <a:srgbClr val="66FF33"/>
    <a:srgbClr val="F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272" autoAdjust="0"/>
    <p:restoredTop sz="94660"/>
  </p:normalViewPr>
  <p:slideViewPr>
    <p:cSldViewPr>
      <p:cViewPr varScale="1">
        <p:scale>
          <a:sx n="64" d="100"/>
          <a:sy n="64" d="100"/>
        </p:scale>
        <p:origin x="-105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5D181-48B3-4D38-BFE3-62954857B56D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9E830-7A27-4AD4-AD87-5A47C3E521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7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9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47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4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0138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5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7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6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09990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20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B11D1-DA21-4A72-8C6C-DDFA3AD73D9B}" type="slidenum">
              <a:rPr lang="ar-SA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16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761B1-5FAB-4182-8B88-A61EAE508028}" type="slidenum">
              <a:rPr lang="ar-SA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35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9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31000">
              <a:srgbClr val="CCFFFF">
                <a:alpha val="28000"/>
              </a:srgbClr>
            </a:gs>
            <a:gs pos="51000">
              <a:srgbClr val="FFDDDD"/>
            </a:gs>
            <a:gs pos="90000">
              <a:srgbClr val="E4FF97">
                <a:alpha val="89804"/>
              </a:srgbClr>
            </a:gs>
            <a:gs pos="100000">
              <a:srgbClr val="8970A8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F951D-463A-4DBB-820E-EE9665B9FF3F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1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5042" t="17321" r="2908" b="44077"/>
          <a:stretch>
            <a:fillRect/>
          </a:stretch>
        </p:blipFill>
        <p:spPr bwMode="auto">
          <a:xfrm>
            <a:off x="2693832" y="5029200"/>
            <a:ext cx="3886200" cy="18288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2" descr="http://www.sciencephoto.com/images/showEnlarged.html/P616241-Artwork_of_ovum_(egg)_development_in_womans_ovary-SPL.jpg?id=806160241"/>
          <p:cNvPicPr>
            <a:picLocks noChangeAspect="1" noChangeArrowheads="1"/>
          </p:cNvPicPr>
          <p:nvPr/>
        </p:nvPicPr>
        <p:blipFill>
          <a:blip r:embed="rId3" cstate="print"/>
          <a:srcRect t="10857" r="19164" b="4571"/>
          <a:stretch>
            <a:fillRect/>
          </a:stretch>
        </p:blipFill>
        <p:spPr bwMode="auto">
          <a:xfrm>
            <a:off x="0" y="3455276"/>
            <a:ext cx="2667000" cy="34027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124200"/>
            <a:ext cx="3200400" cy="32436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228600"/>
            <a:ext cx="2362200" cy="12281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ts val="5000"/>
              </a:lnSpc>
            </a:pP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Drugs In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219200"/>
            <a:ext cx="7122399" cy="1151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7553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8600" y="13716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A00FA"/>
              </a:buClr>
              <a:buSzPct val="80000"/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GIT disturbances, abdominal pain, nausea….etc</a:t>
            </a:r>
          </a:p>
          <a:p>
            <a:pPr>
              <a:buClr>
                <a:srgbClr val="FA00FA"/>
              </a:buClr>
              <a:buSzPct val="80000"/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Headache</a:t>
            </a:r>
          </a:p>
          <a:p>
            <a:pPr>
              <a:buClr>
                <a:srgbClr val="FF00FF"/>
              </a:buClr>
              <a:buSzPct val="80000"/>
              <a:buFont typeface="Wingdings" pitchFamily="2" charset="2"/>
              <a:buChar char="Ø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Hypoestrogenism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on long term use </a:t>
            </a:r>
            <a:r>
              <a:rPr lang="en-US" sz="2800" b="1" spc="-3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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800" b="1" spc="-30" dirty="0" smtClean="0">
                <a:solidFill>
                  <a:srgbClr val="FA00FA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  </a:t>
            </a:r>
            <a:r>
              <a:rPr lang="en-US" sz="2800" b="1" dirty="0" smtClean="0">
                <a:solidFill>
                  <a:srgbClr val="FA00FA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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Hot flashes		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800" b="1" dirty="0" smtClean="0">
                <a:solidFill>
                  <a:srgbClr val="FA00FA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   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L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ibido  	 	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800" b="1" dirty="0" smtClean="0">
                <a:solidFill>
                  <a:srgbClr val="FA00FA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   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Osteoporosis 		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FA00FA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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Rarely ovarian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hyperstimulation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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ovaries swell  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&amp; enlarge)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533400"/>
            <a:ext cx="36576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 OF </a:t>
            </a:r>
            <a:r>
              <a:rPr lang="en-US" sz="2400" dirty="0" err="1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GnRH</a:t>
            </a: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Agonists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38800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38800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67962"/>
            <a:ext cx="1495552" cy="1515762"/>
          </a:xfrm>
          <a:prstGeom prst="rect">
            <a:avLst/>
          </a:prstGeom>
          <a:noFill/>
        </p:spPr>
      </p:pic>
      <p:grpSp>
        <p:nvGrpSpPr>
          <p:cNvPr id="2" name="Group 51"/>
          <p:cNvGrpSpPr/>
          <p:nvPr/>
        </p:nvGrpSpPr>
        <p:grpSpPr>
          <a:xfrm>
            <a:off x="5257800" y="1219200"/>
            <a:ext cx="3581400" cy="4876800"/>
            <a:chOff x="4992756" y="1194516"/>
            <a:chExt cx="3846444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4516"/>
              <a:ext cx="2788642" cy="48768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00FA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7026382" y="3671456"/>
              <a:ext cx="2961063" cy="985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4B3A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91400" y="5233116"/>
              <a:ext cx="1143000" cy="158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7" name="Rectangle 56"/>
          <p:cNvSpPr/>
          <p:nvPr/>
        </p:nvSpPr>
        <p:spPr>
          <a:xfrm flipH="1">
            <a:off x="8534400" y="1299696"/>
            <a:ext cx="461665" cy="2107308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Hypothalamo</a:t>
            </a: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-pituitary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2111" y="2109991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40386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 smtClean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Leuprolin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Goserelin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43200" y="3200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HMGs;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Menotropin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HCGs;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Pregnyl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953" y="533400"/>
            <a:ext cx="400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6" name="Group 63"/>
          <p:cNvGrpSpPr/>
          <p:nvPr/>
        </p:nvGrpSpPr>
        <p:grpSpPr>
          <a:xfrm>
            <a:off x="2819400" y="1219994"/>
            <a:ext cx="2362200" cy="1961788"/>
            <a:chOff x="3200400" y="1829594"/>
            <a:chExt cx="2362200" cy="1961788"/>
          </a:xfrm>
        </p:grpSpPr>
        <p:sp>
          <p:nvSpPr>
            <p:cNvPr id="65" name="Rectangle 64"/>
            <p:cNvSpPr/>
            <p:nvPr/>
          </p:nvSpPr>
          <p:spPr>
            <a:xfrm>
              <a:off x="3200400" y="3352800"/>
              <a:ext cx="2362200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3.Gonadotrophins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rot="5400000">
              <a:off x="2820194" y="2590800"/>
              <a:ext cx="1523206" cy="794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6"/>
          <p:cNvGrpSpPr/>
          <p:nvPr/>
        </p:nvGrpSpPr>
        <p:grpSpPr>
          <a:xfrm>
            <a:off x="1560872" y="12199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9"/>
          <p:cNvGrpSpPr/>
          <p:nvPr/>
        </p:nvGrpSpPr>
        <p:grpSpPr>
          <a:xfrm>
            <a:off x="318753" y="1231799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1.Antiestrogens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207395"/>
            <a:ext cx="2348247" cy="0"/>
          </a:xfrm>
          <a:prstGeom prst="straightConnector1">
            <a:avLst/>
          </a:prstGeom>
          <a:ln w="57150">
            <a:solidFill>
              <a:srgbClr val="FA00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flipH="1">
            <a:off x="8534400" y="4696760"/>
            <a:ext cx="461665" cy="789640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Ovarian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23418"/>
            <a:ext cx="25908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3.GONADOTROPHINS</a:t>
            </a:r>
            <a:endParaRPr lang="en-US" sz="2400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064" y="838200"/>
            <a:ext cx="813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Are naturally produced by the pituitary gland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084" y="1249581"/>
            <a:ext cx="8966916" cy="231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For therapeutic use, extracted forms are available as</a:t>
            </a:r>
            <a:r>
              <a:rPr lang="en-US" sz="2400" b="1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;</a:t>
            </a:r>
          </a:p>
          <a:p>
            <a:pPr marL="548640" indent="-342900"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1. Human Menopausal </a:t>
            </a:r>
            <a:r>
              <a:rPr lang="en-US" sz="2400" b="1" dirty="0" err="1" smtClean="0">
                <a:latin typeface="Arial Narrow" pitchFamily="34" charset="0"/>
              </a:rPr>
              <a:t>Gonadotrophin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hMG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) extracted from post</a:t>
            </a:r>
            <a:r>
              <a:rPr lang="en-US" sz="2400" b="1" dirty="0" smtClean="0">
                <a:latin typeface="Arial Narrow" pitchFamily="34" charset="0"/>
              </a:rPr>
              <a:t>menopausal urine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contains </a:t>
            </a:r>
            <a:r>
              <a:rPr lang="en-US" sz="2400" b="1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LH &amp; FSH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MENOTROPIN</a:t>
            </a:r>
          </a:p>
          <a:p>
            <a:pPr marL="548640" indent="-342900"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2. </a:t>
            </a:r>
            <a:r>
              <a:rPr lang="en-US" sz="2400" b="1" dirty="0" smtClean="0">
                <a:latin typeface="Arial Narrow" pitchFamily="34" charset="0"/>
              </a:rPr>
              <a:t>Human Chorionic </a:t>
            </a:r>
            <a:r>
              <a:rPr lang="en-US" sz="2400" b="1" dirty="0" err="1" smtClean="0">
                <a:latin typeface="Arial Narrow" pitchFamily="34" charset="0"/>
              </a:rPr>
              <a:t>Gonadotrophin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hCG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 extracted from u</a:t>
            </a:r>
            <a:r>
              <a:rPr lang="en-US" sz="2400" b="1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rine of pregnant women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contains mainly LH) 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PREGNYL</a:t>
            </a:r>
          </a:p>
          <a:p>
            <a:pPr marL="342900" indent="-342900">
              <a:spcBef>
                <a:spcPts val="600"/>
              </a:spcBef>
            </a:pPr>
            <a:endParaRPr lang="en-US" sz="2200" spc="50" dirty="0" smtClean="0">
              <a:solidFill>
                <a:srgbClr val="8970A8"/>
              </a:solidFill>
              <a:latin typeface="Bernard MT Condensed" pitchFamily="18" charset="0"/>
              <a:sym typeface="Symbol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9000" y="304800"/>
            <a:ext cx="1475084" cy="461665"/>
          </a:xfrm>
          <a:prstGeom prst="rect">
            <a:avLst/>
          </a:prstGeom>
          <a:solidFill>
            <a:srgbClr val="FA00FA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[FSH &amp; LH]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3581400"/>
            <a:ext cx="1377696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Indication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4191000"/>
            <a:ext cx="90678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Stimulation &amp; induction of ovulation in infertility 2</a:t>
            </a:r>
            <a:r>
              <a:rPr lang="en-US" sz="2400" b="1" baseline="30000" dirty="0" smtClean="0">
                <a:latin typeface="Arial Narrow" pitchFamily="34" charset="0"/>
              </a:rPr>
              <a:t>ndry </a:t>
            </a:r>
            <a:r>
              <a:rPr lang="en-US" sz="2400" b="1" dirty="0" smtClean="0">
                <a:latin typeface="Arial Narrow" pitchFamily="34" charset="0"/>
              </a:rPr>
              <a:t>to </a:t>
            </a:r>
            <a:r>
              <a:rPr lang="en-US" sz="2400" b="1" dirty="0" err="1" smtClean="0">
                <a:latin typeface="Arial Narrow" pitchFamily="34" charset="0"/>
              </a:rPr>
              <a:t>gonadotropin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deficiency </a:t>
            </a:r>
            <a:r>
              <a:rPr lang="en-US" sz="2400" b="1" dirty="0" smtClean="0">
                <a:solidFill>
                  <a:srgbClr val="F200F2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rgbClr val="F200F2"/>
                </a:solidFill>
                <a:latin typeface="Arial Narrow" pitchFamily="34" charset="0"/>
                <a:cs typeface="Times New Roman" pitchFamily="18" charset="0"/>
              </a:rPr>
              <a:t>pituitary insufficiency)</a:t>
            </a:r>
            <a:r>
              <a:rPr lang="en-US" sz="2400" b="1" dirty="0" smtClean="0">
                <a:solidFill>
                  <a:srgbClr val="F200F2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rgbClr val="F200F2"/>
              </a:solidFill>
              <a:latin typeface="Arial Narrow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2590800" y="533400"/>
            <a:ext cx="838200" cy="1588"/>
          </a:xfrm>
          <a:prstGeom prst="straightConnector1">
            <a:avLst/>
          </a:prstGeom>
          <a:ln w="57150">
            <a:solidFill>
              <a:srgbClr val="FA00FA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000" y="5329535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Success rate for inducing ovulation is usually </a:t>
            </a:r>
            <a:r>
              <a:rPr lang="en-US" sz="2400" b="1" u="sng" dirty="0" smtClean="0">
                <a:latin typeface="Arial Narrow" pitchFamily="34" charset="0"/>
              </a:rPr>
              <a:t>&gt;</a:t>
            </a:r>
            <a:r>
              <a:rPr lang="en-US" sz="2400" b="1" dirty="0" smtClean="0">
                <a:latin typeface="Arial Narrow" pitchFamily="34" charset="0"/>
              </a:rPr>
              <a:t>75 %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7" grpId="0" animBg="1"/>
      <p:bldP spid="2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228600"/>
            <a:ext cx="24384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GONADOTROPHINS</a:t>
            </a:r>
            <a:endParaRPr lang="en-US" sz="2400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62000"/>
            <a:ext cx="29718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Method of administration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9745" y="1187758"/>
            <a:ext cx="8839200" cy="14260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r>
              <a:rPr lang="en-US" sz="2400" b="1" spc="-40" dirty="0" err="1" smtClean="0">
                <a:solidFill>
                  <a:srgbClr val="F200F2"/>
                </a:solidFill>
                <a:latin typeface="Arial Narrow" pitchFamily="34" charset="0"/>
              </a:rPr>
              <a:t>hMG</a:t>
            </a:r>
            <a:r>
              <a:rPr lang="en-US" sz="2400" b="1" spc="-40" dirty="0" smtClean="0">
                <a:latin typeface="Arial Narrow" pitchFamily="34" charset="0"/>
              </a:rPr>
              <a:t> is given </a:t>
            </a:r>
            <a:r>
              <a:rPr lang="en-US" sz="2400" b="1" spc="-40" dirty="0" err="1" smtClean="0">
                <a:latin typeface="Arial Narrow" pitchFamily="34" charset="0"/>
              </a:rPr>
              <a:t>i.m</a:t>
            </a:r>
            <a:r>
              <a:rPr lang="en-US" sz="2400" b="1" spc="-40" dirty="0" smtClean="0">
                <a:latin typeface="Arial Narrow" pitchFamily="34" charset="0"/>
              </a:rPr>
              <a:t>  every day starting at day 2-3 of cycle  for 10 days followed by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r>
              <a:rPr lang="en-US" sz="2400" b="1" spc="-40" dirty="0" err="1" smtClean="0">
                <a:solidFill>
                  <a:srgbClr val="F200F2"/>
                </a:solidFill>
                <a:latin typeface="Arial Narrow" pitchFamily="34" charset="0"/>
              </a:rPr>
              <a:t>hCG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on (10</a:t>
            </a:r>
            <a:r>
              <a:rPr lang="en-US" sz="2400" b="1" baseline="30000" dirty="0" smtClean="0">
                <a:latin typeface="Arial Narrow" pitchFamily="34" charset="0"/>
                <a:sym typeface="Wingdings 3"/>
              </a:rPr>
              <a:t>th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- 12</a:t>
            </a:r>
            <a:r>
              <a:rPr lang="en-US" sz="2400" b="1" baseline="30000" dirty="0" smtClean="0">
                <a:latin typeface="Arial Narrow" pitchFamily="34" charset="0"/>
                <a:sym typeface="Wingdings 3"/>
              </a:rPr>
              <a:t>th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day) for OVUM RETRIEVAL </a:t>
            </a:r>
            <a:r>
              <a:rPr lang="en-US" sz="2400" b="1" dirty="0">
                <a:latin typeface="Arial Narrow" pitchFamily="34" charset="0"/>
                <a:sym typeface="Wingdings 3"/>
              </a:rPr>
              <a:t>.</a:t>
            </a:r>
            <a:endParaRPr lang="en-US" sz="2400" b="1" u="heavy" spc="-40" dirty="0" smtClean="0">
              <a:uFill>
                <a:solidFill>
                  <a:srgbClr val="F200F2"/>
                </a:solidFill>
              </a:u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endParaRPr lang="en-US" sz="2400" b="1" spc="-40" dirty="0" smtClean="0">
              <a:uFill>
                <a:solidFill>
                  <a:srgbClr val="F200F2"/>
                </a:solidFill>
              </a:u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733800"/>
            <a:ext cx="8382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136" y="4267201"/>
            <a:ext cx="8686800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spc="-40" dirty="0" smtClean="0">
                <a:latin typeface="Arial Narrow" pitchFamily="34" charset="0"/>
              </a:rPr>
              <a:t>FSH containing preparations; 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Fever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			           Ovarian enlargement (hyper stimulation)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			           Multiple Pregnancy (approx. 20%)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spc="-40" dirty="0" smtClean="0">
                <a:latin typeface="Arial Narrow" pitchFamily="34" charset="0"/>
              </a:rPr>
              <a:t>LH containing preparations;   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Headache  &amp;  edema </a:t>
            </a:r>
            <a:endParaRPr lang="en-US" sz="2400" dirty="0">
              <a:latin typeface="Arial Narrow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321184"/>
              </p:ext>
            </p:extLst>
          </p:nvPr>
        </p:nvGraphicFramePr>
        <p:xfrm>
          <a:off x="4182140" y="-228600"/>
          <a:ext cx="5954713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Document" r:id="rId3" imgW="5955230" imgH="4752347" progId="Word.Document.12">
                  <p:embed/>
                </p:oleObj>
              </mc:Choice>
              <mc:Fallback>
                <p:oleObj name="Document" r:id="rId3" imgW="5955230" imgH="4752347" progId="Word.Document.12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2140" y="-228600"/>
                        <a:ext cx="5954713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52018"/>
            <a:ext cx="18288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D</a:t>
            </a:r>
            <a:r>
              <a:rPr lang="en-US" sz="2400" baseline="-250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2</a:t>
            </a: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R Agonists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564842"/>
            <a:ext cx="1905000" cy="425758"/>
          </a:xfrm>
          <a:prstGeom prst="rect">
            <a:avLst/>
          </a:prstGeom>
          <a:solidFill>
            <a:schemeClr val="bg1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spc="50" dirty="0" smtClean="0">
                <a:solidFill>
                  <a:srgbClr val="8970A8"/>
                </a:solidFill>
                <a:latin typeface="Bernard MT Condensed" pitchFamily="18" charset="0"/>
              </a:rPr>
              <a:t>BROMOCREPTINE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272" y="1619924"/>
            <a:ext cx="1377696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Mechanism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072" y="1600200"/>
            <a:ext cx="51447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 smtClean="0">
                <a:latin typeface="Arial Narrow" pitchFamily="34" charset="0"/>
              </a:rPr>
              <a:t>                     D</a:t>
            </a:r>
            <a:r>
              <a:rPr lang="en-US" sz="2400" b="1" baseline="-25000" dirty="0" smtClean="0"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 R Agonists binds to dopamine receptors in the </a:t>
            </a:r>
            <a:r>
              <a:rPr lang="en-US" sz="2400" b="1" spc="-30" dirty="0" smtClean="0">
                <a:latin typeface="Arial Narrow" pitchFamily="34" charset="0"/>
                <a:cs typeface="Times New Roman" pitchFamily="18" charset="0"/>
                <a:sym typeface="Wingdings 3"/>
              </a:rPr>
              <a:t>anterior </a:t>
            </a:r>
            <a:r>
              <a:rPr lang="en-US" sz="2400" b="1" dirty="0" smtClean="0">
                <a:latin typeface="Arial Narrow" pitchFamily="34" charset="0"/>
              </a:rPr>
              <a:t>pituitary gland &amp; i</a:t>
            </a:r>
            <a:r>
              <a:rPr lang="en-US" sz="2400" b="1" spc="-30" dirty="0" smtClean="0">
                <a:latin typeface="Arial Narrow" pitchFamily="34" charset="0"/>
                <a:cs typeface="Times New Roman" pitchFamily="18" charset="0"/>
                <a:sym typeface="Wingdings 3"/>
              </a:rPr>
              <a:t>nhibits prolactin secretion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904" y="990600"/>
            <a:ext cx="475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Is an ergot derivative (not a hormone)  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419600" y="34062"/>
            <a:ext cx="4724400" cy="5638245"/>
            <a:chOff x="3657600" y="990600"/>
            <a:chExt cx="5257800" cy="5638245"/>
          </a:xfrm>
        </p:grpSpPr>
        <p:sp>
          <p:nvSpPr>
            <p:cNvPr id="30" name="Oval 29"/>
            <p:cNvSpPr/>
            <p:nvPr/>
          </p:nvSpPr>
          <p:spPr>
            <a:xfrm>
              <a:off x="5181600" y="1066800"/>
              <a:ext cx="2895600" cy="1219200"/>
            </a:xfrm>
            <a:prstGeom prst="ellipse">
              <a:avLst/>
            </a:prstGeom>
            <a:gradFill flip="none" rotWithShape="1">
              <a:gsLst>
                <a:gs pos="15000">
                  <a:schemeClr val="bg1">
                    <a:alpha val="89000"/>
                  </a:schemeClr>
                </a:gs>
                <a:gs pos="50000">
                  <a:srgbClr val="CCFFFF">
                    <a:alpha val="76000"/>
                  </a:srgbClr>
                </a:gs>
                <a:gs pos="80000">
                  <a:schemeClr val="bg1">
                    <a:alpha val="8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181600" y="3276600"/>
              <a:ext cx="2895600" cy="1219200"/>
            </a:xfrm>
            <a:prstGeom prst="ellipse">
              <a:avLst/>
            </a:prstGeom>
            <a:gradFill flip="none" rotWithShape="1">
              <a:gsLst>
                <a:gs pos="15000">
                  <a:schemeClr val="bg1">
                    <a:alpha val="89000"/>
                  </a:schemeClr>
                </a:gs>
                <a:gs pos="50000">
                  <a:srgbClr val="CCFF66">
                    <a:alpha val="61000"/>
                  </a:srgbClr>
                </a:gs>
                <a:gs pos="80000">
                  <a:schemeClr val="bg1">
                    <a:alpha val="8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404279" y="1663520"/>
              <a:ext cx="304800" cy="2919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562600" y="3708042"/>
              <a:ext cx="304800" cy="291921"/>
            </a:xfrm>
            <a:prstGeom prst="ellipse">
              <a:avLst/>
            </a:prstGeom>
            <a:solidFill>
              <a:srgbClr val="FA0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416084" y="3720921"/>
              <a:ext cx="304800" cy="291921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http://courses.washington.edu/conj/bess/hyperprolactinemia/prolactin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 l="12766" t="12104" r="6383" b="13639"/>
            <a:stretch>
              <a:fillRect/>
            </a:stretch>
          </p:blipFill>
          <p:spPr bwMode="auto">
            <a:xfrm>
              <a:off x="4876800" y="990600"/>
              <a:ext cx="4038600" cy="5207668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3912010" y="6197958"/>
              <a:ext cx="2798506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>
                  <a:solidFill>
                    <a:srgbClr val="6600FF"/>
                  </a:solidFill>
                  <a:latin typeface="Bernard MT Condensed" pitchFamily="18" charset="0"/>
                </a:rPr>
                <a:t>Hyperprolactinaemia</a:t>
              </a:r>
              <a:endParaRPr lang="en-US" sz="2200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181600" y="2590802"/>
              <a:ext cx="533401" cy="165278"/>
            </a:xfrm>
            <a:prstGeom prst="line">
              <a:avLst/>
            </a:prstGeom>
            <a:ln w="57150">
              <a:solidFill>
                <a:srgbClr val="FA00F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410201" y="3352801"/>
              <a:ext cx="609599" cy="1588"/>
            </a:xfrm>
            <a:prstGeom prst="line">
              <a:avLst/>
            </a:prstGeom>
            <a:ln w="57150">
              <a:solidFill>
                <a:srgbClr val="FA00F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4835608" y="4988008"/>
              <a:ext cx="1758786" cy="2"/>
            </a:xfrm>
            <a:prstGeom prst="line">
              <a:avLst/>
            </a:prstGeom>
            <a:ln w="57150">
              <a:solidFill>
                <a:srgbClr val="FA00F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105400" y="5867400"/>
              <a:ext cx="1143000" cy="304800"/>
            </a:xfrm>
            <a:prstGeom prst="rect">
              <a:avLst/>
            </a:prstGeom>
            <a:noFill/>
            <a:ln>
              <a:solidFill>
                <a:srgbClr val="66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80123" y="6184005"/>
              <a:ext cx="1856013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6600FF"/>
                  </a:solidFill>
                  <a:latin typeface="Bernard MT Condensed" pitchFamily="18" charset="0"/>
                </a:rPr>
                <a:t>No Ovulation</a:t>
              </a:r>
              <a:endParaRPr lang="en-US" sz="2200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57600" y="2335368"/>
              <a:ext cx="1828800" cy="438582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000" dirty="0" err="1" smtClean="0">
                  <a:solidFill>
                    <a:srgbClr val="7030A0"/>
                  </a:solidFill>
                  <a:latin typeface="Bernard MT Condensed" pitchFamily="18" charset="0"/>
                </a:rPr>
                <a:t>Bromocreptine</a:t>
              </a:r>
              <a:endParaRPr lang="en-US" sz="2000" dirty="0" smtClean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99104" y="3307616"/>
            <a:ext cx="13716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Indications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-76200" y="3764816"/>
            <a:ext cx="6934201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600" b="1" dirty="0" smtClean="0">
                <a:solidFill>
                  <a:srgbClr val="F200F2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Female infertility 2</a:t>
            </a:r>
            <a:r>
              <a:rPr lang="en-US" sz="2600" b="1" baseline="30000" dirty="0" smtClean="0">
                <a:solidFill>
                  <a:srgbClr val="F200F2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ndry</a:t>
            </a:r>
            <a:r>
              <a:rPr lang="en-US" sz="2600" b="1" dirty="0" smtClean="0">
                <a:solidFill>
                  <a:srgbClr val="F200F2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to </a:t>
            </a:r>
            <a:r>
              <a:rPr lang="en-US" sz="2600" b="1" dirty="0" err="1" smtClean="0">
                <a:solidFill>
                  <a:srgbClr val="F200F2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hyperprolactinaemia</a:t>
            </a:r>
            <a:r>
              <a:rPr lang="en-US" sz="2600" b="1" dirty="0" smtClean="0">
                <a:solidFill>
                  <a:srgbClr val="F200F2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4253458"/>
            <a:ext cx="8382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400" y="4720680"/>
            <a:ext cx="434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GIT disturbances; nausea,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vomiting, constipation</a:t>
            </a:r>
          </a:p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Headache dizziness  &amp;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orthostatic hypotension</a:t>
            </a:r>
          </a:p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Dry mouth &amp; nasal congestion </a:t>
            </a:r>
          </a:p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Insomnia</a:t>
            </a:r>
          </a:p>
        </p:txBody>
      </p:sp>
      <p:sp>
        <p:nvSpPr>
          <p:cNvPr id="36" name="Rectangle 35"/>
          <p:cNvSpPr/>
          <p:nvPr/>
        </p:nvSpPr>
        <p:spPr>
          <a:xfrm flipH="1">
            <a:off x="46488" y="76200"/>
            <a:ext cx="2772912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US" sz="2400" dirty="0">
                <a:latin typeface="Bernard MT Condensed" pitchFamily="18" charset="0"/>
              </a:rPr>
              <a:t>4</a:t>
            </a:r>
            <a:r>
              <a:rPr lang="en-US" sz="2400" dirty="0" smtClean="0">
                <a:latin typeface="Bernard MT Condensed" pitchFamily="18" charset="0"/>
              </a:rPr>
              <a:t>.</a:t>
            </a: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</a:t>
            </a:r>
            <a:r>
              <a:rPr lang="en-AU" sz="2200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Hyperprolactinaemia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4" grpId="0" animBg="1"/>
      <p:bldP spid="25" grpId="0"/>
      <p:bldP spid="28" grpId="0" animBg="1"/>
      <p:bldP spid="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1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5042" t="17321" r="2908" b="44077"/>
          <a:stretch>
            <a:fillRect/>
          </a:stretch>
        </p:blipFill>
        <p:spPr bwMode="auto">
          <a:xfrm>
            <a:off x="2693832" y="5029200"/>
            <a:ext cx="3886200" cy="18288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2" descr="http://www.sciencephoto.com/images/showEnlarged.html/P616241-Artwork_of_ovum_(egg)_development_in_womans_ovary-SPL.jpg?id=806160241"/>
          <p:cNvPicPr>
            <a:picLocks noChangeAspect="1" noChangeArrowheads="1"/>
          </p:cNvPicPr>
          <p:nvPr/>
        </p:nvPicPr>
        <p:blipFill>
          <a:blip r:embed="rId3" cstate="print"/>
          <a:srcRect t="10857" r="19164" b="4571"/>
          <a:stretch>
            <a:fillRect/>
          </a:stretch>
        </p:blipFill>
        <p:spPr bwMode="auto">
          <a:xfrm>
            <a:off x="0" y="3455276"/>
            <a:ext cx="2667000" cy="34027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124200"/>
            <a:ext cx="3200400" cy="32436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228600"/>
            <a:ext cx="2362200" cy="12281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ts val="5000"/>
              </a:lnSpc>
            </a:pP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Drugs In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219200"/>
            <a:ext cx="7122399" cy="1151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7553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5638800" y="34368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4876800" y="2370015"/>
            <a:ext cx="8128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6629400" y="54942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D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6705600" y="2667000"/>
            <a:ext cx="584200" cy="762000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U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5943600" y="4427415"/>
            <a:ext cx="609600" cy="991577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7239000" y="3581400"/>
            <a:ext cx="711200" cy="878254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15" name="WordArt 9"/>
          <p:cNvSpPr>
            <a:spLocks noChangeArrowheads="1" noChangeShapeType="1" noTextEdit="1"/>
          </p:cNvSpPr>
          <p:nvPr/>
        </p:nvSpPr>
        <p:spPr bwMode="auto">
          <a:xfrm>
            <a:off x="8001000" y="4495800"/>
            <a:ext cx="660400" cy="963246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16" name="WordArt 10"/>
          <p:cNvSpPr>
            <a:spLocks noChangeArrowheads="1" noChangeShapeType="1" noTextEdit="1"/>
          </p:cNvSpPr>
          <p:nvPr/>
        </p:nvSpPr>
        <p:spPr bwMode="auto">
          <a:xfrm>
            <a:off x="6146800" y="1828800"/>
            <a:ext cx="609600" cy="950259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1778" y="15027"/>
            <a:ext cx="3200400" cy="32436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9549" y="204990"/>
            <a:ext cx="26757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Drugs In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990600"/>
            <a:ext cx="7122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3527417"/>
            <a:ext cx="8839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rgbClr val="644D7F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644D7F"/>
              </a:solidFill>
              <a:uFill>
                <a:solidFill>
                  <a:srgbClr val="FF00FF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Recall how ovulation occurs and specify its hormonal regulation 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Classify ovulation inducing drugs in relevance to the existing deficits 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Expand on the pharmacology of each group with respect to </a:t>
            </a:r>
            <a:b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     mechanism of action, protocol of administration,  indication, efficacy </a:t>
            </a:r>
            <a:b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     rate  and adverse effects.</a:t>
            </a:r>
            <a:endParaRPr lang="en-US" sz="2400" b="1" dirty="0">
              <a:solidFill>
                <a:srgbClr val="644D7F"/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163" y="2749457"/>
            <a:ext cx="83227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745A9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745A94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892084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892084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67962"/>
            <a:ext cx="1495552" cy="1515762"/>
          </a:xfrm>
          <a:prstGeom prst="rect">
            <a:avLst/>
          </a:prstGeom>
          <a:noFill/>
        </p:spPr>
      </p:pic>
      <p:grpSp>
        <p:nvGrpSpPr>
          <p:cNvPr id="52" name="Group 51"/>
          <p:cNvGrpSpPr/>
          <p:nvPr/>
        </p:nvGrpSpPr>
        <p:grpSpPr>
          <a:xfrm>
            <a:off x="5638801" y="1143000"/>
            <a:ext cx="3581398" cy="4876800"/>
            <a:chOff x="4992758" y="1194516"/>
            <a:chExt cx="3846442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8" y="1194516"/>
              <a:ext cx="2788642" cy="48768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00FA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Estrogens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7026382" y="3671456"/>
              <a:ext cx="2961063" cy="985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4B3A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66094" y="5233116"/>
              <a:ext cx="1143000" cy="158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260797" y="1957591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38862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 smtClean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Leuprolin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Goserelin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43200" y="3200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HMGs;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Menotropin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HCGs;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Pregnyl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3056" y="381000"/>
            <a:ext cx="400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819400" y="1066800"/>
            <a:ext cx="2362200" cy="2133600"/>
            <a:chOff x="3200400" y="1657782"/>
            <a:chExt cx="2362200" cy="2133600"/>
          </a:xfrm>
        </p:grpSpPr>
        <p:sp>
          <p:nvSpPr>
            <p:cNvPr id="65" name="Rectangle 64"/>
            <p:cNvSpPr/>
            <p:nvPr/>
          </p:nvSpPr>
          <p:spPr>
            <a:xfrm>
              <a:off x="3200400" y="3352800"/>
              <a:ext cx="2362200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3.Gonadotrophins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3571264" y="1657782"/>
              <a:ext cx="10136" cy="169501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560872" y="10675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18753" y="1079399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1.Antiestrogens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054995"/>
            <a:ext cx="3962400" cy="1588"/>
          </a:xfrm>
          <a:prstGeom prst="straightConnector1">
            <a:avLst/>
          </a:prstGeom>
          <a:ln w="57150">
            <a:solidFill>
              <a:srgbClr val="FA00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flipH="1">
            <a:off x="5892084" y="5713926"/>
            <a:ext cx="2590800" cy="43088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sz="2200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Normogonadotrophic</a:t>
            </a:r>
            <a:endParaRPr lang="en-AU" sz="2200" dirty="0" smtClean="0">
              <a:ln w="12700">
                <a:solidFill>
                  <a:srgbClr val="8970A8"/>
                </a:solidFill>
              </a:ln>
              <a:latin typeface="Bernard MT Condensed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06684" y="5638800"/>
            <a:ext cx="533400" cy="52322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 2"/>
              </a:rPr>
              <a:t></a:t>
            </a:r>
            <a:endParaRPr lang="en-US" sz="2800" dirty="0"/>
          </a:p>
        </p:txBody>
      </p:sp>
      <p:sp>
        <p:nvSpPr>
          <p:cNvPr id="53" name="Rectangle 52"/>
          <p:cNvSpPr/>
          <p:nvPr/>
        </p:nvSpPr>
        <p:spPr>
          <a:xfrm>
            <a:off x="3618963" y="226689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Bromocreptine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66753" y="1860132"/>
            <a:ext cx="1828800" cy="408445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D</a:t>
            </a:r>
            <a:r>
              <a:rPr lang="en-US" sz="2000" baseline="-250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2</a:t>
            </a:r>
            <a:r>
              <a:rPr lang="en-US" sz="20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R agonists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81248" y="1066800"/>
            <a:ext cx="3295751" cy="738609"/>
            <a:chOff x="3243240" y="1066800"/>
            <a:chExt cx="3295751" cy="738609"/>
          </a:xfrm>
        </p:grpSpPr>
        <p:cxnSp>
          <p:nvCxnSpPr>
            <p:cNvPr id="63" name="Straight Arrow Connector 62"/>
            <p:cNvCxnSpPr/>
            <p:nvPr/>
          </p:nvCxnSpPr>
          <p:spPr>
            <a:xfrm rot="5400000">
              <a:off x="4638263" y="1218406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 flipH="1">
              <a:off x="3243240" y="1343744"/>
              <a:ext cx="3295751" cy="46166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</a:pPr>
              <a:r>
                <a:rPr lang="en-US" sz="2400" dirty="0">
                  <a:latin typeface="Bernard MT Condensed" pitchFamily="18" charset="0"/>
                </a:rPr>
                <a:t>4</a:t>
              </a:r>
              <a:r>
                <a:rPr lang="en-US" sz="2400" dirty="0" smtClean="0">
                  <a:latin typeface="Bernard MT Condensed" pitchFamily="18" charset="0"/>
                </a:rPr>
                <a:t>.</a:t>
              </a: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 </a:t>
              </a:r>
              <a:r>
                <a:rPr lang="en-US" sz="2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Rx  </a:t>
              </a:r>
              <a:r>
                <a:rPr lang="en-AU" sz="2200" dirty="0" err="1" smtClean="0">
                  <a:ln w="12700">
                    <a:solidFill>
                      <a:srgbClr val="8970A8"/>
                    </a:solidFill>
                  </a:ln>
                  <a:latin typeface="Bernard MT Condensed" pitchFamily="18" charset="0"/>
                </a:rPr>
                <a:t>Hyperprolactinaemia</a:t>
              </a:r>
              <a:endParaRPr lang="en-AU" sz="2200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28600" y="5181600"/>
            <a:ext cx="4724400" cy="1477328"/>
          </a:xfrm>
          <a:prstGeom prst="rect">
            <a:avLst/>
          </a:prstGeom>
          <a:solidFill>
            <a:srgbClr val="FFC5FF"/>
          </a:solidFill>
        </p:spPr>
        <p:txBody>
          <a:bodyPr wrap="square">
            <a:spAutoFit/>
          </a:bodyPr>
          <a:lstStyle/>
          <a:p>
            <a:r>
              <a:rPr lang="en-US" sz="2200" spc="-50" dirty="0" smtClean="0">
                <a:latin typeface="Bernard MT Condensed" pitchFamily="18" charset="0"/>
              </a:rPr>
              <a:t>5.  Rx POLYCYSTIC OVARIAN SYNDROME</a:t>
            </a:r>
            <a:r>
              <a:rPr lang="ar-SA" sz="2200" spc="-50" dirty="0" smtClean="0">
                <a:latin typeface="Bernard MT Condensed" pitchFamily="18" charset="0"/>
              </a:rPr>
              <a:t> </a:t>
            </a:r>
            <a:r>
              <a:rPr lang="en-US" sz="2200" spc="-50" dirty="0">
                <a:latin typeface="Bernard MT Condensed" pitchFamily="18" charset="0"/>
              </a:rPr>
              <a:t>(</a:t>
            </a:r>
            <a:r>
              <a:rPr lang="en-US" sz="2200" spc="-50" dirty="0" smtClean="0">
                <a:latin typeface="Bernard MT Condensed" pitchFamily="18" charset="0"/>
              </a:rPr>
              <a:t>PCOS)</a:t>
            </a:r>
          </a:p>
          <a:p>
            <a:r>
              <a:rPr lang="en-US" sz="2200" spc="-50" dirty="0" smtClean="0">
                <a:latin typeface="Bernard MT Condensed" pitchFamily="18" charset="0"/>
              </a:rPr>
              <a:t>    M</a:t>
            </a:r>
            <a:r>
              <a:rPr lang="en-US" sz="2200" b="1" spc="-50" dirty="0" smtClean="0">
                <a:latin typeface="Arial Narrow" panose="020B0606020202030204" pitchFamily="34" charset="0"/>
              </a:rPr>
              <a:t>ost common cause  of infertility</a:t>
            </a:r>
          </a:p>
          <a:p>
            <a:r>
              <a:rPr lang="en-US" sz="2200" b="1" spc="-50" dirty="0" smtClean="0">
                <a:latin typeface="Arial Narrow" panose="020B0606020202030204" pitchFamily="34" charset="0"/>
              </a:rPr>
              <a:t>    </a:t>
            </a:r>
            <a:r>
              <a:rPr lang="en-US" sz="2200" b="1" spc="-50" dirty="0" smtClean="0">
                <a:latin typeface="Arial Narrow" panose="020B0606020202030204" pitchFamily="34" charset="0"/>
              </a:rPr>
              <a:t>Insulin </a:t>
            </a:r>
            <a:r>
              <a:rPr lang="en-US" sz="2200" b="1" spc="-50" dirty="0" smtClean="0">
                <a:latin typeface="Arial Narrow" panose="020B0606020202030204" pitchFamily="34" charset="0"/>
              </a:rPr>
              <a:t>resistance may play a role  ??? </a:t>
            </a:r>
            <a:br>
              <a:rPr lang="en-US" sz="2200" b="1" spc="-50" dirty="0" smtClean="0">
                <a:latin typeface="Arial Narrow" panose="020B0606020202030204" pitchFamily="34" charset="0"/>
              </a:rPr>
            </a:br>
            <a:r>
              <a:rPr lang="en-US" sz="2200" b="1" spc="-50" dirty="0" smtClean="0">
                <a:latin typeface="Arial Narrow" panose="020B0606020202030204" pitchFamily="34" charset="0"/>
              </a:rPr>
              <a:t>    </a:t>
            </a:r>
            <a:r>
              <a:rPr lang="en-US" sz="2400" b="1" spc="-50" dirty="0" smtClean="0">
                <a:solidFill>
                  <a:srgbClr val="6600FF"/>
                </a:solidFill>
                <a:latin typeface="Arial Narrow" pitchFamily="34" charset="0"/>
              </a:rPr>
              <a:t>Metformin </a:t>
            </a:r>
            <a:r>
              <a:rPr lang="en-US" sz="2400" b="1" spc="-50" dirty="0" smtClean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/>
      <p:bldP spid="59" grpId="0"/>
      <p:bldP spid="60" grpId="0"/>
      <p:bldP spid="62" grpId="0"/>
      <p:bldP spid="34" grpId="0"/>
      <p:bldP spid="49" grpId="0" animBg="1"/>
      <p:bldP spid="53" grpId="0"/>
      <p:bldP spid="5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6953" y="1801152"/>
            <a:ext cx="4953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uFill>
                  <a:solidFill>
                    <a:srgbClr val="FA00FA"/>
                  </a:solidFill>
                </a:uFill>
                <a:latin typeface="Arial Narrow" pitchFamily="34" charset="0"/>
                <a:sym typeface="Wingdings 3"/>
              </a:rPr>
              <a:t>Compete with estrogen on the hypothalamus and anterior pituitary gland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</a:t>
            </a:r>
            <a:r>
              <a:rPr lang="en-US" sz="2400" b="1" dirty="0" smtClean="0">
                <a:latin typeface="Arial Narrow" pitchFamily="34" charset="0"/>
              </a:rPr>
              <a:t>negative feed back of endogenous estrogen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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GnRH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</a:p>
          <a:p>
            <a:pPr>
              <a:lnSpc>
                <a:spcPts val="2500"/>
              </a:lnSpc>
              <a:buClr>
                <a:srgbClr val="FA00FA"/>
              </a:buClr>
              <a:buSzPct val="78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400" b="1" dirty="0">
                <a:latin typeface="Arial Narrow" pitchFamily="34" charset="0"/>
              </a:rPr>
              <a:t>production</a:t>
            </a:r>
            <a:r>
              <a:rPr lang="en-US" sz="2400" b="1" dirty="0">
                <a:latin typeface="Arial Narrow" pitchFamily="34" charset="0"/>
                <a:sym typeface="Wingdings 3"/>
              </a:rPr>
              <a:t> of </a:t>
            </a:r>
            <a:r>
              <a:rPr lang="en-US" sz="2400" b="1" dirty="0">
                <a:latin typeface="Arial Narrow" pitchFamily="34" charset="0"/>
              </a:rPr>
              <a:t>FSH &amp; LH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400" dirty="0">
                <a:latin typeface="Bernard MT Condensed" pitchFamily="18" charset="0"/>
                <a:sym typeface="Wingdings 3"/>
              </a:rPr>
              <a:t>OVULATION</a:t>
            </a:r>
            <a:endParaRPr lang="en-US" sz="2400" b="1" dirty="0">
              <a:latin typeface="Arial Narrow" pitchFamily="34" charset="0"/>
            </a:endParaRPr>
          </a:p>
          <a:p>
            <a:pPr>
              <a:lnSpc>
                <a:spcPts val="2500"/>
              </a:lnSpc>
              <a:buClr>
                <a:srgbClr val="FA00FA"/>
              </a:buClr>
              <a:buSzPct val="78000"/>
            </a:pP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762000"/>
            <a:ext cx="1828800" cy="430887"/>
          </a:xfrm>
          <a:prstGeom prst="rect">
            <a:avLst/>
          </a:prstGeom>
          <a:solidFill>
            <a:schemeClr val="bg1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8970A8"/>
                </a:solidFill>
                <a:latin typeface="Bernard MT Condensed" pitchFamily="18" charset="0"/>
              </a:rPr>
              <a:t>1. CLOMIPHENE</a:t>
            </a:r>
            <a:endParaRPr lang="en-US" sz="2200" dirty="0">
              <a:solidFill>
                <a:srgbClr val="8970A8"/>
              </a:solidFill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345287"/>
            <a:ext cx="28956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Pharmacological effects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28600" y="228600"/>
            <a:ext cx="21336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ANTIESTROGENS</a:t>
            </a:r>
            <a:endParaRPr lang="en-US" sz="2400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876800" y="685800"/>
            <a:ext cx="4419600" cy="3962400"/>
            <a:chOff x="4992756" y="457200"/>
            <a:chExt cx="4419600" cy="3962400"/>
          </a:xfrm>
        </p:grpSpPr>
        <p:grpSp>
          <p:nvGrpSpPr>
            <p:cNvPr id="38" name="Group 37"/>
            <p:cNvGrpSpPr/>
            <p:nvPr/>
          </p:nvGrpSpPr>
          <p:grpSpPr>
            <a:xfrm>
              <a:off x="4992756" y="457200"/>
              <a:ext cx="3258242" cy="3962400"/>
              <a:chOff x="4992756" y="2133600"/>
              <a:chExt cx="3258242" cy="3962400"/>
            </a:xfrm>
          </p:grpSpPr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992756" y="2133600"/>
                <a:ext cx="2362200" cy="39624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Hypothalamus</a:t>
                </a:r>
                <a:b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Bernard MT Condensed" pitchFamily="18" charset="0"/>
                  <a:ea typeface="+mn-ea"/>
                  <a:cs typeface="Aharoni" pitchFamily="2" charset="-79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Arial" pitchFamily="34" charset="0"/>
                  </a:rPr>
                  <a:t>    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GnRH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    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Anterior Pituitary</a:t>
                </a:r>
                <a:b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03EE3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FSH / LH</a:t>
                </a:r>
                <a:b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03EE3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  Ovary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     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Estrogens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Progestins</a:t>
                </a: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7126356" y="2336442"/>
                <a:ext cx="838200" cy="3505200"/>
                <a:chOff x="6629400" y="1828800"/>
                <a:chExt cx="1491916" cy="3733800"/>
              </a:xfrm>
            </p:grpSpPr>
            <p:sp>
              <p:nvSpPr>
                <p:cNvPr id="14" name="Line 15"/>
                <p:cNvSpPr>
                  <a:spLocks noChangeShapeType="1"/>
                </p:cNvSpPr>
                <p:nvPr/>
              </p:nvSpPr>
              <p:spPr bwMode="auto">
                <a:xfrm>
                  <a:off x="7303168" y="5562600"/>
                  <a:ext cx="818147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prstDash val="sys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6629400" y="1828800"/>
                  <a:ext cx="1491916" cy="678873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prstDash val="sysDash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6677526" y="2507673"/>
                  <a:ext cx="1443789" cy="424295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prstDash val="sysDash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 rot="5400000">
                <a:off x="6529635" y="4406721"/>
                <a:ext cx="2869842" cy="1588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prstDash val="sysDash"/>
                <a:round/>
                <a:headEnd/>
                <a:tailEnd/>
              </a:ln>
              <a:effectLst/>
            </p:spPr>
          </p:cxnSp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 flipH="1">
                <a:off x="7837914" y="4267200"/>
                <a:ext cx="413084" cy="369332"/>
              </a:xfrm>
              <a:prstGeom prst="rect">
                <a:avLst/>
              </a:prstGeom>
              <a:solidFill>
                <a:srgbClr val="E4FF97"/>
              </a:solidFill>
              <a:ln w="38100">
                <a:solidFill>
                  <a:srgbClr val="4B3A60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/>
                  <a:t>(-)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126356" y="1981200"/>
              <a:ext cx="2286000" cy="523220"/>
              <a:chOff x="7010400" y="3352800"/>
              <a:chExt cx="2286000" cy="52322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7010400" y="3467636"/>
                <a:ext cx="1905000" cy="26616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137042" y="335280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ym typeface="Wingdings"/>
                  </a:rPr>
                  <a:t></a:t>
                </a:r>
                <a:endParaRPr lang="en-US" sz="28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391400" y="3416121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Bernard MT Condensed" pitchFamily="18" charset="0"/>
                    <a:sym typeface="Wingdings 3"/>
                  </a:rPr>
                  <a:t></a:t>
                </a:r>
                <a:r>
                  <a:rPr lang="en-US" dirty="0" err="1" smtClean="0">
                    <a:latin typeface="Bernard MT Condensed" pitchFamily="18" charset="0"/>
                  </a:rPr>
                  <a:t>Clomiphene</a:t>
                </a:r>
                <a:endParaRPr lang="en-US" dirty="0">
                  <a:latin typeface="Bernard MT Condensed" pitchFamily="18" charset="0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76200" y="5003442"/>
            <a:ext cx="879281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buClr>
                <a:srgbClr val="FF00FF"/>
              </a:buClr>
              <a:buSzPct val="74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Female infertility; </a:t>
            </a:r>
            <a:r>
              <a:rPr lang="en-US" sz="2400" b="1" dirty="0">
                <a:latin typeface="Arial Narrow" pitchFamily="34" charset="0"/>
              </a:rPr>
              <a:t>due to anovulation or </a:t>
            </a:r>
            <a:r>
              <a:rPr lang="en-US" sz="2400" b="1" dirty="0" err="1">
                <a:latin typeface="Arial Narrow" pitchFamily="34" charset="0"/>
              </a:rPr>
              <a:t>oligoovulation</a:t>
            </a:r>
            <a:r>
              <a:rPr lang="en-US" sz="2400" b="1" dirty="0">
                <a:latin typeface="Arial Narrow" pitchFamily="34" charset="0"/>
              </a:rPr>
              <a:t> .</a:t>
            </a:r>
            <a:endParaRPr lang="en-US" sz="2400" b="1" dirty="0" smtClean="0">
              <a:latin typeface="Arial Narrow" pitchFamily="34" charset="0"/>
            </a:endParaRPr>
          </a:p>
          <a:p>
            <a:pPr lvl="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</a:rPr>
              <a:t>   not due to ovarian or pituitary failure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AU" sz="2400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Normogonadotrophic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The success rate for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ovulation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80% &amp; pregnancy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40% .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8784" y="4572000"/>
            <a:ext cx="1377696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Indication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37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98784" y="298862"/>
            <a:ext cx="29718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Method of administration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8784" y="832262"/>
            <a:ext cx="3962400" cy="249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- Clomiphene given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50 mg/d for 5 days from 5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day of the cycle to the 10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day.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- If no response give 100 mg for 5 days again from 5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to10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day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b="1" dirty="0" smtClean="0">
                <a:latin typeface="Arial Narrow" pitchFamily="34" charset="0"/>
              </a:rPr>
              <a:t>- Each dose can be repeated not more than 3 cycles .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52400" y="4852273"/>
            <a:ext cx="48006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1.Hot Flushes  &amp; breast tenderness </a:t>
            </a:r>
          </a:p>
          <a:p>
            <a:pPr marL="457200" indent="-45720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2. Gastric upset (nausea and vomiting)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3. Visual disturbances (reversible)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4.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nervous tension &amp; depression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5. Skin rashes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8600" y="4261609"/>
            <a:ext cx="8382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105400" y="4702661"/>
            <a:ext cx="3810000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6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. Fatigue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7. Weight gain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8. Hair loss (reversible)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9.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Hyperstimulation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of the             ovaries &amp; high incidence of multiple birth.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endParaRPr lang="en-US" sz="24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   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  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80358"/>
              </p:ext>
            </p:extLst>
          </p:nvPr>
        </p:nvGraphicFramePr>
        <p:xfrm>
          <a:off x="2914962" y="-1066800"/>
          <a:ext cx="5954713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Document" r:id="rId4" imgW="5955230" imgH="4752347" progId="Word.Document.12">
                  <p:embed/>
                </p:oleObj>
              </mc:Choice>
              <mc:Fallback>
                <p:oleObj name="Document" r:id="rId4" imgW="5955230" imgH="4752347" progId="Word.Document.12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962" y="-1066800"/>
                        <a:ext cx="5954713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build="p"/>
      <p:bldP spid="71" grpId="0" build="p"/>
      <p:bldP spid="72" grpId="0" animBg="1"/>
      <p:bldP spid="7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8600" y="942866"/>
            <a:ext cx="87630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Is similar &amp; alternative to </a:t>
            </a:r>
            <a:r>
              <a:rPr lang="en-US" sz="2400" b="1" dirty="0" err="1" smtClean="0">
                <a:latin typeface="Arial Narrow" pitchFamily="34" charset="0"/>
              </a:rPr>
              <a:t>clomiphene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But </a:t>
            </a:r>
            <a:r>
              <a:rPr lang="en-US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differ in being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200F2"/>
                </a:solidFill>
                <a:latin typeface="Arial Narrow" pitchFamily="34" charset="0"/>
              </a:rPr>
              <a:t>Non Steroidal</a:t>
            </a:r>
            <a:endParaRPr lang="en-US" sz="2400" dirty="0">
              <a:solidFill>
                <a:srgbClr val="F200F2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3048000"/>
            <a:ext cx="85344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Used in palliative treatment of estrogen receptor- positive breast cancer.</a:t>
            </a:r>
            <a:endParaRPr lang="en-US" sz="2200" b="1" i="1" dirty="0" smtClean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81000"/>
            <a:ext cx="1828800" cy="461665"/>
          </a:xfrm>
          <a:prstGeom prst="rect">
            <a:avLst/>
          </a:prstGeom>
          <a:solidFill>
            <a:schemeClr val="bg1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970A8"/>
                </a:solidFill>
                <a:latin typeface="Bernard MT Condensed" pitchFamily="18" charset="0"/>
              </a:rPr>
              <a:t>2. TAMOXIFEN</a:t>
            </a:r>
            <a:endParaRPr lang="en-US" sz="2400" dirty="0">
              <a:solidFill>
                <a:srgbClr val="8970A8"/>
              </a:solidFill>
              <a:latin typeface="Harlow Solid Italic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009666"/>
            <a:ext cx="7509876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83000"/>
              <a:buFont typeface="Wingdings" pitchFamily="2" charset="2"/>
              <a:buChar char="Ø"/>
            </a:pPr>
            <a:r>
              <a:rPr lang="en-US" sz="2400" b="1" dirty="0" err="1">
                <a:latin typeface="Arial Narrow" pitchFamily="34" charset="0"/>
              </a:rPr>
              <a:t>Tamoxifen</a:t>
            </a:r>
            <a:r>
              <a:rPr lang="en-US" sz="2400" b="1" dirty="0">
                <a:latin typeface="Arial Narrow" pitchFamily="34" charset="0"/>
              </a:rPr>
              <a:t> is a good alternative to clomiphene in women </a:t>
            </a:r>
          </a:p>
          <a:p>
            <a:pPr>
              <a:lnSpc>
                <a:spcPts val="2500"/>
              </a:lnSpc>
              <a:buClr>
                <a:srgbClr val="FA00FA"/>
              </a:buClr>
              <a:buSzPct val="83000"/>
            </a:pPr>
            <a:r>
              <a:rPr lang="en-US" sz="2400" b="1" dirty="0" smtClean="0">
                <a:latin typeface="Arial Narrow" pitchFamily="34" charset="0"/>
              </a:rPr>
              <a:t>   with </a:t>
            </a:r>
            <a:r>
              <a:rPr lang="en-US" sz="2400" b="1" dirty="0">
                <a:latin typeface="Arial Narrow" pitchFamily="34" charset="0"/>
              </a:rPr>
              <a:t>PCOS and clomiphene-resistant cases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38800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38800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67962"/>
            <a:ext cx="1495552" cy="1515762"/>
          </a:xfrm>
          <a:prstGeom prst="rect">
            <a:avLst/>
          </a:prstGeom>
          <a:noFill/>
        </p:spPr>
      </p:pic>
      <p:grpSp>
        <p:nvGrpSpPr>
          <p:cNvPr id="2" name="Group 51"/>
          <p:cNvGrpSpPr/>
          <p:nvPr/>
        </p:nvGrpSpPr>
        <p:grpSpPr>
          <a:xfrm>
            <a:off x="5257800" y="1194516"/>
            <a:ext cx="3581400" cy="4876800"/>
            <a:chOff x="4992756" y="1194516"/>
            <a:chExt cx="3846444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4516"/>
              <a:ext cx="2788642" cy="48768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00FA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6986092" y="3711747"/>
              <a:ext cx="3061946" cy="30163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4B3A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91400" y="5257800"/>
              <a:ext cx="1143000" cy="158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7" name="Rectangle 56"/>
          <p:cNvSpPr/>
          <p:nvPr/>
        </p:nvSpPr>
        <p:spPr>
          <a:xfrm flipH="1">
            <a:off x="8534400" y="1299696"/>
            <a:ext cx="461665" cy="2107308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Hypothalamo</a:t>
            </a: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-pituitary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2111" y="2109991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40386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 smtClean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Leuprolin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Goserelin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953" y="533400"/>
            <a:ext cx="400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7" name="Group 66"/>
          <p:cNvGrpSpPr/>
          <p:nvPr/>
        </p:nvGrpSpPr>
        <p:grpSpPr>
          <a:xfrm>
            <a:off x="1560872" y="12199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9"/>
          <p:cNvGrpSpPr/>
          <p:nvPr/>
        </p:nvGrpSpPr>
        <p:grpSpPr>
          <a:xfrm>
            <a:off x="318753" y="1231799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1.Antiestrogens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207395"/>
            <a:ext cx="1628725" cy="0"/>
          </a:xfrm>
          <a:prstGeom prst="straightConnector1">
            <a:avLst/>
          </a:prstGeom>
          <a:ln w="57150">
            <a:solidFill>
              <a:srgbClr val="FA00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flipH="1">
            <a:off x="8534400" y="4696760"/>
            <a:ext cx="461665" cy="789640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Ovarian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/>
      <p:bldP spid="59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9144000" cy="6858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GONADOTROPIN RELEASING HORMONE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Uses: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Induction of ovulation in patients with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hypothalmic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amenorrhea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deficient)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Analgoues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with agonist activity: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Leuprolin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Goserelin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-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and agonists, given S.C. in a 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pulsatile (drip)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 stimulate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gonadotropin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release (1 – 10 µg / 60 – 120 min)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Start from day 2-3 of cycle up to day 10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572000" y="609600"/>
            <a:ext cx="2895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HYPOTHALAMUS 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971800" y="4495800"/>
            <a:ext cx="3886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ANTERIOR PITUITARY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7338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FSH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410200" y="63246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LH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5410200" y="21336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5867400" y="10668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4038600" y="5562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5638800" y="5562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657600" y="4267200"/>
            <a:ext cx="16764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GnRHR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5943600" y="25908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4038600" y="2819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Pulsatile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3505200" y="1219200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Agonists</a:t>
            </a: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2590800" y="23622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4800600" y="32004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rot="-5400000">
            <a:off x="3543300" y="41529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4800600" y="1951038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3352800" y="1981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4635500" y="3489325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5778500" y="3489325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3429000" y="2713038"/>
            <a:ext cx="0" cy="1554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10" name="Oval 22"/>
          <p:cNvSpPr>
            <a:spLocks noChangeArrowheads="1"/>
          </p:cNvSpPr>
          <p:nvPr/>
        </p:nvSpPr>
        <p:spPr bwMode="auto">
          <a:xfrm>
            <a:off x="3263900" y="3505200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981200"/>
            <a:ext cx="24384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Given 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continuously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when gonadal suppression is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desirable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e.g. precocious puberty and advanced breast  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cancer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 women and prostatic cancer in men</a:t>
            </a:r>
            <a:endParaRPr lang="en-US" sz="24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5950</TotalTime>
  <Words>641</Words>
  <Application>Microsoft Office PowerPoint</Application>
  <PresentationFormat>On-screen Show (4:3)</PresentationFormat>
  <Paragraphs>215</Paragraphs>
  <Slides>15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DR.OMNIA</dc:creator>
  <cp:lastModifiedBy>Bassiouni</cp:lastModifiedBy>
  <cp:revision>282</cp:revision>
  <dcterms:created xsi:type="dcterms:W3CDTF">2011-01-18T06:03:43Z</dcterms:created>
  <dcterms:modified xsi:type="dcterms:W3CDTF">2017-04-20T19:55:01Z</dcterms:modified>
</cp:coreProperties>
</file>