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6"/>
  </p:handout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84" r:id="rId12"/>
    <p:sldId id="268" r:id="rId13"/>
    <p:sldId id="269" r:id="rId14"/>
    <p:sldId id="286" r:id="rId15"/>
    <p:sldId id="285" r:id="rId16"/>
    <p:sldId id="270" r:id="rId17"/>
    <p:sldId id="271" r:id="rId18"/>
    <p:sldId id="273" r:id="rId19"/>
    <p:sldId id="275" r:id="rId20"/>
    <p:sldId id="287" r:id="rId21"/>
    <p:sldId id="276" r:id="rId22"/>
    <p:sldId id="279" r:id="rId23"/>
    <p:sldId id="277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2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F84E0-D131-4F0B-A514-C021A520A27E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F9A71A-DDF5-4121-B433-EBFF6D895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57AB48-8BED-4AA5-B87F-098375EDF8AB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visual.com/index.php/Image:Mature_Graffian_follicl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n.wikipedia.org/wiki/File:Figure_28_02_04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772400" cy="1975104"/>
          </a:xfrm>
        </p:spPr>
        <p:txBody>
          <a:bodyPr>
            <a:normAutofit/>
          </a:bodyPr>
          <a:lstStyle/>
          <a:p>
            <a:r>
              <a:rPr lang="en-US" dirty="0" smtClean="0"/>
              <a:t>Lecture 2</a:t>
            </a:r>
            <a:br>
              <a:rPr lang="en-US" dirty="0" smtClean="0"/>
            </a:br>
            <a:r>
              <a:rPr lang="en-US" dirty="0"/>
              <a:t>Physiology of ovarian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34640"/>
            <a:ext cx="4038600" cy="1508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Laila</a:t>
            </a:r>
            <a:r>
              <a:rPr lang="en-US" sz="2000" dirty="0" smtClean="0"/>
              <a:t> Al </a:t>
            </a:r>
            <a:r>
              <a:rPr lang="en-US" sz="2000" dirty="0" err="1" smtClean="0"/>
              <a:t>Dokhi</a:t>
            </a:r>
            <a:endParaRPr lang="en-US" sz="2000" dirty="0" smtClean="0"/>
          </a:p>
          <a:p>
            <a:r>
              <a:rPr lang="en-US" sz="2000" dirty="0" smtClean="0"/>
              <a:t>Assistant Professor</a:t>
            </a:r>
          </a:p>
          <a:p>
            <a:r>
              <a:rPr lang="en-US" sz="2000" dirty="0" smtClean="0"/>
              <a:t>Department of Physiology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sz="3200" dirty="0" smtClean="0"/>
              <a:t>Stages of follicular development</a:t>
            </a:r>
            <a:endParaRPr lang="en-US" sz="3200" dirty="0"/>
          </a:p>
        </p:txBody>
      </p:sp>
      <p:pic>
        <p:nvPicPr>
          <p:cNvPr id="28676" name="Picture 4" descr="81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1" y="1240738"/>
            <a:ext cx="6857999" cy="5382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610600" cy="914400"/>
          </a:xfrm>
        </p:spPr>
        <p:txBody>
          <a:bodyPr/>
          <a:lstStyle/>
          <a:p>
            <a:r>
              <a:rPr lang="en-US" sz="3200" dirty="0" smtClean="0"/>
              <a:t>Layers in the mature </a:t>
            </a:r>
            <a:r>
              <a:rPr lang="en-US" sz="3200" dirty="0" err="1" smtClean="0"/>
              <a:t>graafian</a:t>
            </a:r>
            <a:r>
              <a:rPr lang="en-US" sz="3200" dirty="0" smtClean="0"/>
              <a:t>  follicle </a:t>
            </a:r>
            <a:endParaRPr lang="en-US" sz="3200" dirty="0"/>
          </a:p>
        </p:txBody>
      </p:sp>
      <p:pic>
        <p:nvPicPr>
          <p:cNvPr id="4" name="Content Placeholder 3" descr="Histology of the preovulatory follicle">
            <a:hlinkClick r:id="rId2" tooltip="&quot;Histology of the preovulatory follicle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4953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"/>
            <a:ext cx="7772400" cy="2743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The </a:t>
            </a:r>
            <a:r>
              <a:rPr lang="en-US" sz="2400" b="1" dirty="0" err="1"/>
              <a:t>antral</a:t>
            </a:r>
            <a:r>
              <a:rPr lang="en-US" sz="2400" b="1" dirty="0"/>
              <a:t> follicles begin to grow.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ovum enlarges &amp; remain embedded at one pole of the </a:t>
            </a:r>
            <a:r>
              <a:rPr lang="en-US" sz="2400" b="1" dirty="0" err="1"/>
              <a:t>granulosa</a:t>
            </a:r>
            <a:r>
              <a:rPr lang="en-US" sz="2400" b="1" dirty="0"/>
              <a:t> cells of the follicle.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Only </a:t>
            </a:r>
            <a:r>
              <a:rPr lang="en-US" sz="2400" b="1" dirty="0"/>
              <a:t>one follicle continue to grow &amp; the remaining follicles (5 to 11) undergo </a:t>
            </a:r>
            <a:r>
              <a:rPr lang="en-US" sz="2400" b="1" dirty="0" err="1"/>
              <a:t>atresia</a:t>
            </a:r>
            <a:r>
              <a:rPr lang="en-US" sz="2400" b="1" dirty="0"/>
              <a:t> or </a:t>
            </a:r>
            <a:r>
              <a:rPr lang="en-US" sz="2400" b="1" dirty="0" err="1"/>
              <a:t>involute</a:t>
            </a:r>
            <a:r>
              <a:rPr lang="en-US" sz="2400" b="1" dirty="0"/>
              <a:t> the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Cause: Figure</a:t>
            </a:r>
            <a:endParaRPr lang="en-US" sz="24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32420"/>
            <a:ext cx="8799908" cy="40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924800" cy="64770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FF99FF"/>
                </a:solidFill>
              </a:rPr>
              <a:t>Ovulation: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It occurs 14 days after the onset of menstruation in 28 days cycle.  Before ovulation, </a:t>
            </a: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Small </a:t>
            </a:r>
            <a:r>
              <a:rPr lang="en-US" sz="2000" b="1" dirty="0"/>
              <a:t>area in the center of the follicle called stigma protrude &amp; fluids ooze from the follicle &amp; </a:t>
            </a: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The </a:t>
            </a:r>
            <a:r>
              <a:rPr lang="en-US" sz="2000" b="1" dirty="0"/>
              <a:t>stigma ruptures allowing more viscous fluid outward carrying with it the ovum surrounded by mass of </a:t>
            </a:r>
            <a:r>
              <a:rPr lang="en-US" sz="2000" b="1" dirty="0" err="1"/>
              <a:t>granulosa</a:t>
            </a:r>
            <a:r>
              <a:rPr lang="en-US" sz="2000" b="1" dirty="0"/>
              <a:t>  cells called </a:t>
            </a:r>
            <a:r>
              <a:rPr lang="en-US" sz="2000" b="1" u="sng" dirty="0">
                <a:solidFill>
                  <a:srgbClr val="FF99FF"/>
                </a:solidFill>
              </a:rPr>
              <a:t>corona </a:t>
            </a:r>
            <a:r>
              <a:rPr lang="en-US" sz="2000" b="1" u="sng" dirty="0" err="1">
                <a:solidFill>
                  <a:srgbClr val="FF99FF"/>
                </a:solidFill>
              </a:rPr>
              <a:t>radiata</a:t>
            </a:r>
            <a:r>
              <a:rPr lang="en-US" sz="2000" b="1" u="sng" dirty="0">
                <a:solidFill>
                  <a:srgbClr val="FF99FF"/>
                </a:solidFill>
              </a:rPr>
              <a:t>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000" b="1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FF99FF"/>
                </a:solidFill>
              </a:rPr>
              <a:t>LH surge is necessary for ovulation: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2 </a:t>
            </a:r>
            <a:r>
              <a:rPr lang="en-US" sz="2000" b="1" dirty="0" smtClean="0"/>
              <a:t>Days </a:t>
            </a:r>
            <a:r>
              <a:rPr lang="en-US" sz="2000" b="1" dirty="0"/>
              <a:t>before ovulation, the rate of LH secretion from the AP increase markedly to 6-16 fold &amp; peak about 16 hrs before ovulation.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FSH </a:t>
            </a:r>
            <a:r>
              <a:rPr lang="en-US" sz="2000" b="1" dirty="0"/>
              <a:t>also increases to 2 to 3 fold &amp; acts synergistically with LH to cause </a:t>
            </a:r>
            <a:r>
              <a:rPr lang="en-US" sz="2000" b="1" dirty="0" smtClean="0"/>
              <a:t> swelling </a:t>
            </a:r>
            <a:r>
              <a:rPr lang="en-US" sz="2000" b="1" dirty="0"/>
              <a:t>of the follicle before ovulation.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LH </a:t>
            </a:r>
            <a:r>
              <a:rPr lang="en-US" sz="2000" b="1" dirty="0"/>
              <a:t>has specific effect on the </a:t>
            </a:r>
            <a:r>
              <a:rPr lang="en-US" sz="2000" b="1" dirty="0" err="1"/>
              <a:t>granulosa</a:t>
            </a:r>
            <a:r>
              <a:rPr lang="en-US" sz="2000" b="1" dirty="0"/>
              <a:t> cells &amp; theca cells converting them to progesterone secreting cells so the rate of estrogen secretion begins to fall about 1 day before ovulation while progesterone secretion begin to increase.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mages.slideplayer.com/27/8991076/slides/slide_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28587"/>
            <a:ext cx="8788400" cy="6591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Summary of follicular growth</a:t>
            </a:r>
            <a:endParaRPr lang="en-US" dirty="0"/>
          </a:p>
        </p:txBody>
      </p:sp>
      <p:pic>
        <p:nvPicPr>
          <p:cNvPr id="1026" name="Picture 2" descr="https://upload.wikimedia.org/wikipedia/commons/thumb/5/5c/Figure_28_02_04.JPG/600px-Figure_28_02_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453" y="685800"/>
            <a:ext cx="468774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Initiation of ovulation: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Large quantity of LH</a:t>
            </a:r>
            <a:r>
              <a:rPr lang="en-US" sz="2400" b="1" dirty="0"/>
              <a:t> secreted by the AP causes rapid secretion of progesterone from the follicle few hours </a:t>
            </a:r>
            <a:endParaRPr lang="en-US" sz="2400" b="1" dirty="0" smtClean="0"/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99FF"/>
                </a:solidFill>
              </a:rPr>
              <a:t>2 </a:t>
            </a:r>
            <a:r>
              <a:rPr lang="en-US" sz="2400" b="1" u="sng" dirty="0">
                <a:solidFill>
                  <a:srgbClr val="FF99FF"/>
                </a:solidFill>
              </a:rPr>
              <a:t>events occur which are necessary for ovulation: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1) </a:t>
            </a:r>
            <a:r>
              <a:rPr lang="en-US" sz="2400" b="1" dirty="0" smtClean="0"/>
              <a:t>The </a:t>
            </a:r>
            <a:r>
              <a:rPr lang="en-US" sz="2400" b="1" dirty="0"/>
              <a:t>theca </a:t>
            </a:r>
            <a:r>
              <a:rPr lang="en-US" sz="2400" b="1" dirty="0" err="1"/>
              <a:t>externa</a:t>
            </a:r>
            <a:r>
              <a:rPr lang="en-US" sz="2400" b="1" dirty="0"/>
              <a:t> begins to secrete </a:t>
            </a:r>
            <a:r>
              <a:rPr lang="en-US" sz="2400" b="1" dirty="0" err="1"/>
              <a:t>proteolytic</a:t>
            </a:r>
            <a:r>
              <a:rPr lang="en-US" sz="2400" b="1" dirty="0"/>
              <a:t> enzymes &amp; causes weakening of the wall result in swelling of the follicle &amp; degeneration of the stigma;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2) </a:t>
            </a:r>
            <a:r>
              <a:rPr lang="en-US" sz="2400" b="1" dirty="0" smtClean="0"/>
              <a:t>Rapid </a:t>
            </a:r>
            <a:r>
              <a:rPr lang="en-US" sz="2400" b="1" dirty="0"/>
              <a:t>growth of new blood vessels into the follicle wall &amp; prostaglandins are secreted into the follicular tissue. 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-</a:t>
            </a:r>
            <a:r>
              <a:rPr lang="en-US" sz="2400" b="1" dirty="0" smtClean="0"/>
              <a:t>Those </a:t>
            </a:r>
            <a:r>
              <a:rPr lang="en-US" sz="2400" b="1" dirty="0"/>
              <a:t>two </a:t>
            </a:r>
            <a:r>
              <a:rPr lang="en-US" sz="2400" b="1" dirty="0" smtClean="0"/>
              <a:t>changes </a:t>
            </a:r>
            <a:r>
              <a:rPr lang="en-US" sz="2400" b="1" dirty="0"/>
              <a:t>causes swelling of the follicle &amp; plasma transudation into the follicle &amp; degeneration of the stigma with discharge of the ovum.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81-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04800"/>
            <a:ext cx="4267200" cy="624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153400" cy="65532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FF99FF"/>
                </a:solidFill>
              </a:rPr>
              <a:t>Luteal</a:t>
            </a:r>
            <a:r>
              <a:rPr lang="en-US" sz="2400" b="1" u="sng" dirty="0">
                <a:solidFill>
                  <a:srgbClr val="FF99FF"/>
                </a:solidFill>
              </a:rPr>
              <a:t> phase of the ovarian cycle: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/>
              <a:t>After </a:t>
            </a:r>
            <a:r>
              <a:rPr lang="en-US" sz="2400" b="1" dirty="0"/>
              <a:t>expulsion of the ovum from the follicle, the remaining </a:t>
            </a:r>
            <a:r>
              <a:rPr lang="en-US" sz="2400" b="1" dirty="0" err="1"/>
              <a:t>granulosa</a:t>
            </a:r>
            <a:r>
              <a:rPr lang="en-US" sz="2400" b="1" dirty="0"/>
              <a:t> &amp; theca </a:t>
            </a:r>
            <a:r>
              <a:rPr lang="en-US" sz="2400" b="1" dirty="0" err="1" smtClean="0"/>
              <a:t>interna</a:t>
            </a:r>
            <a:r>
              <a:rPr lang="en-US" sz="2400" b="1" dirty="0" smtClean="0"/>
              <a:t> </a:t>
            </a:r>
            <a:r>
              <a:rPr lang="en-US" sz="2400" b="1" dirty="0"/>
              <a:t>cells change to </a:t>
            </a:r>
            <a:r>
              <a:rPr lang="en-US" sz="2400" b="1" dirty="0" err="1"/>
              <a:t>lutein</a:t>
            </a:r>
            <a:r>
              <a:rPr lang="en-US" sz="2400" b="1" dirty="0"/>
              <a:t> cells &amp; become filled with lipid inclusions giving them yellowish appearance.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/>
              <a:t>granulosa</a:t>
            </a:r>
            <a:r>
              <a:rPr lang="en-US" sz="2400" b="1" dirty="0"/>
              <a:t> cells with the theca cells called </a:t>
            </a:r>
            <a:r>
              <a:rPr lang="en-US" sz="2400" b="1" u="sng" dirty="0">
                <a:solidFill>
                  <a:srgbClr val="FF99FF"/>
                </a:solidFill>
              </a:rPr>
              <a:t>corpus </a:t>
            </a:r>
            <a:r>
              <a:rPr lang="en-US" sz="2400" b="1" u="sng" dirty="0" err="1">
                <a:solidFill>
                  <a:srgbClr val="FF99FF"/>
                </a:solidFill>
              </a:rPr>
              <a:t>luteum</a:t>
            </a:r>
            <a:r>
              <a:rPr lang="en-US" sz="2400" b="1" u="sng" dirty="0">
                <a:solidFill>
                  <a:srgbClr val="FF99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/>
              <a:t>granulosa</a:t>
            </a:r>
            <a:r>
              <a:rPr lang="en-US" sz="2400" b="1" dirty="0"/>
              <a:t> cells in corpus </a:t>
            </a:r>
            <a:r>
              <a:rPr lang="en-US" sz="2400" b="1" dirty="0" err="1"/>
              <a:t>luteum</a:t>
            </a:r>
            <a:r>
              <a:rPr lang="en-US" sz="2400" b="1" dirty="0"/>
              <a:t> develop extensive intracellular endoplasmic </a:t>
            </a:r>
            <a:r>
              <a:rPr lang="en-US" sz="2400" b="1" dirty="0" err="1"/>
              <a:t>reticula</a:t>
            </a:r>
            <a:r>
              <a:rPr lang="en-US" sz="2400" b="1" dirty="0"/>
              <a:t> &amp; form large amount of progesterone &amp; estrogen.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theca cells form mainly androgens which are converted by </a:t>
            </a:r>
            <a:r>
              <a:rPr lang="en-US" sz="2400" b="1" dirty="0" err="1"/>
              <a:t>granulosa</a:t>
            </a:r>
            <a:r>
              <a:rPr lang="en-US" sz="2400" b="1" dirty="0"/>
              <a:t> cells into female hormones.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corpus </a:t>
            </a:r>
            <a:r>
              <a:rPr lang="en-US" sz="2400" b="1" dirty="0" err="1"/>
              <a:t>luteum</a:t>
            </a:r>
            <a:r>
              <a:rPr lang="en-US" sz="2400" b="1" dirty="0"/>
              <a:t> grow to about 1.5 cm in diameter, at about 7 to 8 days after ovulation </a:t>
            </a:r>
            <a:r>
              <a:rPr lang="en-US" sz="24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Then </a:t>
            </a:r>
            <a:r>
              <a:rPr lang="en-US" sz="2400" b="1" dirty="0"/>
              <a:t>begins to </a:t>
            </a:r>
            <a:r>
              <a:rPr lang="en-US" sz="2400" b="1" dirty="0" err="1"/>
              <a:t>involute</a:t>
            </a:r>
            <a:r>
              <a:rPr lang="en-US" sz="2400" b="1" dirty="0"/>
              <a:t> &amp; losses its </a:t>
            </a:r>
            <a:r>
              <a:rPr lang="en-US" sz="2400" b="1" dirty="0" err="1"/>
              <a:t>secretory</a:t>
            </a:r>
            <a:r>
              <a:rPr lang="en-US" sz="2400" b="1" dirty="0"/>
              <a:t> function &amp; its yellowish characteristic about 12 days after ovulation &amp; becomes </a:t>
            </a:r>
            <a:r>
              <a:rPr lang="en-US" sz="2400" b="1" u="sng" dirty="0">
                <a:solidFill>
                  <a:srgbClr val="FF99FF"/>
                </a:solidFill>
              </a:rPr>
              <a:t>corpus </a:t>
            </a:r>
            <a:r>
              <a:rPr lang="en-US" sz="2400" b="1" u="sng" dirty="0" err="1">
                <a:solidFill>
                  <a:srgbClr val="FF99FF"/>
                </a:solidFill>
              </a:rPr>
              <a:t>albicans</a:t>
            </a:r>
            <a:r>
              <a:rPr lang="en-US" sz="2400" b="1" dirty="0"/>
              <a:t> &amp; replaced by connective tissue &amp;  absorbed.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u="sng" dirty="0">
                <a:solidFill>
                  <a:srgbClr val="FF99FF"/>
                </a:solidFill>
              </a:rPr>
              <a:t>Luteinizing function of LH: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A local hormone in the follicular fluid called </a:t>
            </a:r>
            <a:r>
              <a:rPr lang="en-US" sz="2800" b="1" dirty="0" err="1" smtClean="0"/>
              <a:t>luteinization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Arial"/>
              </a:rPr>
              <a:t>–</a:t>
            </a:r>
            <a:r>
              <a:rPr lang="en-US" sz="2800" b="1" dirty="0" smtClean="0"/>
              <a:t> inhibiting factor hold the </a:t>
            </a:r>
            <a:r>
              <a:rPr lang="en-US" sz="2800" b="1" dirty="0" err="1" smtClean="0"/>
              <a:t>luteinization</a:t>
            </a:r>
            <a:r>
              <a:rPr lang="en-US" sz="2800" b="1" dirty="0" smtClean="0"/>
              <a:t> process until after ovulation.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After extrusion of the ovum from the follicle the following changes occur:</a:t>
            </a:r>
          </a:p>
          <a:p>
            <a:pPr marL="912114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 Conversion of  </a:t>
            </a:r>
            <a:r>
              <a:rPr lang="en-US" sz="2400" b="1" dirty="0" err="1"/>
              <a:t>granulosa</a:t>
            </a:r>
            <a:r>
              <a:rPr lang="en-US" sz="2400" b="1" dirty="0"/>
              <a:t> </a:t>
            </a:r>
            <a:r>
              <a:rPr lang="en-US" sz="2400" b="1" dirty="0" smtClean="0"/>
              <a:t>and </a:t>
            </a:r>
            <a:r>
              <a:rPr lang="en-US" sz="2400" b="1" dirty="0"/>
              <a:t>theca </a:t>
            </a:r>
            <a:r>
              <a:rPr lang="en-US" sz="2400" b="1" dirty="0" err="1"/>
              <a:t>interna</a:t>
            </a:r>
            <a:r>
              <a:rPr lang="en-US" sz="2400" b="1" dirty="0"/>
              <a:t> cells into </a:t>
            </a:r>
            <a:r>
              <a:rPr lang="en-US" sz="2400" b="1" dirty="0" err="1"/>
              <a:t>lutein</a:t>
            </a:r>
            <a:r>
              <a:rPr lang="en-US" sz="2400" b="1" dirty="0"/>
              <a:t> cells.</a:t>
            </a:r>
          </a:p>
          <a:p>
            <a:pPr marL="912114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Secretion </a:t>
            </a:r>
            <a:r>
              <a:rPr lang="en-US" sz="2400" b="1" dirty="0"/>
              <a:t>of progesterone &amp; estrogen from the corpus </a:t>
            </a:r>
            <a:r>
              <a:rPr lang="en-US" sz="2400" b="1" dirty="0" err="1"/>
              <a:t>luteum</a:t>
            </a:r>
            <a:r>
              <a:rPr lang="en-US" sz="2400" b="1" dirty="0"/>
              <a:t>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- If pregnancy occur, the chorionic </a:t>
            </a:r>
            <a:r>
              <a:rPr lang="en-US" sz="2800" b="1" dirty="0" err="1"/>
              <a:t>gonadotropin</a:t>
            </a:r>
            <a:r>
              <a:rPr lang="en-US" sz="2800" b="1" dirty="0"/>
              <a:t> from the placenta act on the corpus </a:t>
            </a:r>
            <a:r>
              <a:rPr lang="en-US" sz="2800" b="1" dirty="0" err="1"/>
              <a:t>luteum</a:t>
            </a:r>
            <a:r>
              <a:rPr lang="en-US" sz="2800" b="1" dirty="0"/>
              <a:t> to prolong its life for 2 to 4 months of pregnancy.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By the end of this lecture, </a:t>
            </a:r>
            <a:r>
              <a:rPr lang="en-US" dirty="0" smtClean="0"/>
              <a:t>you should </a:t>
            </a:r>
            <a:r>
              <a:rPr lang="en-US" dirty="0"/>
              <a:t>be able to: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/>
              <a:t>List the hormones of female </a:t>
            </a:r>
            <a:r>
              <a:rPr lang="en-US" dirty="0" smtClean="0"/>
              <a:t>reproductive organs  </a:t>
            </a:r>
            <a:r>
              <a:rPr lang="en-US" dirty="0"/>
              <a:t>and describe their physiological </a:t>
            </a:r>
            <a:r>
              <a:rPr lang="en-US" dirty="0" smtClean="0"/>
              <a:t>functions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changes that occur in the ovaries during the menstrual </a:t>
            </a:r>
            <a:r>
              <a:rPr lang="en-US" dirty="0" smtClean="0"/>
              <a:t>cycle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hormonal control of the development of ovarian follicles, mature </a:t>
            </a:r>
            <a:r>
              <a:rPr lang="en-US" dirty="0" err="1"/>
              <a:t>oocytes</a:t>
            </a:r>
            <a:r>
              <a:rPr lang="en-US" dirty="0"/>
              <a:t> and corpus </a:t>
            </a:r>
            <a:r>
              <a:rPr lang="en-US" dirty="0" err="1" smtClean="0"/>
              <a:t>luteum</a:t>
            </a:r>
            <a:endParaRPr lang="en-US" dirty="0" smtClean="0"/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pituitary ovarian axis and in correlation with the changes that occur in the ovaries leading up to and following ovulation during an ovarian cycle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Keywords: 17</a:t>
            </a:r>
            <a:r>
              <a:rPr lang="en-US" dirty="0">
                <a:sym typeface="Symbol"/>
              </a:rPr>
              <a:t></a:t>
            </a:r>
            <a:r>
              <a:rPr lang="en-US" dirty="0"/>
              <a:t>-</a:t>
            </a:r>
            <a:r>
              <a:rPr lang="en-US" dirty="0" err="1"/>
              <a:t>estradiol</a:t>
            </a:r>
            <a:r>
              <a:rPr lang="en-US" dirty="0"/>
              <a:t>, progesterone, </a:t>
            </a:r>
            <a:r>
              <a:rPr lang="en-US" dirty="0" err="1"/>
              <a:t>graafian</a:t>
            </a:r>
            <a:r>
              <a:rPr lang="en-US" dirty="0"/>
              <a:t> follicle, ovulation, corpus </a:t>
            </a:r>
            <a:r>
              <a:rPr lang="en-US" dirty="0" err="1"/>
              <a:t>luteum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Summary of the ovarian cycle</a:t>
            </a:r>
            <a:endParaRPr lang="en-US" dirty="0"/>
          </a:p>
        </p:txBody>
      </p:sp>
      <p:pic>
        <p:nvPicPr>
          <p:cNvPr id="45058" name="Picture 2" descr="https://o.quizlet.com/PWbfb594JUP55r.BUpO34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895350"/>
            <a:ext cx="7950200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77200" cy="62484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u="sng" dirty="0">
                <a:solidFill>
                  <a:srgbClr val="FF99FF"/>
                </a:solidFill>
              </a:rPr>
              <a:t>Involution of the corpus </a:t>
            </a:r>
            <a:r>
              <a:rPr lang="en-US" sz="2600" b="1" u="sng" dirty="0" err="1">
                <a:solidFill>
                  <a:srgbClr val="FF99FF"/>
                </a:solidFill>
              </a:rPr>
              <a:t>luteum</a:t>
            </a:r>
            <a:r>
              <a:rPr lang="en-US" sz="2600" b="1" u="sng" dirty="0">
                <a:solidFill>
                  <a:srgbClr val="FF99FF"/>
                </a:solidFill>
              </a:rPr>
              <a:t> and onset of the next ovarian cycle</a:t>
            </a:r>
            <a:r>
              <a:rPr lang="en-US" sz="2600" b="1" u="sng" dirty="0" smtClean="0">
                <a:solidFill>
                  <a:srgbClr val="FF99FF"/>
                </a:solidFill>
              </a:rPr>
              <a:t>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Lutein</a:t>
            </a:r>
            <a:r>
              <a:rPr lang="en-US" sz="2800" b="1" dirty="0" smtClean="0"/>
              <a:t> cells of the corpus </a:t>
            </a:r>
            <a:r>
              <a:rPr lang="en-US" sz="2800" b="1" dirty="0" err="1" smtClean="0"/>
              <a:t>luteum</a:t>
            </a:r>
            <a:r>
              <a:rPr lang="en-US" sz="2800" b="1" dirty="0" smtClean="0"/>
              <a:t> secrete: </a:t>
            </a:r>
          </a:p>
          <a:p>
            <a:pPr lvl="1">
              <a:lnSpc>
                <a:spcPct val="80000"/>
              </a:lnSpc>
            </a:pP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Progesterone &amp;  Estrogen which </a:t>
            </a:r>
            <a:r>
              <a:rPr lang="en-US" sz="2400" b="1" dirty="0" smtClean="0"/>
              <a:t> inhibit  the  </a:t>
            </a:r>
            <a:r>
              <a:rPr lang="en-US" sz="2400" b="1" dirty="0"/>
              <a:t>secretion of FSH &amp; </a:t>
            </a:r>
            <a:r>
              <a:rPr lang="en-US" sz="2400" b="1" dirty="0" smtClean="0"/>
              <a:t>LH.</a:t>
            </a:r>
          </a:p>
          <a:p>
            <a:pPr lvl="1">
              <a:lnSpc>
                <a:spcPct val="80000"/>
              </a:lnSpc>
            </a:pPr>
            <a:r>
              <a:rPr lang="en-US" sz="2400" b="1" dirty="0" err="1" smtClean="0"/>
              <a:t>Inhibin</a:t>
            </a:r>
            <a:r>
              <a:rPr lang="en-US" sz="2400" b="1" dirty="0" smtClean="0"/>
              <a:t> </a:t>
            </a:r>
            <a:r>
              <a:rPr lang="en-US" sz="2400" b="1" dirty="0"/>
              <a:t>which </a:t>
            </a:r>
            <a:r>
              <a:rPr lang="en-US" sz="2400" b="1" dirty="0" smtClean="0"/>
              <a:t> inhibit  </a:t>
            </a:r>
            <a:r>
              <a:rPr lang="en-US" sz="2400" b="1" dirty="0"/>
              <a:t>secretion of  FSH by AP. </a:t>
            </a: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Low </a:t>
            </a:r>
            <a:r>
              <a:rPr lang="en-US" sz="2400" b="1" dirty="0"/>
              <a:t>levels of both FSH &amp; LH &amp; </a:t>
            </a:r>
            <a:r>
              <a:rPr lang="en-US" sz="2400" b="1" dirty="0" smtClean="0"/>
              <a:t>causes </a:t>
            </a:r>
            <a:r>
              <a:rPr lang="en-US" sz="2400" b="1" dirty="0"/>
              <a:t>the corpus </a:t>
            </a:r>
            <a:r>
              <a:rPr lang="en-US" sz="2400" b="1" dirty="0" err="1"/>
              <a:t>luteum</a:t>
            </a:r>
            <a:r>
              <a:rPr lang="en-US" sz="2400" b="1" dirty="0"/>
              <a:t> to degenerate completely, called </a:t>
            </a:r>
            <a:r>
              <a:rPr lang="en-US" sz="2400" b="1" u="sng" dirty="0">
                <a:solidFill>
                  <a:srgbClr val="FF99FF"/>
                </a:solidFill>
              </a:rPr>
              <a:t>involution</a:t>
            </a:r>
            <a:r>
              <a:rPr lang="en-US" sz="2400" b="1" dirty="0"/>
              <a:t> of the corpus </a:t>
            </a:r>
            <a:r>
              <a:rPr lang="en-US" sz="2400" b="1" dirty="0" err="1"/>
              <a:t>luteum</a:t>
            </a:r>
            <a:r>
              <a:rPr lang="en-US" sz="2400" b="1" dirty="0"/>
              <a:t>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Around </a:t>
            </a:r>
            <a:r>
              <a:rPr lang="en-US" sz="2400" b="1" dirty="0"/>
              <a:t>26th days of normal </a:t>
            </a:r>
            <a:r>
              <a:rPr lang="en-US" sz="2400" b="1" dirty="0" smtClean="0"/>
              <a:t>reproductive cycle </a:t>
            </a:r>
            <a:r>
              <a:rPr lang="en-US" sz="2400" b="1" dirty="0"/>
              <a:t>&amp; after involution of  corpus </a:t>
            </a:r>
            <a:r>
              <a:rPr lang="en-US" sz="2400" b="1" dirty="0" err="1"/>
              <a:t>luteum</a:t>
            </a:r>
            <a:r>
              <a:rPr lang="en-US" sz="2400" b="1" dirty="0"/>
              <a:t>, sudden cessation of secretion of estrogen, progesterone &amp; </a:t>
            </a:r>
            <a:r>
              <a:rPr lang="en-US" sz="2400" b="1" dirty="0" err="1"/>
              <a:t>inhibin</a:t>
            </a:r>
            <a:r>
              <a:rPr lang="en-US" sz="2400" b="1" dirty="0"/>
              <a:t> removes the feedback inhibition of the AP &amp; allowing increase secretion of FSH &amp; LH again.  </a:t>
            </a: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FSH </a:t>
            </a:r>
            <a:r>
              <a:rPr lang="en-US" sz="2400" b="1" dirty="0"/>
              <a:t>&amp; LH initiate the growth of new follicles, beginning a new ovarian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AppData\Local\Microsoft\Windows\Temporary Internet Files\Low\Content.IE5\TMG0M73D\Ovarian%20cycl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77427"/>
            <a:ext cx="7772400" cy="398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AppData\Local\Microsoft\Windows\Temporary Internet Files\Low\Content.IE5\FWO33X9B\Folicular%20pha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4727"/>
            <a:ext cx="5486400" cy="6707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AppData\Local\Microsoft\Windows\Temporary Internet Files\Low\Content.IE5\721FVALF\Luteal%20pha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2973"/>
            <a:ext cx="4114800" cy="674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81-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219199"/>
            <a:ext cx="3775916" cy="5499363"/>
          </a:xfr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rgbClr val="FF99FF"/>
                </a:solidFill>
              </a:rPr>
              <a:t>Anatomy of the female sexual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Relation of the ovary to fallopian tube</a:t>
            </a:r>
            <a:endParaRPr lang="en-US" sz="2800" dirty="0"/>
          </a:p>
        </p:txBody>
      </p:sp>
      <p:pic>
        <p:nvPicPr>
          <p:cNvPr id="24580" name="Picture 4" descr="81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217" y="1447800"/>
            <a:ext cx="8079783" cy="518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Monthly ovarian cycle: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Monthly rhythmical changes in the rates of secretion of female hormones &amp; corresponding physical changes in the ovaries &amp; other sexual organs.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ar-SA" sz="2800" b="1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99FF"/>
                </a:solidFill>
              </a:rPr>
              <a:t>Duration </a:t>
            </a:r>
            <a:r>
              <a:rPr lang="en-US" sz="2800" b="1" dirty="0">
                <a:solidFill>
                  <a:srgbClr val="FF99FF"/>
                </a:solidFill>
              </a:rPr>
              <a:t>of the cycle</a:t>
            </a:r>
            <a:r>
              <a:rPr lang="en-US" sz="2800" b="1" dirty="0"/>
              <a:t> </a:t>
            </a:r>
            <a:r>
              <a:rPr lang="en-US" sz="2800" dirty="0"/>
              <a:t>average 28 days (20-45 days).  </a:t>
            </a:r>
            <a:endParaRPr lang="ar-SA" sz="28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ar-SA" sz="28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There </a:t>
            </a:r>
            <a:r>
              <a:rPr lang="en-US" sz="2800" dirty="0"/>
              <a:t>are 2 results of the female sexual cycle</a:t>
            </a:r>
            <a:r>
              <a:rPr lang="en-US" sz="2800" dirty="0" smtClean="0"/>
              <a:t>:</a:t>
            </a:r>
            <a:endParaRPr lang="ar-SA" sz="2800" dirty="0" smtClean="0"/>
          </a:p>
          <a:p>
            <a:pPr marL="530225" indent="-368300" algn="l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Single </a:t>
            </a:r>
            <a:r>
              <a:rPr lang="en-US" sz="2800" dirty="0"/>
              <a:t>ovum is released from the ovaries each </a:t>
            </a:r>
            <a:r>
              <a:rPr lang="en-US" sz="2800" dirty="0" smtClean="0"/>
              <a:t>month</a:t>
            </a:r>
            <a:endParaRPr lang="ar-SA" sz="2800" dirty="0" smtClean="0"/>
          </a:p>
          <a:p>
            <a:pPr marL="530225" indent="-368300" algn="l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Uterine </a:t>
            </a:r>
            <a:r>
              <a:rPr lang="en-US" sz="2800" dirty="0" err="1"/>
              <a:t>endometrium</a:t>
            </a:r>
            <a:r>
              <a:rPr lang="en-US" sz="2800" dirty="0"/>
              <a:t> is prepared for implantation for the fertilized ovum.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err="1">
                <a:solidFill>
                  <a:srgbClr val="FF99FF"/>
                </a:solidFill>
              </a:rPr>
              <a:t>Gonadotropic</a:t>
            </a:r>
            <a:r>
              <a:rPr lang="en-US" sz="2800" b="1" dirty="0">
                <a:solidFill>
                  <a:srgbClr val="FF99FF"/>
                </a:solidFill>
              </a:rPr>
              <a:t> hormones and their effects on the ovaries:</a:t>
            </a:r>
          </a:p>
          <a:p>
            <a:pPr>
              <a:lnSpc>
                <a:spcPct val="80000"/>
              </a:lnSpc>
            </a:pPr>
            <a:r>
              <a:rPr lang="en-US" dirty="0"/>
              <a:t>The ovarian changes during the </a:t>
            </a:r>
            <a:r>
              <a:rPr lang="en-US" dirty="0" smtClean="0"/>
              <a:t>reproductive </a:t>
            </a:r>
            <a:r>
              <a:rPr lang="en-US" dirty="0"/>
              <a:t>cycle depend on FSH &amp; LH secreted by AP. 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en-US" dirty="0"/>
              <a:t>the absence of these hormones, the ovaries remain inactive throughout childhood,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99FF"/>
                </a:solidFill>
              </a:rPr>
              <a:t>At </a:t>
            </a:r>
            <a:r>
              <a:rPr lang="en-US" dirty="0">
                <a:solidFill>
                  <a:srgbClr val="FF99FF"/>
                </a:solidFill>
              </a:rPr>
              <a:t>puberty</a:t>
            </a:r>
            <a:r>
              <a:rPr lang="en-US" dirty="0"/>
              <a:t> the AP starts to secrete FSH &amp; LH which lead to the beginning of </a:t>
            </a:r>
            <a:r>
              <a:rPr lang="en-US" dirty="0" smtClean="0"/>
              <a:t>monthly reproductive cycles</a:t>
            </a:r>
            <a:r>
              <a:rPr lang="en-US" dirty="0"/>
              <a:t>. 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First </a:t>
            </a:r>
            <a:r>
              <a:rPr lang="en-US" dirty="0"/>
              <a:t>menstrual cycle is called </a:t>
            </a:r>
            <a:r>
              <a:rPr lang="en-US" dirty="0">
                <a:solidFill>
                  <a:srgbClr val="FF99FF"/>
                </a:solidFill>
              </a:rPr>
              <a:t>menarche</a:t>
            </a:r>
            <a:r>
              <a:rPr lang="en-US" dirty="0" smtClean="0"/>
              <a:t>.</a:t>
            </a:r>
            <a:endParaRPr lang="ar-SA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99FF"/>
                </a:solidFill>
              </a:rPr>
              <a:t>Both FSH and LH</a:t>
            </a:r>
            <a:r>
              <a:rPr lang="en-US" sz="2800" b="1" dirty="0"/>
              <a:t> </a:t>
            </a:r>
            <a:r>
              <a:rPr lang="en-US" dirty="0"/>
              <a:t>stimulate their ovarian target cells by combining with highly specific receptors </a:t>
            </a:r>
            <a:r>
              <a:rPr lang="en-US" dirty="0" smtClean="0"/>
              <a:t>to </a:t>
            </a:r>
            <a:r>
              <a:rPr lang="en-US" dirty="0"/>
              <a:t>increase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Rates </a:t>
            </a:r>
            <a:r>
              <a:rPr lang="en-US" dirty="0"/>
              <a:t>of secretion,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Growth </a:t>
            </a:r>
            <a:r>
              <a:rPr lang="en-US" dirty="0"/>
              <a:t>&amp; proliferation of the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Ovarian follicle growth:-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solidFill>
                <a:srgbClr val="FF99FF"/>
              </a:solidFill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  <a:latin typeface="Arial"/>
              </a:rPr>
              <a:t>“</a:t>
            </a:r>
            <a:r>
              <a:rPr lang="en-US" sz="2800" b="1" dirty="0">
                <a:solidFill>
                  <a:srgbClr val="FF99FF"/>
                </a:solidFill>
              </a:rPr>
              <a:t>Follicular</a:t>
            </a:r>
            <a:r>
              <a:rPr lang="en-US" sz="2800" b="1" dirty="0">
                <a:solidFill>
                  <a:srgbClr val="FF99FF"/>
                </a:solidFill>
                <a:latin typeface="Arial"/>
              </a:rPr>
              <a:t>”</a:t>
            </a:r>
            <a:r>
              <a:rPr lang="en-US" sz="2800" b="1" dirty="0">
                <a:solidFill>
                  <a:srgbClr val="FF99FF"/>
                </a:solidFill>
              </a:rPr>
              <a:t> phase of the ovarian cycle: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rgbClr val="FF99FF"/>
              </a:solidFill>
            </a:endParaRP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In </a:t>
            </a:r>
            <a:r>
              <a:rPr lang="en-US" dirty="0"/>
              <a:t>female child  each ovum is surrounded by single </a:t>
            </a:r>
            <a:r>
              <a:rPr lang="en-US" dirty="0" err="1"/>
              <a:t>granulosa</a:t>
            </a:r>
            <a:r>
              <a:rPr lang="en-US" dirty="0"/>
              <a:t> cell sheath called primordial follicle.  </a:t>
            </a: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u="sng" dirty="0" smtClean="0"/>
              <a:t>During </a:t>
            </a:r>
            <a:r>
              <a:rPr lang="en-US" u="sng" dirty="0"/>
              <a:t>childhood</a:t>
            </a:r>
            <a:r>
              <a:rPr lang="en-US" dirty="0"/>
              <a:t>, the </a:t>
            </a:r>
            <a:r>
              <a:rPr lang="en-US" dirty="0" err="1">
                <a:solidFill>
                  <a:srgbClr val="FF99FF"/>
                </a:solidFill>
              </a:rPr>
              <a:t>granulosa</a:t>
            </a:r>
            <a:r>
              <a:rPr lang="en-US" dirty="0">
                <a:solidFill>
                  <a:srgbClr val="FF99FF"/>
                </a:solidFill>
              </a:rPr>
              <a:t> </a:t>
            </a:r>
            <a:r>
              <a:rPr lang="en-US" dirty="0" smtClean="0">
                <a:solidFill>
                  <a:srgbClr val="FF99FF"/>
                </a:solidFill>
              </a:rPr>
              <a:t>cells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 Provide </a:t>
            </a:r>
            <a:r>
              <a:rPr lang="en-US" dirty="0"/>
              <a:t>nourishment for the ovum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Secrete </a:t>
            </a:r>
            <a:r>
              <a:rPr lang="en-US" dirty="0" err="1"/>
              <a:t>oocyte</a:t>
            </a:r>
            <a:r>
              <a:rPr lang="en-US" dirty="0"/>
              <a:t> maturation inhibiting factor which keeps the ovum in its primordial state. </a:t>
            </a: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u="sng" dirty="0" smtClean="0">
                <a:solidFill>
                  <a:srgbClr val="FF99FF"/>
                </a:solidFill>
              </a:rPr>
              <a:t>After </a:t>
            </a:r>
            <a:r>
              <a:rPr lang="en-US" u="sng" dirty="0">
                <a:solidFill>
                  <a:srgbClr val="FF99FF"/>
                </a:solidFill>
              </a:rPr>
              <a:t>puberty</a:t>
            </a:r>
            <a:r>
              <a:rPr lang="en-US" dirty="0">
                <a:solidFill>
                  <a:srgbClr val="FF99FF"/>
                </a:solidFill>
              </a:rPr>
              <a:t>,</a:t>
            </a:r>
            <a:r>
              <a:rPr lang="en-US" dirty="0"/>
              <a:t> AP secrete </a:t>
            </a:r>
            <a:r>
              <a:rPr lang="en-US" dirty="0">
                <a:solidFill>
                  <a:srgbClr val="FF99FF"/>
                </a:solidFill>
              </a:rPr>
              <a:t>FSH and LH</a:t>
            </a:r>
            <a:r>
              <a:rPr lang="en-US" dirty="0"/>
              <a:t> which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Stimulate </a:t>
            </a:r>
            <a:r>
              <a:rPr lang="en-US" dirty="0"/>
              <a:t>the ovaries </a:t>
            </a:r>
            <a:r>
              <a:rPr lang="en-US" dirty="0" smtClean="0"/>
              <a:t>and result in growth of some follicles.  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Growth of the follicle begins with increase in size of </a:t>
            </a:r>
            <a:r>
              <a:rPr lang="en-US" dirty="0"/>
              <a:t>the </a:t>
            </a:r>
            <a:r>
              <a:rPr lang="en-US" dirty="0" smtClean="0"/>
              <a:t>ovum  &amp; </a:t>
            </a:r>
            <a:r>
              <a:rPr lang="en-US" dirty="0"/>
              <a:t>growth of additional layers of </a:t>
            </a:r>
            <a:r>
              <a:rPr lang="en-US" dirty="0" err="1"/>
              <a:t>granulosa</a:t>
            </a:r>
            <a:r>
              <a:rPr lang="en-US" dirty="0"/>
              <a:t> cells of some follicles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At this stage it is known </a:t>
            </a:r>
            <a:r>
              <a:rPr lang="en-US" dirty="0"/>
              <a:t>as </a:t>
            </a:r>
            <a:r>
              <a:rPr lang="en-US" dirty="0">
                <a:solidFill>
                  <a:srgbClr val="FF99FF"/>
                </a:solidFill>
              </a:rPr>
              <a:t>primary follicles.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During the first few days of the monthly female </a:t>
            </a:r>
            <a:r>
              <a:rPr lang="en-US" sz="2400" dirty="0" smtClean="0"/>
              <a:t>reproductive </a:t>
            </a:r>
            <a:r>
              <a:rPr lang="en-US" sz="2400" dirty="0"/>
              <a:t>cycle there is increase </a:t>
            </a:r>
            <a:r>
              <a:rPr lang="en-US" sz="2400" dirty="0" smtClean="0"/>
              <a:t>in secretion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FF99FF"/>
                </a:solidFill>
              </a:rPr>
              <a:t>FSH and LH,</a:t>
            </a:r>
            <a:r>
              <a:rPr lang="en-US" sz="2400" b="1" dirty="0"/>
              <a:t>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400" dirty="0" smtClean="0"/>
              <a:t>Increase in FSH is </a:t>
            </a:r>
            <a:r>
              <a:rPr lang="en-US" sz="2400" dirty="0"/>
              <a:t>slightly more &amp; earlier than LH which causes the acceleration of growth of many primary follicles each month.  </a:t>
            </a:r>
            <a:endParaRPr lang="en-US" sz="2400" dirty="0" smtClean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400" dirty="0" smtClean="0"/>
              <a:t>There </a:t>
            </a:r>
            <a:r>
              <a:rPr lang="en-US" sz="2400" dirty="0"/>
              <a:t>is proliferation of the </a:t>
            </a:r>
            <a:r>
              <a:rPr lang="en-US" sz="2400" dirty="0" err="1"/>
              <a:t>granulosa</a:t>
            </a:r>
            <a:r>
              <a:rPr lang="en-US" sz="2400" dirty="0"/>
              <a:t> cells to many layers.  The ovary </a:t>
            </a:r>
            <a:r>
              <a:rPr lang="en-US" sz="2400" dirty="0" err="1"/>
              <a:t>interstitium</a:t>
            </a:r>
            <a:r>
              <a:rPr lang="en-US" sz="2400" dirty="0"/>
              <a:t> collect in several layers outside the </a:t>
            </a:r>
            <a:r>
              <a:rPr lang="en-US" sz="2400" dirty="0" err="1"/>
              <a:t>granulosa</a:t>
            </a:r>
            <a:r>
              <a:rPr lang="en-US" sz="2400" dirty="0"/>
              <a:t> cells to form a second mass of cells called </a:t>
            </a:r>
            <a:r>
              <a:rPr lang="en-US" sz="2400" b="1" dirty="0">
                <a:solidFill>
                  <a:srgbClr val="FF99FF"/>
                </a:solidFill>
              </a:rPr>
              <a:t>theca.</a:t>
            </a:r>
            <a:r>
              <a:rPr lang="en-US" sz="2400" dirty="0"/>
              <a:t> 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This theca is divided into 2 layers:</a:t>
            </a:r>
          </a:p>
          <a:p>
            <a:pPr marL="457200" indent="-280988" algn="l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Theca </a:t>
            </a:r>
            <a:r>
              <a:rPr lang="en-US" sz="2400" dirty="0" err="1"/>
              <a:t>interna</a:t>
            </a:r>
            <a:r>
              <a:rPr lang="en-US" sz="2400" dirty="0"/>
              <a:t>, the cells have </a:t>
            </a:r>
            <a:r>
              <a:rPr lang="en-US" sz="2400" dirty="0" err="1"/>
              <a:t>epitheloid</a:t>
            </a:r>
            <a:r>
              <a:rPr lang="en-US" sz="2400" dirty="0"/>
              <a:t> characteristics and similar to </a:t>
            </a:r>
            <a:r>
              <a:rPr lang="en-US" sz="2400" dirty="0" smtClean="0"/>
              <a:t>the </a:t>
            </a:r>
            <a:r>
              <a:rPr lang="en-US" sz="2400" dirty="0" err="1" smtClean="0"/>
              <a:t>granulosa</a:t>
            </a:r>
            <a:r>
              <a:rPr lang="en-US" sz="2400" dirty="0" smtClean="0"/>
              <a:t>  </a:t>
            </a:r>
            <a:r>
              <a:rPr lang="en-US" sz="2400" dirty="0"/>
              <a:t>cells and secrete sex hormones (estrogen and progesterone)</a:t>
            </a:r>
          </a:p>
          <a:p>
            <a:pPr marL="457200" indent="-280988" algn="l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Theca </a:t>
            </a:r>
            <a:r>
              <a:rPr lang="en-US" sz="2400" dirty="0" err="1"/>
              <a:t>externa</a:t>
            </a:r>
            <a:r>
              <a:rPr lang="en-US" sz="2400" dirty="0"/>
              <a:t>, the outer layer, develops into a highly vascular connective tissue capsule of the developing follicle.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Few days after proliferation &amp; growth of the follicles, the </a:t>
            </a:r>
            <a:r>
              <a:rPr lang="en-US" sz="2300" dirty="0" err="1"/>
              <a:t>granulosa</a:t>
            </a:r>
            <a:r>
              <a:rPr lang="en-US" sz="2300" dirty="0"/>
              <a:t> cells secrete </a:t>
            </a:r>
            <a:r>
              <a:rPr lang="en-US" sz="2300" u="sng" dirty="0">
                <a:solidFill>
                  <a:srgbClr val="FF99FF"/>
                </a:solidFill>
              </a:rPr>
              <a:t>follicular fluids</a:t>
            </a:r>
            <a:r>
              <a:rPr lang="en-US" sz="2300" dirty="0"/>
              <a:t> contain high concentration of estrogen.  </a:t>
            </a:r>
            <a:endParaRPr lang="en-US" sz="23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 smtClean="0"/>
              <a:t>This </a:t>
            </a:r>
            <a:r>
              <a:rPr lang="en-US" sz="2300" dirty="0"/>
              <a:t>fluid accumulate to form </a:t>
            </a:r>
            <a:r>
              <a:rPr lang="en-US" sz="2300" u="sng" dirty="0" err="1">
                <a:solidFill>
                  <a:srgbClr val="FF99FF"/>
                </a:solidFill>
              </a:rPr>
              <a:t>antrum</a:t>
            </a:r>
            <a:r>
              <a:rPr lang="en-US" sz="2300" dirty="0"/>
              <a:t> within the mass of the </a:t>
            </a:r>
            <a:r>
              <a:rPr lang="en-US" sz="2300" dirty="0" err="1"/>
              <a:t>granulosa</a:t>
            </a:r>
            <a:r>
              <a:rPr lang="en-US" sz="2300" dirty="0"/>
              <a:t> cells</a:t>
            </a:r>
            <a:r>
              <a:rPr lang="en-US" sz="2300" dirty="0" smtClean="0"/>
              <a:t>.</a:t>
            </a:r>
            <a:endParaRPr lang="en-US" sz="2300" dirty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The early growth of the follicle up to the </a:t>
            </a:r>
            <a:r>
              <a:rPr lang="en-US" sz="2300" dirty="0" err="1"/>
              <a:t>antral</a:t>
            </a:r>
            <a:r>
              <a:rPr lang="en-US" sz="2300" dirty="0"/>
              <a:t> is under </a:t>
            </a:r>
            <a:r>
              <a:rPr lang="en-US" sz="2300" u="sng" dirty="0">
                <a:solidFill>
                  <a:srgbClr val="FF99FF"/>
                </a:solidFill>
              </a:rPr>
              <a:t>FSH</a:t>
            </a:r>
            <a:r>
              <a:rPr lang="en-US" sz="2300" dirty="0"/>
              <a:t> stimulation.  </a:t>
            </a:r>
            <a:endParaRPr lang="en-US" sz="23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 smtClean="0"/>
              <a:t>Then </a:t>
            </a:r>
            <a:r>
              <a:rPr lang="en-US" sz="2300" dirty="0"/>
              <a:t>there is accelerated growth of the </a:t>
            </a:r>
            <a:r>
              <a:rPr lang="en-US" sz="2300" dirty="0" smtClean="0"/>
              <a:t>follicle </a:t>
            </a:r>
            <a:r>
              <a:rPr lang="en-US" sz="2300" dirty="0"/>
              <a:t>to larger follicle called </a:t>
            </a:r>
            <a:r>
              <a:rPr lang="en-US" sz="2300" u="sng" dirty="0">
                <a:solidFill>
                  <a:srgbClr val="FF99FF"/>
                </a:solidFill>
              </a:rPr>
              <a:t>vesicular </a:t>
            </a:r>
            <a:r>
              <a:rPr lang="en-US" sz="2300" u="sng" dirty="0" smtClean="0">
                <a:solidFill>
                  <a:srgbClr val="FF99FF"/>
                </a:solidFill>
              </a:rPr>
              <a:t>follicle</a:t>
            </a:r>
            <a:r>
              <a:rPr lang="en-US" sz="2300" dirty="0" smtClean="0"/>
              <a:t> </a:t>
            </a:r>
            <a:r>
              <a:rPr lang="en-US" sz="2300" dirty="0"/>
              <a:t>caused by</a:t>
            </a:r>
            <a:r>
              <a:rPr lang="en-US" sz="2300" dirty="0" smtClean="0"/>
              <a:t>:-</a:t>
            </a:r>
            <a:endParaRPr lang="en-US" sz="2300" dirty="0"/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Estrogen </a:t>
            </a:r>
            <a:r>
              <a:rPr lang="en-US" sz="2300" dirty="0"/>
              <a:t>secreted into the follicle </a:t>
            </a:r>
            <a:r>
              <a:rPr lang="en-US" sz="2300" dirty="0" smtClean="0"/>
              <a:t>causes </a:t>
            </a:r>
            <a:r>
              <a:rPr lang="en-US" sz="2300" dirty="0"/>
              <a:t>the </a:t>
            </a:r>
            <a:r>
              <a:rPr lang="en-US" sz="2300" dirty="0" err="1"/>
              <a:t>granulosa</a:t>
            </a:r>
            <a:r>
              <a:rPr lang="en-US" sz="2300" dirty="0"/>
              <a:t> cells to </a:t>
            </a:r>
            <a:r>
              <a:rPr lang="en-US" sz="2300" dirty="0" smtClean="0"/>
              <a:t>form increasing number of </a:t>
            </a:r>
            <a:r>
              <a:rPr lang="en-US" sz="2300" dirty="0"/>
              <a:t>FSH receptors which causes </a:t>
            </a:r>
            <a:r>
              <a:rPr lang="en-US" sz="2300" u="sng" dirty="0">
                <a:solidFill>
                  <a:srgbClr val="FF99FF"/>
                </a:solidFill>
              </a:rPr>
              <a:t>positive feedback effect</a:t>
            </a:r>
            <a:r>
              <a:rPr lang="en-US" sz="2300" dirty="0"/>
              <a:t>; </a:t>
            </a:r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Both </a:t>
            </a:r>
            <a:r>
              <a:rPr lang="en-US" sz="2300" dirty="0"/>
              <a:t>estrogen &amp; FSH combine to promote LH receptors on the </a:t>
            </a:r>
            <a:r>
              <a:rPr lang="en-US" sz="2300" dirty="0" err="1"/>
              <a:t>granulosa</a:t>
            </a:r>
            <a:r>
              <a:rPr lang="en-US" sz="2300" dirty="0"/>
              <a:t> cells, allowing more increase follicular secretion</a:t>
            </a:r>
            <a:r>
              <a:rPr lang="en-US" sz="2300" dirty="0" smtClean="0"/>
              <a:t>; </a:t>
            </a:r>
            <a:endParaRPr lang="en-US" sz="2300" dirty="0"/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The </a:t>
            </a:r>
            <a:r>
              <a:rPr lang="en-US" sz="2300" dirty="0"/>
              <a:t>increasing estrogen from the follicle plus increasing LH from the AP causes proliferation of the follicular theca cells &amp; increase their secretion.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1137</TotalTime>
  <Words>1245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Lecture 2 Physiology of ovarian cycle</vt:lpstr>
      <vt:lpstr>Objectives</vt:lpstr>
      <vt:lpstr>Slide 3</vt:lpstr>
      <vt:lpstr>Relation of the ovary to fallopian tube</vt:lpstr>
      <vt:lpstr>Slide 5</vt:lpstr>
      <vt:lpstr>Slide 6</vt:lpstr>
      <vt:lpstr>Slide 7</vt:lpstr>
      <vt:lpstr>Slide 8</vt:lpstr>
      <vt:lpstr>Slide 9</vt:lpstr>
      <vt:lpstr>Stages of follicular development</vt:lpstr>
      <vt:lpstr>Layers in the mature graafian  follicle </vt:lpstr>
      <vt:lpstr>Slide 12</vt:lpstr>
      <vt:lpstr>Slide 13</vt:lpstr>
      <vt:lpstr>Slide 14</vt:lpstr>
      <vt:lpstr>Summary of follicular growth</vt:lpstr>
      <vt:lpstr>Slide 16</vt:lpstr>
      <vt:lpstr>Slide 17</vt:lpstr>
      <vt:lpstr>Slide 18</vt:lpstr>
      <vt:lpstr>Slide 19</vt:lpstr>
      <vt:lpstr>Summary of the ovarian cycle</vt:lpstr>
      <vt:lpstr>Slide 21</vt:lpstr>
      <vt:lpstr>Slide 22</vt:lpstr>
      <vt:lpstr>Slide 23</vt:lpstr>
      <vt:lpstr>Slide 24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DR.LAILA</cp:lastModifiedBy>
  <cp:revision>67</cp:revision>
  <dcterms:created xsi:type="dcterms:W3CDTF">2011-02-05T05:45:25Z</dcterms:created>
  <dcterms:modified xsi:type="dcterms:W3CDTF">2018-03-08T10:07:43Z</dcterms:modified>
</cp:coreProperties>
</file>