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4"/>
  </p:handoutMasterIdLst>
  <p:sldIdLst>
    <p:sldId id="256" r:id="rId2"/>
    <p:sldId id="257" r:id="rId3"/>
    <p:sldId id="258" r:id="rId4"/>
    <p:sldId id="270" r:id="rId5"/>
    <p:sldId id="259" r:id="rId6"/>
    <p:sldId id="260" r:id="rId7"/>
    <p:sldId id="262" r:id="rId8"/>
    <p:sldId id="263" r:id="rId9"/>
    <p:sldId id="265" r:id="rId10"/>
    <p:sldId id="269" r:id="rId11"/>
    <p:sldId id="271" r:id="rId12"/>
    <p:sldId id="268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368698B-D328-417E-A051-3D658555BD5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C247D69-78E6-45C5-8362-799C5C84C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7AB48-8BED-4AA5-B87F-098375EDF8AB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7AB48-8BED-4AA5-B87F-098375EDF8AB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7AB48-8BED-4AA5-B87F-098375EDF8AB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7AB48-8BED-4AA5-B87F-098375EDF8AB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7AB48-8BED-4AA5-B87F-098375EDF8AB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7AB48-8BED-4AA5-B87F-098375EDF8AB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7AB48-8BED-4AA5-B87F-098375EDF8AB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7AB48-8BED-4AA5-B87F-098375EDF8AB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7AB48-8BED-4AA5-B87F-098375EDF8AB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7AB48-8BED-4AA5-B87F-098375EDF8AB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457AB48-8BED-4AA5-B87F-098375EDF8AB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57AB48-8BED-4AA5-B87F-098375EDF8AB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19200"/>
            <a:ext cx="7772400" cy="1975104"/>
          </a:xfrm>
        </p:spPr>
        <p:txBody>
          <a:bodyPr>
            <a:normAutofit/>
          </a:bodyPr>
          <a:lstStyle/>
          <a:p>
            <a:r>
              <a:rPr lang="en-US" dirty="0" smtClean="0"/>
              <a:t>Lecture </a:t>
            </a:r>
            <a:r>
              <a:rPr lang="en-US" dirty="0" smtClean="0"/>
              <a:t>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Physiology </a:t>
            </a:r>
            <a:r>
              <a:rPr lang="en-US" dirty="0"/>
              <a:t>of uterine cycle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2834640"/>
            <a:ext cx="5181600" cy="150876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Dr. </a:t>
            </a:r>
            <a:r>
              <a:rPr lang="en-US" sz="2000" dirty="0" err="1" smtClean="0"/>
              <a:t>Laila</a:t>
            </a:r>
            <a:r>
              <a:rPr lang="en-US" sz="2000" dirty="0" smtClean="0"/>
              <a:t> Al </a:t>
            </a:r>
            <a:r>
              <a:rPr lang="en-US" sz="2000" dirty="0" err="1" smtClean="0"/>
              <a:t>Dokhi</a:t>
            </a:r>
            <a:endParaRPr lang="en-US" sz="2000" dirty="0" smtClean="0"/>
          </a:p>
          <a:p>
            <a:r>
              <a:rPr lang="en-US" sz="2000" dirty="0" smtClean="0"/>
              <a:t>Assistant Professor</a:t>
            </a:r>
          </a:p>
          <a:p>
            <a:r>
              <a:rPr lang="en-US" sz="2000" dirty="0" smtClean="0"/>
              <a:t>Department of Physiology</a:t>
            </a: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200" b="1" u="sng" dirty="0" smtClean="0">
                <a:solidFill>
                  <a:srgbClr val="FF99FF"/>
                </a:solidFill>
              </a:rPr>
              <a:t>Definition </a:t>
            </a:r>
            <a:r>
              <a:rPr lang="en-US" sz="2200" b="1" u="sng" dirty="0">
                <a:solidFill>
                  <a:srgbClr val="FF99FF"/>
                </a:solidFill>
              </a:rPr>
              <a:t>of menopause: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/>
              <a:t>The </a:t>
            </a:r>
            <a:r>
              <a:rPr lang="en-US" sz="2000" dirty="0"/>
              <a:t>period during which the cycle ceases &amp; the female sex hormones diminish to almost none.  </a:t>
            </a:r>
            <a:endParaRPr lang="en-US" sz="20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b="1" dirty="0" smtClean="0"/>
              <a:t>It occurs at the age of 40 to 50 </a:t>
            </a:r>
            <a:r>
              <a:rPr lang="en-US" sz="2000" b="1" dirty="0" smtClean="0"/>
              <a:t>years</a:t>
            </a:r>
            <a:endParaRPr lang="en-US" sz="2000" b="1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/>
              <a:t>When </a:t>
            </a:r>
            <a:r>
              <a:rPr lang="en-US" sz="2000" dirty="0"/>
              <a:t>estrogens production falls below the critical value, estrogens no longer inhibit the production of </a:t>
            </a:r>
            <a:r>
              <a:rPr lang="en-US" sz="2000" dirty="0" err="1" smtClean="0"/>
              <a:t>gonadotropins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 smtClean="0"/>
              <a:t>FSH </a:t>
            </a:r>
            <a:r>
              <a:rPr lang="en-US" sz="2000" dirty="0"/>
              <a:t>&amp; </a:t>
            </a:r>
            <a:r>
              <a:rPr lang="en-US" sz="2000" dirty="0" smtClean="0"/>
              <a:t>LH).  </a:t>
            </a:r>
          </a:p>
          <a:p>
            <a:pPr>
              <a:lnSpc>
                <a:spcPct val="80000"/>
              </a:lnSpc>
            </a:pPr>
            <a:r>
              <a:rPr lang="en-US" sz="2000" b="1" dirty="0" smtClean="0"/>
              <a:t>The </a:t>
            </a:r>
            <a:r>
              <a:rPr lang="en-US" sz="2000" b="1" dirty="0" smtClean="0"/>
              <a:t>reproductive cycle becomes irregular, </a:t>
            </a:r>
          </a:p>
          <a:p>
            <a:pPr>
              <a:lnSpc>
                <a:spcPct val="80000"/>
              </a:lnSpc>
            </a:pPr>
            <a:r>
              <a:rPr lang="en-US" sz="2000" b="1" dirty="0" smtClean="0"/>
              <a:t>Ovulation fails to occur &amp;the cycle ceases</a:t>
            </a:r>
            <a:r>
              <a:rPr lang="en-US" sz="2000" b="1" dirty="0" smtClean="0"/>
              <a:t>.</a:t>
            </a:r>
            <a:endParaRPr lang="en-US" sz="2000" b="1" dirty="0" smtClean="0"/>
          </a:p>
          <a:p>
            <a:r>
              <a:rPr lang="en-US" sz="2000" dirty="0" smtClean="0"/>
              <a:t>With advanced age the ovaries become unresponsive to </a:t>
            </a:r>
            <a:r>
              <a:rPr lang="en-US" sz="2000" dirty="0" err="1" smtClean="0"/>
              <a:t>gonadotropins</a:t>
            </a:r>
            <a:r>
              <a:rPr lang="en-US" sz="2000" dirty="0" smtClean="0"/>
              <a:t> (decline in the number of </a:t>
            </a:r>
            <a:r>
              <a:rPr lang="en-US" sz="2000" dirty="0" err="1" smtClean="0"/>
              <a:t>primodial</a:t>
            </a:r>
            <a:r>
              <a:rPr lang="en-US" sz="2000" dirty="0" smtClean="0"/>
              <a:t> follicles), and their function declines so that reproductive cycles disappear (menopause).  </a:t>
            </a:r>
            <a:br>
              <a:rPr lang="en-US" sz="2000" dirty="0" smtClean="0"/>
            </a:br>
            <a:r>
              <a:rPr lang="en-US" sz="2000" dirty="0" smtClean="0"/>
              <a:t>The ovaries no longer secrete estrogen and progesterone.  </a:t>
            </a:r>
          </a:p>
          <a:p>
            <a:r>
              <a:rPr lang="en-US" sz="2000" dirty="0" smtClean="0"/>
              <a:t>The uterus and vagina atrophy. </a:t>
            </a:r>
          </a:p>
          <a:p>
            <a:r>
              <a:rPr lang="en-US" sz="2000" dirty="0" smtClean="0"/>
              <a:t>Due to removal of the negative feedback effect there is increased secretion of FSH and LH.</a:t>
            </a:r>
            <a:endParaRPr lang="en-US" sz="2000" b="1" dirty="0" smtClean="0"/>
          </a:p>
          <a:p>
            <a:pPr algn="l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en-US" sz="2000" dirty="0"/>
          </a:p>
          <a:p>
            <a:pPr algn="l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</a:pP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u="sng" dirty="0" smtClean="0">
                <a:solidFill>
                  <a:srgbClr val="66FFFF"/>
                </a:solidFill>
              </a:rPr>
              <a:t>Physiological changes </a:t>
            </a:r>
            <a:r>
              <a:rPr lang="en-US" sz="2800" b="1" u="sng" dirty="0" smtClean="0">
                <a:solidFill>
                  <a:srgbClr val="66FFFF"/>
                </a:solidFill>
              </a:rPr>
              <a:t>due to loss of estrogens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2286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200" dirty="0" smtClean="0">
                <a:latin typeface="Arial"/>
              </a:rPr>
              <a:t>“</a:t>
            </a:r>
            <a:r>
              <a:rPr lang="en-US" sz="3200" dirty="0" smtClean="0"/>
              <a:t>hot flushes</a:t>
            </a:r>
            <a:r>
              <a:rPr lang="en-US" sz="3200" dirty="0" smtClean="0">
                <a:latin typeface="Arial"/>
              </a:rPr>
              <a:t>”</a:t>
            </a:r>
            <a:r>
              <a:rPr lang="en-US" sz="3200" dirty="0" smtClean="0"/>
              <a:t> characterized by extreme flushing of the </a:t>
            </a:r>
            <a:r>
              <a:rPr lang="en-US" sz="3200" dirty="0" smtClean="0"/>
              <a:t>skin</a:t>
            </a:r>
            <a:r>
              <a:rPr lang="en-US" sz="3200" dirty="0" smtClean="0"/>
              <a:t>.</a:t>
            </a:r>
          </a:p>
          <a:p>
            <a:pPr marL="457200" indent="-2286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200" dirty="0" smtClean="0"/>
              <a:t>psychic sensations and </a:t>
            </a:r>
            <a:r>
              <a:rPr lang="en-US" sz="3200" dirty="0" err="1" smtClean="0"/>
              <a:t>dyspnea</a:t>
            </a:r>
            <a:r>
              <a:rPr lang="en-US" sz="3200" dirty="0" smtClean="0"/>
              <a:t>.</a:t>
            </a:r>
          </a:p>
          <a:p>
            <a:pPr marL="457200" indent="-2286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200" dirty="0" smtClean="0"/>
              <a:t>Irritability</a:t>
            </a:r>
            <a:r>
              <a:rPr lang="en-US" sz="3200" dirty="0" smtClean="0"/>
              <a:t>.</a:t>
            </a:r>
          </a:p>
          <a:p>
            <a:pPr marL="457200" indent="-2286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200" dirty="0" smtClean="0"/>
              <a:t>Fatigue.</a:t>
            </a:r>
            <a:endParaRPr lang="en-US" sz="3200" dirty="0" smtClean="0"/>
          </a:p>
          <a:p>
            <a:pPr marL="457200" indent="-2286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200" dirty="0" smtClean="0"/>
              <a:t>Anxiety.</a:t>
            </a:r>
            <a:endParaRPr lang="en-US" sz="3200" dirty="0" smtClean="0"/>
          </a:p>
          <a:p>
            <a:pPr marL="457200" indent="-2286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200" dirty="0" smtClean="0"/>
              <a:t>Occasionally various </a:t>
            </a:r>
            <a:r>
              <a:rPr lang="en-US" sz="3200" dirty="0" smtClean="0"/>
              <a:t>psychotic </a:t>
            </a:r>
            <a:r>
              <a:rPr lang="en-US" sz="3200" dirty="0" smtClean="0"/>
              <a:t>states.</a:t>
            </a:r>
            <a:endParaRPr lang="en-US" sz="3200" dirty="0" smtClean="0"/>
          </a:p>
          <a:p>
            <a:pPr marL="457200" indent="-2286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200" dirty="0" smtClean="0"/>
              <a:t>decreased strength and calcification of bones throughout the body.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685800"/>
          </a:xfrm>
        </p:spPr>
        <p:txBody>
          <a:bodyPr/>
          <a:lstStyle/>
          <a:p>
            <a:r>
              <a:rPr lang="en-US" sz="3200" dirty="0" smtClean="0"/>
              <a:t>Abnormalities of menstrual cycle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772400" cy="5638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u="sng" dirty="0" smtClean="0"/>
              <a:t>Amenorrhea</a:t>
            </a:r>
            <a:r>
              <a:rPr lang="en-US" dirty="0" smtClean="0"/>
              <a:t>:  Is </a:t>
            </a:r>
            <a:r>
              <a:rPr lang="en-US" dirty="0"/>
              <a:t>absence of menstrual period either</a:t>
            </a:r>
          </a:p>
          <a:p>
            <a:r>
              <a:rPr lang="en-US" dirty="0"/>
              <a:t>Primary amenorrhea in which menstrual bleeding has never occurred.  </a:t>
            </a:r>
          </a:p>
          <a:p>
            <a:r>
              <a:rPr lang="en-US" dirty="0"/>
              <a:t>Secondary amenorrhea cessation of cycles in a woman with previously normal periods, causes:</a:t>
            </a:r>
          </a:p>
          <a:p>
            <a:pPr lvl="1"/>
            <a:r>
              <a:rPr lang="en-US" dirty="0"/>
              <a:t>Pregnancy (is the most common cause)</a:t>
            </a:r>
          </a:p>
          <a:p>
            <a:pPr lvl="1"/>
            <a:r>
              <a:rPr lang="en-US" dirty="0"/>
              <a:t>Emotional stimuli and changes in the environment.</a:t>
            </a:r>
          </a:p>
          <a:p>
            <a:pPr lvl="1"/>
            <a:r>
              <a:rPr lang="en-US" dirty="0"/>
              <a:t>Hypothalamic diseases (</a:t>
            </a:r>
            <a:r>
              <a:rPr lang="en-US" dirty="0">
                <a:sym typeface="Symbol"/>
              </a:rPr>
              <a:t></a:t>
            </a:r>
            <a:r>
              <a:rPr lang="en-US" dirty="0"/>
              <a:t> </a:t>
            </a:r>
            <a:r>
              <a:rPr lang="en-US" dirty="0" err="1"/>
              <a:t>GnRH</a:t>
            </a:r>
            <a:r>
              <a:rPr lang="en-US" dirty="0"/>
              <a:t> pulses)</a:t>
            </a:r>
          </a:p>
          <a:p>
            <a:pPr lvl="1"/>
            <a:r>
              <a:rPr lang="en-US" dirty="0"/>
              <a:t>Pituitary disorders</a:t>
            </a:r>
          </a:p>
          <a:p>
            <a:pPr lvl="1"/>
            <a:r>
              <a:rPr lang="en-US" dirty="0"/>
              <a:t>Primary ovarian disorders and various systemic disease.</a:t>
            </a:r>
          </a:p>
          <a:p>
            <a:pPr>
              <a:buNone/>
            </a:pPr>
            <a:r>
              <a:rPr lang="en-US" u="sng" dirty="0" err="1" smtClean="0"/>
              <a:t>Menorrhagia</a:t>
            </a:r>
            <a:r>
              <a:rPr lang="en-US" u="sng" dirty="0" smtClean="0"/>
              <a:t>:  </a:t>
            </a:r>
            <a:r>
              <a:rPr lang="en-US" dirty="0" smtClean="0"/>
              <a:t>Refer </a:t>
            </a:r>
            <a:r>
              <a:rPr lang="en-US" dirty="0"/>
              <a:t>to abnormally </a:t>
            </a:r>
            <a:r>
              <a:rPr lang="en-US" dirty="0" smtClean="0"/>
              <a:t>profuse </a:t>
            </a:r>
            <a:r>
              <a:rPr lang="en-US" dirty="0"/>
              <a:t>flow during regular periods.</a:t>
            </a:r>
          </a:p>
          <a:p>
            <a:pPr>
              <a:buNone/>
            </a:pPr>
            <a:r>
              <a:rPr lang="en-US" u="sng" dirty="0" err="1" smtClean="0"/>
              <a:t>Hypomenorrhea</a:t>
            </a:r>
            <a:r>
              <a:rPr lang="en-US" u="sng" dirty="0" smtClean="0"/>
              <a:t>:  </a:t>
            </a:r>
            <a:r>
              <a:rPr lang="en-US" dirty="0" smtClean="0"/>
              <a:t>Refer </a:t>
            </a:r>
            <a:r>
              <a:rPr lang="en-US" dirty="0"/>
              <a:t>to scanty flow.</a:t>
            </a:r>
          </a:p>
          <a:p>
            <a:pPr>
              <a:buNone/>
            </a:pPr>
            <a:r>
              <a:rPr lang="en-US" u="sng" dirty="0" smtClean="0"/>
              <a:t>Dysmenorrheal:  </a:t>
            </a:r>
            <a:r>
              <a:rPr lang="en-US" dirty="0" smtClean="0"/>
              <a:t>Painful </a:t>
            </a:r>
            <a:r>
              <a:rPr lang="en-US" dirty="0"/>
              <a:t>menstruation (cramps due to accumulation of prostaglandins in the uterus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can be  treated </a:t>
            </a:r>
            <a:r>
              <a:rPr lang="en-US" dirty="0"/>
              <a:t>with inhibitors of </a:t>
            </a:r>
            <a:r>
              <a:rPr lang="en-US" dirty="0" smtClean="0"/>
              <a:t>prostaglandin synthesis).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By the end of this lecture, </a:t>
            </a:r>
            <a:r>
              <a:rPr lang="en-US" dirty="0" smtClean="0"/>
              <a:t>you should </a:t>
            </a:r>
            <a:r>
              <a:rPr lang="en-US" dirty="0"/>
              <a:t>be able to:</a:t>
            </a:r>
          </a:p>
          <a:p>
            <a:pPr marL="514350" lvl="0" indent="-285750">
              <a:buFont typeface="+mj-lt"/>
              <a:buAutoNum type="arabicPeriod"/>
            </a:pPr>
            <a:r>
              <a:rPr lang="en-US" dirty="0"/>
              <a:t>Describe the normal menstrual cycle</a:t>
            </a:r>
          </a:p>
          <a:p>
            <a:pPr marL="514350" lvl="0" indent="-285750">
              <a:buFont typeface="+mj-lt"/>
              <a:buAutoNum type="arabicPeriod"/>
            </a:pPr>
            <a:r>
              <a:rPr lang="en-US" dirty="0"/>
              <a:t>Discuss the structural changes that occur in the </a:t>
            </a:r>
            <a:r>
              <a:rPr lang="en-US" dirty="0" err="1"/>
              <a:t>endometrium</a:t>
            </a:r>
            <a:r>
              <a:rPr lang="en-US" dirty="0"/>
              <a:t> during the menstrual </a:t>
            </a:r>
            <a:r>
              <a:rPr lang="en-US" dirty="0" smtClean="0"/>
              <a:t>cycle</a:t>
            </a:r>
            <a:endParaRPr lang="en-US" dirty="0"/>
          </a:p>
          <a:p>
            <a:pPr marL="514350" lvl="0" indent="-285750">
              <a:buFont typeface="+mj-lt"/>
              <a:buAutoNum type="arabicPeriod"/>
            </a:pPr>
            <a:r>
              <a:rPr lang="en-US" dirty="0"/>
              <a:t>Describe phases of the menstrual cycle</a:t>
            </a:r>
          </a:p>
          <a:p>
            <a:pPr marL="514350" lvl="0" indent="-285750">
              <a:buFont typeface="+mj-lt"/>
              <a:buAutoNum type="arabicPeriod"/>
            </a:pPr>
            <a:r>
              <a:rPr lang="en-US" dirty="0"/>
              <a:t>Describe the hormonal control of the menstrual cycle</a:t>
            </a:r>
          </a:p>
          <a:p>
            <a:pPr marL="514350" lvl="0" indent="-285750">
              <a:buFont typeface="+mj-lt"/>
              <a:buAutoNum type="arabicPeriod"/>
            </a:pPr>
            <a:r>
              <a:rPr lang="en-US" dirty="0"/>
              <a:t>Describe the major disorders of the menstrual cycle</a:t>
            </a:r>
          </a:p>
          <a:p>
            <a:pPr marL="514350" indent="-285750">
              <a:buFont typeface="+mj-lt"/>
              <a:buAutoNum type="arabicPeriod"/>
            </a:pPr>
            <a:r>
              <a:rPr lang="en-US" dirty="0"/>
              <a:t>Describe the physiology of menopause  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Keywords</a:t>
            </a:r>
            <a:r>
              <a:rPr lang="en-US" dirty="0"/>
              <a:t>: proliferative phase, </a:t>
            </a:r>
            <a:r>
              <a:rPr lang="en-US" dirty="0" err="1" smtClean="0"/>
              <a:t>secretory</a:t>
            </a:r>
            <a:r>
              <a:rPr lang="en-US" dirty="0" smtClean="0"/>
              <a:t> </a:t>
            </a:r>
            <a:r>
              <a:rPr lang="en-US" dirty="0"/>
              <a:t>phase, </a:t>
            </a:r>
            <a:r>
              <a:rPr lang="en-US" dirty="0" smtClean="0"/>
              <a:t>amenorrhea, </a:t>
            </a:r>
            <a:r>
              <a:rPr lang="en-US" dirty="0" err="1" smtClean="0"/>
              <a:t>menorrhagia</a:t>
            </a:r>
            <a:r>
              <a:rPr lang="en-US" dirty="0" smtClean="0"/>
              <a:t>, menopause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u="sng" dirty="0">
                <a:solidFill>
                  <a:srgbClr val="FF99FF"/>
                </a:solidFill>
              </a:rPr>
              <a:t>Monthly endometrial cycle and menstruation</a:t>
            </a:r>
            <a:r>
              <a:rPr lang="en-US" sz="2000" b="1" u="sng" dirty="0" smtClean="0">
                <a:solidFill>
                  <a:srgbClr val="FF99FF"/>
                </a:solidFill>
              </a:rPr>
              <a:t>:</a:t>
            </a:r>
            <a:endParaRPr lang="en-US" sz="1800" dirty="0"/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	</a:t>
            </a:r>
            <a:r>
              <a:rPr lang="en-US" sz="2000" b="1" dirty="0"/>
              <a:t>Associated with monthly cyclical production of estrogens &amp; progesterone by the ovaries the endometrial lining of the uterus pass </a:t>
            </a:r>
            <a:r>
              <a:rPr lang="en-US" sz="2000" b="1" u="sng" dirty="0">
                <a:solidFill>
                  <a:srgbClr val="FF99FF"/>
                </a:solidFill>
              </a:rPr>
              <a:t>through the following stages</a:t>
            </a:r>
            <a:r>
              <a:rPr lang="en-US" sz="2000" b="1" u="sng" dirty="0" smtClean="0">
                <a:solidFill>
                  <a:srgbClr val="FF99FF"/>
                </a:solidFill>
              </a:rPr>
              <a:t>.</a:t>
            </a:r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endParaRPr lang="en-US" sz="2000" b="1" u="sng" dirty="0">
              <a:solidFill>
                <a:srgbClr val="FF99FF"/>
              </a:solidFill>
            </a:endParaRPr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u="sng" dirty="0">
                <a:solidFill>
                  <a:srgbClr val="66FFFF"/>
                </a:solidFill>
              </a:rPr>
              <a:t>1- </a:t>
            </a:r>
            <a:r>
              <a:rPr lang="en-US" sz="2000" b="1" u="sng" dirty="0" smtClean="0">
                <a:solidFill>
                  <a:srgbClr val="66FFFF"/>
                </a:solidFill>
              </a:rPr>
              <a:t>Proliferative </a:t>
            </a:r>
            <a:r>
              <a:rPr lang="en-US" sz="2000" b="1" u="sng" dirty="0">
                <a:solidFill>
                  <a:srgbClr val="66FFFF"/>
                </a:solidFill>
              </a:rPr>
              <a:t>phase (estrogen phase) of the endometrial cycle, occurring before ovulation: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dirty="0" smtClean="0"/>
              <a:t>At </a:t>
            </a:r>
            <a:r>
              <a:rPr lang="en-US" sz="2000" b="1" dirty="0"/>
              <a:t>the beginning of each cycle, most of the </a:t>
            </a:r>
            <a:r>
              <a:rPr lang="en-US" sz="2000" b="1" dirty="0" err="1"/>
              <a:t>endometrium</a:t>
            </a:r>
            <a:r>
              <a:rPr lang="en-US" sz="2000" b="1" dirty="0"/>
              <a:t> has been desquamated by menstruation.  </a:t>
            </a:r>
            <a:endParaRPr lang="en-US" sz="2000" b="1" dirty="0" smtClean="0"/>
          </a:p>
          <a:p>
            <a:pPr algn="l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dirty="0" smtClean="0"/>
              <a:t>After </a:t>
            </a:r>
            <a:r>
              <a:rPr lang="en-US" sz="2000" b="1" dirty="0"/>
              <a:t>menstruation only thin layer of the endometrial </a:t>
            </a:r>
            <a:r>
              <a:rPr lang="en-US" sz="2000" b="1" dirty="0" err="1"/>
              <a:t>stroma</a:t>
            </a:r>
            <a:r>
              <a:rPr lang="en-US" sz="2000" b="1" dirty="0"/>
              <a:t> remains &amp; the deeper portions of the glands &amp;crypts of the </a:t>
            </a:r>
            <a:r>
              <a:rPr lang="en-US" sz="2000" b="1" dirty="0" err="1" smtClean="0"/>
              <a:t>endometrium</a:t>
            </a:r>
            <a:endParaRPr lang="en-US" sz="2000" b="1" dirty="0"/>
          </a:p>
          <a:p>
            <a:pPr algn="l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dirty="0" smtClean="0"/>
              <a:t>Under </a:t>
            </a:r>
            <a:r>
              <a:rPr lang="en-US" sz="2000" b="1" dirty="0"/>
              <a:t>the influence of estrogens, secreted in large quantities by the ovaries, the </a:t>
            </a:r>
            <a:r>
              <a:rPr lang="en-US" sz="2000" b="1" dirty="0" err="1"/>
              <a:t>stromal</a:t>
            </a:r>
            <a:r>
              <a:rPr lang="en-US" sz="2000" b="1" dirty="0"/>
              <a:t> cells &amp; epithelial cells proliferate rapidly.  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dirty="0" smtClean="0"/>
              <a:t>The </a:t>
            </a:r>
            <a:r>
              <a:rPr lang="en-US" sz="2000" b="1" dirty="0"/>
              <a:t>endometrial surface re-</a:t>
            </a:r>
            <a:r>
              <a:rPr lang="en-US" sz="2000" b="1" dirty="0" err="1"/>
              <a:t>epitheliazed</a:t>
            </a:r>
            <a:r>
              <a:rPr lang="en-US" sz="2000" b="1" dirty="0"/>
              <a:t> within 4-7 days after the beginning of menstruation.  </a:t>
            </a:r>
            <a:endParaRPr lang="en-US" sz="2000" b="1" dirty="0" smtClean="0"/>
          </a:p>
          <a:p>
            <a:pPr algn="l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dirty="0" smtClean="0"/>
              <a:t>Before </a:t>
            </a:r>
            <a:r>
              <a:rPr lang="en-US" sz="2000" b="1" dirty="0"/>
              <a:t>ovulation the </a:t>
            </a:r>
            <a:r>
              <a:rPr lang="en-US" sz="2000" b="1" dirty="0" err="1"/>
              <a:t>endometrium</a:t>
            </a:r>
            <a:r>
              <a:rPr lang="en-US" sz="2000" b="1" dirty="0"/>
              <a:t> thickness increase, due to increase numbers of </a:t>
            </a:r>
            <a:r>
              <a:rPr lang="en-US" sz="2000" b="1" dirty="0" err="1"/>
              <a:t>stromal</a:t>
            </a:r>
            <a:r>
              <a:rPr lang="en-US" sz="2000" b="1" dirty="0"/>
              <a:t> cells &amp;progressive growth of the glands &amp; new blood vessels. 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dirty="0" smtClean="0"/>
              <a:t> At </a:t>
            </a:r>
            <a:r>
              <a:rPr lang="en-US" sz="2000" b="1" dirty="0"/>
              <a:t>the time of ovulation, the </a:t>
            </a:r>
            <a:r>
              <a:rPr lang="en-US" sz="2000" b="1" dirty="0" err="1"/>
              <a:t>endometrium</a:t>
            </a:r>
            <a:r>
              <a:rPr lang="en-US" sz="2000" b="1" dirty="0"/>
              <a:t> is 3-5 mm thick.  The endometrial </a:t>
            </a:r>
            <a:r>
              <a:rPr lang="en-US" sz="2000" b="1" dirty="0" smtClean="0"/>
              <a:t>glands in cervical </a:t>
            </a:r>
            <a:r>
              <a:rPr lang="en-US" sz="2000" b="1" dirty="0"/>
              <a:t>region secrete a thin, stringy mucus which help to guide sperm in the proper direction from the vagina into the uterus.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 of uterine cycle</a:t>
            </a:r>
            <a:endParaRPr lang="en-US" dirty="0"/>
          </a:p>
        </p:txBody>
      </p:sp>
      <p:pic>
        <p:nvPicPr>
          <p:cNvPr id="1026" name="Picture 2" descr="C:\Users\hp\AppData\Local\Microsoft\Windows\Temporary Internet Files\Low\Content.IE5\TMG0M73D\Endometrium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6514" y="1493286"/>
            <a:ext cx="7976486" cy="50599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81-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350566"/>
            <a:ext cx="8543128" cy="5050234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>
            <a:normAutofit lnSpcReduction="10000"/>
          </a:bodyPr>
          <a:lstStyle/>
          <a:p>
            <a:pPr marL="609600" indent="-609600" algn="l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u="sng" dirty="0">
                <a:solidFill>
                  <a:srgbClr val="66FFFF"/>
                </a:solidFill>
              </a:rPr>
              <a:t>2- </a:t>
            </a:r>
            <a:r>
              <a:rPr lang="en-US" sz="2400" b="1" u="sng" dirty="0" err="1">
                <a:solidFill>
                  <a:srgbClr val="66FFFF"/>
                </a:solidFill>
              </a:rPr>
              <a:t>Secretory</a:t>
            </a:r>
            <a:r>
              <a:rPr lang="en-US" sz="2400" b="1" u="sng" dirty="0">
                <a:solidFill>
                  <a:srgbClr val="66FFFF"/>
                </a:solidFill>
              </a:rPr>
              <a:t> phase (</a:t>
            </a:r>
            <a:r>
              <a:rPr lang="en-US" sz="2400" b="1" u="sng" dirty="0" err="1">
                <a:solidFill>
                  <a:srgbClr val="66FFFF"/>
                </a:solidFill>
              </a:rPr>
              <a:t>progestational</a:t>
            </a:r>
            <a:r>
              <a:rPr lang="en-US" sz="2400" b="1" u="sng" dirty="0">
                <a:solidFill>
                  <a:srgbClr val="66FFFF"/>
                </a:solidFill>
              </a:rPr>
              <a:t> phase) of the endometrial cycle, occurring after ovulation:</a:t>
            </a:r>
          </a:p>
          <a:p>
            <a:pPr marL="609600" indent="-609600">
              <a:lnSpc>
                <a:spcPct val="80000"/>
              </a:lnSpc>
            </a:pPr>
            <a:r>
              <a:rPr lang="en-US" sz="2000" b="1" dirty="0"/>
              <a:t>After ovulation, estrogen &amp; progesterone are secreted in the later part of the monthly cycle by the corpus </a:t>
            </a:r>
            <a:r>
              <a:rPr lang="en-US" sz="2000" b="1" dirty="0" err="1"/>
              <a:t>luteum</a:t>
            </a:r>
            <a:r>
              <a:rPr lang="en-US" sz="2000" b="1" dirty="0"/>
              <a:t>.  </a:t>
            </a:r>
            <a:endParaRPr lang="en-US" sz="2000" b="1" dirty="0" smtClean="0"/>
          </a:p>
          <a:p>
            <a:pPr marL="609600" indent="-609600">
              <a:lnSpc>
                <a:spcPct val="80000"/>
              </a:lnSpc>
            </a:pPr>
            <a:r>
              <a:rPr lang="en-US" sz="2000" b="1" dirty="0" smtClean="0"/>
              <a:t>Estrogen </a:t>
            </a:r>
            <a:r>
              <a:rPr lang="en-US" sz="2000" b="1" dirty="0"/>
              <a:t>cause slight proliferation in the </a:t>
            </a:r>
            <a:r>
              <a:rPr lang="en-US" sz="2000" b="1" dirty="0" err="1" smtClean="0"/>
              <a:t>endometrium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Progesterone </a:t>
            </a:r>
            <a:r>
              <a:rPr lang="en-US" sz="2000" b="1" dirty="0"/>
              <a:t>causes marked swelling &amp; </a:t>
            </a:r>
            <a:r>
              <a:rPr lang="en-US" sz="2000" b="1" dirty="0" err="1"/>
              <a:t>secretory</a:t>
            </a:r>
            <a:r>
              <a:rPr lang="en-US" sz="2000" b="1" dirty="0"/>
              <a:t> development of the </a:t>
            </a:r>
            <a:r>
              <a:rPr lang="en-US" sz="2000" b="1" dirty="0" err="1"/>
              <a:t>endometrium</a:t>
            </a:r>
            <a:r>
              <a:rPr lang="en-US" sz="2000" b="1" dirty="0"/>
              <a:t>.  </a:t>
            </a:r>
            <a:endParaRPr lang="en-US" sz="2000" b="1" dirty="0" smtClean="0"/>
          </a:p>
          <a:p>
            <a:pPr marL="609600" indent="-609600">
              <a:lnSpc>
                <a:spcPct val="80000"/>
              </a:lnSpc>
            </a:pPr>
            <a:r>
              <a:rPr lang="en-US" sz="2000" b="1" dirty="0" smtClean="0"/>
              <a:t>The </a:t>
            </a:r>
            <a:r>
              <a:rPr lang="en-US" sz="2000" b="1" dirty="0"/>
              <a:t>glands increase in </a:t>
            </a:r>
            <a:r>
              <a:rPr lang="en-US" sz="2000" b="1" dirty="0" err="1"/>
              <a:t>tortuosity</a:t>
            </a:r>
            <a:r>
              <a:rPr lang="en-US" sz="2000" b="1" dirty="0"/>
              <a:t>, excess </a:t>
            </a:r>
            <a:r>
              <a:rPr lang="en-US" sz="2000" b="1" dirty="0" err="1"/>
              <a:t>secretory</a:t>
            </a:r>
            <a:r>
              <a:rPr lang="en-US" sz="2000" b="1" dirty="0"/>
              <a:t> substances </a:t>
            </a:r>
            <a:r>
              <a:rPr lang="en-US" sz="2000" b="1" dirty="0" smtClean="0"/>
              <a:t>accumulate </a:t>
            </a:r>
            <a:r>
              <a:rPr lang="en-US" sz="2000" b="1" dirty="0"/>
              <a:t>in the glands. </a:t>
            </a:r>
          </a:p>
          <a:p>
            <a:pPr marL="609600" indent="-609600">
              <a:lnSpc>
                <a:spcPct val="80000"/>
              </a:lnSpc>
            </a:pPr>
            <a:endParaRPr lang="en-US" sz="2000" b="1" dirty="0"/>
          </a:p>
          <a:p>
            <a:pPr marL="609600" indent="-609600">
              <a:lnSpc>
                <a:spcPct val="80000"/>
              </a:lnSpc>
            </a:pPr>
            <a:r>
              <a:rPr lang="en-US" sz="2000" b="1" dirty="0" err="1" smtClean="0"/>
              <a:t>Stromal</a:t>
            </a:r>
            <a:r>
              <a:rPr lang="en-US" sz="2000" b="1" dirty="0" smtClean="0"/>
              <a:t> </a:t>
            </a:r>
            <a:r>
              <a:rPr lang="en-US" sz="2000" b="1" dirty="0"/>
              <a:t>cells cytoplasm </a:t>
            </a:r>
            <a:r>
              <a:rPr lang="en-US" sz="2000" b="1" dirty="0" smtClean="0"/>
              <a:t>increases</a:t>
            </a:r>
          </a:p>
          <a:p>
            <a:pPr marL="609600" indent="-609600">
              <a:lnSpc>
                <a:spcPct val="80000"/>
              </a:lnSpc>
            </a:pPr>
            <a:r>
              <a:rPr lang="en-US" sz="2000" b="1" dirty="0" smtClean="0"/>
              <a:t> Lipid </a:t>
            </a:r>
            <a:r>
              <a:rPr lang="en-US" sz="2000" b="1" dirty="0"/>
              <a:t>&amp;glycogen deposits </a:t>
            </a:r>
            <a:r>
              <a:rPr lang="en-US" sz="2000" b="1" dirty="0" smtClean="0"/>
              <a:t>increases in the </a:t>
            </a:r>
            <a:r>
              <a:rPr lang="en-US" sz="2000" b="1" dirty="0" err="1" smtClean="0"/>
              <a:t>stromal</a:t>
            </a:r>
            <a:r>
              <a:rPr lang="en-US" sz="2000" b="1" dirty="0" smtClean="0"/>
              <a:t> cells</a:t>
            </a:r>
          </a:p>
          <a:p>
            <a:pPr marL="609600" indent="-609600">
              <a:lnSpc>
                <a:spcPct val="80000"/>
              </a:lnSpc>
            </a:pPr>
            <a:r>
              <a:rPr lang="en-US" sz="2000" b="1" dirty="0" smtClean="0"/>
              <a:t>Blood </a:t>
            </a:r>
            <a:r>
              <a:rPr lang="en-US" sz="2000" b="1" dirty="0"/>
              <a:t>supply to the </a:t>
            </a:r>
            <a:r>
              <a:rPr lang="en-US" sz="2000" b="1" dirty="0" err="1"/>
              <a:t>endometrium</a:t>
            </a:r>
            <a:r>
              <a:rPr lang="en-US" sz="2000" b="1" dirty="0"/>
              <a:t> increases and become more tortuous. </a:t>
            </a:r>
            <a:endParaRPr lang="en-US" sz="2000" b="1" dirty="0" smtClean="0"/>
          </a:p>
          <a:p>
            <a:pPr marL="609600" indent="-609600">
              <a:lnSpc>
                <a:spcPct val="80000"/>
              </a:lnSpc>
            </a:pPr>
            <a:r>
              <a:rPr lang="en-US" sz="2000" b="1" dirty="0" smtClean="0"/>
              <a:t>1 </a:t>
            </a:r>
            <a:r>
              <a:rPr lang="en-US" sz="2000" b="1" dirty="0"/>
              <a:t>week after ovulation, </a:t>
            </a:r>
            <a:r>
              <a:rPr lang="en-US" sz="2000" b="1" dirty="0" err="1"/>
              <a:t>endometrium</a:t>
            </a:r>
            <a:r>
              <a:rPr lang="en-US" sz="2000" b="1" dirty="0"/>
              <a:t> thickness is 5-6 mm.  </a:t>
            </a:r>
          </a:p>
          <a:p>
            <a:pPr marL="609600" indent="-609600">
              <a:lnSpc>
                <a:spcPct val="80000"/>
              </a:lnSpc>
            </a:pPr>
            <a:endParaRPr lang="en-US" sz="2000" b="1" dirty="0"/>
          </a:p>
          <a:p>
            <a:pPr marL="609600" indent="-609600">
              <a:lnSpc>
                <a:spcPct val="80000"/>
              </a:lnSpc>
            </a:pPr>
            <a:r>
              <a:rPr lang="en-US" sz="2000" b="1" dirty="0" smtClean="0"/>
              <a:t>The </a:t>
            </a:r>
            <a:r>
              <a:rPr lang="en-US" sz="2000" b="1" dirty="0" err="1"/>
              <a:t>secretory</a:t>
            </a:r>
            <a:r>
              <a:rPr lang="en-US" sz="2000" b="1" dirty="0"/>
              <a:t> changes </a:t>
            </a:r>
            <a:r>
              <a:rPr lang="en-US" sz="2000" b="1" dirty="0" smtClean="0"/>
              <a:t>prepare the </a:t>
            </a:r>
            <a:r>
              <a:rPr lang="en-US" sz="2000" b="1" dirty="0" err="1"/>
              <a:t>endometrium</a:t>
            </a:r>
            <a:r>
              <a:rPr lang="en-US" sz="2000" b="1" dirty="0"/>
              <a:t> (stored nutrients) for implantation of the fertilized ovum </a:t>
            </a:r>
            <a:r>
              <a:rPr lang="en-US" sz="2000" b="1" dirty="0" smtClean="0"/>
              <a:t>.</a:t>
            </a:r>
          </a:p>
          <a:p>
            <a:pPr marL="609600" indent="-609600">
              <a:lnSpc>
                <a:spcPct val="80000"/>
              </a:lnSpc>
            </a:pPr>
            <a:r>
              <a:rPr lang="en-US" sz="2000" b="1" dirty="0" smtClean="0"/>
              <a:t>Uterine </a:t>
            </a:r>
            <a:r>
              <a:rPr lang="en-US" sz="2000" b="1" dirty="0"/>
              <a:t>secretions called </a:t>
            </a:r>
            <a:r>
              <a:rPr lang="en-US" sz="2000" b="1" dirty="0">
                <a:latin typeface="Arial"/>
              </a:rPr>
              <a:t>“</a:t>
            </a:r>
            <a:r>
              <a:rPr lang="en-US" sz="2000" b="1" u="sng" dirty="0">
                <a:solidFill>
                  <a:srgbClr val="66FFFF"/>
                </a:solidFill>
              </a:rPr>
              <a:t>uterine milk</a:t>
            </a:r>
            <a:r>
              <a:rPr lang="en-US" sz="2000" b="1" dirty="0">
                <a:latin typeface="Arial"/>
              </a:rPr>
              <a:t>”</a:t>
            </a:r>
            <a:r>
              <a:rPr lang="en-US" sz="2000" b="1" dirty="0"/>
              <a:t> provide nutrition for the diving ovum.  </a:t>
            </a:r>
            <a:endParaRPr lang="en-US" sz="2000" b="1" dirty="0" smtClean="0"/>
          </a:p>
          <a:p>
            <a:pPr marL="609600" indent="-609600">
              <a:lnSpc>
                <a:spcPct val="80000"/>
              </a:lnSpc>
            </a:pPr>
            <a:r>
              <a:rPr lang="en-US" sz="2000" b="1" dirty="0" smtClean="0"/>
              <a:t>The </a:t>
            </a:r>
            <a:r>
              <a:rPr lang="en-US" sz="2000" b="1" dirty="0" err="1"/>
              <a:t>trophobastic</a:t>
            </a:r>
            <a:r>
              <a:rPr lang="en-US" sz="2000" b="1" dirty="0"/>
              <a:t> cells on the surface of the implanted ovum begin to digest the </a:t>
            </a:r>
            <a:r>
              <a:rPr lang="en-US" sz="2000" b="1" dirty="0" err="1"/>
              <a:t>endometrium</a:t>
            </a:r>
            <a:r>
              <a:rPr lang="en-US" sz="2000" b="1" dirty="0"/>
              <a:t> &amp; </a:t>
            </a:r>
            <a:r>
              <a:rPr lang="en-US" sz="2000" b="1" dirty="0" smtClean="0"/>
              <a:t>absorb endometrial </a:t>
            </a:r>
            <a:r>
              <a:rPr lang="en-US" sz="2000" b="1" dirty="0"/>
              <a:t>stored substances.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6096000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u="sng" dirty="0">
                <a:solidFill>
                  <a:srgbClr val="FF99FF"/>
                </a:solidFill>
              </a:rPr>
              <a:t>Menstruation:</a:t>
            </a:r>
          </a:p>
          <a:p>
            <a:pPr>
              <a:lnSpc>
                <a:spcPct val="80000"/>
              </a:lnSpc>
            </a:pPr>
            <a:r>
              <a:rPr lang="en-US" sz="2000" b="1" u="sng" dirty="0" smtClean="0">
                <a:solidFill>
                  <a:srgbClr val="66FFFF"/>
                </a:solidFill>
              </a:rPr>
              <a:t>If </a:t>
            </a:r>
            <a:r>
              <a:rPr lang="en-US" sz="2000" b="1" u="sng" dirty="0">
                <a:solidFill>
                  <a:srgbClr val="66FFFF"/>
                </a:solidFill>
              </a:rPr>
              <a:t>the ovum is not fertilized,</a:t>
            </a:r>
            <a:r>
              <a:rPr lang="en-US" sz="2000" b="1" dirty="0"/>
              <a:t> about 2 days before the end of the monthly cycle, the corpus </a:t>
            </a:r>
            <a:r>
              <a:rPr lang="en-US" sz="2000" b="1" dirty="0" err="1"/>
              <a:t>luteum</a:t>
            </a:r>
            <a:r>
              <a:rPr lang="en-US" sz="2000" b="1" dirty="0"/>
              <a:t> involutes &amp; estrogens &amp; progesterone decrease to low </a:t>
            </a:r>
            <a:r>
              <a:rPr lang="en-US" sz="2000" b="1" dirty="0" smtClean="0"/>
              <a:t>levels.  </a:t>
            </a:r>
          </a:p>
          <a:p>
            <a:pPr>
              <a:lnSpc>
                <a:spcPct val="80000"/>
              </a:lnSpc>
            </a:pPr>
            <a:r>
              <a:rPr lang="en-US" sz="2000" b="1" dirty="0" smtClean="0"/>
              <a:t>Due </a:t>
            </a:r>
            <a:r>
              <a:rPr lang="en-US" sz="2000" b="1" dirty="0"/>
              <a:t>to decrease estrogen &amp; progesterone </a:t>
            </a:r>
            <a:r>
              <a:rPr lang="en-US" sz="2000" b="1" dirty="0" smtClean="0"/>
              <a:t>there </a:t>
            </a:r>
            <a:r>
              <a:rPr lang="en-US" sz="2000" b="1" dirty="0"/>
              <a:t>is decrease stimulation of the </a:t>
            </a:r>
            <a:r>
              <a:rPr lang="en-US" sz="2000" b="1" dirty="0" err="1"/>
              <a:t>endometrium</a:t>
            </a:r>
            <a:r>
              <a:rPr lang="en-US" sz="2000" b="1" dirty="0"/>
              <a:t>, followed by involution of the </a:t>
            </a:r>
            <a:r>
              <a:rPr lang="en-US" sz="2000" b="1" dirty="0" err="1" smtClean="0"/>
              <a:t>endometrium</a:t>
            </a:r>
            <a:r>
              <a:rPr lang="en-US" sz="2000" b="1" dirty="0" smtClean="0"/>
              <a:t> to </a:t>
            </a:r>
            <a:r>
              <a:rPr lang="en-US" sz="2000" b="1" dirty="0"/>
              <a:t>about 65% of its previous thickness.</a:t>
            </a:r>
          </a:p>
          <a:p>
            <a:pPr>
              <a:lnSpc>
                <a:spcPct val="80000"/>
              </a:lnSpc>
            </a:pPr>
            <a:r>
              <a:rPr lang="en-US" sz="2000" b="1" dirty="0" smtClean="0"/>
              <a:t>During </a:t>
            </a:r>
            <a:r>
              <a:rPr lang="en-US" sz="2000" b="1" dirty="0"/>
              <a:t>the 24 hrs preceding the menstruation, there is vasospasm of the tortuous blood vessels </a:t>
            </a:r>
            <a:r>
              <a:rPr lang="en-US" sz="2000" b="1" dirty="0" smtClean="0"/>
              <a:t>due to release </a:t>
            </a:r>
            <a:r>
              <a:rPr lang="en-US" sz="2000" b="1" dirty="0"/>
              <a:t>of vasoconstrictor </a:t>
            </a:r>
            <a:r>
              <a:rPr lang="en-US" sz="2000" b="1" dirty="0" smtClean="0"/>
              <a:t>(prostaglandins).</a:t>
            </a:r>
            <a:endParaRPr lang="en-US" sz="2000" b="1" dirty="0"/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	</a:t>
            </a:r>
            <a:r>
              <a:rPr lang="en-US" sz="2000" b="1" u="sng" dirty="0">
                <a:solidFill>
                  <a:srgbClr val="FF99FF"/>
                </a:solidFill>
              </a:rPr>
              <a:t>There is</a:t>
            </a:r>
            <a:r>
              <a:rPr lang="en-US" sz="2000" b="1" dirty="0"/>
              <a:t> </a:t>
            </a:r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1) </a:t>
            </a:r>
            <a:r>
              <a:rPr lang="en-US" sz="2000" b="1" dirty="0" smtClean="0"/>
              <a:t>Vasospasm</a:t>
            </a:r>
            <a:endParaRPr lang="en-US" sz="2000" b="1" dirty="0"/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2) </a:t>
            </a:r>
            <a:r>
              <a:rPr lang="en-US" sz="2000" b="1" dirty="0" smtClean="0"/>
              <a:t>Decrease </a:t>
            </a:r>
            <a:r>
              <a:rPr lang="en-US" sz="2000" b="1" dirty="0"/>
              <a:t>nutrients to the </a:t>
            </a:r>
            <a:r>
              <a:rPr lang="en-US" sz="2000" b="1" dirty="0" err="1"/>
              <a:t>endometrium</a:t>
            </a:r>
            <a:endParaRPr lang="en-US" sz="2000" b="1" dirty="0"/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/>
              <a:t>3)Loss </a:t>
            </a:r>
            <a:r>
              <a:rPr lang="en-US" sz="2000" b="1" dirty="0"/>
              <a:t>of </a:t>
            </a:r>
            <a:r>
              <a:rPr lang="en-US" sz="2000" b="1" dirty="0" smtClean="0"/>
              <a:t>hormonal </a:t>
            </a:r>
            <a:r>
              <a:rPr lang="en-US" sz="2000" b="1" dirty="0"/>
              <a:t>stimulation, </a:t>
            </a:r>
            <a:endParaRPr lang="en-US" sz="2000" b="1" dirty="0" smtClean="0"/>
          </a:p>
          <a:p>
            <a:pPr>
              <a:lnSpc>
                <a:spcPct val="80000"/>
              </a:lnSpc>
            </a:pPr>
            <a:r>
              <a:rPr lang="en-US" sz="2000" b="1" dirty="0" smtClean="0"/>
              <a:t>All </a:t>
            </a:r>
            <a:r>
              <a:rPr lang="en-US" sz="2000" b="1" dirty="0"/>
              <a:t>initiate necrosis in the </a:t>
            </a:r>
            <a:r>
              <a:rPr lang="en-US" sz="2000" b="1" dirty="0" smtClean="0"/>
              <a:t>endometrial </a:t>
            </a:r>
            <a:r>
              <a:rPr lang="en-US" sz="2000" b="1" dirty="0"/>
              <a:t>blood vessels.  </a:t>
            </a:r>
            <a:endParaRPr lang="en-US" sz="2000" b="1" dirty="0" smtClean="0"/>
          </a:p>
          <a:p>
            <a:pPr>
              <a:lnSpc>
                <a:spcPct val="80000"/>
              </a:lnSpc>
            </a:pPr>
            <a:r>
              <a:rPr lang="en-US" sz="2000" b="1" dirty="0" smtClean="0"/>
              <a:t>Gradual </a:t>
            </a:r>
            <a:r>
              <a:rPr lang="en-US" sz="2000" b="1" dirty="0"/>
              <a:t>necrosis of the outer layer of the </a:t>
            </a:r>
            <a:r>
              <a:rPr lang="en-US" sz="2000" b="1" dirty="0" err="1"/>
              <a:t>endometrium</a:t>
            </a:r>
            <a:r>
              <a:rPr lang="en-US" sz="2000" b="1" dirty="0"/>
              <a:t> </a:t>
            </a:r>
            <a:r>
              <a:rPr lang="en-US" sz="2000" b="1" dirty="0" smtClean="0"/>
              <a:t>leads to separation </a:t>
            </a:r>
            <a:r>
              <a:rPr lang="en-US" sz="2000" b="1" dirty="0"/>
              <a:t>from the uterus at the site of the hemorrhages </a:t>
            </a:r>
            <a:endParaRPr lang="en-US" sz="2000" b="1" dirty="0" smtClean="0"/>
          </a:p>
          <a:p>
            <a:pPr>
              <a:lnSpc>
                <a:spcPct val="80000"/>
              </a:lnSpc>
            </a:pPr>
            <a:r>
              <a:rPr lang="en-US" sz="2000" b="1" dirty="0" smtClean="0"/>
              <a:t>Within </a:t>
            </a:r>
            <a:r>
              <a:rPr lang="en-US" sz="2000" b="1" dirty="0"/>
              <a:t>48 hrs, all the superficial layers of the </a:t>
            </a:r>
            <a:r>
              <a:rPr lang="en-US" sz="2000" b="1" dirty="0" err="1"/>
              <a:t>endometrium</a:t>
            </a:r>
            <a:r>
              <a:rPr lang="en-US" sz="2000" b="1" dirty="0"/>
              <a:t> desquamated in the uterine cavity. </a:t>
            </a:r>
          </a:p>
          <a:p>
            <a:pPr>
              <a:lnSpc>
                <a:spcPct val="80000"/>
              </a:lnSpc>
            </a:pPr>
            <a:r>
              <a:rPr lang="en-US" sz="2000" b="1" dirty="0"/>
              <a:t>- The mass of desquamated tissue &amp; blood plus the contractile effects of prostaglandins </a:t>
            </a:r>
            <a:r>
              <a:rPr lang="en-US" sz="2000" b="1" dirty="0" smtClean="0"/>
              <a:t>initiate </a:t>
            </a:r>
            <a:r>
              <a:rPr lang="en-US" sz="2000" b="1" dirty="0"/>
              <a:t>contractions which expel the uterine contents.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b="1" dirty="0" smtClean="0"/>
              <a:t>In </a:t>
            </a:r>
            <a:r>
              <a:rPr lang="en-US" sz="2800" b="1" dirty="0"/>
              <a:t>normal menstruation, about 40 ml of blood + 35 ml of serous fluid are lost.  </a:t>
            </a:r>
            <a:endParaRPr lang="en-US" sz="2800" b="1" dirty="0" smtClean="0"/>
          </a:p>
          <a:p>
            <a:pPr>
              <a:lnSpc>
                <a:spcPct val="90000"/>
              </a:lnSpc>
            </a:pPr>
            <a:r>
              <a:rPr lang="en-US" sz="2800" b="1" dirty="0" smtClean="0"/>
              <a:t>The </a:t>
            </a:r>
            <a:r>
              <a:rPr lang="en-US" sz="2800" b="1" dirty="0"/>
              <a:t>menstrual blood is normally non-clotting due to the presence of </a:t>
            </a:r>
            <a:r>
              <a:rPr lang="en-US" sz="2800" b="1" dirty="0" err="1"/>
              <a:t>fibrinolysin</a:t>
            </a:r>
            <a:r>
              <a:rPr lang="en-US" sz="2800" b="1" dirty="0"/>
              <a:t>.</a:t>
            </a:r>
          </a:p>
          <a:p>
            <a:pPr>
              <a:lnSpc>
                <a:spcPct val="90000"/>
              </a:lnSpc>
            </a:pPr>
            <a:endParaRPr lang="en-US" sz="2800" b="1" dirty="0"/>
          </a:p>
          <a:p>
            <a:pPr>
              <a:lnSpc>
                <a:spcPct val="90000"/>
              </a:lnSpc>
            </a:pPr>
            <a:r>
              <a:rPr lang="en-US" sz="2800" b="1" dirty="0" smtClean="0"/>
              <a:t>Within </a:t>
            </a:r>
            <a:r>
              <a:rPr lang="en-US" sz="2800" b="1" dirty="0"/>
              <a:t>4 to 7 days after menstruation, the loss </a:t>
            </a:r>
            <a:r>
              <a:rPr lang="en-US" sz="2800" b="1" dirty="0" smtClean="0"/>
              <a:t>of blood </a:t>
            </a:r>
            <a:r>
              <a:rPr lang="en-US" sz="2800" b="1" dirty="0"/>
              <a:t>ceases &amp; the </a:t>
            </a:r>
            <a:r>
              <a:rPr lang="en-US" sz="2800" b="1" dirty="0" err="1"/>
              <a:t>endometrium</a:t>
            </a:r>
            <a:r>
              <a:rPr lang="en-US" sz="2800" b="1" dirty="0"/>
              <a:t> become re-</a:t>
            </a:r>
            <a:r>
              <a:rPr lang="en-US" sz="2800" b="1" dirty="0" err="1"/>
              <a:t>epithelialized</a:t>
            </a:r>
            <a:r>
              <a:rPr lang="en-US" sz="2800" b="1" dirty="0" smtClean="0"/>
              <a:t>.</a:t>
            </a:r>
          </a:p>
          <a:p>
            <a:pPr>
              <a:lnSpc>
                <a:spcPct val="90000"/>
              </a:lnSpc>
              <a:buNone/>
            </a:pPr>
            <a:endParaRPr lang="en-US" sz="2800" b="1" dirty="0"/>
          </a:p>
          <a:p>
            <a:pPr>
              <a:lnSpc>
                <a:spcPct val="90000"/>
              </a:lnSpc>
              <a:buNone/>
            </a:pPr>
            <a:r>
              <a:rPr lang="en-US" sz="2800" b="1" u="sng" dirty="0" err="1">
                <a:solidFill>
                  <a:srgbClr val="FF99FF"/>
                </a:solidFill>
              </a:rPr>
              <a:t>Leukorrhea</a:t>
            </a:r>
            <a:r>
              <a:rPr lang="en-US" sz="2800" b="1" u="sng" dirty="0">
                <a:solidFill>
                  <a:srgbClr val="FF99FF"/>
                </a:solidFill>
              </a:rPr>
              <a:t> during menstruation: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During menstruation, leukocytes are released with the necrotic material &amp; blood so the uterus is highly resistant to infection </a:t>
            </a:r>
            <a:r>
              <a:rPr lang="en-US" sz="2800" b="1" dirty="0" smtClean="0"/>
              <a:t>(protective mechanism).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None/>
            </a:pPr>
            <a:r>
              <a:rPr lang="en-US" b="1" u="sng" dirty="0">
                <a:solidFill>
                  <a:srgbClr val="FF99FF"/>
                </a:solidFill>
              </a:rPr>
              <a:t>Feedback oscillation of the hypothalamic-pituitary-ovarian system:</a:t>
            </a:r>
          </a:p>
          <a:p>
            <a:pPr algn="l">
              <a:buFont typeface="Wingdings" pitchFamily="2" charset="2"/>
              <a:buNone/>
            </a:pPr>
            <a:r>
              <a:rPr lang="en-US" b="1" u="sng" dirty="0">
                <a:solidFill>
                  <a:srgbClr val="66FFFF"/>
                </a:solidFill>
              </a:rPr>
              <a:t>Postovulatory secretion of the ovarian hormones, and depression of the pituitary </a:t>
            </a:r>
            <a:r>
              <a:rPr lang="en-US" b="1" u="sng" dirty="0" err="1">
                <a:solidFill>
                  <a:srgbClr val="66FFFF"/>
                </a:solidFill>
              </a:rPr>
              <a:t>gonadotropins</a:t>
            </a:r>
            <a:r>
              <a:rPr lang="en-US" b="1" u="sng" dirty="0">
                <a:solidFill>
                  <a:srgbClr val="66FFFF"/>
                </a:solidFill>
              </a:rPr>
              <a:t>:</a:t>
            </a:r>
          </a:p>
          <a:p>
            <a:pPr algn="l">
              <a:buFont typeface="Wingdings" pitchFamily="2" charset="2"/>
              <a:buNone/>
            </a:pPr>
            <a:r>
              <a:rPr lang="en-US" sz="2800" b="1" dirty="0"/>
              <a:t>During the postovulatory phase (between ovulation &amp; beginning of menstruation) the corpus </a:t>
            </a:r>
            <a:r>
              <a:rPr lang="en-US" sz="2800" b="1" dirty="0" err="1"/>
              <a:t>luteum</a:t>
            </a:r>
            <a:r>
              <a:rPr lang="en-US" sz="2800" b="1" dirty="0"/>
              <a:t> secrete large quantities of both progesterone &amp;estrogen &amp; </a:t>
            </a:r>
            <a:r>
              <a:rPr lang="en-US" sz="2800" b="1" dirty="0" err="1"/>
              <a:t>inhibin</a:t>
            </a:r>
            <a:r>
              <a:rPr lang="en-US" sz="2800" b="1" dirty="0"/>
              <a:t> which all together cause negative feedback effect on AP &amp; hypothalamus to inhibit both FSH &amp; LH secretion. </a:t>
            </a:r>
            <a:endParaRPr lang="en-US" sz="2800" b="1" dirty="0" smtClean="0"/>
          </a:p>
          <a:p>
            <a:pPr algn="l">
              <a:buFont typeface="Wingdings" pitchFamily="2" charset="2"/>
              <a:buNone/>
            </a:pPr>
            <a:r>
              <a:rPr lang="en-US" sz="2800" b="1" dirty="0" smtClean="0"/>
              <a:t>(</a:t>
            </a:r>
            <a:r>
              <a:rPr lang="en-US" sz="2800" b="1" dirty="0"/>
              <a:t>lowest level 3-4 days before the onset of menstruation)</a:t>
            </a:r>
          </a:p>
          <a:p>
            <a:pPr algn="l">
              <a:buFont typeface="Wingdings" pitchFamily="2" charset="2"/>
              <a:buNone/>
            </a:pPr>
            <a:endParaRPr lang="en-US" b="1" dirty="0"/>
          </a:p>
          <a:p>
            <a:pPr algn="l">
              <a:buFont typeface="Wingdings" pitchFamily="2" charset="2"/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512</TotalTime>
  <Words>619</Words>
  <Application>Microsoft Office PowerPoint</Application>
  <PresentationFormat>On-screen Show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Metro</vt:lpstr>
      <vt:lpstr>Lecture 4 Physiology of uterine cycle</vt:lpstr>
      <vt:lpstr>Objectives</vt:lpstr>
      <vt:lpstr>Slide 3</vt:lpstr>
      <vt:lpstr>Phases of uterine cycle</vt:lpstr>
      <vt:lpstr>Slide 5</vt:lpstr>
      <vt:lpstr>Slide 6</vt:lpstr>
      <vt:lpstr>Slide 7</vt:lpstr>
      <vt:lpstr>Slide 8</vt:lpstr>
      <vt:lpstr>Slide 9</vt:lpstr>
      <vt:lpstr>Slide 10</vt:lpstr>
      <vt:lpstr>Physiological changes due to loss of estrogens  </vt:lpstr>
      <vt:lpstr>Abnormalities of menstrual cycle</vt:lpstr>
    </vt:vector>
  </TitlesOfParts>
  <Company>KKUH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Hypothalamic and pituitary gonadal axis</dc:title>
  <dc:creator>James</dc:creator>
  <cp:lastModifiedBy>DR.LAILA</cp:lastModifiedBy>
  <cp:revision>47</cp:revision>
  <dcterms:created xsi:type="dcterms:W3CDTF">2011-02-05T05:45:25Z</dcterms:created>
  <dcterms:modified xsi:type="dcterms:W3CDTF">2016-03-27T12:22:01Z</dcterms:modified>
</cp:coreProperties>
</file>