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</p:sldMasterIdLst>
  <p:sldIdLst>
    <p:sldId id="361" r:id="rId2"/>
    <p:sldId id="338" r:id="rId3"/>
    <p:sldId id="404" r:id="rId4"/>
    <p:sldId id="364" r:id="rId5"/>
    <p:sldId id="403" r:id="rId6"/>
    <p:sldId id="405" r:id="rId7"/>
    <p:sldId id="366" r:id="rId8"/>
    <p:sldId id="367" r:id="rId9"/>
    <p:sldId id="368" r:id="rId10"/>
    <p:sldId id="373" r:id="rId11"/>
    <p:sldId id="376" r:id="rId12"/>
    <p:sldId id="378" r:id="rId13"/>
    <p:sldId id="382" r:id="rId14"/>
    <p:sldId id="386" r:id="rId15"/>
    <p:sldId id="388" r:id="rId16"/>
    <p:sldId id="408" r:id="rId17"/>
    <p:sldId id="406" r:id="rId18"/>
    <p:sldId id="407" r:id="rId19"/>
    <p:sldId id="409" r:id="rId20"/>
    <p:sldId id="400" r:id="rId21"/>
    <p:sldId id="330" r:id="rId22"/>
    <p:sldId id="410" r:id="rId23"/>
    <p:sldId id="411" r:id="rId2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00CC00"/>
    <a:srgbClr val="0066FF"/>
    <a:srgbClr val="990033"/>
    <a:srgbClr val="CC0000"/>
    <a:srgbClr val="CC0066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 autoAdjust="0"/>
    <p:restoredTop sz="94704" autoAdjust="0"/>
  </p:normalViewPr>
  <p:slideViewPr>
    <p:cSldViewPr>
      <p:cViewPr varScale="1">
        <p:scale>
          <a:sx n="100" d="100"/>
          <a:sy n="100" d="100"/>
        </p:scale>
        <p:origin x="2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3DD3-A810-4A2F-949F-E09F766810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02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C129-6594-488E-975A-7D97578A13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662B-4E5D-4A9B-AAAF-39D6A99B1B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3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27341-5035-4D0B-9807-32667EA25E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3EB2-DA92-4966-8617-C910F50C86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2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EB60-17FE-4F92-807C-B12271FDC2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4ED5-F889-421D-935E-724260CC8C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8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0F9D-6AE9-459E-89C9-940FE4919E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1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8A16C-7E11-4873-A28B-2292A99A1E9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4EE3-CB38-4670-A0E9-021380AB82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7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252E-B842-41D6-A80D-B8C1821B66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D5CFF-6117-49EF-8ADF-7E5A306BE5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832274-8C0D-4CF9-9FA4-32AE839904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5" r:id="rId2"/>
    <p:sldLayoutId id="2147483854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5" r:id="rId9"/>
    <p:sldLayoutId id="2147483851" r:id="rId10"/>
    <p:sldLayoutId id="2147483852" r:id="rId11"/>
    <p:sldLayoutId id="21474838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7359"/>
            <a:ext cx="9144000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Dr. Saeed Vohra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824"/>
            <a:ext cx="4870450" cy="3656013"/>
          </a:xfrm>
          <a:prstGeom prst="rect">
            <a:avLst/>
          </a:prstGeom>
          <a:solidFill>
            <a:schemeClr val="accent2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6630327"/>
            <a:ext cx="35638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vohra@ksu.edu.sa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Placental Circulation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628775"/>
            <a:ext cx="4752975" cy="460853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u="sng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Two Umbilical Arteries:</a:t>
            </a:r>
            <a:endParaRPr lang="en-US" sz="2400" b="1" u="sng" dirty="0">
              <a:solidFill>
                <a:srgbClr val="0066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Carry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poorly oxygenated blood 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from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the fetus to the placenta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Within the branch </a:t>
            </a:r>
            <a:r>
              <a:rPr lang="en-US" sz="2200" dirty="0" smtClean="0">
                <a:cs typeface="Majalla UI"/>
              </a:rPr>
              <a:t>chorionic 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villi, they form:</a:t>
            </a:r>
          </a:p>
          <a:p>
            <a:pPr lvl="2" eaLnBrk="1" hangingPunct="1">
              <a:defRPr/>
            </a:pPr>
            <a:r>
              <a:rPr lang="en-US" sz="1900" b="1" u="sng" dirty="0" err="1" smtClean="0">
                <a:solidFill>
                  <a:srgbClr val="C00000"/>
                </a:solidFill>
                <a:cs typeface="Majalla UI"/>
              </a:rPr>
              <a:t>Arterio</a:t>
            </a:r>
            <a:r>
              <a:rPr lang="en-US" sz="1900" b="1" u="sng" dirty="0" smtClean="0">
                <a:solidFill>
                  <a:srgbClr val="C00000"/>
                </a:solidFill>
                <a:cs typeface="Majalla UI"/>
              </a:rPr>
              <a:t>-capillary venous network:</a:t>
            </a:r>
          </a:p>
          <a:p>
            <a:pPr lvl="2" eaLnBrk="1" hangingPunct="1">
              <a:defRPr/>
            </a:pPr>
            <a:r>
              <a:rPr lang="en-US" sz="1900" dirty="0" smtClean="0">
                <a:cs typeface="Majalla UI"/>
              </a:rPr>
              <a:t>It brings the fetal blood extremely close to the maternal blood.</a:t>
            </a:r>
          </a:p>
          <a:p>
            <a:pPr lvl="2" eaLnBrk="1" hangingPunct="1">
              <a:defRPr/>
            </a:pPr>
            <a:r>
              <a:rPr lang="en-US" sz="1900" dirty="0" smtClean="0">
                <a:cs typeface="Majalla UI"/>
              </a:rPr>
              <a:t>The well oxygenated fetal blood in the capillaries passes into veins accompanying the chorionic arteries.</a:t>
            </a:r>
          </a:p>
          <a:p>
            <a:pPr lvl="1" eaLnBrk="1" hangingPunct="1">
              <a:defRPr/>
            </a:pPr>
            <a:r>
              <a:rPr lang="en-US" sz="2200" dirty="0" smtClean="0">
                <a:cs typeface="Majalla UI"/>
              </a:rPr>
              <a:t>At the umbilical cord, they form the </a:t>
            </a:r>
            <a:r>
              <a:rPr lang="en-US" sz="2200" b="1" u="sng" dirty="0" smtClean="0">
                <a:solidFill>
                  <a:srgbClr val="C00000"/>
                </a:solidFill>
                <a:cs typeface="Majalla UI"/>
              </a:rPr>
              <a:t>one Umbilical Vein</a:t>
            </a:r>
            <a:r>
              <a:rPr lang="en-US" sz="2200" b="1" u="sng" dirty="0" smtClean="0">
                <a:solidFill>
                  <a:schemeClr val="accent2"/>
                </a:solidFill>
                <a:cs typeface="Majalla UI"/>
              </a:rPr>
              <a:t>.</a:t>
            </a:r>
            <a:r>
              <a:rPr lang="en-US" sz="2200" u="sng" dirty="0" smtClean="0">
                <a:cs typeface="Majalla UI"/>
              </a:rPr>
              <a:t> </a:t>
            </a:r>
            <a:endParaRPr lang="en-US" sz="2400" b="1" dirty="0" smtClean="0">
              <a:solidFill>
                <a:srgbClr val="C00000"/>
              </a:solidFill>
              <a:cs typeface="Majalla UI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364" name="ClipArt Placeholder 5" descr="5534E1D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9519" r="48378" b="13576"/>
          <a:stretch>
            <a:fillRect/>
          </a:stretch>
        </p:blipFill>
        <p:spPr>
          <a:xfrm>
            <a:off x="179388" y="1484313"/>
            <a:ext cx="3960812" cy="518477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Maternal Placental Circulation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600200"/>
            <a:ext cx="3960117" cy="5213176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80 –100 </a:t>
            </a:r>
            <a:r>
              <a:rPr lang="en-US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spiral endometrial arteries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discharge into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blood is propelled in jet like fountains by the maternal blood pressure.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pressure of this entering blood is higher than that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forms a roof of the space.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 pressure dissipates, The blood flows slowly around the branch villi.</a:t>
            </a:r>
          </a:p>
        </p:txBody>
      </p:sp>
      <p:pic>
        <p:nvPicPr>
          <p:cNvPr id="16388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79512" y="1628800"/>
            <a:ext cx="4500563" cy="3714750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6024" y="1785938"/>
            <a:ext cx="4572000" cy="4357687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988840"/>
            <a:ext cx="3614737" cy="351298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Exchange of metabolites and gases with the fetal blood.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 pressure decreases, the blood flows back from the chorionic plate and enter the endometrial veins to the maternal circulation.</a:t>
            </a:r>
          </a:p>
          <a:p>
            <a:pPr eaLnBrk="1" hangingPunct="1">
              <a:defRPr/>
            </a:pPr>
            <a:endParaRPr lang="en-US" sz="2800" dirty="0" smtClean="0">
              <a:cs typeface="Majalla UI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Maternal Placental Circulation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10411" y="1700808"/>
            <a:ext cx="3638054" cy="338437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 Metabolic: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Synthesis of glycogen, cholesterol and fatty acids.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They supply the fetus with nutrients and energy.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 Transportation of: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 Gases: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Exchange of O2, CO2 and CO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fetus extracts (20 – 30) ml of O2/minute from the maternal blood.</a:t>
            </a:r>
          </a:p>
        </p:txBody>
      </p:sp>
      <p:pic>
        <p:nvPicPr>
          <p:cNvPr id="18436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79388" y="1773238"/>
            <a:ext cx="4286250" cy="41433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29188" y="1600200"/>
            <a:ext cx="4000500" cy="341297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Transportation of: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Nutrients </a:t>
            </a: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Electrolytes: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water, amino acids, carbohydrates, vitamins and free fatty acids are rapidly transferred to the fetus.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Maternal Antibodies: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immunoglobulin G gives  the fetus passive immunity to some infectious diseases (measles, small box) and not to others (chicken box).</a:t>
            </a:r>
          </a:p>
        </p:txBody>
      </p:sp>
      <p:pic>
        <p:nvPicPr>
          <p:cNvPr id="19459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44586" y="1734468"/>
            <a:ext cx="4643438" cy="42148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02919" y="1844824"/>
            <a:ext cx="5041081" cy="439248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Transportation of: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Drugs and Drug metabolites: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cross the placenta by simple diffusion.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affect the fetus directly or indirectly by interfering with placental metabolism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Hormones: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 hormones do not reach the embryo in sufficient amounts.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these hormones 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thyroxine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testosterone which may cause masculinization of a female fetus) can cross the placental membrane </a:t>
            </a: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Waste products: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Urea and uric acid pass through the placental membrane by simple diffusion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  <p:pic>
        <p:nvPicPr>
          <p:cNvPr id="5" name="ClipArt Placeholder 5" descr="B38AAB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 bwMode="auto">
          <a:xfrm>
            <a:off x="179512" y="2132856"/>
            <a:ext cx="3691468" cy="335071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31354" y="1844824"/>
            <a:ext cx="8281292" cy="324036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Endocrine Synthesis: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Progesterone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Maintains pregnancy if the corpus luteum is not functioning well.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Estrogen</a:t>
            </a:r>
            <a:endParaRPr lang="en-US" sz="18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Stimulates uterine growth and development of the mammary glands.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hCS</a:t>
            </a: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Hpl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chorionic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somatomammotropin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Placental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Lactogen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 growth hormone that gives the fetus the priority on maternal blood glucose.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Maintains the corpus luteum and used as indicator of pregnancy.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promotes breast development for milk production.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sp>
        <p:nvSpPr>
          <p:cNvPr id="22531" name="Rectangle 3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757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571625"/>
            <a:ext cx="4000500" cy="459367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is a composite thin membrane of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extra fetal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tissues which 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separates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the fetal and maternal bloods.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Up </a:t>
            </a:r>
            <a:r>
              <a:rPr lang="en-US" sz="2400" u="sng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 (20) weeks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it is composed of (4) layers: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24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Syncytiotrophoblast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u="sng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Cytotrophoblast</a:t>
            </a:r>
            <a:r>
              <a:rPr lang="en-US" sz="2200" u="sng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Connective 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tissue of the </a:t>
            </a:r>
            <a:r>
              <a:rPr lang="en-US" sz="2200" dirty="0" err="1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villus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Endothelium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fetal capillaries.</a:t>
            </a:r>
          </a:p>
        </p:txBody>
      </p:sp>
      <p:pic>
        <p:nvPicPr>
          <p:cNvPr id="22533" name="Picture 5" descr="5534E1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381000" y="1628775"/>
            <a:ext cx="4333875" cy="501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2" y="3789040"/>
            <a:ext cx="100811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07904" y="3573016"/>
            <a:ext cx="864096" cy="216024"/>
          </a:xfrm>
          <a:prstGeom prst="rect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95936" y="1772816"/>
            <a:ext cx="504056" cy="504056"/>
          </a:xfrm>
          <a:prstGeom prst="rect">
            <a:avLst/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7824" y="1628800"/>
            <a:ext cx="720080" cy="432048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571625"/>
            <a:ext cx="3929062" cy="4905375"/>
          </a:xfr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At full term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composed of (3) layers only: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Syncytiotrohoblast</a:t>
            </a: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Connective tissue.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Endothelium of the capillaries.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 some sites,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syncytio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comes in direct contact with the endothelium of the capillaries and forms </a:t>
            </a:r>
            <a:r>
              <a:rPr lang="en-US" sz="24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Vasculosyncytial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placental membrane.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sp>
        <p:nvSpPr>
          <p:cNvPr id="2" name="ClipArt Placeholder 1"/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7" name="Picture 5" descr="5534E1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381000" y="1628775"/>
            <a:ext cx="4333875" cy="501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2969" y="1854238"/>
            <a:ext cx="7358062" cy="31495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Fetal drug addiction can be due to some drugs as </a:t>
            </a:r>
            <a:r>
              <a:rPr lang="en-US" sz="2800" b="1" dirty="0" smtClean="0">
                <a:ea typeface="+mn-ea"/>
              </a:rPr>
              <a:t>Heroin</a:t>
            </a:r>
            <a:r>
              <a:rPr lang="en-US" sz="2800" b="1" dirty="0">
                <a:ea typeface="+mn-ea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All sedatives and analgesics can affect the fetus to some degree.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Drugs used for management of labor can cause respiratory distress to the newborn</a:t>
            </a:r>
            <a:r>
              <a:rPr lang="en-US" sz="2800" dirty="0">
                <a:ea typeface="+mn-ea"/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57813" y="1857375"/>
            <a:ext cx="3246635" cy="409190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It is a </a:t>
            </a:r>
            <a:r>
              <a:rPr lang="en-US" sz="2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Fetomaternal</a:t>
            </a: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organ.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Formed by the beginning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month.</a:t>
            </a: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is the primary site for exchange of gases and nutrients between the mother and the fetus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71" name="Picture 5" descr="7AC797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457200" y="1700213"/>
            <a:ext cx="4471988" cy="4657725"/>
          </a:xfr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46416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Transportation</a:t>
            </a:r>
          </a:p>
        </p:txBody>
      </p:sp>
      <p:pic>
        <p:nvPicPr>
          <p:cNvPr id="25603" name="Picture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8" t="2435" r="6248" b="22035"/>
          <a:stretch>
            <a:fillRect/>
          </a:stretch>
        </p:blipFill>
        <p:spPr>
          <a:xfrm>
            <a:off x="142875" y="1857375"/>
            <a:ext cx="4143375" cy="45005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600200"/>
            <a:ext cx="4643437" cy="504348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transport through the placental membrane is by one of the following mechanisms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Simple (passive) diffusion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Depends on difference in pressure.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Active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Requires energy.</a:t>
            </a: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Facilitated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Through electrical discharge.</a:t>
            </a: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4. Pinocytosis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material engulfed is a small sample of extracellular fluid.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cs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Anomalies of Placenta</a:t>
            </a:r>
          </a:p>
        </p:txBody>
      </p:sp>
      <p:pic>
        <p:nvPicPr>
          <p:cNvPr id="26627" name="Picture 1028" descr="46B9C5A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3" t="4912" r="41002" b="42390"/>
          <a:stretch>
            <a:fillRect/>
          </a:stretch>
        </p:blipFill>
        <p:spPr>
          <a:xfrm>
            <a:off x="285750" y="1928813"/>
            <a:ext cx="3422650" cy="38766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2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600200"/>
            <a:ext cx="5184775" cy="442108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1.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Accreta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absence of chorionic villi with partial or complete absence of the decidua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basalis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Percreta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Chorionic villi penetrate the myometrium to the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perimetrium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presenting sign of these two anomalies is trimester bleeding.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Placenta 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Previa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blastocyst is implanted close to or overlying the internal uterine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associated with late pregnancy bleeding.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is through Cesarean section.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03238"/>
          </a:xfr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Fate of Placenta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75" y="1700213"/>
            <a:ext cx="8172450" cy="1441450"/>
          </a:xfrm>
          <a:solidFill>
            <a:schemeClr val="accent2">
              <a:lumMod val="20000"/>
              <a:lumOff val="80000"/>
            </a:schemeClr>
          </a:solidFill>
          <a:ln w="28575"/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Within 15 minutes after birth of the infant.</a:t>
            </a: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strong uterine contractions that continue after birth compress uterine blood vessels  to limit bleeding &amp; cause the placenta to detach from the uterine wall.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4" y="3213100"/>
            <a:ext cx="5040312" cy="314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56" y="3462114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Best of Luck</a:t>
            </a:r>
            <a:endParaRPr lang="en-US" sz="5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2366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Full Term Placenta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4056" y="2060575"/>
            <a:ext cx="2843808" cy="2664569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Discoid in shape.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Weighs (500 – 600)g.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two surfaces: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Fetal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Maternal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44" name="Content Placeholder 4" descr="7AC797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3575050" y="1784350"/>
            <a:ext cx="5111750" cy="4356100"/>
          </a:xfrm>
          <a:noFill/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140200" y="35734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500563" y="508476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067944" y="1772816"/>
            <a:ext cx="4685779" cy="216024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Fetal Part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Villous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Chorion</a:t>
            </a:r>
            <a:endParaRPr lang="en-US" sz="18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is the bushy area at the embryonic pole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are more in number, enlarged and branch profusely.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0066FF"/>
              </a:solidFill>
              <a:cs typeface="Majalla UI"/>
            </a:endParaRPr>
          </a:p>
        </p:txBody>
      </p:sp>
      <p:pic>
        <p:nvPicPr>
          <p:cNvPr id="8197" name="Content Placeholder 4" descr="31C998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41730" r="61693" b="27628"/>
          <a:stretch>
            <a:fillRect/>
          </a:stretch>
        </p:blipFill>
        <p:spPr bwMode="auto">
          <a:xfrm>
            <a:off x="3923928" y="4077072"/>
            <a:ext cx="3600399" cy="25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BF5B442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>
          <a:xfrm>
            <a:off x="180231" y="1700212"/>
            <a:ext cx="3390009" cy="302493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2564905"/>
            <a:ext cx="3754437" cy="23762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Maternal Part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Decidua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part of the decidua deep to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conceptus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Decidua (Gravid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Endometrium)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is the functional layer of the endometrium in pregnancy which is shed after parturition </a:t>
            </a:r>
            <a:endParaRPr lang="en-US" sz="2800" dirty="0" smtClean="0">
              <a:solidFill>
                <a:srgbClr val="0066FF"/>
              </a:solidFill>
              <a:cs typeface="Majalla UI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Content Placeholder 4" descr="BF5B44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>
          <a:xfrm>
            <a:off x="250825" y="1628775"/>
            <a:ext cx="4608513" cy="41767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0891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Surface</a:t>
            </a:r>
          </a:p>
        </p:txBody>
      </p:sp>
      <p:pic>
        <p:nvPicPr>
          <p:cNvPr id="11267" name="Picture 4" descr="ED534DF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9773" b="78288"/>
          <a:stretch>
            <a:fillRect/>
          </a:stretch>
        </p:blipFill>
        <p:spPr>
          <a:xfrm>
            <a:off x="685800" y="1524000"/>
            <a:ext cx="3314700" cy="2476500"/>
          </a:xfr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3068960"/>
            <a:ext cx="4214812" cy="27649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Smooth because it is covered with the amnion.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The umbilical cord is attached to its center.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The chorionic vessels are radiating from the umbilical cord. </a:t>
            </a:r>
          </a:p>
        </p:txBody>
      </p:sp>
      <p:pic>
        <p:nvPicPr>
          <p:cNvPr id="11269" name="Picture 5" descr="EA207C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3" t="6500" r="40883" b="55309"/>
          <a:stretch>
            <a:fillRect/>
          </a:stretch>
        </p:blipFill>
        <p:spPr bwMode="auto">
          <a:xfrm>
            <a:off x="762000" y="4114800"/>
            <a:ext cx="2952750" cy="26003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2133600"/>
            <a:ext cx="3960117" cy="22315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rough, formed of (15–20) irregular convex areas</a:t>
            </a:r>
            <a:r>
              <a:rPr lang="en-US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(Cotyledons)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cotyledons are separated by grooves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(placental septa)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Each cotyledon is covered by a thin layer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decidua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1" name="Picture 8" descr="EA207C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7217" r="65198" b="59460"/>
          <a:stretch>
            <a:fillRect/>
          </a:stretch>
        </p:blipFill>
        <p:spPr bwMode="auto">
          <a:xfrm>
            <a:off x="250825" y="2133600"/>
            <a:ext cx="4537075" cy="38877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037869"/>
            <a:ext cx="9144000" cy="5909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Maternal Surface</a:t>
            </a:r>
            <a:endParaRPr lang="en-US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71775" y="3357563"/>
            <a:ext cx="50482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232248" cy="166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53136"/>
            <a:ext cx="2124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Structure of a Cotyledon</a:t>
            </a:r>
          </a:p>
        </p:txBody>
      </p:sp>
      <p:pic>
        <p:nvPicPr>
          <p:cNvPr id="13315" name="Picture 4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4313" y="1600200"/>
            <a:ext cx="5000625" cy="397192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0" y="1600201"/>
            <a:ext cx="3357563" cy="355699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consists of two or more stem villi with their many branched villi. 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receives (80-100) maternal spiral arteries that enter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spaces at regular intervals.</a:t>
            </a:r>
          </a:p>
        </p:txBody>
      </p:sp>
      <p:pic>
        <p:nvPicPr>
          <p:cNvPr id="1026" name="Picture 2" descr="http://media-cache-ec0.pinimg.com/736x/47/27/7a/47277ac57e43df16f16af2081cc1c0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37315"/>
            <a:ext cx="2448272" cy="16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Space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3" y="1744216"/>
            <a:ext cx="3816424" cy="2404864"/>
          </a:xfr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Large blood filled spaces which are freely communicating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They receive spiral arteries from the lacunae in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syncytiotrophoblast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spaces are drained through endometrial veins.</a:t>
            </a:r>
          </a:p>
          <a:p>
            <a:pPr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Both arteries and veins pass through pores in 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cytotrophoblastic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shell.</a:t>
            </a:r>
            <a:endParaRPr lang="en-US" sz="1800" dirty="0" smtClean="0">
              <a:cs typeface="Majalla U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>
              <a:cs typeface="Majalla UI"/>
            </a:endParaRPr>
          </a:p>
        </p:txBody>
      </p:sp>
      <p:pic>
        <p:nvPicPr>
          <p:cNvPr id="14340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42875" y="1714500"/>
            <a:ext cx="5000625" cy="4572000"/>
          </a:xfr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75856" y="2132856"/>
            <a:ext cx="86409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classconnection.s3.amazonaws.com/223/flashcards/1190223/jpg/netter2-151333488852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2736304" cy="23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1727</TotalTime>
  <Words>1053</Words>
  <Application>Microsoft Office PowerPoint</Application>
  <PresentationFormat>On-screen Show (4:3)</PresentationFormat>
  <Paragraphs>131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Constantia</vt:lpstr>
      <vt:lpstr>Majalla UI</vt:lpstr>
      <vt:lpstr>Times New Roman</vt:lpstr>
      <vt:lpstr>Traditional Arabic</vt:lpstr>
      <vt:lpstr>Wingdings 2</vt:lpstr>
      <vt:lpstr>Flow</vt:lpstr>
      <vt:lpstr>PLACENTA</vt:lpstr>
      <vt:lpstr>PLACENTA</vt:lpstr>
      <vt:lpstr>Full Term Placenta</vt:lpstr>
      <vt:lpstr>Formation of Placenta</vt:lpstr>
      <vt:lpstr>Formation of Placenta</vt:lpstr>
      <vt:lpstr>Fetal Surface</vt:lpstr>
      <vt:lpstr>PowerPoint Presentation</vt:lpstr>
      <vt:lpstr>Structure of a Cotyledon</vt:lpstr>
      <vt:lpstr>Intervillous Space</vt:lpstr>
      <vt:lpstr>Fetal Placental Circulation</vt:lpstr>
      <vt:lpstr>Maternal Placental Circulation</vt:lpstr>
      <vt:lpstr>Maternal Placental Circulation</vt:lpstr>
      <vt:lpstr>Functions of The Placenta</vt:lpstr>
      <vt:lpstr>Functions of The Placenta</vt:lpstr>
      <vt:lpstr>Functions of The Placenta</vt:lpstr>
      <vt:lpstr>Functions of the Placenta</vt:lpstr>
      <vt:lpstr>Placental Membrane</vt:lpstr>
      <vt:lpstr>Placental Membrane</vt:lpstr>
      <vt:lpstr>PowerPoint Presentation</vt:lpstr>
      <vt:lpstr>Mechanism of Transportation</vt:lpstr>
      <vt:lpstr>Anomalies of Placenta</vt:lpstr>
      <vt:lpstr>Fate of Placenta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ksu</dc:creator>
  <cp:lastModifiedBy>Dr. Vohra</cp:lastModifiedBy>
  <cp:revision>192</cp:revision>
  <dcterms:created xsi:type="dcterms:W3CDTF">2007-06-06T07:52:15Z</dcterms:created>
  <dcterms:modified xsi:type="dcterms:W3CDTF">2018-03-21T12:05:20Z</dcterms:modified>
</cp:coreProperties>
</file>