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3" r:id="rId2"/>
    <p:sldId id="264" r:id="rId3"/>
    <p:sldId id="313" r:id="rId4"/>
    <p:sldId id="303" r:id="rId5"/>
    <p:sldId id="304" r:id="rId6"/>
    <p:sldId id="311" r:id="rId7"/>
    <p:sldId id="285" r:id="rId8"/>
    <p:sldId id="310" r:id="rId9"/>
    <p:sldId id="292" r:id="rId10"/>
    <p:sldId id="316" r:id="rId11"/>
    <p:sldId id="324" r:id="rId12"/>
    <p:sldId id="269" r:id="rId13"/>
    <p:sldId id="270" r:id="rId14"/>
    <p:sldId id="286" r:id="rId15"/>
    <p:sldId id="272" r:id="rId16"/>
    <p:sldId id="307" r:id="rId17"/>
    <p:sldId id="275" r:id="rId18"/>
    <p:sldId id="276" r:id="rId19"/>
    <p:sldId id="322" r:id="rId20"/>
    <p:sldId id="279" r:id="rId21"/>
    <p:sldId id="321" r:id="rId22"/>
    <p:sldId id="320" r:id="rId23"/>
    <p:sldId id="29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0000"/>
    <a:srgbClr val="CC00FF"/>
    <a:srgbClr val="D6CDE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5" autoAdjust="0"/>
  </p:normalViewPr>
  <p:slideViewPr>
    <p:cSldViewPr>
      <p:cViewPr>
        <p:scale>
          <a:sx n="100" d="100"/>
          <a:sy n="100" d="100"/>
        </p:scale>
        <p:origin x="2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2BEAB-8F61-45D9-B8A4-74BF3F4C3849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4DE0D-22D2-4EAE-88A7-4870D58C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4DE0D-22D2-4EAE-88A7-4870D58C44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6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531A-5D30-4CBB-B382-F5BB746D3C01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F4AB-93FF-4206-A44C-77486AA2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87B4-F205-4401-9020-61460DF7FD72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F8A6-E626-4ED8-B5F4-F214609C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CE43-05AE-4219-A5AD-966559FFA01F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AE2B-106B-4D02-A5CC-4E43E3D8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2512-11A4-487F-89EF-C3EEDB3E9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059D-48CC-4573-B73A-CA8F15FABBFE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9CFB-ACB1-478C-BCE7-ED628691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62B2-4AAE-4AC9-928B-9B6996FB600D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833D-F069-4A2E-A28D-57EACCC5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8E0-6BBB-4BE0-A029-3206618A642C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1B92-6F2B-4879-8D74-1D449383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E218-903D-4134-A1E6-D06105193632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9E65-7B12-41B7-82D5-9DDCCEDC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99E-AC68-4454-B3B2-7085B2B1AACD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BD6F-3947-440F-BEA7-FDAA9050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438D-C5C9-416C-BEC6-8C207819D0C9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9061-4EAF-429D-81A1-1720BE45D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B87B-A2FB-40C2-B555-75F1082780E0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2F19-0024-4230-B347-FFB3E4F50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5D2A-D50F-4A1E-8B55-3278CD39E320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2771-C14E-4810-92BE-CDB64622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977794-9E00-4131-ACA3-06B79A040341}" type="datetimeFigureOut">
              <a:rPr lang="en-US"/>
              <a:pPr>
                <a:defRPr/>
              </a:pPr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66915-4A8E-4335-8F9F-C97CFA6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9144000" cy="175260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0066"/>
                </a:solidFill>
              </a:rPr>
              <a:t>Female Perineum and External Genitalia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en-US" sz="2800" b="1" i="1" dirty="0"/>
              <a:t>Dr. Saeed </a:t>
            </a:r>
            <a:r>
              <a:rPr lang="en-US" sz="2800" b="1" i="1" dirty="0" smtClean="0"/>
              <a:t>Vohra</a:t>
            </a:r>
          </a:p>
        </p:txBody>
      </p:sp>
      <p:pic>
        <p:nvPicPr>
          <p:cNvPr id="29698" name="Picture 2" descr="http://t3.gstatic.com/images?q=tbn:ANd9GcSD3bUSv4XMENGq4840mJAlbJDy9-jCgo7jVqp6aiCBQJHrJAkHqIEJLNG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13" y="381000"/>
            <a:ext cx="4343374" cy="95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04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 of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Triangle (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Fascia)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4876800" cy="5334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is continuous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the fascia of abdomen and consists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deep layers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consists of: 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fatty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(Camper’s fascia) makes up the substance of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 &amp; labia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extends into the anal region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membranous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Colle’s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): Does not extend to anal region. Becomes fused with the posterior margin of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invests the muscles in the superficial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21000"/>
          </a:blip>
          <a:srcRect/>
          <a:stretch>
            <a:fillRect/>
          </a:stretch>
        </p:blipFill>
        <p:spPr bwMode="auto">
          <a:xfrm>
            <a:off x="5181600" y="1524000"/>
            <a:ext cx="3761254" cy="42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Rot="1" noChangeArrowheads="1"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Pouches</a:t>
            </a:r>
          </a:p>
        </p:txBody>
      </p:sp>
      <p:pic>
        <p:nvPicPr>
          <p:cNvPr id="6" name="Picture 2" descr="C:\Documents and Settings\Zeenet\My Documents\My Pictures\urogenital_triangles_-_perineal_spaces131485642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51157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412331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3429000" cy="487679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It is the space between the </a:t>
            </a:r>
            <a:r>
              <a:rPr lang="en-US" sz="2400" u="sng" dirty="0" smtClean="0"/>
              <a:t>deep membranous layer</a:t>
            </a:r>
            <a:r>
              <a:rPr lang="en-US" sz="2400" dirty="0" smtClean="0"/>
              <a:t> of superficial fascia and the </a:t>
            </a:r>
            <a:r>
              <a:rPr lang="en-US" sz="2400" u="sng" dirty="0" err="1" smtClean="0"/>
              <a:t>perineal</a:t>
            </a:r>
            <a:r>
              <a:rPr lang="en-US" sz="2400" u="sng" dirty="0" smtClean="0"/>
              <a:t> membrane.</a:t>
            </a:r>
            <a:r>
              <a:rPr lang="en-US" sz="2400" dirty="0" smtClean="0"/>
              <a:t>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membranous layer of superficial fascia.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2000" b="1" dirty="0" smtClean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</a:p>
        </p:txBody>
      </p:sp>
      <p:pic>
        <p:nvPicPr>
          <p:cNvPr id="102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4989506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Contents of Superficial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4724400" cy="54864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Bulbs of vestibule:</a:t>
            </a:r>
            <a:r>
              <a:rPr lang="en-US" sz="2400" dirty="0" smtClean="0">
                <a:solidFill>
                  <a:schemeClr val="hlink"/>
                </a:solidFill>
              </a:rPr>
              <a:t> on each side of vaginal orifice.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Crura</a:t>
            </a:r>
            <a:r>
              <a:rPr lang="en-US" sz="2400" dirty="0" smtClean="0">
                <a:solidFill>
                  <a:srgbClr val="FF0000"/>
                </a:solidFill>
              </a:rPr>
              <a:t> of clitoris.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Superficial </a:t>
            </a: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muscles:</a:t>
            </a:r>
            <a:r>
              <a:rPr lang="en-US" sz="2400" dirty="0" smtClean="0">
                <a:solidFill>
                  <a:schemeClr val="hlink"/>
                </a:solidFill>
              </a:rPr>
              <a:t>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Bulbospongiosus</a:t>
            </a:r>
            <a:r>
              <a:rPr lang="en-US" sz="2400" dirty="0" smtClean="0">
                <a:solidFill>
                  <a:schemeClr val="hlink"/>
                </a:solidFill>
              </a:rPr>
              <a:t> muscle</a:t>
            </a:r>
            <a:r>
              <a:rPr lang="en-US" sz="2400" dirty="0" smtClean="0"/>
              <a:t>, surrounds orifice of vagina and covers </a:t>
            </a:r>
            <a:r>
              <a:rPr lang="en-US" sz="2400" dirty="0" smtClean="0">
                <a:solidFill>
                  <a:schemeClr val="hlink"/>
                </a:solidFill>
              </a:rPr>
              <a:t>vestibular bulb.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Ischiocavernosus</a:t>
            </a:r>
            <a:r>
              <a:rPr lang="en-US" sz="2400" dirty="0" smtClean="0">
                <a:solidFill>
                  <a:schemeClr val="hlink"/>
                </a:solidFill>
              </a:rPr>
              <a:t> muscle, </a:t>
            </a:r>
            <a:r>
              <a:rPr lang="en-US" sz="2400" dirty="0" smtClean="0"/>
              <a:t>covers </a:t>
            </a:r>
            <a:r>
              <a:rPr lang="en-US" sz="2400" dirty="0" err="1" smtClean="0">
                <a:solidFill>
                  <a:schemeClr val="hlink"/>
                </a:solidFill>
              </a:rPr>
              <a:t>crus</a:t>
            </a:r>
            <a:r>
              <a:rPr lang="en-US" sz="2400" dirty="0" smtClean="0">
                <a:solidFill>
                  <a:schemeClr val="hlink"/>
                </a:solidFill>
              </a:rPr>
              <a:t> of clitoris</a:t>
            </a:r>
            <a:r>
              <a:rPr lang="en-US" sz="2400" dirty="0" smtClean="0"/>
              <a:t> on each side.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hlink"/>
                </a:solidFill>
              </a:rPr>
              <a:t>Superficial transverse </a:t>
            </a:r>
            <a:r>
              <a:rPr lang="en-US" sz="2400" dirty="0" err="1" smtClean="0">
                <a:solidFill>
                  <a:schemeClr val="hlink"/>
                </a:solidFill>
              </a:rPr>
              <a:t>perineal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muscles.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Greater vestibular glands: </a:t>
            </a:r>
            <a:r>
              <a:rPr lang="en-US" sz="2400" dirty="0" smtClean="0"/>
              <a:t>on each side of vaginal orifice.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branch of </a:t>
            </a:r>
            <a:r>
              <a:rPr lang="en-US" sz="2400" dirty="0" err="1" smtClean="0">
                <a:solidFill>
                  <a:srgbClr val="FF0000"/>
                </a:solidFill>
              </a:rPr>
              <a:t>pudendal</a:t>
            </a:r>
            <a:r>
              <a:rPr lang="en-US" sz="2400" dirty="0" smtClean="0">
                <a:solidFill>
                  <a:srgbClr val="FF0000"/>
                </a:solidFill>
              </a:rPr>
              <a:t> nerve </a:t>
            </a:r>
            <a:r>
              <a:rPr lang="en-US" sz="2400" dirty="0" smtClean="0"/>
              <a:t>supplying muscles &amp; skin.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 descr="C:\Users\user\Pictures\fdc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3000"/>
          </a:blip>
          <a:srcRect/>
          <a:stretch>
            <a:fillRect/>
          </a:stretch>
        </p:blipFill>
        <p:spPr bwMode="auto">
          <a:xfrm>
            <a:off x="5602472" y="838200"/>
            <a:ext cx="316052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Free User\My Documents\My Pictures\uhgt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393577" cy="2438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Deep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3581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lvl="0" eaLnBrk="1" hangingPunct="1"/>
            <a:r>
              <a:rPr lang="en-US" sz="2000" b="1" dirty="0" smtClean="0">
                <a:solidFill>
                  <a:prstClr val="black"/>
                </a:solidFill>
              </a:rPr>
              <a:t>It is a completely closed space deep to the </a:t>
            </a:r>
            <a:r>
              <a:rPr lang="en-US" sz="2000" b="1" dirty="0" err="1" smtClean="0">
                <a:solidFill>
                  <a:prstClr val="black"/>
                </a:solidFill>
              </a:rPr>
              <a:t>perineal</a:t>
            </a:r>
            <a:r>
              <a:rPr lang="en-US" sz="2000" b="1" dirty="0" smtClean="0">
                <a:solidFill>
                  <a:prstClr val="black"/>
                </a:solidFill>
              </a:rPr>
              <a:t> membrane</a:t>
            </a:r>
          </a:p>
          <a:p>
            <a:pPr eaLnBrk="1" hangingPunct="1"/>
            <a:r>
              <a:rPr lang="en-US" sz="20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portion of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obturator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internus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>
                <a:solidFill>
                  <a:schemeClr val="bg2"/>
                </a:solidFill>
                <a:latin typeface="Garamond" pitchFamily="18" charset="0"/>
              </a:rPr>
              <a:t>Coronal section of pelvis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41379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3429000" cy="4648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urethra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vagina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Sphincter </a:t>
            </a:r>
            <a:r>
              <a:rPr lang="en-US" sz="2800" dirty="0" err="1" smtClean="0">
                <a:solidFill>
                  <a:srgbClr val="FF0000"/>
                </a:solidFill>
              </a:rPr>
              <a:t>urethrae</a:t>
            </a:r>
            <a:r>
              <a:rPr lang="en-US" sz="2800" dirty="0" smtClean="0">
                <a:solidFill>
                  <a:srgbClr val="FF0000"/>
                </a:solidFill>
              </a:rPr>
              <a:t> muscle</a:t>
            </a:r>
            <a:r>
              <a:rPr lang="en-US" sz="2800" dirty="0" smtClean="0"/>
              <a:t>, which is  pierced by urethra &amp; vagina.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Deep transverse </a:t>
            </a:r>
            <a:r>
              <a:rPr lang="en-US" sz="2800" dirty="0" err="1" smtClean="0">
                <a:solidFill>
                  <a:srgbClr val="FF0000"/>
                </a:solidFill>
              </a:rPr>
              <a:t>perineal</a:t>
            </a:r>
            <a:r>
              <a:rPr lang="en-US" sz="2800" dirty="0" smtClean="0">
                <a:solidFill>
                  <a:srgbClr val="FF0000"/>
                </a:solidFill>
              </a:rPr>
              <a:t> muscles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Internal </a:t>
            </a:r>
            <a:r>
              <a:rPr lang="en-US" sz="2800" dirty="0" err="1" smtClean="0">
                <a:solidFill>
                  <a:srgbClr val="FF0000"/>
                </a:solidFill>
              </a:rPr>
              <a:t>pudendal</a:t>
            </a:r>
            <a:r>
              <a:rPr lang="en-US" sz="2800" dirty="0" smtClean="0">
                <a:solidFill>
                  <a:srgbClr val="FF0000"/>
                </a:solidFill>
              </a:rPr>
              <a:t> vessels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Dosal</a:t>
            </a:r>
            <a:r>
              <a:rPr lang="en-US" sz="2800" dirty="0" smtClean="0">
                <a:solidFill>
                  <a:srgbClr val="FF0000"/>
                </a:solidFill>
              </a:rPr>
              <a:t> nerve of clitoris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Contents of Deep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Perineal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Pouch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Zeenat\Pictures\urogenital-diaphragm-external-urethral-sphincter-and-deep-transverse-perineal-muscle.jpg"/>
          <p:cNvPicPr>
            <a:picLocks noChangeAspect="1" noChangeArrowheads="1"/>
          </p:cNvPicPr>
          <p:nvPr/>
        </p:nvPicPr>
        <p:blipFill>
          <a:blip r:embed="rId2" cstate="print"/>
          <a:srcRect l="37586" t="23077" r="2414" b="1923"/>
          <a:stretch>
            <a:fillRect/>
          </a:stretch>
        </p:blipFill>
        <p:spPr bwMode="auto">
          <a:xfrm>
            <a:off x="4419600" y="3962400"/>
            <a:ext cx="3929184" cy="259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0"/>
            <a:ext cx="393403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Vagina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200" y="990600"/>
            <a:ext cx="4572000" cy="51054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 is a muscular canal that leads from the uterus to the external orifice of the genital canal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measures about 3 in. (8 cm) long.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serves as the excretory duct for the menstrual flow &amp; forms part of the birth canal.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vaginal orifice in a virgin possesses a thin mucosal fold, called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hymen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which is perforated at its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Arteries: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artery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branch of the internal iliac artery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branch of the uterine artery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Veins: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drain into the internal iliac veins</a:t>
            </a:r>
          </a:p>
        </p:txBody>
      </p:sp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066800"/>
            <a:ext cx="4221890" cy="3352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19600"/>
            <a:ext cx="4191000" cy="20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1"/>
            <a:ext cx="3810000" cy="42672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Boundaries: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sacrotuberous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Contents:</a:t>
            </a:r>
            <a:r>
              <a:rPr lang="en-US" sz="2600" b="1" dirty="0" smtClean="0">
                <a:solidFill>
                  <a:srgbClr val="3333FF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part of Anal canal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Ano-coccygeal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body</a:t>
            </a:r>
            <a:endParaRPr lang="en-US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fossa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each side</a:t>
            </a:r>
          </a:p>
        </p:txBody>
      </p:sp>
      <p:pic>
        <p:nvPicPr>
          <p:cNvPr id="5122" name="Picture 2" descr="C:\Documents and Settings\Free User\My Documents\My Pictures\f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267200"/>
            <a:ext cx="3829050" cy="2362200"/>
          </a:xfrm>
          <a:prstGeom prst="rect">
            <a:avLst/>
          </a:prstGeom>
          <a:noFill/>
        </p:spPr>
      </p:pic>
      <p:pic>
        <p:nvPicPr>
          <p:cNvPr id="8" name="Picture 7" descr="C8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57929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flipV="1">
            <a:off x="5867400" y="2362200"/>
            <a:ext cx="1143000" cy="604280"/>
          </a:xfrm>
          <a:prstGeom prst="triangle">
            <a:avLst>
              <a:gd name="adj" fmla="val 48806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Canal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57600" cy="2724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914400"/>
            <a:ext cx="4495800" cy="5715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about 1.5 in. long, descending from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ampulla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Relations</a:t>
            </a:r>
            <a:r>
              <a:rPr lang="en-US" sz="2000" dirty="0" smtClean="0">
                <a:solidFill>
                  <a:srgbClr val="00FF99"/>
                </a:solidFill>
              </a:rPr>
              <a:t> </a:t>
            </a:r>
            <a:r>
              <a:rPr lang="en-US" sz="2400" dirty="0" smtClean="0"/>
              <a:t>(In female):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Anteriorly</a:t>
            </a:r>
            <a:r>
              <a:rPr lang="en-US" sz="2000" dirty="0" smtClean="0">
                <a:solidFill>
                  <a:srgbClr val="3333FF"/>
                </a:solidFill>
              </a:rPr>
              <a:t>:</a:t>
            </a:r>
            <a:r>
              <a:rPr lang="en-US" sz="2000" dirty="0" smtClean="0"/>
              <a:t>  </a:t>
            </a:r>
            <a:r>
              <a:rPr lang="en-US" sz="2000" dirty="0" err="1" smtClean="0"/>
              <a:t>Perineal</a:t>
            </a:r>
            <a:r>
              <a:rPr lang="en-US" sz="2000" dirty="0" smtClean="0"/>
              <a:t> body, </a:t>
            </a:r>
            <a:r>
              <a:rPr lang="en-US" sz="2000" dirty="0" err="1" smtClean="0"/>
              <a:t>urogenital</a:t>
            </a:r>
            <a:r>
              <a:rPr lang="en-US" sz="2000" dirty="0" smtClean="0"/>
              <a:t> diaphragm, and lower part of vagina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Posteriorly</a:t>
            </a:r>
            <a:r>
              <a:rPr lang="en-US" sz="2000" dirty="0" smtClean="0">
                <a:solidFill>
                  <a:srgbClr val="3333FF"/>
                </a:solidFill>
                <a:latin typeface="Garamond" pitchFamily="18" charset="0"/>
              </a:rPr>
              <a:t>:</a:t>
            </a:r>
            <a:r>
              <a:rPr lang="en-US" sz="2000" dirty="0" smtClean="0">
                <a:latin typeface="Garamond" pitchFamily="18" charset="0"/>
              </a:rPr>
              <a:t> </a:t>
            </a:r>
            <a:r>
              <a:rPr lang="en-US" sz="2000" dirty="0" err="1" smtClean="0"/>
              <a:t>Anococcygeal</a:t>
            </a:r>
            <a:r>
              <a:rPr lang="en-US" sz="2000" dirty="0" smtClean="0"/>
              <a:t> body.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Laterally: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Ischiorectal</a:t>
            </a:r>
            <a:r>
              <a:rPr lang="en-US" sz="2000" dirty="0" smtClean="0"/>
              <a:t> </a:t>
            </a:r>
            <a:r>
              <a:rPr lang="en-US" sz="2000" dirty="0" err="1" smtClean="0"/>
              <a:t>fossae</a:t>
            </a:r>
            <a:r>
              <a:rPr lang="en-US" sz="2000" dirty="0" smtClean="0"/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Division</a:t>
            </a:r>
            <a:r>
              <a:rPr lang="en-US" sz="2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Divided into: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Upper half</a:t>
            </a:r>
            <a:r>
              <a:rPr lang="en-US" u="sng" dirty="0" smtClean="0"/>
              <a:t>:</a:t>
            </a:r>
            <a:r>
              <a:rPr lang="en-US" dirty="0" smtClean="0"/>
              <a:t> derived from hindgut (</a:t>
            </a:r>
            <a:r>
              <a:rPr lang="en-US" dirty="0" smtClean="0">
                <a:solidFill>
                  <a:srgbClr val="FF0000"/>
                </a:solidFill>
              </a:rPr>
              <a:t>endoderm</a:t>
            </a:r>
            <a:r>
              <a:rPr lang="en-US" dirty="0" smtClean="0"/>
              <a:t>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Lower half</a:t>
            </a:r>
            <a:r>
              <a:rPr lang="en-US" u="sng" dirty="0" smtClean="0"/>
              <a:t>:</a:t>
            </a:r>
            <a:r>
              <a:rPr lang="en-US" dirty="0" smtClean="0"/>
              <a:t> derived from the </a:t>
            </a:r>
            <a:r>
              <a:rPr lang="en-US" dirty="0" err="1" smtClean="0"/>
              <a:t>proctodeum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ectoderm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The two parts have different blood supply, nerve supply and lymphatic </a:t>
            </a:r>
            <a:r>
              <a:rPr lang="en-US" sz="2000" dirty="0" err="1" smtClean="0">
                <a:solidFill>
                  <a:srgbClr val="FF0000"/>
                </a:solidFill>
              </a:rPr>
              <a:t>draiange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 smtClean="0">
              <a:solidFill>
                <a:srgbClr val="FF00FF"/>
              </a:solidFill>
              <a:latin typeface="Arial Rounded MT Bold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 smtClean="0"/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Zeenat\Pictures\dfgv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62400"/>
            <a:ext cx="3663950" cy="251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04801"/>
          <a:ext cx="8610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"/>
                <a:gridCol w="1722120"/>
                <a:gridCol w="2019037"/>
                <a:gridCol w="1900271"/>
                <a:gridCol w="1900271"/>
              </a:tblGrid>
              <a:tr h="6043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 canal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Lymphatic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Nerves</a:t>
                      </a:r>
                      <a:endParaRPr lang="en-US" dirty="0"/>
                    </a:p>
                  </a:txBody>
                  <a:tcPr/>
                </a:tc>
              </a:tr>
              <a:tr h="1640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Upper half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artery (continuation of the inferior mesenteric artery)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vein drained into the inferior mesenteric vein (portal circulation)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Para-rectal nodes drained into         inferior mesenteric lymph nodes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Visceral motor (sympathetic &amp; parasympathetic) &amp; sensory nerves</a:t>
                      </a:r>
                      <a:endParaRPr 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641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Lower half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a.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(branch of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artery)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vein drained into the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vein (Systemic circulation)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(site of portal-systemic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anastomosis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Superficial  inguinal lymph nodes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Somatic motor &amp; sensory nerves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Zeenat\Pictures\Picture1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0"/>
            <a:ext cx="2395537" cy="2133600"/>
          </a:xfrm>
          <a:prstGeom prst="rect">
            <a:avLst/>
          </a:prstGeom>
          <a:noFill/>
        </p:spPr>
      </p:pic>
      <p:pic>
        <p:nvPicPr>
          <p:cNvPr id="7" name="Picture 3" descr="C:\Users\Zeenat\Pictures\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474913" cy="2133600"/>
          </a:xfrm>
          <a:prstGeom prst="rect">
            <a:avLst/>
          </a:prstGeom>
          <a:noFill/>
        </p:spPr>
      </p:pic>
      <p:pic>
        <p:nvPicPr>
          <p:cNvPr id="8" name="Picture 4" descr="C:\Users\Zeenat\Pictures\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1999"/>
            <a:ext cx="2572971" cy="2133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" y="2667000"/>
            <a:ext cx="861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000" b="1" i="1" dirty="0" smtClean="0"/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295400"/>
            <a:ext cx="8610600" cy="47244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FF0066"/>
                </a:solidFill>
              </a:rPr>
              <a:t>At the end of the lecture, the student should be able to describe the:</a:t>
            </a:r>
          </a:p>
          <a:p>
            <a:pPr eaLnBrk="1" hangingPunct="1"/>
            <a:r>
              <a:rPr lang="en-US" sz="2800" i="1" dirty="0" smtClean="0"/>
              <a:t>Boundaries of the perineum.</a:t>
            </a:r>
          </a:p>
          <a:p>
            <a:pPr eaLnBrk="1" hangingPunct="1"/>
            <a:r>
              <a:rPr lang="en-US" sz="2800" i="1" dirty="0" smtClean="0"/>
              <a:t>Division of perineum into two triangles.</a:t>
            </a:r>
          </a:p>
          <a:p>
            <a:pPr eaLnBrk="1" hangingPunct="1"/>
            <a:r>
              <a:rPr lang="en-US" sz="2800" i="1" dirty="0" smtClean="0"/>
              <a:t>Boundaries &amp; Contents of anal &amp; urogenital triangles.</a:t>
            </a:r>
          </a:p>
          <a:p>
            <a:pPr eaLnBrk="1" hangingPunct="1"/>
            <a:r>
              <a:rPr lang="en-US" sz="2800" i="1" dirty="0" smtClean="0"/>
              <a:t>Lower part of Anal canal.</a:t>
            </a:r>
          </a:p>
          <a:p>
            <a:pPr eaLnBrk="1" hangingPunct="1"/>
            <a:r>
              <a:rPr lang="en-US" sz="2800" i="1" dirty="0" smtClean="0"/>
              <a:t>Boundaries &amp; contents of </a:t>
            </a:r>
            <a:r>
              <a:rPr lang="en-US" sz="2800" i="1" dirty="0" err="1" smtClean="0"/>
              <a:t>Ischiorectal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fossa</a:t>
            </a:r>
            <a:r>
              <a:rPr lang="en-US" sz="2800" i="1" dirty="0" smtClean="0"/>
              <a:t>.</a:t>
            </a:r>
          </a:p>
          <a:p>
            <a:pPr eaLnBrk="1" hangingPunct="1"/>
            <a:r>
              <a:rPr lang="en-US" sz="2800" i="1" dirty="0" smtClean="0"/>
              <a:t>Innervation, Blood supply and lymphatic drainage of perineum.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62000"/>
            <a:ext cx="4724400" cy="5715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lined wedge-shaped space on each side of the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Boundaries: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Base: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Skin of the perineum.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Levator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&amp;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covered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Dense fat.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 &amp;  internal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within the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Inferior rectal nerve &amp; vessels crossing the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to reach anal canal.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7170" name="Picture 2" descr="C8F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278" y="1371600"/>
            <a:ext cx="4170122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Fossa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2438400"/>
            <a:ext cx="5334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2438400"/>
            <a:ext cx="304800" cy="22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0" y="4267200"/>
            <a:ext cx="304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657600"/>
            <a:ext cx="762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762000"/>
            <a:ext cx="4877947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838200"/>
            <a:ext cx="3657600" cy="419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formed 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fascia, located on 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 of the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ischiorectal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Pudendal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Nerve Block</a:t>
            </a:r>
            <a:endParaRPr lang="en-US" sz="3200" b="1" i="1" u="sng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752600"/>
            <a:ext cx="510540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Transvaginal</a:t>
            </a:r>
            <a:r>
              <a:rPr lang="en-US" sz="2000" b="1" dirty="0" smtClean="0">
                <a:latin typeface="+mn-lt"/>
              </a:rPr>
              <a:t> method:</a:t>
            </a:r>
            <a:r>
              <a:rPr lang="en-US" dirty="0" smtClean="0">
                <a:latin typeface="+mn-lt"/>
              </a:rPr>
              <a:t> The needle is passed through the vaginal mucous membrane toward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spine. After the needle is passed through the </a:t>
            </a:r>
            <a:r>
              <a:rPr lang="en-US" dirty="0" err="1" smtClean="0">
                <a:latin typeface="+mn-lt"/>
              </a:rPr>
              <a:t>sacrospinous</a:t>
            </a:r>
            <a:r>
              <a:rPr lang="en-US" dirty="0" smtClean="0">
                <a:latin typeface="+mn-lt"/>
              </a:rPr>
              <a:t> ligament, the anesthetic solution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</a:t>
            </a:r>
            <a:endParaRPr lang="en-US" dirty="0">
              <a:latin typeface="+mn-lt"/>
            </a:endParaRPr>
          </a:p>
        </p:txBody>
      </p:sp>
      <p:pic>
        <p:nvPicPr>
          <p:cNvPr id="6146" name="Picture 2" descr="C8FF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752600"/>
            <a:ext cx="3399033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3352800"/>
            <a:ext cx="5105400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Perineal</a:t>
            </a:r>
            <a:r>
              <a:rPr lang="en-US" sz="2000" b="1" dirty="0" smtClean="0">
                <a:latin typeface="+mn-lt"/>
              </a:rPr>
              <a:t> method: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is palpated subcutaneously through the buttock. The needle is inserted on the medial side of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to a depth of about 1 in. (2.5 cm) from the free surface of the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. The anesthetic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nerve.</a:t>
            </a:r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85800"/>
            <a:ext cx="868680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Pudendal</a:t>
            </a:r>
            <a:r>
              <a:rPr lang="en-US" sz="2000" b="1" dirty="0" smtClean="0">
                <a:latin typeface="+mn-lt"/>
              </a:rPr>
              <a:t> nerve block </a:t>
            </a:r>
            <a:r>
              <a:rPr lang="en-US" sz="2000" dirty="0" smtClean="0">
                <a:latin typeface="+mn-lt"/>
              </a:rPr>
              <a:t>is used in providing analgesia for the second stage of </a:t>
            </a:r>
            <a:r>
              <a:rPr lang="en-US" sz="2000" dirty="0" err="1" smtClean="0">
                <a:latin typeface="+mn-lt"/>
              </a:rPr>
              <a:t>labour</a:t>
            </a:r>
            <a:r>
              <a:rPr lang="en-US" sz="2000" dirty="0" smtClean="0">
                <a:latin typeface="+mn-lt"/>
              </a:rPr>
              <a:t> and to provide anesthesia of the perineum in order to create or repair an episiotomy.  Can be done by </a:t>
            </a:r>
            <a:r>
              <a:rPr lang="en-US" sz="2000" dirty="0" err="1" smtClean="0">
                <a:latin typeface="+mn-lt"/>
              </a:rPr>
              <a:t>transvaginally</a:t>
            </a:r>
            <a:r>
              <a:rPr lang="en-US" sz="2000" dirty="0" smtClean="0">
                <a:latin typeface="+mn-lt"/>
              </a:rPr>
              <a:t> or through </a:t>
            </a:r>
            <a:r>
              <a:rPr lang="en-US" sz="2000" dirty="0" err="1" smtClean="0">
                <a:latin typeface="+mn-lt"/>
              </a:rPr>
              <a:t>perineal</a:t>
            </a:r>
            <a:r>
              <a:rPr lang="en-US" sz="2000" dirty="0" smtClean="0">
                <a:latin typeface="+mn-lt"/>
              </a:rPr>
              <a:t> approach.</a:t>
            </a:r>
            <a:endParaRPr lang="en-US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410200"/>
            <a:ext cx="51054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An </a:t>
            </a:r>
            <a:r>
              <a:rPr lang="en-US" b="1" dirty="0" smtClean="0">
                <a:latin typeface="+mn-lt"/>
              </a:rPr>
              <a:t>episiotomy</a:t>
            </a:r>
            <a:r>
              <a:rPr lang="en-US" dirty="0" smtClean="0">
                <a:latin typeface="+mn-lt"/>
              </a:rPr>
              <a:t> is a surgically planned incision on the perineum and the posterior vaginal wall during second stage of labor to prevent </a:t>
            </a:r>
            <a:r>
              <a:rPr lang="en-US" dirty="0" err="1" smtClean="0">
                <a:latin typeface="+mn-lt"/>
              </a:rPr>
              <a:t>perineal</a:t>
            </a:r>
            <a:r>
              <a:rPr lang="en-US" dirty="0" smtClean="0">
                <a:latin typeface="+mn-lt"/>
              </a:rPr>
              <a:t> tear. </a:t>
            </a:r>
            <a:endParaRPr lang="en-US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419600"/>
            <a:ext cx="310237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209675" y="2633752"/>
            <a:ext cx="6562726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Thank </a:t>
            </a:r>
            <a:r>
              <a:rPr lang="en-US" sz="11500" dirty="0" smtClean="0">
                <a:solidFill>
                  <a:srgbClr val="FF00FF"/>
                </a:solidFill>
                <a:latin typeface="Forte" pitchFamily="66" charset="0"/>
              </a:rPr>
              <a:t>You</a:t>
            </a:r>
            <a:endParaRPr lang="en-US" sz="11500" dirty="0">
              <a:solidFill>
                <a:srgbClr val="FF00FF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914400"/>
            <a:ext cx="4800600" cy="5334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Perineum is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of the body below the pelvic diaphragm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diamond shaped area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thighs</a:t>
            </a:r>
            <a:endParaRPr lang="ar-S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 pubis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surfaces  of the thighs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 </a:t>
            </a:r>
            <a:r>
              <a:rPr lang="en-US" sz="2000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Intergluteal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folds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ends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vagina &amp;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 canal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genitalia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&amp;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Anococcygeal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Perineum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9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Documents and Settings\Free User\My Documents\My Pictures\we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90600"/>
            <a:ext cx="2971800" cy="2286000"/>
          </a:xfrm>
          <a:prstGeom prst="rect">
            <a:avLst/>
          </a:prstGeom>
          <a:noFill/>
        </p:spPr>
      </p:pic>
      <p:sp>
        <p:nvSpPr>
          <p:cNvPr id="8" name="Left Bracket 7"/>
          <p:cNvSpPr/>
          <p:nvPr/>
        </p:nvSpPr>
        <p:spPr>
          <a:xfrm>
            <a:off x="6096000" y="2057400"/>
            <a:ext cx="76200" cy="6096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 Body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86800" cy="1981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000" dirty="0" err="1" smtClean="0"/>
              <a:t>Perineal</a:t>
            </a:r>
            <a:r>
              <a:rPr lang="en-US" sz="2000" dirty="0" smtClean="0"/>
              <a:t> body is an irregular </a:t>
            </a:r>
            <a:r>
              <a:rPr lang="en-US" sz="2000" dirty="0" err="1" smtClean="0"/>
              <a:t>fibromuscular</a:t>
            </a:r>
            <a:r>
              <a:rPr lang="en-US" sz="2000" dirty="0" smtClean="0"/>
              <a:t> mass of variable size and consistency, located at midpoint of the line between the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endParaRPr lang="en-US" sz="2000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000" dirty="0" smtClean="0"/>
              <a:t>Lies in the </a:t>
            </a:r>
            <a:r>
              <a:rPr lang="en-US" sz="2000" dirty="0" smtClean="0">
                <a:solidFill>
                  <a:srgbClr val="FF0000"/>
                </a:solidFill>
              </a:rPr>
              <a:t>subcutaneous tissue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B0F0"/>
                </a:solidFill>
              </a:rPr>
              <a:t>posterior to vaginal vestibule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FF"/>
                </a:solidFill>
              </a:rPr>
              <a:t>anterior to the anal canal &amp; anus</a:t>
            </a:r>
          </a:p>
          <a:p>
            <a:pPr eaLnBrk="1" hangingPunct="1"/>
            <a:r>
              <a:rPr lang="en-US" sz="2000" dirty="0" smtClean="0"/>
              <a:t>Forms the </a:t>
            </a:r>
            <a:r>
              <a:rPr lang="en-US" sz="2000" dirty="0" smtClean="0">
                <a:solidFill>
                  <a:srgbClr val="FF00FF"/>
                </a:solidFill>
              </a:rPr>
              <a:t>central point of the perineum  &amp; </a:t>
            </a:r>
            <a:r>
              <a:rPr lang="en-US" sz="2000" dirty="0" smtClean="0"/>
              <a:t>blends anteriorly with the </a:t>
            </a:r>
            <a:r>
              <a:rPr lang="en-US" sz="20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000" b="1" dirty="0" smtClean="0">
                <a:solidFill>
                  <a:srgbClr val="FF0000"/>
                </a:solidFill>
              </a:rPr>
              <a:t> membrane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3048000"/>
            <a:ext cx="32004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Function: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Gives attachment to </a:t>
            </a:r>
            <a:r>
              <a:rPr lang="en-US" sz="2000" dirty="0" err="1">
                <a:latin typeface="+mn-lt"/>
                <a:cs typeface="+mn-cs"/>
              </a:rPr>
              <a:t>perineal</a:t>
            </a:r>
            <a:r>
              <a:rPr lang="en-US" sz="2000" dirty="0">
                <a:latin typeface="+mn-lt"/>
                <a:cs typeface="+mn-cs"/>
              </a:rPr>
              <a:t> muscles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Plays an important role in visceral support especially in </a:t>
            </a:r>
            <a:r>
              <a:rPr lang="en-US" sz="2000" dirty="0" smtClean="0">
                <a:latin typeface="+mn-lt"/>
                <a:cs typeface="+mn-cs"/>
              </a:rPr>
              <a:t>female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026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47265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505200" cy="47244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anococcygeal</a:t>
            </a:r>
            <a:r>
              <a:rPr lang="en-US" sz="2400" dirty="0" smtClean="0"/>
              <a:t> body is a complex </a:t>
            </a:r>
            <a:r>
              <a:rPr lang="en-US" sz="2400" dirty="0" err="1" smtClean="0"/>
              <a:t>musculotendinous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Situated between the </a:t>
            </a:r>
            <a:r>
              <a:rPr lang="en-US" sz="2400" b="1" dirty="0" smtClean="0">
                <a:solidFill>
                  <a:srgbClr val="FF0000"/>
                </a:solidFill>
              </a:rPr>
              <a:t>anterior aspect of the coccyx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posterior wall of the </a:t>
            </a:r>
            <a:r>
              <a:rPr lang="en-US" sz="2400" b="1" dirty="0" err="1" smtClean="0">
                <a:solidFill>
                  <a:srgbClr val="FF0000"/>
                </a:solidFill>
              </a:rPr>
              <a:t>anorectal</a:t>
            </a:r>
            <a:r>
              <a:rPr lang="en-US" sz="2400" b="1" dirty="0" smtClean="0">
                <a:solidFill>
                  <a:srgbClr val="FF0000"/>
                </a:solidFill>
              </a:rPr>
              <a:t> canal</a:t>
            </a:r>
          </a:p>
          <a:p>
            <a:r>
              <a:rPr lang="en-US" sz="2400" dirty="0" smtClean="0"/>
              <a:t>Receives insertion of fibers of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dirty="0" smtClean="0"/>
              <a:t> muscle</a:t>
            </a:r>
          </a:p>
        </p:txBody>
      </p:sp>
      <p:pic>
        <p:nvPicPr>
          <p:cNvPr id="5" name="ClipArt Placeholder 7" descr="C:\Documents and Settings\user\My Documents\My Pictures\C8FF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678235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274638"/>
            <a:ext cx="9144000" cy="63976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33528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Boundaries &amp; Division of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Perineum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4419600" cy="2667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Boundaries:</a:t>
            </a: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</a:rPr>
              <a:t>Its bony boundaries are: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Anterior:</a:t>
            </a:r>
            <a:r>
              <a:rPr lang="en-US" sz="2000" dirty="0" smtClean="0"/>
              <a:t> Symphysis pubis.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Posterior:</a:t>
            </a:r>
            <a:r>
              <a:rPr lang="en-US" sz="2000" dirty="0" smtClean="0"/>
              <a:t> Coccyx.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Lateral: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Ischiopubic</a:t>
            </a:r>
            <a:r>
              <a:rPr lang="en-US" sz="2000" dirty="0" smtClean="0"/>
              <a:t> rami,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sacrotuberous</a:t>
            </a:r>
            <a:r>
              <a:rPr lang="en-US" sz="2000" dirty="0" smtClean="0"/>
              <a:t> ligament.</a:t>
            </a:r>
          </a:p>
          <a:p>
            <a:pPr eaLnBrk="1" hangingPunct="1"/>
            <a:endParaRPr lang="en-US" sz="2400" dirty="0" smtClean="0">
              <a:latin typeface="Garamond" pitchFamily="18" charset="0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3505200"/>
            <a:ext cx="4419600" cy="289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Division: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By </a:t>
            </a:r>
            <a:r>
              <a:rPr lang="en-US" sz="2400" dirty="0">
                <a:latin typeface="+mn-lt"/>
                <a:cs typeface="+mn-cs"/>
              </a:rPr>
              <a:t>an imaginary line passing through two </a:t>
            </a:r>
            <a:r>
              <a:rPr lang="en-US" sz="2400" dirty="0" err="1">
                <a:latin typeface="+mn-lt"/>
                <a:cs typeface="+mn-cs"/>
              </a:rPr>
              <a:t>ischial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tuberosities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smtClean="0">
                <a:latin typeface="+mn-lt"/>
              </a:rPr>
              <a:t>it is divided into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Urogenital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anteriorly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posteriorly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Garamond" pitchFamily="18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6" name="Picture 5" descr="C:\Documents and Settings\Zeenet\My Documents\My Pictures\fdc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3654108" cy="455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8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048000" cy="387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4953000" cy="213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Symphysis pubis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rami &amp;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5" name="Picture 1" descr="C:\Documents and Settings\Zeenet\My Documents\My Pictures\Picture3.jpg"/>
          <p:cNvPicPr>
            <a:picLocks noChangeAspect="1" noChangeArrowheads="1"/>
          </p:cNvPicPr>
          <p:nvPr/>
        </p:nvPicPr>
        <p:blipFill>
          <a:blip r:embed="rId3" cstate="print"/>
          <a:srcRect l="6017" t="10301" r="9336"/>
          <a:stretch>
            <a:fillRect/>
          </a:stretch>
        </p:blipFill>
        <p:spPr bwMode="auto">
          <a:xfrm>
            <a:off x="304800" y="3657600"/>
            <a:ext cx="3733800" cy="284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67200" y="5105400"/>
            <a:ext cx="4495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 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part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urethra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vagina.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 (vulva).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664722">
            <a:off x="1380897" y="52261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Urethra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8664722">
            <a:off x="1609497" y="53785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Vagina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955401">
            <a:off x="1164753" y="585543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Vulva</a:t>
            </a:r>
            <a:endParaRPr lang="en-US" sz="1400" b="1" dirty="0"/>
          </a:p>
        </p:txBody>
      </p:sp>
      <p:sp>
        <p:nvSpPr>
          <p:cNvPr id="11" name="Isosceles Triangle 10"/>
          <p:cNvSpPr/>
          <p:nvPr/>
        </p:nvSpPr>
        <p:spPr>
          <a:xfrm>
            <a:off x="6297283" y="2057400"/>
            <a:ext cx="1322717" cy="762000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 Diaphragm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4891088" cy="533400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A triangular </a:t>
            </a:r>
            <a:r>
              <a:rPr lang="en-US" sz="2800" dirty="0" err="1" smtClean="0">
                <a:solidFill>
                  <a:srgbClr val="FF0000"/>
                </a:solidFill>
              </a:rPr>
              <a:t>musculofascial</a:t>
            </a:r>
            <a:r>
              <a:rPr lang="en-US" sz="2800" dirty="0" smtClean="0">
                <a:solidFill>
                  <a:srgbClr val="FF0000"/>
                </a:solidFill>
              </a:rPr>
              <a:t> diaphragm </a:t>
            </a:r>
            <a:r>
              <a:rPr lang="en-US" sz="2800" dirty="0" smtClean="0"/>
              <a:t>located in the anterior part of the perineum</a:t>
            </a:r>
          </a:p>
          <a:p>
            <a:pPr eaLnBrk="1" hangingPunct="1"/>
            <a:r>
              <a:rPr lang="en-US" sz="2800" dirty="0" smtClean="0"/>
              <a:t>Fills in the gap between the pubic arch</a:t>
            </a:r>
          </a:p>
          <a:p>
            <a:pPr eaLnBrk="1" hangingPunct="1"/>
            <a:r>
              <a:rPr lang="en-US" sz="2800" dirty="0" smtClean="0"/>
              <a:t>Composed of: </a:t>
            </a:r>
            <a:r>
              <a:rPr lang="en-US" sz="2400" b="1" dirty="0" smtClean="0">
                <a:solidFill>
                  <a:srgbClr val="FF00FF"/>
                </a:solidFill>
              </a:rPr>
              <a:t>Sphincter </a:t>
            </a:r>
            <a:r>
              <a:rPr lang="en-US" sz="2400" b="1" dirty="0" err="1" smtClean="0">
                <a:solidFill>
                  <a:srgbClr val="FF00FF"/>
                </a:solidFill>
              </a:rPr>
              <a:t>urethrae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rgbClr val="FF00FF"/>
                </a:solidFill>
              </a:rPr>
              <a:t>deep transverse </a:t>
            </a:r>
            <a:r>
              <a:rPr lang="en-US" sz="24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dirty="0" smtClean="0">
                <a:solidFill>
                  <a:srgbClr val="FF00FF"/>
                </a:solidFill>
              </a:rPr>
              <a:t> muscles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enclosed within the superior and inferior layers of </a:t>
            </a:r>
            <a:r>
              <a:rPr lang="en-US" sz="2400" dirty="0" smtClean="0">
                <a:solidFill>
                  <a:srgbClr val="FF0000"/>
                </a:solidFill>
              </a:rPr>
              <a:t>fascia of the urogenital diaphragm </a:t>
            </a:r>
          </a:p>
          <a:p>
            <a:pPr eaLnBrk="1" hangingPunct="1"/>
            <a:r>
              <a:rPr lang="en-US" sz="2400" dirty="0" smtClean="0"/>
              <a:t>The inferior layer of the fascia is formed by the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</a:rPr>
              <a:t> membrane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5" descr="C:\Documents and Settings\user\My Documents\My Pictures\C8FF3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730250"/>
            <a:ext cx="3276600" cy="2774950"/>
          </a:xfrm>
          <a:noFill/>
          <a:ln>
            <a:solidFill>
              <a:schemeClr val="accent1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46299"/>
            <a:ext cx="3276600" cy="2602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Female External Genitalia (Vulva)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8862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Mons pubis :</a:t>
            </a:r>
            <a:r>
              <a:rPr lang="en-US" sz="2400" dirty="0" smtClean="0"/>
              <a:t> a collection of fat overlying the pubes.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majora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minora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Clitoris.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Vestibule of vagina: </a:t>
            </a:r>
            <a:r>
              <a:rPr lang="en-US" sz="2400" dirty="0" smtClean="0"/>
              <a:t>The interval between the two labia </a:t>
            </a:r>
            <a:r>
              <a:rPr lang="en-US" sz="2400" dirty="0" err="1" smtClean="0"/>
              <a:t>minora</a:t>
            </a:r>
            <a:r>
              <a:rPr lang="en-US" sz="2400" dirty="0" smtClean="0"/>
              <a:t>. </a:t>
            </a:r>
          </a:p>
          <a:p>
            <a:pPr eaLnBrk="1" hangingPunct="1"/>
            <a:r>
              <a:rPr lang="en-US" sz="2400" dirty="0" smtClean="0"/>
              <a:t>Vagina &amp; urethra open into the vestibule through </a:t>
            </a:r>
            <a:r>
              <a:rPr lang="en-US" sz="2400" b="1" dirty="0" smtClean="0">
                <a:solidFill>
                  <a:srgbClr val="FF0000"/>
                </a:solidFill>
              </a:rPr>
              <a:t>urethral orifice </a:t>
            </a:r>
            <a:r>
              <a:rPr lang="en-US" sz="2400" dirty="0" smtClean="0"/>
              <a:t>anteriorly and </a:t>
            </a:r>
            <a:r>
              <a:rPr lang="en-US" sz="2400" b="1" dirty="0" smtClean="0">
                <a:solidFill>
                  <a:srgbClr val="FF0000"/>
                </a:solidFill>
              </a:rPr>
              <a:t>vaginal orifice </a:t>
            </a:r>
            <a:r>
              <a:rPr lang="en-US" sz="2400" dirty="0" smtClean="0"/>
              <a:t>posteriorly.</a:t>
            </a:r>
          </a:p>
        </p:txBody>
      </p:sp>
      <p:pic>
        <p:nvPicPr>
          <p:cNvPr id="5" name="Picture 2" descr="C:\Users\Zeenat\Pictures\perineum.png"/>
          <p:cNvPicPr>
            <a:picLocks noChangeAspect="1" noChangeArrowheads="1"/>
          </p:cNvPicPr>
          <p:nvPr/>
        </p:nvPicPr>
        <p:blipFill>
          <a:blip r:embed="rId2" cstate="print"/>
          <a:srcRect l="8190" t="10345" r="9051"/>
          <a:stretch>
            <a:fillRect/>
          </a:stretch>
        </p:blipFill>
        <p:spPr bwMode="auto">
          <a:xfrm>
            <a:off x="4343400" y="1524000"/>
            <a:ext cx="41148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</TotalTime>
  <Words>1312</Words>
  <Application>Microsoft Office PowerPoint</Application>
  <PresentationFormat>On-screen Show (4:3)</PresentationFormat>
  <Paragraphs>170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Rounded MT Bold</vt:lpstr>
      <vt:lpstr>Calibri</vt:lpstr>
      <vt:lpstr>Forte</vt:lpstr>
      <vt:lpstr>Garamond</vt:lpstr>
      <vt:lpstr>Wingdings</vt:lpstr>
      <vt:lpstr>Office Theme</vt:lpstr>
      <vt:lpstr>Female Perineum and External Genitalia</vt:lpstr>
      <vt:lpstr>OBJECTIVES</vt:lpstr>
      <vt:lpstr>PowerPoint Presentation</vt:lpstr>
      <vt:lpstr>Perineal Body</vt:lpstr>
      <vt:lpstr>PowerPoint Presentation</vt:lpstr>
      <vt:lpstr>Boundaries &amp; Division of Perineum</vt:lpstr>
      <vt:lpstr>           Urogenital Triangle</vt:lpstr>
      <vt:lpstr>Urogenital Diaphragm</vt:lpstr>
      <vt:lpstr>Female External Genitalia (Vulva)</vt:lpstr>
      <vt:lpstr>      Fascia of Urogenital Triangle (Perineal Fascia) </vt:lpstr>
      <vt:lpstr>PowerPoint Presentation</vt:lpstr>
      <vt:lpstr>Superficial Perineal Pouch</vt:lpstr>
      <vt:lpstr>Contents of Superficial Perineal Pouch</vt:lpstr>
      <vt:lpstr>Deep Perineal Pouch</vt:lpstr>
      <vt:lpstr>PowerPoint Presentation</vt:lpstr>
      <vt:lpstr>PowerPoint Presentation</vt:lpstr>
      <vt:lpstr>           Anal Triangle</vt:lpstr>
      <vt:lpstr>Anal Canal</vt:lpstr>
      <vt:lpstr>PowerPoint Presentation</vt:lpstr>
      <vt:lpstr>Ischiorectal Fossa </vt:lpstr>
      <vt:lpstr>PowerPoint Presentation</vt:lpstr>
      <vt:lpstr>PowerPoint Presentation</vt:lpstr>
      <vt:lpstr>PowerPoint Presentation</vt:lpstr>
    </vt:vector>
  </TitlesOfParts>
  <Company>BEST FORUM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PERINEUM AND EXTERNAL GENITALIA</dc:title>
  <dc:creator>Dr. Zeenat Zaidi</dc:creator>
  <cp:lastModifiedBy>Dr. Vohra</cp:lastModifiedBy>
  <cp:revision>256</cp:revision>
  <dcterms:created xsi:type="dcterms:W3CDTF">2011-01-29T05:33:40Z</dcterms:created>
  <dcterms:modified xsi:type="dcterms:W3CDTF">2018-03-11T07:14:02Z</dcterms:modified>
</cp:coreProperties>
</file>