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7"/>
  </p:notesMasterIdLst>
  <p:sldIdLst>
    <p:sldId id="318" r:id="rId2"/>
    <p:sldId id="322" r:id="rId3"/>
    <p:sldId id="326" r:id="rId4"/>
    <p:sldId id="327" r:id="rId5"/>
    <p:sldId id="321" r:id="rId6"/>
    <p:sldId id="332" r:id="rId7"/>
    <p:sldId id="333" r:id="rId8"/>
    <p:sldId id="256" r:id="rId9"/>
    <p:sldId id="324" r:id="rId10"/>
    <p:sldId id="323" r:id="rId11"/>
    <p:sldId id="320" r:id="rId12"/>
    <p:sldId id="336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330" r:id="rId22"/>
    <p:sldId id="325" r:id="rId23"/>
    <p:sldId id="273" r:id="rId24"/>
    <p:sldId id="335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940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65B2A9E-FA78-4A40-988A-1CE830CDEED2}" type="datetime1">
              <a:rPr lang="en-US" smtClean="0"/>
              <a:t>3/19/2018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3/19/2018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7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2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935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3/19/2018 10:14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7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sz="6400" b="1" dirty="0"/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75600" y="4177680"/>
            <a:ext cx="7872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Pathology </a:t>
            </a:r>
            <a:r>
              <a:rPr lang="en-US" b="1" dirty="0"/>
              <a:t>Department</a:t>
            </a:r>
          </a:p>
          <a:p>
            <a:pPr>
              <a:defRPr/>
            </a:pPr>
            <a:r>
              <a:rPr lang="en-US" b="1" dirty="0"/>
              <a:t>KSU, Riyadh</a:t>
            </a:r>
          </a:p>
          <a:p>
            <a:pPr>
              <a:defRPr/>
            </a:pPr>
            <a:r>
              <a:rPr lang="en-US" b="1" dirty="0" smtClean="0"/>
              <a:t>March 2018</a:t>
            </a:r>
            <a:endParaRPr lang="en-US" b="1" dirty="0"/>
          </a:p>
          <a:p>
            <a:pPr>
              <a:defRPr/>
            </a:pPr>
            <a:r>
              <a:rPr lang="en-US" b="1" dirty="0"/>
              <a:t>Reference: Robbins &amp; </a:t>
            </a:r>
            <a:r>
              <a:rPr lang="en-US" b="1" dirty="0" err="1"/>
              <a:t>Cotran</a:t>
            </a:r>
            <a:r>
              <a:rPr lang="en-US" b="1" dirty="0"/>
              <a:t> Pathology and Rubin’s Pathology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6051" y="1556792"/>
            <a:ext cx="853189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Testicular tumors are a </a:t>
            </a:r>
            <a:r>
              <a:rPr lang="en-US" sz="1400" dirty="0"/>
              <a:t>heterogeneous group </a:t>
            </a:r>
            <a:r>
              <a:rPr lang="en-US" sz="1400" dirty="0" smtClean="0"/>
              <a:t>of tumors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 smtClean="0"/>
              <a:t> 1) </a:t>
            </a:r>
            <a:r>
              <a:rPr lang="en-US" sz="1400" b="1" dirty="0" smtClean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2) </a:t>
            </a:r>
            <a:r>
              <a:rPr lang="en-US" sz="1400" b="1" dirty="0" smtClean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140815"/>
            <a:ext cx="8784976" cy="5688632"/>
          </a:xfrm>
        </p:spPr>
        <p:txBody>
          <a:bodyPr>
            <a:normAutofit/>
          </a:bodyPr>
          <a:lstStyle/>
          <a:p>
            <a:pPr eaLnBrk="1" hangingPunct="1"/>
            <a:endParaRPr lang="en-US" sz="2300" dirty="0" smtClean="0"/>
          </a:p>
          <a:p>
            <a:r>
              <a:rPr lang="en-US" sz="2000" dirty="0" smtClean="0"/>
              <a:t>Between 15-30 years of age, these are the most common tumor in men.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gem cell tumors are highly aggressive </a:t>
            </a:r>
            <a:r>
              <a:rPr lang="en-US" sz="2000" dirty="0" smtClean="0"/>
              <a:t>cancers, capable </a:t>
            </a:r>
            <a:r>
              <a:rPr lang="en-US" sz="2000" dirty="0"/>
              <a:t>of </a:t>
            </a:r>
            <a:r>
              <a:rPr lang="en-US" sz="2000" dirty="0" smtClean="0"/>
              <a:t> extensive </a:t>
            </a:r>
            <a:r>
              <a:rPr lang="en-US" sz="2000" dirty="0"/>
              <a:t>dissemination</a:t>
            </a:r>
          </a:p>
          <a:p>
            <a:r>
              <a:rPr lang="en-US" sz="2000" dirty="0" smtClean="0"/>
              <a:t>Good news is that with current </a:t>
            </a:r>
            <a:r>
              <a:rPr lang="en-US" sz="2000" dirty="0"/>
              <a:t>therapy </a:t>
            </a:r>
            <a:r>
              <a:rPr lang="en-US" sz="2000" dirty="0" smtClean="0"/>
              <a:t>most </a:t>
            </a:r>
            <a:r>
              <a:rPr lang="en-US" sz="2000" dirty="0"/>
              <a:t>of them can be </a:t>
            </a:r>
            <a:r>
              <a:rPr lang="en-US" sz="2000" dirty="0" smtClean="0"/>
              <a:t>cured.</a:t>
            </a:r>
          </a:p>
          <a:p>
            <a:r>
              <a:rPr lang="en-US" sz="2000" dirty="0"/>
              <a:t>Germ cell tumors may have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tumor type component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as is 60% of cases a mixture of tumor types e.g. </a:t>
            </a:r>
            <a:r>
              <a:rPr lang="en-US" sz="2000" dirty="0" smtClean="0"/>
              <a:t>mixtures </a:t>
            </a:r>
            <a:r>
              <a:rPr lang="en-US" sz="2000" dirty="0"/>
              <a:t>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000" dirty="0" smtClean="0"/>
              <a:t>Most GCTs originate from  precursor lesions called  </a:t>
            </a:r>
            <a:r>
              <a:rPr lang="en-US" sz="2000" dirty="0" err="1" smtClean="0"/>
              <a:t>intratubular</a:t>
            </a:r>
            <a:r>
              <a:rPr lang="en-US" sz="20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624078" indent="-514350">
              <a:buFont typeface="+mj-lt"/>
              <a:buAutoNum type="romanLcPeriod"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dirty="0"/>
              <a:t>Predisposing factors:</a:t>
            </a:r>
          </a:p>
          <a:p>
            <a:r>
              <a:rPr lang="en-US" dirty="0"/>
              <a:t>Cryptorchidism is associated with a 3 to 5 fold increase in the risk of cancer in the undescended testis and in the contralateral descended testis. About 10% cases of testicular cancer have cryptorchidism. </a:t>
            </a:r>
          </a:p>
          <a:p>
            <a:r>
              <a:rPr lang="en-US" dirty="0"/>
              <a:t>Testicular dysgenesis </a:t>
            </a:r>
          </a:p>
          <a:p>
            <a:r>
              <a:rPr lang="en-US" dirty="0"/>
              <a:t>Genetic factors</a:t>
            </a:r>
          </a:p>
          <a:p>
            <a:r>
              <a:rPr lang="en-US" dirty="0"/>
              <a:t>Strong family predisposition. Brothers, fathers and sons of testicular cancer patients are at risk.</a:t>
            </a:r>
          </a:p>
          <a:p>
            <a:r>
              <a:rPr lang="en-US" dirty="0"/>
              <a:t>There is a high risk of developing cancer in one testis if the contralateral testis has cancer. </a:t>
            </a:r>
          </a:p>
          <a:p>
            <a:r>
              <a:rPr lang="en-US" dirty="0"/>
              <a:t>Testicular tumors are more common in whites than in blacks.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3868" y="1700808"/>
            <a:ext cx="3960439" cy="515719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100" dirty="0" smtClean="0"/>
              <a:t>Is the most common type of testicular tumors.</a:t>
            </a:r>
          </a:p>
          <a:p>
            <a:pPr eaLnBrk="1" hangingPunct="1"/>
            <a:r>
              <a:rPr lang="en-US" sz="2100" dirty="0" smtClean="0"/>
              <a:t>It is also the most common type of testicular GCT (50%)</a:t>
            </a:r>
          </a:p>
          <a:p>
            <a:pPr eaLnBrk="1" hangingPunct="1"/>
            <a:r>
              <a:rPr lang="en-US" sz="2100" dirty="0" smtClean="0"/>
              <a:t>Almost never occur in infants</a:t>
            </a:r>
          </a:p>
          <a:p>
            <a:pPr eaLnBrk="1" hangingPunct="1"/>
            <a:r>
              <a:rPr lang="en-US" sz="2100" dirty="0" smtClean="0"/>
              <a:t>Peak incidence in the 30ies</a:t>
            </a:r>
          </a:p>
          <a:p>
            <a:pPr eaLnBrk="1" hangingPunct="1"/>
            <a:r>
              <a:rPr lang="en-US" sz="2100" dirty="0" smtClean="0"/>
              <a:t>An identical tumor occurs in the ovary (called dysgerminoma).</a:t>
            </a:r>
          </a:p>
          <a:p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</a:t>
            </a:r>
            <a:r>
              <a:rPr lang="en-US" sz="2100" dirty="0" smtClean="0">
                <a:solidFill>
                  <a:prstClr val="black"/>
                </a:solidFill>
              </a:rPr>
              <a:t>90 to 95</a:t>
            </a:r>
            <a:r>
              <a:rPr lang="en-US" sz="2100" dirty="0">
                <a:solidFill>
                  <a:prstClr val="black"/>
                </a:solidFill>
              </a:rPr>
              <a:t>%.</a:t>
            </a:r>
          </a:p>
          <a:p>
            <a:pPr eaLnBrk="1" hangingPunct="1"/>
            <a:r>
              <a:rPr lang="en-US" sz="21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Bulky </a:t>
            </a:r>
            <a:r>
              <a:rPr lang="en-US" sz="2100" dirty="0" smtClean="0"/>
              <a:t>masses, sometimes very large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Homogenous ,</a:t>
            </a:r>
            <a:r>
              <a:rPr lang="en-US" sz="2100" dirty="0" smtClean="0"/>
              <a:t>gray-white, lobulated </a:t>
            </a:r>
            <a:r>
              <a:rPr lang="en-US" sz="21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No </a:t>
            </a:r>
            <a:r>
              <a:rPr lang="en-US" sz="2100" dirty="0"/>
              <a:t>necrosis or hemorrhage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01" y="1844824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301" y="47971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268760"/>
            <a:ext cx="8460432" cy="288032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divided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excellent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3718"/>
            <a:ext cx="360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143508" y="1556792"/>
            <a:ext cx="4212468" cy="53012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metastasizes 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Radiation </a:t>
            </a:r>
            <a:r>
              <a:rPr lang="en-US" dirty="0">
                <a:solidFill>
                  <a:prstClr val="black"/>
                </a:solidFill>
              </a:rPr>
              <a:t>is not as effective as with seminoma, but newer chemotherapeutic </a:t>
            </a:r>
            <a:r>
              <a:rPr lang="en-US" dirty="0" smtClean="0">
                <a:solidFill>
                  <a:prstClr val="black"/>
                </a:solidFill>
              </a:rPr>
              <a:t>agents are very effective with </a:t>
            </a:r>
            <a:r>
              <a:rPr lang="en-US" dirty="0">
                <a:solidFill>
                  <a:prstClr val="black"/>
                </a:solidFill>
              </a:rPr>
              <a:t>greatly improved 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Grossly: smaller 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56" y="1007165"/>
            <a:ext cx="4526657" cy="5086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484784"/>
            <a:ext cx="8424936" cy="518457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None/>
            </a:pPr>
            <a:endParaRPr lang="en-US" sz="29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a pure form in young children </a:t>
            </a:r>
            <a:r>
              <a:rPr lang="en-US" sz="2900" dirty="0" smtClean="0"/>
              <a:t>(pure </a:t>
            </a:r>
            <a:r>
              <a:rPr lang="en-US" sz="2900" dirty="0"/>
              <a:t>YST of the adult testis is </a:t>
            </a:r>
            <a:r>
              <a:rPr lang="en-US" sz="2900" dirty="0" smtClean="0"/>
              <a:t>rare)</a:t>
            </a:r>
            <a:endParaRPr lang="en-US" sz="2900" dirty="0"/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in combination with other NSGCTs, mainly embryonal carcinoma, in 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2900" dirty="0" smtClean="0"/>
              <a:t>It is the most common tumor in infant and children up to 3 years of age and it 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2900" dirty="0">
                <a:solidFill>
                  <a:prstClr val="black"/>
                </a:solidFill>
              </a:rPr>
              <a:t> AFP may be used as a marker of disease progression in the patient's serum and also aid </a:t>
            </a:r>
            <a:r>
              <a:rPr lang="en-US" sz="2900" dirty="0" smtClean="0">
                <a:solidFill>
                  <a:prstClr val="black"/>
                </a:solidFill>
              </a:rPr>
              <a:t>in </a:t>
            </a:r>
            <a:r>
              <a:rPr lang="en-US" sz="2900" dirty="0">
                <a:solidFill>
                  <a:prstClr val="black"/>
                </a:solidFill>
              </a:rPr>
              <a:t>diagnosis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9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 smtClean="0"/>
              <a:t>Hyaline–pink </a:t>
            </a:r>
            <a:r>
              <a:rPr lang="en-US" sz="2900" dirty="0"/>
              <a:t>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/>
              <a:t>alphafetoprotein</a:t>
            </a:r>
            <a:r>
              <a:rPr lang="en-US" sz="2900" dirty="0"/>
              <a:t> (AFP) 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28700" y="1772816"/>
            <a:ext cx="7719764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Highly malignant tumor</a:t>
            </a:r>
          </a:p>
          <a:p>
            <a:r>
              <a:rPr lang="en-US" sz="2000" dirty="0" smtClean="0"/>
              <a:t>Patients have elevated serum </a:t>
            </a:r>
            <a:r>
              <a:rPr lang="en-US" sz="2000" dirty="0"/>
              <a:t>human chorionic gonadotropin (HCG) </a:t>
            </a:r>
            <a:endParaRPr lang="en-US" sz="2000" dirty="0" smtClean="0"/>
          </a:p>
          <a:p>
            <a:r>
              <a:rPr lang="en-US" sz="2000" dirty="0"/>
              <a:t>Small sized lesions</a:t>
            </a:r>
          </a:p>
          <a:p>
            <a:pPr eaLnBrk="1" hangingPunct="1"/>
            <a:r>
              <a:rPr lang="en-US" sz="2000" dirty="0" smtClean="0"/>
              <a:t>Prominent hemorrhage and necrosis</a:t>
            </a:r>
          </a:p>
          <a:p>
            <a:pPr eaLnBrk="1" hangingPunct="1"/>
            <a:r>
              <a:rPr lang="en-US" sz="2000" dirty="0" smtClean="0"/>
              <a:t>Made up of malignant trophoblastic (placental) tissue </a:t>
            </a:r>
            <a:r>
              <a:rPr lang="en-US" sz="2000" dirty="0"/>
              <a:t>(</a:t>
            </a:r>
            <a:r>
              <a:rPr lang="en-US" sz="2000" dirty="0" err="1" smtClean="0"/>
              <a:t>cyto</a:t>
            </a:r>
            <a:r>
              <a:rPr lang="en-US" sz="2000" dirty="0" smtClean="0"/>
              <a:t>-trophoblastic and </a:t>
            </a:r>
            <a:r>
              <a:rPr lang="en-US" sz="2000" dirty="0" err="1" smtClean="0"/>
              <a:t>syncytio-troblastic</a:t>
            </a:r>
            <a:r>
              <a:rPr lang="en-US" sz="2000" dirty="0" smtClean="0"/>
              <a:t> cells)</a:t>
            </a:r>
          </a:p>
          <a:p>
            <a:r>
              <a:rPr lang="en-US" sz="2000" dirty="0" smtClean="0"/>
              <a:t>Tumor cells positive for human chorionic gonadotropin (HCG) stain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Pure </a:t>
            </a:r>
            <a:r>
              <a:rPr lang="en-US" altLang="en-US" sz="20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0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83568" y="1772816"/>
            <a:ext cx="3680971" cy="409458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a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2225" y="33697"/>
            <a:ext cx="4041775" cy="26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61" y="3212976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2180" y="5923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59" y="1628800"/>
            <a:ext cx="4680521" cy="4880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/>
              <a:t>At the end of this lecture, the student should be able to: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Have </a:t>
            </a:r>
            <a:r>
              <a:rPr lang="en-US" sz="1800" dirty="0"/>
              <a:t>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Know </a:t>
            </a:r>
            <a:r>
              <a:rPr lang="en-US" sz="1800" dirty="0"/>
              <a:t>the predisposing factors and pathology of epididymitis.</a:t>
            </a:r>
          </a:p>
          <a:p>
            <a:pPr marL="0" indent="0">
              <a:buNone/>
            </a:pPr>
            <a:r>
              <a:rPr lang="en-US" sz="1800" b="1" dirty="0" smtClean="0"/>
              <a:t>Epididymitis  </a:t>
            </a:r>
            <a:r>
              <a:rPr lang="en-US" sz="1800" b="1" dirty="0"/>
              <a:t>and  </a:t>
            </a:r>
            <a:r>
              <a:rPr lang="en-US" sz="1800" b="1" dirty="0" err="1" smtClean="0"/>
              <a:t>orchitis</a:t>
            </a:r>
            <a:endParaRPr lang="en-US" sz="1800" b="1" dirty="0" smtClean="0"/>
          </a:p>
          <a:p>
            <a:pPr lvl="1"/>
            <a:r>
              <a:rPr lang="en-US" sz="1800" dirty="0" smtClean="0"/>
              <a:t>Non specific </a:t>
            </a:r>
            <a:r>
              <a:rPr lang="en-US" sz="1800" dirty="0"/>
              <a:t>Epididymitis  and 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Granulomatous/Autoimmune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Gonorrhea</a:t>
            </a:r>
          </a:p>
          <a:p>
            <a:pPr lvl="1"/>
            <a:r>
              <a:rPr lang="en-US" sz="1800" dirty="0" smtClean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</a:t>
            </a:r>
            <a:r>
              <a:rPr lang="en-US" sz="1800" dirty="0" smtClean="0"/>
              <a:t>tumors.</a:t>
            </a:r>
          </a:p>
          <a:p>
            <a:pPr marL="137160" indent="0">
              <a:buNone/>
            </a:pPr>
            <a:r>
              <a:rPr lang="en-US" sz="1800" b="1" dirty="0" smtClean="0"/>
              <a:t>Testicular tumors</a:t>
            </a:r>
          </a:p>
          <a:p>
            <a:pPr marL="850392" lvl="1" indent="-457200"/>
            <a:r>
              <a:rPr lang="en-US" sz="1800" dirty="0" smtClean="0"/>
              <a:t>seminoma </a:t>
            </a:r>
          </a:p>
          <a:p>
            <a:pPr marL="850392" lvl="1" indent="-457200"/>
            <a:r>
              <a:rPr lang="en-US" sz="1800" dirty="0" smtClean="0"/>
              <a:t>yolk </a:t>
            </a:r>
            <a:r>
              <a:rPr lang="en-US" sz="1800" dirty="0"/>
              <a:t>sac </a:t>
            </a:r>
            <a:r>
              <a:rPr lang="en-US" sz="1800" dirty="0" smtClean="0"/>
              <a:t>tumor </a:t>
            </a:r>
          </a:p>
          <a:p>
            <a:pPr marL="850392" lvl="1" indent="-457200"/>
            <a:r>
              <a:rPr lang="en-US" sz="1800" dirty="0" smtClean="0"/>
              <a:t>embryonal </a:t>
            </a:r>
            <a:r>
              <a:rPr lang="en-US" sz="1800" dirty="0"/>
              <a:t>carcinoma </a:t>
            </a:r>
            <a:r>
              <a:rPr lang="en-US" sz="1800" dirty="0" smtClean="0"/>
              <a:t> </a:t>
            </a:r>
          </a:p>
          <a:p>
            <a:pPr marL="850392" lvl="1" indent="-457200"/>
            <a:r>
              <a:rPr lang="en-US" sz="1800" dirty="0" err="1" smtClean="0"/>
              <a:t>Teratoma</a:t>
            </a:r>
            <a:endParaRPr lang="en-US" sz="1800" dirty="0" smtClean="0"/>
          </a:p>
          <a:p>
            <a:pPr marL="850392" lvl="1" indent="-457200"/>
            <a:r>
              <a:rPr lang="en-US" sz="1800" dirty="0" err="1" smtClean="0"/>
              <a:t>choriocarcinoma</a:t>
            </a:r>
            <a:r>
              <a:rPr lang="en-US" sz="1800" dirty="0" smtClean="0"/>
              <a:t>.</a:t>
            </a:r>
            <a:endParaRPr lang="en-US" sz="1800" dirty="0"/>
          </a:p>
          <a:p>
            <a:pPr marL="594360" indent="-457200"/>
            <a:endParaRPr lang="en-US" b="1" dirty="0" smtClean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865457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98" y="368311"/>
            <a:ext cx="352989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800"/>
            <a:ext cx="8532440" cy="511256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err="1" smtClean="0"/>
              <a:t>Heterogenous</a:t>
            </a:r>
            <a:r>
              <a:rPr lang="en-US" sz="42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Composed of </a:t>
            </a:r>
            <a:r>
              <a:rPr lang="en-US" sz="4200" dirty="0" err="1" smtClean="0"/>
              <a:t>bizzarely</a:t>
            </a:r>
            <a:r>
              <a:rPr lang="en-US" sz="4200" dirty="0" smtClean="0"/>
              <a:t>  distributed  collection of different type of cells or organ structures (</a:t>
            </a:r>
            <a:r>
              <a:rPr lang="en-US" sz="4200" dirty="0" err="1" smtClean="0"/>
              <a:t>heterogenous</a:t>
            </a:r>
            <a:r>
              <a:rPr lang="en-US" sz="4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If the cells/tissue is mature looking it is called as </a:t>
            </a:r>
            <a:r>
              <a:rPr lang="en-US" sz="4200" b="1" dirty="0" smtClean="0"/>
              <a:t>mature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some of the cells/tissue component is immature it </a:t>
            </a:r>
            <a:r>
              <a:rPr lang="en-US" sz="4200" dirty="0"/>
              <a:t>is called as </a:t>
            </a:r>
            <a:r>
              <a:rPr lang="en-US" sz="4200" b="1" dirty="0" smtClean="0"/>
              <a:t>immature </a:t>
            </a:r>
            <a:r>
              <a:rPr lang="en-US" sz="4200" b="1" dirty="0" err="1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any of </a:t>
            </a:r>
            <a:r>
              <a:rPr lang="en-US" sz="4200" dirty="0"/>
              <a:t>the </a:t>
            </a:r>
            <a:r>
              <a:rPr lang="en-US" sz="4200" dirty="0" smtClean="0"/>
              <a:t>cells/tissue undergoes non germ cell type of malignant </a:t>
            </a:r>
            <a:r>
              <a:rPr lang="en-US" sz="4200" dirty="0" err="1" smtClean="0"/>
              <a:t>tranformation</a:t>
            </a:r>
            <a:r>
              <a:rPr lang="en-US" sz="4200" dirty="0" smtClean="0"/>
              <a:t> it is called </a:t>
            </a:r>
            <a:r>
              <a:rPr lang="en-US" sz="4200" dirty="0"/>
              <a:t>as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 with malignant transformation </a:t>
            </a:r>
            <a:r>
              <a:rPr lang="en-US" sz="4200" dirty="0" smtClean="0"/>
              <a:t>(rare) </a:t>
            </a:r>
            <a:r>
              <a:rPr lang="en-US" sz="4200" dirty="0" err="1" smtClean="0"/>
              <a:t>e.g</a:t>
            </a:r>
            <a:r>
              <a:rPr lang="en-US" sz="4200" dirty="0" smtClean="0"/>
              <a:t> squamous cells develop squamous cell carcinoma or the glandular cells develop adenocarcinoma.</a:t>
            </a:r>
          </a:p>
          <a:p>
            <a:r>
              <a:rPr lang="en-US" sz="4200" dirty="0" smtClean="0"/>
              <a:t>Behavior </a:t>
            </a:r>
            <a:r>
              <a:rPr lang="en-US" sz="4200" dirty="0"/>
              <a:t>of </a:t>
            </a:r>
            <a:r>
              <a:rPr lang="en-US" sz="4200" dirty="0" err="1"/>
              <a:t>teratomas</a:t>
            </a:r>
            <a:r>
              <a:rPr lang="en-US" sz="4200" dirty="0"/>
              <a:t>:</a:t>
            </a:r>
          </a:p>
          <a:p>
            <a:pPr lvl="1"/>
            <a:r>
              <a:rPr lang="en-US" sz="4200" dirty="0"/>
              <a:t>In </a:t>
            </a:r>
            <a:r>
              <a:rPr lang="en-US" sz="4200" dirty="0" smtClean="0"/>
              <a:t>infants and children</a:t>
            </a:r>
            <a:r>
              <a:rPr lang="en-US" sz="4200" dirty="0"/>
              <a:t>, mature </a:t>
            </a:r>
            <a:r>
              <a:rPr lang="en-US" sz="4200" dirty="0" err="1" smtClean="0"/>
              <a:t>teratomas</a:t>
            </a:r>
            <a:r>
              <a:rPr lang="en-US" sz="4200" dirty="0" smtClean="0"/>
              <a:t> are benign</a:t>
            </a:r>
            <a:r>
              <a:rPr lang="en-US" sz="4200" dirty="0"/>
              <a:t> </a:t>
            </a:r>
            <a:r>
              <a:rPr lang="en-US" sz="4200" dirty="0" smtClean="0"/>
              <a:t>and </a:t>
            </a:r>
            <a:r>
              <a:rPr lang="en-US" sz="4200" dirty="0"/>
              <a:t>immature </a:t>
            </a:r>
            <a:r>
              <a:rPr lang="en-US" sz="4200" dirty="0" err="1"/>
              <a:t>teratoma</a:t>
            </a:r>
            <a:r>
              <a:rPr lang="en-US" sz="4200" dirty="0"/>
              <a:t> is considered </a:t>
            </a:r>
            <a:r>
              <a:rPr lang="en-US" sz="4200" dirty="0" smtClean="0"/>
              <a:t>malignant.</a:t>
            </a:r>
            <a:endParaRPr lang="en-US" sz="4200" dirty="0"/>
          </a:p>
          <a:p>
            <a:pPr lvl="1"/>
            <a:r>
              <a:rPr lang="en-US" sz="4200" dirty="0" smtClean="0"/>
              <a:t>In </a:t>
            </a:r>
            <a:r>
              <a:rPr lang="en-US" sz="4200" dirty="0"/>
              <a:t>post pubertal male, all </a:t>
            </a:r>
            <a:r>
              <a:rPr lang="en-US" sz="4200" dirty="0" err="1"/>
              <a:t>teratomas</a:t>
            </a:r>
            <a:r>
              <a:rPr lang="en-US" sz="4200" dirty="0"/>
              <a:t> are regarded as malignant, and capable of metastasis, regardless of whether the elements are mature or not.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90"/>
          <a:stretch/>
        </p:blipFill>
        <p:spPr>
          <a:xfrm>
            <a:off x="467544" y="29399"/>
            <a:ext cx="8237081" cy="6683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GCTs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75240" cy="4234475"/>
          </a:xfrm>
        </p:spPr>
        <p:txBody>
          <a:bodyPr>
            <a:normAutofit/>
          </a:bodyPr>
          <a:lstStyle/>
          <a:p>
            <a:r>
              <a:rPr lang="en-US" sz="2400" dirty="0"/>
              <a:t>Mixed 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combinations/mixtures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556792"/>
            <a:ext cx="8280920" cy="530120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Present as a painless enlarging mass in the testis. Generally any solid testicular mass should be considered neoplastic.</a:t>
            </a:r>
          </a:p>
          <a:p>
            <a:r>
              <a:rPr lang="en-US" sz="2600" dirty="0" smtClean="0"/>
              <a:t>Germ </a:t>
            </a:r>
            <a:r>
              <a:rPr lang="en-US" sz="2600" dirty="0"/>
              <a:t>cell tumors secrete hormones and enzymes that can be detected in blood (HCG, AFP, and lactate dehydrogenase) </a:t>
            </a:r>
            <a:endParaRPr lang="ar-SA" sz="2600" dirty="0"/>
          </a:p>
          <a:p>
            <a:pPr eaLnBrk="1" hangingPunct="1"/>
            <a:r>
              <a:rPr lang="en-US" sz="2600" dirty="0" smtClean="0"/>
              <a:t>Biopsy of a testicular tumor is associated with a risk of tumor spillage therefore it is not recommended.</a:t>
            </a:r>
          </a:p>
          <a:p>
            <a:pPr eaLnBrk="1" hangingPunct="1"/>
            <a:r>
              <a:rPr lang="en-US" sz="2600" dirty="0" smtClean="0"/>
              <a:t>The standard management of solid testicular tumors is radical orchiectomy</a:t>
            </a:r>
          </a:p>
          <a:p>
            <a:pPr eaLnBrk="1" hangingPunct="1"/>
            <a:r>
              <a:rPr lang="en-US" sz="2600" dirty="0" smtClean="0"/>
              <a:t>GCTs can spread </a:t>
            </a:r>
            <a:r>
              <a:rPr lang="en-US" sz="2600" dirty="0"/>
              <a:t>by direct extension to the epididymis, spermatic cord, or scrotal sac</a:t>
            </a:r>
          </a:p>
          <a:p>
            <a:pPr eaLnBrk="1" hangingPunct="1"/>
            <a:r>
              <a:rPr lang="en-US" sz="2600" dirty="0" smtClean="0"/>
              <a:t>Lymphatic spread is common. Retroperitoneal and para-aortic nodes are first to be involved</a:t>
            </a:r>
          </a:p>
          <a:p>
            <a:pPr eaLnBrk="1" hangingPunct="1"/>
            <a:r>
              <a:rPr lang="en-US" sz="2600" dirty="0" err="1" smtClean="0"/>
              <a:t>Hematogenous</a:t>
            </a:r>
            <a:r>
              <a:rPr lang="en-US" sz="2600" dirty="0" smtClean="0"/>
              <a:t> spread to Lung, liver, Brain, and bones.</a:t>
            </a:r>
          </a:p>
          <a:p>
            <a:pPr eaLnBrk="1" hangingPunct="1"/>
            <a:r>
              <a:rPr lang="en-US" sz="2600" dirty="0" err="1" smtClean="0"/>
              <a:t>Seminomatous</a:t>
            </a:r>
            <a:r>
              <a:rPr lang="en-US" sz="2600" dirty="0" smtClean="0"/>
              <a:t> tumors are radiosensitive.</a:t>
            </a:r>
          </a:p>
          <a:p>
            <a:pPr eaLnBrk="1" hangingPunct="1"/>
            <a:r>
              <a:rPr lang="en-US" sz="2600" dirty="0" smtClean="0"/>
              <a:t>Non-</a:t>
            </a:r>
            <a:r>
              <a:rPr lang="en-US" sz="2600" dirty="0" err="1" smtClean="0"/>
              <a:t>seminomatous</a:t>
            </a:r>
            <a:r>
              <a:rPr lang="en-US" sz="2600" dirty="0" smtClean="0"/>
              <a:t> tumors are </a:t>
            </a:r>
            <a:r>
              <a:rPr lang="en-US" sz="2600" dirty="0" err="1" smtClean="0"/>
              <a:t>chemosensitive</a:t>
            </a:r>
            <a:r>
              <a:rPr lang="en-US" sz="26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rognosis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 lnSpcReduction="10000"/>
          </a:bodyPr>
          <a:lstStyle/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More than 95% of patients with </a:t>
            </a:r>
            <a:r>
              <a:rPr lang="en-US" sz="2800" dirty="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90% of patients with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</a:t>
            </a:r>
            <a:r>
              <a:rPr lang="en-US" sz="2800" dirty="0"/>
              <a:t>tumors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/>
              <a:t>The 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tumor.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506189" y="188640"/>
            <a:ext cx="8229600" cy="96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cs typeface="Arial" panose="020B0604020202020204" pitchFamily="34" charset="0"/>
              </a:rPr>
              <a:t>Difference between seminoma and non-</a:t>
            </a:r>
            <a:r>
              <a:rPr lang="en-US" altLang="en-US" b="1" dirty="0" err="1" smtClean="0">
                <a:cs typeface="Arial" panose="020B0604020202020204" pitchFamily="34" charset="0"/>
              </a:rPr>
              <a:t>seminomatous</a:t>
            </a:r>
            <a:r>
              <a:rPr lang="en-US" altLang="en-US" b="1" dirty="0" smtClean="0">
                <a:cs typeface="Arial" panose="020B0604020202020204" pitchFamily="34" charset="0"/>
              </a:rPr>
              <a:t> germ cell tumors </a:t>
            </a:r>
            <a:endParaRPr lang="ar-SA" altLang="en-US" b="1" dirty="0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Epididymitis and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5" y="404813"/>
            <a:ext cx="7942337" cy="590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1"/>
            <a:ext cx="8507288" cy="5229200"/>
          </a:xfrm>
        </p:spPr>
        <p:txBody>
          <a:bodyPr rtlCol="0">
            <a:normAutofit fontScale="850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1.Non specific epididymitis and </a:t>
            </a:r>
            <a:r>
              <a:rPr lang="en-US" sz="2200" b="1" dirty="0" err="1"/>
              <a:t>o</a:t>
            </a:r>
            <a:r>
              <a:rPr lang="en-US" sz="2200" b="1" dirty="0" err="1" smtClean="0"/>
              <a:t>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Causative organisms vary </a:t>
            </a:r>
            <a:r>
              <a:rPr lang="en-US" sz="2200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 age 35 </a:t>
            </a:r>
            <a:r>
              <a:rPr lang="en-US" sz="2200" dirty="0" smtClean="0"/>
              <a:t>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/>
              <a:t>Microscopic findings: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1485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7248" y="1607088"/>
            <a:ext cx="8406680" cy="52578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2.Granulomatous (autoimmune) epididymitis &amp; </a:t>
            </a:r>
            <a:r>
              <a:rPr lang="en-US" sz="1700" b="1" dirty="0" err="1" smtClean="0"/>
              <a:t>orchitis</a:t>
            </a:r>
            <a:r>
              <a:rPr lang="en-US" sz="17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middle–aged </a:t>
            </a:r>
            <a:r>
              <a:rPr lang="en-US" sz="17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mimic testicular </a:t>
            </a:r>
            <a:r>
              <a:rPr lang="en-US" sz="17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autoimmune </a:t>
            </a:r>
            <a:r>
              <a:rPr lang="en-US" sz="1700" dirty="0"/>
              <a:t>basis is </a:t>
            </a:r>
            <a:r>
              <a:rPr lang="en-US" sz="17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May </a:t>
            </a:r>
            <a:r>
              <a:rPr lang="en-US" sz="1700" dirty="0"/>
              <a:t>be </a:t>
            </a:r>
            <a:r>
              <a:rPr lang="en-US" sz="1700" dirty="0" smtClean="0"/>
              <a:t>in </a:t>
            </a:r>
            <a:r>
              <a:rPr lang="en-US" sz="1700" dirty="0"/>
              <a:t>response </a:t>
            </a:r>
            <a:r>
              <a:rPr lang="en-US" sz="1700" dirty="0" smtClean="0"/>
              <a:t>to </a:t>
            </a:r>
            <a:r>
              <a:rPr lang="en-US" sz="1700" dirty="0"/>
              <a:t>disintegrated sperm, </a:t>
            </a:r>
            <a:r>
              <a:rPr lang="en-US" sz="1700" dirty="0" smtClean="0"/>
              <a:t>post-infectious, due </a:t>
            </a:r>
            <a:r>
              <a:rPr lang="en-US" sz="1700" dirty="0"/>
              <a:t>to trauma or </a:t>
            </a:r>
            <a:r>
              <a:rPr lang="en-US" sz="1700" dirty="0" smtClean="0"/>
              <a:t>sarcoidosis.</a:t>
            </a:r>
            <a:endParaRPr lang="en-US" sz="17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err="1"/>
              <a:t>G</a:t>
            </a:r>
            <a:r>
              <a:rPr lang="en-US" sz="1700" dirty="0" err="1" smtClean="0"/>
              <a:t>onoccocal</a:t>
            </a:r>
            <a:r>
              <a:rPr lang="en-US" sz="1700" dirty="0" smtClean="0"/>
              <a:t>  infection can spread from urethra </a:t>
            </a:r>
            <a:r>
              <a:rPr lang="en-US" sz="1700" dirty="0"/>
              <a:t>to </a:t>
            </a:r>
            <a:r>
              <a:rPr lang="en-US" sz="1700" dirty="0" smtClean="0"/>
              <a:t>prostate, seminal </a:t>
            </a:r>
            <a:r>
              <a:rPr lang="en-US" sz="1700" dirty="0"/>
              <a:t>vesicles and then to </a:t>
            </a:r>
            <a:r>
              <a:rPr lang="en-US" sz="1700" dirty="0" smtClean="0"/>
              <a:t>epididymis and testis leading to </a:t>
            </a:r>
            <a:r>
              <a:rPr lang="en-US" sz="1700" dirty="0" err="1" smtClean="0"/>
              <a:t>suppurative</a:t>
            </a:r>
            <a:r>
              <a:rPr lang="en-US" sz="1700" dirty="0" smtClean="0"/>
              <a:t> </a:t>
            </a:r>
            <a:r>
              <a:rPr lang="en-US" sz="1700" dirty="0" err="1" smtClean="0"/>
              <a:t>orchitis</a:t>
            </a:r>
            <a:r>
              <a:rPr lang="en-US" sz="17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17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There is associated tuberculous </a:t>
            </a:r>
            <a:r>
              <a:rPr lang="en-US" sz="1700" dirty="0" smtClean="0"/>
              <a:t>prostatitis and seminal </a:t>
            </a:r>
            <a:r>
              <a:rPr lang="en-US" sz="1700" dirty="0" err="1" smtClean="0"/>
              <a:t>vesiculitis</a:t>
            </a:r>
            <a:r>
              <a:rPr lang="en-US" sz="1700" dirty="0" smtClean="0"/>
              <a:t> </a:t>
            </a:r>
            <a:endParaRPr lang="en-US" sz="17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Microscopy: </a:t>
            </a:r>
            <a:r>
              <a:rPr lang="en-US" sz="1700" dirty="0" err="1"/>
              <a:t>Caseating</a:t>
            </a:r>
            <a:r>
              <a:rPr lang="en-US" sz="1700" dirty="0"/>
              <a:t> </a:t>
            </a:r>
            <a:r>
              <a:rPr lang="en-US" sz="1700" dirty="0" smtClean="0"/>
              <a:t>Granulomas </a:t>
            </a:r>
            <a:endParaRPr lang="en-US" sz="17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755576" y="1988840"/>
            <a:ext cx="4464497" cy="509888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06084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4" id="{B3DB3A62-81C4-49EF-9FD7-C3334CF61A90}" vid="{CBF8A945-E26D-498B-B94A-29FDE1C18A5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1747</Words>
  <Application>Microsoft Office PowerPoint</Application>
  <PresentationFormat>On-screen Show (4:3)</PresentationFormat>
  <Paragraphs>230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Tw Cen MT</vt:lpstr>
      <vt:lpstr>Wingdings</vt:lpstr>
      <vt:lpstr>Wingdings 2</vt:lpstr>
      <vt:lpstr>Theme14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GERM CELL TUMORS (GCT)</vt:lpstr>
      <vt:lpstr>Seminoma</vt:lpstr>
      <vt:lpstr>Seminoma</vt:lpstr>
      <vt:lpstr>Spermatocytic Seminoma</vt:lpstr>
      <vt:lpstr>Embryonal Carcinoma</vt:lpstr>
      <vt:lpstr>Yolk Sac Tumor</vt:lpstr>
      <vt:lpstr>Choriocarcinoma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Sufia</dc:creator>
  <cp:lastModifiedBy>Tariq Aljohani</cp:lastModifiedBy>
  <cp:revision>118</cp:revision>
  <dcterms:created xsi:type="dcterms:W3CDTF">2005-03-09T09:49:13Z</dcterms:created>
  <dcterms:modified xsi:type="dcterms:W3CDTF">2018-03-19T07:55:53Z</dcterms:modified>
</cp:coreProperties>
</file>