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304" r:id="rId2"/>
    <p:sldId id="278" r:id="rId3"/>
    <p:sldId id="281" r:id="rId4"/>
    <p:sldId id="279" r:id="rId5"/>
    <p:sldId id="280" r:id="rId6"/>
    <p:sldId id="283" r:id="rId7"/>
    <p:sldId id="284" r:id="rId8"/>
    <p:sldId id="286" r:id="rId9"/>
    <p:sldId id="287" r:id="rId10"/>
    <p:sldId id="306" r:id="rId11"/>
    <p:sldId id="317" r:id="rId12"/>
    <p:sldId id="291" r:id="rId13"/>
    <p:sldId id="292" r:id="rId14"/>
    <p:sldId id="293" r:id="rId15"/>
    <p:sldId id="294" r:id="rId16"/>
    <p:sldId id="296" r:id="rId17"/>
    <p:sldId id="295" r:id="rId18"/>
    <p:sldId id="297" r:id="rId19"/>
    <p:sldId id="298" r:id="rId20"/>
    <p:sldId id="300" r:id="rId21"/>
    <p:sldId id="299" r:id="rId22"/>
    <p:sldId id="312" r:id="rId23"/>
    <p:sldId id="302" r:id="rId24"/>
    <p:sldId id="256" r:id="rId25"/>
    <p:sldId id="257" r:id="rId26"/>
    <p:sldId id="258" r:id="rId27"/>
    <p:sldId id="311" r:id="rId28"/>
    <p:sldId id="315" r:id="rId29"/>
    <p:sldId id="316" r:id="rId30"/>
    <p:sldId id="262" r:id="rId31"/>
    <p:sldId id="273" r:id="rId32"/>
    <p:sldId id="263" r:id="rId33"/>
    <p:sldId id="307" r:id="rId34"/>
    <p:sldId id="308" r:id="rId35"/>
    <p:sldId id="313" r:id="rId36"/>
    <p:sldId id="314" r:id="rId37"/>
    <p:sldId id="309" r:id="rId38"/>
    <p:sldId id="269" r:id="rId39"/>
    <p:sldId id="268" r:id="rId40"/>
    <p:sldId id="272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68698B-D328-417E-A051-3D658555BD59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247D69-78E6-45C5-8362-799C5C84C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0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E57A-7CAD-405A-8F88-3C510937EF60}" type="datetimeFigureOut">
              <a:rPr lang="en-GB" smtClean="0"/>
              <a:pPr/>
              <a:t>10/03/2018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6318C-BAC4-4BB5-B6B6-2FFFAAF777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6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79C3-2FD8-46EC-B8AE-5B269F08CF2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309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79C3-2FD8-46EC-B8AE-5B269F08CF2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008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57AB48-8BED-4AA5-B87F-098375EDF8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077200" cy="304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</a:t>
            </a:r>
            <a:r>
              <a:rPr lang="en-US" sz="4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Cycle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GUYTON &amp; HALL, Chapter 81</a:t>
            </a:r>
            <a:endParaRPr lang="en-US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76400" y="42672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King Saud University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2123" t="14583" r="22694"/>
          <a:stretch>
            <a:fillRect/>
          </a:stretch>
        </p:blipFill>
        <p:spPr bwMode="auto">
          <a:xfrm>
            <a:off x="2286000" y="228600"/>
            <a:ext cx="419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AppData\Local\Microsoft\Windows\Temporary Internet Files\Low\Content.IE5\FWO33X9B\Folicular%20phase[1].jpg"/>
          <p:cNvPicPr>
            <a:picLocks noChangeAspect="1" noChangeArrowheads="1"/>
          </p:cNvPicPr>
          <p:nvPr/>
        </p:nvPicPr>
        <p:blipFill>
          <a:blip r:embed="rId2" cstate="print"/>
          <a:srcRect l="3333" r="37500" b="29863"/>
          <a:stretch>
            <a:fillRect/>
          </a:stretch>
        </p:blipFill>
        <p:spPr>
          <a:xfrm>
            <a:off x="4495800" y="1752600"/>
            <a:ext cx="46482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59433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early growth of the primary follicle up to the </a:t>
            </a: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antral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stage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under </a:t>
            </a:r>
            <a:r>
              <a:rPr lang="en-U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stimulation only.  Then there is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accelerated growth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the follicle to larger follicle called </a:t>
            </a:r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vesicular follicle (</a:t>
            </a:r>
            <a:r>
              <a:rPr lang="en-US" sz="2400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Graffian</a:t>
            </a:r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caused by:</a:t>
            </a:r>
          </a:p>
          <a:p>
            <a:pPr marL="3175" indent="-3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41148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buFont typeface="+mj-lt"/>
              <a:buAutoNum type="arabicPeriod"/>
              <a:defRPr/>
            </a:pPr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Estrogen ↑ FSH receptors </a:t>
            </a:r>
          </a:p>
          <a:p>
            <a:pPr marL="3175" indent="-3175">
              <a:defRPr/>
            </a:pPr>
            <a:r>
              <a:rPr lang="en-US" sz="21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(positive feedback effect).</a:t>
            </a:r>
          </a:p>
          <a:p>
            <a:pPr marL="3175" indent="-3175">
              <a:defRPr/>
            </a:pPr>
            <a:endParaRPr lang="en-US" sz="2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Estrogen &amp; FSH combine </a:t>
            </a:r>
          </a:p>
          <a:p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promote </a:t>
            </a:r>
            <a:r>
              <a:rPr lang="en-US" sz="215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LH</a:t>
            </a:r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receptors on</a:t>
            </a:r>
          </a:p>
          <a:p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1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en-US" sz="215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1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</a:t>
            </a:r>
          </a:p>
          <a:p>
            <a:r>
              <a:rPr lang="en-GB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addition to FSH stimulation.</a:t>
            </a:r>
          </a:p>
          <a:p>
            <a:endParaRPr lang="en-GB" sz="2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Proliferation of the follicular theca cells &amp; increase their secretion.</a:t>
            </a:r>
          </a:p>
          <a:p>
            <a:endParaRPr lang="en-GB" sz="2150" dirty="0"/>
          </a:p>
        </p:txBody>
      </p:sp>
      <p:sp>
        <p:nvSpPr>
          <p:cNvPr id="5" name="Down Arrow 4"/>
          <p:cNvSpPr/>
          <p:nvPr/>
        </p:nvSpPr>
        <p:spPr>
          <a:xfrm>
            <a:off x="1828800" y="4495800"/>
            <a:ext cx="533400" cy="838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447800"/>
            <a:ext cx="8503920" cy="3352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antral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follicles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begin to grow.  The ovum enlarges &amp; remains embedded at one pole of the </a:t>
            </a:r>
            <a:r>
              <a:rPr lang="en-US" sz="2200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cells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 the follicle</a:t>
            </a:r>
          </a:p>
          <a:p>
            <a:pPr lv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After a week or more of growth—but before ovulation occurs—one of the follicles begins to outgrow all the others, and the remaining 5 to 11 developing follicles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involute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(a process called </a:t>
            </a:r>
            <a:r>
              <a:rPr lang="en-GB" sz="2200" i="1" dirty="0" err="1" smtClean="0">
                <a:latin typeface="Arial" pitchFamily="34" charset="0"/>
                <a:cs typeface="Arial" pitchFamily="34" charset="0"/>
              </a:rPr>
              <a:t>atresia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810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follicle growth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68696" t="32911" r="6956" b="37975"/>
          <a:stretch>
            <a:fillRect/>
          </a:stretch>
        </p:blipFill>
        <p:spPr bwMode="auto">
          <a:xfrm>
            <a:off x="6553200" y="4267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349752"/>
          </a:xfrm>
        </p:spPr>
        <p:txBody>
          <a:bodyPr>
            <a:noAutofit/>
          </a:bodyPr>
          <a:lstStyle/>
          <a:p>
            <a:pPr marL="3175" lvl="0" indent="-3175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Ovulation in a woman who has a normal 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28-day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female sexual cycle occurs 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14 days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after the onset of menstruation. </a:t>
            </a:r>
          </a:p>
          <a:p>
            <a:pPr marL="3175" indent="-3175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Without LH hormone, ovulation will not occur</a:t>
            </a:r>
            <a:endParaRPr lang="en-US" sz="22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175" indent="-3175">
              <a:buFont typeface="Wingdings" pitchFamily="2" charset="2"/>
              <a:buChar char="v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2 days before ovulation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rate of LH secretion ↑ to 6-16 fold &amp; peaks about 16 hrs before ovulation. </a:t>
            </a:r>
          </a:p>
          <a:p>
            <a:pPr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56580"/>
            <a:ext cx="3505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66"/>
                </a:solidFill>
              </a:rPr>
              <a:t>Ovulation</a:t>
            </a:r>
          </a:p>
        </p:txBody>
      </p:sp>
      <p:pic>
        <p:nvPicPr>
          <p:cNvPr id="5" name="Picture 4" descr="81-3"/>
          <p:cNvPicPr>
            <a:picLocks noChangeAspect="1" noChangeArrowheads="1"/>
          </p:cNvPicPr>
          <p:nvPr/>
        </p:nvPicPr>
        <p:blipFill>
          <a:blip r:embed="rId2" cstate="print"/>
          <a:srcRect l="5051" t="46875" r="12121" b="6250"/>
          <a:stretch>
            <a:fillRect/>
          </a:stretch>
        </p:blipFill>
        <p:spPr>
          <a:xfrm>
            <a:off x="1143000" y="4267200"/>
            <a:ext cx="624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lnSpcReduction="10000"/>
          </a:bodyPr>
          <a:lstStyle/>
          <a:p>
            <a:pPr marL="3175" indent="-3175">
              <a:buNone/>
            </a:pPr>
            <a:r>
              <a:rPr lang="en-US" sz="25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LH surge is necessary for final follicular growth and ovulation: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175" indent="-3175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FSH also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to 3 fold &amp; acts synergistically with LH to cause swelling of the follicle before ovulation. </a:t>
            </a:r>
          </a:p>
          <a:p>
            <a:pPr marL="3175" indent="-3175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175" indent="-3175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LH has specific effect on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cells &amp; theca cells converting them to </a:t>
            </a:r>
            <a:r>
              <a:rPr lang="en-US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progesterone-secreting cells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rate of estrogen secretion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about 1 day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before ovulation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while progesterone secretion begin to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↑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71800" y="356580"/>
            <a:ext cx="3505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66"/>
                </a:solidFill>
              </a:rPr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81-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524000"/>
            <a:ext cx="7543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667000"/>
            <a:ext cx="57912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400" b="1" u="sng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theca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externa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begins to secrete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proteolytic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enzymes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causes weakening of the wall resulting in swelling of the follicle &amp; degeneration of the stigma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rapid growth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new blood vessels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into the follicle wall &amp; prostaglandins are secreted into the follicular tissue.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810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Initiation of ovulation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447800"/>
            <a:ext cx="8915400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 quantity of LH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causes rapid secretion of progesterone from the follicle. Within a few hours </a:t>
            </a:r>
            <a:r>
              <a:rPr lang="en-US" sz="22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events occur which are necessary for ovulation: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61979" t="12630" r="9895" b="43229"/>
          <a:stretch/>
        </p:blipFill>
        <p:spPr>
          <a:xfrm>
            <a:off x="5715000" y="2514600"/>
            <a:ext cx="3276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4800600" cy="5745163"/>
          </a:xfrm>
        </p:spPr>
        <p:txBody>
          <a:bodyPr>
            <a:normAutofit/>
          </a:bodyPr>
          <a:lstStyle/>
          <a:p>
            <a:pPr marL="3175" indent="-317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During ovulation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stigma protrudes &amp; fluids ooze from the follicle &amp; the stigma ruptures allowing more viscous fluid outward carrying with it the ovum surrounded by mass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cells called </a:t>
            </a:r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corona </a:t>
            </a:r>
            <a:r>
              <a:rPr lang="en-US" sz="2400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radiata</a:t>
            </a:r>
            <a:endParaRPr lang="en-US" sz="2400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56580"/>
            <a:ext cx="3505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66"/>
                </a:solidFill>
              </a:rPr>
              <a:t>Ovulation</a:t>
            </a:r>
          </a:p>
        </p:txBody>
      </p:sp>
      <p:pic>
        <p:nvPicPr>
          <p:cNvPr id="5" name="Picture 4" descr="X2604-O-20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352925"/>
            <a:ext cx="3810000" cy="23526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3860" t="28571" r="28947" b="12857"/>
          <a:stretch>
            <a:fillRect/>
          </a:stretch>
        </p:blipFill>
        <p:spPr bwMode="auto">
          <a:xfrm>
            <a:off x="6629400" y="11430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524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52400" y="990600"/>
            <a:ext cx="8915400" cy="5334000"/>
            <a:chOff x="76200" y="1371600"/>
            <a:chExt cx="8915400" cy="5334000"/>
          </a:xfrm>
        </p:grpSpPr>
        <p:grpSp>
          <p:nvGrpSpPr>
            <p:cNvPr id="4" name="Group 8"/>
            <p:cNvGrpSpPr/>
            <p:nvPr/>
          </p:nvGrpSpPr>
          <p:grpSpPr>
            <a:xfrm>
              <a:off x="76200" y="1371600"/>
              <a:ext cx="8915400" cy="5334000"/>
              <a:chOff x="76200" y="1371600"/>
              <a:chExt cx="8915400" cy="5334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" y="1371600"/>
                <a:ext cx="8915400" cy="533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400" y="6059269"/>
                <a:ext cx="2590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7-8 days after ovulation       ~ 1.5 cm in diameter</a:t>
                </a:r>
                <a:endParaRPr lang="en-GB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V="1">
                <a:off x="1143000" y="4876800"/>
                <a:ext cx="228600" cy="1219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914400" y="2249269"/>
              <a:ext cx="106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corpus </a:t>
              </a:r>
              <a:r>
                <a:rPr lang="en-US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albicans</a:t>
              </a:r>
              <a:r>
                <a:rPr lang="en-US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81200" y="6324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 with the theca cells are called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luteum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027237"/>
            <a:ext cx="8534400" cy="42973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400" u="sng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After expulsion of the ovum from the follicle, the remaining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theca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interna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cells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change to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lutein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cells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become filled with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lipid inclusions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giving them yellowish appearance.  </a:t>
            </a:r>
            <a:endParaRPr lang="en-US" sz="24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cells in corpus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 large amount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progesterone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estrogen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 The theca cells form mainly androgens which are converted by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cells into female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hormones and small amount can appear in plasma.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u="sng" dirty="0" smtClean="0">
                <a:solidFill>
                  <a:srgbClr val="00B050"/>
                </a:solidFill>
              </a:rPr>
              <a:t>‘’</a:t>
            </a:r>
            <a:r>
              <a:rPr lang="en-US" sz="3000" b="1" u="sng" dirty="0" err="1" smtClean="0">
                <a:solidFill>
                  <a:srgbClr val="00B050"/>
                </a:solidFill>
              </a:rPr>
              <a:t>Luteal</a:t>
            </a:r>
            <a:r>
              <a:rPr lang="en-US" sz="3000" b="1" u="sng" dirty="0" smtClean="0">
                <a:solidFill>
                  <a:srgbClr val="00B050"/>
                </a:solidFill>
              </a:rPr>
              <a:t>’’ phase of the ovarian cycle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810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Corpus </a:t>
            </a:r>
            <a:r>
              <a:rPr lang="en-US" sz="4000" b="1" dirty="0" err="1" smtClean="0">
                <a:solidFill>
                  <a:srgbClr val="FF0000"/>
                </a:solidFill>
              </a:rPr>
              <a:t>Luteum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4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724400"/>
          </a:xfrm>
        </p:spPr>
        <p:txBody>
          <a:bodyPr>
            <a:normAutofit/>
          </a:bodyPr>
          <a:lstStyle/>
          <a:p>
            <a:pPr marL="41148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you should </a:t>
            </a: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 able to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14350" indent="-2857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Recognize the hypothalamic-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pituitary-ovarian-axi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 </a:t>
            </a:r>
          </a:p>
          <a:p>
            <a:pPr marL="514350" indent="-2857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physiological phases of ovarian cycles</a:t>
            </a:r>
          </a:p>
          <a:p>
            <a:pPr marL="514350" indent="-2857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the </a:t>
            </a:r>
            <a:r>
              <a:rPr lang="en-US" dirty="0">
                <a:latin typeface="Arial" pitchFamily="34" charset="0"/>
                <a:cs typeface="Arial" pitchFamily="34" charset="0"/>
              </a:rPr>
              <a:t>changes that occur in the ovaries leading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ovulation</a:t>
            </a:r>
          </a:p>
          <a:p>
            <a:pPr marL="514350" indent="-2857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the development and the fate of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22437"/>
            <a:ext cx="8610600" cy="5516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Function of LH:</a:t>
            </a:r>
          </a:p>
          <a:p>
            <a:pPr marL="3175" indent="-3175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1-Change of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and theca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interna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cells into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lutein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cells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175" indent="-3175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2- Causes ovulation. </a:t>
            </a:r>
          </a:p>
          <a:p>
            <a:pPr marL="3175" indent="-3175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3- Maintains secretion of progesterone &amp; estrogen from the corpus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175" indent="-3175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810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Users\hp\AppData\Local\Microsoft\Windows\Temporary Internet Files\Low\Content.IE5\721FVALF\Luteal%20phas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3994"/>
          <a:stretch>
            <a:fillRect/>
          </a:stretch>
        </p:blipFill>
        <p:spPr>
          <a:xfrm>
            <a:off x="3048000" y="1371600"/>
            <a:ext cx="6096000" cy="5334000"/>
          </a:xfrm>
        </p:spPr>
      </p:pic>
      <p:sp>
        <p:nvSpPr>
          <p:cNvPr id="3" name="Rectangle 2"/>
          <p:cNvSpPr/>
          <p:nvPr/>
        </p:nvSpPr>
        <p:spPr>
          <a:xfrm>
            <a:off x="304800" y="304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Involution of the corpus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luteum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and onset of the next ovarian cycle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95401"/>
            <a:ext cx="5562600" cy="3886199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1950" b="0" i="0" u="sng" strike="noStrike" kern="1200" cap="none" spc="0" normalizeH="0" baseline="0" noProof="0" dirty="0" smtClean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1- Estrogen &amp; progesterone have strong negative feedback on AP and 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↓</a:t>
            </a: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FSH &amp; LH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2- The </a:t>
            </a: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lutein</a:t>
            </a:r>
            <a:r>
              <a:rPr kumimoji="0" lang="en-US" sz="19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cells </a:t>
            </a: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secrete small amounts of  </a:t>
            </a:r>
            <a:r>
              <a:rPr kumimoji="0" lang="en-US" sz="19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inhibin</a:t>
            </a:r>
            <a:endParaRPr kumimoji="0" lang="en-US" sz="19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3- Around 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26th days </a:t>
            </a: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of normal sexual cycle &amp; after involution of  corpus </a:t>
            </a:r>
            <a:r>
              <a:rPr kumimoji="0" lang="en-US" sz="19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luteum</a:t>
            </a: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, sudden cessation of estrogen, progesterone &amp; </a:t>
            </a:r>
            <a:r>
              <a:rPr kumimoji="0" lang="en-US" sz="19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inhibin</a:t>
            </a:r>
            <a:r>
              <a:rPr kumimoji="0" lang="en-US" sz="19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removes the negative feedback inhibition of the AP &amp; allowing ↑ secretion of FSH &amp; LH again.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524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868448"/>
            <a:ext cx="8915400" cy="83715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175" indent="-3175">
              <a:lnSpc>
                <a:spcPct val="110000"/>
              </a:lnSpc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 pregnancy occurs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from the </a:t>
            </a:r>
            <a:r>
              <a:rPr lang="en-US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Trophoblast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acts on the corpus luteum to prolong its life for 2 to 4 months of pregnancy</a:t>
            </a:r>
          </a:p>
        </p:txBody>
      </p:sp>
      <p:pic>
        <p:nvPicPr>
          <p:cNvPr id="11" name="Picture 10" descr="hCG_Eff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8153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C:\Users\hp\AppData\Local\Microsoft\Windows\Temporary Internet Files\Low\Content.IE5\TMG0M73D\Ovarian%20cycl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8139"/>
          <a:stretch>
            <a:fillRect/>
          </a:stretch>
        </p:blipFill>
        <p:spPr>
          <a:xfrm>
            <a:off x="152400" y="1600201"/>
            <a:ext cx="8762999" cy="4724400"/>
          </a:xfrm>
        </p:spPr>
      </p:pic>
      <p:sp>
        <p:nvSpPr>
          <p:cNvPr id="4" name="Rectangle 3"/>
          <p:cNvSpPr/>
          <p:nvPr/>
        </p:nvSpPr>
        <p:spPr>
          <a:xfrm>
            <a:off x="1447800" y="3810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7432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FSH &amp; LH initiate the growth of new follicles, beginning a new ovarian cycle.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3048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</a:t>
            </a:r>
            <a:r>
              <a:rPr lang="en-US" sz="4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GUYTON &amp; HALL, Chapter 81</a:t>
            </a:r>
            <a:endParaRPr lang="en-US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76400" y="42672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King Saud University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latin typeface="Arial" pitchFamily="34" charset="0"/>
                <a:cs typeface="Arial" pitchFamily="34" charset="0"/>
              </a:rPr>
              <a:t>Objectives</a:t>
            </a:r>
            <a:endParaRPr lang="en-US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you should </a:t>
            </a: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 able to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763" lvl="0" indent="25400">
              <a:lnSpc>
                <a:spcPct val="11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Describe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normal phases of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menstrual cycle</a:t>
            </a:r>
          </a:p>
          <a:p>
            <a:pPr marL="274638" lvl="0" indent="-274638">
              <a:lnSpc>
                <a:spcPct val="11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Discuss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500" b="1" i="1" dirty="0">
                <a:latin typeface="Arial" pitchFamily="34" charset="0"/>
                <a:cs typeface="Arial" pitchFamily="34" charset="0"/>
              </a:rPr>
              <a:t>structural changes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that occur in the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during the menstrual cycle and explain how these changes are hormonally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controlled</a:t>
            </a:r>
          </a:p>
          <a:p>
            <a:pPr marL="274638" indent="-274638">
              <a:lnSpc>
                <a:spcPct val="11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List the hormones of female reproduction and describe their physiological functions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lnSpc>
                <a:spcPct val="11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the physiology of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menopause and the disorders of menstruation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22437"/>
            <a:ext cx="4876800" cy="4068763"/>
          </a:xfrm>
        </p:spPr>
        <p:txBody>
          <a:bodyPr>
            <a:noAutofit/>
          </a:bodyPr>
          <a:lstStyle/>
          <a:p>
            <a:pPr marL="3175" indent="-317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It is associated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the monthly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cyclical production of estrogens &amp; progesterone by the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ovaries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2600" u="sng" dirty="0" smtClean="0">
                <a:latin typeface="Arial" pitchFamily="34" charset="0"/>
                <a:cs typeface="Arial" pitchFamily="34" charset="0"/>
              </a:rPr>
              <a:t>the lining of the uterus</a:t>
            </a:r>
            <a:endParaRPr lang="en-US" sz="2600" b="1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600" b="1" u="sng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27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Monthly endometrial cycle and menstruation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0" y="1371600"/>
            <a:ext cx="3581400" cy="5029200"/>
            <a:chOff x="4114800" y="152400"/>
            <a:chExt cx="4876800" cy="6248400"/>
          </a:xfrm>
        </p:grpSpPr>
        <p:pic>
          <p:nvPicPr>
            <p:cNvPr id="5" name="Picture 2" descr="http://wholewheatorbust.files.wordpress.com/2011/12/emanuele1.gif?w=5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52400"/>
              <a:ext cx="4876800" cy="62484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5671226" y="1828801"/>
              <a:ext cx="1775299" cy="4572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GnRH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400"/>
            <a:ext cx="7086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endParaRPr lang="en-GB" sz="3500" dirty="0">
              <a:solidFill>
                <a:srgbClr val="FF00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286000" y="2362200"/>
            <a:ext cx="4572000" cy="1371600"/>
            <a:chOff x="1855305" y="2362200"/>
            <a:chExt cx="5367129" cy="189411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1855305" y="2362200"/>
              <a:ext cx="2564297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19600" y="2362200"/>
              <a:ext cx="2802834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838200" y="3856672"/>
            <a:ext cx="2667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Proliferative phase</a:t>
            </a:r>
          </a:p>
          <a:p>
            <a:pPr algn="ctr"/>
            <a:r>
              <a:rPr lang="en-US" sz="2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(estrogen Phase)</a:t>
            </a:r>
            <a:endParaRPr lang="en-US" sz="29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Preovulatory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3000" dirty="0"/>
          </a:p>
        </p:txBody>
      </p:sp>
      <p:sp>
        <p:nvSpPr>
          <p:cNvPr id="21" name="Rectangle 20"/>
          <p:cNvSpPr/>
          <p:nvPr/>
        </p:nvSpPr>
        <p:spPr>
          <a:xfrm>
            <a:off x="5715000" y="3733800"/>
            <a:ext cx="2895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Secretory</a:t>
            </a:r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phase</a:t>
            </a:r>
          </a:p>
          <a:p>
            <a:pPr algn="ctr"/>
            <a:r>
              <a:rPr lang="en-US" sz="2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9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progestational</a:t>
            </a:r>
            <a:r>
              <a:rPr lang="en-US" sz="2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phase)</a:t>
            </a:r>
            <a:endParaRPr lang="en-US" sz="29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(Postovulatory)</a:t>
            </a:r>
            <a:endParaRPr lang="en-GB" sz="3000" dirty="0" smtClean="0"/>
          </a:p>
          <a:p>
            <a:pPr algn="ctr"/>
            <a:endParaRPr lang="en-GB" sz="30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2438400"/>
            <a:ext cx="76200" cy="31242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5542002"/>
            <a:ext cx="266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Ovulation</a:t>
            </a:r>
            <a:endParaRPr lang="en-GB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2400"/>
            <a:ext cx="8385048" cy="758952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Proliferative phase 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(estrogen phase)</a:t>
            </a:r>
            <a:endParaRPr lang="en-GB" sz="3500" dirty="0">
              <a:solidFill>
                <a:srgbClr val="FF0000"/>
              </a:solidFill>
            </a:endParaRPr>
          </a:p>
        </p:txBody>
      </p:sp>
      <p:pic>
        <p:nvPicPr>
          <p:cNvPr id="5" name="Picture 4" descr="menstrual%20cycle%20chart.jpg"/>
          <p:cNvPicPr>
            <a:picLocks noChangeAspect="1"/>
          </p:cNvPicPr>
          <p:nvPr/>
        </p:nvPicPr>
        <p:blipFill>
          <a:blip r:embed="rId2" cstate="print"/>
          <a:srcRect t="38182" r="38983" b="5000"/>
          <a:stretch>
            <a:fillRect/>
          </a:stretch>
        </p:blipFill>
        <p:spPr>
          <a:xfrm>
            <a:off x="3581400" y="3505200"/>
            <a:ext cx="5486400" cy="317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1" y="3757136"/>
            <a:ext cx="121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thin layer of endometrial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stroma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6629400" y="3733800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stromal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cells &amp; epithelial cells proliferate rapidly by estrogen</a:t>
            </a:r>
            <a:endParaRPr lang="en-GB" sz="1400" dirty="0"/>
          </a:p>
        </p:txBody>
      </p:sp>
      <p:pic>
        <p:nvPicPr>
          <p:cNvPr id="8" name="Picture 7" descr="FSH-LH-est-prog%20cycle%20chart.jpg"/>
          <p:cNvPicPr>
            <a:picLocks noChangeAspect="1"/>
          </p:cNvPicPr>
          <p:nvPr/>
        </p:nvPicPr>
        <p:blipFill>
          <a:blip r:embed="rId3" cstate="print"/>
          <a:srcRect l="2542" t="51364" r="37288" b="9091"/>
          <a:stretch>
            <a:fillRect/>
          </a:stretch>
        </p:blipFill>
        <p:spPr>
          <a:xfrm>
            <a:off x="3581400" y="1295400"/>
            <a:ext cx="5410200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1524000"/>
            <a:ext cx="34290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endometrial surface re-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epitheliazed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within 4-7 days after the beginning of menstruation. The endometrium thickness increases, due to increase numbers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stromal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&amp;progressive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growth of the glands &amp; new blood vessels.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52400" y="3886200"/>
            <a:ext cx="34290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 the time of ovulation,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3-5 mm thick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The endometrial glands, cervical region secrete a thin, stringy mucus which helps to guide sperm in the proper direction from the vagina into the uterus.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strual%20cycle%20chart.jpg"/>
          <p:cNvPicPr>
            <a:picLocks noChangeAspect="1"/>
          </p:cNvPicPr>
          <p:nvPr/>
        </p:nvPicPr>
        <p:blipFill>
          <a:blip r:embed="rId2" cstate="print"/>
          <a:srcRect t="38182" b="10000"/>
          <a:stretch>
            <a:fillRect/>
          </a:stretch>
        </p:blipFill>
        <p:spPr>
          <a:xfrm>
            <a:off x="0" y="3352800"/>
            <a:ext cx="8991600" cy="2895600"/>
          </a:xfrm>
          <a:prstGeom prst="rect">
            <a:avLst/>
          </a:prstGeom>
        </p:spPr>
      </p:pic>
      <p:pic>
        <p:nvPicPr>
          <p:cNvPr id="8" name="Picture 7" descr="FSH-LH-est-prog%20cycle%20chart.jpg"/>
          <p:cNvPicPr>
            <a:picLocks noChangeAspect="1"/>
          </p:cNvPicPr>
          <p:nvPr/>
        </p:nvPicPr>
        <p:blipFill>
          <a:blip r:embed="rId3" cstate="print"/>
          <a:srcRect t="51364" b="9091"/>
          <a:stretch>
            <a:fillRect/>
          </a:stretch>
        </p:blipFill>
        <p:spPr>
          <a:xfrm>
            <a:off x="0" y="1143000"/>
            <a:ext cx="8991600" cy="236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3911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Secretory</a:t>
            </a:r>
            <a:r>
              <a:rPr lang="en-US" sz="3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phase 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progestational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phase)</a:t>
            </a:r>
            <a:endParaRPr lang="en-US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358140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progesterone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causes marked swelling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development of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endometrium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1828800" y="3886200"/>
            <a:ext cx="4016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glands increase in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tortuosity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blood supply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↑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52400" y="6258580"/>
            <a:ext cx="88392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Stromal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cells cytoplasm increase lipid &amp;glycogen deposits, 1 week after ovulation,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thickness is 5-6 mm . Uterine secretions called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uterine milk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provide nutrition for the dividing ovum.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81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00200"/>
            <a:ext cx="7315200" cy="4800600"/>
          </a:xfrm>
        </p:spPr>
      </p:pic>
      <p:sp>
        <p:nvSpPr>
          <p:cNvPr id="3" name="TextBox 2"/>
          <p:cNvSpPr txBox="1"/>
          <p:nvPr/>
        </p:nvSpPr>
        <p:spPr>
          <a:xfrm>
            <a:off x="299683" y="381000"/>
            <a:ext cx="85395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Physiologic Anatomy of the Female Sexual Organs</a:t>
            </a:r>
            <a:endParaRPr lang="en-GB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70037"/>
            <a:ext cx="8763000" cy="15541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If the ovum is not fertilized, about 2 days before the end of the monthly cycle, the corpus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in the ovary suddenly involutes and the ovarian hormones (estrogens and progesterone) decrease to low levels of secretion,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4572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Menstruation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81-7"/>
          <p:cNvPicPr>
            <a:picLocks noChangeAspect="1" noChangeArrowheads="1"/>
          </p:cNvPicPr>
          <p:nvPr/>
        </p:nvPicPr>
        <p:blipFill>
          <a:blip r:embed="rId2" cstate="print"/>
          <a:srcRect l="64545" t="7547" r="4545" b="9434"/>
          <a:stretch>
            <a:fillRect/>
          </a:stretch>
        </p:blipFill>
        <p:spPr>
          <a:xfrm>
            <a:off x="6172200" y="2819400"/>
            <a:ext cx="2743200" cy="33528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304800" y="5308937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/>
            <a:r>
              <a:rPr lang="en-US" sz="2000" dirty="0" smtClean="0">
                <a:latin typeface="Arial" pitchFamily="34" charset="0"/>
                <a:cs typeface="Arial" pitchFamily="34" charset="0"/>
              </a:rPr>
              <a:t>- The mass of desquamated tissue &amp; blood plus the contractile effects of prostaglandins all initiate contractions which expel the uterine contents.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0"/>
            <a:ext cx="5943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Necrosis is initiated in the endometrial blood vessels, due to: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1) vasospasm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2) decrease nutrients to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endometrium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175" indent="-3175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3) loss of the hormonal stimulation</a:t>
            </a:r>
          </a:p>
          <a:p>
            <a:pPr marL="3175" indent="-3175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27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uterine-wall.jpg"/>
          <p:cNvPicPr>
            <a:picLocks noChangeAspect="1"/>
          </p:cNvPicPr>
          <p:nvPr/>
        </p:nvPicPr>
        <p:blipFill>
          <a:blip r:embed="rId2" cstate="print"/>
          <a:srcRect l="917" t="4680" b="4839"/>
          <a:stretch>
            <a:fillRect/>
          </a:stretch>
        </p:blipFill>
        <p:spPr>
          <a:xfrm>
            <a:off x="685800" y="1828800"/>
            <a:ext cx="8001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46237"/>
            <a:ext cx="8458200" cy="5821363"/>
          </a:xfrm>
        </p:spPr>
        <p:txBody>
          <a:bodyPr>
            <a:normAutofit/>
          </a:bodyPr>
          <a:lstStyle/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550" b="1" u="sng" dirty="0">
                <a:latin typeface="Arial" pitchFamily="34" charset="0"/>
                <a:cs typeface="Arial" pitchFamily="34" charset="0"/>
              </a:rPr>
              <a:t>In normal menstruation</a:t>
            </a:r>
            <a:r>
              <a:rPr lang="en-US" sz="2550" dirty="0">
                <a:latin typeface="Arial" pitchFamily="34" charset="0"/>
                <a:cs typeface="Arial" pitchFamily="34" charset="0"/>
              </a:rPr>
              <a:t>, about 40 ml of blood + 35 ml of serous fluid are lost.  The menstrual blood is normally non-clotting due to the presence of </a:t>
            </a:r>
            <a:r>
              <a:rPr lang="en-US" sz="2550" dirty="0" err="1">
                <a:latin typeface="Arial" pitchFamily="34" charset="0"/>
                <a:cs typeface="Arial" pitchFamily="34" charset="0"/>
              </a:rPr>
              <a:t>fibrinolysin</a:t>
            </a:r>
            <a:r>
              <a:rPr lang="en-US" sz="25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550" dirty="0">
              <a:latin typeface="Arial" pitchFamily="34" charset="0"/>
              <a:cs typeface="Arial" pitchFamily="34" charset="0"/>
            </a:endParaRPr>
          </a:p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dirty="0">
                <a:latin typeface="Arial" pitchFamily="34" charset="0"/>
                <a:cs typeface="Arial" pitchFamily="34" charset="0"/>
              </a:rPr>
              <a:t>	-Within 4 to 7 days after menstruation, the loss of blood ceases &amp; the </a:t>
            </a:r>
            <a:r>
              <a:rPr lang="en-US" sz="255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550" dirty="0">
                <a:latin typeface="Arial" pitchFamily="34" charset="0"/>
                <a:cs typeface="Arial" pitchFamily="34" charset="0"/>
              </a:rPr>
              <a:t> become re-</a:t>
            </a:r>
            <a:r>
              <a:rPr lang="en-US" sz="2550" dirty="0" err="1">
                <a:latin typeface="Arial" pitchFamily="34" charset="0"/>
                <a:cs typeface="Arial" pitchFamily="34" charset="0"/>
              </a:rPr>
              <a:t>epithelialized</a:t>
            </a:r>
            <a:r>
              <a:rPr lang="en-US" sz="25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endParaRPr lang="en-US" sz="255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Leukorrhea</a:t>
            </a:r>
            <a:r>
              <a:rPr lang="en-US" sz="255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during menstruation:</a:t>
            </a:r>
          </a:p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dirty="0">
                <a:latin typeface="Arial" pitchFamily="34" charset="0"/>
                <a:cs typeface="Arial" pitchFamily="34" charset="0"/>
              </a:rPr>
              <a:t>During menstruation, leukocytes are released with the necrotic material &amp; blood so the uterus is highly resistant to infection during menstruation </a:t>
            </a:r>
            <a:r>
              <a:rPr lang="en-US" sz="2550" dirty="0" smtClean="0">
                <a:latin typeface="Arial" pitchFamily="34" charset="0"/>
                <a:cs typeface="Arial" pitchFamily="34" charset="0"/>
              </a:rPr>
              <a:t>as protective </a:t>
            </a:r>
            <a:r>
              <a:rPr lang="en-US" sz="2550" dirty="0">
                <a:latin typeface="Arial" pitchFamily="34" charset="0"/>
                <a:cs typeface="Arial" pitchFamily="34" charset="0"/>
              </a:rPr>
              <a:t>mechanism.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4572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Menstruation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7526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GB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mon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"/>
            <a:ext cx="63246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46237"/>
            <a:ext cx="8763000" cy="5211763"/>
          </a:xfrm>
        </p:spPr>
        <p:txBody>
          <a:bodyPr>
            <a:normAutofit/>
          </a:bodyPr>
          <a:lstStyle/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increase the size of ovaries, fallopian tubes, uterus, and external genitalia.</a:t>
            </a: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cause marked proliferation of the endometrial </a:t>
            </a:r>
            <a:r>
              <a:rPr lang="en-GB" sz="2300" dirty="0" err="1" smtClean="0">
                <a:latin typeface="Arial" pitchFamily="34" charset="0"/>
                <a:cs typeface="Arial" pitchFamily="34" charset="0"/>
              </a:rPr>
              <a:t>stroma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and greatly increased development of the endometrial glands.</a:t>
            </a: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cause (1) development of the </a:t>
            </a:r>
            <a:r>
              <a:rPr lang="en-GB" sz="2300" dirty="0" err="1" smtClean="0">
                <a:latin typeface="Arial" pitchFamily="34" charset="0"/>
                <a:cs typeface="Arial" pitchFamily="34" charset="0"/>
              </a:rPr>
              <a:t>stromal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tissues of the breasts, (2) growth of an extensive ductile system, and (3) deposition of fat in the breasts.</a:t>
            </a: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stimulate bone growth and slightly increase protein deposition. </a:t>
            </a: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increase body metabolism and fat deposition.</a:t>
            </a: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Estrogens cause sodium and water retention by the kidney tubules.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29625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Functions of Estrogens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24000"/>
            <a:ext cx="8763000" cy="52117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Progesterone promotes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changes in the uterine endometrium.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Progesterone promotes increased secretion by the mucosal lining of the fallopian tubes.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Progesterone promotes development of the lobules and alveoli of the breasts, causing the alveolar cells to proliferate, enlarge, and become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rogesterone decreases the frequency and intensity of uterine contractions.</a:t>
            </a:r>
            <a:endParaRPr lang="en-GB" sz="23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810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Functions of </a:t>
            </a:r>
            <a:r>
              <a:rPr lang="en-GB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progesterone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42409"/>
            <a:ext cx="7696200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Menopause and the Disorders of Menstruation</a:t>
            </a:r>
          </a:p>
          <a:p>
            <a:pPr algn="ctr">
              <a:lnSpc>
                <a:spcPct val="150000"/>
              </a:lnSpc>
            </a:pP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133600"/>
            <a:ext cx="4953000" cy="4419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3175" indent="-3175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loss of estrogens causes marked physiological changes in the function of the body including:</a:t>
            </a:r>
            <a:r>
              <a:rPr lang="en-US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175" indent="-3175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hot flushes” characterized by extreme flushing of the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skin, psychic 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sensations and </a:t>
            </a:r>
            <a:r>
              <a:rPr lang="en-US" sz="1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dyspnea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Irritability, fatigue, anxiety, occasionally 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various psychotic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states, decreased 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strength and calcification of bones throughout the body.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3810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Menopause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At the age of 40 to 50 years, the sexual cycle becomes irregular, ovulation fails to occur &amp; the cycle ceases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81600" y="2286000"/>
            <a:ext cx="3810000" cy="4495800"/>
            <a:chOff x="4114800" y="152400"/>
            <a:chExt cx="4876800" cy="6248400"/>
          </a:xfrm>
        </p:grpSpPr>
        <p:pic>
          <p:nvPicPr>
            <p:cNvPr id="6" name="Picture 2" descr="http://wholewheatorbust.files.wordpress.com/2011/12/emanuele1.gif?w=5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52400"/>
              <a:ext cx="4876800" cy="6248400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5671226" y="1828801"/>
              <a:ext cx="1775299" cy="4572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GnRH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Multiply 7"/>
          <p:cNvSpPr/>
          <p:nvPr/>
        </p:nvSpPr>
        <p:spPr>
          <a:xfrm>
            <a:off x="6324600" y="6172200"/>
            <a:ext cx="381000" cy="762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y 8"/>
          <p:cNvSpPr/>
          <p:nvPr/>
        </p:nvSpPr>
        <p:spPr>
          <a:xfrm>
            <a:off x="7467600" y="6172200"/>
            <a:ext cx="381000" cy="762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8" grpId="0" animBg="1"/>
      <p:bldP spid="8" grpId="1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70037"/>
            <a:ext cx="85344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Amenorrhea: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absence of menstrual period either</a:t>
            </a: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Primary amenorrhea in which menstrual bleeding has never occurred.  </a:t>
            </a: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Secondary amenorrhea cessation of cycles in a woman with previously normal periods,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caused by: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Pregnancy (is the most common cause)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Emotional stimuli and changes in the environment.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Hypothalamic diseases (</a:t>
            </a:r>
            <a:r>
              <a:rPr lang="en-US" sz="1900" dirty="0"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GnRH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pulses)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Pituitary disorders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Primary ovarian disorders and various systemic disease.</a:t>
            </a:r>
          </a:p>
          <a:p>
            <a:pPr marL="3175" indent="-3175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Menorrhagia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Refer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to abnormally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heavy or prolonged bleeding.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Hypomenorrhea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Refer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to scanty flow.</a:t>
            </a:r>
          </a:p>
          <a:p>
            <a:pPr marL="3175" indent="-3175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Dysmenorrhea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Painful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menstruation (cramps due to accumulation of prostaglandins in the uterus and treatment with inhibitors of prostaglandin synthesis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810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Disorders of Menstruation</a:t>
            </a:r>
            <a:endParaRPr lang="en-US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8382000" cy="5257800"/>
          </a:xfrm>
        </p:spPr>
        <p:txBody>
          <a:bodyPr>
            <a:normAutofit/>
          </a:bodyPr>
          <a:lstStyle/>
          <a:p>
            <a:pPr marL="6350" indent="38100">
              <a:buNone/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repr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Years of female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Monthly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rhythmical changes in the rates of secretion of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female hormones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&amp; corresponding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physical changes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 the ovaries &amp; other sexual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organs (menstrual/sexual cycle)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ar-SA" sz="2600" b="1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Duration 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 the cycle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averages </a:t>
            </a:r>
            <a:r>
              <a:rPr lang="en-US" sz="2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 days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(20-45 days).  </a:t>
            </a:r>
            <a:endParaRPr lang="ar-SA" sz="2600" dirty="0" smtClean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ar-SA" sz="2600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2600" b="1" u="sng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results </a:t>
            </a:r>
            <a:r>
              <a:rPr lang="en-US" sz="2600" b="1" u="sng" dirty="0">
                <a:latin typeface="Arial" pitchFamily="34" charset="0"/>
                <a:cs typeface="Arial" pitchFamily="34" charset="0"/>
              </a:rPr>
              <a:t>of the female sexual cycle</a:t>
            </a: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ar-SA" sz="2600" u="sng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Single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ovum is released from the ovaries each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month</a:t>
            </a:r>
            <a:endParaRPr lang="ar-SA" sz="2600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Uterine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is prepared for implantation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the fertilized ovum.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6934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 smtClean="0">
                <a:solidFill>
                  <a:srgbClr val="FF0000"/>
                </a:solidFill>
                <a:latin typeface="Calibri" pitchFamily="34" charset="0"/>
              </a:rPr>
              <a:t>Female Reproductive Physiology</a:t>
            </a:r>
            <a:endParaRPr lang="en-GB" sz="35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5105400" cy="4876800"/>
          </a:xfrm>
        </p:spPr>
        <p:txBody>
          <a:bodyPr>
            <a:noAutofit/>
          </a:bodyPr>
          <a:lstStyle/>
          <a:p>
            <a:pPr marL="3175" indent="-3175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3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9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390" b="1" dirty="0" smtClean="0">
                <a:latin typeface="Arial" pitchFamily="34" charset="0"/>
                <a:cs typeface="Arial" pitchFamily="34" charset="0"/>
              </a:rPr>
              <a:t>ovarian changes </a:t>
            </a:r>
            <a:r>
              <a:rPr lang="en-US" sz="2390" dirty="0" smtClean="0">
                <a:latin typeface="Arial" pitchFamily="34" charset="0"/>
                <a:cs typeface="Arial" pitchFamily="34" charset="0"/>
              </a:rPr>
              <a:t>during the sexual cycle depend completely on FSH &amp; LH secreted by AP.  </a:t>
            </a:r>
          </a:p>
          <a:p>
            <a:pPr marL="3175" indent="-3175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39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Both FSH and LH </a:t>
            </a:r>
            <a:r>
              <a:rPr lang="en-US" sz="2390" dirty="0" smtClean="0">
                <a:latin typeface="Arial" pitchFamily="34" charset="0"/>
                <a:cs typeface="Arial" pitchFamily="34" charset="0"/>
              </a:rPr>
              <a:t>stimulate their ovarian target cells by combining with highly specific receptors leading to an increase in the cells rates of secretion, growth &amp; proliferation.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2400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Gonadotropic</a:t>
            </a:r>
            <a:r>
              <a:rPr lang="en-US" sz="2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hormones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their effects on the ovaries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0" y="1371600"/>
            <a:ext cx="3581400" cy="5029200"/>
            <a:chOff x="4114800" y="152400"/>
            <a:chExt cx="4876800" cy="6248400"/>
          </a:xfrm>
        </p:grpSpPr>
        <p:pic>
          <p:nvPicPr>
            <p:cNvPr id="5" name="Picture 2" descr="http://wholewheatorbust.files.wordpress.com/2011/12/emanuele1.gif?w=5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52400"/>
              <a:ext cx="4876800" cy="62484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5671226" y="1828801"/>
              <a:ext cx="1775299" cy="4572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GnRH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6543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Cycle</a:t>
            </a:r>
            <a:endParaRPr lang="en-GB" sz="4000" dirty="0">
              <a:solidFill>
                <a:srgbClr val="FF00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286000" y="2362200"/>
            <a:ext cx="4572000" cy="1371600"/>
            <a:chOff x="1855305" y="2362200"/>
            <a:chExt cx="5367129" cy="189411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1855305" y="2362200"/>
              <a:ext cx="2564297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19600" y="2362200"/>
              <a:ext cx="2802834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838200" y="3810000"/>
            <a:ext cx="266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Follicular Phase</a:t>
            </a: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Preovulatory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3000" dirty="0"/>
          </a:p>
        </p:txBody>
      </p:sp>
      <p:sp>
        <p:nvSpPr>
          <p:cNvPr id="21" name="Rectangle 20"/>
          <p:cNvSpPr/>
          <p:nvPr/>
        </p:nvSpPr>
        <p:spPr>
          <a:xfrm>
            <a:off x="5562600" y="3776008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Luteal</a:t>
            </a:r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</a:t>
            </a: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(Postovulatory)</a:t>
            </a:r>
            <a:endParaRPr lang="en-GB" sz="3000" dirty="0" smtClean="0"/>
          </a:p>
          <a:p>
            <a:pPr algn="ctr"/>
            <a:endParaRPr lang="en-GB" sz="30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2438400"/>
            <a:ext cx="76200" cy="2895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5389602"/>
            <a:ext cx="266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Ovulation</a:t>
            </a:r>
            <a:endParaRPr lang="en-GB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057400"/>
            <a:ext cx="8610600" cy="1143000"/>
          </a:xfrm>
        </p:spPr>
        <p:txBody>
          <a:bodyPr>
            <a:noAutofit/>
          </a:bodyPr>
          <a:lstStyle/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“Follicular” phase of the ovarian cycle: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411480">
              <a:lnSpc>
                <a:spcPct val="80000"/>
              </a:lnSpc>
              <a:buNone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6482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(Ovarian follicle growth)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5505271"/>
            <a:ext cx="3886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0800" indent="-5080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During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the first few days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monthly female sexual cycle there is an increase secretion of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FSH, LH</a:t>
            </a:r>
          </a:p>
          <a:p>
            <a:pPr marL="50800" indent="-50800">
              <a:defRPr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38600" y="4495800"/>
            <a:ext cx="4953000" cy="2209800"/>
            <a:chOff x="4038600" y="5181600"/>
            <a:chExt cx="4953000" cy="1600200"/>
          </a:xfrm>
        </p:grpSpPr>
        <p:pic>
          <p:nvPicPr>
            <p:cNvPr id="8" name="Picture 7" descr="81-3"/>
            <p:cNvPicPr>
              <a:picLocks noChangeAspect="1" noChangeArrowheads="1"/>
            </p:cNvPicPr>
            <p:nvPr/>
          </p:nvPicPr>
          <p:blipFill>
            <a:blip r:embed="rId3" cstate="print"/>
            <a:srcRect l="5051" t="46875" r="12121" b="6250"/>
            <a:stretch>
              <a:fillRect/>
            </a:stretch>
          </p:blipFill>
          <p:spPr>
            <a:xfrm>
              <a:off x="4038600" y="5181600"/>
              <a:ext cx="4953000" cy="1600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858000" y="51816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89830" y="457200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Female child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hp\AppData\Local\Microsoft\Windows\Temporary Internet Files\Low\Content.IE5\FWO33X9B\Folicular%20phas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717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47800" y="4038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err="1" smtClean="0">
                <a:solidFill>
                  <a:srgbClr val="0070C0"/>
                </a:solidFill>
              </a:rPr>
              <a:t>aromatase</a:t>
            </a:r>
            <a:endParaRPr lang="en-GB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1502</TotalTime>
  <Words>1548</Words>
  <Application>Microsoft Office PowerPoint</Application>
  <PresentationFormat>On-screen Show (4:3)</PresentationFormat>
  <Paragraphs>186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Civic</vt:lpstr>
      <vt:lpstr>Physiology of Ovarian Cycle  GUYTON &amp; HALL, Chapter 81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Physiology of Uterine (Endometrial) Cycle  GUYTON &amp; HALL, Chapter 81</vt:lpstr>
      <vt:lpstr>Objectives</vt:lpstr>
      <vt:lpstr>Slide 26</vt:lpstr>
      <vt:lpstr>Slide 27</vt:lpstr>
      <vt:lpstr>Proliferative phase (estrogen phase)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Mohd</cp:lastModifiedBy>
  <cp:revision>387</cp:revision>
  <dcterms:created xsi:type="dcterms:W3CDTF">2011-02-05T05:45:25Z</dcterms:created>
  <dcterms:modified xsi:type="dcterms:W3CDTF">2018-03-10T07:11:20Z</dcterms:modified>
</cp:coreProperties>
</file>