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32"/>
  </p:notesMasterIdLst>
  <p:handoutMasterIdLst>
    <p:handoutMasterId r:id="rId33"/>
  </p:handoutMasterIdLst>
  <p:sldIdLst>
    <p:sldId id="398" r:id="rId2"/>
    <p:sldId id="426" r:id="rId3"/>
    <p:sldId id="319" r:id="rId4"/>
    <p:sldId id="401" r:id="rId5"/>
    <p:sldId id="396" r:id="rId6"/>
    <p:sldId id="427" r:id="rId7"/>
    <p:sldId id="428" r:id="rId8"/>
    <p:sldId id="437" r:id="rId9"/>
    <p:sldId id="441" r:id="rId10"/>
    <p:sldId id="438" r:id="rId11"/>
    <p:sldId id="439" r:id="rId12"/>
    <p:sldId id="407" r:id="rId13"/>
    <p:sldId id="408" r:id="rId14"/>
    <p:sldId id="409" r:id="rId15"/>
    <p:sldId id="410" r:id="rId16"/>
    <p:sldId id="440" r:id="rId17"/>
    <p:sldId id="418" r:id="rId18"/>
    <p:sldId id="353" r:id="rId19"/>
    <p:sldId id="432" r:id="rId20"/>
    <p:sldId id="435" r:id="rId21"/>
    <p:sldId id="433" r:id="rId22"/>
    <p:sldId id="360" r:id="rId23"/>
    <p:sldId id="422" r:id="rId24"/>
    <p:sldId id="356" r:id="rId25"/>
    <p:sldId id="361" r:id="rId26"/>
    <p:sldId id="362" r:id="rId27"/>
    <p:sldId id="364" r:id="rId28"/>
    <p:sldId id="424" r:id="rId29"/>
    <p:sldId id="436" r:id="rId30"/>
    <p:sldId id="399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2294" autoAdjust="0"/>
  </p:normalViewPr>
  <p:slideViewPr>
    <p:cSldViewPr>
      <p:cViewPr>
        <p:scale>
          <a:sx n="60" d="100"/>
          <a:sy n="60" d="100"/>
        </p:scale>
        <p:origin x="-101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44" y="1401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532E2A-B8AA-41E7-BEA9-4C17249C34C4}" type="datetimeFigureOut">
              <a:rPr lang="en-US"/>
              <a:pPr>
                <a:defRPr/>
              </a:pPr>
              <a:t>3/17/2018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436370-C292-49F8-B639-6C0B6CD2C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1850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60DEB4-7E1B-4B24-8FE1-CDA16B5E0F5D}" type="datetimeFigureOut">
              <a:rPr lang="en-US"/>
              <a:pPr>
                <a:defRPr/>
              </a:pPr>
              <a:t>3/17/2018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DDDEC4-A440-4FE4-8237-DB77EC9B3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3130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NPY is a potent stimulator of food intake, has an inhibitory effect on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GnRH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secretion.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DDEC4-A440-4FE4-8237-DB77EC9B354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D174C3-FE08-4168-8966-E5DF6D2A0FB7}" type="datetimeFigureOut">
              <a:rPr lang="en-US" smtClean="0"/>
              <a:pPr>
                <a:defRPr/>
              </a:pPr>
              <a:t>3/17/2018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9802C6C-BA58-4391-B85E-5A45509C4F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F6AF61-7A51-4594-AB47-79E0F67F79E3}" type="datetimeFigureOut">
              <a:rPr lang="en-US" smtClean="0"/>
              <a:pPr>
                <a:defRPr/>
              </a:pPr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5DD4C-DB7F-4DBF-98E7-BDB93A345F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F945F522-126F-477B-979E-9B7DB1E9E1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20D887-77FE-4953-84D4-CA34B61126D9}" type="datetimeFigureOut">
              <a:rPr lang="en-US" smtClean="0"/>
              <a:pPr>
                <a:defRPr/>
              </a:pPr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4E91-E441-496F-8892-C26E0680F8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1F2267-FB14-424F-A842-DB20C4A782F6}" type="datetimeFigureOut">
              <a:rPr lang="en-US" smtClean="0"/>
              <a:pPr>
                <a:defRPr/>
              </a:pPr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1F114EB3-ECAC-4202-8C35-B404C15DFF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FB3BF-AAD9-4CF7-9AC2-C8EB5F164D9B}" type="datetimeFigureOut">
              <a:rPr lang="en-US" smtClean="0"/>
              <a:pPr>
                <a:defRPr/>
              </a:pPr>
              <a:t>3/17/2018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C952537-E7DB-4282-87BD-8DA0B22593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A67C2F31-CDB9-4F72-BFAB-EAE7A6EDE654}" type="datetimeFigureOut">
              <a:rPr lang="en-US" smtClean="0"/>
              <a:pPr>
                <a:defRPr/>
              </a:pPr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871BA-AA53-4B30-A55A-060F6249BE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1519B1-414B-4871-85FD-AE2418E27E5C}" type="datetimeFigureOut">
              <a:rPr lang="en-US" smtClean="0"/>
              <a:pPr>
                <a:defRPr/>
              </a:pPr>
              <a:t>3/17/2018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1E5298F-F801-4620-A156-CE848C8B75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E39470-4DDF-4D59-B96D-4C3007FA8441}" type="datetimeFigureOut">
              <a:rPr lang="en-US" smtClean="0"/>
              <a:pPr>
                <a:defRPr/>
              </a:pPr>
              <a:t>3/17/2018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0D0E87E0-8345-4998-B9FC-84E53F4F0D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0DBFE6-67C7-45B6-A6FF-F784EBA6DD4A}" type="datetimeFigureOut">
              <a:rPr lang="en-US" smtClean="0"/>
              <a:pPr>
                <a:defRPr/>
              </a:pPr>
              <a:t>3/17/2018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8283682-2FF3-4F4C-9AB2-8E50D73F75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29F3323-6D36-4280-B182-C01DCEBA7C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22D49-0DBE-4DBD-8C72-45D60E86D7F8}" type="datetimeFigureOut">
              <a:rPr lang="en-US" smtClean="0"/>
              <a:pPr>
                <a:defRPr/>
              </a:pPr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51D309B7-216A-430D-A92B-2C82F96172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8777F906-8F43-45FA-B28B-17C8802FA2AF}" type="datetimeFigureOut">
              <a:rPr lang="en-US" smtClean="0"/>
              <a:pPr>
                <a:defRPr/>
              </a:pPr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925C413-0802-4918-9E1B-E7C35CD56CEB}" type="datetimeFigureOut">
              <a:rPr lang="en-US" smtClean="0"/>
              <a:pPr>
                <a:defRPr/>
              </a:pPr>
              <a:t>3/17/2018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9681536-E2DA-490E-892E-5CC9C284C6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534400" cy="20574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Reproductive Physiology </a:t>
            </a:r>
            <a:br>
              <a:rPr lang="en-US" sz="2700" dirty="0" smtClean="0">
                <a:latin typeface="Arial" pitchFamily="34" charset="0"/>
                <a:cs typeface="Arial" pitchFamily="34" charset="0"/>
              </a:rPr>
            </a:br>
            <a:r>
              <a:rPr lang="en-US" sz="2700" dirty="0" smtClean="0">
                <a:latin typeface="Arial" pitchFamily="34" charset="0"/>
                <a:cs typeface="Arial" pitchFamily="34" charset="0"/>
              </a:rPr>
              <a:t>Lecture 3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4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Puberty in males and females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422" y="3429000"/>
            <a:ext cx="5876778" cy="19812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 smtClean="0">
                <a:solidFill>
                  <a:srgbClr val="00B050"/>
                </a:solidFill>
                <a:latin typeface="Comic Sans MS" pitchFamily="66" charset="0"/>
              </a:rPr>
              <a:t>Dr.Mohammed</a:t>
            </a:r>
            <a:r>
              <a:rPr lang="en-US" sz="22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Comic Sans MS" pitchFamily="66" charset="0"/>
              </a:rPr>
              <a:t>Alotaibi</a:t>
            </a:r>
            <a:endParaRPr lang="en-US" sz="22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Assistant Professor of Physiology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College of Medicine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King Saud University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228600"/>
            <a:ext cx="9144000" cy="1201738"/>
          </a:xfrm>
          <a:noFill/>
        </p:spPr>
        <p:txBody>
          <a:bodyPr lIns="92075" tIns="46038" rIns="92075" bIns="46038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Puberty – hormonal changes</a:t>
            </a:r>
            <a:endParaRPr lang="en-U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8305800" cy="37338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GH secretion from anterior pituitary increases.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TSH (thyroid stimulating hormone) secretion from anterior pituitary increases in both sexes: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increases metabolic rate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promotes tissue growth</a:t>
            </a:r>
          </a:p>
          <a:p>
            <a:pPr eaLnBrk="1" hangingPunct="1">
              <a:lnSpc>
                <a:spcPct val="150000"/>
              </a:lnSpc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  <a:noFill/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solidFill>
                  <a:srgbClr val="FF0000"/>
                </a:solidFill>
              </a:rPr>
              <a:t>Puberty – hormonal changes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18437" name="Freeform 1032"/>
          <p:cNvSpPr>
            <a:spLocks/>
          </p:cNvSpPr>
          <p:nvPr/>
        </p:nvSpPr>
        <p:spPr bwMode="auto">
          <a:xfrm>
            <a:off x="4108450" y="1211740"/>
            <a:ext cx="163513" cy="305472"/>
          </a:xfrm>
          <a:custGeom>
            <a:avLst/>
            <a:gdLst>
              <a:gd name="T0" fmla="*/ 26 w 207"/>
              <a:gd name="T1" fmla="*/ 92 h 367"/>
              <a:gd name="T2" fmla="*/ 51 w 207"/>
              <a:gd name="T3" fmla="*/ 46 h 367"/>
              <a:gd name="T4" fmla="*/ 38 w 207"/>
              <a:gd name="T5" fmla="*/ 46 h 367"/>
              <a:gd name="T6" fmla="*/ 38 w 207"/>
              <a:gd name="T7" fmla="*/ 0 h 367"/>
              <a:gd name="T8" fmla="*/ 13 w 207"/>
              <a:gd name="T9" fmla="*/ 0 h 367"/>
              <a:gd name="T10" fmla="*/ 13 w 207"/>
              <a:gd name="T11" fmla="*/ 46 h 367"/>
              <a:gd name="T12" fmla="*/ 0 w 207"/>
              <a:gd name="T13" fmla="*/ 46 h 367"/>
              <a:gd name="T14" fmla="*/ 26 w 207"/>
              <a:gd name="T15" fmla="*/ 92 h 3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7"/>
              <a:gd name="T25" fmla="*/ 0 h 367"/>
              <a:gd name="T26" fmla="*/ 207 w 207"/>
              <a:gd name="T27" fmla="*/ 367 h 3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7" h="367">
                <a:moveTo>
                  <a:pt x="104" y="367"/>
                </a:moveTo>
                <a:lnTo>
                  <a:pt x="207" y="184"/>
                </a:lnTo>
                <a:lnTo>
                  <a:pt x="155" y="184"/>
                </a:lnTo>
                <a:lnTo>
                  <a:pt x="155" y="0"/>
                </a:lnTo>
                <a:lnTo>
                  <a:pt x="52" y="0"/>
                </a:lnTo>
                <a:lnTo>
                  <a:pt x="52" y="184"/>
                </a:lnTo>
                <a:lnTo>
                  <a:pt x="0" y="184"/>
                </a:lnTo>
                <a:lnTo>
                  <a:pt x="104" y="367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Freeform 1033"/>
          <p:cNvSpPr>
            <a:spLocks/>
          </p:cNvSpPr>
          <p:nvPr/>
        </p:nvSpPr>
        <p:spPr bwMode="auto">
          <a:xfrm>
            <a:off x="4108450" y="1899053"/>
            <a:ext cx="163513" cy="303812"/>
          </a:xfrm>
          <a:custGeom>
            <a:avLst/>
            <a:gdLst>
              <a:gd name="T0" fmla="*/ 26 w 207"/>
              <a:gd name="T1" fmla="*/ 91 h 367"/>
              <a:gd name="T2" fmla="*/ 51 w 207"/>
              <a:gd name="T3" fmla="*/ 46 h 367"/>
              <a:gd name="T4" fmla="*/ 38 w 207"/>
              <a:gd name="T5" fmla="*/ 46 h 367"/>
              <a:gd name="T6" fmla="*/ 38 w 207"/>
              <a:gd name="T7" fmla="*/ 0 h 367"/>
              <a:gd name="T8" fmla="*/ 13 w 207"/>
              <a:gd name="T9" fmla="*/ 0 h 367"/>
              <a:gd name="T10" fmla="*/ 13 w 207"/>
              <a:gd name="T11" fmla="*/ 46 h 367"/>
              <a:gd name="T12" fmla="*/ 0 w 207"/>
              <a:gd name="T13" fmla="*/ 46 h 367"/>
              <a:gd name="T14" fmla="*/ 26 w 207"/>
              <a:gd name="T15" fmla="*/ 91 h 3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7"/>
              <a:gd name="T25" fmla="*/ 0 h 367"/>
              <a:gd name="T26" fmla="*/ 207 w 207"/>
              <a:gd name="T27" fmla="*/ 367 h 3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7" h="367">
                <a:moveTo>
                  <a:pt x="104" y="367"/>
                </a:moveTo>
                <a:lnTo>
                  <a:pt x="207" y="184"/>
                </a:lnTo>
                <a:lnTo>
                  <a:pt x="155" y="184"/>
                </a:lnTo>
                <a:lnTo>
                  <a:pt x="155" y="0"/>
                </a:lnTo>
                <a:lnTo>
                  <a:pt x="52" y="0"/>
                </a:lnTo>
                <a:lnTo>
                  <a:pt x="52" y="184"/>
                </a:lnTo>
                <a:lnTo>
                  <a:pt x="0" y="184"/>
                </a:lnTo>
                <a:lnTo>
                  <a:pt x="104" y="367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Freeform 1034"/>
          <p:cNvSpPr>
            <a:spLocks/>
          </p:cNvSpPr>
          <p:nvPr/>
        </p:nvSpPr>
        <p:spPr bwMode="auto">
          <a:xfrm rot="20559292">
            <a:off x="5054483" y="2357875"/>
            <a:ext cx="741363" cy="593100"/>
          </a:xfrm>
          <a:custGeom>
            <a:avLst/>
            <a:gdLst>
              <a:gd name="T0" fmla="*/ 137 w 935"/>
              <a:gd name="T1" fmla="*/ 47 h 560"/>
              <a:gd name="T2" fmla="*/ 129 w 935"/>
              <a:gd name="T3" fmla="*/ 62 h 560"/>
              <a:gd name="T4" fmla="*/ 16 w 935"/>
              <a:gd name="T5" fmla="*/ 0 h 560"/>
              <a:gd name="T6" fmla="*/ 0 w 935"/>
              <a:gd name="T7" fmla="*/ 29 h 560"/>
              <a:gd name="T8" fmla="*/ 112 w 935"/>
              <a:gd name="T9" fmla="*/ 92 h 560"/>
              <a:gd name="T10" fmla="*/ 104 w 935"/>
              <a:gd name="T11" fmla="*/ 107 h 560"/>
              <a:gd name="T12" fmla="*/ 233 w 935"/>
              <a:gd name="T13" fmla="*/ 140 h 560"/>
              <a:gd name="T14" fmla="*/ 137 w 935"/>
              <a:gd name="T15" fmla="*/ 47 h 5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35"/>
              <a:gd name="T25" fmla="*/ 0 h 560"/>
              <a:gd name="T26" fmla="*/ 935 w 935"/>
              <a:gd name="T27" fmla="*/ 560 h 5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35" h="560">
                <a:moveTo>
                  <a:pt x="551" y="189"/>
                </a:moveTo>
                <a:lnTo>
                  <a:pt x="516" y="250"/>
                </a:lnTo>
                <a:lnTo>
                  <a:pt x="65" y="0"/>
                </a:lnTo>
                <a:lnTo>
                  <a:pt x="0" y="118"/>
                </a:lnTo>
                <a:lnTo>
                  <a:pt x="451" y="369"/>
                </a:lnTo>
                <a:lnTo>
                  <a:pt x="417" y="430"/>
                </a:lnTo>
                <a:lnTo>
                  <a:pt x="935" y="560"/>
                </a:lnTo>
                <a:lnTo>
                  <a:pt x="551" y="189"/>
                </a:lnTo>
                <a:close/>
              </a:path>
            </a:pathLst>
          </a:custGeom>
          <a:solidFill>
            <a:srgbClr val="C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Freeform 1035"/>
          <p:cNvSpPr>
            <a:spLocks/>
          </p:cNvSpPr>
          <p:nvPr/>
        </p:nvSpPr>
        <p:spPr bwMode="auto">
          <a:xfrm>
            <a:off x="2395537" y="2373863"/>
            <a:ext cx="965200" cy="514655"/>
          </a:xfrm>
          <a:custGeom>
            <a:avLst/>
            <a:gdLst>
              <a:gd name="T0" fmla="*/ 0 w 902"/>
              <a:gd name="T1" fmla="*/ 155 h 620"/>
              <a:gd name="T2" fmla="*/ 126 w 902"/>
              <a:gd name="T3" fmla="*/ 113 h 620"/>
              <a:gd name="T4" fmla="*/ 117 w 902"/>
              <a:gd name="T5" fmla="*/ 99 h 620"/>
              <a:gd name="T6" fmla="*/ 226 w 902"/>
              <a:gd name="T7" fmla="*/ 28 h 620"/>
              <a:gd name="T8" fmla="*/ 207 w 902"/>
              <a:gd name="T9" fmla="*/ 0 h 620"/>
              <a:gd name="T10" fmla="*/ 99 w 902"/>
              <a:gd name="T11" fmla="*/ 71 h 620"/>
              <a:gd name="T12" fmla="*/ 90 w 902"/>
              <a:gd name="T13" fmla="*/ 56 h 620"/>
              <a:gd name="T14" fmla="*/ 0 w 902"/>
              <a:gd name="T15" fmla="*/ 155 h 6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02"/>
              <a:gd name="T25" fmla="*/ 0 h 620"/>
              <a:gd name="T26" fmla="*/ 902 w 902"/>
              <a:gd name="T27" fmla="*/ 620 h 6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02" h="620">
                <a:moveTo>
                  <a:pt x="0" y="620"/>
                </a:moveTo>
                <a:lnTo>
                  <a:pt x="507" y="453"/>
                </a:lnTo>
                <a:lnTo>
                  <a:pt x="470" y="396"/>
                </a:lnTo>
                <a:lnTo>
                  <a:pt x="902" y="115"/>
                </a:lnTo>
                <a:lnTo>
                  <a:pt x="826" y="0"/>
                </a:lnTo>
                <a:lnTo>
                  <a:pt x="394" y="281"/>
                </a:lnTo>
                <a:lnTo>
                  <a:pt x="358" y="224"/>
                </a:lnTo>
                <a:lnTo>
                  <a:pt x="0" y="620"/>
                </a:lnTo>
                <a:close/>
              </a:path>
            </a:pathLst>
          </a:custGeom>
          <a:solidFill>
            <a:srgbClr val="C00000"/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Freeform 1036"/>
          <p:cNvSpPr>
            <a:spLocks/>
          </p:cNvSpPr>
          <p:nvPr/>
        </p:nvSpPr>
        <p:spPr bwMode="auto">
          <a:xfrm>
            <a:off x="1824037" y="3270359"/>
            <a:ext cx="246063" cy="609285"/>
          </a:xfrm>
          <a:custGeom>
            <a:avLst/>
            <a:gdLst>
              <a:gd name="T0" fmla="*/ 39 w 310"/>
              <a:gd name="T1" fmla="*/ 184 h 734"/>
              <a:gd name="T2" fmla="*/ 78 w 310"/>
              <a:gd name="T3" fmla="*/ 92 h 734"/>
              <a:gd name="T4" fmla="*/ 58 w 310"/>
              <a:gd name="T5" fmla="*/ 92 h 734"/>
              <a:gd name="T6" fmla="*/ 58 w 310"/>
              <a:gd name="T7" fmla="*/ 0 h 734"/>
              <a:gd name="T8" fmla="*/ 19 w 310"/>
              <a:gd name="T9" fmla="*/ 0 h 734"/>
              <a:gd name="T10" fmla="*/ 19 w 310"/>
              <a:gd name="T11" fmla="*/ 92 h 734"/>
              <a:gd name="T12" fmla="*/ 0 w 310"/>
              <a:gd name="T13" fmla="*/ 92 h 734"/>
              <a:gd name="T14" fmla="*/ 39 w 310"/>
              <a:gd name="T15" fmla="*/ 184 h 7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0"/>
              <a:gd name="T25" fmla="*/ 0 h 734"/>
              <a:gd name="T26" fmla="*/ 310 w 310"/>
              <a:gd name="T27" fmla="*/ 734 h 7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0" h="734">
                <a:moveTo>
                  <a:pt x="155" y="734"/>
                </a:moveTo>
                <a:lnTo>
                  <a:pt x="310" y="367"/>
                </a:lnTo>
                <a:lnTo>
                  <a:pt x="233" y="367"/>
                </a:lnTo>
                <a:lnTo>
                  <a:pt x="233" y="0"/>
                </a:lnTo>
                <a:lnTo>
                  <a:pt x="79" y="0"/>
                </a:lnTo>
                <a:lnTo>
                  <a:pt x="79" y="367"/>
                </a:lnTo>
                <a:lnTo>
                  <a:pt x="0" y="367"/>
                </a:lnTo>
                <a:lnTo>
                  <a:pt x="155" y="73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44"/>
          <p:cNvGrpSpPr>
            <a:grpSpLocks/>
          </p:cNvGrpSpPr>
          <p:nvPr/>
        </p:nvGrpSpPr>
        <p:grpSpPr bwMode="auto">
          <a:xfrm>
            <a:off x="3132137" y="838200"/>
            <a:ext cx="2209800" cy="303812"/>
            <a:chOff x="1872" y="244"/>
            <a:chExt cx="1392" cy="183"/>
          </a:xfrm>
          <a:solidFill>
            <a:schemeClr val="bg1">
              <a:lumMod val="65000"/>
            </a:schemeClr>
          </a:solidFill>
        </p:grpSpPr>
        <p:sp>
          <p:nvSpPr>
            <p:cNvPr id="18562" name="Rectangle 1042"/>
            <p:cNvSpPr>
              <a:spLocks noChangeArrowheads="1"/>
            </p:cNvSpPr>
            <p:nvPr/>
          </p:nvSpPr>
          <p:spPr bwMode="auto">
            <a:xfrm>
              <a:off x="1872" y="244"/>
              <a:ext cx="1392" cy="18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8563" name="Rectangle 1043"/>
            <p:cNvSpPr>
              <a:spLocks noChangeArrowheads="1"/>
            </p:cNvSpPr>
            <p:nvPr/>
          </p:nvSpPr>
          <p:spPr bwMode="auto">
            <a:xfrm>
              <a:off x="1983" y="246"/>
              <a:ext cx="114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/>
                <a:t>HYPOTHALAMUS</a:t>
              </a:r>
              <a:endParaRPr lang="en-US" dirty="0">
                <a:latin typeface="Times New Roman" pitchFamily="18" charset="0"/>
              </a:endParaRPr>
            </a:p>
          </p:txBody>
        </p:sp>
      </p:grpSp>
      <p:grpSp>
        <p:nvGrpSpPr>
          <p:cNvPr id="3" name="Group 1047"/>
          <p:cNvGrpSpPr>
            <a:grpSpLocks/>
          </p:cNvGrpSpPr>
          <p:nvPr/>
        </p:nvGrpSpPr>
        <p:grpSpPr bwMode="auto">
          <a:xfrm>
            <a:off x="3403708" y="2216924"/>
            <a:ext cx="1473200" cy="526276"/>
            <a:chOff x="2078" y="1070"/>
            <a:chExt cx="928" cy="317"/>
          </a:xfrm>
          <a:solidFill>
            <a:schemeClr val="bg1">
              <a:lumMod val="65000"/>
            </a:schemeClr>
          </a:solidFill>
        </p:grpSpPr>
        <p:sp>
          <p:nvSpPr>
            <p:cNvPr id="18560" name="Rectangle 1045"/>
            <p:cNvSpPr>
              <a:spLocks noChangeArrowheads="1"/>
            </p:cNvSpPr>
            <p:nvPr/>
          </p:nvSpPr>
          <p:spPr bwMode="auto">
            <a:xfrm>
              <a:off x="2078" y="1070"/>
              <a:ext cx="928" cy="317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8561" name="Rectangle 1046"/>
            <p:cNvSpPr>
              <a:spLocks noChangeArrowheads="1"/>
            </p:cNvSpPr>
            <p:nvPr/>
          </p:nvSpPr>
          <p:spPr bwMode="auto">
            <a:xfrm>
              <a:off x="2175" y="1072"/>
              <a:ext cx="717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 smtClean="0"/>
                <a:t>ANTERIOR</a:t>
              </a:r>
            </a:p>
            <a:p>
              <a:r>
                <a:rPr lang="en-US" sz="1700" b="1" dirty="0" smtClean="0"/>
                <a:t>PITUITARY</a:t>
              </a:r>
              <a:endParaRPr lang="en-US" dirty="0">
                <a:latin typeface="Times New Roman" pitchFamily="18" charset="0"/>
              </a:endParaRPr>
            </a:p>
          </p:txBody>
        </p:sp>
      </p:grpSp>
      <p:grpSp>
        <p:nvGrpSpPr>
          <p:cNvPr id="4" name="Group 1051"/>
          <p:cNvGrpSpPr>
            <a:grpSpLocks/>
          </p:cNvGrpSpPr>
          <p:nvPr/>
        </p:nvGrpSpPr>
        <p:grpSpPr bwMode="auto">
          <a:xfrm>
            <a:off x="6456991" y="5981427"/>
            <a:ext cx="1436688" cy="685653"/>
            <a:chOff x="4034" y="3319"/>
            <a:chExt cx="905" cy="413"/>
          </a:xfrm>
          <a:solidFill>
            <a:schemeClr val="bg1">
              <a:lumMod val="65000"/>
            </a:schemeClr>
          </a:solidFill>
        </p:grpSpPr>
        <p:sp>
          <p:nvSpPr>
            <p:cNvPr id="18557" name="Rectangle 1048"/>
            <p:cNvSpPr>
              <a:spLocks noChangeArrowheads="1"/>
            </p:cNvSpPr>
            <p:nvPr/>
          </p:nvSpPr>
          <p:spPr bwMode="auto">
            <a:xfrm>
              <a:off x="4034" y="3319"/>
              <a:ext cx="905" cy="41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8558" name="Rectangle 1049"/>
            <p:cNvSpPr>
              <a:spLocks noChangeArrowheads="1"/>
            </p:cNvSpPr>
            <p:nvPr/>
          </p:nvSpPr>
          <p:spPr bwMode="auto">
            <a:xfrm>
              <a:off x="4127" y="3336"/>
              <a:ext cx="703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000000"/>
                  </a:solidFill>
                </a:rPr>
                <a:t> </a:t>
              </a:r>
              <a:r>
                <a:rPr lang="en-US" sz="1700" b="1" dirty="0"/>
                <a:t>SOMATIC</a:t>
              </a:r>
              <a:r>
                <a:rPr lang="en-US" sz="1700" b="1" dirty="0">
                  <a:solidFill>
                    <a:srgbClr val="000000"/>
                  </a:solidFill>
                </a:rPr>
                <a:t> </a:t>
              </a: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18559" name="Rectangle 1050"/>
            <p:cNvSpPr>
              <a:spLocks noChangeArrowheads="1"/>
            </p:cNvSpPr>
            <p:nvPr/>
          </p:nvSpPr>
          <p:spPr bwMode="auto">
            <a:xfrm>
              <a:off x="4169" y="3535"/>
              <a:ext cx="619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/>
                <a:t>GROWTH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5" name="Group 1054"/>
          <p:cNvGrpSpPr>
            <a:grpSpLocks/>
          </p:cNvGrpSpPr>
          <p:nvPr/>
        </p:nvGrpSpPr>
        <p:grpSpPr bwMode="auto">
          <a:xfrm>
            <a:off x="547687" y="5783866"/>
            <a:ext cx="2865438" cy="305472"/>
            <a:chOff x="244" y="3223"/>
            <a:chExt cx="1805" cy="184"/>
          </a:xfrm>
          <a:solidFill>
            <a:schemeClr val="bg1">
              <a:lumMod val="65000"/>
            </a:schemeClr>
          </a:solidFill>
        </p:grpSpPr>
        <p:sp>
          <p:nvSpPr>
            <p:cNvPr id="18555" name="Rectangle 1052"/>
            <p:cNvSpPr>
              <a:spLocks noChangeArrowheads="1"/>
            </p:cNvSpPr>
            <p:nvPr/>
          </p:nvSpPr>
          <p:spPr bwMode="auto">
            <a:xfrm>
              <a:off x="244" y="3223"/>
              <a:ext cx="1805" cy="18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8556" name="Rectangle 1053"/>
            <p:cNvSpPr>
              <a:spLocks noChangeArrowheads="1"/>
            </p:cNvSpPr>
            <p:nvPr/>
          </p:nvSpPr>
          <p:spPr bwMode="auto">
            <a:xfrm>
              <a:off x="401" y="3249"/>
              <a:ext cx="1533" cy="1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 smtClean="0"/>
                <a:t>SEXUAL MATURATION</a:t>
              </a:r>
              <a:endParaRPr lang="en-US" dirty="0">
                <a:latin typeface="Times New Roman" pitchFamily="18" charset="0"/>
              </a:endParaRPr>
            </a:p>
          </p:txBody>
        </p:sp>
      </p:grpSp>
      <p:grpSp>
        <p:nvGrpSpPr>
          <p:cNvPr id="6" name="Group 1057"/>
          <p:cNvGrpSpPr>
            <a:grpSpLocks/>
          </p:cNvGrpSpPr>
          <p:nvPr/>
        </p:nvGrpSpPr>
        <p:grpSpPr bwMode="auto">
          <a:xfrm>
            <a:off x="6499854" y="3771732"/>
            <a:ext cx="1146175" cy="303812"/>
            <a:chOff x="4061" y="1988"/>
            <a:chExt cx="722" cy="183"/>
          </a:xfrm>
          <a:solidFill>
            <a:schemeClr val="bg1">
              <a:lumMod val="65000"/>
            </a:schemeClr>
          </a:solidFill>
        </p:grpSpPr>
        <p:sp>
          <p:nvSpPr>
            <p:cNvPr id="18553" name="Rectangle 1055"/>
            <p:cNvSpPr>
              <a:spLocks noChangeArrowheads="1"/>
            </p:cNvSpPr>
            <p:nvPr/>
          </p:nvSpPr>
          <p:spPr bwMode="auto">
            <a:xfrm>
              <a:off x="4061" y="1988"/>
              <a:ext cx="722" cy="18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8554" name="Rectangle 1056"/>
            <p:cNvSpPr>
              <a:spLocks noChangeArrowheads="1"/>
            </p:cNvSpPr>
            <p:nvPr/>
          </p:nvSpPr>
          <p:spPr bwMode="auto">
            <a:xfrm>
              <a:off x="4216" y="1990"/>
              <a:ext cx="401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/>
                <a:t>LIVER</a:t>
              </a:r>
              <a:endParaRPr lang="en-US" dirty="0">
                <a:latin typeface="Times New Roman" pitchFamily="18" charset="0"/>
              </a:endParaRPr>
            </a:p>
          </p:txBody>
        </p:sp>
      </p:grpSp>
      <p:grpSp>
        <p:nvGrpSpPr>
          <p:cNvPr id="7" name="Group 1060"/>
          <p:cNvGrpSpPr>
            <a:grpSpLocks/>
          </p:cNvGrpSpPr>
          <p:nvPr/>
        </p:nvGrpSpPr>
        <p:grpSpPr bwMode="auto">
          <a:xfrm>
            <a:off x="1074737" y="3956012"/>
            <a:ext cx="1792288" cy="303812"/>
            <a:chOff x="576" y="2122"/>
            <a:chExt cx="1129" cy="183"/>
          </a:xfrm>
          <a:solidFill>
            <a:schemeClr val="bg1">
              <a:lumMod val="65000"/>
            </a:schemeClr>
          </a:solidFill>
        </p:grpSpPr>
        <p:sp>
          <p:nvSpPr>
            <p:cNvPr id="18551" name="Rectangle 1058"/>
            <p:cNvSpPr>
              <a:spLocks noChangeArrowheads="1"/>
            </p:cNvSpPr>
            <p:nvPr/>
          </p:nvSpPr>
          <p:spPr bwMode="auto">
            <a:xfrm>
              <a:off x="576" y="2122"/>
              <a:ext cx="1129" cy="179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8552" name="Rectangle 1059"/>
            <p:cNvSpPr>
              <a:spLocks noChangeArrowheads="1"/>
            </p:cNvSpPr>
            <p:nvPr/>
          </p:nvSpPr>
          <p:spPr bwMode="auto">
            <a:xfrm>
              <a:off x="624" y="2147"/>
              <a:ext cx="1028" cy="1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 smtClean="0"/>
                <a:t>TESTIS</a:t>
              </a:r>
              <a:r>
                <a:rPr lang="en-US" sz="1600" b="1" dirty="0" smtClean="0"/>
                <a:t>/ </a:t>
              </a:r>
              <a:r>
                <a:rPr lang="en-US" sz="1700" b="1" dirty="0" smtClean="0"/>
                <a:t>OVARY</a:t>
              </a:r>
              <a:endParaRPr lang="en-US" dirty="0">
                <a:latin typeface="Times New Roman" pitchFamily="18" charset="0"/>
              </a:endParaRPr>
            </a:p>
          </p:txBody>
        </p:sp>
      </p:grpSp>
      <p:sp>
        <p:nvSpPr>
          <p:cNvPr id="18453" name="Freeform 1061"/>
          <p:cNvSpPr>
            <a:spLocks/>
          </p:cNvSpPr>
          <p:nvPr/>
        </p:nvSpPr>
        <p:spPr bwMode="auto">
          <a:xfrm>
            <a:off x="1824037" y="4336192"/>
            <a:ext cx="241300" cy="534577"/>
          </a:xfrm>
          <a:custGeom>
            <a:avLst/>
            <a:gdLst>
              <a:gd name="T0" fmla="*/ 39 w 310"/>
              <a:gd name="T1" fmla="*/ 115 h 459"/>
              <a:gd name="T2" fmla="*/ 78 w 310"/>
              <a:gd name="T3" fmla="*/ 58 h 459"/>
              <a:gd name="T4" fmla="*/ 58 w 310"/>
              <a:gd name="T5" fmla="*/ 58 h 459"/>
              <a:gd name="T6" fmla="*/ 58 w 310"/>
              <a:gd name="T7" fmla="*/ 0 h 459"/>
              <a:gd name="T8" fmla="*/ 19 w 310"/>
              <a:gd name="T9" fmla="*/ 0 h 459"/>
              <a:gd name="T10" fmla="*/ 19 w 310"/>
              <a:gd name="T11" fmla="*/ 58 h 459"/>
              <a:gd name="T12" fmla="*/ 0 w 310"/>
              <a:gd name="T13" fmla="*/ 58 h 459"/>
              <a:gd name="T14" fmla="*/ 39 w 310"/>
              <a:gd name="T15" fmla="*/ 115 h 4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0"/>
              <a:gd name="T25" fmla="*/ 0 h 459"/>
              <a:gd name="T26" fmla="*/ 310 w 310"/>
              <a:gd name="T27" fmla="*/ 459 h 4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0" h="459">
                <a:moveTo>
                  <a:pt x="155" y="459"/>
                </a:moveTo>
                <a:lnTo>
                  <a:pt x="310" y="230"/>
                </a:lnTo>
                <a:lnTo>
                  <a:pt x="233" y="230"/>
                </a:lnTo>
                <a:lnTo>
                  <a:pt x="233" y="0"/>
                </a:lnTo>
                <a:lnTo>
                  <a:pt x="79" y="0"/>
                </a:lnTo>
                <a:lnTo>
                  <a:pt x="79" y="230"/>
                </a:lnTo>
                <a:lnTo>
                  <a:pt x="0" y="230"/>
                </a:lnTo>
                <a:lnTo>
                  <a:pt x="155" y="45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4" name="Rectangle 1062"/>
          <p:cNvSpPr>
            <a:spLocks noChangeArrowheads="1"/>
          </p:cNvSpPr>
          <p:nvPr/>
        </p:nvSpPr>
        <p:spPr bwMode="auto">
          <a:xfrm>
            <a:off x="3209925" y="1527173"/>
            <a:ext cx="1965325" cy="27891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7030A0"/>
                </a:solidFill>
              </a:rPr>
              <a:t>GnRH  AND  GHRH</a:t>
            </a:r>
            <a:endParaRPr lang="en-US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8" name="Group 1065"/>
          <p:cNvGrpSpPr>
            <a:grpSpLocks/>
          </p:cNvGrpSpPr>
          <p:nvPr/>
        </p:nvGrpSpPr>
        <p:grpSpPr bwMode="auto">
          <a:xfrm>
            <a:off x="5923591" y="2581385"/>
            <a:ext cx="1138238" cy="609285"/>
            <a:chOff x="3698" y="1271"/>
            <a:chExt cx="717" cy="367"/>
          </a:xfrm>
          <a:solidFill>
            <a:schemeClr val="bg1">
              <a:lumMod val="65000"/>
            </a:schemeClr>
          </a:solidFill>
        </p:grpSpPr>
        <p:sp>
          <p:nvSpPr>
            <p:cNvPr id="18549" name="Rectangle 1063"/>
            <p:cNvSpPr>
              <a:spLocks noChangeArrowheads="1"/>
            </p:cNvSpPr>
            <p:nvPr/>
          </p:nvSpPr>
          <p:spPr bwMode="auto">
            <a:xfrm>
              <a:off x="3725" y="1271"/>
              <a:ext cx="663" cy="1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7030A0"/>
                  </a:solidFill>
                </a:rPr>
                <a:t>GROWTH </a:t>
              </a:r>
              <a:endParaRPr lang="en-US" dirty="0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  <p:sp>
          <p:nvSpPr>
            <p:cNvPr id="18550" name="Rectangle 1064"/>
            <p:cNvSpPr>
              <a:spLocks noChangeArrowheads="1"/>
            </p:cNvSpPr>
            <p:nvPr/>
          </p:nvSpPr>
          <p:spPr bwMode="auto">
            <a:xfrm>
              <a:off x="3698" y="1470"/>
              <a:ext cx="717" cy="1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7030A0"/>
                  </a:solidFill>
                </a:rPr>
                <a:t>HORMONE</a:t>
              </a:r>
              <a:endParaRPr lang="en-US" dirty="0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</p:grpSp>
      <p:sp>
        <p:nvSpPr>
          <p:cNvPr id="18456" name="Rectangle 1066"/>
          <p:cNvSpPr>
            <a:spLocks noChangeArrowheads="1"/>
          </p:cNvSpPr>
          <p:nvPr/>
        </p:nvSpPr>
        <p:spPr bwMode="auto">
          <a:xfrm>
            <a:off x="1531937" y="2915081"/>
            <a:ext cx="1004888" cy="27891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 dirty="0">
                <a:solidFill>
                  <a:srgbClr val="7030A0"/>
                </a:solidFill>
              </a:rPr>
              <a:t>LH &amp; FSH</a:t>
            </a:r>
            <a:endParaRPr lang="en-US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18458" name="Rectangle 1068"/>
          <p:cNvSpPr>
            <a:spLocks noChangeArrowheads="1"/>
          </p:cNvSpPr>
          <p:nvPr/>
        </p:nvSpPr>
        <p:spPr bwMode="auto">
          <a:xfrm>
            <a:off x="668337" y="4953778"/>
            <a:ext cx="2749550" cy="28057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/>
              <a:t>SEX</a:t>
            </a:r>
            <a:r>
              <a:rPr lang="en-US" sz="1700" b="1">
                <a:solidFill>
                  <a:srgbClr val="000000"/>
                </a:solidFill>
              </a:rPr>
              <a:t> </a:t>
            </a:r>
            <a:r>
              <a:rPr lang="en-US" sz="1700" b="1"/>
              <a:t>STEROID</a:t>
            </a:r>
            <a:r>
              <a:rPr lang="en-US" sz="1700" b="1">
                <a:solidFill>
                  <a:srgbClr val="000000"/>
                </a:solidFill>
              </a:rPr>
              <a:t> </a:t>
            </a:r>
            <a:r>
              <a:rPr lang="en-US" sz="1700" b="1"/>
              <a:t>SYNTHESIS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9" name="Group 1101"/>
          <p:cNvGrpSpPr>
            <a:grpSpLocks/>
          </p:cNvGrpSpPr>
          <p:nvPr/>
        </p:nvGrpSpPr>
        <p:grpSpPr bwMode="auto">
          <a:xfrm>
            <a:off x="3535362" y="2855315"/>
            <a:ext cx="1887538" cy="1861058"/>
            <a:chOff x="2126" y="1459"/>
            <a:chExt cx="1189" cy="1121"/>
          </a:xfrm>
          <a:solidFill>
            <a:schemeClr val="bg1">
              <a:lumMod val="65000"/>
            </a:schemeClr>
          </a:solidFill>
        </p:grpSpPr>
        <p:sp>
          <p:nvSpPr>
            <p:cNvPr id="18518" name="Line 1070"/>
            <p:cNvSpPr>
              <a:spLocks noChangeShapeType="1"/>
            </p:cNvSpPr>
            <p:nvPr/>
          </p:nvSpPr>
          <p:spPr bwMode="auto">
            <a:xfrm flipH="1">
              <a:off x="3255" y="1459"/>
              <a:ext cx="60" cy="7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19" name="Line 1071"/>
            <p:cNvSpPr>
              <a:spLocks noChangeShapeType="1"/>
            </p:cNvSpPr>
            <p:nvPr/>
          </p:nvSpPr>
          <p:spPr bwMode="auto">
            <a:xfrm flipH="1">
              <a:off x="3148" y="1472"/>
              <a:ext cx="60" cy="11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0" name="Line 1072"/>
            <p:cNvSpPr>
              <a:spLocks noChangeShapeType="1"/>
            </p:cNvSpPr>
            <p:nvPr/>
          </p:nvSpPr>
          <p:spPr bwMode="auto">
            <a:xfrm flipH="1">
              <a:off x="3048" y="1494"/>
              <a:ext cx="53" cy="13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1" name="Line 1073"/>
            <p:cNvSpPr>
              <a:spLocks noChangeShapeType="1"/>
            </p:cNvSpPr>
            <p:nvPr/>
          </p:nvSpPr>
          <p:spPr bwMode="auto">
            <a:xfrm>
              <a:off x="3048" y="1507"/>
              <a:ext cx="1" cy="1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2" name="Line 1074"/>
            <p:cNvSpPr>
              <a:spLocks noChangeShapeType="1"/>
            </p:cNvSpPr>
            <p:nvPr/>
          </p:nvSpPr>
          <p:spPr bwMode="auto">
            <a:xfrm flipH="1">
              <a:off x="2963" y="1525"/>
              <a:ext cx="31" cy="10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3" name="Line 1075"/>
            <p:cNvSpPr>
              <a:spLocks noChangeShapeType="1"/>
            </p:cNvSpPr>
            <p:nvPr/>
          </p:nvSpPr>
          <p:spPr bwMode="auto">
            <a:xfrm flipH="1">
              <a:off x="2934" y="1535"/>
              <a:ext cx="29" cy="12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4" name="Line 1076"/>
            <p:cNvSpPr>
              <a:spLocks noChangeShapeType="1"/>
            </p:cNvSpPr>
            <p:nvPr/>
          </p:nvSpPr>
          <p:spPr bwMode="auto">
            <a:xfrm flipH="1">
              <a:off x="2878" y="1567"/>
              <a:ext cx="9" cy="4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5" name="Line 1077"/>
            <p:cNvSpPr>
              <a:spLocks noChangeShapeType="1"/>
            </p:cNvSpPr>
            <p:nvPr/>
          </p:nvSpPr>
          <p:spPr bwMode="auto">
            <a:xfrm flipH="1">
              <a:off x="2827" y="1571"/>
              <a:ext cx="51" cy="26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6" name="Line 1078"/>
            <p:cNvSpPr>
              <a:spLocks noChangeShapeType="1"/>
            </p:cNvSpPr>
            <p:nvPr/>
          </p:nvSpPr>
          <p:spPr bwMode="auto">
            <a:xfrm flipH="1">
              <a:off x="2720" y="1622"/>
              <a:ext cx="60" cy="35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7" name="Line 1079"/>
            <p:cNvSpPr>
              <a:spLocks noChangeShapeType="1"/>
            </p:cNvSpPr>
            <p:nvPr/>
          </p:nvSpPr>
          <p:spPr bwMode="auto">
            <a:xfrm flipH="1">
              <a:off x="2645" y="1690"/>
              <a:ext cx="28" cy="19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8" name="Line 1080"/>
            <p:cNvSpPr>
              <a:spLocks noChangeShapeType="1"/>
            </p:cNvSpPr>
            <p:nvPr/>
          </p:nvSpPr>
          <p:spPr bwMode="auto">
            <a:xfrm flipH="1">
              <a:off x="2613" y="1709"/>
              <a:ext cx="32" cy="27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9" name="Line 1081"/>
            <p:cNvSpPr>
              <a:spLocks noChangeShapeType="1"/>
            </p:cNvSpPr>
            <p:nvPr/>
          </p:nvSpPr>
          <p:spPr bwMode="auto">
            <a:xfrm flipH="1">
              <a:off x="2507" y="1774"/>
              <a:ext cx="59" cy="55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0" name="Line 1082"/>
            <p:cNvSpPr>
              <a:spLocks noChangeShapeType="1"/>
            </p:cNvSpPr>
            <p:nvPr/>
          </p:nvSpPr>
          <p:spPr bwMode="auto">
            <a:xfrm flipH="1">
              <a:off x="2506" y="1829"/>
              <a:ext cx="1" cy="1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1" name="Line 1083"/>
            <p:cNvSpPr>
              <a:spLocks noChangeShapeType="1"/>
            </p:cNvSpPr>
            <p:nvPr/>
          </p:nvSpPr>
          <p:spPr bwMode="auto">
            <a:xfrm flipH="1">
              <a:off x="2443" y="1877"/>
              <a:ext cx="18" cy="19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2" name="Line 1084"/>
            <p:cNvSpPr>
              <a:spLocks noChangeShapeType="1"/>
            </p:cNvSpPr>
            <p:nvPr/>
          </p:nvSpPr>
          <p:spPr bwMode="auto">
            <a:xfrm flipH="1">
              <a:off x="2409" y="1896"/>
              <a:ext cx="34" cy="41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4" name="Line 1086"/>
            <p:cNvSpPr>
              <a:spLocks noChangeShapeType="1"/>
            </p:cNvSpPr>
            <p:nvPr/>
          </p:nvSpPr>
          <p:spPr bwMode="auto">
            <a:xfrm flipH="1">
              <a:off x="2330" y="2042"/>
              <a:ext cx="1" cy="2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5" name="Line 1087"/>
            <p:cNvSpPr>
              <a:spLocks noChangeShapeType="1"/>
            </p:cNvSpPr>
            <p:nvPr/>
          </p:nvSpPr>
          <p:spPr bwMode="auto">
            <a:xfrm flipH="1">
              <a:off x="2283" y="2091"/>
              <a:ext cx="18" cy="31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6" name="Line 1088"/>
            <p:cNvSpPr>
              <a:spLocks noChangeShapeType="1"/>
            </p:cNvSpPr>
            <p:nvPr/>
          </p:nvSpPr>
          <p:spPr bwMode="auto">
            <a:xfrm flipH="1">
              <a:off x="2268" y="2122"/>
              <a:ext cx="15" cy="29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7" name="Line 1089"/>
            <p:cNvSpPr>
              <a:spLocks noChangeShapeType="1"/>
            </p:cNvSpPr>
            <p:nvPr/>
          </p:nvSpPr>
          <p:spPr bwMode="auto">
            <a:xfrm flipH="1">
              <a:off x="2241" y="2198"/>
              <a:ext cx="3" cy="6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8" name="Line 1090"/>
            <p:cNvSpPr>
              <a:spLocks noChangeShapeType="1"/>
            </p:cNvSpPr>
            <p:nvPr/>
          </p:nvSpPr>
          <p:spPr bwMode="auto">
            <a:xfrm flipH="1">
              <a:off x="2218" y="2204"/>
              <a:ext cx="23" cy="55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9" name="Line 1091"/>
            <p:cNvSpPr>
              <a:spLocks noChangeShapeType="1"/>
            </p:cNvSpPr>
            <p:nvPr/>
          </p:nvSpPr>
          <p:spPr bwMode="auto">
            <a:xfrm flipH="1">
              <a:off x="2177" y="2305"/>
              <a:ext cx="22" cy="61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0" name="Line 1092"/>
            <p:cNvSpPr>
              <a:spLocks noChangeShapeType="1"/>
            </p:cNvSpPr>
            <p:nvPr/>
          </p:nvSpPr>
          <p:spPr bwMode="auto">
            <a:xfrm flipH="1">
              <a:off x="2148" y="2413"/>
              <a:ext cx="15" cy="54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1" name="Line 1093"/>
            <p:cNvSpPr>
              <a:spLocks noChangeShapeType="1"/>
            </p:cNvSpPr>
            <p:nvPr/>
          </p:nvSpPr>
          <p:spPr bwMode="auto">
            <a:xfrm flipH="1">
              <a:off x="2147" y="2467"/>
              <a:ext cx="1" cy="6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2" name="Line 1094"/>
            <p:cNvSpPr>
              <a:spLocks noChangeShapeType="1"/>
            </p:cNvSpPr>
            <p:nvPr/>
          </p:nvSpPr>
          <p:spPr bwMode="auto">
            <a:xfrm flipH="1">
              <a:off x="2128" y="2520"/>
              <a:ext cx="9" cy="39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3" name="Line 1095"/>
            <p:cNvSpPr>
              <a:spLocks noChangeShapeType="1"/>
            </p:cNvSpPr>
            <p:nvPr/>
          </p:nvSpPr>
          <p:spPr bwMode="auto">
            <a:xfrm flipH="1">
              <a:off x="2126" y="2559"/>
              <a:ext cx="2" cy="21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462" name="Freeform 1103"/>
          <p:cNvSpPr>
            <a:spLocks/>
          </p:cNvSpPr>
          <p:nvPr/>
        </p:nvSpPr>
        <p:spPr bwMode="auto">
          <a:xfrm>
            <a:off x="1824037" y="5250949"/>
            <a:ext cx="241300" cy="532917"/>
          </a:xfrm>
          <a:custGeom>
            <a:avLst/>
            <a:gdLst>
              <a:gd name="T0" fmla="*/ 39 w 310"/>
              <a:gd name="T1" fmla="*/ 115 h 459"/>
              <a:gd name="T2" fmla="*/ 78 w 310"/>
              <a:gd name="T3" fmla="*/ 58 h 459"/>
              <a:gd name="T4" fmla="*/ 58 w 310"/>
              <a:gd name="T5" fmla="*/ 58 h 459"/>
              <a:gd name="T6" fmla="*/ 58 w 310"/>
              <a:gd name="T7" fmla="*/ 0 h 459"/>
              <a:gd name="T8" fmla="*/ 19 w 310"/>
              <a:gd name="T9" fmla="*/ 0 h 459"/>
              <a:gd name="T10" fmla="*/ 19 w 310"/>
              <a:gd name="T11" fmla="*/ 58 h 459"/>
              <a:gd name="T12" fmla="*/ 0 w 310"/>
              <a:gd name="T13" fmla="*/ 58 h 459"/>
              <a:gd name="T14" fmla="*/ 39 w 310"/>
              <a:gd name="T15" fmla="*/ 115 h 4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0"/>
              <a:gd name="T25" fmla="*/ 0 h 459"/>
              <a:gd name="T26" fmla="*/ 310 w 310"/>
              <a:gd name="T27" fmla="*/ 459 h 4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0" h="459">
                <a:moveTo>
                  <a:pt x="155" y="459"/>
                </a:moveTo>
                <a:lnTo>
                  <a:pt x="310" y="230"/>
                </a:lnTo>
                <a:lnTo>
                  <a:pt x="233" y="230"/>
                </a:lnTo>
                <a:lnTo>
                  <a:pt x="233" y="0"/>
                </a:lnTo>
                <a:lnTo>
                  <a:pt x="79" y="0"/>
                </a:lnTo>
                <a:lnTo>
                  <a:pt x="79" y="230"/>
                </a:lnTo>
                <a:lnTo>
                  <a:pt x="0" y="230"/>
                </a:lnTo>
                <a:lnTo>
                  <a:pt x="155" y="45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1113"/>
          <p:cNvGrpSpPr>
            <a:grpSpLocks/>
          </p:cNvGrpSpPr>
          <p:nvPr/>
        </p:nvGrpSpPr>
        <p:grpSpPr bwMode="auto">
          <a:xfrm>
            <a:off x="6636379" y="4882390"/>
            <a:ext cx="1100138" cy="385161"/>
            <a:chOff x="4147" y="2657"/>
            <a:chExt cx="693" cy="232"/>
          </a:xfrm>
          <a:solidFill>
            <a:schemeClr val="bg1">
              <a:lumMod val="65000"/>
            </a:schemeClr>
          </a:solidFill>
        </p:grpSpPr>
        <p:sp>
          <p:nvSpPr>
            <p:cNvPr id="18512" name="Rectangle 1111"/>
            <p:cNvSpPr>
              <a:spLocks noChangeArrowheads="1"/>
            </p:cNvSpPr>
            <p:nvPr/>
          </p:nvSpPr>
          <p:spPr bwMode="auto">
            <a:xfrm>
              <a:off x="4147" y="2657"/>
              <a:ext cx="693" cy="23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8513" name="Rectangle 1112"/>
            <p:cNvSpPr>
              <a:spLocks noChangeArrowheads="1"/>
            </p:cNvSpPr>
            <p:nvPr/>
          </p:nvSpPr>
          <p:spPr bwMode="auto">
            <a:xfrm>
              <a:off x="4204" y="2682"/>
              <a:ext cx="543" cy="1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7030A0"/>
                  </a:solidFill>
                </a:rPr>
                <a:t>     IGF-1</a:t>
              </a:r>
              <a:endParaRPr lang="en-US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1" name="Group 1154"/>
          <p:cNvGrpSpPr>
            <a:grpSpLocks/>
          </p:cNvGrpSpPr>
          <p:nvPr/>
        </p:nvGrpSpPr>
        <p:grpSpPr bwMode="auto">
          <a:xfrm>
            <a:off x="7232650" y="2825431"/>
            <a:ext cx="1225550" cy="3805125"/>
            <a:chOff x="4455" y="1441"/>
            <a:chExt cx="772" cy="2292"/>
          </a:xfrm>
          <a:solidFill>
            <a:schemeClr val="bg1">
              <a:lumMod val="65000"/>
            </a:schemeClr>
          </a:solidFill>
        </p:grpSpPr>
        <p:sp>
          <p:nvSpPr>
            <p:cNvPr id="18472" name="Line 1114"/>
            <p:cNvSpPr>
              <a:spLocks noChangeShapeType="1"/>
            </p:cNvSpPr>
            <p:nvPr/>
          </p:nvSpPr>
          <p:spPr bwMode="auto">
            <a:xfrm flipV="1">
              <a:off x="4999" y="3613"/>
              <a:ext cx="37" cy="60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3" name="Line 1115"/>
            <p:cNvSpPr>
              <a:spLocks noChangeShapeType="1"/>
            </p:cNvSpPr>
            <p:nvPr/>
          </p:nvSpPr>
          <p:spPr bwMode="auto">
            <a:xfrm flipV="1">
              <a:off x="5062" y="3532"/>
              <a:ext cx="17" cy="34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4" name="Line 1116"/>
            <p:cNvSpPr>
              <a:spLocks noChangeShapeType="1"/>
            </p:cNvSpPr>
            <p:nvPr/>
          </p:nvSpPr>
          <p:spPr bwMode="auto">
            <a:xfrm flipV="1">
              <a:off x="5079" y="3506"/>
              <a:ext cx="13" cy="26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5" name="Line 1117"/>
            <p:cNvSpPr>
              <a:spLocks noChangeShapeType="1"/>
            </p:cNvSpPr>
            <p:nvPr/>
          </p:nvSpPr>
          <p:spPr bwMode="auto">
            <a:xfrm>
              <a:off x="5115" y="3459"/>
              <a:ext cx="1" cy="1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6" name="Line 1118"/>
            <p:cNvSpPr>
              <a:spLocks noChangeShapeType="1"/>
            </p:cNvSpPr>
            <p:nvPr/>
          </p:nvSpPr>
          <p:spPr bwMode="auto">
            <a:xfrm flipV="1">
              <a:off x="5115" y="3398"/>
              <a:ext cx="23" cy="61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7" name="Line 1119"/>
            <p:cNvSpPr>
              <a:spLocks noChangeShapeType="1"/>
            </p:cNvSpPr>
            <p:nvPr/>
          </p:nvSpPr>
          <p:spPr bwMode="auto">
            <a:xfrm flipV="1">
              <a:off x="5154" y="3305"/>
              <a:ext cx="14" cy="47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8" name="Line 1120"/>
            <p:cNvSpPr>
              <a:spLocks noChangeShapeType="1"/>
            </p:cNvSpPr>
            <p:nvPr/>
          </p:nvSpPr>
          <p:spPr bwMode="auto">
            <a:xfrm flipV="1">
              <a:off x="5168" y="3291"/>
              <a:ext cx="4" cy="14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9" name="Line 1121"/>
            <p:cNvSpPr>
              <a:spLocks noChangeShapeType="1"/>
            </p:cNvSpPr>
            <p:nvPr/>
          </p:nvSpPr>
          <p:spPr bwMode="auto">
            <a:xfrm flipV="1">
              <a:off x="5185" y="3225"/>
              <a:ext cx="6" cy="19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0" name="Line 1122"/>
            <p:cNvSpPr>
              <a:spLocks noChangeShapeType="1"/>
            </p:cNvSpPr>
            <p:nvPr/>
          </p:nvSpPr>
          <p:spPr bwMode="auto">
            <a:xfrm flipV="1">
              <a:off x="5191" y="3184"/>
              <a:ext cx="8" cy="41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1" name="Line 1123"/>
            <p:cNvSpPr>
              <a:spLocks noChangeShapeType="1"/>
            </p:cNvSpPr>
            <p:nvPr/>
          </p:nvSpPr>
          <p:spPr bwMode="auto">
            <a:xfrm flipV="1">
              <a:off x="5207" y="3077"/>
              <a:ext cx="9" cy="60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2" name="Line 1124"/>
            <p:cNvSpPr>
              <a:spLocks noChangeShapeType="1"/>
            </p:cNvSpPr>
            <p:nvPr/>
          </p:nvSpPr>
          <p:spPr bwMode="auto">
            <a:xfrm flipV="1">
              <a:off x="5221" y="2979"/>
              <a:ext cx="4" cy="51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3" name="Line 1125"/>
            <p:cNvSpPr>
              <a:spLocks noChangeShapeType="1"/>
            </p:cNvSpPr>
            <p:nvPr/>
          </p:nvSpPr>
          <p:spPr bwMode="auto">
            <a:xfrm flipV="1">
              <a:off x="5225" y="2970"/>
              <a:ext cx="1" cy="9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4" name="Line 1126"/>
            <p:cNvSpPr>
              <a:spLocks noChangeShapeType="1"/>
            </p:cNvSpPr>
            <p:nvPr/>
          </p:nvSpPr>
          <p:spPr bwMode="auto">
            <a:xfrm flipV="1">
              <a:off x="5226" y="2894"/>
              <a:ext cx="1" cy="29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5" name="Line 1127"/>
            <p:cNvSpPr>
              <a:spLocks noChangeShapeType="1"/>
            </p:cNvSpPr>
            <p:nvPr/>
          </p:nvSpPr>
          <p:spPr bwMode="auto">
            <a:xfrm flipH="1" flipV="1">
              <a:off x="5226" y="2863"/>
              <a:ext cx="1" cy="31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6" name="Line 1128"/>
            <p:cNvSpPr>
              <a:spLocks noChangeShapeType="1"/>
            </p:cNvSpPr>
            <p:nvPr/>
          </p:nvSpPr>
          <p:spPr bwMode="auto">
            <a:xfrm flipV="1">
              <a:off x="5225" y="2808"/>
              <a:ext cx="1" cy="8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7" name="Line 1129"/>
            <p:cNvSpPr>
              <a:spLocks noChangeShapeType="1"/>
            </p:cNvSpPr>
            <p:nvPr/>
          </p:nvSpPr>
          <p:spPr bwMode="auto">
            <a:xfrm flipH="1" flipV="1">
              <a:off x="5221" y="2756"/>
              <a:ext cx="4" cy="52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8" name="Line 1130"/>
            <p:cNvSpPr>
              <a:spLocks noChangeShapeType="1"/>
            </p:cNvSpPr>
            <p:nvPr/>
          </p:nvSpPr>
          <p:spPr bwMode="auto">
            <a:xfrm flipH="1" flipV="1">
              <a:off x="5207" y="2649"/>
              <a:ext cx="9" cy="60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9" name="Line 1131"/>
            <p:cNvSpPr>
              <a:spLocks noChangeShapeType="1"/>
            </p:cNvSpPr>
            <p:nvPr/>
          </p:nvSpPr>
          <p:spPr bwMode="auto">
            <a:xfrm flipH="1" flipV="1">
              <a:off x="5191" y="2553"/>
              <a:ext cx="9" cy="49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0" name="Line 1132"/>
            <p:cNvSpPr>
              <a:spLocks noChangeShapeType="1"/>
            </p:cNvSpPr>
            <p:nvPr/>
          </p:nvSpPr>
          <p:spPr bwMode="auto">
            <a:xfrm flipH="1" flipV="1">
              <a:off x="5188" y="2542"/>
              <a:ext cx="3" cy="11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1" name="Line 1133"/>
            <p:cNvSpPr>
              <a:spLocks noChangeShapeType="1"/>
            </p:cNvSpPr>
            <p:nvPr/>
          </p:nvSpPr>
          <p:spPr bwMode="auto">
            <a:xfrm flipH="1" flipV="1">
              <a:off x="5170" y="2469"/>
              <a:ext cx="7" cy="26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2" name="Line 1134"/>
            <p:cNvSpPr>
              <a:spLocks noChangeShapeType="1"/>
            </p:cNvSpPr>
            <p:nvPr/>
          </p:nvSpPr>
          <p:spPr bwMode="auto">
            <a:xfrm flipH="1" flipV="1">
              <a:off x="5160" y="2435"/>
              <a:ext cx="10" cy="34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3" name="Line 1135"/>
            <p:cNvSpPr>
              <a:spLocks noChangeShapeType="1"/>
            </p:cNvSpPr>
            <p:nvPr/>
          </p:nvSpPr>
          <p:spPr bwMode="auto">
            <a:xfrm flipH="1" flipV="1">
              <a:off x="5145" y="2383"/>
              <a:ext cx="1" cy="5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4" name="Line 1136"/>
            <p:cNvSpPr>
              <a:spLocks noChangeShapeType="1"/>
            </p:cNvSpPr>
            <p:nvPr/>
          </p:nvSpPr>
          <p:spPr bwMode="auto">
            <a:xfrm flipH="1" flipV="1">
              <a:off x="5125" y="2327"/>
              <a:ext cx="20" cy="56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5" name="Line 1137"/>
            <p:cNvSpPr>
              <a:spLocks noChangeShapeType="1"/>
            </p:cNvSpPr>
            <p:nvPr/>
          </p:nvSpPr>
          <p:spPr bwMode="auto">
            <a:xfrm flipH="1" flipV="1">
              <a:off x="5081" y="2220"/>
              <a:ext cx="26" cy="61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6" name="Line 1138"/>
            <p:cNvSpPr>
              <a:spLocks noChangeShapeType="1"/>
            </p:cNvSpPr>
            <p:nvPr/>
          </p:nvSpPr>
          <p:spPr bwMode="auto">
            <a:xfrm flipH="1" flipV="1">
              <a:off x="5042" y="2135"/>
              <a:ext cx="18" cy="38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7" name="Line 1139"/>
            <p:cNvSpPr>
              <a:spLocks noChangeShapeType="1"/>
            </p:cNvSpPr>
            <p:nvPr/>
          </p:nvSpPr>
          <p:spPr bwMode="auto">
            <a:xfrm flipH="1" flipV="1">
              <a:off x="5030" y="2113"/>
              <a:ext cx="12" cy="22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8" name="Line 1140"/>
            <p:cNvSpPr>
              <a:spLocks noChangeShapeType="1"/>
            </p:cNvSpPr>
            <p:nvPr/>
          </p:nvSpPr>
          <p:spPr bwMode="auto">
            <a:xfrm flipH="1" flipV="1">
              <a:off x="4999" y="2055"/>
              <a:ext cx="6" cy="11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9" name="Line 1141"/>
            <p:cNvSpPr>
              <a:spLocks noChangeShapeType="1"/>
            </p:cNvSpPr>
            <p:nvPr/>
          </p:nvSpPr>
          <p:spPr bwMode="auto">
            <a:xfrm flipH="1" flipV="1">
              <a:off x="4969" y="2006"/>
              <a:ext cx="30" cy="49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0" name="Line 1142"/>
            <p:cNvSpPr>
              <a:spLocks noChangeShapeType="1"/>
            </p:cNvSpPr>
            <p:nvPr/>
          </p:nvSpPr>
          <p:spPr bwMode="auto">
            <a:xfrm flipH="1" flipV="1">
              <a:off x="4902" y="1902"/>
              <a:ext cx="39" cy="57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1" name="Line 1143"/>
            <p:cNvSpPr>
              <a:spLocks noChangeShapeType="1"/>
            </p:cNvSpPr>
            <p:nvPr/>
          </p:nvSpPr>
          <p:spPr bwMode="auto">
            <a:xfrm flipH="1" flipV="1">
              <a:off x="4901" y="1899"/>
              <a:ext cx="1" cy="3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2" name="Line 1144"/>
            <p:cNvSpPr>
              <a:spLocks noChangeShapeType="1"/>
            </p:cNvSpPr>
            <p:nvPr/>
          </p:nvSpPr>
          <p:spPr bwMode="auto">
            <a:xfrm flipH="1" flipV="1">
              <a:off x="4848" y="1827"/>
              <a:ext cx="18" cy="25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3" name="Line 1145"/>
            <p:cNvSpPr>
              <a:spLocks noChangeShapeType="1"/>
            </p:cNvSpPr>
            <p:nvPr/>
          </p:nvSpPr>
          <p:spPr bwMode="auto">
            <a:xfrm flipH="1" flipV="1">
              <a:off x="4819" y="1792"/>
              <a:ext cx="29" cy="35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4" name="Line 1146"/>
            <p:cNvSpPr>
              <a:spLocks noChangeShapeType="1"/>
            </p:cNvSpPr>
            <p:nvPr/>
          </p:nvSpPr>
          <p:spPr bwMode="auto">
            <a:xfrm flipH="1" flipV="1">
              <a:off x="4729" y="1686"/>
              <a:ext cx="51" cy="59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5" name="Line 1147"/>
            <p:cNvSpPr>
              <a:spLocks noChangeShapeType="1"/>
            </p:cNvSpPr>
            <p:nvPr/>
          </p:nvSpPr>
          <p:spPr bwMode="auto">
            <a:xfrm flipH="1" flipV="1">
              <a:off x="4728" y="1685"/>
              <a:ext cx="1" cy="1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6" name="Line 1148"/>
            <p:cNvSpPr>
              <a:spLocks noChangeShapeType="1"/>
            </p:cNvSpPr>
            <p:nvPr/>
          </p:nvSpPr>
          <p:spPr bwMode="auto">
            <a:xfrm flipH="1" flipV="1">
              <a:off x="4664" y="1620"/>
              <a:ext cx="18" cy="18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7" name="Line 1149"/>
            <p:cNvSpPr>
              <a:spLocks noChangeShapeType="1"/>
            </p:cNvSpPr>
            <p:nvPr/>
          </p:nvSpPr>
          <p:spPr bwMode="auto">
            <a:xfrm flipH="1" flipV="1">
              <a:off x="4622" y="1580"/>
              <a:ext cx="42" cy="40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8" name="Line 1150"/>
            <p:cNvSpPr>
              <a:spLocks noChangeShapeType="1"/>
            </p:cNvSpPr>
            <p:nvPr/>
          </p:nvSpPr>
          <p:spPr bwMode="auto">
            <a:xfrm flipH="1" flipV="1">
              <a:off x="4525" y="1496"/>
              <a:ext cx="50" cy="42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9" name="Line 1151"/>
            <p:cNvSpPr>
              <a:spLocks noChangeShapeType="1"/>
            </p:cNvSpPr>
            <p:nvPr/>
          </p:nvSpPr>
          <p:spPr bwMode="auto">
            <a:xfrm flipH="1" flipV="1">
              <a:off x="4515" y="1487"/>
              <a:ext cx="10" cy="9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10" name="Line 1152"/>
            <p:cNvSpPr>
              <a:spLocks noChangeShapeType="1"/>
            </p:cNvSpPr>
            <p:nvPr/>
          </p:nvSpPr>
          <p:spPr bwMode="auto">
            <a:xfrm flipH="1" flipV="1">
              <a:off x="4455" y="1441"/>
              <a:ext cx="13" cy="10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11" name="Freeform 1153"/>
            <p:cNvSpPr>
              <a:spLocks/>
            </p:cNvSpPr>
            <p:nvPr/>
          </p:nvSpPr>
          <p:spPr bwMode="auto">
            <a:xfrm>
              <a:off x="4941" y="3620"/>
              <a:ext cx="92" cy="113"/>
            </a:xfrm>
            <a:custGeom>
              <a:avLst/>
              <a:gdLst>
                <a:gd name="T0" fmla="*/ 0 w 186"/>
                <a:gd name="T1" fmla="*/ 57 h 225"/>
                <a:gd name="T2" fmla="*/ 46 w 186"/>
                <a:gd name="T3" fmla="*/ 19 h 225"/>
                <a:gd name="T4" fmla="*/ 18 w 186"/>
                <a:gd name="T5" fmla="*/ 0 h 225"/>
                <a:gd name="T6" fmla="*/ 0 w 186"/>
                <a:gd name="T7" fmla="*/ 57 h 2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6"/>
                <a:gd name="T13" fmla="*/ 0 h 225"/>
                <a:gd name="T14" fmla="*/ 186 w 186"/>
                <a:gd name="T15" fmla="*/ 225 h 2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6" h="225">
                  <a:moveTo>
                    <a:pt x="0" y="225"/>
                  </a:moveTo>
                  <a:lnTo>
                    <a:pt x="186" y="76"/>
                  </a:lnTo>
                  <a:lnTo>
                    <a:pt x="75" y="0"/>
                  </a:lnTo>
                  <a:lnTo>
                    <a:pt x="0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68" name="Freeform 1155"/>
          <p:cNvSpPr>
            <a:spLocks/>
          </p:cNvSpPr>
          <p:nvPr/>
        </p:nvSpPr>
        <p:spPr bwMode="auto">
          <a:xfrm>
            <a:off x="7003091" y="4146932"/>
            <a:ext cx="219075" cy="685653"/>
          </a:xfrm>
          <a:custGeom>
            <a:avLst/>
            <a:gdLst>
              <a:gd name="T0" fmla="*/ 35 w 275"/>
              <a:gd name="T1" fmla="*/ 207 h 826"/>
              <a:gd name="T2" fmla="*/ 69 w 275"/>
              <a:gd name="T3" fmla="*/ 103 h 826"/>
              <a:gd name="T4" fmla="*/ 52 w 275"/>
              <a:gd name="T5" fmla="*/ 103 h 826"/>
              <a:gd name="T6" fmla="*/ 52 w 275"/>
              <a:gd name="T7" fmla="*/ 0 h 826"/>
              <a:gd name="T8" fmla="*/ 18 w 275"/>
              <a:gd name="T9" fmla="*/ 0 h 826"/>
              <a:gd name="T10" fmla="*/ 18 w 275"/>
              <a:gd name="T11" fmla="*/ 103 h 826"/>
              <a:gd name="T12" fmla="*/ 0 w 275"/>
              <a:gd name="T13" fmla="*/ 103 h 826"/>
              <a:gd name="T14" fmla="*/ 35 w 275"/>
              <a:gd name="T15" fmla="*/ 207 h 8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5"/>
              <a:gd name="T25" fmla="*/ 0 h 826"/>
              <a:gd name="T26" fmla="*/ 275 w 275"/>
              <a:gd name="T27" fmla="*/ 826 h 8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5" h="826">
                <a:moveTo>
                  <a:pt x="138" y="826"/>
                </a:moveTo>
                <a:lnTo>
                  <a:pt x="275" y="413"/>
                </a:lnTo>
                <a:lnTo>
                  <a:pt x="206" y="413"/>
                </a:lnTo>
                <a:lnTo>
                  <a:pt x="206" y="0"/>
                </a:lnTo>
                <a:lnTo>
                  <a:pt x="69" y="0"/>
                </a:lnTo>
                <a:lnTo>
                  <a:pt x="69" y="413"/>
                </a:lnTo>
                <a:lnTo>
                  <a:pt x="0" y="413"/>
                </a:lnTo>
                <a:lnTo>
                  <a:pt x="138" y="82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0" name="Freeform 1157"/>
          <p:cNvSpPr>
            <a:spLocks/>
          </p:cNvSpPr>
          <p:nvPr/>
        </p:nvSpPr>
        <p:spPr bwMode="auto">
          <a:xfrm>
            <a:off x="6695116" y="3253757"/>
            <a:ext cx="355600" cy="454888"/>
          </a:xfrm>
          <a:custGeom>
            <a:avLst/>
            <a:gdLst>
              <a:gd name="T0" fmla="*/ 112 w 447"/>
              <a:gd name="T1" fmla="*/ 137 h 547"/>
              <a:gd name="T2" fmla="*/ 90 w 447"/>
              <a:gd name="T3" fmla="*/ 53 h 547"/>
              <a:gd name="T4" fmla="*/ 76 w 447"/>
              <a:gd name="T5" fmla="*/ 64 h 547"/>
              <a:gd name="T6" fmla="*/ 27 w 447"/>
              <a:gd name="T7" fmla="*/ 0 h 547"/>
              <a:gd name="T8" fmla="*/ 0 w 447"/>
              <a:gd name="T9" fmla="*/ 22 h 547"/>
              <a:gd name="T10" fmla="*/ 50 w 447"/>
              <a:gd name="T11" fmla="*/ 85 h 547"/>
              <a:gd name="T12" fmla="*/ 36 w 447"/>
              <a:gd name="T13" fmla="*/ 95 h 547"/>
              <a:gd name="T14" fmla="*/ 112 w 447"/>
              <a:gd name="T15" fmla="*/ 137 h 5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7"/>
              <a:gd name="T25" fmla="*/ 0 h 547"/>
              <a:gd name="T26" fmla="*/ 447 w 447"/>
              <a:gd name="T27" fmla="*/ 547 h 5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7" h="547">
                <a:moveTo>
                  <a:pt x="447" y="547"/>
                </a:moveTo>
                <a:lnTo>
                  <a:pt x="359" y="211"/>
                </a:lnTo>
                <a:lnTo>
                  <a:pt x="304" y="253"/>
                </a:lnTo>
                <a:lnTo>
                  <a:pt x="107" y="0"/>
                </a:lnTo>
                <a:lnTo>
                  <a:pt x="0" y="85"/>
                </a:lnTo>
                <a:lnTo>
                  <a:pt x="197" y="337"/>
                </a:lnTo>
                <a:lnTo>
                  <a:pt x="142" y="379"/>
                </a:lnTo>
                <a:lnTo>
                  <a:pt x="447" y="54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1" name="Freeform 1158"/>
          <p:cNvSpPr>
            <a:spLocks/>
          </p:cNvSpPr>
          <p:nvPr/>
        </p:nvSpPr>
        <p:spPr bwMode="auto">
          <a:xfrm>
            <a:off x="6979279" y="5365501"/>
            <a:ext cx="242888" cy="539557"/>
          </a:xfrm>
          <a:custGeom>
            <a:avLst/>
            <a:gdLst>
              <a:gd name="T0" fmla="*/ 35 w 275"/>
              <a:gd name="T1" fmla="*/ 207 h 826"/>
              <a:gd name="T2" fmla="*/ 69 w 275"/>
              <a:gd name="T3" fmla="*/ 103 h 826"/>
              <a:gd name="T4" fmla="*/ 52 w 275"/>
              <a:gd name="T5" fmla="*/ 103 h 826"/>
              <a:gd name="T6" fmla="*/ 52 w 275"/>
              <a:gd name="T7" fmla="*/ 0 h 826"/>
              <a:gd name="T8" fmla="*/ 18 w 275"/>
              <a:gd name="T9" fmla="*/ 0 h 826"/>
              <a:gd name="T10" fmla="*/ 18 w 275"/>
              <a:gd name="T11" fmla="*/ 103 h 826"/>
              <a:gd name="T12" fmla="*/ 0 w 275"/>
              <a:gd name="T13" fmla="*/ 103 h 826"/>
              <a:gd name="T14" fmla="*/ 35 w 275"/>
              <a:gd name="T15" fmla="*/ 207 h 8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5"/>
              <a:gd name="T25" fmla="*/ 0 h 826"/>
              <a:gd name="T26" fmla="*/ 275 w 275"/>
              <a:gd name="T27" fmla="*/ 826 h 8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5" h="826">
                <a:moveTo>
                  <a:pt x="138" y="826"/>
                </a:moveTo>
                <a:lnTo>
                  <a:pt x="275" y="413"/>
                </a:lnTo>
                <a:lnTo>
                  <a:pt x="206" y="413"/>
                </a:lnTo>
                <a:lnTo>
                  <a:pt x="206" y="0"/>
                </a:lnTo>
                <a:lnTo>
                  <a:pt x="69" y="0"/>
                </a:lnTo>
                <a:lnTo>
                  <a:pt x="69" y="413"/>
                </a:lnTo>
                <a:lnTo>
                  <a:pt x="0" y="413"/>
                </a:lnTo>
                <a:lnTo>
                  <a:pt x="138" y="82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8468" grpId="0" animBg="1"/>
      <p:bldP spid="18470" grpId="0" animBg="1"/>
      <p:bldP spid="184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1600200"/>
            <a:ext cx="8229600" cy="3048000"/>
            <a:chOff x="1157243" y="1600200"/>
            <a:chExt cx="6691357" cy="2667000"/>
          </a:xfrm>
        </p:grpSpPr>
        <p:pic>
          <p:nvPicPr>
            <p:cNvPr id="2" name="Picture 5" descr="pubert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19400" y="1600200"/>
              <a:ext cx="5029200" cy="2667000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1157243" y="3501635"/>
              <a:ext cx="2209800" cy="565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MV Boli" panose="02000500030200090000" pitchFamily="2" charset="0"/>
                  <a:cs typeface="MV Boli" panose="02000500030200090000" pitchFamily="2" charset="0"/>
                </a:rPr>
                <a:t>Physical </a:t>
              </a:r>
              <a:endParaRPr lang="en-US" sz="3600" dirty="0"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Physical Changes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0392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b="1" u="sng" dirty="0">
                <a:latin typeface="Arial" pitchFamily="34" charset="0"/>
                <a:cs typeface="Arial" pitchFamily="34" charset="0"/>
              </a:rPr>
              <a:t>5 stages </a:t>
            </a:r>
            <a:r>
              <a:rPr lang="en-GB" dirty="0">
                <a:latin typeface="Arial" pitchFamily="34" charset="0"/>
                <a:cs typeface="Arial" pitchFamily="34" charset="0"/>
              </a:rPr>
              <a:t>from childhood to full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maturity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Tanner Scale </a:t>
            </a:r>
            <a:r>
              <a:rPr lang="en-GB" dirty="0">
                <a:latin typeface="Arial" pitchFamily="34" charset="0"/>
                <a:cs typeface="Arial" pitchFamily="34" charset="0"/>
              </a:rPr>
              <a:t>(P1 – P5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Reflect progression in changes of the </a:t>
            </a:r>
            <a:r>
              <a:rPr lang="en-GB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external genitalia and sexual hair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Secondary </a:t>
            </a:r>
            <a:r>
              <a:rPr lang="en-GB" dirty="0">
                <a:latin typeface="Arial" pitchFamily="34" charset="0"/>
                <a:cs typeface="Arial" pitchFamily="34" charset="0"/>
              </a:rPr>
              <a:t>sexual characteristics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Mean age 10.5yrs in </a:t>
            </a:r>
            <a:r>
              <a:rPr lang="en-GB" sz="24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girls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Mean age 11.5 – 12yrs in </a:t>
            </a:r>
            <a:r>
              <a:rPr lang="en-GB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Puberty: </a:t>
            </a:r>
            <a:r>
              <a:rPr lang="en-US" sz="4000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Girls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1447800"/>
            <a:ext cx="8503920" cy="144475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Breast enlargement usually first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sign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Thelarche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Menarche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usually 2-3 yrs after breast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development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 l="49780" t="27083" r="15081" b="18750"/>
          <a:stretch>
            <a:fillRect/>
          </a:stretch>
        </p:blipFill>
        <p:spPr bwMode="auto">
          <a:xfrm>
            <a:off x="152400" y="2895600"/>
            <a:ext cx="5181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191000" y="4154269"/>
            <a:ext cx="472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dependent on increased secretion of adrenal androgens </a:t>
            </a:r>
            <a:r>
              <a:rPr lang="en-GB" b="1" dirty="0" smtClean="0">
                <a:solidFill>
                  <a:srgbClr val="FF0000"/>
                </a:solidFill>
              </a:rPr>
              <a:t>(</a:t>
            </a:r>
            <a:r>
              <a:rPr lang="en-GB" b="1" dirty="0" err="1" smtClean="0">
                <a:solidFill>
                  <a:srgbClr val="FF0000"/>
                </a:solidFill>
              </a:rPr>
              <a:t>adrenarche</a:t>
            </a:r>
            <a:r>
              <a:rPr lang="en-GB" b="1" dirty="0" smtClean="0">
                <a:solidFill>
                  <a:srgbClr val="FF0000"/>
                </a:solidFill>
              </a:rPr>
              <a:t>).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0" y="5449669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and closure of the epiphyses typically begin and end earlier in girls than in boys.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Autofit/>
          </a:bodyPr>
          <a:lstStyle/>
          <a:p>
            <a:r>
              <a:rPr lang="en-GB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Pubertal Stages (Tanner)</a:t>
            </a:r>
            <a:br>
              <a:rPr lang="en-GB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30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Girls</a:t>
            </a:r>
            <a:endParaRPr lang="en-GB" sz="3000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552" y="1752600"/>
            <a:ext cx="8842248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P1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Prepubertal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P2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Early development of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subareolar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breast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bud +/- small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amounts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of pubic and axillary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hair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P3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Increase in size of palpable breast tissue and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areolae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increased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pubic/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hair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P4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Breast tissue and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areolae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protrude above breast 	level.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Further increased in pubic/axillary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hair growth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P5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Mature adult breast.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Complete pubic/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hair growth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5000" y="1308100"/>
            <a:ext cx="4546600" cy="166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201738"/>
          </a:xfrm>
          <a:noFill/>
        </p:spPr>
        <p:txBody>
          <a:bodyPr lIns="92075" tIns="46038" rIns="92075" bIns="46038"/>
          <a:lstStyle/>
          <a:p>
            <a:r>
              <a:rPr lang="cs-CZ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Puberty – 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Boys</a:t>
            </a:r>
            <a:endParaRPr lang="en-U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521527"/>
            <a:ext cx="8763000" cy="5107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200" b="1" dirty="0" smtClean="0"/>
              <a:t> </a:t>
            </a:r>
            <a:r>
              <a:rPr lang="en-GB" sz="2200" dirty="0" smtClean="0"/>
              <a:t>Puberty is associated with activation of the HPG axis.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200" dirty="0" smtClean="0"/>
              <a:t> </a:t>
            </a:r>
            <a:r>
              <a:rPr lang="en-GB" sz="2200" dirty="0" err="1" smtClean="0"/>
              <a:t>Leydig</a:t>
            </a:r>
            <a:r>
              <a:rPr lang="en-GB" sz="2200" dirty="0" smtClean="0"/>
              <a:t> cell proliferation in the testes, and increased synthesis and secretion of testosterone.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200" dirty="0" smtClean="0"/>
              <a:t> There is growth of the testes, largely because of an increased number of </a:t>
            </a:r>
            <a:r>
              <a:rPr lang="en-GB" sz="2200" dirty="0" err="1" smtClean="0"/>
              <a:t>seminiferous</a:t>
            </a:r>
            <a:r>
              <a:rPr lang="en-GB" sz="2200" dirty="0" smtClean="0"/>
              <a:t> tubules.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200" dirty="0" smtClean="0"/>
              <a:t> There is growth of the sex accessory organs such as the prostate.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200" dirty="0" smtClean="0"/>
              <a:t> There is a pronounced linear growth spurt.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200" dirty="0" smtClean="0"/>
              <a:t> As plasma levels of testosterone increase, facial, pubic, and </a:t>
            </a:r>
            <a:r>
              <a:rPr lang="en-GB" sz="2200" dirty="0" err="1" smtClean="0"/>
              <a:t>axillary</a:t>
            </a:r>
            <a:r>
              <a:rPr lang="en-GB" sz="2200" dirty="0" smtClean="0"/>
              <a:t> hair appears and there is growth of the penis, lowering of the voice, and initiation of spermatogenesis </a:t>
            </a:r>
            <a:r>
              <a:rPr lang="en-GB" sz="2200" b="1" dirty="0" smtClean="0"/>
              <a:t>(</a:t>
            </a:r>
            <a:r>
              <a:rPr lang="en-GB" sz="2200" b="1" dirty="0" err="1" smtClean="0"/>
              <a:t>spermarche</a:t>
            </a:r>
            <a:r>
              <a:rPr lang="en-GB" sz="2200" b="1" dirty="0" smtClean="0"/>
              <a:t>).</a:t>
            </a:r>
            <a:endParaRPr lang="en-GB" sz="22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Autofit/>
          </a:bodyPr>
          <a:lstStyle/>
          <a:p>
            <a:r>
              <a:rPr lang="en-GB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Pubertal Stages (Tanner)</a:t>
            </a:r>
            <a:br>
              <a:rPr lang="en-GB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3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Boys</a:t>
            </a:r>
            <a:endParaRPr lang="en-GB" sz="3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1066800"/>
            <a:ext cx="8503920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P1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Prepubertal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testicular volume &lt;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1.5 ml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[9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younger]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P2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Testicular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volume between 1.6 and 6 ml; skin on scrotum thins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Few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pubic hair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9-11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P3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Testicular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volume between 6 and 12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ml,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Lenghtening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of penis. Further growth of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testes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and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scrotum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11-12.5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P4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Testicular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volume between 12 and 20 ml; scrotum enlarges further and darkens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Incresed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pubic/ axillary hair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12.5-14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P5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Testicular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volume greater than 20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ml.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Genitalia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adult in size and shape.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Completed pubic/axillary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hair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growth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[14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201738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Timing of Puberty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828800"/>
            <a:ext cx="8153400" cy="4038600"/>
          </a:xfrm>
        </p:spPr>
        <p:txBody>
          <a:bodyPr lIns="92075" tIns="46038" rIns="92075" bIns="46038"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Trend toward earlier puberty exists within Western Europe and USA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Puberty usually completed </a:t>
            </a:r>
            <a:r>
              <a:rPr lang="en-GB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within 3 - 4 yrs of onset</a:t>
            </a:r>
            <a:endParaRPr lang="en-US" sz="2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Examination of lifestyle changes may give clues regarding mechanisms inducing onset</a:t>
            </a:r>
          </a:p>
          <a:p>
            <a:pPr eaLnBrk="1" hangingPunct="1">
              <a:lnSpc>
                <a:spcPct val="150000"/>
              </a:lnSpc>
              <a:buNone/>
            </a:pPr>
            <a:endParaRPr lang="en-US" sz="2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Influencing Factors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1905000"/>
            <a:ext cx="8503920" cy="44196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Genetic factors 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50-80% of variation in pubertal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timing.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Environmental factors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e.g.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extreme stress.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Nutritional factors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→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e.g.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Leptin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hormone regulates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appetite and metabolism through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hypothalmus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Permissive role in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regulating the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timing of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puberty.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Objectives</a:t>
            </a:r>
            <a:endParaRPr lang="ar-SA" sz="45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613648" cy="4572000"/>
          </a:xfrm>
        </p:spPr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By the end of this lecture, you should be able to:</a:t>
            </a:r>
          </a:p>
          <a:p>
            <a:pPr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Define Puberty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Recognize the physiology of puberty related to changes in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hypothalamic-pituitary-gonadal axis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Describe the physical changes that occur at puberty in males and females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Describe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pathophysiological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conditions associated with puberty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76200" y="3886200"/>
            <a:ext cx="2819400" cy="2057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2600" b="1" smtClean="0">
              <a:solidFill>
                <a:srgbClr val="7030A0"/>
              </a:solidFill>
              <a:latin typeface="Times New Roman" pitchFamily="18" charset="0"/>
            </a:endParaRPr>
          </a:p>
          <a:p>
            <a:pPr algn="ctr"/>
            <a:r>
              <a:rPr lang="en-GB" sz="2600" b="1" smtClean="0">
                <a:solidFill>
                  <a:srgbClr val="7030A0"/>
                </a:solidFill>
                <a:latin typeface="Times New Roman" pitchFamily="18" charset="0"/>
              </a:rPr>
              <a:t>White </a:t>
            </a:r>
            <a:r>
              <a:rPr lang="en-GB" sz="2600" b="1" dirty="0" err="1" smtClean="0">
                <a:solidFill>
                  <a:srgbClr val="7030A0"/>
                </a:solidFill>
                <a:latin typeface="Times New Roman" pitchFamily="18" charset="0"/>
              </a:rPr>
              <a:t>Adipocyte</a:t>
            </a:r>
            <a:endParaRPr lang="en-GB" sz="2600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Times New Roman" pitchFamily="18" charset="0"/>
              </a:rPr>
              <a:t> (fat cell)</a:t>
            </a:r>
            <a:endParaRPr lang="en-GB" sz="28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905000" y="3930650"/>
            <a:ext cx="14795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dirty="0">
                <a:latin typeface="Times New Roman" pitchFamily="18" charset="0"/>
              </a:rPr>
              <a:t>Leptin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 rot="2272545">
            <a:off x="2290949" y="3261322"/>
            <a:ext cx="633413" cy="838200"/>
            <a:chOff x="816" y="1056"/>
            <a:chExt cx="399" cy="528"/>
          </a:xfrm>
        </p:grpSpPr>
        <p:sp>
          <p:nvSpPr>
            <p:cNvPr id="16396" name="AutoShape 22"/>
            <p:cNvSpPr>
              <a:spLocks noChangeArrowheads="1"/>
            </p:cNvSpPr>
            <p:nvPr/>
          </p:nvSpPr>
          <p:spPr bwMode="auto">
            <a:xfrm>
              <a:off x="960" y="1296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AutoShape 23"/>
            <p:cNvSpPr>
              <a:spLocks noChangeArrowheads="1"/>
            </p:cNvSpPr>
            <p:nvPr/>
          </p:nvSpPr>
          <p:spPr bwMode="auto">
            <a:xfrm>
              <a:off x="1119" y="1404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AutoShape 24"/>
            <p:cNvSpPr>
              <a:spLocks noChangeArrowheads="1"/>
            </p:cNvSpPr>
            <p:nvPr/>
          </p:nvSpPr>
          <p:spPr bwMode="auto">
            <a:xfrm>
              <a:off x="1104" y="11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AutoShape 26"/>
            <p:cNvSpPr>
              <a:spLocks noChangeArrowheads="1"/>
            </p:cNvSpPr>
            <p:nvPr/>
          </p:nvSpPr>
          <p:spPr bwMode="auto">
            <a:xfrm>
              <a:off x="816" y="1440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AutoShape 28"/>
            <p:cNvSpPr>
              <a:spLocks noChangeArrowheads="1"/>
            </p:cNvSpPr>
            <p:nvPr/>
          </p:nvSpPr>
          <p:spPr bwMode="auto">
            <a:xfrm>
              <a:off x="912" y="1056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152400" y="76200"/>
            <a:ext cx="8458200" cy="762000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Leptin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accelerates the HPG axis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309771" y="4495800"/>
            <a:ext cx="2895600" cy="2133600"/>
            <a:chOff x="5943600" y="3581400"/>
            <a:chExt cx="2895600" cy="2133600"/>
          </a:xfrm>
        </p:grpSpPr>
        <p:sp>
          <p:nvSpPr>
            <p:cNvPr id="30" name="Oval 3"/>
            <p:cNvSpPr>
              <a:spLocks noChangeArrowheads="1"/>
            </p:cNvSpPr>
            <p:nvPr/>
          </p:nvSpPr>
          <p:spPr bwMode="auto">
            <a:xfrm>
              <a:off x="5943600" y="3581400"/>
              <a:ext cx="2895600" cy="21336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800" b="1" dirty="0" smtClean="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algn="ctr"/>
              <a:r>
                <a:rPr lang="en-GB" sz="2600" b="1" dirty="0" smtClean="0">
                  <a:solidFill>
                    <a:srgbClr val="000099"/>
                  </a:solidFill>
                  <a:latin typeface="Times New Roman" pitchFamily="18" charset="0"/>
                </a:rPr>
                <a:t>Anterior pituitary</a:t>
              </a:r>
              <a:endParaRPr lang="en-GB" sz="2600" b="1" dirty="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algn="ctr"/>
              <a:endParaRPr lang="en-GB" sz="2800" b="1" dirty="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algn="ctr"/>
              <a:endParaRPr lang="en-GB" sz="2800" b="1" dirty="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algn="ctr"/>
              <a:endParaRPr lang="en-GB" sz="2800" b="1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6477000" y="4495800"/>
              <a:ext cx="2228431" cy="9541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8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</a:t>
              </a:r>
              <a:r>
                <a:rPr lang="en-GB" sz="2800" b="1" dirty="0" smtClean="0">
                  <a:solidFill>
                    <a:srgbClr val="FF0000"/>
                  </a:solidFill>
                  <a:latin typeface="Times New Roman" pitchFamily="18" charset="0"/>
                </a:rPr>
                <a:t> LH (direct)</a:t>
              </a:r>
              <a:endParaRPr lang="en-GB" sz="2800" b="1" dirty="0">
                <a:solidFill>
                  <a:srgbClr val="FF0000"/>
                </a:solidFill>
                <a:latin typeface="Times New Roman" pitchFamily="18" charset="0"/>
              </a:endParaRPr>
            </a:p>
            <a:p>
              <a:r>
                <a:rPr lang="en-GB" sz="28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 </a:t>
              </a:r>
              <a:r>
                <a:rPr lang="en-GB" sz="2800" b="1" dirty="0" smtClean="0">
                  <a:solidFill>
                    <a:srgbClr val="FF0000"/>
                  </a:solidFill>
                  <a:latin typeface="Times New Roman" pitchFamily="18" charset="0"/>
                </a:rPr>
                <a:t>FSH</a:t>
              </a:r>
              <a:endParaRPr lang="en-GB" sz="28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4207329" y="762000"/>
            <a:ext cx="4631871" cy="304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24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n-GB" sz="28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endParaRPr lang="en-GB" sz="28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endParaRPr lang="en-GB" sz="28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72000" y="1447800"/>
            <a:ext cx="914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smtClean="0">
                <a:solidFill>
                  <a:srgbClr val="92D050"/>
                </a:solidFill>
              </a:rPr>
              <a:t>NPY</a:t>
            </a:r>
            <a:endParaRPr lang="en-GB" sz="2500" b="1" dirty="0">
              <a:solidFill>
                <a:srgbClr val="92D050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H="1" flipV="1">
            <a:off x="5334000" y="1828800"/>
            <a:ext cx="533400" cy="533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Left Arrow 47"/>
          <p:cNvSpPr/>
          <p:nvPr/>
        </p:nvSpPr>
        <p:spPr>
          <a:xfrm>
            <a:off x="3124200" y="1447800"/>
            <a:ext cx="14478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990600" y="1397913"/>
            <a:ext cx="236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solidFill>
                  <a:srgbClr val="C00000"/>
                </a:solidFill>
              </a:rPr>
              <a:t>↓ Food intake</a:t>
            </a:r>
            <a:endParaRPr lang="en-GB" sz="2200" dirty="0">
              <a:solidFill>
                <a:srgbClr val="C00000"/>
              </a:solidFill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6019800" y="3256746"/>
            <a:ext cx="1143000" cy="477054"/>
          </a:xfrm>
          <a:prstGeom prst="rect">
            <a:avLst/>
          </a:prstGeom>
          <a:solidFill>
            <a:srgbClr val="C00000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GnRH</a:t>
            </a:r>
            <a:endParaRPr lang="en-GB" sz="25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638800" y="838200"/>
            <a:ext cx="19575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 smtClean="0">
                <a:solidFill>
                  <a:schemeClr val="bg1"/>
                </a:solidFill>
                <a:latin typeface="Times New Roman" pitchFamily="18" charset="0"/>
              </a:rPr>
              <a:t>Hypothalamus</a:t>
            </a:r>
            <a:endParaRPr lang="en-GB" sz="2200" dirty="0"/>
          </a:p>
        </p:txBody>
      </p:sp>
      <p:grpSp>
        <p:nvGrpSpPr>
          <p:cNvPr id="76" name="Group 75"/>
          <p:cNvGrpSpPr/>
          <p:nvPr/>
        </p:nvGrpSpPr>
        <p:grpSpPr>
          <a:xfrm rot="2673268">
            <a:off x="3672440" y="1606448"/>
            <a:ext cx="457200" cy="2279015"/>
            <a:chOff x="3962400" y="5181600"/>
            <a:chExt cx="304800" cy="533400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4114800" y="5181600"/>
              <a:ext cx="0" cy="5334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3962400" y="5181600"/>
              <a:ext cx="3048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5105400" y="2266146"/>
            <a:ext cx="312420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500" b="1" dirty="0" smtClean="0">
                <a:solidFill>
                  <a:srgbClr val="00B0F0"/>
                </a:solidFill>
              </a:rPr>
              <a:t>Kiss1 (</a:t>
            </a:r>
            <a:r>
              <a:rPr lang="en-GB" sz="2500" b="1" dirty="0" err="1" smtClean="0">
                <a:solidFill>
                  <a:srgbClr val="00B0F0"/>
                </a:solidFill>
              </a:rPr>
              <a:t>Kisspeptin</a:t>
            </a:r>
            <a:r>
              <a:rPr lang="en-GB" sz="2500" b="1" dirty="0" smtClean="0">
                <a:solidFill>
                  <a:srgbClr val="00B0F0"/>
                </a:solidFill>
              </a:rPr>
              <a:t>)</a:t>
            </a:r>
            <a:endParaRPr lang="en-GB" sz="2500" b="1" dirty="0">
              <a:solidFill>
                <a:srgbClr val="00B0F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18755405">
            <a:off x="3504320" y="2300796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(-)</a:t>
            </a:r>
            <a:endParaRPr lang="en-GB" sz="2200" b="1" dirty="0"/>
          </a:p>
        </p:txBody>
      </p:sp>
      <p:sp>
        <p:nvSpPr>
          <p:cNvPr id="84" name="TextBox 83"/>
          <p:cNvSpPr txBox="1"/>
          <p:nvPr/>
        </p:nvSpPr>
        <p:spPr>
          <a:xfrm rot="2791816">
            <a:off x="5221592" y="1759921"/>
            <a:ext cx="104540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100" b="1" dirty="0" smtClean="0">
                <a:solidFill>
                  <a:schemeClr val="bg1"/>
                </a:solidFill>
              </a:rPr>
              <a:t>(-) /</a:t>
            </a:r>
            <a:r>
              <a:rPr lang="en-GB" sz="2100" b="1" dirty="0" smtClean="0">
                <a:solidFill>
                  <a:srgbClr val="00B050"/>
                </a:solidFill>
              </a:rPr>
              <a:t>(+)</a:t>
            </a:r>
            <a:endParaRPr lang="en-GB" sz="2100" b="1" dirty="0">
              <a:solidFill>
                <a:srgbClr val="00B050"/>
              </a:solidFill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6477000" y="2743200"/>
            <a:ext cx="0" cy="533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6477000" y="3733801"/>
            <a:ext cx="0" cy="10667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 rot="5400000">
            <a:off x="6387643" y="4051757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(+)</a:t>
            </a:r>
            <a:endParaRPr lang="en-GB" sz="2200" b="1" dirty="0"/>
          </a:p>
        </p:txBody>
      </p:sp>
      <p:sp>
        <p:nvSpPr>
          <p:cNvPr id="91" name="TextBox 90"/>
          <p:cNvSpPr txBox="1"/>
          <p:nvPr/>
        </p:nvSpPr>
        <p:spPr>
          <a:xfrm rot="18816507">
            <a:off x="2911010" y="3064458"/>
            <a:ext cx="1625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Peripheral</a:t>
            </a:r>
            <a:r>
              <a:rPr lang="en-GB" sz="1600" dirty="0" smtClean="0"/>
              <a:t> circulation</a:t>
            </a:r>
            <a:endParaRPr lang="en-GB" sz="1600" dirty="0"/>
          </a:p>
        </p:txBody>
      </p:sp>
      <p:sp>
        <p:nvSpPr>
          <p:cNvPr id="92" name="TextBox 91"/>
          <p:cNvSpPr txBox="1"/>
          <p:nvPr/>
        </p:nvSpPr>
        <p:spPr>
          <a:xfrm rot="5220676">
            <a:off x="6327043" y="2821737"/>
            <a:ext cx="6096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chemeClr val="bg1"/>
                </a:solidFill>
              </a:rPr>
              <a:t>(+)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486400" y="3048000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GPR54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 flipH="1">
            <a:off x="3581402" y="2743200"/>
            <a:ext cx="1523998" cy="14478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 rot="18986257">
            <a:off x="3858550" y="3621229"/>
            <a:ext cx="79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(+)?</a:t>
            </a:r>
            <a:endParaRPr lang="en-GB" sz="2200" b="1" dirty="0"/>
          </a:p>
        </p:txBody>
      </p:sp>
      <p:grpSp>
        <p:nvGrpSpPr>
          <p:cNvPr id="97" name="Group 21"/>
          <p:cNvGrpSpPr>
            <a:grpSpLocks/>
          </p:cNvGrpSpPr>
          <p:nvPr/>
        </p:nvGrpSpPr>
        <p:grpSpPr bwMode="auto">
          <a:xfrm rot="2272545">
            <a:off x="2853388" y="4054082"/>
            <a:ext cx="838200" cy="1143000"/>
            <a:chOff x="816" y="1056"/>
            <a:chExt cx="528" cy="720"/>
          </a:xfrm>
        </p:grpSpPr>
        <p:sp>
          <p:nvSpPr>
            <p:cNvPr id="98" name="AutoShape 22"/>
            <p:cNvSpPr>
              <a:spLocks noChangeArrowheads="1"/>
            </p:cNvSpPr>
            <p:nvPr/>
          </p:nvSpPr>
          <p:spPr bwMode="auto">
            <a:xfrm>
              <a:off x="960" y="1296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AutoShape 23"/>
            <p:cNvSpPr>
              <a:spLocks noChangeArrowheads="1"/>
            </p:cNvSpPr>
            <p:nvPr/>
          </p:nvSpPr>
          <p:spPr bwMode="auto">
            <a:xfrm>
              <a:off x="1248" y="1344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AutoShape 24"/>
            <p:cNvSpPr>
              <a:spLocks noChangeArrowheads="1"/>
            </p:cNvSpPr>
            <p:nvPr/>
          </p:nvSpPr>
          <p:spPr bwMode="auto">
            <a:xfrm>
              <a:off x="1104" y="11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AutoShape 25"/>
            <p:cNvSpPr>
              <a:spLocks noChangeArrowheads="1"/>
            </p:cNvSpPr>
            <p:nvPr/>
          </p:nvSpPr>
          <p:spPr bwMode="auto">
            <a:xfrm>
              <a:off x="1200" y="1584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AutoShape 26"/>
            <p:cNvSpPr>
              <a:spLocks noChangeArrowheads="1"/>
            </p:cNvSpPr>
            <p:nvPr/>
          </p:nvSpPr>
          <p:spPr bwMode="auto">
            <a:xfrm>
              <a:off x="816" y="1440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AutoShape 27"/>
            <p:cNvSpPr>
              <a:spLocks noChangeArrowheads="1"/>
            </p:cNvSpPr>
            <p:nvPr/>
          </p:nvSpPr>
          <p:spPr bwMode="auto">
            <a:xfrm>
              <a:off x="960" y="163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AutoShape 28"/>
            <p:cNvSpPr>
              <a:spLocks noChangeArrowheads="1"/>
            </p:cNvSpPr>
            <p:nvPr/>
          </p:nvSpPr>
          <p:spPr bwMode="auto">
            <a:xfrm>
              <a:off x="912" y="1056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90" grpId="0"/>
      <p:bldP spid="48" grpId="0" animBg="1"/>
      <p:bldP spid="53" grpId="0"/>
      <p:bldP spid="54" grpId="0" animBg="1"/>
      <p:bldP spid="79" grpId="0" animBg="1"/>
      <p:bldP spid="81" grpId="0"/>
      <p:bldP spid="84" grpId="0"/>
      <p:bldP spid="89" grpId="0"/>
      <p:bldP spid="91" grpId="0"/>
      <p:bldP spid="92" grpId="0"/>
      <p:bldP spid="93" grpId="0"/>
      <p:bldP spid="9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5562600" cy="820738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Nutrition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82000" cy="4800600"/>
          </a:xfrm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Critical body weight must be attained before activation of the reproductive system.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earlier puberty due to improvement of nutrition, living conditions, healthcare.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evidence supporting hypothesis: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obese girls go through early menarche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malnutrition is associated with delayed menarche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primary amenorrhea is common in lean female athletes</a:t>
            </a:r>
          </a:p>
          <a:p>
            <a:pPr>
              <a:lnSpc>
                <a:spcPct val="15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2057400"/>
            <a:ext cx="7772400" cy="1981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200000"/>
              </a:lnSpc>
              <a:buNone/>
            </a:pPr>
            <a:endParaRPr lang="en-GB" sz="50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200000"/>
              </a:lnSpc>
              <a:buFont typeface="Arial" charset="0"/>
              <a:buNone/>
            </a:pPr>
            <a:endParaRPr lang="cs-CZ" sz="50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200000"/>
              </a:lnSpc>
              <a:buFontTx/>
              <a:buNone/>
            </a:pPr>
            <a:endParaRPr lang="cs-CZ" sz="50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200000"/>
              </a:lnSpc>
              <a:buFontTx/>
              <a:buNone/>
            </a:pPr>
            <a:endParaRPr lang="cs-CZ" sz="5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295400"/>
            <a:ext cx="9144000" cy="2057400"/>
          </a:xfrm>
          <a:prstGeom prst="rect">
            <a:avLst/>
          </a:prstGeom>
          <a:noFill/>
        </p:spPr>
        <p:txBody>
          <a:bodyPr vert="horz" lIns="92075" tIns="46038" rIns="92075" bIns="46038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Disorders of Puberty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Types of puberty disorders?</a:t>
            </a:r>
            <a:endParaRPr lang="en-GB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76400" y="1752600"/>
            <a:ext cx="5867400" cy="762000"/>
            <a:chOff x="609600" y="1752600"/>
            <a:chExt cx="8077200" cy="4572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09600" y="1752600"/>
              <a:ext cx="80772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09600" y="1752600"/>
              <a:ext cx="0" cy="4572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8686800" y="1752600"/>
              <a:ext cx="0" cy="4572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235497" y="2591465"/>
            <a:ext cx="3193503" cy="12522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GB" sz="2500" b="1" dirty="0" smtClean="0">
                <a:latin typeface="Arial" pitchFamily="34" charset="0"/>
                <a:cs typeface="Arial" pitchFamily="34" charset="0"/>
              </a:rPr>
              <a:t>Early or </a:t>
            </a:r>
          </a:p>
          <a:p>
            <a:pPr marL="274320" lvl="0" indent="-274320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GB" sz="2500" b="1" dirty="0" smtClean="0">
                <a:latin typeface="Arial" pitchFamily="34" charset="0"/>
                <a:cs typeface="Arial" pitchFamily="34" charset="0"/>
              </a:rPr>
              <a:t>Precocious Puberty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48400" y="2591465"/>
            <a:ext cx="2694969" cy="5981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GB" sz="2500" b="1" dirty="0" smtClean="0">
                <a:latin typeface="Arial" pitchFamily="34" charset="0"/>
                <a:cs typeface="Arial" pitchFamily="34" charset="0"/>
              </a:rPr>
              <a:t>Delayed Puberty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200" y="4128285"/>
            <a:ext cx="4572000" cy="12057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lvl="1" indent="-27432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GB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More common in females</a:t>
            </a:r>
          </a:p>
          <a:p>
            <a:pPr marL="548640" lvl="1" indent="-27432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GB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Uncommon in males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6062"/>
            <a:ext cx="9144000" cy="1201738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n-GB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PRECOCIOUS  PUBERTY</a:t>
            </a:r>
            <a:br>
              <a:rPr lang="en-GB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3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752600"/>
            <a:ext cx="8001000" cy="4191000"/>
          </a:xfrm>
        </p:spPr>
        <p:txBody>
          <a:bodyPr lIns="92075" tIns="46038" rIns="92075" bIns="46038" rtlCol="0">
            <a:normAutofit/>
          </a:bodyPr>
          <a:lstStyle/>
          <a:p>
            <a:pPr marL="0" indent="20638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Precocious onset of puberty is defined as occurring younger than 2 yrs before the average age</a:t>
            </a:r>
          </a:p>
          <a:p>
            <a:pPr marL="609600" indent="-609600"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609600" indent="-609600"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GB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Girls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&lt; 8 years old</a:t>
            </a:r>
          </a:p>
          <a:p>
            <a:pPr marL="609600" indent="-609600"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GB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Boys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&lt; 9 years old</a:t>
            </a:r>
          </a:p>
          <a:p>
            <a:pPr marL="609600" indent="-609600"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Gonadotropin-dependent (central)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Gonadotropin-independent (peripheral)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9144000" cy="1201738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n-GB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Gonadotropin-dependent precocious puberty</a:t>
            </a:r>
            <a:endParaRPr lang="en-US" sz="3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8077200" cy="3733800"/>
          </a:xfrm>
        </p:spPr>
        <p:txBody>
          <a:bodyPr lIns="92075" tIns="46038" rIns="92075" bIns="46038"/>
          <a:lstStyle/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Premature activation of the (HPG) axis.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Intra-cranial lesions:                                                                              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(tumours, hydrocephalus, CNS malformations).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Gonadotropin secreting tumours in anterior pituitary gland (v. rare).</a:t>
            </a:r>
          </a:p>
          <a:p>
            <a:pPr eaLnBrk="1" hangingPunct="1">
              <a:lnSpc>
                <a:spcPct val="15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201738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n-GB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Gonadotropin-independent precocious puberty</a:t>
            </a:r>
            <a:endParaRPr lang="en-US" sz="3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752600"/>
            <a:ext cx="8153400" cy="47244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Precocious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pseudopuberty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 spermatogenesis or ovarian development.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FSH &amp; LH suppressed. 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Congenital adrenal hyperplasia (CAH).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Sex steroid secreting tumours:</a:t>
            </a:r>
          </a:p>
          <a:p>
            <a:pPr lvl="1" eaLnBrk="1" hangingPunct="1">
              <a:lnSpc>
                <a:spcPct val="150000"/>
              </a:lnSpc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adrenal or ovarian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7772400" cy="1143000"/>
          </a:xfrm>
          <a:noFill/>
          <a:effectLst>
            <a:outerShdw dist="35921" dir="2700000" algn="ctr" rotWithShape="0">
              <a:schemeClr val="bg2"/>
            </a:outerShdw>
          </a:effectLst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Delayed puberty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781175"/>
            <a:ext cx="8443913" cy="46196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763" indent="-4763" eaLnBrk="1" hangingPunct="1">
              <a:lnSpc>
                <a:spcPct val="150000"/>
              </a:lnSpc>
              <a:buFontTx/>
              <a:buNone/>
            </a:pPr>
            <a:r>
              <a:rPr lang="cs-CZ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Initial physical changes of puberty are not present</a:t>
            </a:r>
          </a:p>
          <a:p>
            <a:pPr eaLnBrk="1" hangingPunct="1">
              <a:lnSpc>
                <a:spcPct val="150000"/>
              </a:lnSpc>
            </a:pP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by age 13 years in</a:t>
            </a:r>
            <a:r>
              <a:rPr lang="cs-CZ" sz="24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girls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(or primary amenor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at 15.5-16y)</a:t>
            </a:r>
          </a:p>
          <a:p>
            <a:pPr eaLnBrk="1" hangingPunct="1">
              <a:lnSpc>
                <a:spcPct val="150000"/>
              </a:lnSpc>
            </a:pP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by age 14 years in </a:t>
            </a:r>
            <a:r>
              <a:rPr lang="cs-CZ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boys</a:t>
            </a:r>
          </a:p>
          <a:p>
            <a:pPr eaLnBrk="1" hangingPunct="1"/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r>
              <a:rPr lang="cs-CZ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Pubertal development is inappropriate </a:t>
            </a:r>
          </a:p>
          <a:p>
            <a:pPr marL="4763" indent="-4763" eaLnBrk="1" hangingPunct="1">
              <a:buFontTx/>
              <a:buNone/>
            </a:pPr>
            <a:r>
              <a:rPr lang="cs-CZ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 interval between first signs of puberty and menarche in girls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completion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genital growth in boys is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5 years</a:t>
            </a: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58938"/>
            <a:ext cx="8763000" cy="5732462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Gonadal failure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Hyp</a:t>
            </a:r>
            <a:r>
              <a:rPr lang="en-GB" sz="2400" u="sng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gonadotropin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hypogonadism)</a:t>
            </a:r>
          </a:p>
          <a:p>
            <a:pPr lvl="1" eaLnBrk="1" hangingPunct="1"/>
            <a:r>
              <a:rPr lang="en-GB" sz="2400" dirty="0" smtClean="0">
                <a:latin typeface="Arial" pitchFamily="34" charset="0"/>
                <a:cs typeface="Arial" pitchFamily="34" charset="0"/>
              </a:rPr>
              <a:t>Post-malignancy chemo / radiotherapy / surgery (Acquired)</a:t>
            </a:r>
          </a:p>
          <a:p>
            <a:pPr lvl="1" eaLnBrk="1" hangingPunct="1"/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Polyglandular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autoimmune syndromes</a:t>
            </a:r>
          </a:p>
          <a:p>
            <a:pPr lvl="1"/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Turner’s Syndrome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(Congenital)</a:t>
            </a:r>
            <a:endParaRPr lang="en-GB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/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lvl="2" eaLnBrk="1" hangingPunct="1">
              <a:buFont typeface="Wingdings" pitchFamily="2" charset="2"/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52400"/>
            <a:ext cx="8229600" cy="835025"/>
          </a:xfrm>
          <a:noFill/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Causes of delayed puberty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ts postava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2971800"/>
            <a:ext cx="2362200" cy="3810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0" y="3505200"/>
            <a:ext cx="6477000" cy="3276600"/>
          </a:xfrm>
          <a:prstGeom prst="rect">
            <a:avLst/>
          </a:prstGeom>
          <a:solidFill>
            <a:srgbClr val="CCFFFF"/>
          </a:solidFill>
        </p:spPr>
        <p:txBody>
          <a:bodyPr vert="horz">
            <a:noAutofit/>
          </a:bodyPr>
          <a:lstStyle/>
          <a:p>
            <a:pPr marL="4763" marR="0" lvl="0" indent="-4763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Karyotype 45,X (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structural abnormalities of X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chromosome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4763" marR="0" lvl="0" indent="-4763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Short stature (final height 144-146 cm)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Gonadal</a:t>
            </a:r>
            <a:r>
              <a:rPr lang="en-GB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dysgenesis</a:t>
            </a:r>
            <a:r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6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Sk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letal abnormalities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Cardiac and kidney malformation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Dysmor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phi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 face</a:t>
            </a:r>
          </a:p>
          <a:p>
            <a:pPr marL="4763" marR="0" lvl="0" indent="-4763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 mental defect</a:t>
            </a:r>
          </a:p>
          <a:p>
            <a:pPr marL="4763" marR="0" lvl="0" indent="-4763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Impairment of cognitive function</a:t>
            </a:r>
          </a:p>
          <a:p>
            <a:pPr marL="4763" marR="0" lvl="0" indent="-4763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Therapy: 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growth hormone, sex hormone substitution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58938"/>
            <a:ext cx="8763000" cy="5732462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sz="2400" b="1" u="sng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Gonadal</a:t>
            </a:r>
            <a:r>
              <a:rPr lang="en-GB" sz="24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deficiency</a:t>
            </a:r>
          </a:p>
          <a:p>
            <a:pPr lvl="1" eaLnBrk="1" hangingPunct="1">
              <a:lnSpc>
                <a:spcPct val="150000"/>
              </a:lnSpc>
            </a:pPr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Congenital </a:t>
            </a:r>
            <a:r>
              <a:rPr lang="en-GB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</a:t>
            </a:r>
            <a:r>
              <a:rPr lang="en-GB" sz="2400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en-GB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gonadotropin</a:t>
            </a:r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hy</a:t>
            </a:r>
            <a:r>
              <a:rPr lang="en-GB" sz="24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gonadism</a:t>
            </a:r>
          </a:p>
          <a:p>
            <a:pPr lvl="1" eaLnBrk="1" hangingPunct="1">
              <a:lnSpc>
                <a:spcPct val="15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Hypothalamic/pituitary lesions (tumours, post-radiotherapy)</a:t>
            </a:r>
          </a:p>
          <a:p>
            <a:pPr lvl="1" eaLnBrk="1" hangingPunct="1">
              <a:lnSpc>
                <a:spcPct val="15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Rare gene mutations inactivating FSH/LH or their receptors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52400"/>
            <a:ext cx="8229600" cy="835025"/>
          </a:xfrm>
          <a:noFill/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Causes of delayed puberty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92138"/>
          </a:xfrm>
          <a:noFill/>
        </p:spPr>
        <p:txBody>
          <a:bodyPr lIns="92075" tIns="46038" rIns="92075" bIns="46038">
            <a:noAutofit/>
          </a:bodyPr>
          <a:lstStyle/>
          <a:p>
            <a:pPr eaLnBrk="1" hangingPunct="1"/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828800"/>
            <a:ext cx="8534400" cy="4724400"/>
          </a:xfrm>
        </p:spPr>
        <p:txBody>
          <a:bodyPr lIns="92075" tIns="46038" rIns="92075" bIns="46038" rtlCol="0"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GB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Definition: 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stage of human development when </a:t>
            </a:r>
            <a:r>
              <a:rPr lang="cs-CZ" sz="2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sexual maturation and growth 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are completed and result in ability to reproduce</a:t>
            </a:r>
            <a:r>
              <a:rPr lang="en-GB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..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GB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GB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(Physiological transition from </a:t>
            </a:r>
            <a:r>
              <a:rPr lang="en-GB" sz="26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childhood</a:t>
            </a:r>
            <a:r>
              <a:rPr lang="en-GB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en-GB" sz="26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reproductive maturity</a:t>
            </a:r>
            <a:r>
              <a:rPr lang="en-GB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371600"/>
            <a:ext cx="495300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 End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</a:t>
            </a:r>
            <a:endParaRPr lang="en-US" sz="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03920" cy="5638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marL="15875" lvl="1" indent="-15875">
              <a:lnSpc>
                <a:spcPct val="170000"/>
              </a:lnSpc>
              <a:buNone/>
              <a:defRPr/>
            </a:pPr>
            <a:r>
              <a:rPr lang="cs-CZ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Maturation of </a:t>
            </a:r>
            <a:r>
              <a:rPr lang="cs-CZ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primary sexual characteristics</a:t>
            </a:r>
            <a:r>
              <a:rPr lang="cs-CZ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(gonads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5875" lvl="1" indent="-15875">
              <a:lnSpc>
                <a:spcPct val="170000"/>
              </a:lnSpc>
              <a:buFontTx/>
              <a:buChar char="-"/>
              <a:defRPr/>
            </a:pPr>
            <a:endParaRPr lang="cs-CZ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5875" lvl="1" indent="-15875">
              <a:lnSpc>
                <a:spcPct val="170000"/>
              </a:lnSpc>
              <a:buNone/>
              <a:defRPr/>
            </a:pPr>
            <a:r>
              <a:rPr lang="cs-CZ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Appearance of </a:t>
            </a:r>
            <a:r>
              <a:rPr lang="cs-CZ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secondary sexual characteristics</a:t>
            </a:r>
            <a:r>
              <a:rPr lang="cs-CZ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(pubic and axillary hair, female breast development, male voice changes,...)</a:t>
            </a:r>
          </a:p>
          <a:p>
            <a:pPr marL="15875" lvl="1" indent="-15875">
              <a:lnSpc>
                <a:spcPct val="170000"/>
              </a:lnSpc>
              <a:buNone/>
              <a:defRPr/>
            </a:pPr>
            <a:r>
              <a:rPr lang="en-GB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Menstruation </a:t>
            </a:r>
            <a:r>
              <a:rPr lang="cs-CZ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cs-CZ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spermatogenesis</a:t>
            </a:r>
            <a:r>
              <a:rPr lang="cs-CZ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begin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70000"/>
              </a:lnSpc>
            </a:pPr>
            <a:r>
              <a:rPr lang="en-GB" dirty="0">
                <a:latin typeface="Arial" pitchFamily="34" charset="0"/>
                <a:cs typeface="Arial" pitchFamily="34" charset="0"/>
              </a:rPr>
              <a:t>Occurs between 8 and 14yrs in </a:t>
            </a:r>
            <a:r>
              <a:rPr lang="en-GB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girls</a:t>
            </a:r>
          </a:p>
          <a:p>
            <a:pPr lvl="1">
              <a:lnSpc>
                <a:spcPct val="170000"/>
              </a:lnSpc>
            </a:pPr>
            <a:r>
              <a:rPr lang="en-GB" dirty="0">
                <a:latin typeface="Arial" pitchFamily="34" charset="0"/>
                <a:cs typeface="Arial" pitchFamily="34" charset="0"/>
              </a:rPr>
              <a:t>Occurs between 9 and 14yrs in </a:t>
            </a:r>
            <a:r>
              <a:rPr lang="en-GB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boys</a:t>
            </a:r>
          </a:p>
        </p:txBody>
      </p:sp>
      <p:sp>
        <p:nvSpPr>
          <p:cNvPr id="4" name="Down Arrow 3"/>
          <p:cNvSpPr/>
          <p:nvPr/>
        </p:nvSpPr>
        <p:spPr>
          <a:xfrm>
            <a:off x="3124200" y="2590800"/>
            <a:ext cx="6858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52400" y="1265569"/>
            <a:ext cx="4800600" cy="5632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15875" lvl="1" indent="-15875">
              <a:lnSpc>
                <a:spcPct val="170000"/>
              </a:lnSpc>
              <a:buNone/>
              <a:defRPr/>
            </a:pPr>
            <a:r>
              <a:rPr lang="cs-CZ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ACCELERATED SOMATIC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201738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Puberty – Terms &amp; Events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05000"/>
            <a:ext cx="8305800" cy="3962400"/>
          </a:xfrm>
        </p:spPr>
        <p:txBody>
          <a:bodyPr lIns="92075" tIns="46038" rIns="92075" bIns="46038">
            <a:normAutofit fontScale="925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Thelarche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development of breast</a:t>
            </a:r>
          </a:p>
          <a:p>
            <a:pPr>
              <a:lnSpc>
                <a:spcPct val="150000"/>
              </a:lnSpc>
            </a:pP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Puberache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development of pubic &amp; axillary hair</a:t>
            </a:r>
          </a:p>
          <a:p>
            <a:pPr eaLnBrk="1" hangingPunct="1"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Menarche: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first menstrual period</a:t>
            </a:r>
          </a:p>
          <a:p>
            <a:pPr>
              <a:lnSpc>
                <a:spcPct val="110000"/>
              </a:lnSpc>
            </a:pP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Adrenarche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onset of an increase in the secretion of androgens; responsible for the development of pubic/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axillary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hair, body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odour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acne.</a:t>
            </a:r>
          </a:p>
          <a:p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Gonadarche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maturation of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gonadal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function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44538"/>
          </a:xfrm>
          <a:noFill/>
        </p:spPr>
        <p:txBody>
          <a:bodyPr lIns="92075" tIns="46038" rIns="92075" bIns="46038"/>
          <a:lstStyle/>
          <a:p>
            <a:r>
              <a:rPr lang="cs-CZ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Puberty – hormonal changes</a:t>
            </a:r>
            <a:endParaRPr lang="en-U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82000" cy="4724400"/>
          </a:xfrm>
          <a:noFill/>
        </p:spPr>
        <p:txBody>
          <a:bodyPr lIns="92075" tIns="46038" rIns="92075" bIns="46038"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GB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Hormonal changes pr</a:t>
            </a:r>
            <a:r>
              <a:rPr lang="en-GB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cs-CZ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cede physical changes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GB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Increased stimulation of </a:t>
            </a:r>
            <a:r>
              <a:rPr lang="en-US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HPG</a:t>
            </a:r>
            <a:r>
              <a:rPr lang="cs-CZ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axis</a:t>
            </a:r>
            <a:r>
              <a:rPr lang="en-US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sz="28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cs-CZ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gradual activation of the GnRH (LHRH) </a:t>
            </a:r>
          </a:p>
          <a:p>
            <a:pPr lvl="1">
              <a:lnSpc>
                <a:spcPct val="120000"/>
              </a:lnSpc>
              <a:defRPr/>
            </a:pPr>
            <a:r>
              <a:rPr lang="cs-CZ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increases frequency and amplitude of LH pulses.</a:t>
            </a:r>
          </a:p>
          <a:p>
            <a:pPr lvl="1">
              <a:lnSpc>
                <a:spcPct val="120000"/>
              </a:lnSpc>
              <a:defRPr/>
            </a:pPr>
            <a:r>
              <a:rPr lang="cs-CZ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gonadotropins stimulate secretion of sex steroids (estrogens and androgens)</a:t>
            </a:r>
          </a:p>
          <a:p>
            <a:pPr lvl="1">
              <a:lnSpc>
                <a:spcPct val="120000"/>
              </a:lnSpc>
              <a:defRPr/>
            </a:pPr>
            <a:r>
              <a:rPr lang="cs-CZ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extragonadal hormonal changes (elevation of IGF-I, and adrenal steroids)</a:t>
            </a:r>
          </a:p>
          <a:p>
            <a:pPr>
              <a:lnSpc>
                <a:spcPct val="120000"/>
              </a:lnSpc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4114800"/>
            <a:ext cx="8991600" cy="3048000"/>
          </a:xfrm>
          <a:noFill/>
        </p:spPr>
        <p:txBody>
          <a:bodyPr lIns="92075" tIns="46038" rIns="92075" bIns="46038">
            <a:normAutofit/>
          </a:bodyPr>
          <a:lstStyle/>
          <a:p>
            <a:pPr marL="609600" indent="-24765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	Nocturnal GnRH </a:t>
            </a:r>
            <a:r>
              <a:rPr lang="en-GB" sz="2600" dirty="0" err="1" smtClean="0">
                <a:latin typeface="Arial" pitchFamily="34" charset="0"/>
                <a:cs typeface="Arial" pitchFamily="34" charset="0"/>
              </a:rPr>
              <a:t>pulsatility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 (LH secretion) precedes phenotypic changes by several years</a:t>
            </a:r>
          </a:p>
          <a:p>
            <a:pPr marL="609600" indent="-247650" algn="just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First phenotypic changes: 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	breast development / testicular enlargement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201738"/>
          </a:xfrm>
          <a:prstGeom prst="rect">
            <a:avLst/>
          </a:prstGeo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cs-CZ" sz="3600" dirty="0" smtClean="0">
                <a:solidFill>
                  <a:srgbClr val="FF0000"/>
                </a:solidFill>
              </a:rPr>
              <a:t>Puberty – hormonal changes</a:t>
            </a:r>
            <a:endParaRPr kumimoji="0" lang="en-US" sz="36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447800"/>
            <a:ext cx="8686800" cy="3505200"/>
          </a:xfrm>
          <a:prstGeom prst="rect">
            <a:avLst/>
          </a:prstGeom>
          <a:noFill/>
        </p:spPr>
        <p:txBody>
          <a:bodyPr vert="horz" lIns="92075" tIns="46038" rIns="92075" bIns="46038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 young children, LH and FSH levels are insufficient to initiate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gonadal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function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etween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9-12 yrs, blood levels of LH, FSH increase.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High levels of LH, FSH initiate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gonadal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development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152400"/>
            <a:ext cx="8915400" cy="6705600"/>
          </a:xfrm>
          <a:prstGeom prst="rect">
            <a:avLst/>
          </a:prstGeom>
          <a:solidFill>
            <a:schemeClr val="bg1"/>
          </a:solidFill>
        </p:spPr>
        <p:txBody>
          <a:bodyPr vert="horz" lIns="92075" tIns="46038" rIns="92075" bIns="46038">
            <a:noAutofit/>
          </a:bodyPr>
          <a:lstStyle/>
          <a:p>
            <a:pPr marL="274320" indent="-274320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GB" sz="2100" b="1" dirty="0" smtClean="0"/>
              <a:t>Pulsatile secretion of GnRH</a:t>
            </a:r>
          </a:p>
          <a:p>
            <a:pPr marL="274320" indent="-274320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en-GB" sz="2100" b="1" dirty="0" smtClean="0"/>
          </a:p>
          <a:p>
            <a:pPr marL="274320" indent="-274320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GB" sz="2100" b="1" dirty="0" smtClean="0">
                <a:solidFill>
                  <a:srgbClr val="7030A0"/>
                </a:solidFill>
              </a:rPr>
              <a:t>Increased sensitivity of the GnRH receptors </a:t>
            </a:r>
            <a:r>
              <a:rPr lang="en-GB" sz="2100" b="1" dirty="0" smtClean="0"/>
              <a:t>in anterior pituitary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GB" sz="2100" b="1" dirty="0" smtClean="0"/>
              <a:t> </a:t>
            </a:r>
          </a:p>
          <a:p>
            <a:pPr marL="274320" lvl="0" indent="-274320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GB" sz="2100" b="1" dirty="0" smtClean="0"/>
              <a:t>Pulsatile secretion of LH and FSH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lang="en-GB" sz="2100" b="1" dirty="0" smtClean="0"/>
          </a:p>
          <a:p>
            <a:pPr marL="274320" indent="-274320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GB" sz="2100" dirty="0" smtClean="0"/>
              <a:t>Appearance of large </a:t>
            </a:r>
            <a:r>
              <a:rPr lang="en-GB" sz="2100" b="1" dirty="0" smtClean="0">
                <a:solidFill>
                  <a:srgbClr val="FF0000"/>
                </a:solidFill>
              </a:rPr>
              <a:t>nocturnal pulses </a:t>
            </a:r>
            <a:r>
              <a:rPr lang="en-GB" sz="2100" dirty="0" smtClean="0"/>
              <a:t>of LH during REM sleep.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lang="en-GB" sz="2100" b="1" dirty="0" smtClean="0"/>
          </a:p>
          <a:p>
            <a:pPr marL="274320" lvl="0" indent="-274320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en-GB" sz="2100" dirty="0" smtClean="0"/>
          </a:p>
          <a:p>
            <a:pPr marL="274320" lvl="0" indent="-274320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GB" sz="2100" b="1" dirty="0" smtClean="0"/>
              <a:t>Secretion of gonadal steroid hormones </a:t>
            </a:r>
            <a:r>
              <a:rPr lang="en-GB" sz="2100" b="1" dirty="0" smtClean="0">
                <a:solidFill>
                  <a:srgbClr val="0070C0"/>
                </a:solidFill>
              </a:rPr>
              <a:t>testosterone</a:t>
            </a:r>
            <a:r>
              <a:rPr lang="en-GB" sz="2100" b="1" dirty="0" smtClean="0"/>
              <a:t> and </a:t>
            </a:r>
            <a:r>
              <a:rPr lang="en-GB" sz="2100" b="1" dirty="0" err="1" smtClean="0">
                <a:solidFill>
                  <a:srgbClr val="FF3399"/>
                </a:solidFill>
              </a:rPr>
              <a:t>estradiol</a:t>
            </a:r>
            <a:endParaRPr lang="en-GB" sz="2100" b="1" dirty="0" smtClean="0">
              <a:solidFill>
                <a:srgbClr val="FF3399"/>
              </a:solidFill>
            </a:endParaRPr>
          </a:p>
          <a:p>
            <a:pPr marL="274320" lvl="0" indent="-274320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en-GB" sz="2100" b="1" dirty="0" smtClean="0"/>
          </a:p>
          <a:p>
            <a:pPr marL="274320" lvl="0" indent="-274320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GB" sz="2100" b="1" dirty="0" smtClean="0"/>
              <a:t>Appearance of the </a:t>
            </a:r>
            <a:r>
              <a:rPr lang="en-GB" sz="2100" b="1" i="1" dirty="0" smtClean="0">
                <a:solidFill>
                  <a:srgbClr val="002060"/>
                </a:solidFill>
              </a:rPr>
              <a:t>secondary sex characteristics </a:t>
            </a:r>
            <a:r>
              <a:rPr lang="en-GB" sz="2100" b="1" dirty="0" smtClean="0"/>
              <a:t>at puberty</a:t>
            </a:r>
          </a:p>
          <a:p>
            <a:pPr marL="274320" lvl="0" indent="-274320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en-US" sz="21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en-GB" sz="2100" b="1" dirty="0" smtClean="0">
              <a:solidFill>
                <a:srgbClr val="FF3399"/>
              </a:solidFill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267200" y="685800"/>
            <a:ext cx="685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>
            <a:off x="4267200" y="1752600"/>
            <a:ext cx="685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>
            <a:off x="4267200" y="2819400"/>
            <a:ext cx="685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4191000" y="3962400"/>
            <a:ext cx="8382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>
            <a:off x="4267200" y="5562600"/>
            <a:ext cx="685800" cy="6858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2367" t="16532" r="52213"/>
          <a:stretch>
            <a:fillRect/>
          </a:stretch>
        </p:blipFill>
        <p:spPr bwMode="auto">
          <a:xfrm>
            <a:off x="3779912" y="188640"/>
            <a:ext cx="536408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195605"/>
            <a:ext cx="3630488" cy="26237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33CC"/>
                </a:solidFill>
              </a:rPr>
              <a:t>In an early pubertal girl</a:t>
            </a:r>
            <a:r>
              <a:rPr lang="en-GB" b="1" dirty="0" smtClean="0">
                <a:solidFill>
                  <a:srgbClr val="FF33CC"/>
                </a:solidFill>
              </a:rPr>
              <a:t>:</a:t>
            </a:r>
          </a:p>
          <a:p>
            <a:r>
              <a:rPr lang="en-GB" dirty="0" smtClean="0"/>
              <a:t>LH secretion is minimal during waking hours. Pubertal LH pulsations promptly begin with sleep onset and wane with sleep offset, followed several hours later by increased ovarian </a:t>
            </a:r>
            <a:r>
              <a:rPr lang="en-GB" dirty="0" err="1" smtClean="0"/>
              <a:t>estradiol</a:t>
            </a:r>
            <a:r>
              <a:rPr lang="en-GB" dirty="0"/>
              <a:t> </a:t>
            </a:r>
            <a:r>
              <a:rPr lang="en-GB" dirty="0" smtClean="0"/>
              <a:t>secretion that peaks mid-day.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512" y="3519006"/>
            <a:ext cx="3554288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GB" b="1" u="sng" dirty="0">
                <a:solidFill>
                  <a:srgbClr val="0000FF"/>
                </a:solidFill>
              </a:rPr>
              <a:t>In an early </a:t>
            </a:r>
            <a:r>
              <a:rPr lang="en-GB" b="1" u="sng" dirty="0" smtClean="0">
                <a:solidFill>
                  <a:srgbClr val="0000FF"/>
                </a:solidFill>
              </a:rPr>
              <a:t>pubertal boy:</a:t>
            </a:r>
            <a:r>
              <a:rPr lang="en-GB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GB" dirty="0"/>
              <a:t>D</a:t>
            </a:r>
            <a:r>
              <a:rPr lang="en-GB" dirty="0" smtClean="0"/>
              <a:t>aytime </a:t>
            </a:r>
            <a:r>
              <a:rPr lang="en-GB" dirty="0"/>
              <a:t>LH values are low, with </a:t>
            </a:r>
            <a:r>
              <a:rPr lang="en-GB" dirty="0" smtClean="0"/>
              <a:t>minimal testosterone </a:t>
            </a:r>
            <a:r>
              <a:rPr lang="en-GB" dirty="0"/>
              <a:t>secretion. Pubertal LH pulsations </a:t>
            </a:r>
            <a:r>
              <a:rPr lang="en-GB" dirty="0" smtClean="0"/>
              <a:t>begin promptly with </a:t>
            </a:r>
            <a:r>
              <a:rPr lang="en-GB" dirty="0"/>
              <a:t>sleep onset and cease with </a:t>
            </a:r>
            <a:r>
              <a:rPr lang="en-GB" dirty="0" smtClean="0"/>
              <a:t>sleep offset; testosterone secretion </a:t>
            </a:r>
            <a:r>
              <a:rPr lang="en-GB" dirty="0"/>
              <a:t>occurs primarily during </a:t>
            </a:r>
            <a:r>
              <a:rPr lang="en-GB" dirty="0" smtClean="0"/>
              <a:t>sleep, beginning about 2 </a:t>
            </a:r>
            <a:r>
              <a:rPr lang="en-GB" dirty="0"/>
              <a:t>hours after LH increases and waning </a:t>
            </a:r>
            <a:r>
              <a:rPr lang="en-GB" dirty="0" smtClean="0"/>
              <a:t>on awakening.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810000" y="2895600"/>
            <a:ext cx="5334000" cy="396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1990</TotalTime>
  <Words>1160</Words>
  <Application>Microsoft Office PowerPoint</Application>
  <PresentationFormat>On-screen Show (4:3)</PresentationFormat>
  <Paragraphs>213</Paragraphs>
  <Slides>30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Civic</vt:lpstr>
      <vt:lpstr>Reproductive Physiology  Lecture 3  Puberty in males and females</vt:lpstr>
      <vt:lpstr>Objectives</vt:lpstr>
      <vt:lpstr>PUBERTY</vt:lpstr>
      <vt:lpstr>Puberty</vt:lpstr>
      <vt:lpstr>Puberty – Terms &amp; Events</vt:lpstr>
      <vt:lpstr>Puberty – hormonal changes</vt:lpstr>
      <vt:lpstr>Slide 7</vt:lpstr>
      <vt:lpstr>Slide 8</vt:lpstr>
      <vt:lpstr>Slide 9</vt:lpstr>
      <vt:lpstr>Puberty – hormonal changes</vt:lpstr>
      <vt:lpstr>Puberty – hormonal changes </vt:lpstr>
      <vt:lpstr>Slide 12</vt:lpstr>
      <vt:lpstr>Physical Changes</vt:lpstr>
      <vt:lpstr>Puberty: Girls</vt:lpstr>
      <vt:lpstr>Pubertal Stages (Tanner) Girls</vt:lpstr>
      <vt:lpstr>Puberty – Boys</vt:lpstr>
      <vt:lpstr>Pubertal Stages (Tanner) Boys</vt:lpstr>
      <vt:lpstr>Timing of Puberty</vt:lpstr>
      <vt:lpstr>Influencing Factors</vt:lpstr>
      <vt:lpstr>Leptin accelerates the HPG axis </vt:lpstr>
      <vt:lpstr>Nutrition</vt:lpstr>
      <vt:lpstr>Slide 22</vt:lpstr>
      <vt:lpstr>Types of puberty disorders?</vt:lpstr>
      <vt:lpstr>PRECOCIOUS  PUBERTY </vt:lpstr>
      <vt:lpstr>Gonadotropin-dependent precocious puberty</vt:lpstr>
      <vt:lpstr>Gonadotropin-independent precocious puberty</vt:lpstr>
      <vt:lpstr>Delayed puberty </vt:lpstr>
      <vt:lpstr>Causes of delayed puberty</vt:lpstr>
      <vt:lpstr>Causes of delayed puberty</vt:lpstr>
      <vt:lpstr>Slide 30</vt:lpstr>
    </vt:vector>
  </TitlesOfParts>
  <Company>King Khalid University Hospital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Nervous System</dc:title>
  <dc:creator>Dr.alhader</dc:creator>
  <cp:lastModifiedBy>Mohd</cp:lastModifiedBy>
  <cp:revision>632</cp:revision>
  <dcterms:created xsi:type="dcterms:W3CDTF">2010-10-11T09:56:04Z</dcterms:created>
  <dcterms:modified xsi:type="dcterms:W3CDTF">2018-03-17T12:47:38Z</dcterms:modified>
</cp:coreProperties>
</file>