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5" r:id="rId29"/>
    <p:sldId id="285" r:id="rId30"/>
    <p:sldId id="286" r:id="rId31"/>
    <p:sldId id="287" r:id="rId32"/>
    <p:sldId id="288" r:id="rId33"/>
    <p:sldId id="291" r:id="rId34"/>
    <p:sldId id="296" r:id="rId35"/>
    <p:sldId id="292"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7"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BA72-620B-42F4-9C57-2A3E40DDC21C}" type="datetimeFigureOut">
              <a:rPr lang="en-US" smtClean="0"/>
              <a:t>3/26/2018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7F41B-42FB-4C05-B185-CAAE4E65430B}" type="slidenum">
              <a:rPr lang="en-US" smtClean="0"/>
              <a:t>‹#›</a:t>
            </a:fld>
            <a:endParaRPr lang="en-US"/>
          </a:p>
        </p:txBody>
      </p:sp>
    </p:spTree>
    <p:extLst>
      <p:ext uri="{BB962C8B-B14F-4D97-AF65-F5344CB8AC3E}">
        <p14:creationId xmlns:p14="http://schemas.microsoft.com/office/powerpoint/2010/main" val="47655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4880-5E2C-430A-ABBC-99C423AE6124}" type="slidenum">
              <a:rPr lang="en-US" altLang="en-US" smtClean="0"/>
              <a:pPr/>
              <a:t>1</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9511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3F965-0422-4F8B-A247-6EA285879A1E}" type="slidenum">
              <a:rPr lang="en-US" altLang="en-US" smtClean="0"/>
              <a:pPr/>
              <a:t>28</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74956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5801-DFAC-4614-8306-B035D8913AC8}" type="slidenum">
              <a:rPr lang="en-US" altLang="en-US" smtClean="0"/>
              <a:pPr/>
              <a:t>32</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4124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6968C-5839-4CE7-9BCF-A27DCD1FC6AD}" type="slidenum">
              <a:rPr lang="en-US" altLang="en-US" smtClean="0"/>
              <a:pPr/>
              <a:t>33</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6876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1255FA-8981-4B51-AEE2-35EDACA5BC7E}" type="slidenum">
              <a:rPr lang="en-US" altLang="en-US" smtClean="0"/>
              <a:pPr/>
              <a:t>34</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2573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576B9-C822-498C-837F-AF30ED87E7A5}" type="slidenum">
              <a:rPr lang="en-US" altLang="en-US" smtClean="0"/>
              <a:pPr/>
              <a:t>35</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9893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64D70-4290-43F9-BA59-8883E24A0F9C}" type="slidenum">
              <a:rPr lang="en-US" altLang="en-US" smtClean="0"/>
              <a:pPr/>
              <a:t>36</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4705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37CF79-29EA-4552-917C-EFFD57920004}" type="slidenum">
              <a:rPr lang="en-US" altLang="en-US" smtClean="0"/>
              <a:pPr/>
              <a:t>17</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412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8E9BC8-2844-4E0B-ACFD-CB06281D5E21}" type="slidenum">
              <a:rPr lang="en-US" altLang="en-US" smtClean="0"/>
              <a:pPr/>
              <a:t>18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99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E6925C-D919-4754-B2B5-096BE5D8CCB0}" type="slidenum">
              <a:rPr lang="en-US" altLang="en-US" smtClean="0"/>
              <a:pPr/>
              <a:t>19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587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DC6A-28E9-4ABD-B642-5FC3BF33648B}" type="slidenum">
              <a:rPr lang="en-US" altLang="en-US" smtClean="0"/>
              <a:pPr/>
              <a:t>20</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6836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6C666-13C3-4042-840E-E1B9F232B4AE}" type="slidenum">
              <a:rPr lang="en-US" altLang="en-US" smtClean="0"/>
              <a:pPr/>
              <a:t>23</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91003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38F98-75D4-460D-9FC2-0B402EA75399}" type="slidenum">
              <a:rPr lang="en-US" altLang="en-US" smtClean="0"/>
              <a:pPr/>
              <a:t>25</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45313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0E76B2-7D11-4219-9F2D-EB05EEFC8C49}" type="slidenum">
              <a:rPr lang="en-US" altLang="en-US" smtClean="0"/>
              <a:pPr/>
              <a:t>26</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306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4FB87-D81D-436F-BF36-107DB1287682}" type="slidenum">
              <a:rPr lang="en-US" altLang="en-US" smtClean="0"/>
              <a:pPr/>
              <a:t>27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4710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486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0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Tree>
    <p:extLst>
      <p:ext uri="{BB962C8B-B14F-4D97-AF65-F5344CB8AC3E}">
        <p14:creationId xmlns:p14="http://schemas.microsoft.com/office/powerpoint/2010/main" val="12503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3C31EC31-ABD6-40BB-952F-84FF0384D884}" type="slidenum">
              <a:rPr lang="en-US"/>
              <a:pPr>
                <a:defRPr/>
              </a:pPr>
              <a:t>‹#›</a:t>
            </a:fld>
            <a:endParaRPr lang="en-US"/>
          </a:p>
        </p:txBody>
      </p:sp>
    </p:spTree>
    <p:extLst>
      <p:ext uri="{BB962C8B-B14F-4D97-AF65-F5344CB8AC3E}">
        <p14:creationId xmlns:p14="http://schemas.microsoft.com/office/powerpoint/2010/main" val="15161155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F799505E-4965-4025-8C3E-837166979FA8}" type="slidenum">
              <a:rPr lang="en-US"/>
              <a:pPr>
                <a:defRPr/>
              </a:pPr>
              <a:t>‹#›</a:t>
            </a:fld>
            <a:endParaRPr lang="en-US"/>
          </a:p>
        </p:txBody>
      </p:sp>
    </p:spTree>
    <p:extLst>
      <p:ext uri="{BB962C8B-B14F-4D97-AF65-F5344CB8AC3E}">
        <p14:creationId xmlns:p14="http://schemas.microsoft.com/office/powerpoint/2010/main" val="39394668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12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Tree>
    <p:extLst>
      <p:ext uri="{BB962C8B-B14F-4D97-AF65-F5344CB8AC3E}">
        <p14:creationId xmlns:p14="http://schemas.microsoft.com/office/powerpoint/2010/main" val="1919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612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83B9F7E-E7BF-43CF-ADBA-62E6A5D5E2EA}" type="datetimeFigureOut">
              <a:rPr lang="en-US" smtClean="0"/>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0A144-732A-4065-8046-875B585F1364}" type="slidenum">
              <a:rPr lang="en-US" smtClean="0"/>
              <a:t>‹#›</a:t>
            </a:fld>
            <a:endParaRPr lang="en-US"/>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8558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83B9F7E-E7BF-43CF-ADBA-62E6A5D5E2EA}" type="datetimeFigureOut">
              <a:rPr lang="en-US" smtClean="0"/>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0A144-732A-4065-8046-875B585F1364}"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89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B9F7E-E7BF-43CF-ADBA-62E6A5D5E2EA}" type="datetimeFigureOut">
              <a:rPr lang="en-US" smtClean="0"/>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15838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Tree>
    <p:extLst>
      <p:ext uri="{BB962C8B-B14F-4D97-AF65-F5344CB8AC3E}">
        <p14:creationId xmlns:p14="http://schemas.microsoft.com/office/powerpoint/2010/main" val="190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83B9F7E-E7BF-43CF-ADBA-62E6A5D5E2EA}" type="datetimeFigureOut">
              <a:rPr lang="en-US" smtClean="0"/>
              <a:t>3/26/2018</a:t>
            </a:fld>
            <a:endParaRPr lang="en-US"/>
          </a:p>
        </p:txBody>
      </p:sp>
      <p:sp>
        <p:nvSpPr>
          <p:cNvPr id="9" name="Slide Number Placeholder 8"/>
          <p:cNvSpPr>
            <a:spLocks noGrp="1"/>
          </p:cNvSpPr>
          <p:nvPr>
            <p:ph type="sldNum" sz="quarter" idx="11"/>
          </p:nvPr>
        </p:nvSpPr>
        <p:spPr/>
        <p:txBody>
          <a:bodyPr/>
          <a:lstStyle/>
          <a:p>
            <a:fld id="{F300A144-732A-4065-8046-875B585F136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743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F300A144-732A-4065-8046-875B585F1364}"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1"/>
                </a:solidFill>
              </a:defRPr>
            </a:lvl1pPr>
          </a:lstStyle>
          <a:p>
            <a:fld id="{E83B9F7E-E7BF-43CF-ADBA-62E6A5D5E2EA}" type="datetimeFigureOut">
              <a:rPr lang="en-US" smtClean="0"/>
              <a:t>3/26/2018</a:t>
            </a:fld>
            <a:endParaRPr lang="en-US"/>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8306287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ome.ccr.cancer.gov/inthejournals/archives/images/guis_img.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0"/>
          </p:nvPr>
        </p:nvPicPr>
        <p:blipFill>
          <a:blip r:embed="rId3">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Subtitle 2"/>
          <p:cNvSpPr>
            <a:spLocks noGrp="1"/>
          </p:cNvSpPr>
          <p:nvPr>
            <p:ph type="subTitle" idx="1"/>
          </p:nvPr>
        </p:nvSpPr>
        <p:spPr>
          <a:xfrm>
            <a:off x="4346575" y="4403725"/>
            <a:ext cx="6070600" cy="990600"/>
          </a:xfrm>
        </p:spPr>
        <p:txBody>
          <a:bodyPr rtlCol="0">
            <a:normAutofit lnSpcReduction="10000"/>
          </a:bodyPr>
          <a:lstStyle/>
          <a:p>
            <a:pPr defTabSz="685983">
              <a:defRPr/>
            </a:pPr>
            <a:r>
              <a:rPr lang="en-US" b="1" dirty="0" smtClean="0"/>
              <a:t>PATHOLOGY</a:t>
            </a:r>
            <a:endParaRPr lang="en-US" b="1" dirty="0" smtClean="0"/>
          </a:p>
          <a:p>
            <a:pPr defTabSz="685983">
              <a:defRPr/>
            </a:pPr>
            <a:r>
              <a:rPr lang="en-US" b="1" dirty="0" smtClean="0"/>
              <a:t>KSU, RIYADH</a:t>
            </a:r>
          </a:p>
          <a:p>
            <a:pPr defTabSz="685983">
              <a:defRPr/>
            </a:pPr>
            <a:r>
              <a:rPr lang="en-US" b="1" dirty="0" smtClean="0"/>
              <a:t>MARCH 2018</a:t>
            </a:r>
          </a:p>
          <a:p>
            <a:pPr defTabSz="685983">
              <a:defRPr/>
            </a:pPr>
            <a:r>
              <a:rPr lang="en-US" b="1" dirty="0"/>
              <a:t>Reference: Robbins &amp; </a:t>
            </a:r>
            <a:r>
              <a:rPr lang="en-US" b="1" dirty="0" err="1"/>
              <a:t>Cotran</a:t>
            </a:r>
            <a:r>
              <a:rPr lang="en-US" b="1" dirty="0"/>
              <a:t> Pathology and Rubin’s Pathology</a:t>
            </a:r>
          </a:p>
          <a:p>
            <a:pPr defTabSz="685983">
              <a:defRPr/>
            </a:pPr>
            <a:endParaRPr lang="en-US" dirty="0"/>
          </a:p>
        </p:txBody>
      </p:sp>
      <p:sp>
        <p:nvSpPr>
          <p:cNvPr id="2050" name="Rectangle 2"/>
          <p:cNvSpPr>
            <a:spLocks noGrp="1" noChangeArrowheads="1"/>
          </p:cNvSpPr>
          <p:nvPr>
            <p:ph type="ctrTitle"/>
          </p:nvPr>
        </p:nvSpPr>
        <p:spPr>
          <a:xfrm>
            <a:off x="4343400" y="2311400"/>
            <a:ext cx="5310188" cy="1625600"/>
          </a:xfrm>
        </p:spPr>
        <p:txBody>
          <a:bodyPr rtlCol="0">
            <a:normAutofit fontScale="90000"/>
          </a:bodyPr>
          <a:lstStyle/>
          <a:p>
            <a:pPr defTabSz="685983">
              <a:defRPr/>
            </a:pPr>
            <a:r>
              <a:rPr lang="en-US" sz="4800" dirty="0"/>
              <a:t>Pathology of Uterine Cervix</a:t>
            </a:r>
            <a:br>
              <a:rPr lang="en-US" sz="4800" dirty="0"/>
            </a:br>
            <a:endParaRPr lang="en-US" sz="3200" dirty="0"/>
          </a:p>
        </p:txBody>
      </p:sp>
    </p:spTree>
    <p:extLst>
      <p:ext uri="{BB962C8B-B14F-4D97-AF65-F5344CB8AC3E}">
        <p14:creationId xmlns:p14="http://schemas.microsoft.com/office/powerpoint/2010/main" val="25554264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7749" r="17749"/>
          <a:stretch>
            <a:fillRect/>
          </a:stretch>
        </p:blipFill>
        <p:spPr>
          <a:xfrm>
            <a:off x="604839" y="1248457"/>
            <a:ext cx="4257675" cy="4645025"/>
          </a:xfrm>
        </p:spPr>
      </p:pic>
      <p:sp>
        <p:nvSpPr>
          <p:cNvPr id="18436" name="Content Placeholder 2"/>
          <p:cNvSpPr>
            <a:spLocks noGrp="1"/>
          </p:cNvSpPr>
          <p:nvPr>
            <p:ph type="body" sz="half" idx="2"/>
          </p:nvPr>
        </p:nvSpPr>
        <p:spPr>
          <a:xfrm>
            <a:off x="5478236" y="1203326"/>
            <a:ext cx="5600700" cy="5688013"/>
          </a:xfrm>
        </p:spPr>
        <p:txBody>
          <a:bodyPr/>
          <a:lstStyle/>
          <a:p>
            <a:pPr marL="285750" indent="-285750" algn="l">
              <a:buFont typeface="Arial" panose="020B0604020202020204" pitchFamily="34" charset="0"/>
              <a:buChar char="•"/>
            </a:pPr>
            <a:r>
              <a:rPr lang="en-US" altLang="en-US" dirty="0"/>
              <a:t>Common</a:t>
            </a:r>
          </a:p>
          <a:p>
            <a:pPr marL="285750" indent="-285750" algn="l">
              <a:buFont typeface="Arial" panose="020B0604020202020204" pitchFamily="34" charset="0"/>
              <a:buChar char="•"/>
            </a:pPr>
            <a:r>
              <a:rPr lang="en-US" altLang="en-US" dirty="0" smtClean="0"/>
              <a:t>Caused </a:t>
            </a:r>
            <a:r>
              <a:rPr lang="en-US" altLang="en-US" dirty="0"/>
              <a:t>by Candida </a:t>
            </a:r>
            <a:r>
              <a:rPr lang="en-US" altLang="en-US" dirty="0" err="1"/>
              <a:t>albicans</a:t>
            </a:r>
            <a:r>
              <a:rPr lang="en-US" altLang="en-US" dirty="0"/>
              <a:t>, a normal component of the vaginal flora</a:t>
            </a:r>
            <a:r>
              <a:rPr lang="en-US" altLang="en-US" dirty="0" smtClean="0"/>
              <a:t>.</a:t>
            </a:r>
          </a:p>
          <a:p>
            <a:pPr marL="285750" indent="-285750" algn="l">
              <a:buFont typeface="Arial" panose="020B0604020202020204" pitchFamily="34" charset="0"/>
              <a:buChar char="•"/>
            </a:pPr>
            <a:r>
              <a:rPr lang="en-US" altLang="en-US" dirty="0"/>
              <a:t>Involves cervix and vagina </a:t>
            </a:r>
          </a:p>
          <a:p>
            <a:pPr marL="285750" indent="-285750" algn="l">
              <a:buFont typeface="Arial" panose="020B0604020202020204" pitchFamily="34" charset="0"/>
              <a:buChar char="•"/>
            </a:pPr>
            <a:r>
              <a:rPr lang="en-US" altLang="en-US" dirty="0" smtClean="0"/>
              <a:t>Associated </a:t>
            </a:r>
            <a:r>
              <a:rPr lang="en-US" altLang="en-US" dirty="0"/>
              <a:t>with diabetes </a:t>
            </a:r>
            <a:r>
              <a:rPr lang="en-US" altLang="en-US" dirty="0" err="1"/>
              <a:t>mellitis</a:t>
            </a:r>
            <a:r>
              <a:rPr lang="en-US" altLang="en-US" dirty="0"/>
              <a:t>, pregnancy, antibiotic therapy, oral contraceptive use and immunosuppression.</a:t>
            </a:r>
          </a:p>
          <a:p>
            <a:pPr marL="285750" indent="-285750" algn="l">
              <a:buFont typeface="Arial" panose="020B0604020202020204" pitchFamily="34" charset="0"/>
              <a:buChar char="•"/>
            </a:pPr>
            <a:r>
              <a:rPr lang="en-US" altLang="en-US" dirty="0"/>
              <a:t>Characterized by white patchy mucosal lesions with thick curdy white discharge and </a:t>
            </a:r>
            <a:r>
              <a:rPr lang="en-US" altLang="en-US" dirty="0" err="1"/>
              <a:t>vulvovaginal</a:t>
            </a:r>
            <a:r>
              <a:rPr lang="en-US" altLang="en-US" dirty="0"/>
              <a:t> </a:t>
            </a:r>
            <a:r>
              <a:rPr lang="en-US" altLang="en-US" dirty="0" err="1"/>
              <a:t>pruritis</a:t>
            </a:r>
            <a:r>
              <a:rPr lang="en-US" altLang="en-US" dirty="0"/>
              <a:t>. Ulcers may develop. </a:t>
            </a:r>
          </a:p>
          <a:p>
            <a:pPr marL="285750" indent="-285750" algn="l">
              <a:buFont typeface="Arial" panose="020B0604020202020204" pitchFamily="34" charset="0"/>
              <a:buChar char="•"/>
            </a:pPr>
            <a:r>
              <a:rPr lang="en-US" altLang="en-US" dirty="0"/>
              <a:t>Cytology smears show: Fungal colonies in the form of spores and branching </a:t>
            </a:r>
            <a:r>
              <a:rPr lang="en-US" altLang="en-US" dirty="0" err="1"/>
              <a:t>pseudohyphae</a:t>
            </a:r>
            <a:r>
              <a:rPr lang="en-US" altLang="en-US" dirty="0"/>
              <a:t> on the cervical epithelium. Chronic inflammatory cells are present. </a:t>
            </a:r>
          </a:p>
        </p:txBody>
      </p:sp>
      <p:sp>
        <p:nvSpPr>
          <p:cNvPr id="18434" name="Title 1"/>
          <p:cNvSpPr>
            <a:spLocks noGrp="1"/>
          </p:cNvSpPr>
          <p:nvPr>
            <p:ph type="title"/>
          </p:nvPr>
        </p:nvSpPr>
        <p:spPr>
          <a:xfrm>
            <a:off x="1992314" y="328614"/>
            <a:ext cx="4751387" cy="719137"/>
          </a:xfrm>
        </p:spPr>
        <p:txBody>
          <a:bodyPr/>
          <a:lstStyle/>
          <a:p>
            <a:pPr eaLnBrk="1" hangingPunct="1"/>
            <a:r>
              <a:rPr lang="en-US" altLang="en-US" b="1" smtClean="0">
                <a:solidFill>
                  <a:schemeClr val="tx1"/>
                </a:solidFill>
              </a:rPr>
              <a:t>Candidiasis (moniliasis)</a:t>
            </a:r>
          </a:p>
        </p:txBody>
      </p:sp>
      <p:sp>
        <p:nvSpPr>
          <p:cNvPr id="18437" name="Rectangle 5"/>
          <p:cNvSpPr>
            <a:spLocks noChangeArrowheads="1"/>
          </p:cNvSpPr>
          <p:nvPr/>
        </p:nvSpPr>
        <p:spPr bwMode="auto">
          <a:xfrm>
            <a:off x="387804" y="6073326"/>
            <a:ext cx="495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"Candida pap 1" by Nephron - Own work. Licensed under CC BY-SA 3.0 via Wikimedia Commons - http://commons.wikimedia.org/wiki/File:Candida_pap_1.jpg#/media/File:Candida_pap_1.jpg</a:t>
            </a:r>
          </a:p>
        </p:txBody>
      </p:sp>
    </p:spTree>
    <p:extLst>
      <p:ext uri="{BB962C8B-B14F-4D97-AF65-F5344CB8AC3E}">
        <p14:creationId xmlns:p14="http://schemas.microsoft.com/office/powerpoint/2010/main" val="4202015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rtlCol="0">
            <a:normAutofit/>
          </a:bodyPr>
          <a:lstStyle/>
          <a:p>
            <a:pPr defTabSz="685983">
              <a:defRPr/>
            </a:pPr>
            <a:r>
              <a:rPr lang="en-US" sz="2401" b="1" dirty="0" err="1"/>
              <a:t>Trichomoniasis</a:t>
            </a:r>
            <a:r>
              <a:rPr lang="en-US" sz="2401" b="1" dirty="0"/>
              <a:t> </a:t>
            </a:r>
            <a:endParaRPr lang="en-US" sz="2401" dirty="0"/>
          </a:p>
        </p:txBody>
      </p:sp>
      <p:sp>
        <p:nvSpPr>
          <p:cNvPr id="4" name="Content Placeholder 3"/>
          <p:cNvSpPr>
            <a:spLocks noGrp="1"/>
          </p:cNvSpPr>
          <p:nvPr>
            <p:ph type="body" sz="quarter" idx="4294967295"/>
          </p:nvPr>
        </p:nvSpPr>
        <p:spPr>
          <a:xfrm>
            <a:off x="609600" y="1518558"/>
            <a:ext cx="5080906" cy="4987018"/>
          </a:xfrm>
        </p:spPr>
        <p:txBody>
          <a:bodyPr rtlCol="0">
            <a:normAutofit fontScale="77500" lnSpcReduction="20000"/>
          </a:bodyPr>
          <a:lstStyle/>
          <a:p>
            <a:pPr marL="320040" indent="-320040" defTabSz="685983">
              <a:defRPr/>
            </a:pPr>
            <a:r>
              <a:rPr lang="en-US" sz="2600" dirty="0"/>
              <a:t>It is caused by a unicellular flagellated protozoan called Trichomonas vaginalis. </a:t>
            </a:r>
          </a:p>
          <a:p>
            <a:pPr marL="320040" indent="-320040" defTabSz="685983">
              <a:defRPr/>
            </a:pPr>
            <a:r>
              <a:rPr lang="en-US" sz="2600" dirty="0"/>
              <a:t>It is sexually transmitted  disease</a:t>
            </a:r>
          </a:p>
          <a:p>
            <a:pPr marL="320040" indent="-320040" defTabSz="685983">
              <a:defRPr/>
            </a:pPr>
            <a:r>
              <a:rPr lang="en-US" sz="2600" dirty="0"/>
              <a:t>Involves the vagina and cervix.</a:t>
            </a:r>
          </a:p>
          <a:p>
            <a:pPr marL="320040" indent="-320040" defTabSz="685983">
              <a:buNone/>
              <a:defRPr/>
            </a:pPr>
            <a:r>
              <a:rPr lang="en-US" sz="2600" b="1" dirty="0"/>
              <a:t>Clinical presentation</a:t>
            </a:r>
            <a:endParaRPr lang="en-US" sz="2600" dirty="0"/>
          </a:p>
          <a:p>
            <a:pPr marL="320040" indent="-320040" defTabSz="685983">
              <a:defRPr/>
            </a:pPr>
            <a:r>
              <a:rPr lang="en-US" sz="2600" dirty="0"/>
              <a:t>Greenish-yellow frothy and foul smelling vaginal discharge  </a:t>
            </a:r>
          </a:p>
          <a:p>
            <a:pPr marL="320040" indent="-320040" defTabSz="685983">
              <a:defRPr/>
            </a:pPr>
            <a:r>
              <a:rPr lang="en-US" sz="2600" dirty="0"/>
              <a:t>Painful urination</a:t>
            </a:r>
          </a:p>
          <a:p>
            <a:pPr marL="320040" indent="-320040" defTabSz="685983">
              <a:defRPr/>
            </a:pPr>
            <a:r>
              <a:rPr lang="en-US" sz="2600" dirty="0" err="1"/>
              <a:t>vulvovaginal</a:t>
            </a:r>
            <a:r>
              <a:rPr lang="en-US" sz="2600" dirty="0"/>
              <a:t> itching or irritation</a:t>
            </a:r>
          </a:p>
          <a:p>
            <a:pPr marL="320040" indent="-320040" defTabSz="685983">
              <a:defRPr/>
            </a:pPr>
            <a:r>
              <a:rPr lang="en-US" sz="2600" dirty="0"/>
              <a:t>dyspareunia</a:t>
            </a:r>
          </a:p>
          <a:p>
            <a:pPr marL="0" indent="0" defTabSz="685983">
              <a:buNone/>
              <a:defRPr/>
            </a:pPr>
            <a:r>
              <a:rPr lang="en-US" sz="2400" b="1" dirty="0"/>
              <a:t>Pap </a:t>
            </a:r>
            <a:r>
              <a:rPr lang="en-US" sz="2400" b="1" dirty="0" smtClean="0"/>
              <a:t>smear (cytology) shows: </a:t>
            </a:r>
            <a:endParaRPr lang="en-US" sz="2400" b="1" dirty="0"/>
          </a:p>
          <a:p>
            <a:pPr marL="182880" indent="-182880" defTabSz="685983">
              <a:defRPr/>
            </a:pPr>
            <a:r>
              <a:rPr lang="en-US" sz="2400" dirty="0"/>
              <a:t>The organism can be </a:t>
            </a:r>
            <a:r>
              <a:rPr lang="en-US" sz="2400" dirty="0" err="1" smtClean="0"/>
              <a:t>indentified</a:t>
            </a:r>
            <a:r>
              <a:rPr lang="en-US" sz="2400" dirty="0" smtClean="0"/>
              <a:t> in the in Pap smear slides  </a:t>
            </a:r>
            <a:r>
              <a:rPr lang="en-US" sz="2400" dirty="0"/>
              <a:t>in a background of i</a:t>
            </a:r>
            <a:r>
              <a:rPr lang="en-US" sz="2600" dirty="0"/>
              <a:t>nflammatory cells. </a:t>
            </a:r>
            <a:endParaRPr lang="en-US" sz="2600" dirty="0" smtClean="0"/>
          </a:p>
          <a:p>
            <a:pPr marL="182880" indent="-182880" defTabSz="685983">
              <a:defRPr/>
            </a:pPr>
            <a:r>
              <a:rPr lang="en-US" sz="2600" dirty="0" smtClean="0"/>
              <a:t>They can </a:t>
            </a:r>
            <a:r>
              <a:rPr lang="en-US" sz="2600" dirty="0"/>
              <a:t>also </a:t>
            </a:r>
            <a:r>
              <a:rPr lang="en-US" sz="2600" dirty="0" smtClean="0"/>
              <a:t>be visualized </a:t>
            </a:r>
            <a:r>
              <a:rPr lang="en-US" sz="2600" dirty="0"/>
              <a:t>by examination of a saline wet preparation in which the motile </a:t>
            </a:r>
            <a:r>
              <a:rPr lang="en-US" sz="2600" dirty="0" err="1"/>
              <a:t>trophozoites</a:t>
            </a:r>
            <a:r>
              <a:rPr lang="en-US" sz="2600" dirty="0"/>
              <a:t> are seen.</a:t>
            </a:r>
          </a:p>
          <a:p>
            <a:pPr marL="320040" indent="-320040" defTabSz="685983">
              <a:defRPr/>
            </a:pPr>
            <a:endParaRPr lang="en-US" dirty="0" smtClean="0">
              <a:solidFill>
                <a:schemeClr val="tx1">
                  <a:lumMod val="75000"/>
                  <a:lumOff val="25000"/>
                </a:schemeClr>
              </a:solidFill>
            </a:endParaRPr>
          </a:p>
          <a:p>
            <a:pPr marL="320040" indent="-320040" defTabSz="685983">
              <a:buFont typeface="Wingdings"/>
              <a:buChar char=""/>
              <a:defRPr/>
            </a:pPr>
            <a:endParaRPr lang="en-US" dirty="0">
              <a:solidFill>
                <a:schemeClr val="tx1">
                  <a:lumMod val="75000"/>
                  <a:lumOff val="25000"/>
                </a:schemeClr>
              </a:solidFill>
            </a:endParaRPr>
          </a:p>
        </p:txBody>
      </p:sp>
      <p:sp>
        <p:nvSpPr>
          <p:cNvPr id="5" name="Rectangle 4"/>
          <p:cNvSpPr/>
          <p:nvPr/>
        </p:nvSpPr>
        <p:spPr>
          <a:xfrm>
            <a:off x="6816725" y="6561139"/>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19461" name="Picture 9" descr="http://137.189.150.85/cytopathology/Slide/31-7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1" y="360521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3176"/>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ChangeArrowheads="1"/>
          </p:cNvSpPr>
          <p:nvPr/>
        </p:nvSpPr>
        <p:spPr bwMode="auto">
          <a:xfrm>
            <a:off x="6573838" y="33829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Tree>
    <p:extLst>
      <p:ext uri="{BB962C8B-B14F-4D97-AF65-F5344CB8AC3E}">
        <p14:creationId xmlns:p14="http://schemas.microsoft.com/office/powerpoint/2010/main" val="11723471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506186" y="1844675"/>
            <a:ext cx="10580913" cy="4267200"/>
          </a:xfrm>
        </p:spPr>
        <p:txBody>
          <a:bodyPr rtlCol="0">
            <a:normAutofit/>
          </a:bodyPr>
          <a:lstStyle/>
          <a:p>
            <a:pPr indent="-342900" defTabSz="685983">
              <a:defRPr/>
            </a:pPr>
            <a:r>
              <a:rPr lang="en-US" dirty="0" err="1" smtClean="0">
                <a:solidFill>
                  <a:schemeClr val="tx1"/>
                </a:solidFill>
              </a:rPr>
              <a:t>Clamydia</a:t>
            </a:r>
            <a:r>
              <a:rPr lang="en-US" dirty="0" smtClean="0">
                <a:solidFill>
                  <a:schemeClr val="tx1"/>
                </a:solidFill>
              </a:rPr>
              <a:t> </a:t>
            </a:r>
            <a:r>
              <a:rPr lang="en-US" dirty="0" err="1" smtClean="0">
                <a:solidFill>
                  <a:schemeClr val="tx1"/>
                </a:solidFill>
              </a:rPr>
              <a:t>trachomatis</a:t>
            </a:r>
            <a:r>
              <a:rPr lang="en-US" dirty="0" smtClean="0">
                <a:solidFill>
                  <a:schemeClr val="tx1"/>
                </a:solidFill>
              </a:rPr>
              <a:t> is an obligate, gram-negative intracellular pathogen.</a:t>
            </a:r>
          </a:p>
          <a:p>
            <a:pPr indent="-342900" defTabSz="685983">
              <a:defRPr/>
            </a:pPr>
            <a:r>
              <a:rPr lang="en-US" dirty="0" err="1" smtClean="0">
                <a:solidFill>
                  <a:schemeClr val="tx1"/>
                </a:solidFill>
              </a:rPr>
              <a:t>Clamydial</a:t>
            </a:r>
            <a:r>
              <a:rPr lang="en-US" dirty="0" smtClean="0">
                <a:solidFill>
                  <a:schemeClr val="tx1"/>
                </a:solidFill>
              </a:rPr>
              <a:t> </a:t>
            </a:r>
            <a:r>
              <a:rPr lang="en-US" dirty="0" err="1" smtClean="0">
                <a:solidFill>
                  <a:schemeClr val="tx1"/>
                </a:solidFill>
              </a:rPr>
              <a:t>cervicitis</a:t>
            </a:r>
            <a:r>
              <a:rPr lang="en-US" dirty="0" smtClean="0">
                <a:solidFill>
                  <a:schemeClr val="tx1"/>
                </a:solidFill>
              </a:rPr>
              <a:t> is the most common sexually transmitted disease in the developed countries. It may coexist with </a:t>
            </a:r>
            <a:r>
              <a:rPr lang="en-US" dirty="0" err="1" smtClean="0">
                <a:solidFill>
                  <a:schemeClr val="tx1"/>
                </a:solidFill>
              </a:rPr>
              <a:t>Neisseria</a:t>
            </a:r>
            <a:r>
              <a:rPr lang="en-US" dirty="0" smtClean="0">
                <a:solidFill>
                  <a:schemeClr val="tx1"/>
                </a:solidFill>
              </a:rPr>
              <a:t> </a:t>
            </a:r>
            <a:r>
              <a:rPr lang="en-US" dirty="0" err="1" smtClean="0">
                <a:solidFill>
                  <a:schemeClr val="tx1"/>
                </a:solidFill>
              </a:rPr>
              <a:t>gonorrhoeae</a:t>
            </a:r>
            <a:r>
              <a:rPr lang="en-US" dirty="0" smtClean="0">
                <a:solidFill>
                  <a:schemeClr val="tx1"/>
                </a:solidFill>
              </a:rPr>
              <a:t> infection.</a:t>
            </a:r>
          </a:p>
          <a:p>
            <a:pPr indent="-342900" defTabSz="685983">
              <a:defRPr/>
            </a:pPr>
            <a:r>
              <a:rPr lang="en-US" dirty="0" smtClean="0">
                <a:solidFill>
                  <a:schemeClr val="tx1"/>
                </a:solidFill>
              </a:rPr>
              <a:t>It is a frequent cause of pelvic inflammatory disease.</a:t>
            </a:r>
          </a:p>
          <a:p>
            <a:pPr indent="-342900" defTabSz="685983">
              <a:defRPr/>
            </a:pPr>
            <a:r>
              <a:rPr lang="en-US" dirty="0" smtClean="0">
                <a:solidFill>
                  <a:schemeClr val="tx1"/>
                </a:solidFill>
              </a:rPr>
              <a:t>Chlamydial infection can also cause a condition known as lymphogranuloma </a:t>
            </a:r>
            <a:r>
              <a:rPr lang="en-US" dirty="0" err="1" smtClean="0">
                <a:solidFill>
                  <a:schemeClr val="tx1"/>
                </a:solidFill>
              </a:rPr>
              <a:t>venereum</a:t>
            </a:r>
            <a:endParaRPr lang="en-US" dirty="0" smtClean="0">
              <a:solidFill>
                <a:schemeClr val="tx1"/>
              </a:solidFill>
            </a:endParaRPr>
          </a:p>
          <a:p>
            <a:pPr marL="0" indent="0" defTabSz="685983">
              <a:buNone/>
              <a:defRPr/>
            </a:pPr>
            <a:endParaRPr lang="en-US" b="1" dirty="0" smtClean="0">
              <a:solidFill>
                <a:schemeClr val="tx1"/>
              </a:solidFill>
            </a:endParaRPr>
          </a:p>
          <a:p>
            <a:pPr marL="0" indent="0" defTabSz="685983">
              <a:buNone/>
              <a:defRPr/>
            </a:pPr>
            <a:r>
              <a:rPr lang="en-US" b="1" dirty="0" smtClean="0">
                <a:solidFill>
                  <a:schemeClr val="tx1"/>
                </a:solidFill>
              </a:rPr>
              <a:t>Clinically</a:t>
            </a:r>
            <a:endParaRPr lang="en-US" dirty="0">
              <a:solidFill>
                <a:schemeClr val="tx1"/>
              </a:solidFill>
            </a:endParaRPr>
          </a:p>
          <a:p>
            <a:pPr indent="-342900" defTabSz="685983">
              <a:defRPr/>
            </a:pPr>
            <a:r>
              <a:rPr lang="en-US" dirty="0">
                <a:solidFill>
                  <a:schemeClr val="tx1"/>
                </a:solidFill>
              </a:rPr>
              <a:t>Is most often asymptomatic.</a:t>
            </a:r>
          </a:p>
          <a:p>
            <a:pPr indent="-342900" defTabSz="685983">
              <a:defRPr/>
            </a:pPr>
            <a:r>
              <a:rPr lang="en-US" dirty="0" smtClean="0">
                <a:solidFill>
                  <a:schemeClr val="tx1"/>
                </a:solidFill>
              </a:rPr>
              <a:t>In </a:t>
            </a:r>
            <a:r>
              <a:rPr lang="en-US" dirty="0">
                <a:solidFill>
                  <a:schemeClr val="tx1"/>
                </a:solidFill>
              </a:rPr>
              <a:t>symptomatic cases there is a </a:t>
            </a:r>
            <a:r>
              <a:rPr lang="en-US" dirty="0" err="1">
                <a:solidFill>
                  <a:schemeClr val="tx1"/>
                </a:solidFill>
              </a:rPr>
              <a:t>mucopurulent</a:t>
            </a:r>
            <a:r>
              <a:rPr lang="en-US" dirty="0">
                <a:solidFill>
                  <a:schemeClr val="tx1"/>
                </a:solidFill>
              </a:rPr>
              <a:t> cervical discharge with a reddened, congested and edematous cervix. It may be associated with urethritis.</a:t>
            </a: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 name="Title 1"/>
          <p:cNvSpPr>
            <a:spLocks noGrp="1"/>
          </p:cNvSpPr>
          <p:nvPr>
            <p:ph type="title"/>
          </p:nvPr>
        </p:nvSpPr>
        <p:spPr>
          <a:xfrm>
            <a:off x="2063751" y="609600"/>
            <a:ext cx="6418263" cy="1320800"/>
          </a:xfrm>
        </p:spPr>
        <p:txBody>
          <a:bodyPr rtlCol="0">
            <a:normAutofit/>
          </a:bodyPr>
          <a:lstStyle/>
          <a:p>
            <a:pPr defTabSz="685983">
              <a:defRPr/>
            </a:pPr>
            <a:r>
              <a:rPr lang="en-US" sz="2401" b="1" dirty="0"/>
              <a:t>Chlamydia </a:t>
            </a:r>
            <a:r>
              <a:rPr lang="en-US" sz="2401" b="1" dirty="0" err="1"/>
              <a:t>trachomatis</a:t>
            </a:r>
            <a:r>
              <a:rPr lang="en-US" sz="2401" b="1" dirty="0"/>
              <a:t> </a:t>
            </a:r>
            <a:r>
              <a:rPr lang="en-US" sz="2401" b="1" dirty="0" err="1"/>
              <a:t>Cervicitis</a:t>
            </a:r>
            <a:r>
              <a:rPr lang="en-US" sz="2401" dirty="0"/>
              <a:t> </a:t>
            </a:r>
            <a:br>
              <a:rPr lang="en-US" sz="2401" dirty="0"/>
            </a:br>
            <a:endParaRPr lang="en-US" sz="2401" dirty="0"/>
          </a:p>
        </p:txBody>
      </p:sp>
    </p:spTree>
    <p:extLst>
      <p:ext uri="{BB962C8B-B14F-4D97-AF65-F5344CB8AC3E}">
        <p14:creationId xmlns:p14="http://schemas.microsoft.com/office/powerpoint/2010/main" val="34164396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4508" r="14508"/>
          <a:stretch>
            <a:fillRect/>
          </a:stretch>
        </p:blipFill>
        <p:spPr>
          <a:xfrm>
            <a:off x="1159103" y="1136650"/>
            <a:ext cx="4257675" cy="4645025"/>
          </a:xfrm>
        </p:spPr>
      </p:pic>
      <p:sp>
        <p:nvSpPr>
          <p:cNvPr id="23555" name="Content Placeholder 2"/>
          <p:cNvSpPr>
            <a:spLocks noGrp="1"/>
          </p:cNvSpPr>
          <p:nvPr>
            <p:ph type="body" sz="half" idx="2"/>
          </p:nvPr>
        </p:nvSpPr>
        <p:spPr>
          <a:xfrm>
            <a:off x="6229350" y="1803400"/>
            <a:ext cx="4759779" cy="4165600"/>
          </a:xfrm>
        </p:spPr>
        <p:txBody>
          <a:bodyPr rtlCol="0">
            <a:normAutofit lnSpcReduction="10000"/>
          </a:bodyPr>
          <a:lstStyle/>
          <a:p>
            <a:pPr marL="182563" indent="-182563">
              <a:defRPr/>
            </a:pPr>
            <a:endParaRPr lang="en-US" altLang="en-US" dirty="0" smtClean="0"/>
          </a:p>
          <a:p>
            <a:pPr marL="285750" indent="-285750">
              <a:buFont typeface="Arial" panose="020B0604020202020204" pitchFamily="34" charset="0"/>
              <a:buChar char="•"/>
              <a:defRPr/>
            </a:pPr>
            <a:endParaRPr lang="en-US" altLang="en-US" sz="2000" dirty="0"/>
          </a:p>
          <a:p>
            <a:pPr marL="285750" indent="-285750" algn="l">
              <a:buFont typeface="Arial" panose="020B0604020202020204" pitchFamily="34" charset="0"/>
              <a:buChar char="•"/>
              <a:defRPr/>
            </a:pPr>
            <a:r>
              <a:rPr lang="en-US" altLang="en-US" sz="2000" dirty="0"/>
              <a:t>HSV Type 2 infection accounts for majority of genital herpes cases and is spread by sexual contact.</a:t>
            </a:r>
          </a:p>
          <a:p>
            <a:pPr marL="285750" indent="-285750" algn="l">
              <a:buFont typeface="Arial" panose="020B0604020202020204" pitchFamily="34" charset="0"/>
              <a:buChar char="•"/>
              <a:defRPr/>
            </a:pPr>
            <a:r>
              <a:rPr lang="en-US" altLang="en-US" sz="2000" dirty="0"/>
              <a:t>It produces vesicles and ulcers that can involve the cervix, vagina, vulva, urethra and perianal skin</a:t>
            </a:r>
            <a:r>
              <a:rPr lang="en-US" altLang="en-US" sz="2000" dirty="0" smtClean="0"/>
              <a:t>.</a:t>
            </a:r>
          </a:p>
          <a:p>
            <a:pPr marL="285750" indent="-285750" algn="l">
              <a:buFont typeface="Arial" panose="020B0604020202020204" pitchFamily="34" charset="0"/>
              <a:buChar char="•"/>
              <a:defRPr/>
            </a:pPr>
            <a:r>
              <a:rPr lang="en-US" altLang="en-US" sz="2000" dirty="0" smtClean="0"/>
              <a:t>Pap smears show multinucleated </a:t>
            </a:r>
            <a:r>
              <a:rPr lang="en-US" altLang="en-US" sz="2000" dirty="0"/>
              <a:t>cells </a:t>
            </a:r>
            <a:r>
              <a:rPr lang="en-US" altLang="en-US" sz="2000" dirty="0" smtClean="0"/>
              <a:t>with </a:t>
            </a:r>
            <a:r>
              <a:rPr lang="en-US" altLang="en-US" sz="2000" dirty="0" err="1" smtClean="0"/>
              <a:t>intranuclear</a:t>
            </a:r>
            <a:r>
              <a:rPr lang="en-US" altLang="en-US" sz="2000" dirty="0" smtClean="0"/>
              <a:t> “</a:t>
            </a:r>
            <a:r>
              <a:rPr lang="en-US" altLang="en-US" sz="2000" dirty="0" err="1" smtClean="0"/>
              <a:t>Cowdry</a:t>
            </a:r>
            <a:r>
              <a:rPr lang="en-US" altLang="en-US" sz="2000" dirty="0" smtClean="0"/>
              <a:t> type” </a:t>
            </a:r>
            <a:r>
              <a:rPr lang="en-US" altLang="en-US" sz="2000" dirty="0"/>
              <a:t>viral </a:t>
            </a:r>
            <a:r>
              <a:rPr lang="en-US" altLang="en-US" sz="2000" dirty="0" smtClean="0"/>
              <a:t>inclusions (nuclei </a:t>
            </a:r>
            <a:r>
              <a:rPr lang="en-US" altLang="en-US" sz="2000" dirty="0"/>
              <a:t>have ground glass appearance due to accumulation of viral </a:t>
            </a:r>
            <a:r>
              <a:rPr lang="en-US" altLang="en-US" sz="2000" dirty="0" smtClean="0"/>
              <a:t>particles). </a:t>
            </a:r>
            <a:endParaRPr lang="en-US" altLang="en-US" sz="2000" dirty="0"/>
          </a:p>
        </p:txBody>
      </p:sp>
      <p:sp>
        <p:nvSpPr>
          <p:cNvPr id="23556" name="Title 1"/>
          <p:cNvSpPr>
            <a:spLocks noGrp="1"/>
          </p:cNvSpPr>
          <p:nvPr>
            <p:ph type="title"/>
          </p:nvPr>
        </p:nvSpPr>
        <p:spPr>
          <a:xfrm>
            <a:off x="2135188" y="476251"/>
            <a:ext cx="7027862" cy="460375"/>
          </a:xfrm>
        </p:spPr>
        <p:txBody>
          <a:bodyPr rtlCol="0">
            <a:normAutofit/>
          </a:bodyPr>
          <a:lstStyle/>
          <a:p>
            <a:pPr>
              <a:defRPr/>
            </a:pPr>
            <a:r>
              <a:rPr lang="en-US" altLang="en-US" b="1" dirty="0"/>
              <a:t>Herpes simplex virus (HSV) Cervicitis</a:t>
            </a:r>
            <a:endParaRPr lang="en-US" altLang="en-US" dirty="0"/>
          </a:p>
        </p:txBody>
      </p:sp>
      <p:sp>
        <p:nvSpPr>
          <p:cNvPr id="21509" name="Rectangle 3"/>
          <p:cNvSpPr>
            <a:spLocks noChangeArrowheads="1"/>
          </p:cNvSpPr>
          <p:nvPr/>
        </p:nvSpPr>
        <p:spPr bwMode="auto">
          <a:xfrm>
            <a:off x="1001940" y="5969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Tree>
    <p:extLst>
      <p:ext uri="{BB962C8B-B14F-4D97-AF65-F5344CB8AC3E}">
        <p14:creationId xmlns:p14="http://schemas.microsoft.com/office/powerpoint/2010/main" val="4164256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408215" y="1412875"/>
            <a:ext cx="10442122" cy="5249182"/>
          </a:xfrm>
        </p:spPr>
        <p:txBody>
          <a:bodyPr rtlCol="0">
            <a:normAutofit/>
          </a:bodyPr>
          <a:lstStyle/>
          <a:p>
            <a:pPr marL="91440" indent="-91440" defTabSz="685983">
              <a:buFont typeface="Wingdings 3" charset="2"/>
              <a:buChar char=""/>
              <a:defRPr/>
            </a:pPr>
            <a:endParaRPr lang="en-US" dirty="0" smtClean="0">
              <a:solidFill>
                <a:schemeClr val="tx1"/>
              </a:solidFill>
            </a:endParaRPr>
          </a:p>
          <a:p>
            <a:pPr lvl="1" indent="-342900" defTabSz="685983">
              <a:defRPr/>
            </a:pPr>
            <a:r>
              <a:rPr lang="en-US" sz="1800" dirty="0" smtClean="0">
                <a:solidFill>
                  <a:schemeClr val="tx1"/>
                </a:solidFill>
              </a:rPr>
              <a:t>HPV infection of the cervix is common.</a:t>
            </a:r>
          </a:p>
          <a:p>
            <a:pPr lvl="1" indent="-342900" defTabSz="685983">
              <a:defRPr/>
            </a:pPr>
            <a:r>
              <a:rPr lang="en-US" sz="1800" dirty="0" smtClean="0">
                <a:solidFill>
                  <a:schemeClr val="tx1"/>
                </a:solidFill>
              </a:rPr>
              <a:t>Over 20 serotypes of HPV infect the female genital areas and cause a variety of  different lesions depending on the serotypes.</a:t>
            </a:r>
          </a:p>
          <a:p>
            <a:pPr marL="297180" lvl="1" indent="0" defTabSz="685983">
              <a:buNone/>
              <a:defRPr/>
            </a:pPr>
            <a:endParaRPr lang="en-US" sz="1800" dirty="0" smtClean="0">
              <a:solidFill>
                <a:schemeClr val="tx1"/>
              </a:solidFill>
            </a:endParaRPr>
          </a:p>
          <a:p>
            <a:pPr marL="0" indent="0" defTabSz="685983">
              <a:buNone/>
              <a:defRPr/>
            </a:pPr>
            <a:r>
              <a:rPr lang="en-US" sz="1800" b="1" dirty="0" smtClean="0">
                <a:solidFill>
                  <a:schemeClr val="tx1"/>
                </a:solidFill>
              </a:rPr>
              <a:t>Clinical behavior</a:t>
            </a:r>
            <a:endParaRPr lang="en-US" sz="1800" dirty="0" smtClean="0">
              <a:solidFill>
                <a:schemeClr val="tx1"/>
              </a:solidFill>
            </a:endParaRPr>
          </a:p>
          <a:p>
            <a:pPr lvl="1" indent="-342900" defTabSz="685983">
              <a:defRPr/>
            </a:pPr>
            <a:r>
              <a:rPr lang="en-US" sz="1800" dirty="0" smtClean="0"/>
              <a:t>HPV </a:t>
            </a:r>
            <a:r>
              <a:rPr lang="en-US" sz="1800" dirty="0"/>
              <a:t>infection causes </a:t>
            </a:r>
            <a:r>
              <a:rPr lang="en-US" sz="1800" b="1" dirty="0" err="1"/>
              <a:t>koilocytic</a:t>
            </a:r>
            <a:r>
              <a:rPr lang="en-US" sz="1800" b="1" dirty="0"/>
              <a:t> </a:t>
            </a:r>
            <a:r>
              <a:rPr lang="en-US" sz="1800" b="1" dirty="0" err="1"/>
              <a:t>atypia</a:t>
            </a:r>
            <a:r>
              <a:rPr lang="en-US" sz="1800" b="1" dirty="0"/>
              <a:t> </a:t>
            </a:r>
            <a:r>
              <a:rPr lang="en-US" sz="1800" dirty="0"/>
              <a:t>in the cervical squamous epithelium</a:t>
            </a:r>
          </a:p>
          <a:p>
            <a:pPr lvl="1" indent="-342900" defTabSz="685983">
              <a:defRPr/>
            </a:pPr>
            <a:r>
              <a:rPr lang="en-US" sz="1800" dirty="0" smtClean="0">
                <a:solidFill>
                  <a:schemeClr val="tx1"/>
                </a:solidFill>
              </a:rPr>
              <a:t>HPV infection is associated with increased risk of subsequent cervical cancer.</a:t>
            </a:r>
          </a:p>
          <a:p>
            <a:pPr marL="297180" lvl="1" indent="0" defTabSz="685983">
              <a:buNone/>
              <a:defRPr/>
            </a:pPr>
            <a:endParaRPr lang="en-US" sz="1800" dirty="0" smtClean="0">
              <a:solidFill>
                <a:schemeClr val="tx1"/>
              </a:solidFill>
            </a:endParaRPr>
          </a:p>
          <a:p>
            <a:pPr marL="0" indent="0" defTabSz="685983">
              <a:buNone/>
              <a:defRPr/>
            </a:pPr>
            <a:r>
              <a:rPr lang="en-US" sz="1800" b="1" dirty="0" smtClean="0">
                <a:solidFill>
                  <a:schemeClr val="tx1"/>
                </a:solidFill>
              </a:rPr>
              <a:t>HPV </a:t>
            </a:r>
            <a:r>
              <a:rPr lang="en-US" sz="1800" b="1" dirty="0">
                <a:solidFill>
                  <a:schemeClr val="tx1"/>
                </a:solidFill>
              </a:rPr>
              <a:t>infection may cause any of the following depending on the </a:t>
            </a:r>
            <a:r>
              <a:rPr lang="en-US" sz="1800" b="1" dirty="0" smtClean="0">
                <a:solidFill>
                  <a:schemeClr val="tx1"/>
                </a:solidFill>
              </a:rPr>
              <a:t>HPV serotype:</a:t>
            </a:r>
            <a:endParaRPr lang="en-US" sz="1800" b="1" dirty="0">
              <a:solidFill>
                <a:schemeClr val="tx1"/>
              </a:solidFill>
            </a:endParaRPr>
          </a:p>
          <a:p>
            <a:pPr marL="1120140" lvl="2" indent="-457200" defTabSz="685983">
              <a:buFont typeface="+mj-lt"/>
              <a:buAutoNum type="arabicParenR"/>
              <a:defRPr/>
            </a:pPr>
            <a:r>
              <a:rPr lang="en-US" b="1" dirty="0" err="1" smtClean="0">
                <a:solidFill>
                  <a:schemeClr val="tx1"/>
                </a:solidFill>
              </a:rPr>
              <a:t>Condyloma</a:t>
            </a:r>
            <a:r>
              <a:rPr lang="en-US" dirty="0" smtClean="0">
                <a:solidFill>
                  <a:schemeClr val="tx1"/>
                </a:solidFill>
              </a:rPr>
              <a:t>: </a:t>
            </a:r>
            <a:r>
              <a:rPr lang="en-US" dirty="0"/>
              <a:t>Usually caused by HPV serotypes 6 and </a:t>
            </a:r>
            <a:r>
              <a:rPr lang="en-US" dirty="0" smtClean="0"/>
              <a:t>11. It</a:t>
            </a:r>
            <a:r>
              <a:rPr lang="en-US" dirty="0" smtClean="0">
                <a:solidFill>
                  <a:schemeClr val="tx1"/>
                </a:solidFill>
              </a:rPr>
              <a:t> </a:t>
            </a:r>
            <a:r>
              <a:rPr lang="en-US" dirty="0">
                <a:solidFill>
                  <a:schemeClr val="tx1"/>
                </a:solidFill>
              </a:rPr>
              <a:t>develops in the squamous epithelium of the </a:t>
            </a:r>
            <a:r>
              <a:rPr lang="en-US" dirty="0" err="1" smtClean="0">
                <a:solidFill>
                  <a:schemeClr val="tx1"/>
                </a:solidFill>
              </a:rPr>
              <a:t>ectocervix</a:t>
            </a:r>
            <a:r>
              <a:rPr lang="en-US" dirty="0" smtClean="0">
                <a:solidFill>
                  <a:schemeClr val="tx1"/>
                </a:solidFill>
              </a:rPr>
              <a:t>. </a:t>
            </a:r>
            <a:r>
              <a:rPr lang="en-US" dirty="0">
                <a:solidFill>
                  <a:schemeClr val="tx1"/>
                </a:solidFill>
              </a:rPr>
              <a:t>The lesions may be flat or </a:t>
            </a:r>
            <a:r>
              <a:rPr lang="en-US" dirty="0" err="1">
                <a:solidFill>
                  <a:schemeClr val="tx1"/>
                </a:solidFill>
              </a:rPr>
              <a:t>exophytic</a:t>
            </a:r>
            <a:r>
              <a:rPr lang="en-US" dirty="0">
                <a:solidFill>
                  <a:schemeClr val="tx1"/>
                </a:solidFill>
              </a:rPr>
              <a:t> </a:t>
            </a:r>
            <a:r>
              <a:rPr lang="en-US" dirty="0" smtClean="0">
                <a:solidFill>
                  <a:schemeClr val="tx1"/>
                </a:solidFill>
              </a:rPr>
              <a:t>(</a:t>
            </a:r>
            <a:r>
              <a:rPr lang="en-US" dirty="0" smtClean="0"/>
              <a:t>called </a:t>
            </a:r>
            <a:r>
              <a:rPr lang="en-US" dirty="0" err="1"/>
              <a:t>exophytic</a:t>
            </a:r>
            <a:r>
              <a:rPr lang="en-US" dirty="0"/>
              <a:t> </a:t>
            </a:r>
            <a:r>
              <a:rPr lang="en-US" dirty="0" err="1" smtClean="0"/>
              <a:t>condyloma</a:t>
            </a:r>
            <a:r>
              <a:rPr lang="en-US" dirty="0" smtClean="0"/>
              <a:t> </a:t>
            </a:r>
            <a:r>
              <a:rPr lang="en-US" dirty="0" err="1" smtClean="0">
                <a:solidFill>
                  <a:schemeClr val="tx1"/>
                </a:solidFill>
              </a:rPr>
              <a:t>acuminatum</a:t>
            </a:r>
            <a:r>
              <a:rPr lang="en-US" dirty="0" smtClean="0">
                <a:solidFill>
                  <a:schemeClr val="tx1"/>
                </a:solidFill>
              </a:rPr>
              <a:t>). </a:t>
            </a:r>
          </a:p>
          <a:p>
            <a:pPr marL="1120140" lvl="2" indent="-457200" defTabSz="685983">
              <a:buFont typeface="+mj-lt"/>
              <a:buAutoNum type="arabicParenR"/>
              <a:defRPr/>
            </a:pPr>
            <a:r>
              <a:rPr lang="en-US" b="1" dirty="0" smtClean="0">
                <a:solidFill>
                  <a:schemeClr val="tx1"/>
                </a:solidFill>
              </a:rPr>
              <a:t>Mild dysplasia:</a:t>
            </a:r>
            <a:r>
              <a:rPr lang="en-US" dirty="0" smtClean="0">
                <a:solidFill>
                  <a:schemeClr val="tx1"/>
                </a:solidFill>
              </a:rPr>
              <a:t> </a:t>
            </a:r>
            <a:r>
              <a:rPr lang="en-US" dirty="0">
                <a:solidFill>
                  <a:schemeClr val="tx1"/>
                </a:solidFill>
              </a:rPr>
              <a:t>is usually caused by "low risk" HPV serotypes, 6 and 11.</a:t>
            </a:r>
          </a:p>
          <a:p>
            <a:pPr marL="1120140" lvl="2" indent="-457200" defTabSz="685983">
              <a:buFont typeface="+mj-lt"/>
              <a:buAutoNum type="arabicParenR"/>
              <a:defRPr/>
            </a:pPr>
            <a:r>
              <a:rPr lang="en-US" b="1" dirty="0" smtClean="0">
                <a:solidFill>
                  <a:schemeClr val="tx1"/>
                </a:solidFill>
              </a:rPr>
              <a:t>High- </a:t>
            </a:r>
            <a:r>
              <a:rPr lang="en-US" b="1" dirty="0">
                <a:solidFill>
                  <a:schemeClr val="tx1"/>
                </a:solidFill>
              </a:rPr>
              <a:t>grade </a:t>
            </a:r>
            <a:r>
              <a:rPr lang="en-US" b="1" dirty="0" smtClean="0">
                <a:solidFill>
                  <a:schemeClr val="tx1"/>
                </a:solidFill>
              </a:rPr>
              <a:t>dysplasia:</a:t>
            </a:r>
            <a:r>
              <a:rPr lang="en-US" dirty="0" smtClean="0">
                <a:solidFill>
                  <a:schemeClr val="tx1"/>
                </a:solidFill>
              </a:rPr>
              <a:t> </a:t>
            </a:r>
            <a:r>
              <a:rPr lang="en-US" dirty="0">
                <a:solidFill>
                  <a:schemeClr val="tx1"/>
                </a:solidFill>
              </a:rPr>
              <a:t>is caused by "high risk” HPV (</a:t>
            </a:r>
            <a:r>
              <a:rPr lang="en-US" dirty="0" smtClean="0">
                <a:solidFill>
                  <a:schemeClr val="tx1"/>
                </a:solidFill>
              </a:rPr>
              <a:t>types 16 </a:t>
            </a:r>
            <a:r>
              <a:rPr lang="en-US" dirty="0">
                <a:solidFill>
                  <a:schemeClr val="tx1"/>
                </a:solidFill>
              </a:rPr>
              <a:t>and 18) and moderate risk </a:t>
            </a:r>
            <a:r>
              <a:rPr lang="en-US" dirty="0" smtClean="0">
                <a:solidFill>
                  <a:schemeClr val="tx1"/>
                </a:solidFill>
              </a:rPr>
              <a:t>HPV (types </a:t>
            </a:r>
            <a:r>
              <a:rPr lang="en-US" dirty="0">
                <a:solidFill>
                  <a:schemeClr val="tx1"/>
                </a:solidFill>
              </a:rPr>
              <a:t>31</a:t>
            </a:r>
            <a:r>
              <a:rPr lang="en-US" dirty="0" smtClean="0">
                <a:solidFill>
                  <a:schemeClr val="tx1"/>
                </a:solidFill>
              </a:rPr>
              <a:t>, 33 and 35</a:t>
            </a:r>
            <a:r>
              <a:rPr lang="en-US" dirty="0">
                <a:solidFill>
                  <a:schemeClr val="tx1"/>
                </a:solidFill>
              </a:rPr>
              <a:t>). </a:t>
            </a:r>
          </a:p>
          <a:p>
            <a:pPr marL="91440" indent="-91440" defTabSz="685983">
              <a:buFont typeface="Wingdings 3" charset="2"/>
              <a:buChar char=""/>
              <a:defRPr/>
            </a:pPr>
            <a:endParaRPr lang="en-US" dirty="0" smtClean="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20482" name="Title 1"/>
          <p:cNvSpPr>
            <a:spLocks noGrp="1"/>
          </p:cNvSpPr>
          <p:nvPr>
            <p:ph type="title"/>
          </p:nvPr>
        </p:nvSpPr>
        <p:spPr>
          <a:xfrm>
            <a:off x="2063750" y="620713"/>
            <a:ext cx="8459788" cy="442912"/>
          </a:xfrm>
        </p:spPr>
        <p:txBody>
          <a:bodyPr rtlCol="0">
            <a:normAutofit fontScale="90000"/>
          </a:bodyPr>
          <a:lstStyle/>
          <a:p>
            <a:pPr defTabSz="685983">
              <a:defRPr/>
            </a:pPr>
            <a:r>
              <a:rPr lang="en-US" sz="3200" b="1" dirty="0"/>
              <a:t>Human papilloma </a:t>
            </a:r>
            <a:r>
              <a:rPr lang="en-US" sz="3200" b="1" dirty="0" smtClean="0"/>
              <a:t>virus (</a:t>
            </a:r>
            <a:r>
              <a:rPr lang="en-US" sz="3200" b="1" dirty="0"/>
              <a:t>HPV) infection</a:t>
            </a:r>
            <a:endParaRPr lang="en-US" sz="3200" dirty="0"/>
          </a:p>
        </p:txBody>
      </p:sp>
    </p:spTree>
    <p:extLst>
      <p:ext uri="{BB962C8B-B14F-4D97-AF65-F5344CB8AC3E}">
        <p14:creationId xmlns:p14="http://schemas.microsoft.com/office/powerpoint/2010/main" val="38459696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10139" y="336551"/>
            <a:ext cx="5449887" cy="3686175"/>
          </a:xfrm>
        </p:spPr>
      </p:pic>
      <p:sp>
        <p:nvSpPr>
          <p:cNvPr id="10" name="Text Placeholder 9"/>
          <p:cNvSpPr>
            <a:spLocks noGrp="1"/>
          </p:cNvSpPr>
          <p:nvPr>
            <p:ph type="body" idx="1"/>
          </p:nvPr>
        </p:nvSpPr>
        <p:spPr>
          <a:xfrm>
            <a:off x="5159375" y="4264025"/>
            <a:ext cx="5310188" cy="2593975"/>
          </a:xfrm>
        </p:spPr>
        <p:txBody>
          <a:bodyPr rtlCol="0">
            <a:normAutofit fontScale="92500" lnSpcReduction="20000"/>
          </a:bodyPr>
          <a:lstStyle/>
          <a:p>
            <a:pPr defTabSz="685983">
              <a:defRPr/>
            </a:pPr>
            <a:r>
              <a:rPr sz="1900" dirty="0"/>
              <a:t>KOILOCYTES: </a:t>
            </a:r>
          </a:p>
          <a:p>
            <a:pPr defTabSz="685983">
              <a:defRPr/>
            </a:pPr>
            <a:r>
              <a:rPr sz="1900" dirty="0"/>
              <a:t>are squamous epithelial cells that has undergone structural change due to infection of the cell by HPV. They show </a:t>
            </a:r>
            <a:r>
              <a:rPr sz="1900" dirty="0" err="1"/>
              <a:t>koilocytosis</a:t>
            </a:r>
            <a:r>
              <a:rPr sz="1900" dirty="0"/>
              <a:t> or </a:t>
            </a:r>
            <a:r>
              <a:rPr sz="1900" dirty="0" err="1"/>
              <a:t>koilocytic</a:t>
            </a:r>
            <a:r>
              <a:rPr sz="1900" dirty="0"/>
              <a:t> atypia which is the following cellular changes:</a:t>
            </a:r>
          </a:p>
          <a:p>
            <a:pPr marL="800100" lvl="1" indent="-342900" defTabSz="685983">
              <a:buFont typeface="Arial" panose="020B0604020202020204" pitchFamily="34" charset="0"/>
              <a:buChar char="•"/>
              <a:defRPr/>
            </a:pPr>
            <a:r>
              <a:rPr lang="en-US" sz="1900" dirty="0"/>
              <a:t>Nuclear enlargement </a:t>
            </a:r>
          </a:p>
          <a:p>
            <a:pPr marL="800100" lvl="1" indent="-342900" defTabSz="685983">
              <a:buFont typeface="Arial" panose="020B0604020202020204" pitchFamily="34" charset="0"/>
              <a:buChar char="•"/>
              <a:defRPr/>
            </a:pPr>
            <a:r>
              <a:rPr lang="en-US" sz="1900" dirty="0"/>
              <a:t>Irregular nuclear membrane</a:t>
            </a:r>
          </a:p>
          <a:p>
            <a:pPr marL="800100" lvl="1" indent="-342900" defTabSz="685983">
              <a:buFont typeface="Arial" panose="020B0604020202020204" pitchFamily="34" charset="0"/>
              <a:buChar char="•"/>
              <a:defRPr/>
            </a:pPr>
            <a:r>
              <a:rPr lang="en-US" sz="1900" dirty="0"/>
              <a:t>Nuclear </a:t>
            </a:r>
            <a:r>
              <a:rPr lang="en-US" sz="1900" dirty="0" err="1"/>
              <a:t>hyperchromasia</a:t>
            </a:r>
            <a:endParaRPr lang="en-US" sz="1900" dirty="0"/>
          </a:p>
          <a:p>
            <a:pPr marL="800100" lvl="1" indent="-342900" defTabSz="685983">
              <a:buFont typeface="Arial" panose="020B0604020202020204" pitchFamily="34" charset="0"/>
              <a:buChar char="•"/>
              <a:defRPr/>
            </a:pPr>
            <a:r>
              <a:rPr lang="en-US" sz="1900" dirty="0" err="1"/>
              <a:t>Perinuclear</a:t>
            </a:r>
            <a:r>
              <a:rPr lang="en-US" sz="1900" dirty="0"/>
              <a:t> halo (clear area around the nucleus).</a:t>
            </a:r>
          </a:p>
          <a:p>
            <a:pPr defTabSz="685983">
              <a:defRPr/>
            </a:pPr>
            <a:endParaRPr dirty="0"/>
          </a:p>
        </p:txBody>
      </p:sp>
      <p:sp>
        <p:nvSpPr>
          <p:cNvPr id="23556" name="Rectangle 4"/>
          <p:cNvSpPr>
            <a:spLocks noChangeArrowheads="1"/>
          </p:cNvSpPr>
          <p:nvPr/>
        </p:nvSpPr>
        <p:spPr bwMode="auto">
          <a:xfrm>
            <a:off x="5897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39416" y="1167888"/>
            <a:ext cx="4800600" cy="3143250"/>
          </a:xfrm>
          <a:prstGeom prst="rect">
            <a:avLst/>
          </a:prstGeom>
          <a:scene3d>
            <a:camera prst="orthographicFront">
              <a:rot lat="0" lon="0" rev="16200000"/>
            </a:camera>
            <a:lightRig rig="threePt" dir="t"/>
          </a:scene3d>
        </p:spPr>
      </p:pic>
      <p:sp>
        <p:nvSpPr>
          <p:cNvPr id="23558" name="Rectangle 6"/>
          <p:cNvSpPr>
            <a:spLocks noChangeArrowheads="1"/>
          </p:cNvSpPr>
          <p:nvPr/>
        </p:nvSpPr>
        <p:spPr bwMode="auto">
          <a:xfrm>
            <a:off x="1919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3559" name="Text Placeholder 8"/>
          <p:cNvSpPr txBox="1">
            <a:spLocks/>
          </p:cNvSpPr>
          <p:nvPr/>
        </p:nvSpPr>
        <p:spPr bwMode="auto">
          <a:xfrm>
            <a:off x="1703389" y="4492626"/>
            <a:ext cx="38068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342900" indent="-136525"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685800" indent="-136525"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0287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13716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18288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2860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27432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2004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spcBef>
                <a:spcPct val="0"/>
              </a:spcBef>
              <a:buFont typeface="Corbel" panose="020B0503020204020204" pitchFamily="34" charset="0"/>
              <a:buNone/>
            </a:pPr>
            <a:r>
              <a:rPr lang="en-US" altLang="en-US" sz="2800" b="1">
                <a:solidFill>
                  <a:schemeClr val="tx1"/>
                </a:solidFill>
              </a:rPr>
              <a:t>Normal</a:t>
            </a:r>
            <a:r>
              <a:rPr lang="en-US" altLang="en-US" sz="2800" b="1"/>
              <a:t> </a:t>
            </a:r>
          </a:p>
        </p:txBody>
      </p:sp>
    </p:spTree>
    <p:extLst>
      <p:ext uri="{BB962C8B-B14F-4D97-AF65-F5344CB8AC3E}">
        <p14:creationId xmlns:p14="http://schemas.microsoft.com/office/powerpoint/2010/main" val="7668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0"/>
          </p:nvPr>
        </p:nvPicPr>
        <p:blipFill>
          <a:blip r:embed="rId2">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4281489" y="3124200"/>
            <a:ext cx="7189332" cy="1625600"/>
          </a:xfrm>
        </p:spPr>
        <p:txBody>
          <a:bodyPr rtlCol="0">
            <a:normAutofit/>
          </a:bodyPr>
          <a:lstStyle/>
          <a:p>
            <a:pPr algn="ctr" defTabSz="685983">
              <a:defRPr/>
            </a:pPr>
            <a:r>
              <a:rPr lang="en-US" sz="2400" b="1" dirty="0">
                <a:solidFill>
                  <a:srgbClr val="FF0000"/>
                </a:solidFill>
              </a:rPr>
              <a:t>CERVICAL INTRAEPITHELIAL </a:t>
            </a:r>
            <a:r>
              <a:rPr lang="en-US" sz="2400" b="1" dirty="0" smtClean="0">
                <a:solidFill>
                  <a:srgbClr val="FF0000"/>
                </a:solidFill>
              </a:rPr>
              <a:t>NEOPLASIA (</a:t>
            </a:r>
            <a:r>
              <a:rPr lang="en-US" sz="2400" b="1" dirty="0">
                <a:solidFill>
                  <a:srgbClr val="FF0000"/>
                </a:solidFill>
              </a:rPr>
              <a:t>CIN)</a:t>
            </a:r>
            <a:br>
              <a:rPr lang="en-US" sz="2400" b="1" dirty="0">
                <a:solidFill>
                  <a:srgbClr val="FF0000"/>
                </a:solidFill>
              </a:rPr>
            </a:br>
            <a:r>
              <a:rPr lang="en-US" sz="2400" b="1" dirty="0" smtClean="0">
                <a:solidFill>
                  <a:srgbClr val="FF0000"/>
                </a:solidFill>
              </a:rPr>
              <a:t>Also known as  </a:t>
            </a:r>
            <a:r>
              <a:rPr lang="en-US" sz="2400" b="1" dirty="0">
                <a:solidFill>
                  <a:srgbClr val="FF0000"/>
                </a:solidFill>
              </a:rPr>
              <a:t>SQUAMOUS INTRAEPITHELIAL LESIONS (SIL)</a:t>
            </a:r>
            <a:r>
              <a:rPr lang="en-US" sz="2400" b="1" dirty="0"/>
              <a:t/>
            </a:r>
            <a:br>
              <a:rPr lang="en-US" sz="2400" b="1" dirty="0"/>
            </a:br>
            <a:r>
              <a:rPr lang="en-US" sz="2400" b="1" dirty="0">
                <a:solidFill>
                  <a:schemeClr val="bg2">
                    <a:lumMod val="50000"/>
                  </a:schemeClr>
                </a:solidFill>
              </a:rPr>
              <a:t> </a:t>
            </a:r>
            <a:r>
              <a:rPr lang="en-US" sz="2400" b="1" dirty="0" smtClean="0">
                <a:solidFill>
                  <a:schemeClr val="tx1"/>
                </a:solidFill>
              </a:rPr>
              <a:t>&amp;</a:t>
            </a:r>
            <a:r>
              <a:rPr lang="en-US" sz="2400" b="1" dirty="0" smtClean="0">
                <a:solidFill>
                  <a:schemeClr val="bg2">
                    <a:lumMod val="50000"/>
                  </a:schemeClr>
                </a:solidFill>
              </a:rPr>
              <a:t> </a:t>
            </a:r>
            <a:r>
              <a:rPr lang="en-US" sz="2400" b="1" dirty="0">
                <a:solidFill>
                  <a:schemeClr val="bg2">
                    <a:lumMod val="50000"/>
                  </a:schemeClr>
                </a:solidFill>
              </a:rPr>
              <a:t/>
            </a:r>
            <a:br>
              <a:rPr lang="en-US" sz="2400" b="1" dirty="0">
                <a:solidFill>
                  <a:schemeClr val="bg2">
                    <a:lumMod val="50000"/>
                  </a:schemeClr>
                </a:solidFill>
              </a:rPr>
            </a:br>
            <a:r>
              <a:rPr lang="en-US" sz="2400" b="1" dirty="0">
                <a:solidFill>
                  <a:schemeClr val="bg2">
                    <a:lumMod val="50000"/>
                  </a:schemeClr>
                </a:solidFill>
              </a:rPr>
              <a:t>CERVICAL CARCINOMA</a:t>
            </a:r>
          </a:p>
        </p:txBody>
      </p:sp>
    </p:spTree>
    <p:extLst>
      <p:ext uri="{BB962C8B-B14F-4D97-AF65-F5344CB8AC3E}">
        <p14:creationId xmlns:p14="http://schemas.microsoft.com/office/powerpoint/2010/main" val="5565530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726621" y="1534886"/>
            <a:ext cx="9862457" cy="4535714"/>
          </a:xfrm>
        </p:spPr>
        <p:txBody>
          <a:bodyPr rtlCol="0">
            <a:normAutofit/>
          </a:bodyPr>
          <a:lstStyle/>
          <a:p>
            <a:pPr marL="91440" indent="-91440" defTabSz="685983">
              <a:buFont typeface="Wingdings 3" charset="2"/>
              <a:buChar char=""/>
              <a:defRPr/>
            </a:pPr>
            <a:endParaRPr lang="en-US" dirty="0" smtClean="0">
              <a:solidFill>
                <a:schemeClr val="tx1"/>
              </a:solidFill>
            </a:endParaRPr>
          </a:p>
          <a:p>
            <a:pPr indent="-342900" defTabSz="685983">
              <a:defRPr/>
            </a:pPr>
            <a:r>
              <a:rPr lang="en-US" dirty="0" smtClean="0">
                <a:solidFill>
                  <a:schemeClr val="tx1"/>
                </a:solidFill>
              </a:rPr>
              <a:t>Most common cervical cancer is </a:t>
            </a:r>
            <a:r>
              <a:rPr lang="en-US" b="1" dirty="0" smtClean="0">
                <a:solidFill>
                  <a:schemeClr val="tx1"/>
                </a:solidFill>
              </a:rPr>
              <a:t>squamous cell carcinoma</a:t>
            </a:r>
            <a:r>
              <a:rPr lang="en-US" dirty="0" smtClean="0">
                <a:solidFill>
                  <a:schemeClr val="tx1"/>
                </a:solidFill>
              </a:rPr>
              <a:t>. Other types are adenocarcinoma, neuroendocrine carcinoma etc. </a:t>
            </a:r>
          </a:p>
          <a:p>
            <a:pPr indent="-342900" defTabSz="685983">
              <a:defRPr/>
            </a:pPr>
            <a:r>
              <a:rPr lang="en-US" dirty="0">
                <a:solidFill>
                  <a:schemeClr val="tx1"/>
                </a:solidFill>
              </a:rPr>
              <a:t>Cervical carcinoma used to be a major causes of cancer-related death in women.</a:t>
            </a:r>
          </a:p>
          <a:p>
            <a:pPr indent="-342900" defTabSz="685983">
              <a:defRPr/>
            </a:pPr>
            <a:r>
              <a:rPr lang="en-US" dirty="0" smtClean="0">
                <a:solidFill>
                  <a:schemeClr val="tx1"/>
                </a:solidFill>
              </a:rPr>
              <a:t>Nowadays there is dramatic improvement in management of this disease because now there is early diagnosis (and therefore early treatment). As a result deaths due to cervical cancer are decreasing. The early diagnosis is due to the use of a screening method/</a:t>
            </a:r>
            <a:r>
              <a:rPr lang="en-US" dirty="0" err="1" smtClean="0">
                <a:solidFill>
                  <a:schemeClr val="tx1"/>
                </a:solidFill>
              </a:rPr>
              <a:t>programme</a:t>
            </a:r>
            <a:r>
              <a:rPr lang="en-US" dirty="0" smtClean="0">
                <a:solidFill>
                  <a:schemeClr val="tx1"/>
                </a:solidFill>
              </a:rPr>
              <a:t> called PAP screening test.</a:t>
            </a:r>
          </a:p>
          <a:p>
            <a:pPr indent="-342900" defTabSz="685983">
              <a:defRPr/>
            </a:pPr>
            <a:r>
              <a:rPr lang="en-US" dirty="0" smtClean="0">
                <a:solidFill>
                  <a:schemeClr val="tx1"/>
                </a:solidFill>
              </a:rPr>
              <a:t>The </a:t>
            </a:r>
            <a:r>
              <a:rPr lang="en-US" b="1" dirty="0" smtClean="0">
                <a:solidFill>
                  <a:schemeClr val="tx1"/>
                </a:solidFill>
              </a:rPr>
              <a:t>wide use of PAP screening program has lowered the incidence </a:t>
            </a:r>
            <a:r>
              <a:rPr lang="en-US" dirty="0" smtClean="0">
                <a:solidFill>
                  <a:schemeClr val="tx1"/>
                </a:solidFill>
              </a:rPr>
              <a:t>of invasive  cancer and deaths by it.</a:t>
            </a: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2530" name="Rectangle 2"/>
          <p:cNvSpPr>
            <a:spLocks noGrp="1" noChangeArrowheads="1"/>
          </p:cNvSpPr>
          <p:nvPr>
            <p:ph type="title"/>
          </p:nvPr>
        </p:nvSpPr>
        <p:spPr/>
        <p:txBody>
          <a:bodyPr rtlCol="0">
            <a:normAutofit/>
          </a:bodyPr>
          <a:lstStyle/>
          <a:p>
            <a:pPr defTabSz="685983">
              <a:defRPr/>
            </a:pPr>
            <a:r>
              <a:rPr lang="en-US" sz="2401" b="1" dirty="0"/>
              <a:t>Cervix Carcinoma</a:t>
            </a:r>
          </a:p>
        </p:txBody>
      </p:sp>
    </p:spTree>
    <p:extLst>
      <p:ext uri="{BB962C8B-B14F-4D97-AF65-F5344CB8AC3E}">
        <p14:creationId xmlns:p14="http://schemas.microsoft.com/office/powerpoint/2010/main" val="4436684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40871" y="1196976"/>
            <a:ext cx="6033408" cy="5516563"/>
          </a:xfrm>
        </p:spPr>
        <p:txBody>
          <a:bodyPr rtlCol="0">
            <a:normAutofit lnSpcReduction="10000"/>
          </a:bodyPr>
          <a:lstStyle/>
          <a:p>
            <a:pPr marL="91440" indent="-91440" defTabSz="685983">
              <a:buNone/>
              <a:defRPr/>
            </a:pPr>
            <a:endParaRPr lang="en-US" dirty="0" smtClean="0">
              <a:solidFill>
                <a:schemeClr val="tx1"/>
              </a:solidFill>
            </a:endParaRPr>
          </a:p>
          <a:p>
            <a:pPr indent="-342900" defTabSz="685983">
              <a:defRPr/>
            </a:pPr>
            <a:r>
              <a:rPr lang="en-US" sz="2300" dirty="0"/>
              <a:t>All invasive squamous cell carcinomas arise from non invasive </a:t>
            </a:r>
            <a:r>
              <a:rPr lang="en-US" sz="2300" dirty="0" smtClean="0"/>
              <a:t>pre-cancerous cervical squamous epithelium </a:t>
            </a:r>
            <a:r>
              <a:rPr lang="en-US" sz="2300" dirty="0"/>
              <a:t>called </a:t>
            </a:r>
            <a:r>
              <a:rPr lang="en-US" sz="2300" b="1" dirty="0">
                <a:solidFill>
                  <a:srgbClr val="FF0000"/>
                </a:solidFill>
              </a:rPr>
              <a:t>cervical intraepithelial neoplasia (CIN) or squamous intraepithelial lesions (SIL</a:t>
            </a:r>
            <a:r>
              <a:rPr lang="en-US" sz="2300" b="1" dirty="0" smtClean="0">
                <a:solidFill>
                  <a:srgbClr val="FF0000"/>
                </a:solidFill>
              </a:rPr>
              <a:t>).</a:t>
            </a:r>
          </a:p>
          <a:p>
            <a:pPr indent="-342900" defTabSz="685983">
              <a:defRPr/>
            </a:pPr>
            <a:r>
              <a:rPr lang="en-US" sz="2300" b="1" dirty="0" smtClean="0"/>
              <a:t>Note: not </a:t>
            </a:r>
            <a:r>
              <a:rPr lang="en-US" sz="2300" b="1" dirty="0"/>
              <a:t>all cases of CIN/SIL progress to invasive cancer and some cases of CIN/SIL may spontaneously regress</a:t>
            </a:r>
            <a:r>
              <a:rPr lang="en-US" sz="2300" dirty="0"/>
              <a:t>. </a:t>
            </a:r>
            <a:endParaRPr lang="en-US" sz="2300" dirty="0" smtClean="0"/>
          </a:p>
          <a:p>
            <a:pPr indent="-342900" defTabSz="685983">
              <a:defRPr/>
            </a:pPr>
            <a:r>
              <a:rPr lang="en-US" sz="2300" dirty="0" smtClean="0"/>
              <a:t>Cases of high </a:t>
            </a:r>
            <a:r>
              <a:rPr lang="en-US" sz="2300" dirty="0"/>
              <a:t>grade </a:t>
            </a:r>
            <a:r>
              <a:rPr lang="en-US" sz="2300" dirty="0" smtClean="0"/>
              <a:t>CIN/SIL</a:t>
            </a:r>
            <a:r>
              <a:rPr lang="en-US" sz="2300" dirty="0"/>
              <a:t> </a:t>
            </a:r>
            <a:r>
              <a:rPr lang="en-US" sz="2300" dirty="0" smtClean="0"/>
              <a:t>have a higher risk </a:t>
            </a:r>
            <a:r>
              <a:rPr lang="en-US" sz="2300" dirty="0"/>
              <a:t>of progression to </a:t>
            </a:r>
            <a:r>
              <a:rPr lang="en-US" sz="2300" dirty="0" smtClean="0"/>
              <a:t>cancer. High </a:t>
            </a:r>
            <a:r>
              <a:rPr lang="en-US" sz="2300" dirty="0"/>
              <a:t>grade CIN/SIL </a:t>
            </a:r>
            <a:r>
              <a:rPr lang="en-US" sz="2300" dirty="0" smtClean="0"/>
              <a:t>are </a:t>
            </a:r>
            <a:r>
              <a:rPr lang="en-US" sz="2300" dirty="0"/>
              <a:t>associated the high-risk HPV serotypes.</a:t>
            </a:r>
          </a:p>
          <a:p>
            <a:pPr indent="-342900" defTabSz="685983">
              <a:defRPr/>
            </a:pPr>
            <a:r>
              <a:rPr lang="en-US" sz="2300" dirty="0" smtClean="0"/>
              <a:t>Timely </a:t>
            </a:r>
            <a:r>
              <a:rPr lang="en-US" sz="2300" dirty="0"/>
              <a:t>detection and diagnosis of CIN/SIL is essential in preventing the development of </a:t>
            </a:r>
            <a:r>
              <a:rPr lang="en-US" sz="2300" dirty="0" smtClean="0"/>
              <a:t>invasive carcinoma.</a:t>
            </a:r>
            <a:endParaRPr lang="en-US" sz="2300" dirty="0"/>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3554" name="Rectangle 2"/>
          <p:cNvSpPr>
            <a:spLocks noGrp="1" noChangeArrowheads="1"/>
          </p:cNvSpPr>
          <p:nvPr>
            <p:ph type="title"/>
          </p:nvPr>
        </p:nvSpPr>
        <p:spPr>
          <a:xfrm>
            <a:off x="1746251" y="260350"/>
            <a:ext cx="8842375" cy="1320800"/>
          </a:xfrm>
        </p:spPr>
        <p:txBody>
          <a:bodyPr rtlCol="0">
            <a:normAutofit fontScale="90000"/>
          </a:bodyPr>
          <a:lstStyle/>
          <a:p>
            <a:pPr defTabSz="685983">
              <a:defRPr/>
            </a:pPr>
            <a:r>
              <a:rPr lang="en-US" sz="2700" b="1" dirty="0"/>
              <a:t>Precancerous lesion of cervical carcinoma: cervical intraepithelial neoplasia (CIN) or squamous intraepithelial lesions (SIL).</a:t>
            </a:r>
            <a:r>
              <a:rPr lang="en-US" sz="2800" b="1" dirty="0">
                <a:solidFill>
                  <a:schemeClr val="tx1">
                    <a:lumMod val="75000"/>
                    <a:lumOff val="25000"/>
                  </a:schemeClr>
                </a:solidFill>
              </a:rPr>
              <a:t/>
            </a:r>
            <a:br>
              <a:rPr lang="en-US" sz="2800" b="1" dirty="0">
                <a:solidFill>
                  <a:schemeClr val="tx1">
                    <a:lumMod val="75000"/>
                    <a:lumOff val="25000"/>
                  </a:schemeClr>
                </a:solidFill>
              </a:rPr>
            </a:br>
            <a:endParaRPr lang="en-US" sz="2800" b="1" dirty="0"/>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970" y="2083644"/>
            <a:ext cx="3728585" cy="41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22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808265" y="1803400"/>
            <a:ext cx="9464450" cy="4267200"/>
          </a:xfrm>
        </p:spPr>
        <p:txBody>
          <a:bodyPr rtlCol="0">
            <a:normAutofit fontScale="77500" lnSpcReduction="20000"/>
          </a:bodyPr>
          <a:lstStyle/>
          <a:p>
            <a:pPr marL="91440" indent="-91440" defTabSz="685983">
              <a:buFont typeface="Wingdings 3" charset="2"/>
              <a:buChar char=""/>
              <a:defRPr/>
            </a:pPr>
            <a:endParaRPr lang="en-US" dirty="0"/>
          </a:p>
          <a:p>
            <a:pPr marL="457200" indent="-457200" defTabSz="685983">
              <a:defRPr/>
            </a:pPr>
            <a:r>
              <a:rPr lang="en-US" sz="3100" dirty="0" smtClean="0"/>
              <a:t>CIN </a:t>
            </a:r>
            <a:r>
              <a:rPr lang="en-US" sz="3100" dirty="0"/>
              <a:t>are precancerous lesions of the cervix.</a:t>
            </a:r>
          </a:p>
          <a:p>
            <a:pPr marL="457200" indent="-457200" defTabSz="685983">
              <a:defRPr/>
            </a:pPr>
            <a:r>
              <a:rPr lang="en-US" sz="3100" dirty="0" smtClean="0"/>
              <a:t>Pre-cancer </a:t>
            </a:r>
            <a:r>
              <a:rPr lang="en-US" sz="3100" dirty="0"/>
              <a:t>changes can precede the development of </a:t>
            </a:r>
            <a:r>
              <a:rPr lang="en-US" sz="3100" dirty="0" smtClean="0"/>
              <a:t>invasive </a:t>
            </a:r>
            <a:r>
              <a:rPr lang="en-US" sz="3100" dirty="0"/>
              <a:t>cancer by many years</a:t>
            </a:r>
            <a:r>
              <a:rPr lang="en-US" sz="3100" dirty="0" smtClean="0"/>
              <a:t>.</a:t>
            </a:r>
          </a:p>
          <a:p>
            <a:pPr marL="457200" indent="-457200" defTabSz="685983">
              <a:defRPr/>
            </a:pPr>
            <a:r>
              <a:rPr lang="en-US" sz="3100" dirty="0"/>
              <a:t>Cervical intraepithelial </a:t>
            </a:r>
            <a:r>
              <a:rPr lang="en-US" sz="3100" dirty="0" err="1"/>
              <a:t>neoplasia</a:t>
            </a:r>
            <a:r>
              <a:rPr lang="en-US" sz="3100" dirty="0"/>
              <a:t> (CIN) terminology is used for histological reporting </a:t>
            </a:r>
          </a:p>
          <a:p>
            <a:pPr marL="457200" indent="-457200" defTabSz="685983">
              <a:defRPr/>
            </a:pPr>
            <a:r>
              <a:rPr lang="en-US" sz="3100" b="1" dirty="0" smtClean="0"/>
              <a:t>CIN </a:t>
            </a:r>
            <a:r>
              <a:rPr lang="en-US" sz="3100" b="1" dirty="0"/>
              <a:t>lesions may begin as Low Grade CIN and progress to High Grade CIN, or they might start straight </a:t>
            </a:r>
            <a:r>
              <a:rPr lang="en-US" sz="3100" b="1" dirty="0" smtClean="0"/>
              <a:t>away as </a:t>
            </a:r>
            <a:r>
              <a:rPr lang="en-US" sz="3100" b="1" dirty="0"/>
              <a:t>High Grade CIN.</a:t>
            </a:r>
          </a:p>
          <a:p>
            <a:pPr marL="457200" indent="-457200" defTabSz="685983">
              <a:defRPr/>
            </a:pPr>
            <a:r>
              <a:rPr lang="en-US" sz="3100" dirty="0"/>
              <a:t>On the basis of histology, pre-cancer lesions are graded as follows:</a:t>
            </a:r>
          </a:p>
          <a:p>
            <a:pPr marL="1188720" lvl="3" indent="-457200" defTabSz="685983">
              <a:buFont typeface="Wingdings" panose="05000000000000000000" pitchFamily="2" charset="2"/>
              <a:buChar char="Ø"/>
              <a:defRPr/>
            </a:pPr>
            <a:r>
              <a:rPr lang="en-US" sz="3100" dirty="0" smtClean="0"/>
              <a:t>CIN </a:t>
            </a:r>
            <a:r>
              <a:rPr lang="en-US" sz="3100" dirty="0"/>
              <a:t>I : Mild Dysplasia</a:t>
            </a:r>
          </a:p>
          <a:p>
            <a:pPr marL="1188720" lvl="3" indent="-457200" defTabSz="685983">
              <a:buFont typeface="Wingdings" panose="05000000000000000000" pitchFamily="2" charset="2"/>
              <a:buChar char="Ø"/>
              <a:defRPr/>
            </a:pPr>
            <a:r>
              <a:rPr lang="en-US" sz="3100" dirty="0" smtClean="0"/>
              <a:t>CIN </a:t>
            </a:r>
            <a:r>
              <a:rPr lang="en-US" sz="3100" dirty="0"/>
              <a:t>II : Moderate Dysplasia </a:t>
            </a:r>
          </a:p>
          <a:p>
            <a:pPr marL="1188720" lvl="3" indent="-457200" defTabSz="685983">
              <a:buFont typeface="Wingdings" panose="05000000000000000000" pitchFamily="2" charset="2"/>
              <a:buChar char="Ø"/>
              <a:defRPr/>
            </a:pPr>
            <a:r>
              <a:rPr lang="en-US" sz="3100" dirty="0" smtClean="0"/>
              <a:t>CIN </a:t>
            </a:r>
            <a:r>
              <a:rPr lang="en-US" sz="3100" dirty="0"/>
              <a:t>III : Severe Dysplasia and Carcinoma in situ (CIS).</a:t>
            </a:r>
          </a:p>
          <a:p>
            <a:pPr marL="274320" lvl="1" indent="-182880" defTabSz="685983">
              <a:buFont typeface="Wingdings 3" charset="2"/>
              <a:buChar char=""/>
              <a:defRPr/>
            </a:pPr>
            <a:endParaRPr lang="en-US" sz="2600" dirty="0">
              <a:solidFill>
                <a:schemeClr val="tx1">
                  <a:lumMod val="75000"/>
                  <a:lumOff val="25000"/>
                </a:schemeClr>
              </a:solidFill>
            </a:endParaRPr>
          </a:p>
        </p:txBody>
      </p:sp>
      <p:sp>
        <p:nvSpPr>
          <p:cNvPr id="24578" name="Rectangle 2"/>
          <p:cNvSpPr>
            <a:spLocks noGrp="1" noChangeArrowheads="1"/>
          </p:cNvSpPr>
          <p:nvPr>
            <p:ph type="title"/>
          </p:nvPr>
        </p:nvSpPr>
        <p:spPr/>
        <p:txBody>
          <a:bodyPr rtlCol="0">
            <a:normAutofit/>
          </a:bodyPr>
          <a:lstStyle/>
          <a:p>
            <a:pPr defTabSz="685983">
              <a:defRPr/>
            </a:pPr>
            <a:r>
              <a:rPr lang="en-US" sz="2401" b="1" dirty="0"/>
              <a:t>Cervical intraepithelial neoplasia (CIN)</a:t>
            </a:r>
          </a:p>
        </p:txBody>
      </p:sp>
    </p:spTree>
    <p:extLst>
      <p:ext uri="{BB962C8B-B14F-4D97-AF65-F5344CB8AC3E}">
        <p14:creationId xmlns:p14="http://schemas.microsoft.com/office/powerpoint/2010/main" val="20830602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defTabSz="685983">
              <a:buNone/>
              <a:defRPr/>
            </a:pPr>
            <a:endParaRPr lang="en-US" dirty="0" smtClean="0"/>
          </a:p>
          <a:p>
            <a:pPr marL="457200" indent="-457200" defTabSz="685983">
              <a:buFont typeface="+mj-lt"/>
              <a:buAutoNum type="alphaUcPeriod"/>
              <a:defRPr/>
            </a:pPr>
            <a:r>
              <a:rPr lang="en-US" dirty="0" smtClean="0">
                <a:solidFill>
                  <a:schemeClr val="tx1"/>
                </a:solidFill>
              </a:rPr>
              <a:t>Some common benign conditions and infections</a:t>
            </a:r>
          </a:p>
          <a:p>
            <a:pPr marL="457200" indent="-457200" defTabSz="685983">
              <a:buFont typeface="+mj-lt"/>
              <a:buAutoNum type="alphaUcPeriod"/>
              <a:defRPr/>
            </a:pPr>
            <a:r>
              <a:rPr lang="en-US" dirty="0" smtClean="0">
                <a:solidFill>
                  <a:schemeClr val="tx1"/>
                </a:solidFill>
              </a:rPr>
              <a:t>Understand </a:t>
            </a:r>
            <a:r>
              <a:rPr lang="en-US" dirty="0">
                <a:solidFill>
                  <a:schemeClr val="tx1"/>
                </a:solidFill>
              </a:rPr>
              <a:t>the concepts of dysplasia and intraepithelial neoplasia in the female genital tract and the role of a cervical screening </a:t>
            </a:r>
            <a:r>
              <a:rPr lang="en-US" dirty="0" err="1">
                <a:solidFill>
                  <a:schemeClr val="tx1"/>
                </a:solidFill>
              </a:rPr>
              <a:t>programme</a:t>
            </a:r>
            <a:r>
              <a:rPr lang="en-US" dirty="0">
                <a:solidFill>
                  <a:schemeClr val="tx1"/>
                </a:solidFill>
              </a:rPr>
              <a:t>.</a:t>
            </a:r>
            <a:endParaRPr lang="en-US" dirty="0" smtClean="0">
              <a:solidFill>
                <a:schemeClr val="tx1"/>
              </a:solidFill>
            </a:endParaRPr>
          </a:p>
          <a:p>
            <a:pPr marL="457200" indent="-457200" defTabSz="685983">
              <a:buFont typeface="+mj-lt"/>
              <a:buAutoNum type="alphaUcPeriod"/>
              <a:defRPr/>
            </a:pPr>
            <a:r>
              <a:rPr lang="en-US" dirty="0" smtClean="0">
                <a:solidFill>
                  <a:schemeClr val="tx1"/>
                </a:solidFill>
              </a:rPr>
              <a:t>Know </a:t>
            </a:r>
            <a:r>
              <a:rPr lang="en-US" dirty="0">
                <a:solidFill>
                  <a:schemeClr val="tx1"/>
                </a:solidFill>
              </a:rPr>
              <a:t>the incidence, risk factors, clinical presentation, pathological features and prognosis of cervical squamous cell carcinoma.</a:t>
            </a:r>
            <a:endParaRPr lang="en-US" dirty="0" smtClean="0">
              <a:solidFill>
                <a:schemeClr val="tx1"/>
              </a:solidFill>
            </a:endParaRPr>
          </a:p>
          <a:p>
            <a:pPr marL="457200" indent="-457200" defTabSz="685983">
              <a:buFont typeface="+mj-lt"/>
              <a:buAutoNum type="alphaUcPeriod"/>
              <a:defRPr/>
            </a:pPr>
            <a:endParaRPr lang="en-US" dirty="0"/>
          </a:p>
        </p:txBody>
      </p:sp>
      <p:sp>
        <p:nvSpPr>
          <p:cNvPr id="2" name="Title 1"/>
          <p:cNvSpPr>
            <a:spLocks noGrp="1"/>
          </p:cNvSpPr>
          <p:nvPr>
            <p:ph type="title"/>
          </p:nvPr>
        </p:nvSpPr>
        <p:spPr/>
        <p:txBody>
          <a:bodyPr rtlCol="0">
            <a:normAutofit/>
          </a:bodyPr>
          <a:lstStyle/>
          <a:p>
            <a:pPr defTabSz="685983">
              <a:defRPr/>
            </a:pPr>
            <a:r>
              <a:rPr lang="en-US" sz="2200" b="1" dirty="0"/>
              <a:t>Lecture Outline:  Pathology of the uterine cervix.</a:t>
            </a:r>
            <a:r>
              <a:rPr lang="en-US" sz="2401" dirty="0"/>
              <a:t/>
            </a:r>
            <a:br>
              <a:rPr lang="en-US" sz="2401" dirty="0"/>
            </a:br>
            <a:endParaRPr lang="en-US" sz="2401" dirty="0"/>
          </a:p>
        </p:txBody>
      </p:sp>
    </p:spTree>
    <p:extLst>
      <p:ext uri="{BB962C8B-B14F-4D97-AF65-F5344CB8AC3E}">
        <p14:creationId xmlns:p14="http://schemas.microsoft.com/office/powerpoint/2010/main" val="314505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1905000" y="381001"/>
            <a:ext cx="8078788" cy="409575"/>
          </a:xfrm>
        </p:spPr>
        <p:txBody>
          <a:bodyPr rtlCol="0">
            <a:normAutofit fontScale="90000"/>
          </a:bodyPr>
          <a:lstStyle/>
          <a:p>
            <a:pPr>
              <a:defRPr/>
            </a:pPr>
            <a:r>
              <a:rPr lang="en-US" altLang="en-US" sz="2800" b="1" dirty="0"/>
              <a:t>Cervical biopsy</a:t>
            </a:r>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690563"/>
            <a:ext cx="299878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4256089" y="5862639"/>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a:t>Koilocytotic atypia of HPV </a:t>
            </a:r>
            <a:endParaRPr lang="en-US" altLang="en-US" sz="1400"/>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317625"/>
            <a:ext cx="2705101"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6165851"/>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5473701"/>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5"/>
          <p:cNvSpPr>
            <a:spLocks noChangeArrowheads="1"/>
          </p:cNvSpPr>
          <p:nvPr/>
        </p:nvSpPr>
        <p:spPr bwMode="auto">
          <a:xfrm>
            <a:off x="2293939" y="6302376"/>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17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3626" y="0"/>
            <a:ext cx="3254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4821238"/>
            <a:ext cx="270668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9"/>
          <p:cNvSpPr>
            <a:spLocks noChangeArrowheads="1"/>
          </p:cNvSpPr>
          <p:nvPr/>
        </p:nvSpPr>
        <p:spPr bwMode="auto">
          <a:xfrm>
            <a:off x="7413625" y="5154614"/>
            <a:ext cx="29797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Mild dysplasia = CIN I </a:t>
            </a:r>
          </a:p>
          <a:p>
            <a:r>
              <a:rPr lang="en-US" altLang="en-US" sz="1400" b="1"/>
              <a:t>with HPV associated koilocytotic atypia. Lower 1/3rd of the epithelium is replaced by pleomorphic cells.</a:t>
            </a:r>
          </a:p>
        </p:txBody>
      </p:sp>
    </p:spTree>
    <p:extLst>
      <p:ext uri="{BB962C8B-B14F-4D97-AF65-F5344CB8AC3E}">
        <p14:creationId xmlns:p14="http://schemas.microsoft.com/office/powerpoint/2010/main" val="38653483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339" y="312738"/>
            <a:ext cx="367188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803400" y="5056189"/>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Moderate dysplasia = CIN II. There is progressive atypia in the layers of the epithelium; lower 2/3rd of the epithelium is replaced by pleomorphic cells</a:t>
            </a:r>
          </a:p>
        </p:txBody>
      </p:sp>
      <p:pic>
        <p:nvPicPr>
          <p:cNvPr id="33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1788" y="292100"/>
            <a:ext cx="35496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527801" y="5056188"/>
            <a:ext cx="4041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Severe dysplasia = CIN III (CIS). There is diffuse atypia and loss of maturation. All levels of the epithelium are replaced by pleomorphic cells, (full thickness)</a:t>
            </a:r>
          </a:p>
        </p:txBody>
      </p:sp>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0239"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832350" y="-192088"/>
            <a:ext cx="3600450" cy="549276"/>
          </a:xfrm>
        </p:spPr>
        <p:txBody>
          <a:bodyPr rtlCol="0">
            <a:normAutofit/>
          </a:bodyPr>
          <a:lstStyle/>
          <a:p>
            <a:pPr defTabSz="685983">
              <a:defRPr/>
            </a:pPr>
            <a:r>
              <a:rPr lang="en-US" sz="2401" b="1" dirty="0"/>
              <a:t>Cervical biopsy</a:t>
            </a:r>
          </a:p>
        </p:txBody>
      </p:sp>
    </p:spTree>
    <p:extLst>
      <p:ext uri="{BB962C8B-B14F-4D97-AF65-F5344CB8AC3E}">
        <p14:creationId xmlns:p14="http://schemas.microsoft.com/office/powerpoint/2010/main" val="37218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sz="half" idx="1"/>
          </p:nvPr>
        </p:nvSpPr>
        <p:spPr>
          <a:xfrm>
            <a:off x="220437" y="985839"/>
            <a:ext cx="10956470" cy="2371725"/>
          </a:xfrm>
        </p:spPr>
        <p:txBody>
          <a:bodyPr rtlCol="0">
            <a:normAutofit fontScale="70000" lnSpcReduction="20000"/>
          </a:bodyPr>
          <a:lstStyle/>
          <a:p>
            <a:pPr marL="182880" indent="-182880" defTabSz="685983">
              <a:defRPr/>
            </a:pPr>
            <a:r>
              <a:rPr lang="en-US" altLang="en-US" dirty="0" err="1" smtClean="0">
                <a:solidFill>
                  <a:schemeClr val="tx1"/>
                </a:solidFill>
              </a:rPr>
              <a:t>Cytologic</a:t>
            </a:r>
            <a:r>
              <a:rPr lang="en-US" altLang="en-US" dirty="0" smtClean="0">
                <a:solidFill>
                  <a:schemeClr val="tx1"/>
                </a:solidFill>
              </a:rPr>
              <a:t> examination can detect precancerous squamous intraepithelial lesions long before any abnormality can be seen grossly, using the PAP screening test. </a:t>
            </a:r>
          </a:p>
          <a:p>
            <a:pPr marL="182880" indent="-182880" defTabSz="685983">
              <a:defRPr/>
            </a:pPr>
            <a:r>
              <a:rPr lang="en-US" altLang="en-US" dirty="0" smtClean="0">
                <a:solidFill>
                  <a:schemeClr val="tx1"/>
                </a:solidFill>
              </a:rPr>
              <a:t>PAP test is the </a:t>
            </a:r>
            <a:r>
              <a:rPr lang="en-US" altLang="en-US" dirty="0" err="1" smtClean="0">
                <a:solidFill>
                  <a:schemeClr val="tx1"/>
                </a:solidFill>
              </a:rPr>
              <a:t>cytologic</a:t>
            </a:r>
            <a:r>
              <a:rPr lang="en-US" altLang="en-US" dirty="0" smtClean="0">
                <a:solidFill>
                  <a:schemeClr val="tx1"/>
                </a:solidFill>
              </a:rPr>
              <a:t> examination of the cells of cervix. In it the </a:t>
            </a:r>
            <a:r>
              <a:rPr lang="en-US" altLang="en-US" dirty="0" err="1" smtClean="0">
                <a:solidFill>
                  <a:schemeClr val="tx1"/>
                </a:solidFill>
              </a:rPr>
              <a:t>cevix</a:t>
            </a:r>
            <a:r>
              <a:rPr lang="en-US" altLang="en-US" dirty="0" smtClean="0">
                <a:solidFill>
                  <a:schemeClr val="tx1"/>
                </a:solidFill>
              </a:rPr>
              <a:t> is examined and the cells lining the cervical wall at the transformation zone are scrapped off (sampled) with a spatula and then transferred onto a slide, processed, stained (</a:t>
            </a:r>
            <a:r>
              <a:rPr lang="en-US" altLang="en-US" dirty="0" err="1" smtClean="0">
                <a:solidFill>
                  <a:schemeClr val="tx1"/>
                </a:solidFill>
              </a:rPr>
              <a:t>Papanicolaou</a:t>
            </a:r>
            <a:r>
              <a:rPr lang="en-US" altLang="en-US" dirty="0" smtClean="0">
                <a:solidFill>
                  <a:schemeClr val="tx1"/>
                </a:solidFill>
              </a:rPr>
              <a:t> stain) and then examined under a light microscope to look for squamous intraepithelial lesions (SIL) and a diagnosis is made. </a:t>
            </a:r>
          </a:p>
          <a:p>
            <a:pPr marL="182880" indent="-182880" defTabSz="685983">
              <a:defRPr/>
            </a:pPr>
            <a:r>
              <a:rPr lang="en-US" altLang="en-US" dirty="0" smtClean="0">
                <a:solidFill>
                  <a:schemeClr val="tx1"/>
                </a:solidFill>
              </a:rPr>
              <a:t>This screening for pre-cancer should be done on all women usually from age of 21 years and onwards.</a:t>
            </a:r>
          </a:p>
        </p:txBody>
      </p:sp>
      <p:sp>
        <p:nvSpPr>
          <p:cNvPr id="30722" name="Rectangle 2"/>
          <p:cNvSpPr>
            <a:spLocks noGrp="1" noChangeArrowheads="1"/>
          </p:cNvSpPr>
          <p:nvPr>
            <p:ph type="title"/>
          </p:nvPr>
        </p:nvSpPr>
        <p:spPr>
          <a:xfrm>
            <a:off x="1919289" y="320675"/>
            <a:ext cx="8497887" cy="547688"/>
          </a:xfrm>
        </p:spPr>
        <p:txBody>
          <a:bodyPr rtlCol="0">
            <a:normAutofit/>
          </a:bodyPr>
          <a:lstStyle/>
          <a:p>
            <a:pPr defTabSz="685983">
              <a:defRPr/>
            </a:pPr>
            <a:r>
              <a:rPr lang="en-US" sz="2000" b="1" dirty="0"/>
              <a:t>PAP SCREENING TEST: CYTOLOGY SCREENING FOR PRECANCEROUS LESIONS</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3397" y="3124201"/>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p:cNvSpPr>
            <a:spLocks noChangeArrowheads="1"/>
          </p:cNvSpPr>
          <p:nvPr/>
        </p:nvSpPr>
        <p:spPr bwMode="auto">
          <a:xfrm>
            <a:off x="4367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Tree>
    <p:extLst>
      <p:ext uri="{BB962C8B-B14F-4D97-AF65-F5344CB8AC3E}">
        <p14:creationId xmlns:p14="http://schemas.microsoft.com/office/powerpoint/2010/main" val="27724104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334736" y="1600201"/>
            <a:ext cx="11152414" cy="4873625"/>
          </a:xfrm>
        </p:spPr>
        <p:txBody>
          <a:bodyPr rtlCol="0">
            <a:normAutofit/>
          </a:bodyPr>
          <a:lstStyle/>
          <a:p>
            <a:pPr marL="0" indent="0" defTabSz="685983">
              <a:buNone/>
              <a:defRPr/>
            </a:pPr>
            <a:r>
              <a:rPr lang="en-US" b="1" dirty="0" smtClean="0">
                <a:solidFill>
                  <a:schemeClr val="tx1"/>
                </a:solidFill>
              </a:rPr>
              <a:t>The terminology used in Pap smears is </a:t>
            </a:r>
            <a:r>
              <a:rPr lang="en-US" b="1" dirty="0" smtClean="0">
                <a:solidFill>
                  <a:srgbClr val="FF0000"/>
                </a:solidFill>
              </a:rPr>
              <a:t>squamous </a:t>
            </a:r>
            <a:r>
              <a:rPr lang="en-US" b="1" dirty="0">
                <a:solidFill>
                  <a:srgbClr val="FF0000"/>
                </a:solidFill>
              </a:rPr>
              <a:t>intraepithelial </a:t>
            </a:r>
            <a:r>
              <a:rPr lang="en-US" b="1" dirty="0" smtClean="0">
                <a:solidFill>
                  <a:srgbClr val="FF0000"/>
                </a:solidFill>
              </a:rPr>
              <a:t>lesions (SIL).</a:t>
            </a:r>
          </a:p>
          <a:p>
            <a:pPr marL="0" indent="0" defTabSz="685983">
              <a:buNone/>
              <a:defRPr/>
            </a:pPr>
            <a:r>
              <a:rPr lang="en-US" b="1" dirty="0" smtClean="0">
                <a:solidFill>
                  <a:schemeClr val="tx1"/>
                </a:solidFill>
              </a:rPr>
              <a:t>SILs are </a:t>
            </a:r>
            <a:r>
              <a:rPr lang="en-US" b="1" dirty="0">
                <a:solidFill>
                  <a:schemeClr val="tx1"/>
                </a:solidFill>
              </a:rPr>
              <a:t>divided into low grade and high grade SIL. </a:t>
            </a:r>
          </a:p>
          <a:p>
            <a:pPr marL="0" indent="0" defTabSz="685983">
              <a:buNone/>
              <a:defRPr/>
            </a:pPr>
            <a:r>
              <a:rPr lang="en-US" dirty="0" smtClean="0">
                <a:solidFill>
                  <a:schemeClr val="tx1"/>
                </a:solidFill>
              </a:rPr>
              <a:t>In </a:t>
            </a:r>
            <a:r>
              <a:rPr lang="en-US" dirty="0">
                <a:solidFill>
                  <a:schemeClr val="tx1"/>
                </a:solidFill>
              </a:rPr>
              <a:t>cytology </a:t>
            </a:r>
            <a:r>
              <a:rPr lang="en-US" dirty="0" smtClean="0">
                <a:solidFill>
                  <a:schemeClr val="tx1"/>
                </a:solidFill>
              </a:rPr>
              <a:t>smear report these are few of the possible diagnoses:</a:t>
            </a:r>
            <a:endParaRPr lang="en-US" dirty="0">
              <a:solidFill>
                <a:schemeClr val="tx1"/>
              </a:solidFill>
            </a:endParaRPr>
          </a:p>
          <a:p>
            <a:pPr marL="457200" indent="-457200" defTabSz="685983">
              <a:buFont typeface="+mj-lt"/>
              <a:buAutoNum type="alphaLcParenR"/>
              <a:defRPr/>
            </a:pPr>
            <a:r>
              <a:rPr lang="en-US" dirty="0" smtClean="0">
                <a:solidFill>
                  <a:schemeClr val="tx1"/>
                </a:solidFill>
              </a:rPr>
              <a:t>Normal cells/ Negative for squamous intraepithelial lesion </a:t>
            </a:r>
          </a:p>
          <a:p>
            <a:pPr marL="457200" indent="-457200" defTabSz="685983">
              <a:buFont typeface="+mj-lt"/>
              <a:buAutoNum type="alphaLcParenR"/>
              <a:defRPr/>
            </a:pPr>
            <a:r>
              <a:rPr lang="en-US" dirty="0" smtClean="0">
                <a:solidFill>
                  <a:schemeClr val="tx1"/>
                </a:solidFill>
              </a:rPr>
              <a:t>Low </a:t>
            </a:r>
            <a:r>
              <a:rPr lang="en-US" dirty="0">
                <a:solidFill>
                  <a:schemeClr val="tx1"/>
                </a:solidFill>
              </a:rPr>
              <a:t>Grade </a:t>
            </a:r>
            <a:r>
              <a:rPr lang="en-US" dirty="0" smtClean="0">
                <a:solidFill>
                  <a:schemeClr val="tx1"/>
                </a:solidFill>
              </a:rPr>
              <a:t>SIL = LSIL </a:t>
            </a:r>
            <a:r>
              <a:rPr lang="en-US" dirty="0">
                <a:solidFill>
                  <a:schemeClr val="tx1"/>
                </a:solidFill>
              </a:rPr>
              <a:t>(= CIN1/mild </a:t>
            </a:r>
            <a:r>
              <a:rPr lang="en-US" dirty="0" smtClean="0">
                <a:solidFill>
                  <a:schemeClr val="tx1"/>
                </a:solidFill>
              </a:rPr>
              <a:t>dysplasia on histology) </a:t>
            </a:r>
            <a:endParaRPr lang="en-US" dirty="0">
              <a:solidFill>
                <a:schemeClr val="tx1"/>
              </a:solidFill>
            </a:endParaRPr>
          </a:p>
          <a:p>
            <a:pPr marL="457200" indent="-457200" defTabSz="685983">
              <a:buFont typeface="+mj-lt"/>
              <a:buAutoNum type="alphaLcParenR"/>
              <a:defRPr/>
            </a:pPr>
            <a:r>
              <a:rPr lang="en-US" dirty="0">
                <a:solidFill>
                  <a:schemeClr val="tx1"/>
                </a:solidFill>
              </a:rPr>
              <a:t>High Grade SIL </a:t>
            </a:r>
            <a:r>
              <a:rPr lang="en-US" dirty="0" smtClean="0">
                <a:solidFill>
                  <a:schemeClr val="tx1"/>
                </a:solidFill>
              </a:rPr>
              <a:t>= HSIL ( = </a:t>
            </a:r>
            <a:r>
              <a:rPr lang="en-US" dirty="0">
                <a:solidFill>
                  <a:schemeClr val="tx1"/>
                </a:solidFill>
              </a:rPr>
              <a:t>CIN2 and </a:t>
            </a:r>
            <a:r>
              <a:rPr lang="en-US" dirty="0" smtClean="0">
                <a:solidFill>
                  <a:schemeClr val="tx1"/>
                </a:solidFill>
              </a:rPr>
              <a:t>CIN3/ moderate </a:t>
            </a:r>
            <a:r>
              <a:rPr lang="en-US" dirty="0">
                <a:solidFill>
                  <a:schemeClr val="tx1"/>
                </a:solidFill>
              </a:rPr>
              <a:t>to severe </a:t>
            </a:r>
            <a:r>
              <a:rPr lang="en-US" dirty="0" smtClean="0">
                <a:solidFill>
                  <a:schemeClr val="tx1"/>
                </a:solidFill>
              </a:rPr>
              <a:t>dysplasia on histology) </a:t>
            </a:r>
          </a:p>
          <a:p>
            <a:pPr marL="0" indent="0" defTabSz="685983">
              <a:buNone/>
              <a:defRPr/>
            </a:pPr>
            <a:endParaRPr lang="en-US" dirty="0" smtClean="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1 to 5% of low </a:t>
            </a:r>
            <a:r>
              <a:rPr lang="en-US" dirty="0">
                <a:solidFill>
                  <a:schemeClr val="tx1"/>
                </a:solidFill>
              </a:rPr>
              <a:t>Grade SIL </a:t>
            </a:r>
            <a:r>
              <a:rPr lang="en-US" dirty="0" smtClean="0">
                <a:solidFill>
                  <a:schemeClr val="tx1"/>
                </a:solidFill>
              </a:rPr>
              <a:t>become invasive squamous cell carcinomas</a:t>
            </a:r>
            <a:endParaRPr lang="en-US" dirty="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6 to74% of high </a:t>
            </a:r>
            <a:r>
              <a:rPr lang="en-US" dirty="0">
                <a:solidFill>
                  <a:schemeClr val="tx1"/>
                </a:solidFill>
              </a:rPr>
              <a:t>Grade SIL become invasive squamous cell carcinomas</a:t>
            </a:r>
          </a:p>
          <a:p>
            <a:pPr marL="91440" indent="-91440" defTabSz="685983">
              <a:buFont typeface="Wingdings 3" charset="2"/>
              <a:buChar char=""/>
              <a:defRPr/>
            </a:pPr>
            <a:endParaRPr lang="en-US" dirty="0">
              <a:solidFill>
                <a:schemeClr val="tx1">
                  <a:lumMod val="75000"/>
                  <a:lumOff val="25000"/>
                </a:schemeClr>
              </a:solidFill>
            </a:endParaRPr>
          </a:p>
        </p:txBody>
      </p:sp>
      <p:sp>
        <p:nvSpPr>
          <p:cNvPr id="32770" name="Rectangle 2"/>
          <p:cNvSpPr>
            <a:spLocks noGrp="1" noChangeArrowheads="1"/>
          </p:cNvSpPr>
          <p:nvPr>
            <p:ph type="title"/>
          </p:nvPr>
        </p:nvSpPr>
        <p:spPr>
          <a:xfrm>
            <a:off x="1774826" y="188913"/>
            <a:ext cx="6850063" cy="1320800"/>
          </a:xfrm>
        </p:spPr>
        <p:txBody>
          <a:bodyPr rtlCol="0">
            <a:normAutofit/>
          </a:bodyPr>
          <a:lstStyle/>
          <a:p>
            <a:pPr defTabSz="685983">
              <a:defRPr/>
            </a:pPr>
            <a:r>
              <a:rPr lang="en-US" sz="2401" dirty="0"/>
              <a:t>Cytology Pap Smear/Screening</a:t>
            </a:r>
          </a:p>
        </p:txBody>
      </p:sp>
    </p:spTree>
    <p:extLst>
      <p:ext uri="{BB962C8B-B14F-4D97-AF65-F5344CB8AC3E}">
        <p14:creationId xmlns:p14="http://schemas.microsoft.com/office/powerpoint/2010/main" val="41269317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4511676" y="6434139"/>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Tree>
    <p:extLst>
      <p:ext uri="{BB962C8B-B14F-4D97-AF65-F5344CB8AC3E}">
        <p14:creationId xmlns:p14="http://schemas.microsoft.com/office/powerpoint/2010/main" val="187221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063751" y="4327526"/>
            <a:ext cx="8208963" cy="230822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a:t>The cytology of cervical intraepithelial neoplasia as seen on the Papanicolaou smear. Cytoplasmic staining in superficial cells (A&amp;B) may be either red or blue. </a:t>
            </a:r>
          </a:p>
          <a:p>
            <a:pPr algn="just"/>
            <a:r>
              <a:rPr lang="en-US" altLang="en-US" sz="1600"/>
              <a:t>A, Normal exfoliated superficial squamous epithelial cells. </a:t>
            </a:r>
          </a:p>
          <a:p>
            <a:pPr algn="just"/>
            <a:r>
              <a:rPr lang="en-US" altLang="en-US" sz="1600"/>
              <a:t>B, CIN I/ low grade SIL  </a:t>
            </a:r>
          </a:p>
          <a:p>
            <a:pPr algn="just"/>
            <a:r>
              <a:rPr lang="en-US" altLang="en-US" sz="1600"/>
              <a:t>C, CIN II/ high grade SIL.</a:t>
            </a:r>
          </a:p>
          <a:p>
            <a:pPr algn="just"/>
            <a:r>
              <a:rPr lang="en-US" altLang="en-US" sz="1600"/>
              <a:t>D, CIN III/ high grade SIL. </a:t>
            </a:r>
          </a:p>
          <a:p>
            <a:pPr algn="just"/>
            <a:r>
              <a:rPr lang="en-US" altLang="en-US" sz="160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4"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380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363437" y="981075"/>
            <a:ext cx="8909278" cy="5492750"/>
          </a:xfrm>
        </p:spPr>
        <p:txBody>
          <a:bodyPr rtlCol="0">
            <a:normAutofit fontScale="55000" lnSpcReduction="20000"/>
          </a:bodyPr>
          <a:lstStyle/>
          <a:p>
            <a:pPr marL="0" indent="0" defTabSz="685983">
              <a:buNone/>
              <a:defRPr/>
            </a:pPr>
            <a:r>
              <a:rPr lang="en-US" sz="3300" b="1" dirty="0"/>
              <a:t>Risk Factors </a:t>
            </a:r>
          </a:p>
          <a:p>
            <a:pPr marL="457200" indent="-457200" defTabSz="685983">
              <a:defRPr/>
            </a:pPr>
            <a:r>
              <a:rPr lang="en-US" sz="3300" dirty="0"/>
              <a:t>Early age at first intercourse</a:t>
            </a:r>
          </a:p>
          <a:p>
            <a:pPr marL="457200" indent="-457200" defTabSz="685983">
              <a:defRPr/>
            </a:pPr>
            <a:r>
              <a:rPr lang="en-US" sz="3300" dirty="0"/>
              <a:t>Multiple sexual partners</a:t>
            </a:r>
          </a:p>
          <a:p>
            <a:pPr marL="457200" indent="-457200" defTabSz="685983">
              <a:defRPr/>
            </a:pPr>
            <a:r>
              <a:rPr lang="en-US" sz="3300" dirty="0"/>
              <a:t>A male partner with multiple previous sexual partners</a:t>
            </a:r>
          </a:p>
          <a:p>
            <a:pPr marL="457200" indent="-457200" defTabSz="685983">
              <a:defRPr/>
            </a:pPr>
            <a:r>
              <a:rPr lang="en-US" sz="3300" dirty="0"/>
              <a:t>Persistent infection by high risk papillomaviruses</a:t>
            </a:r>
          </a:p>
          <a:p>
            <a:pPr marL="457200" indent="-457200" defTabSz="685983">
              <a:defRPr/>
            </a:pPr>
            <a:r>
              <a:rPr lang="en-US" sz="3300" dirty="0"/>
              <a:t>Other risk factors: low socioeconomic groups</a:t>
            </a:r>
          </a:p>
          <a:p>
            <a:pPr marL="457200" indent="-457200" defTabSz="685983">
              <a:defRPr/>
            </a:pPr>
            <a:r>
              <a:rPr lang="en-US" sz="3300" dirty="0"/>
              <a:t>rare among virgins and multiple pregnancies.</a:t>
            </a:r>
          </a:p>
          <a:p>
            <a:pPr marL="0" indent="0" defTabSz="685983">
              <a:buNone/>
              <a:defRPr/>
            </a:pPr>
            <a:endParaRPr lang="en-US" sz="3300" b="1" dirty="0"/>
          </a:p>
          <a:p>
            <a:pPr marL="0" indent="0" defTabSz="685983">
              <a:buNone/>
              <a:defRPr/>
            </a:pPr>
            <a:r>
              <a:rPr lang="en-US" sz="3300" b="1" dirty="0" smtClean="0"/>
              <a:t>Cause</a:t>
            </a:r>
            <a:endParaRPr lang="en-US" sz="3300" b="1" dirty="0"/>
          </a:p>
          <a:p>
            <a:pPr marL="457200" indent="-457200" defTabSz="685983">
              <a:defRPr/>
            </a:pPr>
            <a:r>
              <a:rPr lang="en-US" sz="3300" dirty="0"/>
              <a:t>The </a:t>
            </a:r>
            <a:r>
              <a:rPr lang="en-US" sz="3300" dirty="0" smtClean="0"/>
              <a:t>HPV </a:t>
            </a:r>
            <a:r>
              <a:rPr lang="en-US" sz="3300" dirty="0"/>
              <a:t>virus. The HPV is the number </a:t>
            </a:r>
            <a:r>
              <a:rPr lang="en-US" sz="3300" dirty="0" smtClean="0"/>
              <a:t>one cause </a:t>
            </a:r>
            <a:r>
              <a:rPr lang="en-US" sz="3300" dirty="0"/>
              <a:t>for abnormal cells of the cervix.</a:t>
            </a:r>
          </a:p>
          <a:p>
            <a:pPr marL="457200" indent="-457200" defTabSz="685983">
              <a:defRPr/>
            </a:pPr>
            <a:r>
              <a:rPr lang="en-US" sz="3300" dirty="0"/>
              <a:t>HPV is a skin virus, which results in warts, common warts ,flat warts, genital warts (</a:t>
            </a:r>
            <a:r>
              <a:rPr lang="en-US" sz="3300" dirty="0" err="1"/>
              <a:t>condylomas</a:t>
            </a:r>
            <a:r>
              <a:rPr lang="en-US" sz="3300" dirty="0"/>
              <a:t>), planter warts, and precancerous lesions.</a:t>
            </a:r>
          </a:p>
          <a:p>
            <a:pPr marL="457200" indent="-457200" defTabSz="685983">
              <a:defRPr/>
            </a:pPr>
            <a:r>
              <a:rPr lang="en-US" sz="3300" dirty="0"/>
              <a:t>HPV can be detected in 85 -90 % of pre-cancer lesions.</a:t>
            </a:r>
          </a:p>
          <a:p>
            <a:pPr marL="457200" indent="-457200" defTabSz="685983">
              <a:defRPr/>
            </a:pPr>
            <a:r>
              <a:rPr lang="en-US" sz="3300" dirty="0"/>
              <a:t>High risk types HPV : 16, 18, 31, 33, 35, 39, 45, 52, 56, 58, and 59.</a:t>
            </a:r>
          </a:p>
          <a:p>
            <a:pPr marL="457200" indent="-457200" defTabSz="685983">
              <a:defRPr/>
            </a:pPr>
            <a:r>
              <a:rPr lang="en-US" sz="3300" dirty="0"/>
              <a:t>Low risk types HPV :6, 11, 42, 44 . These types result in </a:t>
            </a:r>
            <a:r>
              <a:rPr lang="en-US" sz="3300" dirty="0" err="1" smtClean="0"/>
              <a:t>condylomas</a:t>
            </a:r>
            <a:r>
              <a:rPr lang="en-US" sz="3300" dirty="0" smtClean="0"/>
              <a:t>.</a:t>
            </a:r>
          </a:p>
          <a:p>
            <a:pPr marL="0" indent="0" defTabSz="685983">
              <a:buNone/>
              <a:defRPr/>
            </a:pPr>
            <a:endParaRPr lang="en-US" sz="3300" b="1" dirty="0" smtClean="0"/>
          </a:p>
          <a:p>
            <a:pPr marL="0" indent="0" defTabSz="685983">
              <a:buNone/>
              <a:defRPr/>
            </a:pPr>
            <a:r>
              <a:rPr lang="en-US" sz="3300" b="1" dirty="0" smtClean="0"/>
              <a:t>Treatment</a:t>
            </a:r>
          </a:p>
          <a:p>
            <a:pPr marL="0" indent="0" defTabSz="685983">
              <a:buNone/>
              <a:defRPr/>
            </a:pPr>
            <a:r>
              <a:rPr lang="en-US" sz="3300" dirty="0" smtClean="0"/>
              <a:t>Laser </a:t>
            </a:r>
            <a:r>
              <a:rPr lang="en-US" sz="3300" dirty="0"/>
              <a:t>or cone biopsy is the most effective method of managing patients with High grade SIL in cancer prevention</a:t>
            </a:r>
          </a:p>
          <a:p>
            <a:pPr marL="0" indent="0" defTabSz="685983">
              <a:buNone/>
              <a:defRPr/>
            </a:pPr>
            <a:endParaRPr lang="en-US" sz="2200" dirty="0">
              <a:solidFill>
                <a:schemeClr val="tx1">
                  <a:lumMod val="85000"/>
                  <a:lumOff val="15000"/>
                </a:schemeClr>
              </a:solidFill>
            </a:endParaRPr>
          </a:p>
        </p:txBody>
      </p:sp>
      <p:sp>
        <p:nvSpPr>
          <p:cNvPr id="39938" name="Rectangle 2"/>
          <p:cNvSpPr>
            <a:spLocks noGrp="1" noChangeArrowheads="1"/>
          </p:cNvSpPr>
          <p:nvPr>
            <p:ph type="title"/>
          </p:nvPr>
        </p:nvSpPr>
        <p:spPr>
          <a:xfrm>
            <a:off x="2063750" y="188913"/>
            <a:ext cx="8078788" cy="696912"/>
          </a:xfrm>
        </p:spPr>
        <p:txBody>
          <a:bodyPr rtlCol="0">
            <a:normAutofit/>
          </a:bodyPr>
          <a:lstStyle/>
          <a:p>
            <a:pPr defTabSz="685983">
              <a:defRPr/>
            </a:pPr>
            <a:r>
              <a:rPr lang="en-US" sz="2401" b="1" dirty="0"/>
              <a:t>Risk Factors and causes for CIN/ SIL and cervical carcinoma</a:t>
            </a:r>
          </a:p>
        </p:txBody>
      </p:sp>
    </p:spTree>
    <p:extLst>
      <p:ext uri="{BB962C8B-B14F-4D97-AF65-F5344CB8AC3E}">
        <p14:creationId xmlns:p14="http://schemas.microsoft.com/office/powerpoint/2010/main" val="13336320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587829" y="1103314"/>
            <a:ext cx="10572750" cy="5400675"/>
          </a:xfrm>
        </p:spPr>
        <p:txBody>
          <a:bodyPr rtlCol="0">
            <a:normAutofit fontScale="92500" lnSpcReduction="10000"/>
          </a:bodyPr>
          <a:lstStyle/>
          <a:p>
            <a:pPr marL="0" indent="0" defTabSz="685983">
              <a:buNone/>
              <a:defRPr/>
            </a:pPr>
            <a:r>
              <a:rPr lang="en-US" sz="2200" b="1" dirty="0" smtClean="0">
                <a:solidFill>
                  <a:srgbClr val="FF0000"/>
                </a:solidFill>
              </a:rPr>
              <a:t>Note:</a:t>
            </a:r>
            <a:endParaRPr lang="en-US" sz="2200" b="1" dirty="0">
              <a:solidFill>
                <a:srgbClr val="FF0000"/>
              </a:solidFill>
            </a:endParaRPr>
          </a:p>
          <a:p>
            <a:pPr indent="-342900" defTabSz="685983">
              <a:defRPr/>
            </a:pPr>
            <a:r>
              <a:rPr lang="en-US" sz="1900" dirty="0" smtClean="0"/>
              <a:t>Women with SIL/CIN have no </a:t>
            </a:r>
            <a:r>
              <a:rPr lang="en-US" sz="1900" dirty="0"/>
              <a:t>visible </a:t>
            </a:r>
            <a:r>
              <a:rPr lang="en-US" sz="1900" dirty="0" smtClean="0"/>
              <a:t>signs or symptoms </a:t>
            </a:r>
            <a:r>
              <a:rPr lang="en-US" sz="1900" dirty="0"/>
              <a:t>and it is difficult to diagnose SIL/CIN without a Pap </a:t>
            </a:r>
            <a:r>
              <a:rPr lang="en-US" sz="1900" dirty="0" smtClean="0"/>
              <a:t>smear/exam.</a:t>
            </a:r>
            <a:endParaRPr lang="en-US" sz="1900" dirty="0"/>
          </a:p>
          <a:p>
            <a:pPr indent="-342900" defTabSz="685983">
              <a:defRPr/>
            </a:pPr>
            <a:r>
              <a:rPr lang="en-US" sz="1900" dirty="0"/>
              <a:t>Therefore regular pap exams should be done </a:t>
            </a:r>
            <a:r>
              <a:rPr lang="en-US" sz="1900" dirty="0" smtClean="0"/>
              <a:t>on women, to </a:t>
            </a:r>
            <a:r>
              <a:rPr lang="en-US" sz="1900" dirty="0"/>
              <a:t>detect any </a:t>
            </a:r>
            <a:r>
              <a:rPr lang="en-US" sz="1900" dirty="0" smtClean="0"/>
              <a:t>SIL.</a:t>
            </a:r>
          </a:p>
          <a:p>
            <a:pPr indent="-342900" defTabSz="685983">
              <a:defRPr/>
            </a:pPr>
            <a:r>
              <a:rPr lang="en-US" sz="1900" dirty="0" smtClean="0"/>
              <a:t>It </a:t>
            </a:r>
            <a:r>
              <a:rPr lang="en-US" sz="1900" dirty="0"/>
              <a:t>is a common testing procedure for HPV infection. </a:t>
            </a:r>
            <a:r>
              <a:rPr lang="en-US" sz="1900" dirty="0" smtClean="0"/>
              <a:t>The </a:t>
            </a:r>
            <a:r>
              <a:rPr lang="en-US" sz="1900" dirty="0"/>
              <a:t>Pap smear detects HPV infection early.</a:t>
            </a:r>
          </a:p>
          <a:p>
            <a:pPr marL="0" indent="0" defTabSz="685983">
              <a:buNone/>
              <a:defRPr/>
            </a:pPr>
            <a:endParaRPr lang="en-US" sz="1900" b="1" dirty="0" smtClean="0"/>
          </a:p>
          <a:p>
            <a:pPr marL="0" indent="0" defTabSz="685983">
              <a:buNone/>
              <a:defRPr/>
            </a:pPr>
            <a:r>
              <a:rPr lang="en-US" sz="1900" b="1" dirty="0" smtClean="0"/>
              <a:t>General </a:t>
            </a:r>
            <a:r>
              <a:rPr lang="en-US" sz="1900" b="1" dirty="0"/>
              <a:t>rules of Pap Screening </a:t>
            </a:r>
            <a:r>
              <a:rPr lang="en-US" sz="1900" b="1" dirty="0" smtClean="0"/>
              <a:t>(pap smear test) are</a:t>
            </a:r>
            <a:r>
              <a:rPr lang="en-US" sz="1900" b="1" dirty="0"/>
              <a:t>:</a:t>
            </a:r>
          </a:p>
          <a:p>
            <a:pPr marL="685482" lvl="1" indent="-342900" defTabSz="685983">
              <a:defRPr/>
            </a:pPr>
            <a:r>
              <a:rPr lang="en-US" sz="1900" dirty="0" smtClean="0"/>
              <a:t>Should </a:t>
            </a:r>
            <a:r>
              <a:rPr lang="en-US" sz="1900" dirty="0"/>
              <a:t>start </a:t>
            </a:r>
            <a:r>
              <a:rPr lang="en-US" sz="1900" dirty="0" smtClean="0"/>
              <a:t>pap test by </a:t>
            </a:r>
            <a:r>
              <a:rPr lang="en-US" sz="1900" dirty="0"/>
              <a:t>the </a:t>
            </a:r>
            <a:r>
              <a:rPr lang="en-US" sz="1900" dirty="0" smtClean="0"/>
              <a:t>age of </a:t>
            </a:r>
            <a:r>
              <a:rPr lang="en-US" sz="1900" dirty="0"/>
              <a:t>21. </a:t>
            </a:r>
          </a:p>
          <a:p>
            <a:pPr marL="685482" lvl="1" indent="-342900" defTabSz="685983">
              <a:defRPr/>
            </a:pPr>
            <a:r>
              <a:rPr lang="en-US" sz="1900" dirty="0"/>
              <a:t>For women between age </a:t>
            </a:r>
            <a:r>
              <a:rPr lang="en-US" sz="1900" b="1" dirty="0"/>
              <a:t>21 to 29</a:t>
            </a:r>
            <a:r>
              <a:rPr lang="en-US" sz="1900" dirty="0"/>
              <a:t>: </a:t>
            </a:r>
            <a:r>
              <a:rPr lang="en-US" sz="1900" dirty="0" smtClean="0"/>
              <a:t>pap </a:t>
            </a:r>
            <a:r>
              <a:rPr lang="en-US" sz="1900" dirty="0"/>
              <a:t>test should be done </a:t>
            </a:r>
            <a:r>
              <a:rPr lang="en-US" sz="1900" b="1" dirty="0"/>
              <a:t>every 3 years</a:t>
            </a:r>
          </a:p>
          <a:p>
            <a:pPr marL="685482" lvl="1" indent="-342900" defTabSz="685983">
              <a:defRPr/>
            </a:pPr>
            <a:r>
              <a:rPr lang="en-US" sz="1900" dirty="0"/>
              <a:t>For women between age </a:t>
            </a:r>
            <a:r>
              <a:rPr lang="en-US" sz="1900" b="1" dirty="0"/>
              <a:t>30-64</a:t>
            </a:r>
            <a:r>
              <a:rPr lang="en-US" sz="1900" dirty="0"/>
              <a:t> : there are </a:t>
            </a:r>
            <a:r>
              <a:rPr lang="en-US" sz="1900" b="1" dirty="0"/>
              <a:t>2 possibilities</a:t>
            </a:r>
          </a:p>
          <a:p>
            <a:pPr marL="1245870" lvl="3" indent="-514350" defTabSz="685983">
              <a:buFont typeface="+mj-lt"/>
              <a:buAutoNum type="romanLcPeriod"/>
              <a:defRPr/>
            </a:pPr>
            <a:r>
              <a:rPr lang="en-US" sz="1900" dirty="0"/>
              <a:t>Either </a:t>
            </a:r>
            <a:r>
              <a:rPr lang="en-US" sz="1900" dirty="0" smtClean="0"/>
              <a:t>do </a:t>
            </a:r>
            <a:r>
              <a:rPr lang="en-US" sz="1900" b="1" dirty="0" smtClean="0"/>
              <a:t>only pap </a:t>
            </a:r>
            <a:r>
              <a:rPr lang="en-US" sz="1900" b="1" dirty="0"/>
              <a:t>test </a:t>
            </a:r>
            <a:r>
              <a:rPr lang="en-US" sz="1900" dirty="0" smtClean="0"/>
              <a:t>once </a:t>
            </a:r>
            <a:r>
              <a:rPr lang="en-US" sz="1900" dirty="0"/>
              <a:t>every </a:t>
            </a:r>
            <a:r>
              <a:rPr lang="en-US" sz="1900" b="1" dirty="0"/>
              <a:t>3 years</a:t>
            </a:r>
          </a:p>
          <a:p>
            <a:pPr marL="1245870" lvl="3" indent="-514350" defTabSz="685983">
              <a:buFont typeface="+mj-lt"/>
              <a:buAutoNum type="romanLcPeriod"/>
              <a:defRPr/>
            </a:pPr>
            <a:r>
              <a:rPr lang="en-US" sz="1900" dirty="0"/>
              <a:t>Or </a:t>
            </a:r>
            <a:r>
              <a:rPr lang="en-US" sz="1900" dirty="0" smtClean="0"/>
              <a:t>do </a:t>
            </a:r>
            <a:r>
              <a:rPr lang="en-US" sz="1900" b="1" dirty="0" smtClean="0"/>
              <a:t>two tests </a:t>
            </a:r>
            <a:r>
              <a:rPr lang="en-US" sz="1900" dirty="0" smtClean="0"/>
              <a:t>(co-testing) at the same time </a:t>
            </a:r>
            <a:r>
              <a:rPr lang="en-US" sz="1900" dirty="0" smtClean="0">
                <a:sym typeface="Wingdings" panose="05000000000000000000" pitchFamily="2" charset="2"/>
              </a:rPr>
              <a:t></a:t>
            </a:r>
            <a:r>
              <a:rPr lang="en-US" sz="1900" dirty="0" smtClean="0"/>
              <a:t> </a:t>
            </a:r>
            <a:r>
              <a:rPr lang="en-US" sz="1900" b="1" dirty="0" smtClean="0"/>
              <a:t>the</a:t>
            </a:r>
            <a:r>
              <a:rPr lang="en-US" sz="1900" dirty="0" smtClean="0"/>
              <a:t> </a:t>
            </a:r>
            <a:r>
              <a:rPr lang="en-US" sz="1900" b="1" dirty="0"/>
              <a:t>pap </a:t>
            </a:r>
            <a:r>
              <a:rPr lang="en-US" sz="1900" b="1" dirty="0" smtClean="0"/>
              <a:t>test + DNA in-situ </a:t>
            </a:r>
            <a:r>
              <a:rPr lang="en-US" sz="1900" b="1" dirty="0"/>
              <a:t>hybridization HPV testing</a:t>
            </a:r>
            <a:r>
              <a:rPr lang="en-US" sz="1900" dirty="0"/>
              <a:t>,  </a:t>
            </a:r>
            <a:r>
              <a:rPr lang="en-US" sz="1900" b="1" dirty="0"/>
              <a:t>every 5 years</a:t>
            </a:r>
            <a:r>
              <a:rPr lang="en-US" sz="1900" dirty="0"/>
              <a:t>.</a:t>
            </a:r>
          </a:p>
          <a:p>
            <a:pPr marL="457200" lvl="2" indent="0" defTabSz="685983">
              <a:buNone/>
              <a:defRPr/>
            </a:pPr>
            <a:endParaRPr lang="en-US" sz="1900" dirty="0"/>
          </a:p>
          <a:p>
            <a:pPr marL="252412" lvl="2" indent="0" defTabSz="685983">
              <a:buNone/>
              <a:defRPr/>
            </a:pPr>
            <a:r>
              <a:rPr lang="en-US" sz="1900" dirty="0"/>
              <a:t>NOTE: This HPV DNA </a:t>
            </a:r>
            <a:r>
              <a:rPr lang="en-US" sz="1900" dirty="0" smtClean="0"/>
              <a:t>in-situ </a:t>
            </a:r>
            <a:r>
              <a:rPr lang="en-US" sz="1900" dirty="0"/>
              <a:t>hybridization (ISH) test, is called the </a:t>
            </a:r>
            <a:r>
              <a:rPr lang="en-US" sz="1900" dirty="0" err="1"/>
              <a:t>Diegene</a:t>
            </a:r>
            <a:r>
              <a:rPr lang="en-US" sz="1900" dirty="0"/>
              <a:t> Hybrid Capture </a:t>
            </a:r>
            <a:r>
              <a:rPr lang="en-US" sz="1900" dirty="0" smtClean="0"/>
              <a:t>test. It is done </a:t>
            </a:r>
            <a:r>
              <a:rPr lang="en-US" sz="1900" dirty="0"/>
              <a:t>to identify the serotype of the </a:t>
            </a:r>
            <a:r>
              <a:rPr lang="en-US" sz="1900" dirty="0" smtClean="0"/>
              <a:t>HPV. </a:t>
            </a:r>
            <a:r>
              <a:rPr lang="en-US" sz="1900" dirty="0"/>
              <a:t>This test will determine whether you carry high or low risk strains of the virus. </a:t>
            </a:r>
            <a:r>
              <a:rPr lang="en-US" sz="1900" dirty="0" smtClean="0"/>
              <a:t>HPV DNA </a:t>
            </a:r>
            <a:r>
              <a:rPr lang="en-US" sz="1900" dirty="0"/>
              <a:t>screening test should not be used before age </a:t>
            </a:r>
            <a:r>
              <a:rPr lang="en-US" sz="1900" dirty="0" smtClean="0"/>
              <a:t>30 if pap test is normal.</a:t>
            </a:r>
            <a:endParaRPr lang="en-US" sz="1900" dirty="0"/>
          </a:p>
          <a:p>
            <a:pPr marL="525462" lvl="1" indent="-182880" defTabSz="685983">
              <a:buFont typeface="Wingdings 2" panose="05020102010507070707" pitchFamily="18" charset="2"/>
              <a:buChar char=""/>
              <a:defRPr/>
            </a:pPr>
            <a:endParaRPr lang="en-US" sz="2200"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40962" name="Rectangle 2"/>
          <p:cNvSpPr>
            <a:spLocks noGrp="1" noChangeArrowheads="1"/>
          </p:cNvSpPr>
          <p:nvPr>
            <p:ph type="title"/>
          </p:nvPr>
        </p:nvSpPr>
        <p:spPr>
          <a:xfrm>
            <a:off x="1992314" y="404813"/>
            <a:ext cx="7735887" cy="696912"/>
          </a:xfrm>
        </p:spPr>
        <p:txBody>
          <a:bodyPr rtlCol="0">
            <a:normAutofit/>
          </a:bodyPr>
          <a:lstStyle/>
          <a:p>
            <a:pPr defTabSz="685983">
              <a:defRPr/>
            </a:pPr>
            <a:r>
              <a:rPr lang="en-US" sz="2401" b="1" dirty="0"/>
              <a:t>CIN/SIL &amp; RULES OF PAP TEST</a:t>
            </a:r>
          </a:p>
        </p:txBody>
      </p:sp>
    </p:spTree>
    <p:extLst>
      <p:ext uri="{BB962C8B-B14F-4D97-AF65-F5344CB8AC3E}">
        <p14:creationId xmlns:p14="http://schemas.microsoft.com/office/powerpoint/2010/main" val="31629639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98071" y="1600201"/>
            <a:ext cx="9780815" cy="4873625"/>
          </a:xfrm>
        </p:spPr>
        <p:txBody>
          <a:bodyPr>
            <a:normAutofit/>
          </a:bodyPr>
          <a:lstStyle/>
          <a:p>
            <a:pPr eaLnBrk="1" hangingPunct="1">
              <a:buFont typeface="Wingdings" panose="05000000000000000000" pitchFamily="2" charset="2"/>
              <a:buChar char="§"/>
            </a:pPr>
            <a:r>
              <a:rPr lang="en-US" altLang="en-US" dirty="0"/>
              <a:t>About 75-90% of invasive cancers are </a:t>
            </a:r>
            <a:r>
              <a:rPr lang="en-US" altLang="en-US" dirty="0" smtClean="0"/>
              <a:t>squamous </a:t>
            </a:r>
            <a:r>
              <a:rPr lang="en-US" altLang="en-US" dirty="0"/>
              <a:t>cell </a:t>
            </a:r>
            <a:r>
              <a:rPr lang="en-US" altLang="en-US" dirty="0" smtClean="0"/>
              <a:t>carcinomas.</a:t>
            </a:r>
            <a:endParaRPr lang="en-US" altLang="en-US" dirty="0"/>
          </a:p>
          <a:p>
            <a:pPr eaLnBrk="1" hangingPunct="1">
              <a:buFont typeface="Wingdings" panose="05000000000000000000" pitchFamily="2" charset="2"/>
              <a:buChar char="§"/>
            </a:pPr>
            <a:r>
              <a:rPr lang="en-US" altLang="en-US" dirty="0"/>
              <a:t>The remainder are Adenocarcinoma.</a:t>
            </a:r>
          </a:p>
          <a:p>
            <a:r>
              <a:rPr lang="en-US" dirty="0" smtClean="0"/>
              <a:t>It is the 8th most common cause </a:t>
            </a:r>
            <a:r>
              <a:rPr lang="en-US" dirty="0"/>
              <a:t>of cancer death in women in </a:t>
            </a:r>
            <a:r>
              <a:rPr lang="en-US" dirty="0" smtClean="0"/>
              <a:t>US now </a:t>
            </a:r>
            <a:r>
              <a:rPr lang="en-US" dirty="0"/>
              <a:t>(was #1 in 1940's); still #1 in other countries </a:t>
            </a:r>
            <a:endParaRPr lang="en-US" dirty="0" smtClean="0"/>
          </a:p>
          <a:p>
            <a:r>
              <a:rPr lang="en-US" dirty="0" smtClean="0"/>
              <a:t>Reduction in the West is due </a:t>
            </a:r>
            <a:r>
              <a:rPr lang="en-US" dirty="0"/>
              <a:t>to </a:t>
            </a:r>
            <a:r>
              <a:rPr lang="en-US" dirty="0" err="1"/>
              <a:t>Papanicolaou</a:t>
            </a:r>
            <a:r>
              <a:rPr lang="en-US" dirty="0"/>
              <a:t> smear </a:t>
            </a:r>
            <a:r>
              <a:rPr lang="en-US" dirty="0" smtClean="0"/>
              <a:t>test which detects </a:t>
            </a:r>
            <a:r>
              <a:rPr lang="en-US" dirty="0"/>
              <a:t>premalignant </a:t>
            </a:r>
            <a:r>
              <a:rPr lang="en-US" dirty="0" smtClean="0"/>
              <a:t>lesions. </a:t>
            </a:r>
            <a:endParaRPr lang="en-US" dirty="0"/>
          </a:p>
          <a:p>
            <a:pPr marL="114300" indent="0">
              <a:buNone/>
            </a:pPr>
            <a:r>
              <a:rPr lang="en-US" altLang="en-US" sz="2400" b="1" dirty="0" smtClean="0"/>
              <a:t>MORPHOLOGY</a:t>
            </a:r>
          </a:p>
          <a:p>
            <a:pPr marL="182563" indent="-182563"/>
            <a:r>
              <a:rPr lang="en-US" altLang="en-US" dirty="0" smtClean="0"/>
              <a:t>The </a:t>
            </a:r>
            <a:r>
              <a:rPr lang="en-US" altLang="en-US" dirty="0"/>
              <a:t>tumors may be invisible or </a:t>
            </a:r>
            <a:r>
              <a:rPr lang="en-US" altLang="en-US" dirty="0" smtClean="0"/>
              <a:t>present as an </a:t>
            </a:r>
            <a:r>
              <a:rPr lang="en-US" altLang="en-US" dirty="0" err="1" smtClean="0"/>
              <a:t>exophytic</a:t>
            </a:r>
            <a:r>
              <a:rPr lang="en-US" altLang="en-US" dirty="0" smtClean="0"/>
              <a:t> mass.</a:t>
            </a:r>
            <a:endParaRPr lang="en-US" altLang="en-US" dirty="0"/>
          </a:p>
          <a:p>
            <a:pPr marL="182563" indent="-182563"/>
            <a:r>
              <a:rPr lang="en-US" altLang="en-US" dirty="0"/>
              <a:t>Cervical carcinomas are graded from 1 to 3 (i.e. well, moderately and poorly differentiated) based on cellular differentiation and staged from 1 to 4 depending on clinical spread.</a:t>
            </a:r>
          </a:p>
          <a:p>
            <a:pPr marL="114300" indent="0">
              <a:buNone/>
            </a:pPr>
            <a:endParaRPr lang="en-US" dirty="0"/>
          </a:p>
          <a:p>
            <a:pPr eaLnBrk="1" hangingPunct="1">
              <a:buFont typeface="Wingdings" panose="05000000000000000000" pitchFamily="2" charset="2"/>
              <a:buChar char="§"/>
            </a:pPr>
            <a:endParaRPr lang="en-US" altLang="en-US" dirty="0"/>
          </a:p>
        </p:txBody>
      </p:sp>
      <p:sp>
        <p:nvSpPr>
          <p:cNvPr id="41986" name="Rectangle 2"/>
          <p:cNvSpPr>
            <a:spLocks noGrp="1" noChangeArrowheads="1"/>
          </p:cNvSpPr>
          <p:nvPr>
            <p:ph type="title"/>
          </p:nvPr>
        </p:nvSpPr>
        <p:spPr>
          <a:xfrm>
            <a:off x="1485900" y="431801"/>
            <a:ext cx="8267700" cy="765175"/>
          </a:xfrm>
        </p:spPr>
        <p:txBody>
          <a:bodyPr rtlCol="0">
            <a:normAutofit/>
          </a:bodyPr>
          <a:lstStyle/>
          <a:p>
            <a:pPr defTabSz="685983">
              <a:defRPr/>
            </a:pPr>
            <a:r>
              <a:rPr lang="en-US" sz="2401" b="1" dirty="0" smtClean="0"/>
              <a:t>Invasive Cervical Carcinoma</a:t>
            </a:r>
            <a:endParaRPr lang="en-US" sz="2401" b="1" dirty="0"/>
          </a:p>
        </p:txBody>
      </p:sp>
    </p:spTree>
    <p:extLst>
      <p:ext uri="{BB962C8B-B14F-4D97-AF65-F5344CB8AC3E}">
        <p14:creationId xmlns:p14="http://schemas.microsoft.com/office/powerpoint/2010/main" val="321248311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371476"/>
            <a:ext cx="9159875" cy="5343525"/>
          </a:xfrm>
        </p:spPr>
      </p:pic>
      <p:sp>
        <p:nvSpPr>
          <p:cNvPr id="47107" name="Rectangle 5"/>
          <p:cNvSpPr>
            <a:spLocks noChangeArrowheads="1"/>
          </p:cNvSpPr>
          <p:nvPr/>
        </p:nvSpPr>
        <p:spPr bwMode="auto">
          <a:xfrm>
            <a:off x="3648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Tree>
    <p:extLst>
      <p:ext uri="{BB962C8B-B14F-4D97-AF65-F5344CB8AC3E}">
        <p14:creationId xmlns:p14="http://schemas.microsoft.com/office/powerpoint/2010/main" val="8435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
            <a:ext cx="59309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44873" y="1293330"/>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9601" y="166688"/>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1" y="5013326"/>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77814"/>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1" y="6529388"/>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0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255588"/>
            <a:ext cx="6837362" cy="1325562"/>
          </a:xfrm>
        </p:spPr>
        <p:txBody>
          <a:bodyPr rtlCol="0">
            <a:normAutofit/>
          </a:bodyPr>
          <a:lstStyle/>
          <a:p>
            <a:pPr defTabSz="685983">
              <a:defRPr/>
            </a:pPr>
            <a:r>
              <a:rPr lang="en-US" sz="2401" dirty="0"/>
              <a:t>Cervical cancer</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781301"/>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2424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111126"/>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6194425" y="2876551"/>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491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6194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extLst>
      <p:ext uri="{BB962C8B-B14F-4D97-AF65-F5344CB8AC3E}">
        <p14:creationId xmlns:p14="http://schemas.microsoft.com/office/powerpoint/2010/main" val="412561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22465" y="849087"/>
            <a:ext cx="11136085" cy="5739492"/>
          </a:xfrm>
        </p:spPr>
        <p:txBody>
          <a:bodyPr>
            <a:normAutofit fontScale="92500" lnSpcReduction="10000"/>
          </a:bodyPr>
          <a:lstStyle/>
          <a:p>
            <a:pPr marL="182563" indent="-182563"/>
            <a:endParaRPr lang="en-US" altLang="en-US" dirty="0"/>
          </a:p>
          <a:p>
            <a:pPr marL="548640" indent="-342900" defTabSz="685983">
              <a:defRPr/>
            </a:pPr>
            <a:r>
              <a:rPr lang="en-US" altLang="en-US" dirty="0" smtClean="0"/>
              <a:t>Squamous </a:t>
            </a:r>
            <a:r>
              <a:rPr lang="en-US" altLang="en-US" dirty="0"/>
              <a:t>cell carcinomas </a:t>
            </a:r>
            <a:r>
              <a:rPr lang="en-US" altLang="en-US" dirty="0" smtClean="0"/>
              <a:t>typically </a:t>
            </a:r>
            <a:r>
              <a:rPr lang="en-US" altLang="en-US" dirty="0"/>
              <a:t>arise from pre-cancer CIN/SIL </a:t>
            </a:r>
            <a:r>
              <a:rPr lang="en-US" altLang="en-US" dirty="0" smtClean="0"/>
              <a:t>lesions at </a:t>
            </a:r>
            <a:r>
              <a:rPr lang="en-US" altLang="en-US" dirty="0"/>
              <a:t>the transformation </a:t>
            </a:r>
            <a:r>
              <a:rPr lang="en-US" altLang="en-US" dirty="0" smtClean="0"/>
              <a:t>zone.</a:t>
            </a:r>
          </a:p>
          <a:p>
            <a:pPr marL="548640" indent="-342900" defTabSz="685983">
              <a:defRPr/>
            </a:pPr>
            <a:r>
              <a:rPr lang="en-US" dirty="0"/>
              <a:t>Mean age: 51 years, uncommon before age 30 years but most are ages 45 - 55 years </a:t>
            </a:r>
          </a:p>
          <a:p>
            <a:pPr marL="548640" indent="-342900" defTabSz="685983">
              <a:defRPr/>
            </a:pPr>
            <a:r>
              <a:rPr lang="en-US" dirty="0" smtClean="0"/>
              <a:t>Nowadays</a:t>
            </a:r>
            <a:r>
              <a:rPr lang="en-US" dirty="0"/>
              <a:t>, due to the pap screening test, many of cervical cancers are diagnosed in early stages, and </a:t>
            </a:r>
            <a:r>
              <a:rPr lang="en-US" dirty="0" smtClean="0"/>
              <a:t>majority </a:t>
            </a:r>
            <a:r>
              <a:rPr lang="en-US" dirty="0"/>
              <a:t>are diagnosed in the pre-invasive </a:t>
            </a:r>
            <a:r>
              <a:rPr lang="en-US" dirty="0" smtClean="0"/>
              <a:t>CIN/SIL phase</a:t>
            </a:r>
            <a:r>
              <a:rPr lang="en-US" dirty="0"/>
              <a:t>.</a:t>
            </a:r>
          </a:p>
          <a:p>
            <a:pPr marL="548640" indent="-342900" defTabSz="685983">
              <a:defRPr/>
            </a:pPr>
            <a:r>
              <a:rPr lang="en-US" dirty="0" smtClean="0"/>
              <a:t>Advanced cases od Squamous cell carcinoma </a:t>
            </a:r>
            <a:r>
              <a:rPr lang="en-US" dirty="0"/>
              <a:t>are seen in women who either have never had a Pap smear or have waited many years since the </a:t>
            </a:r>
            <a:r>
              <a:rPr lang="en-US" dirty="0" smtClean="0"/>
              <a:t>last </a:t>
            </a:r>
            <a:r>
              <a:rPr lang="en-US" dirty="0"/>
              <a:t>pap smear</a:t>
            </a:r>
            <a:r>
              <a:rPr lang="en-US" dirty="0" smtClean="0"/>
              <a:t>.</a:t>
            </a:r>
          </a:p>
          <a:p>
            <a:pPr marL="205740" indent="0" defTabSz="685983">
              <a:buNone/>
              <a:defRPr/>
            </a:pPr>
            <a:r>
              <a:rPr lang="en-US" dirty="0" smtClean="0"/>
              <a:t>Clinical features:</a:t>
            </a:r>
            <a:endParaRPr lang="en-US" dirty="0"/>
          </a:p>
          <a:p>
            <a:pPr marL="548640" indent="-342900" defTabSz="685983">
              <a:defRPr/>
            </a:pPr>
            <a:r>
              <a:rPr lang="en-US" dirty="0"/>
              <a:t>The early stages of cervical cancer may be completely asymptomatic. </a:t>
            </a:r>
          </a:p>
          <a:p>
            <a:pPr marL="548640" indent="-342900" defTabSz="685983">
              <a:defRPr/>
            </a:pPr>
            <a:r>
              <a:rPr lang="en-US" dirty="0" smtClean="0"/>
              <a:t>On </a:t>
            </a:r>
            <a:r>
              <a:rPr lang="en-US" dirty="0" err="1"/>
              <a:t>colposcopic</a:t>
            </a:r>
            <a:r>
              <a:rPr lang="en-US" dirty="0"/>
              <a:t> examination: cervix  shows a mosaic vascular pattern and the lesions appear as white patches after application of acetic acid to cervix </a:t>
            </a:r>
          </a:p>
          <a:p>
            <a:pPr marL="548640" indent="-342900" defTabSz="685983">
              <a:defRPr/>
            </a:pPr>
            <a:r>
              <a:rPr lang="en-US" dirty="0"/>
              <a:t>Vaginal bleeding, contact bleeding, or cervical mass </a:t>
            </a:r>
          </a:p>
          <a:p>
            <a:pPr marL="548640" indent="-342900" defTabSz="685983">
              <a:defRPr/>
            </a:pPr>
            <a:r>
              <a:rPr lang="en-US" dirty="0"/>
              <a:t>Dyspareunia.</a:t>
            </a:r>
          </a:p>
          <a:p>
            <a:pPr marL="548640" indent="-342900" defTabSz="685983">
              <a:defRPr/>
            </a:pPr>
            <a:r>
              <a:rPr lang="en-US" dirty="0"/>
              <a:t>In advanced disease, metastases may be present in the abdomen, lungs or elsewhere.</a:t>
            </a:r>
          </a:p>
          <a:p>
            <a:pPr marL="548640" indent="-342900" defTabSz="685983">
              <a:defRPr/>
            </a:pPr>
            <a:r>
              <a:rPr lang="en-US" dirty="0"/>
              <a:t>Symptoms of advanced cervical cancer may include: loss of appetite, weight loss, fatigue, pelvic pain, back pain, leg pain, swollen legs, heavy bleeding from the vagina, bone fractures, and/or (rarely) leakage of urine or </a:t>
            </a:r>
            <a:r>
              <a:rPr lang="en-US" dirty="0" err="1"/>
              <a:t>faeces</a:t>
            </a:r>
            <a:r>
              <a:rPr lang="en-US" dirty="0"/>
              <a:t> from the vagina</a:t>
            </a:r>
          </a:p>
          <a:p>
            <a:pPr marL="182563" indent="-182563"/>
            <a:endParaRPr lang="en-US" altLang="en-US" dirty="0"/>
          </a:p>
        </p:txBody>
      </p:sp>
      <p:sp>
        <p:nvSpPr>
          <p:cNvPr id="50178" name="Rectangle 2"/>
          <p:cNvSpPr>
            <a:spLocks noGrp="1" noChangeArrowheads="1"/>
          </p:cNvSpPr>
          <p:nvPr>
            <p:ph type="title"/>
          </p:nvPr>
        </p:nvSpPr>
        <p:spPr>
          <a:xfrm>
            <a:off x="579664" y="285750"/>
            <a:ext cx="10088337" cy="440871"/>
          </a:xfrm>
        </p:spPr>
        <p:txBody>
          <a:bodyPr/>
          <a:lstStyle/>
          <a:p>
            <a:r>
              <a:rPr lang="en-US" altLang="en-US" sz="2000" b="1" dirty="0" smtClean="0"/>
              <a:t>INVASIVE SQUAMOUS CELL CARCINOMA OF CERVIX:</a:t>
            </a:r>
            <a:endParaRPr lang="en-US" altLang="en-US" sz="2000" b="1" dirty="0"/>
          </a:p>
        </p:txBody>
      </p:sp>
    </p:spTree>
    <p:extLst>
      <p:ext uri="{BB962C8B-B14F-4D97-AF65-F5344CB8AC3E}">
        <p14:creationId xmlns:p14="http://schemas.microsoft.com/office/powerpoint/2010/main" val="35783163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873578" y="1600202"/>
            <a:ext cx="9896021" cy="3118756"/>
          </a:xfrm>
        </p:spPr>
        <p:txBody>
          <a:bodyPr rtlCol="0">
            <a:normAutofit/>
          </a:bodyPr>
          <a:lstStyle/>
          <a:p>
            <a:pPr marL="0" indent="0" defTabSz="685983">
              <a:buNone/>
              <a:defRPr/>
            </a:pPr>
            <a:r>
              <a:rPr lang="en-US" dirty="0" smtClean="0">
                <a:solidFill>
                  <a:schemeClr val="tx1"/>
                </a:solidFill>
              </a:rPr>
              <a:t>Depending on the stage there are different treatment options:</a:t>
            </a:r>
          </a:p>
          <a:p>
            <a:pPr marL="457200" indent="-457200" defTabSz="685983">
              <a:buFont typeface="+mj-lt"/>
              <a:buAutoNum type="arabicPeriod"/>
              <a:defRPr/>
            </a:pPr>
            <a:r>
              <a:rPr lang="en-US" dirty="0" smtClean="0">
                <a:solidFill>
                  <a:schemeClr val="tx1"/>
                </a:solidFill>
              </a:rPr>
              <a:t>If patient wants to be able to have children, the cancer is removed with a cone biopsy (</a:t>
            </a:r>
            <a:r>
              <a:rPr lang="en-US" i="1" dirty="0" smtClean="0">
                <a:solidFill>
                  <a:schemeClr val="tx1"/>
                </a:solidFill>
              </a:rPr>
              <a:t>cervical </a:t>
            </a:r>
            <a:r>
              <a:rPr lang="en-US" i="1" dirty="0" err="1" smtClean="0">
                <a:solidFill>
                  <a:schemeClr val="tx1"/>
                </a:solidFill>
              </a:rPr>
              <a:t>conization</a:t>
            </a:r>
            <a:r>
              <a:rPr lang="en-US" dirty="0" smtClean="0">
                <a:solidFill>
                  <a:schemeClr val="tx1"/>
                </a:solidFill>
              </a:rPr>
              <a:t>), and then followed up regularly.</a:t>
            </a:r>
          </a:p>
          <a:p>
            <a:pPr marL="457200" indent="-457200" defTabSz="685983">
              <a:buFont typeface="+mj-lt"/>
              <a:buAutoNum type="arabicPeriod"/>
              <a:defRPr/>
            </a:pPr>
            <a:r>
              <a:rPr lang="en-US" dirty="0" smtClean="0">
                <a:solidFill>
                  <a:schemeClr val="tx1"/>
                </a:solidFill>
              </a:rPr>
              <a:t>Simple hysterectomy (removal of the whole uterus including part of the vagina). </a:t>
            </a:r>
          </a:p>
          <a:p>
            <a:pPr marL="457200" indent="-457200" defTabSz="685983">
              <a:buFont typeface="+mj-lt"/>
              <a:buAutoNum type="arabicPeriod"/>
              <a:defRPr/>
            </a:pPr>
            <a:r>
              <a:rPr lang="en-US" dirty="0" smtClean="0">
                <a:solidFill>
                  <a:schemeClr val="tx1"/>
                </a:solidFill>
              </a:rPr>
              <a:t>Radical hysterectomy (removal of the whole uterus including part of the vagina along with the removal of lymph nodes in the pelvis. </a:t>
            </a:r>
          </a:p>
          <a:p>
            <a:pPr marL="457200" indent="-457200" defTabSz="685983">
              <a:buFont typeface="+mj-lt"/>
              <a:buAutoNum type="arabicPeriod"/>
              <a:defRPr/>
            </a:pPr>
            <a:r>
              <a:rPr lang="en-US" dirty="0" smtClean="0">
                <a:solidFill>
                  <a:schemeClr val="tx1"/>
                </a:solidFill>
              </a:rPr>
              <a:t>Chemotherapy and radiotherapy maybe needed in advanced cases.</a:t>
            </a:r>
          </a:p>
        </p:txBody>
      </p:sp>
      <p:sp>
        <p:nvSpPr>
          <p:cNvPr id="56322" name="Rectangle 2"/>
          <p:cNvSpPr>
            <a:spLocks noGrp="1" noChangeArrowheads="1"/>
          </p:cNvSpPr>
          <p:nvPr>
            <p:ph type="title"/>
          </p:nvPr>
        </p:nvSpPr>
        <p:spPr/>
        <p:txBody>
          <a:bodyPr/>
          <a:lstStyle/>
          <a:p>
            <a:pPr eaLnBrk="1" hangingPunct="1"/>
            <a:r>
              <a:rPr lang="en-US" altLang="en-US" sz="2800" b="1" dirty="0"/>
              <a:t>Cervical Carcinoma: Treatment</a:t>
            </a:r>
          </a:p>
        </p:txBody>
      </p:sp>
    </p:spTree>
    <p:extLst>
      <p:ext uri="{BB962C8B-B14F-4D97-AF65-F5344CB8AC3E}">
        <p14:creationId xmlns:p14="http://schemas.microsoft.com/office/powerpoint/2010/main" val="392429329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sz="half" idx="1"/>
          </p:nvPr>
        </p:nvSpPr>
        <p:spPr>
          <a:xfrm>
            <a:off x="1847851" y="1628776"/>
            <a:ext cx="4105275" cy="4124325"/>
          </a:xfrm>
        </p:spPr>
        <p:txBody>
          <a:bodyPr rtlCol="0">
            <a:normAutofit fontScale="85000" lnSpcReduction="10000"/>
          </a:bodyPr>
          <a:lstStyle/>
          <a:p>
            <a:pPr marL="91440" indent="-91440" defTabSz="685983">
              <a:buNone/>
              <a:defRPr/>
            </a:pPr>
            <a:endParaRPr lang="en-US" dirty="0" smtClean="0">
              <a:solidFill>
                <a:schemeClr val="tx1"/>
              </a:solidFill>
            </a:endParaRPr>
          </a:p>
          <a:p>
            <a:pPr marL="91440" indent="-91440" defTabSz="685983">
              <a:buNone/>
              <a:defRPr/>
            </a:pPr>
            <a:r>
              <a:rPr lang="en-US" dirty="0" smtClean="0">
                <a:solidFill>
                  <a:schemeClr val="tx1"/>
                </a:solidFill>
              </a:rPr>
              <a:t>0- Carcinoma in Situ</a:t>
            </a:r>
          </a:p>
          <a:p>
            <a:pPr marL="91440" indent="-91440" defTabSz="685983">
              <a:buNone/>
              <a:defRPr/>
            </a:pPr>
            <a:r>
              <a:rPr lang="en-US" dirty="0" smtClean="0">
                <a:solidFill>
                  <a:schemeClr val="tx1"/>
                </a:solidFill>
              </a:rPr>
              <a:t>1- Confined to the cervix</a:t>
            </a:r>
          </a:p>
          <a:p>
            <a:pPr marL="91440" indent="-91440" defTabSz="685983">
              <a:buNone/>
              <a:defRPr/>
            </a:pPr>
            <a:r>
              <a:rPr lang="en-US" dirty="0" smtClean="0">
                <a:solidFill>
                  <a:schemeClr val="tx1"/>
                </a:solidFill>
              </a:rPr>
              <a:t>2- Extension beyond the cervix without extension to the lower third of Vagina or Pelvic Wall</a:t>
            </a:r>
          </a:p>
          <a:p>
            <a:pPr marL="91440" indent="-91440" defTabSz="685983">
              <a:buNone/>
              <a:defRPr/>
            </a:pPr>
            <a:r>
              <a:rPr lang="en-US" dirty="0" smtClean="0">
                <a:solidFill>
                  <a:schemeClr val="tx1"/>
                </a:solidFill>
              </a:rPr>
              <a:t>3- Extension to the pelvic wall and/or lower third of the vagina</a:t>
            </a:r>
          </a:p>
          <a:p>
            <a:pPr marL="91440" indent="-91440" defTabSz="685983">
              <a:buNone/>
              <a:defRPr/>
            </a:pPr>
            <a:r>
              <a:rPr lang="en-US" dirty="0" smtClean="0">
                <a:solidFill>
                  <a:schemeClr val="tx1"/>
                </a:solidFill>
              </a:rPr>
              <a:t>4- Extends to adjacent organs  </a:t>
            </a:r>
          </a:p>
        </p:txBody>
      </p:sp>
      <p:sp>
        <p:nvSpPr>
          <p:cNvPr id="44034" name="Rectangle 2"/>
          <p:cNvSpPr>
            <a:spLocks noGrp="1" noChangeArrowheads="1"/>
          </p:cNvSpPr>
          <p:nvPr>
            <p:ph type="title"/>
          </p:nvPr>
        </p:nvSpPr>
        <p:spPr>
          <a:xfrm>
            <a:off x="923544" y="476250"/>
            <a:ext cx="5085145" cy="1320800"/>
          </a:xfrm>
        </p:spPr>
        <p:txBody>
          <a:bodyPr rtlCol="0">
            <a:normAutofit/>
          </a:bodyPr>
          <a:lstStyle/>
          <a:p>
            <a:pPr defTabSz="685983">
              <a:defRPr/>
            </a:pPr>
            <a:r>
              <a:rPr lang="en-US" sz="3200" dirty="0" smtClean="0">
                <a:solidFill>
                  <a:srgbClr val="FF0000"/>
                </a:solidFill>
              </a:rPr>
              <a:t>Additional information:</a:t>
            </a:r>
            <a:r>
              <a:rPr lang="en-US" sz="3200" dirty="0"/>
              <a:t/>
            </a:r>
            <a:br>
              <a:rPr lang="en-US" sz="3200" dirty="0"/>
            </a:br>
            <a:r>
              <a:rPr lang="en-US" sz="3200" dirty="0"/>
              <a:t>Cervical Carcinoma, Staging</a:t>
            </a:r>
          </a:p>
        </p:txBody>
      </p:sp>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42876"/>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2"/>
          <p:cNvSpPr>
            <a:spLocks noChangeArrowheads="1"/>
          </p:cNvSpPr>
          <p:nvPr/>
        </p:nvSpPr>
        <p:spPr bwMode="auto">
          <a:xfrm>
            <a:off x="5957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Tree>
    <p:extLst>
      <p:ext uri="{BB962C8B-B14F-4D97-AF65-F5344CB8AC3E}">
        <p14:creationId xmlns:p14="http://schemas.microsoft.com/office/powerpoint/2010/main" val="81714412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67400" y="0"/>
            <a:ext cx="4800600" cy="3143250"/>
          </a:xfrm>
        </p:spPr>
      </p:pic>
      <p:sp>
        <p:nvSpPr>
          <p:cNvPr id="58371" name="Title 1"/>
          <p:cNvSpPr>
            <a:spLocks noGrp="1"/>
          </p:cNvSpPr>
          <p:nvPr>
            <p:ph type="title"/>
          </p:nvPr>
        </p:nvSpPr>
        <p:spPr>
          <a:xfrm>
            <a:off x="2447925" y="6294439"/>
            <a:ext cx="6985000" cy="403225"/>
          </a:xfrm>
        </p:spPr>
        <p:txBody>
          <a:bodyPr/>
          <a:lstStyle/>
          <a:p>
            <a:pPr eaLnBrk="1" hangingPunct="1"/>
            <a:r>
              <a:rPr lang="en-US" altLang="en-US" sz="1100"/>
              <a:t>A, Carcinoma of the cervix, well advanced. B, Early stromal invasion occurring in a cervical intraepithelial neoplasm</a:t>
            </a:r>
          </a:p>
        </p:txBody>
      </p:sp>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8114" y="3313114"/>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52400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837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2832101"/>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4771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67802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4276"/>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926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0" y="812800"/>
            <a:ext cx="6661150" cy="5551488"/>
          </a:xfrm>
        </p:spPr>
      </p:pic>
      <p:sp>
        <p:nvSpPr>
          <p:cNvPr id="62467" name="Rectangle 4"/>
          <p:cNvSpPr>
            <a:spLocks noChangeArrowheads="1"/>
          </p:cNvSpPr>
          <p:nvPr/>
        </p:nvSpPr>
        <p:spPr bwMode="auto">
          <a:xfrm>
            <a:off x="4800600" y="63563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http://o.quizlet.com/i/3xE_77-MhwN_qHE5saVMMQ_m.jpg</a:t>
            </a:r>
          </a:p>
        </p:txBody>
      </p:sp>
    </p:spTree>
    <p:extLst>
      <p:ext uri="{BB962C8B-B14F-4D97-AF65-F5344CB8AC3E}">
        <p14:creationId xmlns:p14="http://schemas.microsoft.com/office/powerpoint/2010/main" val="41547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08265" y="836614"/>
            <a:ext cx="9968592" cy="5400675"/>
          </a:xfrm>
        </p:spPr>
        <p:txBody>
          <a:bodyPr rtlCol="0">
            <a:normAutofit/>
          </a:bodyPr>
          <a:lstStyle/>
          <a:p>
            <a:pPr marL="182880" indent="-182880" defTabSz="685983">
              <a:defRPr/>
            </a:pPr>
            <a:endParaRPr lang="en-US" altLang="en-US" dirty="0" smtClean="0">
              <a:solidFill>
                <a:schemeClr val="tx1"/>
              </a:solidFill>
            </a:endParaRPr>
          </a:p>
          <a:p>
            <a:pPr marL="182880" indent="-182880" defTabSz="685983">
              <a:defRPr/>
            </a:pPr>
            <a:r>
              <a:rPr lang="en-US" b="1" u="sng" dirty="0" smtClean="0">
                <a:solidFill>
                  <a:schemeClr val="tx1"/>
                </a:solidFill>
              </a:rPr>
              <a:t>EROSION/ECTROPION</a:t>
            </a:r>
          </a:p>
          <a:p>
            <a:pPr lvl="1" indent="-182880" defTabSz="685983">
              <a:buFont typeface="Wingdings" panose="05000000000000000000" pitchFamily="2" charset="2"/>
              <a:buChar char="§"/>
              <a:defRPr/>
            </a:pPr>
            <a:r>
              <a:rPr lang="en-US" altLang="en-US" dirty="0" smtClean="0">
                <a:solidFill>
                  <a:schemeClr val="tx1"/>
                </a:solidFill>
              </a:rPr>
              <a:t>When squamous epithelium is replaced by columnar epithelium, grossly resulting in an erythematous area.</a:t>
            </a:r>
          </a:p>
          <a:p>
            <a:pPr lvl="1" indent="-182880" defTabSz="685983">
              <a:buFont typeface="Wingdings" panose="05000000000000000000" pitchFamily="2" charset="2"/>
              <a:buChar char="§"/>
              <a:defRPr/>
            </a:pPr>
            <a:r>
              <a:rPr lang="en-US" altLang="en-US" dirty="0" smtClean="0">
                <a:solidFill>
                  <a:schemeClr val="tx1"/>
                </a:solidFill>
              </a:rPr>
              <a:t>It is a typical response to a variety of stimuli including hormones, chronic irritation and inflammation (chronic cervicitis).</a:t>
            </a:r>
          </a:p>
          <a:p>
            <a:pPr lvl="1" indent="-182880" defTabSz="685983">
              <a:buFont typeface="Wingdings" panose="05000000000000000000" pitchFamily="2" charset="2"/>
              <a:buChar char="§"/>
              <a:defRPr/>
            </a:pPr>
            <a:r>
              <a:rPr lang="en-US" altLang="en-US" dirty="0" smtClean="0">
                <a:solidFill>
                  <a:schemeClr val="tx1"/>
                </a:solidFill>
              </a:rPr>
              <a:t>It is benign and has no malignant potential.</a:t>
            </a:r>
          </a:p>
          <a:p>
            <a:pPr marL="0" indent="0" defTabSz="685983">
              <a:buNone/>
              <a:defRPr/>
            </a:pPr>
            <a:endParaRPr lang="en-US" b="1" u="sng" dirty="0" smtClean="0">
              <a:solidFill>
                <a:schemeClr val="tx1"/>
              </a:solidFill>
            </a:endParaRPr>
          </a:p>
          <a:p>
            <a:pPr marL="0" indent="0" defTabSz="685983">
              <a:buNone/>
              <a:defRPr/>
            </a:pPr>
            <a:r>
              <a:rPr lang="en-US" b="1" u="sng" dirty="0" smtClean="0">
                <a:solidFill>
                  <a:schemeClr val="tx1"/>
                </a:solidFill>
              </a:rPr>
              <a:t>SQUAMOUS METAPLASIA</a:t>
            </a:r>
          </a:p>
          <a:p>
            <a:pPr marL="182880" indent="-182880" defTabSz="685983">
              <a:buFont typeface="Wingdings" panose="05000000000000000000" pitchFamily="2" charset="2"/>
              <a:buChar char="§"/>
              <a:defRPr/>
            </a:pPr>
            <a:r>
              <a:rPr lang="en-US" altLang="en-US" dirty="0" smtClean="0">
                <a:solidFill>
                  <a:schemeClr val="tx1"/>
                </a:solidFill>
              </a:rPr>
              <a:t>In it the columnar cells are replaced by squamous cells.  It is seen in cervix at the </a:t>
            </a:r>
            <a:r>
              <a:rPr lang="en-US" altLang="en-US" dirty="0" err="1" smtClean="0">
                <a:solidFill>
                  <a:schemeClr val="tx1"/>
                </a:solidFill>
              </a:rPr>
              <a:t>squamo</a:t>
            </a:r>
            <a:r>
              <a:rPr lang="en-US" altLang="en-US" dirty="0" smtClean="0">
                <a:solidFill>
                  <a:schemeClr val="tx1"/>
                </a:solidFill>
              </a:rPr>
              <a:t>-columnar junction. Squamous metaplastic epithelium is the area most affected by HPV infection and the area where dysplasia and malignant transformation  starts. (note: squamous metaplastic epithelium is benign and by itself not considered premalignant)</a:t>
            </a:r>
          </a:p>
          <a:p>
            <a:pPr marL="182880" indent="-182880" defTabSz="685983">
              <a:defRPr/>
            </a:pPr>
            <a:endParaRPr lang="en-US" altLang="en-US" b="1" dirty="0" smtClean="0"/>
          </a:p>
        </p:txBody>
      </p:sp>
    </p:spTree>
    <p:extLst>
      <p:ext uri="{BB962C8B-B14F-4D97-AF65-F5344CB8AC3E}">
        <p14:creationId xmlns:p14="http://schemas.microsoft.com/office/powerpoint/2010/main" val="22396675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032625" y="2322967"/>
            <a:ext cx="4008438" cy="2967037"/>
          </a:xfrm>
        </p:spPr>
      </p:pic>
      <p:sp>
        <p:nvSpPr>
          <p:cNvPr id="7171" name="Content Placeholder 2"/>
          <p:cNvSpPr>
            <a:spLocks noGrp="1"/>
          </p:cNvSpPr>
          <p:nvPr>
            <p:ph sz="half" idx="1"/>
          </p:nvPr>
        </p:nvSpPr>
        <p:spPr>
          <a:xfrm>
            <a:off x="612321" y="1341438"/>
            <a:ext cx="6420304" cy="5327650"/>
          </a:xfrm>
        </p:spPr>
        <p:txBody>
          <a:bodyPr rtlCol="0">
            <a:normAutofit lnSpcReduction="10000"/>
          </a:bodyPr>
          <a:lstStyle/>
          <a:p>
            <a:pPr indent="-342900" defTabSz="685983">
              <a:defRPr/>
            </a:pPr>
            <a:r>
              <a:rPr lang="en-US" sz="2400" dirty="0" smtClean="0">
                <a:solidFill>
                  <a:schemeClr val="tx1"/>
                </a:solidFill>
              </a:rPr>
              <a:t>This is a small, pedunculated mass.</a:t>
            </a:r>
          </a:p>
          <a:p>
            <a:pPr indent="-342900" defTabSz="685983">
              <a:defRPr/>
            </a:pPr>
            <a:r>
              <a:rPr lang="en-US" sz="2400" dirty="0" smtClean="0">
                <a:solidFill>
                  <a:schemeClr val="tx1"/>
                </a:solidFill>
              </a:rPr>
              <a:t>Most polyps originate from the </a:t>
            </a:r>
            <a:r>
              <a:rPr lang="en-US" sz="2400" dirty="0" err="1" smtClean="0">
                <a:solidFill>
                  <a:schemeClr val="tx1"/>
                </a:solidFill>
              </a:rPr>
              <a:t>endocervix</a:t>
            </a:r>
            <a:r>
              <a:rPr lang="en-US" sz="2400" dirty="0" smtClean="0">
                <a:solidFill>
                  <a:schemeClr val="tx1"/>
                </a:solidFill>
              </a:rPr>
              <a:t> (</a:t>
            </a:r>
            <a:r>
              <a:rPr lang="en-US" sz="2400" dirty="0" err="1" smtClean="0">
                <a:solidFill>
                  <a:schemeClr val="tx1"/>
                </a:solidFill>
              </a:rPr>
              <a:t>endocervical</a:t>
            </a:r>
            <a:r>
              <a:rPr lang="en-US" sz="2400" dirty="0" smtClean="0">
                <a:solidFill>
                  <a:schemeClr val="tx1"/>
                </a:solidFill>
              </a:rPr>
              <a:t> polyps) and few from the </a:t>
            </a:r>
            <a:r>
              <a:rPr lang="en-US" sz="2400" dirty="0" err="1" smtClean="0">
                <a:solidFill>
                  <a:schemeClr val="tx1"/>
                </a:solidFill>
              </a:rPr>
              <a:t>ectocervix</a:t>
            </a:r>
            <a:r>
              <a:rPr lang="en-US" sz="2400" dirty="0" smtClean="0">
                <a:solidFill>
                  <a:schemeClr val="tx1"/>
                </a:solidFill>
              </a:rPr>
              <a:t> (</a:t>
            </a:r>
            <a:r>
              <a:rPr lang="en-US" sz="2400" dirty="0" err="1" smtClean="0">
                <a:solidFill>
                  <a:schemeClr val="tx1"/>
                </a:solidFill>
              </a:rPr>
              <a:t>ectocervical</a:t>
            </a:r>
            <a:r>
              <a:rPr lang="en-US" sz="2400" dirty="0" smtClean="0">
                <a:solidFill>
                  <a:schemeClr val="tx1"/>
                </a:solidFill>
              </a:rPr>
              <a:t> polyps). </a:t>
            </a:r>
          </a:p>
          <a:p>
            <a:pPr indent="-342900" defTabSz="685983">
              <a:defRPr/>
            </a:pPr>
            <a:r>
              <a:rPr lang="en-US" sz="2400" dirty="0" smtClean="0">
                <a:solidFill>
                  <a:schemeClr val="tx1"/>
                </a:solidFill>
              </a:rPr>
              <a:t>They are not true neoplasms. </a:t>
            </a:r>
          </a:p>
          <a:p>
            <a:pPr indent="-342900" defTabSz="685983">
              <a:defRPr/>
            </a:pPr>
            <a:r>
              <a:rPr lang="en-US" sz="2400" dirty="0">
                <a:solidFill>
                  <a:schemeClr val="tx1"/>
                </a:solidFill>
              </a:rPr>
              <a:t>The lesion is characterized by overgrowth of benign </a:t>
            </a:r>
            <a:r>
              <a:rPr lang="en-US" sz="2400" dirty="0" smtClean="0">
                <a:solidFill>
                  <a:schemeClr val="tx1"/>
                </a:solidFill>
              </a:rPr>
              <a:t>cervical </a:t>
            </a:r>
            <a:r>
              <a:rPr lang="en-US" sz="2400" b="1" dirty="0" err="1" smtClean="0">
                <a:solidFill>
                  <a:schemeClr val="tx1"/>
                </a:solidFill>
              </a:rPr>
              <a:t>stroma</a:t>
            </a:r>
            <a:r>
              <a:rPr lang="en-US" sz="2400" dirty="0" smtClean="0">
                <a:solidFill>
                  <a:schemeClr val="tx1"/>
                </a:solidFill>
              </a:rPr>
              <a:t> </a:t>
            </a:r>
            <a:r>
              <a:rPr lang="en-US" sz="2400" dirty="0">
                <a:solidFill>
                  <a:schemeClr val="tx1"/>
                </a:solidFill>
              </a:rPr>
              <a:t>covered by </a:t>
            </a:r>
            <a:r>
              <a:rPr lang="en-US" sz="2400" dirty="0" smtClean="0">
                <a:solidFill>
                  <a:schemeClr val="tx1"/>
                </a:solidFill>
              </a:rPr>
              <a:t>cervical </a:t>
            </a:r>
            <a:r>
              <a:rPr lang="en-US" sz="2400" b="1" dirty="0" smtClean="0">
                <a:solidFill>
                  <a:schemeClr val="tx1"/>
                </a:solidFill>
              </a:rPr>
              <a:t>epithelium:</a:t>
            </a:r>
            <a:endParaRPr lang="en-US" sz="2400" b="1" dirty="0">
              <a:solidFill>
                <a:schemeClr val="tx1"/>
              </a:solidFill>
            </a:endParaRPr>
          </a:p>
          <a:p>
            <a:pPr marL="1017270" lvl="1" indent="-514350" defTabSz="685983">
              <a:buFont typeface="Wingdings" panose="05000000000000000000" pitchFamily="2" charset="2"/>
              <a:buChar char="Ø"/>
              <a:defRPr/>
            </a:pPr>
            <a:r>
              <a:rPr lang="en-US" dirty="0"/>
              <a:t>The epithelium covering the polyp </a:t>
            </a:r>
            <a:r>
              <a:rPr lang="en-US" dirty="0" smtClean="0"/>
              <a:t>can be </a:t>
            </a:r>
            <a:r>
              <a:rPr lang="en-US" dirty="0"/>
              <a:t>columnar </a:t>
            </a:r>
            <a:r>
              <a:rPr lang="en-US" dirty="0" smtClean="0"/>
              <a:t>or </a:t>
            </a:r>
            <a:r>
              <a:rPr lang="en-US" dirty="0"/>
              <a:t>stratified squamous </a:t>
            </a:r>
            <a:r>
              <a:rPr lang="en-US" dirty="0" smtClean="0"/>
              <a:t>or </a:t>
            </a:r>
            <a:r>
              <a:rPr lang="en-US" dirty="0"/>
              <a:t>sometimes partly </a:t>
            </a:r>
            <a:r>
              <a:rPr lang="en-US" dirty="0" smtClean="0"/>
              <a:t>both</a:t>
            </a:r>
            <a:r>
              <a:rPr lang="en-US" dirty="0"/>
              <a:t>.</a:t>
            </a:r>
          </a:p>
          <a:p>
            <a:pPr marL="1017270" lvl="1" indent="-514350" defTabSz="685983">
              <a:buFont typeface="Wingdings" panose="05000000000000000000" pitchFamily="2" charset="2"/>
              <a:buChar char="Ø"/>
              <a:defRPr/>
            </a:pPr>
            <a:r>
              <a:rPr lang="en-US" dirty="0"/>
              <a:t>The stroma is made up of fibrous tissue with thick-walled blood vessels and inflammatory cells.</a:t>
            </a: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10242" name="Title 1"/>
          <p:cNvSpPr>
            <a:spLocks noGrp="1"/>
          </p:cNvSpPr>
          <p:nvPr>
            <p:ph type="title"/>
          </p:nvPr>
        </p:nvSpPr>
        <p:spPr>
          <a:xfrm>
            <a:off x="1559380" y="1588"/>
            <a:ext cx="8194222" cy="1198562"/>
          </a:xfrm>
        </p:spPr>
        <p:txBody>
          <a:bodyPr rtlCol="0">
            <a:normAutofit/>
          </a:bodyPr>
          <a:lstStyle/>
          <a:p>
            <a:pPr defTabSz="685983">
              <a:defRPr/>
            </a:pPr>
            <a:r>
              <a:rPr lang="en-US" sz="2401" b="1" dirty="0"/>
              <a:t>Cervical polyp</a:t>
            </a:r>
            <a:r>
              <a:rPr lang="en-US" sz="2401" dirty="0"/>
              <a:t> </a:t>
            </a:r>
          </a:p>
        </p:txBody>
      </p:sp>
      <p:sp>
        <p:nvSpPr>
          <p:cNvPr id="13317" name="Rectangle 3"/>
          <p:cNvSpPr>
            <a:spLocks noChangeArrowheads="1"/>
          </p:cNvSpPr>
          <p:nvPr/>
        </p:nvSpPr>
        <p:spPr bwMode="auto">
          <a:xfrm>
            <a:off x="7628617" y="5584370"/>
            <a:ext cx="34829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http://images.wisegeek.com/diagram-of-vaginal-polyps.jpg</a:t>
            </a:r>
          </a:p>
        </p:txBody>
      </p:sp>
    </p:spTree>
    <p:extLst>
      <p:ext uri="{BB962C8B-B14F-4D97-AF65-F5344CB8AC3E}">
        <p14:creationId xmlns:p14="http://schemas.microsoft.com/office/powerpoint/2010/main" val="2278664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900" y="431800"/>
            <a:ext cx="3441700" cy="1168400"/>
          </a:xfrm>
        </p:spPr>
        <p:txBody>
          <a:bodyPr rtlCol="0">
            <a:normAutofit/>
          </a:bodyPr>
          <a:lstStyle/>
          <a:p>
            <a:pPr defTabSz="685983">
              <a:defRPr/>
            </a:pPr>
            <a:r>
              <a:rPr lang="en-US" sz="2401" b="1" dirty="0"/>
              <a:t>Cervical polyp</a:t>
            </a:r>
            <a:r>
              <a:rPr lang="en-US" sz="2401" dirty="0"/>
              <a:t> </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2997201"/>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76276"/>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750" y="3429000"/>
            <a:ext cx="4572000" cy="254000"/>
          </a:xfrm>
          <a:prstGeom prst="rect">
            <a:avLst/>
          </a:prstGeom>
        </p:spPr>
        <p:txBody>
          <a:bodyPr>
            <a:spAutoFit/>
          </a:bodyPr>
          <a:lstStyle/>
          <a:p>
            <a:pPr>
              <a:defRPr/>
            </a:pPr>
            <a:r>
              <a:rPr lang="en-US" sz="1050" dirty="0"/>
              <a:t>http://sunnybrook.ca/uploads/cx_polyp_vd_1.jpg</a:t>
            </a:r>
          </a:p>
        </p:txBody>
      </p:sp>
    </p:spTree>
    <p:extLst>
      <p:ext uri="{BB962C8B-B14F-4D97-AF65-F5344CB8AC3E}">
        <p14:creationId xmlns:p14="http://schemas.microsoft.com/office/powerpoint/2010/main" val="66372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2">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291" name="Content Placeholder 2"/>
          <p:cNvSpPr>
            <a:spLocks noGrp="1"/>
          </p:cNvSpPr>
          <p:nvPr>
            <p:ph type="subTitle" idx="1"/>
          </p:nvPr>
        </p:nvSpPr>
        <p:spPr>
          <a:xfrm>
            <a:off x="4440238" y="3644900"/>
            <a:ext cx="5307012" cy="1512888"/>
          </a:xfrm>
        </p:spPr>
        <p:txBody>
          <a:bodyPr rtlCol="0"/>
          <a:lstStyle/>
          <a:p>
            <a:pPr defTabSz="685983">
              <a:defRPr/>
            </a:pPr>
            <a:endParaRPr lang="en-US" altLang="en-US" dirty="0" smtClean="0"/>
          </a:p>
          <a:p>
            <a:pPr defTabSz="685983">
              <a:defRPr/>
            </a:pPr>
            <a:endParaRPr lang="en-US" altLang="en-US" sz="2000" dirty="0"/>
          </a:p>
          <a:p>
            <a:pPr defTabSz="685983">
              <a:defRPr/>
            </a:pPr>
            <a:r>
              <a:rPr lang="en-US" altLang="en-US" sz="2000" dirty="0"/>
              <a:t>Inflammation of cervix.</a:t>
            </a:r>
          </a:p>
          <a:p>
            <a:pPr defTabSz="685983">
              <a:defRPr/>
            </a:pPr>
            <a:r>
              <a:rPr lang="en-US" altLang="en-US" sz="2000" dirty="0"/>
              <a:t>Can be non-infectious or infectious</a:t>
            </a:r>
            <a:r>
              <a:rPr lang="en-US" altLang="en-US" dirty="0" smtClean="0"/>
              <a:t>.</a:t>
            </a:r>
          </a:p>
        </p:txBody>
      </p:sp>
      <p:sp>
        <p:nvSpPr>
          <p:cNvPr id="15364" name="Title 1"/>
          <p:cNvSpPr>
            <a:spLocks noGrp="1"/>
          </p:cNvSpPr>
          <p:nvPr>
            <p:ph type="ctrTitle"/>
          </p:nvPr>
        </p:nvSpPr>
        <p:spPr>
          <a:xfrm>
            <a:off x="4324350" y="2514600"/>
            <a:ext cx="5310188" cy="1625600"/>
          </a:xfrm>
        </p:spPr>
        <p:txBody>
          <a:bodyPr/>
          <a:lstStyle/>
          <a:p>
            <a:pPr eaLnBrk="1" hangingPunct="1"/>
            <a:r>
              <a:rPr lang="en-US" altLang="en-US" sz="3600"/>
              <a:t>CERVICITIS</a:t>
            </a:r>
          </a:p>
        </p:txBody>
      </p:sp>
    </p:spTree>
    <p:extLst>
      <p:ext uri="{BB962C8B-B14F-4D97-AF65-F5344CB8AC3E}">
        <p14:creationId xmlns:p14="http://schemas.microsoft.com/office/powerpoint/2010/main" val="28440955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32757" y="1773239"/>
            <a:ext cx="10303329" cy="4535487"/>
          </a:xfrm>
        </p:spPr>
        <p:txBody>
          <a:bodyPr rtlCol="0">
            <a:normAutofit/>
          </a:bodyPr>
          <a:lstStyle/>
          <a:p>
            <a:pPr marL="0" indent="0" defTabSz="685983">
              <a:buNone/>
              <a:defRPr/>
            </a:pPr>
            <a:endParaRPr lang="en-US" dirty="0"/>
          </a:p>
          <a:p>
            <a:pPr marL="457200" indent="-457200" defTabSz="685983">
              <a:defRPr/>
            </a:pPr>
            <a:r>
              <a:rPr lang="en-US" sz="2400" dirty="0" smtClean="0"/>
              <a:t>Is </a:t>
            </a:r>
            <a:r>
              <a:rPr lang="en-US" sz="2400" dirty="0"/>
              <a:t>inflammation of the cervix caused by chemical (e.g. douche) or mechanical (e.g. tampon, diaphragm) irritation. It is </a:t>
            </a:r>
            <a:r>
              <a:rPr lang="en-US" sz="2400" dirty="0" smtClean="0"/>
              <a:t>can be acute or chronic</a:t>
            </a:r>
            <a:r>
              <a:rPr lang="en-US" sz="2400" dirty="0"/>
              <a:t>. </a:t>
            </a:r>
          </a:p>
          <a:p>
            <a:pPr marL="0" indent="0" defTabSz="685983">
              <a:buNone/>
              <a:defRPr/>
            </a:pPr>
            <a:r>
              <a:rPr lang="en-US" sz="2400" b="1" dirty="0"/>
              <a:t>Clinical appearances</a:t>
            </a:r>
            <a:endParaRPr lang="en-US" sz="2400" dirty="0"/>
          </a:p>
          <a:p>
            <a:pPr marL="457200" indent="-457200" defTabSz="685983">
              <a:defRPr/>
            </a:pPr>
            <a:r>
              <a:rPr lang="en-US" sz="2400" dirty="0"/>
              <a:t>Often asymptomatic.</a:t>
            </a:r>
          </a:p>
          <a:p>
            <a:pPr marL="457200" indent="-457200" defTabSz="685983">
              <a:defRPr/>
            </a:pPr>
            <a:r>
              <a:rPr lang="en-US" sz="2400" dirty="0" smtClean="0"/>
              <a:t>The </a:t>
            </a:r>
            <a:r>
              <a:rPr lang="en-US" sz="2400" dirty="0"/>
              <a:t>cervix appears red and swollen</a:t>
            </a:r>
          </a:p>
          <a:p>
            <a:pPr marL="0" indent="0" defTabSz="685983">
              <a:buNone/>
              <a:defRPr/>
            </a:pPr>
            <a:r>
              <a:rPr lang="en-US" sz="2400" b="1" dirty="0"/>
              <a:t>Histology</a:t>
            </a:r>
            <a:endParaRPr lang="en-US" sz="2400" dirty="0"/>
          </a:p>
          <a:p>
            <a:pPr marL="457200" indent="-457200" defTabSz="685983">
              <a:defRPr/>
            </a:pPr>
            <a:r>
              <a:rPr lang="en-US" sz="2400" dirty="0"/>
              <a:t>The inflammatory cells are seen (neutrophils, plasma cells and lymphocytes).</a:t>
            </a:r>
          </a:p>
          <a:p>
            <a:pPr marL="457200" indent="-457200" defTabSz="685983">
              <a:defRPr/>
            </a:pPr>
            <a:r>
              <a:rPr lang="en-US" sz="2400" dirty="0"/>
              <a:t>Squamous metaplasia is common in chronic cerviciti</a:t>
            </a:r>
            <a:r>
              <a:rPr lang="en-US" sz="2600" dirty="0"/>
              <a:t>s.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12290" name="Title 1"/>
          <p:cNvSpPr>
            <a:spLocks noGrp="1"/>
          </p:cNvSpPr>
          <p:nvPr>
            <p:ph type="title"/>
          </p:nvPr>
        </p:nvSpPr>
        <p:spPr/>
        <p:txBody>
          <a:bodyPr rtlCol="0">
            <a:normAutofit/>
          </a:bodyPr>
          <a:lstStyle/>
          <a:p>
            <a:pPr defTabSz="685983">
              <a:defRPr/>
            </a:pPr>
            <a:r>
              <a:rPr lang="en-US" sz="2401" b="1" dirty="0"/>
              <a:t>Noninfectious (Nonspecific) Cervicitis</a:t>
            </a:r>
            <a:r>
              <a:rPr lang="en-US" sz="2401" dirty="0"/>
              <a:t> </a:t>
            </a:r>
          </a:p>
        </p:txBody>
      </p:sp>
    </p:spTree>
    <p:extLst>
      <p:ext uri="{BB962C8B-B14F-4D97-AF65-F5344CB8AC3E}">
        <p14:creationId xmlns:p14="http://schemas.microsoft.com/office/powerpoint/2010/main" val="17608746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759279" y="1600201"/>
            <a:ext cx="9440409" cy="4873625"/>
          </a:xfrm>
        </p:spPr>
        <p:txBody>
          <a:bodyPr/>
          <a:lstStyle/>
          <a:p>
            <a:pPr marL="182563" indent="-182563"/>
            <a:endParaRPr lang="en-US" altLang="en-US" dirty="0" smtClean="0">
              <a:solidFill>
                <a:schemeClr val="tx1"/>
              </a:solidFill>
            </a:endParaRPr>
          </a:p>
          <a:p>
            <a:pPr marL="182563" indent="-182563"/>
            <a:r>
              <a:rPr lang="en-US" altLang="en-US" dirty="0" smtClean="0">
                <a:solidFill>
                  <a:schemeClr val="tx1"/>
                </a:solidFill>
              </a:rPr>
              <a:t>Can be caused by various </a:t>
            </a:r>
            <a:r>
              <a:rPr lang="en-US" altLang="en-US" dirty="0" err="1" smtClean="0">
                <a:solidFill>
                  <a:schemeClr val="tx1"/>
                </a:solidFill>
              </a:rPr>
              <a:t>organisims</a:t>
            </a:r>
            <a:r>
              <a:rPr lang="en-US" altLang="en-US" dirty="0" smtClean="0">
                <a:solidFill>
                  <a:schemeClr val="tx1"/>
                </a:solidFill>
              </a:rPr>
              <a:t> e.g. staphylococci, enterococci, </a:t>
            </a:r>
            <a:r>
              <a:rPr lang="en-US" altLang="en-US" dirty="0" err="1" smtClean="0">
                <a:solidFill>
                  <a:schemeClr val="tx1"/>
                </a:solidFill>
              </a:rPr>
              <a:t>Gardnerella</a:t>
            </a:r>
            <a:r>
              <a:rPr lang="en-US" altLang="en-US" dirty="0" smtClean="0">
                <a:solidFill>
                  <a:schemeClr val="tx1"/>
                </a:solidFill>
              </a:rPr>
              <a:t> </a:t>
            </a:r>
            <a:r>
              <a:rPr lang="en-US" altLang="en-US" dirty="0" err="1" smtClean="0">
                <a:solidFill>
                  <a:schemeClr val="tx1"/>
                </a:solidFill>
              </a:rPr>
              <a:t>vaginalis</a:t>
            </a:r>
            <a:r>
              <a:rPr lang="en-US" altLang="en-US" dirty="0" smtClean="0">
                <a:solidFill>
                  <a:schemeClr val="tx1"/>
                </a:solidFill>
              </a:rPr>
              <a:t>, </a:t>
            </a:r>
            <a:r>
              <a:rPr lang="en-US" altLang="en-US" dirty="0" err="1" smtClean="0">
                <a:solidFill>
                  <a:schemeClr val="tx1"/>
                </a:solidFill>
              </a:rPr>
              <a:t>Trichomonas</a:t>
            </a:r>
            <a:r>
              <a:rPr lang="en-US" altLang="en-US" dirty="0" smtClean="0">
                <a:solidFill>
                  <a:schemeClr val="tx1"/>
                </a:solidFill>
              </a:rPr>
              <a:t> </a:t>
            </a:r>
            <a:r>
              <a:rPr lang="en-US" altLang="en-US" dirty="0" err="1" smtClean="0">
                <a:solidFill>
                  <a:schemeClr val="tx1"/>
                </a:solidFill>
              </a:rPr>
              <a:t>vaginalis</a:t>
            </a:r>
            <a:r>
              <a:rPr lang="en-US" altLang="en-US" dirty="0" smtClean="0">
                <a:solidFill>
                  <a:schemeClr val="tx1"/>
                </a:solidFill>
              </a:rPr>
              <a:t>, Candida </a:t>
            </a:r>
            <a:r>
              <a:rPr lang="en-US" altLang="en-US" dirty="0" err="1" smtClean="0">
                <a:solidFill>
                  <a:schemeClr val="tx1"/>
                </a:solidFill>
              </a:rPr>
              <a:t>albicans</a:t>
            </a:r>
            <a:r>
              <a:rPr lang="en-US" altLang="en-US" dirty="0" smtClean="0">
                <a:solidFill>
                  <a:schemeClr val="tx1"/>
                </a:solidFill>
              </a:rPr>
              <a:t> and Chlamydia trachomatis and HPV.</a:t>
            </a:r>
          </a:p>
          <a:p>
            <a:pPr marL="182563" indent="-182563"/>
            <a:r>
              <a:rPr lang="en-US" altLang="en-US" dirty="0" smtClean="0">
                <a:solidFill>
                  <a:schemeClr val="tx1"/>
                </a:solidFill>
              </a:rPr>
              <a:t>Most often involves the </a:t>
            </a:r>
            <a:r>
              <a:rPr lang="en-US" altLang="en-US" dirty="0" err="1" smtClean="0">
                <a:solidFill>
                  <a:schemeClr val="tx1"/>
                </a:solidFill>
              </a:rPr>
              <a:t>endocervix</a:t>
            </a:r>
            <a:r>
              <a:rPr lang="en-US" altLang="en-US" dirty="0" smtClean="0">
                <a:solidFill>
                  <a:schemeClr val="tx1"/>
                </a:solidFill>
              </a:rPr>
              <a:t>.</a:t>
            </a:r>
          </a:p>
          <a:p>
            <a:pPr marL="182563" indent="-182563"/>
            <a:r>
              <a:rPr lang="en-US" altLang="en-US" dirty="0" smtClean="0">
                <a:solidFill>
                  <a:schemeClr val="tx1"/>
                </a:solidFill>
              </a:rPr>
              <a:t>May be asymptomatic</a:t>
            </a:r>
          </a:p>
          <a:p>
            <a:pPr marL="182563" indent="-182563"/>
            <a:r>
              <a:rPr lang="en-US" altLang="en-US" dirty="0" smtClean="0">
                <a:solidFill>
                  <a:schemeClr val="tx1"/>
                </a:solidFill>
              </a:rPr>
              <a:t>May manifest as vaginal discharge or itching</a:t>
            </a:r>
          </a:p>
        </p:txBody>
      </p:sp>
      <p:sp>
        <p:nvSpPr>
          <p:cNvPr id="17410" name="Title 1"/>
          <p:cNvSpPr>
            <a:spLocks noGrp="1"/>
          </p:cNvSpPr>
          <p:nvPr>
            <p:ph type="title"/>
          </p:nvPr>
        </p:nvSpPr>
        <p:spPr/>
        <p:txBody>
          <a:bodyPr/>
          <a:lstStyle/>
          <a:p>
            <a:pPr eaLnBrk="1" hangingPunct="1"/>
            <a:r>
              <a:rPr lang="en-US" altLang="en-US" sz="3200" b="1" dirty="0" smtClean="0"/>
              <a:t>Infectious </a:t>
            </a:r>
            <a:r>
              <a:rPr lang="en-US" altLang="en-US" sz="3200" b="1" dirty="0"/>
              <a:t>cervicitis</a:t>
            </a:r>
          </a:p>
        </p:txBody>
      </p:sp>
    </p:spTree>
    <p:extLst>
      <p:ext uri="{BB962C8B-B14F-4D97-AF65-F5344CB8AC3E}">
        <p14:creationId xmlns:p14="http://schemas.microsoft.com/office/powerpoint/2010/main" val="4138141634"/>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rtlCol="0" anchor="ctr"/>
      <a:lstStyle>
        <a:defPPr algn="ctr">
          <a:defRPr dirty="0"/>
        </a:defPPr>
      </a:lstStyle>
      <a:style>
        <a:lnRef idx="3">
          <a:schemeClr val="l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heme21" id="{3BEFBBFB-0A67-40F9-8784-75C2DF346ABA}" vid="{F0A513D1-2624-494E-AE88-C3470C457F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Theme21</Template>
  <TotalTime>182</TotalTime>
  <Words>2643</Words>
  <Application>Microsoft Office PowerPoint</Application>
  <PresentationFormat>Widescreen</PresentationFormat>
  <Paragraphs>251</Paragraphs>
  <Slides>37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Corbel</vt:lpstr>
      <vt:lpstr>Wingdings</vt:lpstr>
      <vt:lpstr>Wingdings 2</vt:lpstr>
      <vt:lpstr>Wingdings 3</vt:lpstr>
      <vt:lpstr>Theme21</vt:lpstr>
      <vt:lpstr>Pathology of Uterine Cervix </vt:lpstr>
      <vt:lpstr>Lecture Outline:  Pathology of the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 (HPV) infection</vt:lpstr>
      <vt:lpstr>PowerPoint Presentation</vt:lpstr>
      <vt:lpstr>CERVICAL INTRAEPITHELIAL NEOPLASIA (CIN) Also known as  SQUAMOUS INTRAEPITHELIAL LESIONS (SIL)  &amp;  CERVICAL CARCINOMA</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Invasive Cervical Carcinoma</vt:lpstr>
      <vt:lpstr>PowerPoint Presentation</vt:lpstr>
      <vt:lpstr>PowerPoint Presentation</vt:lpstr>
      <vt:lpstr>Cervical cancer</vt:lpstr>
      <vt:lpstr>INVASIVE SQUAMOUS CELL CARCINOMA OF CERVIX:</vt:lpstr>
      <vt:lpstr>Cervical Carcinoma: Treatment</vt:lpstr>
      <vt:lpstr>Additional information: Cervical Carcinoma, Staging</vt:lpstr>
      <vt:lpstr>A, Carcinoma of the cervix, well advanced. B, Early stromal invasion occurring in a cervical intraepithelial neoplasm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Uterine Cervix </dc:title>
  <cp:lastModifiedBy>Tariq Aljohani</cp:lastModifiedBy>
  <cp:revision>27</cp:revision>
  <dcterms:created xsi:type="dcterms:W3CDTF">2017-04-22T21:56:16Z</dcterms:created>
  <dcterms:modified xsi:type="dcterms:W3CDTF">2018-03-26T05:19:43Z</dcterms:modified>
</cp:coreProperties>
</file>