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5" r:id="rId2"/>
    <p:sldMasterId id="2147483731" r:id="rId3"/>
  </p:sldMasterIdLst>
  <p:sldIdLst>
    <p:sldId id="257" r:id="rId4"/>
    <p:sldId id="258" r:id="rId5"/>
    <p:sldId id="282" r:id="rId6"/>
    <p:sldId id="259" r:id="rId7"/>
    <p:sldId id="260" r:id="rId8"/>
    <p:sldId id="261" r:id="rId9"/>
    <p:sldId id="262" r:id="rId10"/>
    <p:sldId id="263" r:id="rId11"/>
    <p:sldId id="283" r:id="rId12"/>
    <p:sldId id="264" r:id="rId13"/>
    <p:sldId id="265" r:id="rId14"/>
    <p:sldId id="266" r:id="rId15"/>
    <p:sldId id="267" r:id="rId16"/>
    <p:sldId id="268" r:id="rId17"/>
    <p:sldId id="285" r:id="rId18"/>
    <p:sldId id="270" r:id="rId19"/>
    <p:sldId id="284" r:id="rId20"/>
    <p:sldId id="286" r:id="rId21"/>
    <p:sldId id="293" r:id="rId22"/>
    <p:sldId id="271" r:id="rId23"/>
    <p:sldId id="272" r:id="rId24"/>
    <p:sldId id="273" r:id="rId25"/>
    <p:sldId id="274" r:id="rId26"/>
    <p:sldId id="298" r:id="rId27"/>
    <p:sldId id="287" r:id="rId28"/>
    <p:sldId id="275" r:id="rId29"/>
    <p:sldId id="276" r:id="rId30"/>
    <p:sldId id="299" r:id="rId31"/>
    <p:sldId id="277" r:id="rId32"/>
    <p:sldId id="289" r:id="rId33"/>
    <p:sldId id="278" r:id="rId34"/>
    <p:sldId id="279" r:id="rId35"/>
    <p:sldId id="280" r:id="rId36"/>
    <p:sldId id="300" r:id="rId3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p:cViewPr varScale="1">
        <p:scale>
          <a:sx n="116" d="100"/>
          <a:sy n="116" d="100"/>
        </p:scale>
        <p:origin x="1386" y="108"/>
      </p:cViewPr>
      <p:guideLst>
        <p:guide orient="horz" pos="2160"/>
        <p:guide pos="2880"/>
      </p:guideLst>
    </p:cSldViewPr>
  </p:slideViewPr>
  <p:notesTextViewPr>
    <p:cViewPr>
      <p:scale>
        <a:sx n="1" d="1"/>
        <a:sy n="1" d="1"/>
      </p:scale>
      <p:origin x="0" y="0"/>
    </p:cViewPr>
  </p:notesTextViewPr>
  <p:sorterViewPr>
    <p:cViewPr>
      <p:scale>
        <a:sx n="100" d="100"/>
        <a:sy n="100" d="100"/>
      </p:scale>
      <p:origin x="0" y="-59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AD2830-F273-4060-86D4-4212F8838728}" type="slidenum">
              <a:rPr lang="en-US" smtClean="0"/>
              <a:pPr/>
              <a:t>‹#›</a:t>
            </a:fld>
            <a:endParaRPr lang="en-US"/>
          </a:p>
        </p:txBody>
      </p:sp>
    </p:spTree>
    <p:extLst>
      <p:ext uri="{BB962C8B-B14F-4D97-AF65-F5344CB8AC3E}">
        <p14:creationId xmlns:p14="http://schemas.microsoft.com/office/powerpoint/2010/main" val="389371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3642446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1994842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ABAD2830-F273-4060-86D4-4212F8838728}" type="slidenum">
              <a:rPr lang="en-US" smtClean="0"/>
              <a:pPr/>
              <a:t>‹#›</a:t>
            </a:fld>
            <a:endParaRPr lang="en-US"/>
          </a:p>
        </p:txBody>
      </p:sp>
    </p:spTree>
    <p:extLst>
      <p:ext uri="{BB962C8B-B14F-4D97-AF65-F5344CB8AC3E}">
        <p14:creationId xmlns:p14="http://schemas.microsoft.com/office/powerpoint/2010/main" val="233846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9AED484-F614-4F83-9E0A-076B4E5CA0E7}"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5601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dirty="0"/>
          </a:p>
        </p:txBody>
      </p:sp>
      <p:sp>
        <p:nvSpPr>
          <p:cNvPr id="12" name="Date Placeholder 11"/>
          <p:cNvSpPr>
            <a:spLocks noGrp="1"/>
          </p:cNvSpPr>
          <p:nvPr>
            <p:ph type="dt" sz="half" idx="10"/>
          </p:nvPr>
        </p:nvSpPr>
        <p:spPr/>
        <p:txBody>
          <a:bodyPr/>
          <a:lstStyle/>
          <a:p>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AB13AC2-A539-44A5-A75A-C18879A01690}"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81863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896CBDDE-ADDB-4969-B498-C64558BF0988}"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12006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lang="en-US" smtClean="0"/>
              <a:t>Click to edit Master title style</a:t>
            </a:r>
            <a:endParaRPr lang="en-US" dirty="0"/>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F199A621-527F-4419-8114-66700E9D8B3C}"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18238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05DA4931-8AD3-4F39-AFC6-75B298129106}" type="slidenum">
              <a:rPr lang="en-US" smtClean="0"/>
              <a:pPr/>
              <a:t>‹#›</a:t>
            </a:fld>
            <a:endParaRPr lang="en-US"/>
          </a:p>
        </p:txBody>
      </p:sp>
    </p:spTree>
    <p:extLst>
      <p:ext uri="{BB962C8B-B14F-4D97-AF65-F5344CB8AC3E}">
        <p14:creationId xmlns:p14="http://schemas.microsoft.com/office/powerpoint/2010/main" val="353870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E9BF9D10-0EE8-4FE1-A679-2758A24CF54E}" type="slidenum">
              <a:rPr lang="en-US" smtClean="0"/>
              <a:pPr/>
              <a:t>‹#›</a:t>
            </a:fld>
            <a:endParaRPr lang="en-US"/>
          </a:p>
        </p:txBody>
      </p:sp>
    </p:spTree>
    <p:extLst>
      <p:ext uri="{BB962C8B-B14F-4D97-AF65-F5344CB8AC3E}">
        <p14:creationId xmlns:p14="http://schemas.microsoft.com/office/powerpoint/2010/main" val="178560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99F1CA9D-7821-47AD-A6E4-8DB98AEA0B3D}" type="slidenum">
              <a:rPr lang="en-US" smtClean="0"/>
              <a:pPr/>
              <a:t>‹#›</a:t>
            </a:fld>
            <a:endParaRPr lang="en-US"/>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sm_pencil.png"/>
          <p:cNvPicPr>
            <a:picLocks noChangeAspect="1"/>
          </p:cNvPicPr>
          <p:nvPr/>
        </p:nvPicPr>
        <p:blipFill>
          <a:blip r:embed="rId2"/>
          <a:stretch>
            <a:fillRect/>
          </a:stretch>
        </p:blipFill>
        <p:spPr>
          <a:xfrm>
            <a:off x="612648" y="1755648"/>
            <a:ext cx="1615307" cy="2145615"/>
          </a:xfrm>
          <a:prstGeom prst="rect">
            <a:avLst/>
          </a:prstGeom>
          <a:ln w="50800" cap="sq" cmpd="dbl">
            <a:solidFill>
              <a:schemeClr val="accent2"/>
            </a:solidFill>
            <a:miter lim="800000"/>
          </a:ln>
        </p:spPr>
      </p:pic>
    </p:spTree>
    <p:extLst>
      <p:ext uri="{BB962C8B-B14F-4D97-AF65-F5344CB8AC3E}">
        <p14:creationId xmlns:p14="http://schemas.microsoft.com/office/powerpoint/2010/main" val="379252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a:t>
            </a:fld>
            <a:endParaRPr lang="en-US"/>
          </a:p>
        </p:txBody>
      </p:sp>
    </p:spTree>
    <p:extLst>
      <p:ext uri="{BB962C8B-B14F-4D97-AF65-F5344CB8AC3E}">
        <p14:creationId xmlns:p14="http://schemas.microsoft.com/office/powerpoint/2010/main" val="291469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lang="en-US" smtClean="0"/>
              <a:t>Click to edit Master title style</a:t>
            </a:r>
            <a:endParaRPr lang="en-US" dirty="0"/>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Date Placeholder 11"/>
          <p:cNvSpPr>
            <a:spLocks noGrp="1"/>
          </p:cNvSpPr>
          <p:nvPr>
            <p:ph type="dt" sz="half" idx="10"/>
          </p:nvPr>
        </p:nvSpPr>
        <p:spPr>
          <a:xfrm>
            <a:off x="6248400" y="6248400"/>
            <a:ext cx="2667000" cy="365125"/>
          </a:xfrm>
        </p:spPr>
        <p:txBody>
          <a:bodyPr rtlCol="0"/>
          <a:lstStyle/>
          <a:p>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6DDDB1C-7DF6-4C06-BC2C-8CA3CB84B2E6}"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lang="en-US" smtClean="0"/>
              <a:t>Click icon to add picture</a:t>
            </a:r>
            <a:endParaRPr lang="en-US" dirty="0"/>
          </a:p>
        </p:txBody>
      </p:sp>
    </p:spTree>
    <p:extLst>
      <p:ext uri="{BB962C8B-B14F-4D97-AF65-F5344CB8AC3E}">
        <p14:creationId xmlns:p14="http://schemas.microsoft.com/office/powerpoint/2010/main" val="73752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429229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53200" y="6248402"/>
            <a:ext cx="2209800" cy="365125"/>
          </a:xfrm>
        </p:spPr>
        <p:txBody>
          <a:bodyPr/>
          <a:lstStyle/>
          <a:p>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17635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B13AC2-A539-44A5-A75A-C18879A01690}" type="slidenum">
              <a:rPr lang="en-US" smtClean="0"/>
              <a:pPr/>
              <a:t>‹#›</a:t>
            </a:fld>
            <a:endParaRPr lang="en-US"/>
          </a:p>
        </p:txBody>
      </p:sp>
    </p:spTree>
    <p:extLst>
      <p:ext uri="{BB962C8B-B14F-4D97-AF65-F5344CB8AC3E}">
        <p14:creationId xmlns:p14="http://schemas.microsoft.com/office/powerpoint/2010/main" val="24743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6CBDDE-ADDB-4969-B498-C64558BF0988}" type="slidenum">
              <a:rPr lang="en-US" smtClean="0"/>
              <a:pPr/>
              <a:t>‹#›</a:t>
            </a:fld>
            <a:endParaRPr lang="en-US"/>
          </a:p>
        </p:txBody>
      </p:sp>
    </p:spTree>
    <p:extLst>
      <p:ext uri="{BB962C8B-B14F-4D97-AF65-F5344CB8AC3E}">
        <p14:creationId xmlns:p14="http://schemas.microsoft.com/office/powerpoint/2010/main" val="159161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99A621-527F-4419-8114-66700E9D8B3C}"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01478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DA4931-8AD3-4F39-AFC6-75B298129106}" type="slidenum">
              <a:rPr lang="en-US" smtClean="0"/>
              <a:pPr/>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6498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BF9D10-0EE8-4FE1-A679-2758A24CF54E}" type="slidenum">
              <a:rPr lang="en-US" smtClean="0"/>
              <a:pPr/>
              <a:t>‹#›</a:t>
            </a:fld>
            <a:endParaRPr lang="en-US"/>
          </a:p>
        </p:txBody>
      </p:sp>
    </p:spTree>
    <p:extLst>
      <p:ext uri="{BB962C8B-B14F-4D97-AF65-F5344CB8AC3E}">
        <p14:creationId xmlns:p14="http://schemas.microsoft.com/office/powerpoint/2010/main" val="292971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166265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DDDB1C-7DF6-4C06-BC2C-8CA3CB84B2E6}" type="slidenum">
              <a:rPr lang="en-US" smtClean="0"/>
              <a:pPr/>
              <a:t>‹#›</a:t>
            </a:fld>
            <a:endParaRPr lang="en-US"/>
          </a:p>
        </p:txBody>
      </p:sp>
    </p:spTree>
    <p:extLst>
      <p:ext uri="{BB962C8B-B14F-4D97-AF65-F5344CB8AC3E}">
        <p14:creationId xmlns:p14="http://schemas.microsoft.com/office/powerpoint/2010/main" val="297836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99F1CA9D-7821-47AD-A6E4-8DB98AEA0B3D}" type="slidenum">
              <a:rPr lang="en-US" smtClean="0"/>
              <a:pPr/>
              <a:t>‹#›</a:t>
            </a:fld>
            <a:endParaRPr lang="en-US"/>
          </a:p>
        </p:txBody>
      </p:sp>
    </p:spTree>
    <p:extLst>
      <p:ext uri="{BB962C8B-B14F-4D97-AF65-F5344CB8AC3E}">
        <p14:creationId xmlns:p14="http://schemas.microsoft.com/office/powerpoint/2010/main" val="319508894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lang="en-US" smtClean="0"/>
              <a:t>Click to edit Master title style</a:t>
            </a:r>
            <a:endParaRPr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a:defRPr sz="1400">
                <a:solidFill>
                  <a:schemeClr val="tx2"/>
                </a:solidFill>
              </a:defRPr>
            </a:lvl1pPr>
          </a:lstStyle>
          <a:p>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a:defRPr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a:defRPr sz="1400" b="1">
                <a:solidFill>
                  <a:srgbClr val="FFFFFF"/>
                </a:solidFill>
              </a:defRPr>
            </a:lvl1pPr>
          </a:lstStyle>
          <a:p>
            <a:fld id="{99F1CA9D-7821-47AD-A6E4-8DB98AEA0B3D}" type="slidenum">
              <a:rPr lang="en-US" smtClean="0"/>
              <a:pPr/>
              <a:t>‹#›</a:t>
            </a:fld>
            <a:endParaRPr lang="en-US"/>
          </a:p>
        </p:txBody>
      </p:sp>
    </p:spTree>
    <p:extLst>
      <p:ext uri="{BB962C8B-B14F-4D97-AF65-F5344CB8AC3E}">
        <p14:creationId xmlns:p14="http://schemas.microsoft.com/office/powerpoint/2010/main" val="323212127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rtl="0" eaLnBrk="1" latinLnBrk="0" hangingPunct="1">
        <a:spcBef>
          <a:spcPct val="0"/>
        </a:spcBef>
        <a:buNone/>
        <a:defRPr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406640" cy="1472184"/>
          </a:xfrm>
        </p:spPr>
        <p:txBody>
          <a:bodyPr rtlCol="0">
            <a:noAutofit/>
          </a:bodyPr>
          <a:lstStyle/>
          <a:p>
            <a:pPr fontAlgn="auto">
              <a:spcAft>
                <a:spcPts val="0"/>
              </a:spcAft>
              <a:defRPr/>
            </a:pPr>
            <a:r>
              <a:rPr lang="en-US" sz="2400" b="1" u="sng" dirty="0" smtClean="0"/>
              <a:t>DISORDERS OF PREGNANCY AND PLACENTA</a:t>
            </a:r>
            <a:r>
              <a:rPr lang="en-US" sz="2400" b="1" dirty="0" smtClean="0"/>
              <a:t/>
            </a:r>
            <a:br>
              <a:rPr lang="en-US" sz="2400" b="1" dirty="0" smtClean="0"/>
            </a:br>
            <a:r>
              <a:rPr lang="en-US" sz="2400" b="1" dirty="0" smtClean="0"/>
              <a:t/>
            </a:r>
            <a:br>
              <a:rPr lang="en-US" sz="2400" b="1" dirty="0" smtClean="0"/>
            </a:br>
            <a:r>
              <a:rPr lang="en-US" sz="2400" b="1" dirty="0" smtClean="0"/>
              <a:t>ECTOPIC PREGNANCY, SPONTANEOUS ABORTION AND GESTATIONAL TROPHOBLASTIC DISEASE.</a:t>
            </a:r>
            <a:endParaRPr lang="en-US" sz="2400" b="1" dirty="0"/>
          </a:p>
        </p:txBody>
      </p:sp>
      <p:sp>
        <p:nvSpPr>
          <p:cNvPr id="4" name="Subtitle 3"/>
          <p:cNvSpPr>
            <a:spLocks noGrp="1"/>
          </p:cNvSpPr>
          <p:nvPr>
            <p:ph type="subTitle" idx="1"/>
          </p:nvPr>
        </p:nvSpPr>
        <p:spPr>
          <a:xfrm>
            <a:off x="914400" y="3962400"/>
            <a:ext cx="7406640" cy="1752600"/>
          </a:xfrm>
        </p:spPr>
        <p:txBody>
          <a:bodyPr>
            <a:normAutofit fontScale="77500" lnSpcReduction="20000"/>
          </a:bodyPr>
          <a:lstStyle/>
          <a:p>
            <a:endParaRPr lang="en-US" dirty="0" smtClean="0"/>
          </a:p>
          <a:p>
            <a:r>
              <a:rPr lang="en-US" dirty="0" smtClean="0">
                <a:solidFill>
                  <a:schemeClr val="tx1"/>
                </a:solidFill>
              </a:rPr>
              <a:t>Pathology</a:t>
            </a:r>
            <a:endParaRPr lang="en-US" dirty="0" smtClean="0">
              <a:solidFill>
                <a:schemeClr val="tx1"/>
              </a:solidFill>
            </a:endParaRPr>
          </a:p>
          <a:p>
            <a:r>
              <a:rPr lang="en-US" dirty="0" smtClean="0">
                <a:solidFill>
                  <a:schemeClr val="tx1"/>
                </a:solidFill>
              </a:rPr>
              <a:t>KSU, Riyadh</a:t>
            </a:r>
          </a:p>
          <a:p>
            <a:r>
              <a:rPr lang="en-US" dirty="0" smtClean="0">
                <a:solidFill>
                  <a:schemeClr val="tx1"/>
                </a:solidFill>
              </a:rPr>
              <a:t>March 2018</a:t>
            </a:r>
          </a:p>
          <a:p>
            <a:r>
              <a:rPr lang="en-US" dirty="0">
                <a:solidFill>
                  <a:schemeClr val="tx1"/>
                </a:solidFill>
              </a:rPr>
              <a:t>Reference: Robbins &amp; </a:t>
            </a:r>
            <a:r>
              <a:rPr lang="en-US" dirty="0" err="1">
                <a:solidFill>
                  <a:schemeClr val="tx1"/>
                </a:solidFill>
              </a:rPr>
              <a:t>Cotran</a:t>
            </a:r>
            <a:r>
              <a:rPr lang="en-US" dirty="0">
                <a:solidFill>
                  <a:schemeClr val="tx1"/>
                </a:solidFill>
              </a:rPr>
              <a:t> Pathology and Rubin’s Pathology</a:t>
            </a:r>
          </a:p>
          <a:p>
            <a:endParaRPr lang="en-US" dirty="0"/>
          </a:p>
        </p:txBody>
      </p:sp>
    </p:spTree>
    <p:extLst>
      <p:ext uri="{BB962C8B-B14F-4D97-AF65-F5344CB8AC3E}">
        <p14:creationId xmlns:p14="http://schemas.microsoft.com/office/powerpoint/2010/main" val="67516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p:nvPr>
        </p:nvSpPr>
        <p:spPr/>
        <p:txBody>
          <a:bodyPr>
            <a:normAutofit/>
          </a:bodyPr>
          <a:lstStyle/>
          <a:p>
            <a:r>
              <a:rPr lang="en-US" sz="3200" dirty="0" smtClean="0"/>
              <a:t>Spontaneous abortion (SAB)/ Miscarriage</a:t>
            </a:r>
          </a:p>
        </p:txBody>
      </p:sp>
      <p:sp>
        <p:nvSpPr>
          <p:cNvPr id="6147" name="Content Placeholder 1"/>
          <p:cNvSpPr>
            <a:spLocks noGrp="1"/>
          </p:cNvSpPr>
          <p:nvPr>
            <p:ph sz="quarter" idx="1"/>
          </p:nvPr>
        </p:nvSpPr>
        <p:spPr>
          <a:xfrm>
            <a:off x="457200" y="1524000"/>
            <a:ext cx="8382000" cy="3124200"/>
          </a:xfrm>
        </p:spPr>
        <p:txBody>
          <a:bodyPr>
            <a:normAutofit fontScale="70000" lnSpcReduction="20000"/>
          </a:bodyPr>
          <a:lstStyle/>
          <a:p>
            <a:pPr>
              <a:buFont typeface="Arial" panose="020B0604020202020204" pitchFamily="34" charset="0"/>
              <a:buChar char="•"/>
            </a:pPr>
            <a:r>
              <a:rPr lang="en-US" b="1" dirty="0" smtClean="0"/>
              <a:t>Also known as miscarriage</a:t>
            </a:r>
          </a:p>
          <a:p>
            <a:pPr>
              <a:buFont typeface="Arial" panose="020B0604020202020204" pitchFamily="34" charset="0"/>
              <a:buChar char="•"/>
            </a:pPr>
            <a:r>
              <a:rPr lang="en-US" dirty="0" smtClean="0"/>
              <a:t>It</a:t>
            </a:r>
            <a:r>
              <a:rPr lang="en-US" b="1" dirty="0" smtClean="0"/>
              <a:t> </a:t>
            </a:r>
            <a:r>
              <a:rPr lang="en-US" dirty="0"/>
              <a:t>is the spontaneous end of a pregnancy at a stage where the embryo or fetus is incapable of </a:t>
            </a:r>
            <a:r>
              <a:rPr lang="en-US" dirty="0" smtClean="0"/>
              <a:t>surviving. </a:t>
            </a:r>
            <a:endParaRPr lang="en-US" dirty="0"/>
          </a:p>
          <a:p>
            <a:pPr>
              <a:buFont typeface="Arial" panose="020B0604020202020204" pitchFamily="34" charset="0"/>
              <a:buChar char="•"/>
            </a:pPr>
            <a:r>
              <a:rPr lang="en-US" dirty="0"/>
              <a:t>Miscarriages that occur </a:t>
            </a:r>
            <a:endParaRPr lang="en-US" dirty="0" smtClean="0"/>
          </a:p>
          <a:p>
            <a:pPr lvl="1">
              <a:buFont typeface="Arial" panose="020B0604020202020204" pitchFamily="34" charset="0"/>
              <a:buChar char="•"/>
            </a:pPr>
            <a:r>
              <a:rPr lang="en-US" sz="2900" dirty="0" smtClean="0"/>
              <a:t>before </a:t>
            </a:r>
            <a:r>
              <a:rPr lang="en-US" sz="2900" dirty="0"/>
              <a:t>the </a:t>
            </a:r>
            <a:r>
              <a:rPr lang="en-US" sz="2900" dirty="0" smtClean="0"/>
              <a:t>6th </a:t>
            </a:r>
            <a:r>
              <a:rPr lang="en-US" sz="2900" dirty="0"/>
              <a:t>week of gestation are </a:t>
            </a:r>
            <a:r>
              <a:rPr lang="en-US" sz="2900" dirty="0" smtClean="0"/>
              <a:t>called </a:t>
            </a:r>
            <a:r>
              <a:rPr lang="en-US" sz="2900" i="1" dirty="0">
                <a:solidFill>
                  <a:srgbClr val="FF0000"/>
                </a:solidFill>
              </a:rPr>
              <a:t>early pregnancy loss or chemical pregnancy. </a:t>
            </a:r>
          </a:p>
          <a:p>
            <a:pPr lvl="1">
              <a:buFont typeface="Arial" panose="020B0604020202020204" pitchFamily="34" charset="0"/>
              <a:buChar char="•"/>
            </a:pPr>
            <a:r>
              <a:rPr lang="en-US" sz="2900" dirty="0" smtClean="0"/>
              <a:t>after </a:t>
            </a:r>
            <a:r>
              <a:rPr lang="en-US" sz="2900" dirty="0"/>
              <a:t>the </a:t>
            </a:r>
            <a:r>
              <a:rPr lang="en-US" sz="2900" dirty="0" smtClean="0"/>
              <a:t>6th week of gestation </a:t>
            </a:r>
            <a:r>
              <a:rPr lang="en-US" sz="2900" dirty="0"/>
              <a:t>are </a:t>
            </a:r>
            <a:r>
              <a:rPr lang="en-US" sz="2900" dirty="0" smtClean="0"/>
              <a:t>called </a:t>
            </a:r>
            <a:r>
              <a:rPr lang="en-US" sz="2900" i="1" dirty="0">
                <a:solidFill>
                  <a:srgbClr val="FF0000"/>
                </a:solidFill>
              </a:rPr>
              <a:t>clinical spontaneous abortion</a:t>
            </a:r>
            <a:r>
              <a:rPr lang="en-US" sz="2900" dirty="0"/>
              <a:t>.</a:t>
            </a:r>
          </a:p>
          <a:p>
            <a:pPr fontAlgn="auto">
              <a:spcAft>
                <a:spcPts val="0"/>
              </a:spcAft>
              <a:buFont typeface="Arial" pitchFamily="34" charset="0"/>
              <a:buChar char="•"/>
              <a:defRPr/>
            </a:pPr>
            <a:r>
              <a:rPr lang="en-US" dirty="0" smtClean="0"/>
              <a:t>About 10-25</a:t>
            </a:r>
            <a:r>
              <a:rPr lang="en-US" dirty="0"/>
              <a:t>% of all </a:t>
            </a:r>
            <a:r>
              <a:rPr lang="en-US" dirty="0" smtClean="0"/>
              <a:t>pregnancies end </a:t>
            </a:r>
            <a:r>
              <a:rPr lang="en-US" dirty="0"/>
              <a:t>in miscarriage. </a:t>
            </a:r>
          </a:p>
          <a:p>
            <a:pPr fontAlgn="auto">
              <a:spcAft>
                <a:spcPts val="0"/>
              </a:spcAft>
              <a:buFont typeface="Arial" pitchFamily="34" charset="0"/>
              <a:buChar char="•"/>
              <a:defRPr/>
            </a:pPr>
            <a:r>
              <a:rPr lang="en-US" dirty="0"/>
              <a:t>Most miscarriages occur during the first 13 weeks of pregnancy. </a:t>
            </a:r>
            <a:r>
              <a:rPr lang="en-US" sz="2800" dirty="0"/>
              <a:t/>
            </a:r>
            <a:br>
              <a:rPr lang="en-US" sz="2800" dirty="0"/>
            </a:br>
            <a:endParaRPr lang="en-US" dirty="0" smtClean="0"/>
          </a:p>
        </p:txBody>
      </p:sp>
      <p:pic>
        <p:nvPicPr>
          <p:cNvPr id="7" name="Picture 6"/>
          <p:cNvPicPr>
            <a:picLocks noChangeAspect="1"/>
          </p:cNvPicPr>
          <p:nvPr/>
        </p:nvPicPr>
        <p:blipFill>
          <a:blip r:embed="rId2"/>
          <a:stretch>
            <a:fillRect/>
          </a:stretch>
        </p:blipFill>
        <p:spPr>
          <a:xfrm>
            <a:off x="5181600" y="4335236"/>
            <a:ext cx="3894489" cy="2299156"/>
          </a:xfrm>
          <a:prstGeom prst="rect">
            <a:avLst/>
          </a:prstGeom>
        </p:spPr>
      </p:pic>
      <p:sp>
        <p:nvSpPr>
          <p:cNvPr id="8" name="Rectangle 7"/>
          <p:cNvSpPr/>
          <p:nvPr/>
        </p:nvSpPr>
        <p:spPr>
          <a:xfrm>
            <a:off x="5334000" y="6642556"/>
            <a:ext cx="4572000" cy="215444"/>
          </a:xfrm>
          <a:prstGeom prst="rect">
            <a:avLst/>
          </a:prstGeom>
        </p:spPr>
        <p:txBody>
          <a:bodyPr>
            <a:spAutoFit/>
          </a:bodyPr>
          <a:lstStyle/>
          <a:p>
            <a:r>
              <a:rPr lang="en-US" sz="800" dirty="0"/>
              <a:t>http://www.symptomsandtreatment.net/wp-content/uploads/2011/11/Miscarriage.jpg</a:t>
            </a:r>
          </a:p>
        </p:txBody>
      </p:sp>
    </p:spTree>
    <p:extLst>
      <p:ext uri="{BB962C8B-B14F-4D97-AF65-F5344CB8AC3E}">
        <p14:creationId xmlns:p14="http://schemas.microsoft.com/office/powerpoint/2010/main" val="277855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p:cNvSpPr>
            <a:spLocks noGrp="1"/>
          </p:cNvSpPr>
          <p:nvPr>
            <p:ph type="title"/>
          </p:nvPr>
        </p:nvSpPr>
        <p:spPr/>
        <p:txBody>
          <a:bodyPr/>
          <a:lstStyle/>
          <a:p>
            <a:r>
              <a:rPr lang="en-US" dirty="0" smtClean="0"/>
              <a:t>Causes of SAB/Miscarriage:</a:t>
            </a:r>
          </a:p>
        </p:txBody>
      </p:sp>
      <p:sp>
        <p:nvSpPr>
          <p:cNvPr id="7171" name="Content Placeholder 1"/>
          <p:cNvSpPr>
            <a:spLocks noGrp="1"/>
          </p:cNvSpPr>
          <p:nvPr>
            <p:ph sz="quarter" idx="1"/>
          </p:nvPr>
        </p:nvSpPr>
        <p:spPr>
          <a:xfrm>
            <a:off x="612648" y="1628775"/>
            <a:ext cx="8321040" cy="4525963"/>
          </a:xfrm>
        </p:spPr>
        <p:txBody>
          <a:bodyPr>
            <a:normAutofit fontScale="77500" lnSpcReduction="20000"/>
          </a:bodyPr>
          <a:lstStyle/>
          <a:p>
            <a:pPr>
              <a:buFont typeface="Arial" panose="020B0604020202020204" pitchFamily="34" charset="0"/>
              <a:buChar char="•"/>
            </a:pPr>
            <a:r>
              <a:rPr lang="en-US" dirty="0"/>
              <a:t>Most miscarriages occur during the first trimester.</a:t>
            </a:r>
          </a:p>
          <a:p>
            <a:pPr>
              <a:buFont typeface="Arial" panose="020B0604020202020204" pitchFamily="34" charset="0"/>
              <a:buChar char="•"/>
            </a:pPr>
            <a:r>
              <a:rPr lang="en-US" dirty="0" smtClean="0"/>
              <a:t>The cause of a miscarriage cannot always be determined. </a:t>
            </a:r>
          </a:p>
          <a:p>
            <a:pPr>
              <a:buFont typeface="Arial" panose="020B0604020202020204" pitchFamily="34" charset="0"/>
              <a:buChar char="•"/>
            </a:pPr>
            <a:r>
              <a:rPr lang="en-US" dirty="0" smtClean="0"/>
              <a:t>Miscarriages can occur for many reasons. Chromosomal abnormalities of the fetus are the most common cause of early miscarriages. The causes are as follows</a:t>
            </a:r>
          </a:p>
          <a:p>
            <a:pPr>
              <a:buFont typeface="Wingdings 3" pitchFamily="18" charset="2"/>
              <a:buNone/>
            </a:pPr>
            <a:r>
              <a:rPr lang="en-US" b="1" dirty="0" smtClean="0"/>
              <a:t>1. </a:t>
            </a:r>
            <a:r>
              <a:rPr lang="en-US" b="1" dirty="0"/>
              <a:t>Chromosomal abnormalities</a:t>
            </a:r>
            <a:r>
              <a:rPr lang="en-US" dirty="0"/>
              <a:t>:  </a:t>
            </a:r>
          </a:p>
          <a:p>
            <a:pPr lvl="1">
              <a:buFont typeface="Wingdings" panose="05000000000000000000" pitchFamily="2" charset="2"/>
              <a:buChar char="Ø"/>
            </a:pPr>
            <a:r>
              <a:rPr lang="en-US" sz="2900" dirty="0"/>
              <a:t>Half of the </a:t>
            </a:r>
            <a:r>
              <a:rPr lang="en-US" sz="2900" dirty="0" smtClean="0"/>
              <a:t>1st </a:t>
            </a:r>
            <a:r>
              <a:rPr lang="en-US" sz="2900" dirty="0"/>
              <a:t>trimester miscarriages </a:t>
            </a:r>
            <a:r>
              <a:rPr lang="en-US" sz="2900" dirty="0" smtClean="0"/>
              <a:t>have </a:t>
            </a:r>
            <a:r>
              <a:rPr lang="en-US" sz="2900" dirty="0"/>
              <a:t>abnormal chromosomes. </a:t>
            </a:r>
            <a:endParaRPr lang="en-US" sz="2900" dirty="0" smtClean="0"/>
          </a:p>
          <a:p>
            <a:pPr lvl="1">
              <a:buFont typeface="Wingdings" panose="05000000000000000000" pitchFamily="2" charset="2"/>
              <a:buChar char="Ø"/>
            </a:pPr>
            <a:r>
              <a:rPr lang="en-US" sz="2900" dirty="0" smtClean="0"/>
              <a:t>Chromosomal abnormalities also become more common with aging, and women over age 35 have a higher rate of miscarriage than younger women. </a:t>
            </a:r>
          </a:p>
          <a:p>
            <a:pPr lvl="1">
              <a:buFont typeface="Wingdings" panose="05000000000000000000" pitchFamily="2" charset="2"/>
              <a:buChar char="Ø"/>
            </a:pPr>
            <a:r>
              <a:rPr lang="en-US" sz="2900" dirty="0" smtClean="0"/>
              <a:t>A </a:t>
            </a:r>
            <a:r>
              <a:rPr lang="en-US" sz="2900" dirty="0"/>
              <a:t>pregnancy with a genetic problem has a 95% probability of ending in miscarriage.   </a:t>
            </a:r>
          </a:p>
          <a:p>
            <a:endParaRPr lang="en-US" sz="2400" dirty="0" smtClean="0"/>
          </a:p>
          <a:p>
            <a:endParaRPr lang="en-US" dirty="0" smtClean="0"/>
          </a:p>
        </p:txBody>
      </p:sp>
    </p:spTree>
    <p:extLst>
      <p:ext uri="{BB962C8B-B14F-4D97-AF65-F5344CB8AC3E}">
        <p14:creationId xmlns:p14="http://schemas.microsoft.com/office/powerpoint/2010/main" val="386604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p:nvPr>
        </p:nvSpPr>
        <p:spPr/>
        <p:txBody>
          <a:bodyPr/>
          <a:lstStyle/>
          <a:p>
            <a:r>
              <a:rPr lang="en-US" dirty="0" smtClean="0"/>
              <a:t>Causes of SAB/miscarriage</a:t>
            </a:r>
          </a:p>
        </p:txBody>
      </p:sp>
      <p:sp>
        <p:nvSpPr>
          <p:cNvPr id="9219" name="Content Placeholder 1"/>
          <p:cNvSpPr>
            <a:spLocks noGrp="1"/>
          </p:cNvSpPr>
          <p:nvPr>
            <p:ph sz="quarter" idx="1"/>
          </p:nvPr>
        </p:nvSpPr>
        <p:spPr>
          <a:xfrm>
            <a:off x="381000" y="1752600"/>
            <a:ext cx="8655496" cy="5029200"/>
          </a:xfrm>
        </p:spPr>
        <p:txBody>
          <a:bodyPr>
            <a:normAutofit fontScale="92500" lnSpcReduction="20000"/>
          </a:bodyPr>
          <a:lstStyle/>
          <a:p>
            <a:pPr>
              <a:buFont typeface="Wingdings 3" pitchFamily="18" charset="2"/>
              <a:buNone/>
            </a:pPr>
            <a:r>
              <a:rPr lang="en-US" sz="1900" b="1" dirty="0" smtClean="0"/>
              <a:t>2. Hormonal problems: </a:t>
            </a:r>
            <a:r>
              <a:rPr lang="en-US" sz="1900" dirty="0" smtClean="0"/>
              <a:t>there is an increased risk of miscarriage with </a:t>
            </a:r>
          </a:p>
          <a:p>
            <a:pPr lvl="1">
              <a:buFont typeface="Wingdings" panose="05000000000000000000" pitchFamily="2" charset="2"/>
              <a:buChar char="Ø"/>
            </a:pPr>
            <a:r>
              <a:rPr lang="en-US" sz="1900" dirty="0" smtClean="0"/>
              <a:t>Cushing’s Syndrome </a:t>
            </a:r>
          </a:p>
          <a:p>
            <a:pPr lvl="1">
              <a:buFont typeface="Wingdings" panose="05000000000000000000" pitchFamily="2" charset="2"/>
              <a:buChar char="Ø"/>
            </a:pPr>
            <a:r>
              <a:rPr lang="en-US" sz="1900" dirty="0" smtClean="0"/>
              <a:t>Thyroid disease </a:t>
            </a:r>
          </a:p>
          <a:p>
            <a:pPr lvl="1">
              <a:buFont typeface="Wingdings" panose="05000000000000000000" pitchFamily="2" charset="2"/>
              <a:buChar char="Ø"/>
            </a:pPr>
            <a:r>
              <a:rPr lang="en-US" sz="1900" dirty="0"/>
              <a:t>P</a:t>
            </a:r>
            <a:r>
              <a:rPr lang="en-US" sz="1900" dirty="0" smtClean="0"/>
              <a:t>olycystic ovary syndrome (PCOS).  </a:t>
            </a:r>
          </a:p>
          <a:p>
            <a:pPr lvl="1">
              <a:buFont typeface="Wingdings" panose="05000000000000000000" pitchFamily="2" charset="2"/>
              <a:buChar char="Ø"/>
            </a:pPr>
            <a:r>
              <a:rPr lang="en-US" sz="1900" dirty="0" smtClean="0"/>
              <a:t>Diabetes: good </a:t>
            </a:r>
            <a:r>
              <a:rPr lang="en-US" sz="1900" dirty="0"/>
              <a:t>control of blood sugars during pregnancy is </a:t>
            </a:r>
            <a:r>
              <a:rPr lang="en-US" sz="1900" dirty="0" smtClean="0"/>
              <a:t>important. If the diabetes is not well controlled, there is increase risk of miscarriages and also of the baby to have birth defects. </a:t>
            </a:r>
          </a:p>
          <a:p>
            <a:pPr lvl="1">
              <a:buFont typeface="Wingdings" panose="05000000000000000000" pitchFamily="2" charset="2"/>
              <a:buChar char="Ø"/>
            </a:pPr>
            <a:r>
              <a:rPr lang="en-US" sz="1900" dirty="0" smtClean="0"/>
              <a:t>Inadequate function of the corpus luteum in the ovary (which produces progesterone necessary for maintenance of the very early stages of pregnancy) leads to </a:t>
            </a:r>
            <a:r>
              <a:rPr lang="en-US" sz="1900" dirty="0" err="1" smtClean="0"/>
              <a:t>progeterone</a:t>
            </a:r>
            <a:r>
              <a:rPr lang="en-US" sz="1900" dirty="0" smtClean="0"/>
              <a:t> deficiency which may lead to miscarriage.   </a:t>
            </a:r>
          </a:p>
          <a:p>
            <a:pPr>
              <a:buFont typeface="Wingdings 3" pitchFamily="18" charset="2"/>
              <a:buNone/>
            </a:pPr>
            <a:r>
              <a:rPr lang="en-US" sz="1900" b="1" dirty="0"/>
              <a:t>3. Infections</a:t>
            </a:r>
            <a:r>
              <a:rPr lang="en-US" sz="1900" dirty="0" smtClean="0"/>
              <a:t>: by </a:t>
            </a:r>
            <a:r>
              <a:rPr lang="en-US" sz="1900" dirty="0"/>
              <a:t>Listeria monocytogenes, Toxoplasma </a:t>
            </a:r>
            <a:r>
              <a:rPr lang="en-US" sz="1900" dirty="0" err="1"/>
              <a:t>gondii</a:t>
            </a:r>
            <a:r>
              <a:rPr lang="en-US" sz="1900" dirty="0"/>
              <a:t>, parvovirus B19, rubella, herpes simplex, cytomegalovirus and lymphocytic </a:t>
            </a:r>
            <a:r>
              <a:rPr lang="en-US" sz="1900" dirty="0" err="1"/>
              <a:t>choriomeningitis</a:t>
            </a:r>
            <a:r>
              <a:rPr lang="en-US" sz="1900" dirty="0"/>
              <a:t> virus </a:t>
            </a:r>
            <a:r>
              <a:rPr lang="en-US" sz="1900" dirty="0" err="1" smtClean="0"/>
              <a:t>etc</a:t>
            </a:r>
            <a:r>
              <a:rPr lang="en-US" sz="1900" dirty="0" smtClean="0"/>
              <a:t> </a:t>
            </a:r>
            <a:r>
              <a:rPr lang="en-US" sz="1900" dirty="0"/>
              <a:t>are associated with an increased risk of pregnancy </a:t>
            </a:r>
            <a:r>
              <a:rPr lang="en-US" sz="1900" dirty="0" smtClean="0"/>
              <a:t>loss.</a:t>
            </a:r>
            <a:endParaRPr lang="en-US" sz="1900" dirty="0"/>
          </a:p>
          <a:p>
            <a:pPr>
              <a:buNone/>
            </a:pPr>
            <a:r>
              <a:rPr lang="en-US" sz="1900" b="1" dirty="0" smtClean="0"/>
              <a:t>4</a:t>
            </a:r>
            <a:r>
              <a:rPr lang="en-US" sz="1900" b="1" dirty="0"/>
              <a:t>. Maternal health </a:t>
            </a:r>
            <a:r>
              <a:rPr lang="en-US" sz="1900" b="1" dirty="0" smtClean="0"/>
              <a:t>problems can predispose to miscarriages </a:t>
            </a:r>
            <a:r>
              <a:rPr lang="en-US" sz="1900" b="1" dirty="0"/>
              <a:t>e.g. </a:t>
            </a:r>
            <a:r>
              <a:rPr lang="en-US" sz="1900" dirty="0" smtClean="0"/>
              <a:t>systemic </a:t>
            </a:r>
            <a:r>
              <a:rPr lang="en-US" sz="1900" dirty="0"/>
              <a:t>lupus erythematosus and </a:t>
            </a:r>
            <a:r>
              <a:rPr lang="en-US" sz="1900" dirty="0" err="1"/>
              <a:t>antiphospholipid</a:t>
            </a:r>
            <a:r>
              <a:rPr lang="en-US" sz="1900" dirty="0"/>
              <a:t> antibody </a:t>
            </a:r>
            <a:r>
              <a:rPr lang="en-US" sz="1900" dirty="0" smtClean="0"/>
              <a:t>syndrome </a:t>
            </a:r>
          </a:p>
          <a:p>
            <a:pPr>
              <a:buNone/>
            </a:pPr>
            <a:r>
              <a:rPr lang="en-US" sz="1900" b="1" dirty="0" smtClean="0"/>
              <a:t>5</a:t>
            </a:r>
            <a:r>
              <a:rPr lang="en-US" sz="1900" b="1" dirty="0"/>
              <a:t>. </a:t>
            </a:r>
            <a:r>
              <a:rPr lang="en-US" sz="1900" b="1" dirty="0" smtClean="0"/>
              <a:t>Lifestyle:</a:t>
            </a:r>
            <a:r>
              <a:rPr lang="en-US" sz="1900" dirty="0" smtClean="0"/>
              <a:t> </a:t>
            </a:r>
            <a:r>
              <a:rPr lang="en-US" sz="1900" dirty="0"/>
              <a:t>smoking, drug use, </a:t>
            </a:r>
            <a:r>
              <a:rPr lang="en-US" sz="1900" dirty="0" smtClean="0"/>
              <a:t>malnutrition and </a:t>
            </a:r>
            <a:r>
              <a:rPr lang="en-US" sz="1900" dirty="0"/>
              <a:t>exposure to radiation or toxic </a:t>
            </a:r>
            <a:r>
              <a:rPr lang="en-US" sz="1900" dirty="0" smtClean="0"/>
              <a:t>substances</a:t>
            </a:r>
          </a:p>
          <a:p>
            <a:pPr>
              <a:buNone/>
            </a:pPr>
            <a:r>
              <a:rPr lang="en-US" sz="1900" b="1" dirty="0" smtClean="0"/>
              <a:t>6. Maternal </a:t>
            </a:r>
            <a:r>
              <a:rPr lang="en-US" sz="1900" b="1" dirty="0"/>
              <a:t>age</a:t>
            </a:r>
            <a:r>
              <a:rPr lang="en-US" sz="1900" dirty="0"/>
              <a:t>: SABs increase after age 35 due to ovum </a:t>
            </a:r>
            <a:r>
              <a:rPr lang="en-US" sz="1900" dirty="0" smtClean="0"/>
              <a:t>abnormalities</a:t>
            </a:r>
          </a:p>
          <a:p>
            <a:pPr>
              <a:buNone/>
            </a:pPr>
            <a:r>
              <a:rPr lang="en-US" sz="1900" b="1" dirty="0" smtClean="0"/>
              <a:t>7. </a:t>
            </a:r>
            <a:r>
              <a:rPr lang="en-US" sz="1900" b="1" dirty="0"/>
              <a:t>Maternal trauma </a:t>
            </a:r>
          </a:p>
          <a:p>
            <a:pPr>
              <a:buNone/>
            </a:pPr>
            <a:endParaRPr lang="en-US" sz="2000" dirty="0"/>
          </a:p>
          <a:p>
            <a:pPr>
              <a:buNone/>
            </a:pPr>
            <a:endParaRPr lang="en-US" sz="2000" dirty="0"/>
          </a:p>
          <a:p>
            <a:pPr>
              <a:buFont typeface="Wingdings 3" pitchFamily="18" charset="2"/>
              <a:buNone/>
            </a:pPr>
            <a:endParaRPr lang="en-US" sz="2000" dirty="0" smtClean="0"/>
          </a:p>
          <a:p>
            <a:pPr>
              <a:buFont typeface="Wingdings 3" pitchFamily="18" charset="2"/>
              <a:buNone/>
            </a:pPr>
            <a:endParaRPr lang="en-US" sz="2000" dirty="0" smtClean="0"/>
          </a:p>
        </p:txBody>
      </p:sp>
    </p:spTree>
    <p:extLst>
      <p:ext uri="{BB962C8B-B14F-4D97-AF65-F5344CB8AC3E}">
        <p14:creationId xmlns:p14="http://schemas.microsoft.com/office/powerpoint/2010/main" val="378701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p:cNvSpPr>
            <a:spLocks noGrp="1"/>
          </p:cNvSpPr>
          <p:nvPr>
            <p:ph type="title"/>
          </p:nvPr>
        </p:nvSpPr>
        <p:spPr/>
        <p:txBody>
          <a:bodyPr/>
          <a:lstStyle/>
          <a:p>
            <a:r>
              <a:rPr lang="en-US" dirty="0" smtClean="0"/>
              <a:t>Causes of SAB/miscarriage</a:t>
            </a:r>
          </a:p>
        </p:txBody>
      </p:sp>
      <p:sp>
        <p:nvSpPr>
          <p:cNvPr id="11267" name="Content Placeholder 1"/>
          <p:cNvSpPr>
            <a:spLocks noGrp="1"/>
          </p:cNvSpPr>
          <p:nvPr>
            <p:ph sz="quarter" idx="1"/>
          </p:nvPr>
        </p:nvSpPr>
        <p:spPr>
          <a:xfrm>
            <a:off x="304800" y="1600200"/>
            <a:ext cx="4160460" cy="4925144"/>
          </a:xfrm>
        </p:spPr>
        <p:txBody>
          <a:bodyPr>
            <a:normAutofit fontScale="77500" lnSpcReduction="20000"/>
          </a:bodyPr>
          <a:lstStyle/>
          <a:p>
            <a:pPr>
              <a:buFont typeface="Wingdings 3" pitchFamily="18" charset="2"/>
              <a:buNone/>
            </a:pPr>
            <a:endParaRPr lang="en-US" b="1" dirty="0" smtClean="0"/>
          </a:p>
          <a:p>
            <a:pPr>
              <a:buFont typeface="Wingdings 3" pitchFamily="18" charset="2"/>
              <a:buNone/>
            </a:pPr>
            <a:r>
              <a:rPr lang="en-US" b="1" dirty="0" smtClean="0"/>
              <a:t>8. Abnormal structural anatomy </a:t>
            </a:r>
            <a:r>
              <a:rPr lang="en-US" dirty="0" smtClean="0"/>
              <a:t>of the uterus can also cause miscarriages</a:t>
            </a:r>
            <a:r>
              <a:rPr lang="en-US" dirty="0"/>
              <a:t> </a:t>
            </a:r>
            <a:r>
              <a:rPr lang="en-US" dirty="0" smtClean="0"/>
              <a:t>e.g. </a:t>
            </a:r>
            <a:r>
              <a:rPr lang="en-US" dirty="0" err="1" smtClean="0"/>
              <a:t>septate</a:t>
            </a:r>
            <a:r>
              <a:rPr lang="en-US" dirty="0" smtClean="0"/>
              <a:t> or </a:t>
            </a:r>
            <a:r>
              <a:rPr lang="en-US" dirty="0" err="1" smtClean="0"/>
              <a:t>bicornate</a:t>
            </a:r>
            <a:r>
              <a:rPr lang="en-US" dirty="0" smtClean="0"/>
              <a:t> uterus affect placental attachment and growth. Therefore, an embryo implanting on the septum would be at increased risk of miscarriage. Uncommonly uterine fibroids can interfere with the embryo implantation and blood supply, thereby causing miscarriage </a:t>
            </a:r>
          </a:p>
          <a:p>
            <a:pPr>
              <a:buFont typeface="Wingdings 3" pitchFamily="18" charset="2"/>
              <a:buNone/>
            </a:pPr>
            <a:r>
              <a:rPr lang="en-US" b="1" dirty="0" smtClean="0"/>
              <a:t>9</a:t>
            </a:r>
            <a:r>
              <a:rPr lang="en-US" b="1" dirty="0"/>
              <a:t>. </a:t>
            </a:r>
            <a:r>
              <a:rPr lang="en-US" b="1" dirty="0" smtClean="0"/>
              <a:t>Others:</a:t>
            </a:r>
            <a:r>
              <a:rPr lang="en-US" dirty="0" smtClean="0"/>
              <a:t> surgical </a:t>
            </a:r>
            <a:r>
              <a:rPr lang="en-US" dirty="0"/>
              <a:t>procedures in the uterus during pregnancy </a:t>
            </a:r>
            <a:r>
              <a:rPr lang="en-US" dirty="0" err="1"/>
              <a:t>e.g</a:t>
            </a:r>
            <a:r>
              <a:rPr lang="en-US" dirty="0"/>
              <a:t> amniocentesis and </a:t>
            </a:r>
            <a:r>
              <a:rPr lang="en-US" dirty="0" err="1"/>
              <a:t>chorionc</a:t>
            </a:r>
            <a:r>
              <a:rPr lang="en-US" dirty="0"/>
              <a:t> villus sampling.</a:t>
            </a:r>
          </a:p>
          <a:p>
            <a:pPr>
              <a:buFont typeface="Wingdings 3" pitchFamily="18" charset="2"/>
              <a:buNone/>
            </a:pPr>
            <a:endParaRPr lang="en-US" sz="2400" dirty="0" smtClean="0"/>
          </a:p>
          <a:p>
            <a:endParaRPr lang="en-US" dirty="0" smtClean="0"/>
          </a:p>
          <a:p>
            <a:endParaRPr lang="en-US" dirty="0" smtClean="0"/>
          </a:p>
        </p:txBody>
      </p:sp>
      <p:pic>
        <p:nvPicPr>
          <p:cNvPr id="2" name="Picture 1"/>
          <p:cNvPicPr>
            <a:picLocks noChangeAspect="1"/>
          </p:cNvPicPr>
          <p:nvPr/>
        </p:nvPicPr>
        <p:blipFill>
          <a:blip r:embed="rId2"/>
          <a:stretch>
            <a:fillRect/>
          </a:stretch>
        </p:blipFill>
        <p:spPr>
          <a:xfrm>
            <a:off x="4465260" y="1505943"/>
            <a:ext cx="4678740" cy="3587034"/>
          </a:xfrm>
          <a:prstGeom prst="rect">
            <a:avLst/>
          </a:prstGeom>
        </p:spPr>
      </p:pic>
      <p:sp>
        <p:nvSpPr>
          <p:cNvPr id="3" name="Rectangle 2"/>
          <p:cNvSpPr/>
          <p:nvPr/>
        </p:nvSpPr>
        <p:spPr>
          <a:xfrm>
            <a:off x="5029200" y="5181600"/>
            <a:ext cx="4572000" cy="215444"/>
          </a:xfrm>
          <a:prstGeom prst="rect">
            <a:avLst/>
          </a:prstGeom>
        </p:spPr>
        <p:txBody>
          <a:bodyPr>
            <a:spAutoFit/>
          </a:bodyPr>
          <a:lstStyle/>
          <a:p>
            <a:r>
              <a:rPr lang="en-US" sz="800" dirty="0"/>
              <a:t>http://www.acfs2000.com/assets/images/surgery_services/mullerian7.jpg</a:t>
            </a:r>
          </a:p>
        </p:txBody>
      </p:sp>
    </p:spTree>
    <p:extLst>
      <p:ext uri="{BB962C8B-B14F-4D97-AF65-F5344CB8AC3E}">
        <p14:creationId xmlns:p14="http://schemas.microsoft.com/office/powerpoint/2010/main" val="77319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p:txBody>
          <a:bodyPr/>
          <a:lstStyle/>
          <a:p>
            <a:r>
              <a:rPr lang="en-US" dirty="0" smtClean="0"/>
              <a:t>SAB/miscarriage</a:t>
            </a:r>
          </a:p>
        </p:txBody>
      </p:sp>
      <p:sp>
        <p:nvSpPr>
          <p:cNvPr id="12291" name="Content Placeholder 1"/>
          <p:cNvSpPr>
            <a:spLocks noGrp="1"/>
          </p:cNvSpPr>
          <p:nvPr>
            <p:ph sz="quarter" idx="1"/>
          </p:nvPr>
        </p:nvSpPr>
        <p:spPr/>
        <p:txBody>
          <a:bodyPr>
            <a:normAutofit/>
          </a:bodyPr>
          <a:lstStyle/>
          <a:p>
            <a:pPr>
              <a:buFont typeface="Wingdings 3" pitchFamily="18" charset="2"/>
              <a:buNone/>
            </a:pPr>
            <a:r>
              <a:rPr lang="en-US" sz="2400" b="1" dirty="0" smtClean="0"/>
              <a:t>Diagnosis</a:t>
            </a:r>
            <a:r>
              <a:rPr lang="en-US" sz="2400" b="1" dirty="0"/>
              <a:t>: </a:t>
            </a:r>
          </a:p>
          <a:p>
            <a:pPr>
              <a:buFont typeface="Arial" panose="020B0604020202020204" pitchFamily="34" charset="0"/>
              <a:buChar char="•"/>
            </a:pPr>
            <a:r>
              <a:rPr lang="en-US" sz="2400" dirty="0"/>
              <a:t>A miscarriage can be confirmed </a:t>
            </a:r>
            <a:endParaRPr lang="en-US" sz="2400" dirty="0" smtClean="0"/>
          </a:p>
          <a:p>
            <a:pPr lvl="1">
              <a:buFont typeface="Wingdings" panose="05000000000000000000" pitchFamily="2" charset="2"/>
              <a:buChar char="Ø"/>
            </a:pPr>
            <a:r>
              <a:rPr lang="en-US" sz="2400" dirty="0" smtClean="0"/>
              <a:t>By ultrasound study</a:t>
            </a:r>
          </a:p>
          <a:p>
            <a:pPr lvl="1">
              <a:buFont typeface="Wingdings" panose="05000000000000000000" pitchFamily="2" charset="2"/>
              <a:buChar char="Ø"/>
            </a:pPr>
            <a:r>
              <a:rPr lang="en-US" sz="2400" dirty="0" smtClean="0"/>
              <a:t>By </a:t>
            </a:r>
            <a:r>
              <a:rPr lang="en-US" sz="2400" dirty="0"/>
              <a:t>the examination of the passed tissue microscopically for the products of </a:t>
            </a:r>
            <a:r>
              <a:rPr lang="en-US" sz="2400" dirty="0" smtClean="0"/>
              <a:t>conception. The products of conception include chorionic </a:t>
            </a:r>
            <a:r>
              <a:rPr lang="en-US" sz="2400" dirty="0"/>
              <a:t>villi, </a:t>
            </a:r>
            <a:r>
              <a:rPr lang="en-US" sz="2400" dirty="0" err="1"/>
              <a:t>trophoblasts</a:t>
            </a:r>
            <a:r>
              <a:rPr lang="en-US" sz="2400" dirty="0"/>
              <a:t>, fetal </a:t>
            </a:r>
            <a:r>
              <a:rPr lang="en-US" sz="2400" dirty="0" smtClean="0"/>
              <a:t>parts </a:t>
            </a:r>
            <a:r>
              <a:rPr lang="en-US" sz="2400" dirty="0"/>
              <a:t>and c</a:t>
            </a:r>
            <a:r>
              <a:rPr lang="en-US" sz="2400" dirty="0" smtClean="0"/>
              <a:t>hanges </a:t>
            </a:r>
            <a:r>
              <a:rPr lang="en-US" sz="2400" dirty="0"/>
              <a:t>in the </a:t>
            </a:r>
            <a:r>
              <a:rPr lang="en-US" sz="2400" dirty="0" smtClean="0"/>
              <a:t>endometrium (</a:t>
            </a:r>
            <a:r>
              <a:rPr lang="en-US" sz="2400" dirty="0" err="1" smtClean="0"/>
              <a:t>hypersecretory</a:t>
            </a:r>
            <a:r>
              <a:rPr lang="en-US" sz="2400" dirty="0"/>
              <a:t>)</a:t>
            </a:r>
            <a:r>
              <a:rPr lang="en-US" sz="2400" dirty="0" smtClean="0"/>
              <a:t>. </a:t>
            </a:r>
            <a:endParaRPr lang="en-US" sz="2400" dirty="0"/>
          </a:p>
          <a:p>
            <a:pPr>
              <a:buFont typeface="Arial" panose="020B0604020202020204" pitchFamily="34" charset="0"/>
              <a:buChar char="•"/>
            </a:pPr>
            <a:r>
              <a:rPr lang="en-US" sz="2400" dirty="0"/>
              <a:t>Genetic tests may also be performed to look for </a:t>
            </a:r>
            <a:r>
              <a:rPr lang="en-US" sz="2400" dirty="0" smtClean="0"/>
              <a:t> chromosomal anomalies.</a:t>
            </a:r>
            <a:endParaRPr lang="en-US" sz="2400" dirty="0"/>
          </a:p>
          <a:p>
            <a:endParaRPr lang="en-US" dirty="0" smtClean="0"/>
          </a:p>
        </p:txBody>
      </p:sp>
    </p:spTree>
    <p:extLst>
      <p:ext uri="{BB962C8B-B14F-4D97-AF65-F5344CB8AC3E}">
        <p14:creationId xmlns:p14="http://schemas.microsoft.com/office/powerpoint/2010/main" val="278021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2"/>
          </p:nvPr>
        </p:nvPicPr>
        <p:blipFill>
          <a:blip r:embed="rId2"/>
          <a:stretch>
            <a:fillRect/>
          </a:stretch>
        </p:blipFill>
        <p:spPr>
          <a:xfrm>
            <a:off x="0" y="457200"/>
            <a:ext cx="4479925" cy="2994966"/>
          </a:xfrm>
          <a:prstGeom prst="rect">
            <a:avLst/>
          </a:prstGeom>
        </p:spPr>
      </p:pic>
      <p:pic>
        <p:nvPicPr>
          <p:cNvPr id="8" name="Content Placeholder 7"/>
          <p:cNvPicPr>
            <a:picLocks noGrp="1" noChangeAspect="1"/>
          </p:cNvPicPr>
          <p:nvPr>
            <p:ph sz="quarter" idx="4"/>
          </p:nvPr>
        </p:nvPicPr>
        <p:blipFill>
          <a:blip r:embed="rId3"/>
          <a:stretch>
            <a:fillRect/>
          </a:stretch>
        </p:blipFill>
        <p:spPr>
          <a:xfrm>
            <a:off x="4664075" y="477982"/>
            <a:ext cx="4479925" cy="3000000"/>
          </a:xfrm>
          <a:prstGeom prst="rect">
            <a:avLst/>
          </a:prstGeom>
        </p:spPr>
      </p:pic>
      <p:pic>
        <p:nvPicPr>
          <p:cNvPr id="9" name="Picture 8"/>
          <p:cNvPicPr>
            <a:picLocks noChangeAspect="1"/>
          </p:cNvPicPr>
          <p:nvPr/>
        </p:nvPicPr>
        <p:blipFill>
          <a:blip r:embed="rId4"/>
          <a:stretch>
            <a:fillRect/>
          </a:stretch>
        </p:blipFill>
        <p:spPr>
          <a:xfrm>
            <a:off x="-30657" y="3938922"/>
            <a:ext cx="4084674" cy="3267739"/>
          </a:xfrm>
          <a:prstGeom prst="rect">
            <a:avLst/>
          </a:prstGeom>
        </p:spPr>
      </p:pic>
      <p:pic>
        <p:nvPicPr>
          <p:cNvPr id="10" name="Picture 9"/>
          <p:cNvPicPr>
            <a:picLocks noChangeAspect="1"/>
          </p:cNvPicPr>
          <p:nvPr/>
        </p:nvPicPr>
        <p:blipFill>
          <a:blip r:embed="rId5"/>
          <a:stretch>
            <a:fillRect/>
          </a:stretch>
        </p:blipFill>
        <p:spPr>
          <a:xfrm>
            <a:off x="2330208" y="-94076"/>
            <a:ext cx="4237087" cy="703676"/>
          </a:xfrm>
          <a:prstGeom prst="rect">
            <a:avLst/>
          </a:prstGeom>
        </p:spPr>
      </p:pic>
      <p:pic>
        <p:nvPicPr>
          <p:cNvPr id="11" name="Picture 10"/>
          <p:cNvPicPr>
            <a:picLocks noChangeAspect="1"/>
          </p:cNvPicPr>
          <p:nvPr/>
        </p:nvPicPr>
        <p:blipFill>
          <a:blip r:embed="rId6"/>
          <a:stretch>
            <a:fillRect/>
          </a:stretch>
        </p:blipFill>
        <p:spPr>
          <a:xfrm>
            <a:off x="4861700" y="4127446"/>
            <a:ext cx="4084674" cy="2761727"/>
          </a:xfrm>
          <a:prstGeom prst="rect">
            <a:avLst/>
          </a:prstGeom>
        </p:spPr>
      </p:pic>
      <p:sp>
        <p:nvSpPr>
          <p:cNvPr id="2" name="Rectangle 1"/>
          <p:cNvSpPr/>
          <p:nvPr/>
        </p:nvSpPr>
        <p:spPr>
          <a:xfrm>
            <a:off x="92074" y="3009289"/>
            <a:ext cx="4572000" cy="461665"/>
          </a:xfrm>
          <a:prstGeom prst="rect">
            <a:avLst/>
          </a:prstGeom>
        </p:spPr>
        <p:txBody>
          <a:bodyPr>
            <a:spAutoFit/>
          </a:bodyPr>
          <a:lstStyle/>
          <a:p>
            <a:r>
              <a:rPr lang="en-US" sz="800" dirty="0"/>
              <a:t>"Human Embryo" by Dr. Vilas </a:t>
            </a:r>
            <a:r>
              <a:rPr lang="en-US" sz="800" dirty="0" err="1"/>
              <a:t>Gayakwad</a:t>
            </a:r>
            <a:r>
              <a:rPr lang="en-US" sz="800" dirty="0"/>
              <a:t> - Own work. Licensed under CC BY-SA 3.0 via Wikimedia Commons - http://commons.wikimedia.org/wiki/File:Human_Embryo.JPG#/media/File:Human_Embryo.JPG</a:t>
            </a:r>
          </a:p>
        </p:txBody>
      </p:sp>
      <p:sp>
        <p:nvSpPr>
          <p:cNvPr id="5" name="Rectangle 4"/>
          <p:cNvSpPr/>
          <p:nvPr/>
        </p:nvSpPr>
        <p:spPr>
          <a:xfrm>
            <a:off x="4664074" y="2925551"/>
            <a:ext cx="4572000" cy="584775"/>
          </a:xfrm>
          <a:prstGeom prst="rect">
            <a:avLst/>
          </a:prstGeom>
        </p:spPr>
        <p:txBody>
          <a:bodyPr>
            <a:spAutoFit/>
          </a:bodyPr>
          <a:lstStyle/>
          <a:p>
            <a:r>
              <a:rPr lang="en-US" sz="800" dirty="0" smtClean="0"/>
              <a:t>"Human Embryo - Approximately 8 weeks estimated gestational age" by lunar caustic - Embryo. Licensed under CC BY 2.0 via Wikimedia Commons - http://commons.wikimedia.org/wiki/File:Human_Embryo_-_Approximately_8_weeks_estimated_gestational_age.jpg#/media/File:Human_Embryo_-_Approximately_8_weeks_estimated_gestational_age.jpg</a:t>
            </a:r>
            <a:endParaRPr lang="en-US" sz="800" dirty="0"/>
          </a:p>
        </p:txBody>
      </p:sp>
    </p:spTree>
    <p:extLst>
      <p:ext uri="{BB962C8B-B14F-4D97-AF65-F5344CB8AC3E}">
        <p14:creationId xmlns:p14="http://schemas.microsoft.com/office/powerpoint/2010/main" val="350898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90600" y="228600"/>
            <a:ext cx="8153400" cy="990600"/>
          </a:xfrm>
        </p:spPr>
        <p:txBody>
          <a:bodyPr>
            <a:normAutofit/>
          </a:bodyPr>
          <a:lstStyle/>
          <a:p>
            <a:r>
              <a:rPr lang="en-US" dirty="0" smtClean="0"/>
              <a:t>PRODUCTS OF CONCEPTION</a:t>
            </a:r>
            <a:endParaRPr lang="en-US" dirty="0"/>
          </a:p>
        </p:txBody>
      </p:sp>
      <p:pic>
        <p:nvPicPr>
          <p:cNvPr id="6" name="Picture 5"/>
          <p:cNvPicPr>
            <a:picLocks noChangeAspect="1"/>
          </p:cNvPicPr>
          <p:nvPr/>
        </p:nvPicPr>
        <p:blipFill>
          <a:blip r:embed="rId2" cstate="print"/>
          <a:stretch>
            <a:fillRect/>
          </a:stretch>
        </p:blipFill>
        <p:spPr>
          <a:xfrm>
            <a:off x="4791079" y="1219200"/>
            <a:ext cx="4352921" cy="2895851"/>
          </a:xfrm>
          <a:prstGeom prst="rect">
            <a:avLst/>
          </a:prstGeom>
        </p:spPr>
      </p:pic>
      <p:pic>
        <p:nvPicPr>
          <p:cNvPr id="7" name="Picture 6"/>
          <p:cNvPicPr>
            <a:picLocks noChangeAspect="1"/>
          </p:cNvPicPr>
          <p:nvPr/>
        </p:nvPicPr>
        <p:blipFill>
          <a:blip r:embed="rId3" cstate="print"/>
          <a:stretch>
            <a:fillRect/>
          </a:stretch>
        </p:blipFill>
        <p:spPr>
          <a:xfrm>
            <a:off x="4791079" y="4305990"/>
            <a:ext cx="4352921" cy="2450804"/>
          </a:xfrm>
          <a:prstGeom prst="rect">
            <a:avLst/>
          </a:prstGeom>
        </p:spPr>
      </p:pic>
      <p:pic>
        <p:nvPicPr>
          <p:cNvPr id="3" name="Picture 2"/>
          <p:cNvPicPr>
            <a:picLocks noChangeAspect="1"/>
          </p:cNvPicPr>
          <p:nvPr/>
        </p:nvPicPr>
        <p:blipFill>
          <a:blip r:embed="rId4" cstate="print"/>
          <a:stretch>
            <a:fillRect/>
          </a:stretch>
        </p:blipFill>
        <p:spPr>
          <a:xfrm>
            <a:off x="0" y="1225296"/>
            <a:ext cx="4791079" cy="5228059"/>
          </a:xfrm>
          <a:prstGeom prst="rect">
            <a:avLst/>
          </a:prstGeom>
        </p:spPr>
      </p:pic>
    </p:spTree>
    <p:extLst>
      <p:ext uri="{BB962C8B-B14F-4D97-AF65-F5344CB8AC3E}">
        <p14:creationId xmlns:p14="http://schemas.microsoft.com/office/powerpoint/2010/main" val="309927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209800"/>
            <a:ext cx="6440285" cy="1472184"/>
          </a:xfrm>
        </p:spPr>
        <p:txBody>
          <a:bodyPr/>
          <a:lstStyle/>
          <a:p>
            <a:r>
              <a:rPr lang="en-US" sz="3600" dirty="0"/>
              <a:t>GESTATIONAL TROPHOBLASTIC </a:t>
            </a:r>
            <a:r>
              <a:rPr lang="en-US" sz="3600" dirty="0" smtClean="0"/>
              <a:t>DISEASE</a:t>
            </a:r>
            <a:endParaRPr lang="en-US" dirty="0"/>
          </a:p>
        </p:txBody>
      </p:sp>
    </p:spTree>
    <p:extLst>
      <p:ext uri="{BB962C8B-B14F-4D97-AF65-F5344CB8AC3E}">
        <p14:creationId xmlns:p14="http://schemas.microsoft.com/office/powerpoint/2010/main" val="339340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76750" y="274638"/>
            <a:ext cx="4667250" cy="1143000"/>
          </a:xfrm>
        </p:spPr>
        <p:txBody>
          <a:bodyPr/>
          <a:lstStyle/>
          <a:p>
            <a:r>
              <a:rPr lang="en-US" dirty="0" smtClean="0"/>
              <a:t>Normal placenta</a:t>
            </a:r>
            <a:endParaRPr lang="en-US" dirty="0"/>
          </a:p>
        </p:txBody>
      </p:sp>
      <p:pic>
        <p:nvPicPr>
          <p:cNvPr id="4" name="Content Placeholder 3"/>
          <p:cNvPicPr>
            <a:picLocks noGrp="1" noChangeAspect="1"/>
          </p:cNvPicPr>
          <p:nvPr>
            <p:ph sz="quarter" idx="4294967295"/>
          </p:nvPr>
        </p:nvPicPr>
        <p:blipFill>
          <a:blip r:embed="rId2"/>
          <a:stretch>
            <a:fillRect/>
          </a:stretch>
        </p:blipFill>
        <p:spPr>
          <a:xfrm>
            <a:off x="0" y="76200"/>
            <a:ext cx="4191000" cy="4165600"/>
          </a:xfrm>
          <a:prstGeom prst="rect">
            <a:avLst/>
          </a:prstGeom>
        </p:spPr>
      </p:pic>
      <p:pic>
        <p:nvPicPr>
          <p:cNvPr id="6" name="Picture 5"/>
          <p:cNvPicPr>
            <a:picLocks noChangeAspect="1"/>
          </p:cNvPicPr>
          <p:nvPr/>
        </p:nvPicPr>
        <p:blipFill>
          <a:blip r:embed="rId3"/>
          <a:stretch>
            <a:fillRect/>
          </a:stretch>
        </p:blipFill>
        <p:spPr>
          <a:xfrm>
            <a:off x="819150" y="4425277"/>
            <a:ext cx="2552699" cy="2432723"/>
          </a:xfrm>
          <a:prstGeom prst="rect">
            <a:avLst/>
          </a:prstGeom>
        </p:spPr>
      </p:pic>
      <p:pic>
        <p:nvPicPr>
          <p:cNvPr id="7" name="Picture 6"/>
          <p:cNvPicPr>
            <a:picLocks noChangeAspect="1"/>
          </p:cNvPicPr>
          <p:nvPr/>
        </p:nvPicPr>
        <p:blipFill>
          <a:blip r:embed="rId4"/>
          <a:stretch>
            <a:fillRect/>
          </a:stretch>
        </p:blipFill>
        <p:spPr>
          <a:xfrm>
            <a:off x="4218709" y="1524000"/>
            <a:ext cx="4857750" cy="4857750"/>
          </a:xfrm>
          <a:prstGeom prst="rect">
            <a:avLst/>
          </a:prstGeom>
        </p:spPr>
      </p:pic>
      <p:sp>
        <p:nvSpPr>
          <p:cNvPr id="9" name="Rectangle 8"/>
          <p:cNvSpPr/>
          <p:nvPr/>
        </p:nvSpPr>
        <p:spPr>
          <a:xfrm>
            <a:off x="4953000" y="6381750"/>
            <a:ext cx="4572000" cy="215444"/>
          </a:xfrm>
          <a:prstGeom prst="rect">
            <a:avLst/>
          </a:prstGeom>
        </p:spPr>
        <p:txBody>
          <a:bodyPr>
            <a:spAutoFit/>
          </a:bodyPr>
          <a:lstStyle/>
          <a:p>
            <a:r>
              <a:rPr lang="en-US" sz="800" dirty="0"/>
              <a:t>http://www.proteinatlas.org/images_dictionary/placenta__1__example_1__1_100_1.jpg</a:t>
            </a:r>
          </a:p>
        </p:txBody>
      </p:sp>
      <p:sp>
        <p:nvSpPr>
          <p:cNvPr id="10" name="Rectangle 9"/>
          <p:cNvSpPr/>
          <p:nvPr/>
        </p:nvSpPr>
        <p:spPr>
          <a:xfrm>
            <a:off x="465860" y="4215553"/>
            <a:ext cx="4572000" cy="215444"/>
          </a:xfrm>
          <a:prstGeom prst="rect">
            <a:avLst/>
          </a:prstGeom>
        </p:spPr>
        <p:txBody>
          <a:bodyPr>
            <a:spAutoFit/>
          </a:bodyPr>
          <a:lstStyle/>
          <a:p>
            <a:r>
              <a:rPr lang="en-US" sz="800" dirty="0"/>
              <a:t>http://</a:t>
            </a:r>
            <a:r>
              <a:rPr lang="en-US" sz="800" dirty="0" smtClean="0"/>
              <a:t>www.humpath.com/IMG/jpg/placenta1</a:t>
            </a:r>
            <a:endParaRPr lang="en-US" sz="800" dirty="0"/>
          </a:p>
        </p:txBody>
      </p:sp>
    </p:spTree>
    <p:extLst>
      <p:ext uri="{BB962C8B-B14F-4D97-AF65-F5344CB8AC3E}">
        <p14:creationId xmlns:p14="http://schemas.microsoft.com/office/powerpoint/2010/main" val="276379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solidFill>
                  <a:srgbClr val="9F2936"/>
                </a:solidFill>
              </a:rPr>
              <a:t>Normal fertilization: a single sperm of 23 chromosomes </a:t>
            </a:r>
            <a:r>
              <a:rPr lang="en-US" sz="2000" dirty="0" smtClean="0">
                <a:solidFill>
                  <a:srgbClr val="9F2936"/>
                </a:solidFill>
              </a:rPr>
              <a:t>fertilizes </a:t>
            </a:r>
            <a:r>
              <a:rPr lang="en-US" sz="2000" dirty="0">
                <a:solidFill>
                  <a:srgbClr val="9F2936"/>
                </a:solidFill>
              </a:rPr>
              <a:t>a normal egg of 23 chromosomes</a:t>
            </a:r>
            <a:endParaRPr lang="en-US" dirty="0"/>
          </a:p>
        </p:txBody>
      </p:sp>
      <p:pic>
        <p:nvPicPr>
          <p:cNvPr id="5" name="Picture 4"/>
          <p:cNvPicPr>
            <a:picLocks noChangeAspect="1"/>
          </p:cNvPicPr>
          <p:nvPr/>
        </p:nvPicPr>
        <p:blipFill>
          <a:blip r:embed="rId2"/>
          <a:stretch>
            <a:fillRect/>
          </a:stretch>
        </p:blipFill>
        <p:spPr>
          <a:xfrm>
            <a:off x="1219200" y="2895600"/>
            <a:ext cx="7620660" cy="2255716"/>
          </a:xfrm>
          <a:prstGeom prst="rect">
            <a:avLst/>
          </a:prstGeom>
        </p:spPr>
      </p:pic>
      <p:sp>
        <p:nvSpPr>
          <p:cNvPr id="3" name="TextBox 2"/>
          <p:cNvSpPr txBox="1"/>
          <p:nvPr/>
        </p:nvSpPr>
        <p:spPr>
          <a:xfrm>
            <a:off x="7848600" y="3429000"/>
            <a:ext cx="609600" cy="369332"/>
          </a:xfrm>
          <a:prstGeom prst="rect">
            <a:avLst/>
          </a:prstGeom>
          <a:noFill/>
        </p:spPr>
        <p:txBody>
          <a:bodyPr wrap="square" rtlCol="0">
            <a:spAutoFit/>
          </a:bodyPr>
          <a:lstStyle/>
          <a:p>
            <a:r>
              <a:rPr lang="en-US" dirty="0" smtClean="0"/>
              <a:t>46</a:t>
            </a:r>
            <a:endParaRPr lang="en-US" dirty="0"/>
          </a:p>
        </p:txBody>
      </p:sp>
    </p:spTree>
    <p:extLst>
      <p:ext uri="{BB962C8B-B14F-4D97-AF65-F5344CB8AC3E}">
        <p14:creationId xmlns:p14="http://schemas.microsoft.com/office/powerpoint/2010/main" val="18920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a:t>
            </a:r>
            <a:endParaRPr lang="en-US" dirty="0"/>
          </a:p>
        </p:txBody>
      </p:sp>
      <p:sp>
        <p:nvSpPr>
          <p:cNvPr id="3" name="Content Placeholder 2"/>
          <p:cNvSpPr>
            <a:spLocks noGrp="1"/>
          </p:cNvSpPr>
          <p:nvPr>
            <p:ph sz="quarter" idx="1"/>
          </p:nvPr>
        </p:nvSpPr>
        <p:spPr/>
        <p:txBody>
          <a:bodyPr/>
          <a:lstStyle/>
          <a:p>
            <a:pPr>
              <a:buNone/>
            </a:pPr>
            <a:r>
              <a:rPr lang="en-US" dirty="0" smtClean="0"/>
              <a:t>At the end of this lecture, the student should be able to:</a:t>
            </a:r>
          </a:p>
          <a:p>
            <a:pPr marL="596646" indent="-514350">
              <a:buFont typeface="+mj-lt"/>
              <a:buAutoNum type="alphaUcPeriod"/>
            </a:pPr>
            <a:r>
              <a:rPr lang="en-US" dirty="0" smtClean="0"/>
              <a:t>Understand the pathology and predisposing factors of ectopic pregnancy and spontaneous abortion.</a:t>
            </a:r>
          </a:p>
          <a:p>
            <a:pPr marL="596646" indent="-514350">
              <a:buFont typeface="+mj-lt"/>
              <a:buAutoNum type="alphaUcPeriod"/>
            </a:pPr>
            <a:r>
              <a:rPr lang="en-US" dirty="0" smtClean="0"/>
              <a:t>Know the clinical presentation and pathology of </a:t>
            </a:r>
            <a:r>
              <a:rPr lang="en-US" dirty="0" err="1" smtClean="0"/>
              <a:t>hydatidiform</a:t>
            </a:r>
            <a:r>
              <a:rPr lang="en-US" dirty="0" smtClean="0"/>
              <a:t> mole and  </a:t>
            </a:r>
            <a:r>
              <a:rPr lang="en-US" dirty="0" err="1" smtClean="0"/>
              <a:t>choriocarcinoma</a:t>
            </a:r>
            <a:r>
              <a:rPr lang="en-US" dirty="0" smtClean="0"/>
              <a:t>.</a:t>
            </a:r>
          </a:p>
          <a:p>
            <a:endParaRPr lang="en-US" dirty="0"/>
          </a:p>
        </p:txBody>
      </p:sp>
    </p:spTree>
    <p:extLst>
      <p:ext uri="{BB962C8B-B14F-4D97-AF65-F5344CB8AC3E}">
        <p14:creationId xmlns:p14="http://schemas.microsoft.com/office/powerpoint/2010/main" val="38413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sz="3200" dirty="0" smtClean="0"/>
              <a:t>Gestational Trophoblastic Disease (GTD)</a:t>
            </a:r>
            <a:endParaRPr lang="en-US" sz="3200" dirty="0"/>
          </a:p>
        </p:txBody>
      </p:sp>
      <p:sp>
        <p:nvSpPr>
          <p:cNvPr id="14339" name="Content Placeholder 2"/>
          <p:cNvSpPr>
            <a:spLocks noGrp="1"/>
          </p:cNvSpPr>
          <p:nvPr>
            <p:ph sz="quarter" idx="1"/>
          </p:nvPr>
        </p:nvSpPr>
        <p:spPr>
          <a:xfrm>
            <a:off x="228600" y="1447800"/>
            <a:ext cx="8915400" cy="5562600"/>
          </a:xfrm>
        </p:spPr>
        <p:txBody>
          <a:bodyPr>
            <a:normAutofit fontScale="77500" lnSpcReduction="20000"/>
          </a:bodyPr>
          <a:lstStyle/>
          <a:p>
            <a:endParaRPr lang="en-US" sz="2100" dirty="0" smtClean="0">
              <a:solidFill>
                <a:schemeClr val="tx1"/>
              </a:solidFill>
            </a:endParaRPr>
          </a:p>
          <a:p>
            <a:pPr>
              <a:buFont typeface="Arial" panose="020B0604020202020204" pitchFamily="34" charset="0"/>
              <a:buChar char="•"/>
            </a:pPr>
            <a:r>
              <a:rPr lang="en-US" sz="2300" dirty="0" smtClean="0">
                <a:solidFill>
                  <a:schemeClr val="tx1"/>
                </a:solidFill>
              </a:rPr>
              <a:t>Gestational trophoblastic disease is a group of related disorders in which there is abnormal proliferation of placental trophoblasts. </a:t>
            </a:r>
          </a:p>
          <a:p>
            <a:pPr>
              <a:buFont typeface="Arial" panose="020B0604020202020204" pitchFamily="34" charset="0"/>
              <a:buChar char="•"/>
            </a:pPr>
            <a:r>
              <a:rPr lang="en-US" sz="2300" dirty="0" smtClean="0">
                <a:solidFill>
                  <a:schemeClr val="tx1"/>
                </a:solidFill>
              </a:rPr>
              <a:t>GTD are divided into</a:t>
            </a:r>
          </a:p>
          <a:p>
            <a:pPr marL="822960" lvl="1" indent="-457200">
              <a:buFont typeface="+mj-lt"/>
              <a:buAutoNum type="arabicPeriod"/>
            </a:pPr>
            <a:r>
              <a:rPr lang="en-US" sz="2300" dirty="0" smtClean="0">
                <a:solidFill>
                  <a:schemeClr val="tx1"/>
                </a:solidFill>
              </a:rPr>
              <a:t>benign non-neoplastic lesions</a:t>
            </a:r>
          </a:p>
          <a:p>
            <a:pPr marL="822960" lvl="1" indent="-457200">
              <a:buFont typeface="+mj-lt"/>
              <a:buAutoNum type="arabicPeriod"/>
            </a:pPr>
            <a:r>
              <a:rPr lang="en-US" sz="2300" dirty="0" err="1" smtClean="0">
                <a:solidFill>
                  <a:schemeClr val="tx1"/>
                </a:solidFill>
              </a:rPr>
              <a:t>hydatidiform</a:t>
            </a:r>
            <a:r>
              <a:rPr lang="en-US" sz="2300" dirty="0" smtClean="0">
                <a:solidFill>
                  <a:schemeClr val="tx1"/>
                </a:solidFill>
              </a:rPr>
              <a:t> moles </a:t>
            </a:r>
          </a:p>
          <a:p>
            <a:pPr marL="822960" lvl="1" indent="-457200">
              <a:buFont typeface="+mj-lt"/>
              <a:buAutoNum type="arabicPeriod"/>
            </a:pPr>
            <a:r>
              <a:rPr lang="en-US" sz="2300" dirty="0" smtClean="0">
                <a:solidFill>
                  <a:schemeClr val="tx1"/>
                </a:solidFill>
              </a:rPr>
              <a:t>neoplastic lesions </a:t>
            </a:r>
          </a:p>
          <a:p>
            <a:pPr>
              <a:buFont typeface="Arial" panose="020B0604020202020204" pitchFamily="34" charset="0"/>
              <a:buChar char="•"/>
            </a:pPr>
            <a:r>
              <a:rPr lang="en-US" sz="2300" dirty="0">
                <a:solidFill>
                  <a:schemeClr val="tx1"/>
                </a:solidFill>
              </a:rPr>
              <a:t>The maternal age above 40 years </a:t>
            </a:r>
            <a:r>
              <a:rPr lang="en-US" sz="2300" dirty="0" smtClean="0">
                <a:solidFill>
                  <a:schemeClr val="tx1"/>
                </a:solidFill>
              </a:rPr>
              <a:t>has </a:t>
            </a:r>
            <a:r>
              <a:rPr lang="en-US" sz="2300" dirty="0">
                <a:solidFill>
                  <a:schemeClr val="tx1"/>
                </a:solidFill>
              </a:rPr>
              <a:t>a 5 </a:t>
            </a:r>
            <a:r>
              <a:rPr lang="en-US" sz="2300" dirty="0" smtClean="0">
                <a:solidFill>
                  <a:schemeClr val="tx1"/>
                </a:solidFill>
              </a:rPr>
              <a:t>times more </a:t>
            </a:r>
            <a:r>
              <a:rPr lang="en-US" sz="2300" dirty="0">
                <a:solidFill>
                  <a:schemeClr val="tx1"/>
                </a:solidFill>
              </a:rPr>
              <a:t>risk of trophoblastic disease compared to the mothers below 35 years.</a:t>
            </a:r>
          </a:p>
          <a:p>
            <a:pPr>
              <a:buFont typeface="Arial" panose="020B0604020202020204" pitchFamily="34" charset="0"/>
              <a:buChar char="•"/>
            </a:pPr>
            <a:r>
              <a:rPr lang="en-US" sz="2300" dirty="0" smtClean="0">
                <a:solidFill>
                  <a:schemeClr val="tx1"/>
                </a:solidFill>
              </a:rPr>
              <a:t>Most women who have had gestational trophoblastic disease can have normal pregnancies later.</a:t>
            </a:r>
          </a:p>
          <a:p>
            <a:pPr marL="342900" lvl="1" indent="-342900">
              <a:buClr>
                <a:schemeClr val="accent1"/>
              </a:buClr>
              <a:buSzPct val="85000"/>
              <a:buFont typeface="Arial" panose="020B0604020202020204" pitchFamily="34" charset="0"/>
              <a:buChar char="•"/>
            </a:pPr>
            <a:r>
              <a:rPr lang="en-US" sz="2300" dirty="0" smtClean="0">
                <a:solidFill>
                  <a:schemeClr val="tx1"/>
                </a:solidFill>
              </a:rPr>
              <a:t>Most GTD produces the beta subunit of human chorionic gonadotropin (HCG). </a:t>
            </a:r>
          </a:p>
          <a:p>
            <a:pPr marL="96012" lvl="1" indent="0">
              <a:buClr>
                <a:schemeClr val="accent1"/>
              </a:buClr>
              <a:buSzPct val="85000"/>
              <a:buNone/>
            </a:pPr>
            <a:endParaRPr lang="en-US" sz="2300" dirty="0"/>
          </a:p>
          <a:p>
            <a:pPr marL="96012" lvl="1" indent="0">
              <a:buClr>
                <a:schemeClr val="accent1"/>
              </a:buClr>
              <a:buSzPct val="85000"/>
              <a:buNone/>
            </a:pPr>
            <a:r>
              <a:rPr lang="en-US" sz="2300" dirty="0" smtClean="0">
                <a:solidFill>
                  <a:schemeClr val="tx1"/>
                </a:solidFill>
              </a:rPr>
              <a:t>NOTE: </a:t>
            </a:r>
          </a:p>
          <a:p>
            <a:pPr marL="630936" lvl="2" indent="-342900">
              <a:buClr>
                <a:schemeClr val="accent1"/>
              </a:buClr>
              <a:buSzPct val="85000"/>
              <a:buFont typeface="Arial" panose="020B0604020202020204" pitchFamily="34" charset="0"/>
              <a:buChar char="•"/>
            </a:pPr>
            <a:r>
              <a:rPr lang="en-US" sz="2300" dirty="0" smtClean="0">
                <a:solidFill>
                  <a:schemeClr val="tx1"/>
                </a:solidFill>
              </a:rPr>
              <a:t>Serum HCG is also elevated in pregnancy (normal and ectopic) but in GTD it is markedly elevated. </a:t>
            </a:r>
          </a:p>
          <a:p>
            <a:pPr marL="630936" lvl="2" indent="-342900">
              <a:buClr>
                <a:schemeClr val="accent1"/>
              </a:buClr>
              <a:buSzPct val="85000"/>
              <a:buFont typeface="Arial" panose="020B0604020202020204" pitchFamily="34" charset="0"/>
              <a:buChar char="•"/>
            </a:pPr>
            <a:r>
              <a:rPr lang="en-US" sz="2300" dirty="0" smtClean="0">
                <a:solidFill>
                  <a:schemeClr val="tx1"/>
                </a:solidFill>
              </a:rPr>
              <a:t>Also while in normal pregnancy the HCG levels drop after 14 weeks of gestation, in GTD the serum HCG levels continue to rise even after 14th weeks. </a:t>
            </a:r>
          </a:p>
          <a:p>
            <a:pPr marL="0" indent="0">
              <a:buNone/>
            </a:pPr>
            <a:r>
              <a:rPr lang="en-US" sz="2300" dirty="0" smtClean="0">
                <a:solidFill>
                  <a:schemeClr val="tx1"/>
                </a:solidFill>
              </a:rPr>
              <a:t> </a:t>
            </a:r>
            <a:endParaRPr lang="en-US" sz="2300" dirty="0">
              <a:solidFill>
                <a:schemeClr val="tx1"/>
              </a:solidFill>
            </a:endParaRPr>
          </a:p>
          <a:p>
            <a:endParaRPr lang="en-US" sz="2200" dirty="0" smtClean="0"/>
          </a:p>
          <a:p>
            <a:endParaRPr lang="en-US" dirty="0" smtClean="0"/>
          </a:p>
          <a:p>
            <a:endParaRPr lang="en-US" dirty="0" smtClean="0"/>
          </a:p>
          <a:p>
            <a:pPr>
              <a:buFont typeface="Wingdings 3" pitchFamily="18" charset="2"/>
              <a:buNone/>
            </a:pPr>
            <a:endParaRPr lang="en-US" dirty="0" smtClean="0"/>
          </a:p>
        </p:txBody>
      </p:sp>
    </p:spTree>
    <p:extLst>
      <p:ext uri="{BB962C8B-B14F-4D97-AF65-F5344CB8AC3E}">
        <p14:creationId xmlns:p14="http://schemas.microsoft.com/office/powerpoint/2010/main" val="329883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Types of GTD</a:t>
            </a:r>
            <a:endParaRPr lang="en-US" dirty="0"/>
          </a:p>
        </p:txBody>
      </p:sp>
      <p:sp>
        <p:nvSpPr>
          <p:cNvPr id="3" name="Content Placeholder 2"/>
          <p:cNvSpPr>
            <a:spLocks noGrp="1"/>
          </p:cNvSpPr>
          <p:nvPr>
            <p:ph sz="quarter" idx="1"/>
          </p:nvPr>
        </p:nvSpPr>
        <p:spPr>
          <a:xfrm>
            <a:off x="304800" y="1676400"/>
            <a:ext cx="8610600" cy="5486400"/>
          </a:xfrm>
        </p:spPr>
        <p:txBody>
          <a:bodyPr>
            <a:noAutofit/>
          </a:bodyPr>
          <a:lstStyle/>
          <a:p>
            <a:pPr marL="0" indent="0">
              <a:buNone/>
            </a:pPr>
            <a:r>
              <a:rPr lang="en-US" sz="1600" dirty="0">
                <a:solidFill>
                  <a:schemeClr val="tx1"/>
                </a:solidFill>
              </a:rPr>
              <a:t> </a:t>
            </a:r>
            <a:r>
              <a:rPr lang="en-US" sz="1600" dirty="0" smtClean="0">
                <a:solidFill>
                  <a:schemeClr val="tx1"/>
                </a:solidFill>
              </a:rPr>
              <a:t>The GTD have been divided and classified as follows:</a:t>
            </a:r>
            <a:endParaRPr lang="en-US" sz="1600" dirty="0">
              <a:solidFill>
                <a:schemeClr val="tx1"/>
              </a:solidFill>
            </a:endParaRPr>
          </a:p>
          <a:p>
            <a:pPr marL="514350" indent="-514350">
              <a:buFont typeface="+mj-lt"/>
              <a:buAutoNum type="arabicPeriod"/>
            </a:pPr>
            <a:r>
              <a:rPr lang="en-US" sz="1600" b="1" dirty="0">
                <a:solidFill>
                  <a:schemeClr val="tx1"/>
                </a:solidFill>
              </a:rPr>
              <a:t>Benign </a:t>
            </a:r>
            <a:r>
              <a:rPr lang="en-US" sz="1600" b="1" dirty="0" smtClean="0">
                <a:solidFill>
                  <a:schemeClr val="tx1"/>
                </a:solidFill>
              </a:rPr>
              <a:t>non-neoplastic </a:t>
            </a:r>
            <a:r>
              <a:rPr lang="en-US" sz="1600" b="1" dirty="0">
                <a:solidFill>
                  <a:schemeClr val="tx1"/>
                </a:solidFill>
              </a:rPr>
              <a:t>trophoblastic lesions</a:t>
            </a:r>
            <a:r>
              <a:rPr lang="en-US" sz="1600" dirty="0">
                <a:solidFill>
                  <a:schemeClr val="tx1"/>
                </a:solidFill>
              </a:rPr>
              <a:t> — </a:t>
            </a:r>
            <a:r>
              <a:rPr lang="en-US" sz="1600" dirty="0" smtClean="0">
                <a:solidFill>
                  <a:schemeClr val="tx1"/>
                </a:solidFill>
              </a:rPr>
              <a:t>These are </a:t>
            </a:r>
            <a:r>
              <a:rPr lang="en-US" sz="1600" dirty="0">
                <a:solidFill>
                  <a:schemeClr val="tx1"/>
                </a:solidFill>
              </a:rPr>
              <a:t>diagnosed </a:t>
            </a:r>
            <a:r>
              <a:rPr lang="en-US" sz="1600" dirty="0" smtClean="0">
                <a:solidFill>
                  <a:schemeClr val="tx1"/>
                </a:solidFill>
              </a:rPr>
              <a:t>as </a:t>
            </a:r>
            <a:r>
              <a:rPr lang="en-US" sz="1600" dirty="0">
                <a:solidFill>
                  <a:schemeClr val="tx1"/>
                </a:solidFill>
              </a:rPr>
              <a:t>an incidental finding on an endometrial curettage or hysterectomy specimen</a:t>
            </a:r>
            <a:r>
              <a:rPr lang="en-US" sz="1600" dirty="0" smtClean="0">
                <a:solidFill>
                  <a:schemeClr val="tx1"/>
                </a:solidFill>
              </a:rPr>
              <a:t>. They are:</a:t>
            </a:r>
            <a:endParaRPr lang="en-US" sz="1600" dirty="0">
              <a:solidFill>
                <a:schemeClr val="tx1"/>
              </a:solidFill>
            </a:endParaRPr>
          </a:p>
          <a:p>
            <a:pPr lvl="3"/>
            <a:r>
              <a:rPr lang="en-US" sz="1600" dirty="0">
                <a:solidFill>
                  <a:schemeClr val="tx1"/>
                </a:solidFill>
              </a:rPr>
              <a:t>Exaggerated placental site</a:t>
            </a:r>
          </a:p>
          <a:p>
            <a:pPr lvl="3"/>
            <a:r>
              <a:rPr lang="en-US" sz="1600" dirty="0">
                <a:solidFill>
                  <a:schemeClr val="tx1"/>
                </a:solidFill>
              </a:rPr>
              <a:t>Placental site nodule</a:t>
            </a:r>
          </a:p>
          <a:p>
            <a:pPr marL="514350" indent="-514350">
              <a:buFont typeface="+mj-lt"/>
              <a:buAutoNum type="arabicPeriod"/>
            </a:pPr>
            <a:r>
              <a:rPr lang="en-US" sz="1600" b="1" dirty="0" err="1">
                <a:solidFill>
                  <a:schemeClr val="tx1"/>
                </a:solidFill>
              </a:rPr>
              <a:t>Hydatidiform</a:t>
            </a:r>
            <a:r>
              <a:rPr lang="en-US" sz="1600" b="1" dirty="0">
                <a:solidFill>
                  <a:schemeClr val="tx1"/>
                </a:solidFill>
              </a:rPr>
              <a:t> mole</a:t>
            </a:r>
            <a:r>
              <a:rPr lang="en-US" sz="1600" dirty="0">
                <a:solidFill>
                  <a:schemeClr val="tx1"/>
                </a:solidFill>
              </a:rPr>
              <a:t> — </a:t>
            </a:r>
            <a:r>
              <a:rPr lang="en-US" sz="1600" dirty="0" smtClean="0">
                <a:solidFill>
                  <a:schemeClr val="tx1"/>
                </a:solidFill>
              </a:rPr>
              <a:t>result </a:t>
            </a:r>
            <a:r>
              <a:rPr lang="en-US" sz="1600" dirty="0">
                <a:solidFill>
                  <a:schemeClr val="tx1"/>
                </a:solidFill>
              </a:rPr>
              <a:t>from abnormalities in fertilization. They are essentially benign, but </a:t>
            </a:r>
            <a:r>
              <a:rPr lang="en-US" sz="1600" dirty="0" smtClean="0">
                <a:solidFill>
                  <a:schemeClr val="tx1"/>
                </a:solidFill>
              </a:rPr>
              <a:t>these patients carry </a:t>
            </a:r>
            <a:r>
              <a:rPr lang="en-US" sz="1600" dirty="0">
                <a:solidFill>
                  <a:schemeClr val="tx1"/>
                </a:solidFill>
              </a:rPr>
              <a:t>an increased risk of </a:t>
            </a:r>
            <a:r>
              <a:rPr lang="en-US" sz="1600" dirty="0" smtClean="0">
                <a:solidFill>
                  <a:schemeClr val="tx1"/>
                </a:solidFill>
              </a:rPr>
              <a:t>subsequently developing </a:t>
            </a:r>
            <a:r>
              <a:rPr lang="en-US" sz="1600" dirty="0" err="1" smtClean="0">
                <a:solidFill>
                  <a:schemeClr val="tx1"/>
                </a:solidFill>
              </a:rPr>
              <a:t>choriocarcinoma</a:t>
            </a:r>
            <a:r>
              <a:rPr lang="en-US" sz="1600" dirty="0" smtClean="0">
                <a:solidFill>
                  <a:schemeClr val="tx1"/>
                </a:solidFill>
              </a:rPr>
              <a:t>. They are:</a:t>
            </a:r>
            <a:endParaRPr lang="en-US" sz="1600" dirty="0">
              <a:solidFill>
                <a:schemeClr val="tx1"/>
              </a:solidFill>
            </a:endParaRPr>
          </a:p>
          <a:p>
            <a:pPr lvl="3"/>
            <a:r>
              <a:rPr lang="en-US" sz="1600" dirty="0">
                <a:solidFill>
                  <a:schemeClr val="tx1"/>
                </a:solidFill>
              </a:rPr>
              <a:t>Complete </a:t>
            </a:r>
            <a:r>
              <a:rPr lang="en-US" sz="1600" dirty="0" err="1">
                <a:solidFill>
                  <a:schemeClr val="tx1"/>
                </a:solidFill>
              </a:rPr>
              <a:t>hydatidiform</a:t>
            </a:r>
            <a:r>
              <a:rPr lang="en-US" sz="1600" dirty="0">
                <a:solidFill>
                  <a:schemeClr val="tx1"/>
                </a:solidFill>
              </a:rPr>
              <a:t> mole</a:t>
            </a:r>
          </a:p>
          <a:p>
            <a:pPr lvl="3"/>
            <a:r>
              <a:rPr lang="en-US" sz="1600" dirty="0">
                <a:solidFill>
                  <a:schemeClr val="tx1"/>
                </a:solidFill>
              </a:rPr>
              <a:t>Partial </a:t>
            </a:r>
            <a:r>
              <a:rPr lang="en-US" sz="1600" dirty="0" err="1">
                <a:solidFill>
                  <a:schemeClr val="tx1"/>
                </a:solidFill>
              </a:rPr>
              <a:t>hydatidiform</a:t>
            </a:r>
            <a:r>
              <a:rPr lang="en-US" sz="1600" dirty="0">
                <a:solidFill>
                  <a:schemeClr val="tx1"/>
                </a:solidFill>
              </a:rPr>
              <a:t> mole</a:t>
            </a:r>
          </a:p>
          <a:p>
            <a:pPr lvl="3"/>
            <a:r>
              <a:rPr lang="en-US" sz="1600" dirty="0">
                <a:solidFill>
                  <a:schemeClr val="tx1"/>
                </a:solidFill>
              </a:rPr>
              <a:t>Invasive </a:t>
            </a:r>
            <a:r>
              <a:rPr lang="en-US" sz="1600" dirty="0" smtClean="0">
                <a:solidFill>
                  <a:schemeClr val="tx1"/>
                </a:solidFill>
              </a:rPr>
              <a:t>mole/</a:t>
            </a:r>
            <a:r>
              <a:rPr lang="en-US" sz="1600" dirty="0" err="1" smtClean="0">
                <a:solidFill>
                  <a:schemeClr val="tx1"/>
                </a:solidFill>
              </a:rPr>
              <a:t>chorioadenoma</a:t>
            </a:r>
            <a:r>
              <a:rPr lang="en-US" sz="1600" dirty="0" smtClean="0">
                <a:solidFill>
                  <a:schemeClr val="tx1"/>
                </a:solidFill>
              </a:rPr>
              <a:t> </a:t>
            </a:r>
            <a:r>
              <a:rPr lang="en-US" sz="1600" dirty="0" err="1" smtClean="0">
                <a:solidFill>
                  <a:schemeClr val="tx1"/>
                </a:solidFill>
              </a:rPr>
              <a:t>destruens</a:t>
            </a:r>
            <a:r>
              <a:rPr lang="en-US" sz="1600" dirty="0" smtClean="0">
                <a:solidFill>
                  <a:schemeClr val="tx1"/>
                </a:solidFill>
              </a:rPr>
              <a:t> </a:t>
            </a:r>
            <a:endParaRPr lang="en-US" sz="1600" dirty="0">
              <a:solidFill>
                <a:schemeClr val="tx1"/>
              </a:solidFill>
            </a:endParaRPr>
          </a:p>
          <a:p>
            <a:pPr marL="514350" indent="-514350">
              <a:buFont typeface="+mj-lt"/>
              <a:buAutoNum type="arabicPeriod"/>
            </a:pPr>
            <a:r>
              <a:rPr lang="en-US" sz="1600" b="1" dirty="0">
                <a:solidFill>
                  <a:schemeClr val="tx1"/>
                </a:solidFill>
              </a:rPr>
              <a:t>Gestational trophoblastic neoplasia (GTN)</a:t>
            </a:r>
            <a:r>
              <a:rPr lang="en-US" sz="1600" dirty="0">
                <a:solidFill>
                  <a:schemeClr val="tx1"/>
                </a:solidFill>
              </a:rPr>
              <a:t> — </a:t>
            </a:r>
            <a:r>
              <a:rPr lang="en-US" sz="1600" dirty="0" smtClean="0">
                <a:solidFill>
                  <a:schemeClr val="tx1"/>
                </a:solidFill>
              </a:rPr>
              <a:t>are a group of tumors. They have </a:t>
            </a:r>
            <a:r>
              <a:rPr lang="en-US" sz="1600" dirty="0">
                <a:solidFill>
                  <a:schemeClr val="tx1"/>
                </a:solidFill>
              </a:rPr>
              <a:t>potential for local invasion and </a:t>
            </a:r>
            <a:r>
              <a:rPr lang="en-US" sz="1600" dirty="0" smtClean="0">
                <a:solidFill>
                  <a:schemeClr val="tx1"/>
                </a:solidFill>
              </a:rPr>
              <a:t>metastases. They are:</a:t>
            </a:r>
            <a:endParaRPr lang="en-US" sz="1600" dirty="0">
              <a:solidFill>
                <a:schemeClr val="tx1"/>
              </a:solidFill>
            </a:endParaRPr>
          </a:p>
          <a:p>
            <a:pPr lvl="3"/>
            <a:r>
              <a:rPr lang="en-US" sz="1600" dirty="0" err="1">
                <a:solidFill>
                  <a:schemeClr val="tx1"/>
                </a:solidFill>
              </a:rPr>
              <a:t>Choriocarcinoma</a:t>
            </a:r>
            <a:endParaRPr lang="en-US" sz="1600" dirty="0">
              <a:solidFill>
                <a:schemeClr val="tx1"/>
              </a:solidFill>
            </a:endParaRPr>
          </a:p>
          <a:p>
            <a:pPr lvl="3"/>
            <a:r>
              <a:rPr lang="en-US" sz="1600" dirty="0">
                <a:solidFill>
                  <a:schemeClr val="tx1"/>
                </a:solidFill>
              </a:rPr>
              <a:t>Placental site trophoblastic tumor</a:t>
            </a:r>
          </a:p>
          <a:p>
            <a:pPr lvl="3"/>
            <a:r>
              <a:rPr lang="en-US" sz="1600" dirty="0" err="1">
                <a:solidFill>
                  <a:schemeClr val="tx1"/>
                </a:solidFill>
              </a:rPr>
              <a:t>Epithelioid</a:t>
            </a:r>
            <a:r>
              <a:rPr lang="en-US" sz="1600" dirty="0">
                <a:solidFill>
                  <a:schemeClr val="tx1"/>
                </a:solidFill>
              </a:rPr>
              <a:t> trophoblastic </a:t>
            </a:r>
            <a:r>
              <a:rPr lang="en-US" sz="1600" dirty="0" smtClean="0">
                <a:solidFill>
                  <a:schemeClr val="tx1"/>
                </a:solidFill>
              </a:rPr>
              <a:t>tumor</a:t>
            </a:r>
            <a:endParaRPr lang="en-US" sz="1600" dirty="0">
              <a:solidFill>
                <a:schemeClr val="tx1"/>
              </a:solidFill>
            </a:endParaRPr>
          </a:p>
          <a:p>
            <a:pPr lvl="1"/>
            <a:endParaRPr lang="en-US" sz="1600" dirty="0"/>
          </a:p>
        </p:txBody>
      </p:sp>
    </p:spTree>
    <p:extLst>
      <p:ext uri="{BB962C8B-B14F-4D97-AF65-F5344CB8AC3E}">
        <p14:creationId xmlns:p14="http://schemas.microsoft.com/office/powerpoint/2010/main" val="294092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err="1" smtClean="0"/>
              <a:t>Hydatidiform</a:t>
            </a:r>
            <a:r>
              <a:rPr lang="en-US" dirty="0" smtClean="0"/>
              <a:t> Mole</a:t>
            </a:r>
          </a:p>
        </p:txBody>
      </p:sp>
      <p:sp>
        <p:nvSpPr>
          <p:cNvPr id="18435" name="Content Placeholder 2"/>
          <p:cNvSpPr>
            <a:spLocks noGrp="1"/>
          </p:cNvSpPr>
          <p:nvPr>
            <p:ph sz="quarter" idx="1"/>
          </p:nvPr>
        </p:nvSpPr>
        <p:spPr>
          <a:xfrm>
            <a:off x="76200" y="1700064"/>
            <a:ext cx="8915400" cy="5157936"/>
          </a:xfrm>
        </p:spPr>
        <p:txBody>
          <a:bodyPr>
            <a:normAutofit fontScale="85000" lnSpcReduction="20000"/>
          </a:bodyPr>
          <a:lstStyle/>
          <a:p>
            <a:r>
              <a:rPr lang="en-US" sz="2300" dirty="0" smtClean="0">
                <a:solidFill>
                  <a:schemeClr val="tx1"/>
                </a:solidFill>
              </a:rPr>
              <a:t>It is an </a:t>
            </a:r>
            <a:r>
              <a:rPr lang="en-US" sz="2300" dirty="0">
                <a:solidFill>
                  <a:schemeClr val="tx1"/>
                </a:solidFill>
              </a:rPr>
              <a:t>abnormal placenta due to </a:t>
            </a:r>
            <a:r>
              <a:rPr lang="en-US" sz="2300" dirty="0" smtClean="0">
                <a:solidFill>
                  <a:schemeClr val="tx1"/>
                </a:solidFill>
              </a:rPr>
              <a:t>excess of paternal (from father) genes. </a:t>
            </a:r>
          </a:p>
          <a:p>
            <a:r>
              <a:rPr lang="en-US" sz="2300" dirty="0" smtClean="0">
                <a:solidFill>
                  <a:schemeClr val="tx1"/>
                </a:solidFill>
              </a:rPr>
              <a:t>It is caused </a:t>
            </a:r>
            <a:r>
              <a:rPr lang="en-US" sz="2300" dirty="0">
                <a:solidFill>
                  <a:schemeClr val="tx1"/>
                </a:solidFill>
              </a:rPr>
              <a:t>by abnormal gametogenesis and </a:t>
            </a:r>
            <a:r>
              <a:rPr lang="en-US" sz="2300" dirty="0" smtClean="0">
                <a:solidFill>
                  <a:schemeClr val="tx1"/>
                </a:solidFill>
              </a:rPr>
              <a:t>fertilization.</a:t>
            </a:r>
          </a:p>
          <a:p>
            <a:r>
              <a:rPr lang="en-US" sz="2300" dirty="0" smtClean="0">
                <a:solidFill>
                  <a:schemeClr val="tx1"/>
                </a:solidFill>
              </a:rPr>
              <a:t>It is the most </a:t>
            </a:r>
            <a:r>
              <a:rPr lang="en-US" sz="2300" dirty="0">
                <a:solidFill>
                  <a:schemeClr val="tx1"/>
                </a:solidFill>
              </a:rPr>
              <a:t>common form of gestational trophoblastic disease; occurs in </a:t>
            </a:r>
            <a:r>
              <a:rPr lang="en-US" sz="2300" dirty="0" smtClean="0">
                <a:solidFill>
                  <a:schemeClr val="tx1"/>
                </a:solidFill>
              </a:rPr>
              <a:t>1/1,000-2,000 </a:t>
            </a:r>
            <a:r>
              <a:rPr lang="en-US" sz="2300" dirty="0">
                <a:solidFill>
                  <a:schemeClr val="tx1"/>
                </a:solidFill>
              </a:rPr>
              <a:t>pregnancies </a:t>
            </a:r>
            <a:endParaRPr lang="en-US" sz="2300" dirty="0" smtClean="0">
              <a:solidFill>
                <a:schemeClr val="tx1"/>
              </a:solidFill>
            </a:endParaRPr>
          </a:p>
          <a:p>
            <a:r>
              <a:rPr lang="en-US" sz="2300" dirty="0" smtClean="0">
                <a:solidFill>
                  <a:schemeClr val="tx1"/>
                </a:solidFill>
              </a:rPr>
              <a:t>It results in the formation of enlarged and </a:t>
            </a:r>
            <a:r>
              <a:rPr lang="en-US" sz="2300" dirty="0" err="1" smtClean="0">
                <a:solidFill>
                  <a:schemeClr val="tx1"/>
                </a:solidFill>
              </a:rPr>
              <a:t>odematous</a:t>
            </a:r>
            <a:r>
              <a:rPr lang="en-US" sz="2300" dirty="0" smtClean="0">
                <a:solidFill>
                  <a:schemeClr val="tx1"/>
                </a:solidFill>
              </a:rPr>
              <a:t> placental villi, which fill the lumen of the uterus.</a:t>
            </a:r>
          </a:p>
          <a:p>
            <a:r>
              <a:rPr lang="en-US" sz="2300" dirty="0" smtClean="0">
                <a:solidFill>
                  <a:schemeClr val="tx1"/>
                </a:solidFill>
              </a:rPr>
              <a:t>Passage </a:t>
            </a:r>
            <a:r>
              <a:rPr lang="en-US" sz="2300" dirty="0">
                <a:solidFill>
                  <a:schemeClr val="tx1"/>
                </a:solidFill>
              </a:rPr>
              <a:t>of tissue fragments, which appear as small grapelike masses, is common. The serum H</a:t>
            </a:r>
            <a:r>
              <a:rPr lang="en-US" sz="2300" dirty="0" smtClean="0">
                <a:solidFill>
                  <a:schemeClr val="tx1"/>
                </a:solidFill>
              </a:rPr>
              <a:t>CG </a:t>
            </a:r>
            <a:r>
              <a:rPr lang="en-US" sz="2300" dirty="0">
                <a:solidFill>
                  <a:schemeClr val="tx1"/>
                </a:solidFill>
              </a:rPr>
              <a:t>concentration is markedly elevated, and </a:t>
            </a:r>
            <a:r>
              <a:rPr lang="en-US" sz="2300" dirty="0" smtClean="0">
                <a:solidFill>
                  <a:schemeClr val="tx1"/>
                </a:solidFill>
              </a:rPr>
              <a:t>are </a:t>
            </a:r>
            <a:r>
              <a:rPr lang="en-US" sz="2300" dirty="0">
                <a:solidFill>
                  <a:schemeClr val="tx1"/>
                </a:solidFill>
              </a:rPr>
              <a:t>rapidly </a:t>
            </a:r>
            <a:r>
              <a:rPr lang="en-US" sz="2300" dirty="0" smtClean="0">
                <a:solidFill>
                  <a:schemeClr val="tx1"/>
                </a:solidFill>
              </a:rPr>
              <a:t>increasing.</a:t>
            </a:r>
          </a:p>
          <a:p>
            <a:r>
              <a:rPr lang="en-US" sz="2300" b="1" dirty="0" smtClean="0">
                <a:solidFill>
                  <a:schemeClr val="tx1"/>
                </a:solidFill>
              </a:rPr>
              <a:t>Risk factors:</a:t>
            </a:r>
          </a:p>
          <a:p>
            <a:pPr lvl="1"/>
            <a:r>
              <a:rPr lang="en-US" sz="2300" dirty="0" smtClean="0">
                <a:solidFill>
                  <a:schemeClr val="tx1"/>
                </a:solidFill>
              </a:rPr>
              <a:t>maternal age: girls younger than 15 years of age and women over 40 are at higher risk. </a:t>
            </a:r>
          </a:p>
          <a:p>
            <a:pPr lvl="1"/>
            <a:r>
              <a:rPr lang="en-US" sz="2300" dirty="0" smtClean="0">
                <a:solidFill>
                  <a:schemeClr val="tx1"/>
                </a:solidFill>
              </a:rPr>
              <a:t>Ethnic background: incidence higher in Asian women  </a:t>
            </a:r>
          </a:p>
          <a:p>
            <a:pPr lvl="1"/>
            <a:r>
              <a:rPr lang="en-US" sz="2300" dirty="0" smtClean="0">
                <a:solidFill>
                  <a:schemeClr val="tx1"/>
                </a:solidFill>
              </a:rPr>
              <a:t>Women with a prior </a:t>
            </a:r>
            <a:r>
              <a:rPr lang="en-US" sz="2300" dirty="0" err="1" smtClean="0">
                <a:solidFill>
                  <a:schemeClr val="tx1"/>
                </a:solidFill>
              </a:rPr>
              <a:t>hydatidiform</a:t>
            </a:r>
            <a:r>
              <a:rPr lang="en-US" sz="2300" dirty="0" smtClean="0">
                <a:solidFill>
                  <a:schemeClr val="tx1"/>
                </a:solidFill>
              </a:rPr>
              <a:t> mole have a 20-fold greater risk of a subsequent molar pregnancy than the general population.</a:t>
            </a:r>
          </a:p>
          <a:p>
            <a:r>
              <a:rPr lang="en-US" sz="2300" dirty="0" smtClean="0">
                <a:solidFill>
                  <a:schemeClr val="tx1"/>
                </a:solidFill>
              </a:rPr>
              <a:t>There are 2 types of </a:t>
            </a:r>
            <a:r>
              <a:rPr lang="en-US" sz="2300" dirty="0" err="1" smtClean="0">
                <a:solidFill>
                  <a:schemeClr val="tx1"/>
                </a:solidFill>
              </a:rPr>
              <a:t>hydatidiform</a:t>
            </a:r>
            <a:r>
              <a:rPr lang="en-US" sz="2300" dirty="0" smtClean="0">
                <a:solidFill>
                  <a:schemeClr val="tx1"/>
                </a:solidFill>
              </a:rPr>
              <a:t> mole (HM).</a:t>
            </a:r>
          </a:p>
          <a:p>
            <a:pPr lvl="2">
              <a:buFont typeface="Arial" panose="020B0604020202020204" pitchFamily="34" charset="0"/>
              <a:buChar char="•"/>
            </a:pPr>
            <a:r>
              <a:rPr lang="en-US" sz="2300" b="1" dirty="0" smtClean="0">
                <a:solidFill>
                  <a:schemeClr val="tx1"/>
                </a:solidFill>
              </a:rPr>
              <a:t>Complete HM</a:t>
            </a:r>
          </a:p>
          <a:p>
            <a:pPr lvl="2">
              <a:buFont typeface="Arial" panose="020B0604020202020204" pitchFamily="34" charset="0"/>
              <a:buChar char="•"/>
            </a:pPr>
            <a:r>
              <a:rPr lang="en-US" sz="2300" b="1" dirty="0" smtClean="0">
                <a:solidFill>
                  <a:schemeClr val="tx1"/>
                </a:solidFill>
              </a:rPr>
              <a:t>Partial HM</a:t>
            </a:r>
          </a:p>
          <a:p>
            <a:endParaRPr lang="en-US" dirty="0" smtClean="0">
              <a:solidFill>
                <a:schemeClr val="tx1"/>
              </a:solidFill>
            </a:endParaRPr>
          </a:p>
          <a:p>
            <a:endParaRPr lang="en-US" dirty="0" smtClean="0"/>
          </a:p>
        </p:txBody>
      </p:sp>
    </p:spTree>
    <p:extLst>
      <p:ext uri="{BB962C8B-B14F-4D97-AF65-F5344CB8AC3E}">
        <p14:creationId xmlns:p14="http://schemas.microsoft.com/office/powerpoint/2010/main" val="144245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smtClean="0"/>
              <a:t>Complete HM</a:t>
            </a:r>
          </a:p>
        </p:txBody>
      </p:sp>
      <p:sp>
        <p:nvSpPr>
          <p:cNvPr id="3" name="Content Placeholder 2"/>
          <p:cNvSpPr>
            <a:spLocks noGrp="1"/>
          </p:cNvSpPr>
          <p:nvPr>
            <p:ph sz="quarter" idx="1"/>
          </p:nvPr>
        </p:nvSpPr>
        <p:spPr>
          <a:xfrm>
            <a:off x="0" y="1453898"/>
            <a:ext cx="6553200" cy="5404102"/>
          </a:xfrm>
        </p:spPr>
        <p:txBody>
          <a:bodyPr rtlCol="0">
            <a:normAutofit fontScale="77500" lnSpcReduction="20000"/>
          </a:bodyPr>
          <a:lstStyle/>
          <a:p>
            <a:pPr marL="365760" lvl="0" indent="-256032">
              <a:buFont typeface="Wingdings 3"/>
              <a:buChar char=""/>
              <a:defRPr/>
            </a:pPr>
            <a:endParaRPr lang="en-US" sz="2000" dirty="0" smtClean="0"/>
          </a:p>
          <a:p>
            <a:pPr marL="365760" lvl="0" indent="-256032">
              <a:buFont typeface="Wingdings 3"/>
              <a:buChar char=""/>
              <a:defRPr/>
            </a:pPr>
            <a:r>
              <a:rPr lang="en-US" sz="2300" dirty="0" smtClean="0"/>
              <a:t>Complete </a:t>
            </a:r>
            <a:r>
              <a:rPr lang="en-US" sz="2300" dirty="0"/>
              <a:t>mole </a:t>
            </a:r>
            <a:r>
              <a:rPr lang="en-US" sz="2300" dirty="0" smtClean="0"/>
              <a:t>results </a:t>
            </a:r>
            <a:r>
              <a:rPr lang="en-US" sz="2300" dirty="0"/>
              <a:t>from fertilization </a:t>
            </a:r>
            <a:r>
              <a:rPr lang="en-US" sz="2300" dirty="0" smtClean="0"/>
              <a:t>of an </a:t>
            </a:r>
            <a:r>
              <a:rPr lang="en-US" sz="2300" dirty="0"/>
              <a:t>empty ovum that </a:t>
            </a:r>
            <a:r>
              <a:rPr lang="en-US" sz="2300" dirty="0" smtClean="0"/>
              <a:t>lacks </a:t>
            </a:r>
            <a:r>
              <a:rPr lang="en-US" sz="2300" dirty="0"/>
              <a:t>maternal </a:t>
            </a:r>
            <a:r>
              <a:rPr lang="en-US" sz="2300" dirty="0" smtClean="0"/>
              <a:t>DNA </a:t>
            </a:r>
            <a:r>
              <a:rPr lang="en-US" sz="2300" dirty="0" smtClean="0">
                <a:sym typeface="Wingdings" panose="05000000000000000000" pitchFamily="2" charset="2"/>
              </a:rPr>
              <a:t> as a result</a:t>
            </a:r>
            <a:r>
              <a:rPr lang="en-US" sz="2300" dirty="0" smtClean="0"/>
              <a:t> all chromosomal material is derived from the </a:t>
            </a:r>
            <a:r>
              <a:rPr lang="en-US" sz="2300" dirty="0"/>
              <a:t>sperm. </a:t>
            </a:r>
            <a:r>
              <a:rPr lang="en-US" sz="2300" dirty="0" smtClean="0"/>
              <a:t>There </a:t>
            </a:r>
            <a:r>
              <a:rPr lang="en-US" sz="2300" dirty="0"/>
              <a:t>is complete lack of maternal </a:t>
            </a:r>
            <a:r>
              <a:rPr lang="en-US" sz="2300" dirty="0" smtClean="0"/>
              <a:t>chromosomes</a:t>
            </a:r>
            <a:r>
              <a:rPr lang="en-US" sz="2300" dirty="0"/>
              <a:t>. </a:t>
            </a:r>
            <a:r>
              <a:rPr lang="en-US" sz="2300" dirty="0" smtClean="0"/>
              <a:t>All </a:t>
            </a:r>
            <a:r>
              <a:rPr lang="en-US" sz="2300" dirty="0"/>
              <a:t>the chromosomes come from the male/paternal side i.e. it is an androgenetic pregnancy with no maternal DNA</a:t>
            </a:r>
            <a:r>
              <a:rPr lang="en-US" sz="2300" dirty="0" smtClean="0"/>
              <a:t>.</a:t>
            </a:r>
          </a:p>
          <a:p>
            <a:pPr marL="365760" indent="-256032">
              <a:buFont typeface="Wingdings 3"/>
              <a:buChar char=""/>
              <a:defRPr/>
            </a:pPr>
            <a:r>
              <a:rPr lang="en-US" sz="2300" dirty="0"/>
              <a:t>90% of complete moles are 46 XX, arising from duplication of the chromosomes of a haploid sperm after fertilization of an </a:t>
            </a:r>
            <a:r>
              <a:rPr lang="en-US" sz="2300" dirty="0" smtClean="0"/>
              <a:t>empty ovum</a:t>
            </a:r>
          </a:p>
          <a:p>
            <a:pPr marL="365760" indent="-256032">
              <a:buFont typeface="Wingdings 3"/>
              <a:buChar char=""/>
              <a:defRPr/>
            </a:pPr>
            <a:r>
              <a:rPr lang="en-US" sz="2300" dirty="0" smtClean="0"/>
              <a:t>It is a genetically abnormal placenta with hyperplastic trophoblasts, without fetus or embryo</a:t>
            </a:r>
            <a:r>
              <a:rPr lang="en-US" sz="2300" dirty="0"/>
              <a:t>. </a:t>
            </a:r>
            <a:endParaRPr lang="en-US" sz="2300" dirty="0" smtClean="0"/>
          </a:p>
          <a:p>
            <a:pPr marL="365760" indent="-256032">
              <a:buFont typeface="Wingdings 3"/>
              <a:buChar char=""/>
              <a:defRPr/>
            </a:pPr>
            <a:r>
              <a:rPr lang="en-US" sz="2300" dirty="0" smtClean="0"/>
              <a:t>Symptoms: fast rate of abdominal swelling (due to rapid increase in uterine size) mistaken for normal pregnancy but the uterus is disproportionately large for that stage of pregnancy. In addition patient has some vaginal bleeding, severe nausea and vomiting. </a:t>
            </a:r>
            <a:r>
              <a:rPr lang="en-US" sz="2300" dirty="0"/>
              <a:t>HCG levels </a:t>
            </a:r>
            <a:r>
              <a:rPr lang="en-US" sz="2300" dirty="0" smtClean="0"/>
              <a:t>are elevated</a:t>
            </a:r>
            <a:r>
              <a:rPr lang="en-US" sz="2300" dirty="0"/>
              <a:t>. </a:t>
            </a:r>
            <a:endParaRPr lang="en-US" sz="2300" dirty="0" smtClean="0"/>
          </a:p>
          <a:p>
            <a:pPr marL="365760" indent="-256032">
              <a:buFont typeface="Wingdings 3"/>
              <a:buChar char=""/>
              <a:defRPr/>
            </a:pPr>
            <a:r>
              <a:rPr lang="en-US" sz="2300" dirty="0" smtClean="0"/>
              <a:t>Uterus is distended and filled with swollen/large villi with prominent  trophoblastic cell proliferation. No embryo, or fetal tissue is present</a:t>
            </a:r>
            <a:r>
              <a:rPr lang="en-US" sz="2300" dirty="0"/>
              <a:t>. Grossly it looks like a bunch of grapes.</a:t>
            </a:r>
          </a:p>
          <a:p>
            <a:pPr marL="365760" indent="-256032" fontAlgn="auto">
              <a:spcAft>
                <a:spcPts val="0"/>
              </a:spcAft>
              <a:buFont typeface="Wingdings 3"/>
              <a:buChar char=""/>
              <a:defRPr/>
            </a:pPr>
            <a:endParaRPr lang="en-US" sz="2300" dirty="0" smtClean="0"/>
          </a:p>
        </p:txBody>
      </p:sp>
      <p:pic>
        <p:nvPicPr>
          <p:cNvPr id="8" name="Picture 7"/>
          <p:cNvPicPr>
            <a:picLocks noChangeAspect="1"/>
          </p:cNvPicPr>
          <p:nvPr/>
        </p:nvPicPr>
        <p:blipFill>
          <a:blip r:embed="rId2"/>
          <a:stretch>
            <a:fillRect/>
          </a:stretch>
        </p:blipFill>
        <p:spPr>
          <a:xfrm>
            <a:off x="6548737" y="2005013"/>
            <a:ext cx="2523898" cy="3082673"/>
          </a:xfrm>
          <a:prstGeom prst="rect">
            <a:avLst/>
          </a:prstGeom>
        </p:spPr>
      </p:pic>
      <p:sp>
        <p:nvSpPr>
          <p:cNvPr id="11" name="Rectangle 10"/>
          <p:cNvSpPr/>
          <p:nvPr/>
        </p:nvSpPr>
        <p:spPr>
          <a:xfrm>
            <a:off x="6558643" y="5638800"/>
            <a:ext cx="2532888" cy="338554"/>
          </a:xfrm>
          <a:prstGeom prst="rect">
            <a:avLst/>
          </a:prstGeom>
        </p:spPr>
        <p:txBody>
          <a:bodyPr wrap="square">
            <a:spAutoFit/>
          </a:bodyPr>
          <a:lstStyle/>
          <a:p>
            <a:r>
              <a:rPr lang="en-US" sz="800" dirty="0"/>
              <a:t>http://</a:t>
            </a:r>
            <a:r>
              <a:rPr lang="en-US" sz="800" dirty="0" smtClean="0"/>
              <a:t>www.waybuilder.net/sweethaven/MedTech/ObsNewborn/ObstetricsAndNewborn</a:t>
            </a:r>
            <a:endParaRPr lang="en-US" sz="800" dirty="0"/>
          </a:p>
        </p:txBody>
      </p:sp>
    </p:spTree>
    <p:extLst>
      <p:ext uri="{BB962C8B-B14F-4D97-AF65-F5344CB8AC3E}">
        <p14:creationId xmlns:p14="http://schemas.microsoft.com/office/powerpoint/2010/main" val="289273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563" b="40640"/>
          <a:stretch/>
        </p:blipFill>
        <p:spPr>
          <a:xfrm>
            <a:off x="452245" y="1219200"/>
            <a:ext cx="5105400" cy="3957828"/>
          </a:xfrm>
          <a:prstGeom prst="rect">
            <a:avLst/>
          </a:prstGeom>
        </p:spPr>
      </p:pic>
      <p:sp>
        <p:nvSpPr>
          <p:cNvPr id="3" name="Rectangle 2"/>
          <p:cNvSpPr/>
          <p:nvPr/>
        </p:nvSpPr>
        <p:spPr>
          <a:xfrm>
            <a:off x="5638801" y="914400"/>
            <a:ext cx="3200400" cy="3416320"/>
          </a:xfrm>
          <a:prstGeom prst="rect">
            <a:avLst/>
          </a:prstGeom>
        </p:spPr>
        <p:txBody>
          <a:bodyPr wrap="square">
            <a:spAutoFit/>
          </a:bodyPr>
          <a:lstStyle/>
          <a:p>
            <a:r>
              <a:rPr lang="en-US" b="1" dirty="0">
                <a:solidFill>
                  <a:srgbClr val="FF0000"/>
                </a:solidFill>
              </a:rPr>
              <a:t>Complete mole fertilization: </a:t>
            </a:r>
            <a:endParaRPr lang="en-US" b="1" dirty="0" smtClean="0">
              <a:solidFill>
                <a:srgbClr val="FF0000"/>
              </a:solidFill>
            </a:endParaRPr>
          </a:p>
          <a:p>
            <a:pPr marL="285750" indent="-285750">
              <a:buFont typeface="Arial" panose="020B0604020202020204" pitchFamily="34" charset="0"/>
              <a:buChar char="•"/>
            </a:pPr>
            <a:r>
              <a:rPr lang="en-US" dirty="0" smtClean="0"/>
              <a:t>90</a:t>
            </a:r>
            <a:r>
              <a:rPr lang="en-US" dirty="0"/>
              <a:t>% of the time, a single sperm of 23 chromosomes fertilizes a egg that has lost its chromosomes.  It then duplicates resulting in 46XX (all paternal</a:t>
            </a:r>
            <a:r>
              <a:rPr lang="en-US" dirty="0" smtClean="0"/>
              <a:t>)</a:t>
            </a:r>
          </a:p>
          <a:p>
            <a:pPr marL="285750" indent="-285750">
              <a:buFont typeface="Arial" panose="020B0604020202020204" pitchFamily="34" charset="0"/>
              <a:buChar char="•"/>
            </a:pPr>
            <a:r>
              <a:rPr lang="en-US" dirty="0"/>
              <a:t>10% of cases are 46 XY as a result of fertilization of an empty ovum by 2 sperm (</a:t>
            </a:r>
            <a:r>
              <a:rPr lang="en-US" dirty="0" err="1"/>
              <a:t>dispermy</a:t>
            </a:r>
            <a:r>
              <a:rPr lang="en-US" dirty="0"/>
              <a:t>) </a:t>
            </a:r>
          </a:p>
          <a:p>
            <a:endParaRPr lang="en-US" dirty="0"/>
          </a:p>
        </p:txBody>
      </p:sp>
      <p:pic>
        <p:nvPicPr>
          <p:cNvPr id="4" name="Picture 3"/>
          <p:cNvPicPr>
            <a:picLocks noChangeAspect="1"/>
          </p:cNvPicPr>
          <p:nvPr/>
        </p:nvPicPr>
        <p:blipFill rotWithShape="1">
          <a:blip r:embed="rId3"/>
          <a:srcRect l="1" t="89411" r="-3695"/>
          <a:stretch/>
        </p:blipFill>
        <p:spPr>
          <a:xfrm>
            <a:off x="371090" y="5488020"/>
            <a:ext cx="5267710" cy="285009"/>
          </a:xfrm>
          <a:prstGeom prst="rect">
            <a:avLst/>
          </a:prstGeom>
        </p:spPr>
      </p:pic>
    </p:spTree>
    <p:extLst>
      <p:ext uri="{BB962C8B-B14F-4D97-AF65-F5344CB8AC3E}">
        <p14:creationId xmlns:p14="http://schemas.microsoft.com/office/powerpoint/2010/main" val="234089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4294967295"/>
          </p:nvPr>
        </p:nvPicPr>
        <p:blipFill>
          <a:blip r:embed="rId2"/>
          <a:stretch>
            <a:fillRect/>
          </a:stretch>
        </p:blipFill>
        <p:spPr>
          <a:xfrm>
            <a:off x="2822575" y="2362200"/>
            <a:ext cx="6321425" cy="4495800"/>
          </a:xfrm>
          <a:prstGeom prst="rect">
            <a:avLst/>
          </a:prstGeom>
        </p:spPr>
      </p:pic>
      <p:pic>
        <p:nvPicPr>
          <p:cNvPr id="6" name="Picture 5"/>
          <p:cNvPicPr>
            <a:picLocks noChangeAspect="1"/>
          </p:cNvPicPr>
          <p:nvPr/>
        </p:nvPicPr>
        <p:blipFill>
          <a:blip r:embed="rId3"/>
          <a:stretch>
            <a:fillRect/>
          </a:stretch>
        </p:blipFill>
        <p:spPr>
          <a:xfrm>
            <a:off x="21265" y="26581"/>
            <a:ext cx="6455736" cy="3011474"/>
          </a:xfrm>
          <a:prstGeom prst="rect">
            <a:avLst/>
          </a:prstGeom>
        </p:spPr>
      </p:pic>
      <p:sp>
        <p:nvSpPr>
          <p:cNvPr id="7" name="Rectangle 6"/>
          <p:cNvSpPr/>
          <p:nvPr/>
        </p:nvSpPr>
        <p:spPr>
          <a:xfrm>
            <a:off x="381000" y="3004016"/>
            <a:ext cx="4572000" cy="215444"/>
          </a:xfrm>
          <a:prstGeom prst="rect">
            <a:avLst/>
          </a:prstGeom>
        </p:spPr>
        <p:txBody>
          <a:bodyPr>
            <a:spAutoFit/>
          </a:bodyPr>
          <a:lstStyle/>
          <a:p>
            <a:r>
              <a:rPr lang="en-US" sz="800" dirty="0"/>
              <a:t>http://lakecharlesobgyn.com/Images/molar-pregnancy-1.jpg</a:t>
            </a:r>
          </a:p>
        </p:txBody>
      </p:sp>
    </p:spTree>
    <p:extLst>
      <p:ext uri="{BB962C8B-B14F-4D97-AF65-F5344CB8AC3E}">
        <p14:creationId xmlns:p14="http://schemas.microsoft.com/office/powerpoint/2010/main" val="36350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4932040" y="3645024"/>
            <a:ext cx="4067944" cy="3044756"/>
          </a:xfrm>
          <a:prstGeom prst="rect">
            <a:avLst/>
          </a:prstGeom>
        </p:spPr>
      </p:pic>
      <p:sp>
        <p:nvSpPr>
          <p:cNvPr id="4" name="Title 3"/>
          <p:cNvSpPr>
            <a:spLocks noGrp="1"/>
          </p:cNvSpPr>
          <p:nvPr>
            <p:ph type="title"/>
          </p:nvPr>
        </p:nvSpPr>
        <p:spPr/>
        <p:txBody>
          <a:bodyPr>
            <a:normAutofit/>
          </a:bodyPr>
          <a:lstStyle/>
          <a:p>
            <a:r>
              <a:rPr lang="en-US" sz="3600" dirty="0"/>
              <a:t>Complete </a:t>
            </a:r>
            <a:r>
              <a:rPr lang="en-US" sz="3600" dirty="0" smtClean="0"/>
              <a:t>HM</a:t>
            </a:r>
            <a:r>
              <a:rPr lang="en-US" sz="3600" dirty="0"/>
              <a:t>. </a:t>
            </a:r>
          </a:p>
        </p:txBody>
      </p:sp>
      <p:sp>
        <p:nvSpPr>
          <p:cNvPr id="8" name="Content Placeholder 7"/>
          <p:cNvSpPr>
            <a:spLocks noGrp="1"/>
          </p:cNvSpPr>
          <p:nvPr>
            <p:ph sz="quarter" idx="1"/>
          </p:nvPr>
        </p:nvSpPr>
        <p:spPr>
          <a:xfrm>
            <a:off x="381000" y="1752600"/>
            <a:ext cx="4343400" cy="4681728"/>
          </a:xfrm>
        </p:spPr>
        <p:txBody>
          <a:bodyPr>
            <a:normAutofit fontScale="92500" lnSpcReduction="20000"/>
          </a:bodyPr>
          <a:lstStyle/>
          <a:p>
            <a:pPr marL="365760" indent="-256032" fontAlgn="auto">
              <a:spcAft>
                <a:spcPts val="0"/>
              </a:spcAft>
              <a:buFont typeface="Wingdings 3"/>
              <a:buChar char=""/>
              <a:defRPr/>
            </a:pPr>
            <a:r>
              <a:rPr lang="en-US" sz="2000" b="1" dirty="0" smtClean="0"/>
              <a:t>Ultrasound: </a:t>
            </a:r>
            <a:r>
              <a:rPr lang="en-US" sz="2000" dirty="0" smtClean="0"/>
              <a:t>will show </a:t>
            </a:r>
            <a:r>
              <a:rPr lang="en-US" sz="2000" dirty="0"/>
              <a:t>a “cluster of grapes” appearance or a “snowstorm” appearance, signifying an abnormal placenta. </a:t>
            </a:r>
            <a:endParaRPr lang="en-US" sz="2000" dirty="0" smtClean="0"/>
          </a:p>
          <a:p>
            <a:pPr marL="365760" indent="-256032">
              <a:buFont typeface="Wingdings 3"/>
              <a:buChar char=""/>
              <a:defRPr/>
            </a:pPr>
            <a:endParaRPr lang="en-US" sz="2000" dirty="0" smtClean="0"/>
          </a:p>
          <a:p>
            <a:pPr marL="365760" indent="-256032">
              <a:buFont typeface="Wingdings 3"/>
              <a:buChar char=""/>
              <a:defRPr/>
            </a:pPr>
            <a:r>
              <a:rPr lang="en-US" sz="2000" b="1" dirty="0" smtClean="0"/>
              <a:t>Treatment</a:t>
            </a:r>
            <a:r>
              <a:rPr lang="en-US" sz="2000" dirty="0" smtClean="0"/>
              <a:t>: </a:t>
            </a:r>
            <a:r>
              <a:rPr lang="en-US" sz="2000" dirty="0"/>
              <a:t>Evacuation of uterus by curettage and sometimes chemotherapy. With appropriate therapy cure rate is very high</a:t>
            </a:r>
            <a:r>
              <a:rPr lang="en-US" sz="2000" dirty="0" smtClean="0"/>
              <a:t>.</a:t>
            </a:r>
          </a:p>
          <a:p>
            <a:pPr marL="365760" indent="-256032">
              <a:buFont typeface="Wingdings 3"/>
              <a:buChar char=""/>
              <a:defRPr/>
            </a:pPr>
            <a:endParaRPr lang="en-US" sz="2000" dirty="0" smtClean="0"/>
          </a:p>
          <a:p>
            <a:pPr marL="365760" indent="-256032" fontAlgn="auto">
              <a:spcAft>
                <a:spcPts val="0"/>
              </a:spcAft>
              <a:buFont typeface="Wingdings 3"/>
              <a:buChar char=""/>
              <a:defRPr/>
            </a:pPr>
            <a:r>
              <a:rPr lang="en-US" sz="2000" b="1" dirty="0" smtClean="0"/>
              <a:t>Complications</a:t>
            </a:r>
            <a:r>
              <a:rPr lang="en-US" sz="2000" dirty="0" smtClean="0"/>
              <a:t>: </a:t>
            </a:r>
            <a:r>
              <a:rPr lang="en-US" sz="2000" dirty="0" smtClean="0">
                <a:solidFill>
                  <a:schemeClr val="tx1"/>
                </a:solidFill>
              </a:rPr>
              <a:t>uterine </a:t>
            </a:r>
            <a:r>
              <a:rPr lang="en-US" sz="2000" dirty="0">
                <a:solidFill>
                  <a:schemeClr val="tx1"/>
                </a:solidFill>
              </a:rPr>
              <a:t>hemorrhage, uterine perforation, trophoblastic embolism, and infection. Few patients </a:t>
            </a:r>
            <a:r>
              <a:rPr lang="en-US" sz="2000" dirty="0" smtClean="0">
                <a:solidFill>
                  <a:schemeClr val="tx1"/>
                </a:solidFill>
              </a:rPr>
              <a:t>develop </a:t>
            </a:r>
            <a:r>
              <a:rPr lang="en-US" sz="2000" dirty="0">
                <a:solidFill>
                  <a:schemeClr val="tx1"/>
                </a:solidFill>
              </a:rPr>
              <a:t>an invasive mole. The most important complication is the development of </a:t>
            </a:r>
            <a:r>
              <a:rPr lang="en-US" sz="2000" dirty="0" err="1">
                <a:solidFill>
                  <a:schemeClr val="tx1"/>
                </a:solidFill>
              </a:rPr>
              <a:t>choriocarcinoma</a:t>
            </a:r>
            <a:r>
              <a:rPr lang="en-US" sz="2000" dirty="0">
                <a:solidFill>
                  <a:schemeClr val="tx1"/>
                </a:solidFill>
              </a:rPr>
              <a:t>, which occurs in about 2% of patients after the mole has been evacuated.</a:t>
            </a:r>
          </a:p>
          <a:p>
            <a:endParaRPr lang="en-US" dirty="0"/>
          </a:p>
        </p:txBody>
      </p:sp>
      <p:pic>
        <p:nvPicPr>
          <p:cNvPr id="7" name="Picture 6"/>
          <p:cNvPicPr>
            <a:picLocks noChangeAspect="1"/>
          </p:cNvPicPr>
          <p:nvPr/>
        </p:nvPicPr>
        <p:blipFill>
          <a:blip r:embed="rId3" cstate="print"/>
          <a:stretch>
            <a:fillRect/>
          </a:stretch>
        </p:blipFill>
        <p:spPr>
          <a:xfrm>
            <a:off x="4999881" y="845820"/>
            <a:ext cx="3932261" cy="2664183"/>
          </a:xfrm>
          <a:prstGeom prst="rect">
            <a:avLst/>
          </a:prstGeom>
        </p:spPr>
      </p:pic>
    </p:spTree>
    <p:extLst>
      <p:ext uri="{BB962C8B-B14F-4D97-AF65-F5344CB8AC3E}">
        <p14:creationId xmlns:p14="http://schemas.microsoft.com/office/powerpoint/2010/main" val="276085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Partial Mole (PM)</a:t>
            </a:r>
          </a:p>
        </p:txBody>
      </p:sp>
      <p:sp>
        <p:nvSpPr>
          <p:cNvPr id="23555" name="Content Placeholder 2"/>
          <p:cNvSpPr>
            <a:spLocks noGrp="1"/>
          </p:cNvSpPr>
          <p:nvPr>
            <p:ph sz="quarter" idx="1"/>
          </p:nvPr>
        </p:nvSpPr>
        <p:spPr>
          <a:xfrm>
            <a:off x="304800" y="1600200"/>
            <a:ext cx="8610600" cy="5257800"/>
          </a:xfrm>
        </p:spPr>
        <p:txBody>
          <a:bodyPr>
            <a:normAutofit fontScale="77500" lnSpcReduction="20000"/>
          </a:bodyPr>
          <a:lstStyle/>
          <a:p>
            <a:endParaRPr lang="en-US" dirty="0" smtClean="0"/>
          </a:p>
          <a:p>
            <a:r>
              <a:rPr lang="en-US" sz="2600" dirty="0" smtClean="0"/>
              <a:t>Partial </a:t>
            </a:r>
            <a:r>
              <a:rPr lang="en-US" sz="2600" dirty="0" err="1"/>
              <a:t>hydatidiform</a:t>
            </a:r>
            <a:r>
              <a:rPr lang="en-US" sz="2600" dirty="0"/>
              <a:t> </a:t>
            </a:r>
            <a:r>
              <a:rPr lang="en-US" sz="2600" dirty="0" smtClean="0"/>
              <a:t>mole results from fertilization of a normal ovum (that has not lost its maternal chromosome) by 2 normal sperms. This results in a triploid cell having </a:t>
            </a:r>
            <a:r>
              <a:rPr lang="en-US" sz="2600" dirty="0"/>
              <a:t>69 chromosomes (</a:t>
            </a:r>
            <a:r>
              <a:rPr lang="en-US" sz="2600" dirty="0" err="1" smtClean="0"/>
              <a:t>triploidy</a:t>
            </a:r>
            <a:r>
              <a:rPr lang="en-US" sz="2600" dirty="0" smtClean="0"/>
              <a:t> gestation), </a:t>
            </a:r>
            <a:r>
              <a:rPr lang="en-US" sz="2600" dirty="0"/>
              <a:t>of which one haploid set </a:t>
            </a:r>
            <a:r>
              <a:rPr lang="en-US" sz="2600" dirty="0" smtClean="0"/>
              <a:t>(23X</a:t>
            </a:r>
            <a:r>
              <a:rPr lang="en-US" sz="2600" dirty="0"/>
              <a:t>) </a:t>
            </a:r>
            <a:r>
              <a:rPr lang="en-US" sz="2600" dirty="0" smtClean="0"/>
              <a:t>is </a:t>
            </a:r>
            <a:r>
              <a:rPr lang="en-US" sz="2600" dirty="0"/>
              <a:t>maternal and </a:t>
            </a:r>
            <a:r>
              <a:rPr lang="en-US" sz="2600" dirty="0" smtClean="0"/>
              <a:t>two haploid (23+23=46) sets are </a:t>
            </a:r>
            <a:r>
              <a:rPr lang="en-US" sz="2600" dirty="0"/>
              <a:t>paternal in origin</a:t>
            </a:r>
            <a:r>
              <a:rPr lang="en-US" sz="2600" dirty="0" smtClean="0"/>
              <a:t>.</a:t>
            </a:r>
          </a:p>
          <a:p>
            <a:endParaRPr lang="en-US" sz="2600" dirty="0" smtClean="0"/>
          </a:p>
          <a:p>
            <a:r>
              <a:rPr lang="en-US" sz="2600" dirty="0" smtClean="0"/>
              <a:t>It is a genetically abnormal placenta with a resultant mixture of large and small villi with slight hyperplasia of the trophoblasts, filling the uterus. In </a:t>
            </a:r>
            <a:r>
              <a:rPr lang="en-US" sz="2600" dirty="0"/>
              <a:t>contrast to a complete mole, </a:t>
            </a:r>
            <a:r>
              <a:rPr lang="en-US" sz="2600" dirty="0" smtClean="0"/>
              <a:t>embryo/fetal </a:t>
            </a:r>
            <a:r>
              <a:rPr lang="en-US" sz="2600" dirty="0"/>
              <a:t>parts may be present</a:t>
            </a:r>
            <a:r>
              <a:rPr lang="en-US" sz="2600" dirty="0" smtClean="0"/>
              <a:t>. But the </a:t>
            </a:r>
            <a:r>
              <a:rPr lang="en-US" sz="2600" dirty="0"/>
              <a:t>fetus associated with a partial mole usually dies after 10 weeks' </a:t>
            </a:r>
            <a:r>
              <a:rPr lang="en-US" sz="2600" dirty="0" smtClean="0"/>
              <a:t>gestation </a:t>
            </a:r>
            <a:r>
              <a:rPr lang="en-US" sz="2600" dirty="0"/>
              <a:t>and the </a:t>
            </a:r>
            <a:r>
              <a:rPr lang="en-US" sz="2600" dirty="0" smtClean="0"/>
              <a:t>mole (~pregnancy) </a:t>
            </a:r>
            <a:r>
              <a:rPr lang="en-US" sz="2600" dirty="0"/>
              <a:t>is aborted shortly thereafter. </a:t>
            </a:r>
          </a:p>
          <a:p>
            <a:endParaRPr lang="en-US" sz="2600" dirty="0" smtClean="0"/>
          </a:p>
          <a:p>
            <a:r>
              <a:rPr lang="en-US" sz="2600" dirty="0" smtClean="0"/>
              <a:t>It </a:t>
            </a:r>
            <a:r>
              <a:rPr lang="en-US" sz="2600" dirty="0"/>
              <a:t>almost never evolves into </a:t>
            </a:r>
            <a:r>
              <a:rPr lang="en-US" sz="2600" dirty="0" err="1"/>
              <a:t>choriocarcinoma</a:t>
            </a:r>
            <a:r>
              <a:rPr lang="en-US" sz="2600" dirty="0"/>
              <a:t>. </a:t>
            </a:r>
          </a:p>
          <a:p>
            <a:endParaRPr lang="en-US" sz="2600" dirty="0" smtClean="0"/>
          </a:p>
          <a:p>
            <a:r>
              <a:rPr lang="en-US" sz="2600" dirty="0" smtClean="0"/>
              <a:t>Grossly the genetically abnormal placenta has a mixture of large chorionic villi and normal-appearing smaller villi. </a:t>
            </a:r>
          </a:p>
          <a:p>
            <a:pPr>
              <a:buFont typeface="Wingdings 3" pitchFamily="18" charset="2"/>
              <a:buNone/>
            </a:pPr>
            <a:r>
              <a:rPr lang="en-US" dirty="0" smtClean="0"/>
              <a:t> </a:t>
            </a:r>
          </a:p>
          <a:p>
            <a:endParaRPr lang="en-US" dirty="0" smtClean="0"/>
          </a:p>
        </p:txBody>
      </p:sp>
    </p:spTree>
    <p:extLst>
      <p:ext uri="{BB962C8B-B14F-4D97-AF65-F5344CB8AC3E}">
        <p14:creationId xmlns:p14="http://schemas.microsoft.com/office/powerpoint/2010/main" val="312211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9360" r="-563"/>
          <a:stretch/>
        </p:blipFill>
        <p:spPr>
          <a:xfrm>
            <a:off x="304800" y="1752600"/>
            <a:ext cx="5105400" cy="2709672"/>
          </a:xfrm>
          <a:prstGeom prst="rect">
            <a:avLst/>
          </a:prstGeom>
        </p:spPr>
      </p:pic>
      <p:sp>
        <p:nvSpPr>
          <p:cNvPr id="3" name="Rectangle 2"/>
          <p:cNvSpPr/>
          <p:nvPr/>
        </p:nvSpPr>
        <p:spPr>
          <a:xfrm>
            <a:off x="5638800" y="914400"/>
            <a:ext cx="3390519" cy="4524315"/>
          </a:xfrm>
          <a:prstGeom prst="rect">
            <a:avLst/>
          </a:prstGeom>
        </p:spPr>
        <p:txBody>
          <a:bodyPr wrap="square">
            <a:spAutoFit/>
          </a:bodyPr>
          <a:lstStyle/>
          <a:p>
            <a:r>
              <a:rPr lang="en-US" b="1" dirty="0">
                <a:solidFill>
                  <a:srgbClr val="FF0000"/>
                </a:solidFill>
              </a:rPr>
              <a:t>Partial mole fertilization: </a:t>
            </a:r>
            <a:endParaRPr lang="en-US" b="1" dirty="0" smtClean="0">
              <a:solidFill>
                <a:srgbClr val="FF0000"/>
              </a:solidFill>
            </a:endParaRPr>
          </a:p>
          <a:p>
            <a:pPr marL="285750" indent="-285750">
              <a:buFont typeface="Arial" panose="020B0604020202020204" pitchFamily="34" charset="0"/>
              <a:buChar char="•"/>
            </a:pPr>
            <a:r>
              <a:rPr lang="en-US" dirty="0"/>
              <a:t>This results from fertilization of a normal single ovum/egg (23X) by two normal spermatozoa, each carrying 23 chromosomes, or by a single spermatozoon that has not undergone meiotic reduction and bears 46 chromosomes (the pregnancy has too much paternal DNA). </a:t>
            </a:r>
          </a:p>
          <a:p>
            <a:pPr marL="285750" indent="-285750">
              <a:buFont typeface="Arial" panose="020B0604020202020204" pitchFamily="34" charset="0"/>
              <a:buChar char="•"/>
            </a:pPr>
            <a:r>
              <a:rPr lang="fr-FR" dirty="0"/>
              <a:t>58%  are </a:t>
            </a:r>
            <a:r>
              <a:rPr lang="fr-FR" dirty="0" smtClean="0"/>
              <a:t>69XXY</a:t>
            </a:r>
          </a:p>
          <a:p>
            <a:pPr marL="285750" indent="-285750">
              <a:buFont typeface="Arial" panose="020B0604020202020204" pitchFamily="34" charset="0"/>
              <a:buChar char="•"/>
            </a:pPr>
            <a:r>
              <a:rPr lang="fr-FR" dirty="0" smtClean="0"/>
              <a:t>40</a:t>
            </a:r>
            <a:r>
              <a:rPr lang="fr-FR" dirty="0"/>
              <a:t>% are </a:t>
            </a:r>
            <a:r>
              <a:rPr lang="fr-FR" dirty="0" smtClean="0"/>
              <a:t>69XXX</a:t>
            </a:r>
          </a:p>
          <a:p>
            <a:pPr marL="285750" indent="-285750">
              <a:buFont typeface="Arial" panose="020B0604020202020204" pitchFamily="34" charset="0"/>
              <a:buChar char="•"/>
            </a:pPr>
            <a:r>
              <a:rPr lang="fr-FR" dirty="0" smtClean="0"/>
              <a:t>2</a:t>
            </a:r>
            <a:r>
              <a:rPr lang="fr-FR" dirty="0"/>
              <a:t>% are </a:t>
            </a:r>
            <a:r>
              <a:rPr lang="fr-FR" dirty="0" smtClean="0"/>
              <a:t>69XYY</a:t>
            </a:r>
            <a:endParaRPr lang="en-US" dirty="0"/>
          </a:p>
          <a:p>
            <a:r>
              <a:rPr lang="en-US" dirty="0">
                <a:solidFill>
                  <a:srgbClr val="9F2936"/>
                </a:solidFill>
              </a:rPr>
              <a:t/>
            </a:r>
            <a:br>
              <a:rPr lang="en-US" dirty="0">
                <a:solidFill>
                  <a:srgbClr val="9F2936"/>
                </a:solidFill>
              </a:rPr>
            </a:br>
            <a:endParaRPr lang="en-US" dirty="0"/>
          </a:p>
        </p:txBody>
      </p:sp>
    </p:spTree>
    <p:extLst>
      <p:ext uri="{BB962C8B-B14F-4D97-AF65-F5344CB8AC3E}">
        <p14:creationId xmlns:p14="http://schemas.microsoft.com/office/powerpoint/2010/main" val="210920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smtClean="0"/>
              <a:t>Partial Mole (PM)</a:t>
            </a:r>
          </a:p>
        </p:txBody>
      </p:sp>
      <p:sp>
        <p:nvSpPr>
          <p:cNvPr id="24579" name="Content Placeholder 2"/>
          <p:cNvSpPr>
            <a:spLocks noGrp="1"/>
          </p:cNvSpPr>
          <p:nvPr>
            <p:ph sz="quarter" idx="1"/>
          </p:nvPr>
        </p:nvSpPr>
        <p:spPr>
          <a:xfrm>
            <a:off x="228600" y="1752600"/>
            <a:ext cx="8839200" cy="4800600"/>
          </a:xfrm>
        </p:spPr>
        <p:txBody>
          <a:bodyPr>
            <a:normAutofit fontScale="92500"/>
          </a:bodyPr>
          <a:lstStyle/>
          <a:p>
            <a:pPr>
              <a:buFont typeface="Arial" panose="020B0604020202020204" pitchFamily="34" charset="0"/>
              <a:buChar char="•"/>
            </a:pPr>
            <a:r>
              <a:rPr lang="en-US" dirty="0" smtClean="0"/>
              <a:t>It makes up 15–35% of all moles</a:t>
            </a:r>
          </a:p>
          <a:p>
            <a:pPr>
              <a:buFont typeface="Arial" panose="020B0604020202020204" pitchFamily="34" charset="0"/>
              <a:buChar char="•"/>
            </a:pPr>
            <a:r>
              <a:rPr lang="en-US" dirty="0" smtClean="0"/>
              <a:t>Uterine size usually small or appropriate for gestational age</a:t>
            </a:r>
          </a:p>
          <a:p>
            <a:pPr>
              <a:buFont typeface="Arial" panose="020B0604020202020204" pitchFamily="34" charset="0"/>
              <a:buChar char="•"/>
            </a:pPr>
            <a:r>
              <a:rPr lang="en-US" dirty="0" smtClean="0"/>
              <a:t>Serum HCG levels are high but not as high as complete mole.</a:t>
            </a:r>
          </a:p>
          <a:p>
            <a:pPr>
              <a:buFont typeface="Arial" panose="020B0604020202020204" pitchFamily="34" charset="0"/>
              <a:buChar char="•"/>
            </a:pPr>
            <a:r>
              <a:rPr lang="en-US" dirty="0" smtClean="0"/>
              <a:t>Chromosomal analysis of partial moles shows 69XXY in majority of cases (i.e. 3 haploid sets also called as </a:t>
            </a:r>
            <a:r>
              <a:rPr lang="en-US" dirty="0" err="1" smtClean="0"/>
              <a:t>triploidy</a:t>
            </a:r>
            <a:r>
              <a:rPr lang="en-US" dirty="0" smtClean="0"/>
              <a:t>). </a:t>
            </a:r>
          </a:p>
          <a:p>
            <a:pPr>
              <a:buFont typeface="Arial" panose="020B0604020202020204" pitchFamily="34" charset="0"/>
              <a:buChar char="•"/>
            </a:pPr>
            <a:r>
              <a:rPr lang="en-US" dirty="0"/>
              <a:t>Treatment : Evacuation of uterus by curettage and sometimes chemotherapy.</a:t>
            </a:r>
          </a:p>
          <a:p>
            <a:pPr>
              <a:buFont typeface="Arial" panose="020B0604020202020204" pitchFamily="34" charset="0"/>
              <a:buChar char="•"/>
            </a:pPr>
            <a:r>
              <a:rPr lang="en-US" dirty="0"/>
              <a:t>Prognosis</a:t>
            </a:r>
            <a:r>
              <a:rPr lang="en-US" dirty="0" smtClean="0"/>
              <a:t>: Risk </a:t>
            </a:r>
            <a:r>
              <a:rPr lang="en-US" dirty="0"/>
              <a:t>for development of </a:t>
            </a:r>
            <a:r>
              <a:rPr lang="en-US" dirty="0" err="1"/>
              <a:t>choriocarcinoma</a:t>
            </a:r>
            <a:r>
              <a:rPr lang="en-US" dirty="0"/>
              <a:t> very low</a:t>
            </a:r>
            <a:r>
              <a:rPr lang="en-US" dirty="0" smtClean="0"/>
              <a:t>. </a:t>
            </a:r>
            <a:r>
              <a:rPr lang="en-US" dirty="0"/>
              <a:t>Follow-up is mandatory.</a:t>
            </a:r>
          </a:p>
          <a:p>
            <a:endParaRPr lang="en-US" dirty="0" smtClean="0"/>
          </a:p>
          <a:p>
            <a:pPr>
              <a:buNone/>
            </a:pPr>
            <a:endParaRPr lang="en-US" dirty="0" smtClean="0"/>
          </a:p>
        </p:txBody>
      </p:sp>
    </p:spTree>
    <p:extLst>
      <p:ext uri="{BB962C8B-B14F-4D97-AF65-F5344CB8AC3E}">
        <p14:creationId xmlns:p14="http://schemas.microsoft.com/office/powerpoint/2010/main" val="340693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905000"/>
            <a:ext cx="7406640" cy="1472184"/>
          </a:xfrm>
        </p:spPr>
        <p:txBody>
          <a:bodyPr/>
          <a:lstStyle/>
          <a:p>
            <a:r>
              <a:rPr lang="en-US" sz="3600" dirty="0"/>
              <a:t>ECTOPIC PREGNANCY</a:t>
            </a:r>
            <a:endParaRPr lang="en-US" dirty="0"/>
          </a:p>
        </p:txBody>
      </p:sp>
    </p:spTree>
    <p:extLst>
      <p:ext uri="{BB962C8B-B14F-4D97-AF65-F5344CB8AC3E}">
        <p14:creationId xmlns:p14="http://schemas.microsoft.com/office/powerpoint/2010/main" val="16385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628917860"/>
              </p:ext>
            </p:extLst>
          </p:nvPr>
        </p:nvGraphicFramePr>
        <p:xfrm>
          <a:off x="228599" y="1066800"/>
          <a:ext cx="8763002" cy="4648200"/>
        </p:xfrm>
        <a:graphic>
          <a:graphicData uri="http://schemas.openxmlformats.org/drawingml/2006/table">
            <a:tbl>
              <a:tblPr firstRow="1" bandRow="1">
                <a:tableStyleId>{073A0DAA-6AF3-43AB-8588-CEC1D06C72B9}</a:tableStyleId>
              </a:tblPr>
              <a:tblGrid>
                <a:gridCol w="1987484"/>
                <a:gridCol w="3252249"/>
                <a:gridCol w="3523269"/>
              </a:tblGrid>
              <a:tr h="426279">
                <a:tc>
                  <a:txBody>
                    <a:bodyPr/>
                    <a:lstStyle/>
                    <a:p>
                      <a:r>
                        <a:rPr lang="en-US" dirty="0" smtClean="0"/>
                        <a:t>FEATURE</a:t>
                      </a:r>
                      <a:endParaRPr lang="en-US" dirty="0"/>
                    </a:p>
                  </a:txBody>
                  <a:tcPr/>
                </a:tc>
                <a:tc>
                  <a:txBody>
                    <a:bodyPr/>
                    <a:lstStyle/>
                    <a:p>
                      <a:r>
                        <a:rPr lang="en-US" dirty="0" smtClean="0"/>
                        <a:t>CM</a:t>
                      </a:r>
                      <a:endParaRPr lang="en-US" dirty="0"/>
                    </a:p>
                  </a:txBody>
                  <a:tcPr/>
                </a:tc>
                <a:tc>
                  <a:txBody>
                    <a:bodyPr/>
                    <a:lstStyle/>
                    <a:p>
                      <a:r>
                        <a:rPr lang="en-US" dirty="0" smtClean="0"/>
                        <a:t>PM</a:t>
                      </a:r>
                      <a:endParaRPr lang="en-US" dirty="0"/>
                    </a:p>
                  </a:txBody>
                  <a:tcPr/>
                </a:tc>
              </a:tr>
              <a:tr h="735771">
                <a:tc>
                  <a:txBody>
                    <a:bodyPr/>
                    <a:lstStyle/>
                    <a:p>
                      <a:r>
                        <a:rPr lang="en-US" dirty="0" smtClean="0"/>
                        <a:t>Karyotype</a:t>
                      </a:r>
                      <a:endParaRPr lang="en-US" dirty="0"/>
                    </a:p>
                  </a:txBody>
                  <a:tcPr/>
                </a:tc>
                <a:tc>
                  <a:txBody>
                    <a:bodyPr/>
                    <a:lstStyle/>
                    <a:p>
                      <a:r>
                        <a:rPr lang="en-US" dirty="0" smtClean="0"/>
                        <a:t>Usually</a:t>
                      </a:r>
                      <a:r>
                        <a:rPr lang="en-US" baseline="0" dirty="0" smtClean="0"/>
                        <a:t> diploid 46XX</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Usually</a:t>
                      </a:r>
                      <a:r>
                        <a:rPr lang="en-US" baseline="0" dirty="0" smtClean="0"/>
                        <a:t> </a:t>
                      </a:r>
                      <a:r>
                        <a:rPr lang="en-US" baseline="0" dirty="0" err="1" smtClean="0"/>
                        <a:t>triploidy</a:t>
                      </a:r>
                      <a:r>
                        <a:rPr lang="en-US" baseline="0" dirty="0" smtClean="0"/>
                        <a:t> 69XXY (most common)</a:t>
                      </a:r>
                      <a:endParaRPr lang="en-US" dirty="0"/>
                    </a:p>
                  </a:txBody>
                  <a:tcPr/>
                </a:tc>
              </a:tr>
              <a:tr h="735771">
                <a:tc>
                  <a:txBody>
                    <a:bodyPr/>
                    <a:lstStyle/>
                    <a:p>
                      <a:r>
                        <a:rPr lang="en-US" dirty="0" smtClean="0"/>
                        <a:t>Villi</a:t>
                      </a:r>
                      <a:endParaRPr lang="en-US" dirty="0"/>
                    </a:p>
                  </a:txBody>
                  <a:tcPr/>
                </a:tc>
                <a:tc>
                  <a:txBody>
                    <a:bodyPr/>
                    <a:lstStyle/>
                    <a:p>
                      <a:r>
                        <a:rPr lang="en-US" dirty="0" smtClean="0"/>
                        <a:t>All villi are </a:t>
                      </a:r>
                      <a:r>
                        <a:rPr lang="en-US" dirty="0" err="1" smtClean="0"/>
                        <a:t>hydropic</a:t>
                      </a:r>
                      <a:r>
                        <a:rPr lang="en-US" dirty="0" smtClean="0"/>
                        <a:t>; no normal villi seen</a:t>
                      </a:r>
                      <a:endParaRPr lang="en-US" dirty="0"/>
                    </a:p>
                  </a:txBody>
                  <a:tcPr/>
                </a:tc>
                <a:tc>
                  <a:txBody>
                    <a:bodyPr/>
                    <a:lstStyle/>
                    <a:p>
                      <a:r>
                        <a:rPr lang="en-US" dirty="0" smtClean="0"/>
                        <a:t>Normal</a:t>
                      </a:r>
                      <a:r>
                        <a:rPr lang="en-US" baseline="0" dirty="0" smtClean="0"/>
                        <a:t> villi may be present</a:t>
                      </a:r>
                      <a:endParaRPr lang="en-US" dirty="0"/>
                    </a:p>
                  </a:txBody>
                  <a:tcPr/>
                </a:tc>
              </a:tr>
              <a:tr h="426279">
                <a:tc>
                  <a:txBody>
                    <a:bodyPr/>
                    <a:lstStyle/>
                    <a:p>
                      <a:r>
                        <a:rPr lang="en-US" dirty="0" smtClean="0"/>
                        <a:t>Fetal tissue</a:t>
                      </a:r>
                      <a:endParaRPr lang="en-US" dirty="0"/>
                    </a:p>
                  </a:txBody>
                  <a:tcPr/>
                </a:tc>
                <a:tc>
                  <a:txBody>
                    <a:bodyPr/>
                    <a:lstStyle/>
                    <a:p>
                      <a:r>
                        <a:rPr lang="en-US" dirty="0" smtClean="0"/>
                        <a:t>Not present</a:t>
                      </a:r>
                      <a:endParaRPr lang="en-US" dirty="0"/>
                    </a:p>
                  </a:txBody>
                  <a:tcPr/>
                </a:tc>
                <a:tc>
                  <a:txBody>
                    <a:bodyPr/>
                    <a:lstStyle/>
                    <a:p>
                      <a:r>
                        <a:rPr lang="en-US" dirty="0" smtClean="0"/>
                        <a:t>Usually</a:t>
                      </a:r>
                      <a:r>
                        <a:rPr lang="en-US" baseline="0" dirty="0" smtClean="0"/>
                        <a:t> present</a:t>
                      </a:r>
                      <a:endParaRPr lang="en-US" dirty="0"/>
                    </a:p>
                  </a:txBody>
                  <a:tcPr/>
                </a:tc>
              </a:tr>
              <a:tr h="426279">
                <a:tc>
                  <a:txBody>
                    <a:bodyPr/>
                    <a:lstStyle/>
                    <a:p>
                      <a:r>
                        <a:rPr lang="en-US" dirty="0" err="1" smtClean="0"/>
                        <a:t>Trophoblasts</a:t>
                      </a:r>
                      <a:endParaRPr lang="en-US" dirty="0"/>
                    </a:p>
                  </a:txBody>
                  <a:tcPr/>
                </a:tc>
                <a:tc>
                  <a:txBody>
                    <a:bodyPr/>
                    <a:lstStyle/>
                    <a:p>
                      <a:r>
                        <a:rPr lang="en-US" dirty="0" smtClean="0"/>
                        <a:t>Marked proliferation</a:t>
                      </a:r>
                      <a:endParaRPr lang="en-US" dirty="0"/>
                    </a:p>
                  </a:txBody>
                  <a:tcPr/>
                </a:tc>
                <a:tc>
                  <a:txBody>
                    <a:bodyPr/>
                    <a:lstStyle/>
                    <a:p>
                      <a:r>
                        <a:rPr lang="en-US" dirty="0" smtClean="0"/>
                        <a:t>Mild proliferation</a:t>
                      </a:r>
                    </a:p>
                  </a:txBody>
                  <a:tcPr/>
                </a:tc>
              </a:tr>
              <a:tr h="426279">
                <a:tc>
                  <a:txBody>
                    <a:bodyPr/>
                    <a:lstStyle/>
                    <a:p>
                      <a:r>
                        <a:rPr lang="en-US" dirty="0" smtClean="0"/>
                        <a:t>Serum</a:t>
                      </a:r>
                      <a:r>
                        <a:rPr lang="en-US" baseline="0" dirty="0" smtClean="0"/>
                        <a:t> HCG</a:t>
                      </a:r>
                      <a:endParaRPr lang="en-US" dirty="0"/>
                    </a:p>
                  </a:txBody>
                  <a:tcPr/>
                </a:tc>
                <a:tc>
                  <a:txBody>
                    <a:bodyPr/>
                    <a:lstStyle/>
                    <a:p>
                      <a:r>
                        <a:rPr lang="en-US" dirty="0" smtClean="0"/>
                        <a:t>Markedly</a:t>
                      </a:r>
                      <a:r>
                        <a:rPr lang="en-US" baseline="0" dirty="0" smtClean="0"/>
                        <a:t> elevated</a:t>
                      </a:r>
                      <a:endParaRPr lang="en-US" dirty="0"/>
                    </a:p>
                  </a:txBody>
                  <a:tcPr/>
                </a:tc>
                <a:tc>
                  <a:txBody>
                    <a:bodyPr/>
                    <a:lstStyle/>
                    <a:p>
                      <a:r>
                        <a:rPr lang="en-US" dirty="0" smtClean="0"/>
                        <a:t>Less elevated</a:t>
                      </a:r>
                    </a:p>
                  </a:txBody>
                  <a:tcPr/>
                </a:tc>
              </a:tr>
              <a:tr h="735771">
                <a:tc>
                  <a:txBody>
                    <a:bodyPr/>
                    <a:lstStyle/>
                    <a:p>
                      <a:r>
                        <a:rPr lang="en-US" dirty="0" smtClean="0"/>
                        <a:t>Invasive mole</a:t>
                      </a:r>
                      <a:endParaRPr lang="en-US" dirty="0"/>
                    </a:p>
                  </a:txBody>
                  <a:tcPr/>
                </a:tc>
                <a:tc>
                  <a:txBody>
                    <a:bodyPr/>
                    <a:lstStyle/>
                    <a:p>
                      <a:r>
                        <a:rPr lang="en-US" dirty="0" smtClean="0"/>
                        <a:t>Occurs in about 15% of CMs</a:t>
                      </a:r>
                      <a:endParaRPr lang="en-US" dirty="0"/>
                    </a:p>
                  </a:txBody>
                  <a:tcPr/>
                </a:tc>
                <a:tc>
                  <a:txBody>
                    <a:bodyPr/>
                    <a:lstStyle/>
                    <a:p>
                      <a:r>
                        <a:rPr lang="en-US" dirty="0" smtClean="0"/>
                        <a:t>Very rare</a:t>
                      </a:r>
                    </a:p>
                  </a:txBody>
                  <a:tcPr/>
                </a:tc>
              </a:tr>
              <a:tr h="735771">
                <a:tc>
                  <a:txBody>
                    <a:bodyPr/>
                    <a:lstStyle/>
                    <a:p>
                      <a:r>
                        <a:rPr lang="en-US" dirty="0" smtClean="0"/>
                        <a:t>Behavior</a:t>
                      </a:r>
                      <a:endParaRPr lang="en-US" dirty="0"/>
                    </a:p>
                  </a:txBody>
                  <a:tcPr/>
                </a:tc>
                <a:tc>
                  <a:txBody>
                    <a:bodyPr/>
                    <a:lstStyle/>
                    <a:p>
                      <a:r>
                        <a:rPr lang="en-US" dirty="0" smtClean="0"/>
                        <a:t>2% progress</a:t>
                      </a:r>
                      <a:r>
                        <a:rPr lang="en-US" baseline="0" dirty="0" smtClean="0"/>
                        <a:t> to </a:t>
                      </a:r>
                      <a:r>
                        <a:rPr lang="en-US" baseline="0" dirty="0" err="1" smtClean="0"/>
                        <a:t>choriocarcinoma</a:t>
                      </a:r>
                      <a:endParaRPr lang="en-US" dirty="0"/>
                    </a:p>
                  </a:txBody>
                  <a:tcPr/>
                </a:tc>
                <a:tc>
                  <a:txBody>
                    <a:bodyPr/>
                    <a:lstStyle/>
                    <a:p>
                      <a:r>
                        <a:rPr lang="en-US" dirty="0" smtClean="0"/>
                        <a:t>Very</a:t>
                      </a:r>
                      <a:r>
                        <a:rPr lang="en-US" baseline="0" dirty="0" smtClean="0"/>
                        <a:t> r</a:t>
                      </a:r>
                      <a:r>
                        <a:rPr lang="en-US" dirty="0" smtClean="0"/>
                        <a:t>arely progress to </a:t>
                      </a:r>
                      <a:r>
                        <a:rPr lang="en-US" dirty="0" err="1" smtClean="0"/>
                        <a:t>choriocarcinoma</a:t>
                      </a:r>
                      <a:endParaRPr lang="en-US" dirty="0" smtClean="0"/>
                    </a:p>
                  </a:txBody>
                  <a:tcPr/>
                </a:tc>
              </a:tr>
            </a:tbl>
          </a:graphicData>
        </a:graphic>
      </p:graphicFrame>
    </p:spTree>
    <p:extLst>
      <p:ext uri="{BB962C8B-B14F-4D97-AF65-F5344CB8AC3E}">
        <p14:creationId xmlns:p14="http://schemas.microsoft.com/office/powerpoint/2010/main" val="235536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smtClean="0"/>
              <a:t>2. Invasive Mole</a:t>
            </a:r>
          </a:p>
        </p:txBody>
      </p:sp>
      <p:sp>
        <p:nvSpPr>
          <p:cNvPr id="26627" name="Content Placeholder 2"/>
          <p:cNvSpPr>
            <a:spLocks noGrp="1"/>
          </p:cNvSpPr>
          <p:nvPr>
            <p:ph sz="quarter" idx="1"/>
          </p:nvPr>
        </p:nvSpPr>
        <p:spPr/>
        <p:txBody>
          <a:bodyPr>
            <a:normAutofit fontScale="92500" lnSpcReduction="10000"/>
          </a:bodyPr>
          <a:lstStyle/>
          <a:p>
            <a:endParaRPr lang="en-US" dirty="0" smtClean="0"/>
          </a:p>
          <a:p>
            <a:r>
              <a:rPr lang="en-US" dirty="0" smtClean="0"/>
              <a:t>Invasive mole is when the villi </a:t>
            </a:r>
            <a:r>
              <a:rPr lang="en-US" dirty="0"/>
              <a:t>of a </a:t>
            </a:r>
            <a:r>
              <a:rPr lang="en-US" dirty="0" err="1"/>
              <a:t>hydatidiform</a:t>
            </a:r>
            <a:r>
              <a:rPr lang="en-US" dirty="0"/>
              <a:t> mole </a:t>
            </a:r>
            <a:r>
              <a:rPr lang="en-US" dirty="0" smtClean="0"/>
              <a:t>extends/infiltrates into </a:t>
            </a:r>
            <a:r>
              <a:rPr lang="en-US" dirty="0"/>
              <a:t>the myometrium </a:t>
            </a:r>
            <a:r>
              <a:rPr lang="en-US" dirty="0" smtClean="0"/>
              <a:t>of </a:t>
            </a:r>
            <a:r>
              <a:rPr lang="en-US" dirty="0"/>
              <a:t>the </a:t>
            </a:r>
            <a:r>
              <a:rPr lang="en-US" dirty="0" smtClean="0"/>
              <a:t>uterus.</a:t>
            </a:r>
          </a:p>
          <a:p>
            <a:r>
              <a:rPr lang="en-US" dirty="0" smtClean="0"/>
              <a:t>The </a:t>
            </a:r>
            <a:r>
              <a:rPr lang="en-US" dirty="0"/>
              <a:t>mole </a:t>
            </a:r>
            <a:r>
              <a:rPr lang="en-US" dirty="0" smtClean="0"/>
              <a:t>sometime enter into the veins </a:t>
            </a:r>
            <a:r>
              <a:rPr lang="en-US" dirty="0"/>
              <a:t>in the myometrium, and a </a:t>
            </a:r>
            <a:r>
              <a:rPr lang="en-US" dirty="0" smtClean="0"/>
              <a:t>times spread via the vascular channels </a:t>
            </a:r>
            <a:r>
              <a:rPr lang="en-US" dirty="0"/>
              <a:t>to distant sites, mostly the </a:t>
            </a:r>
            <a:r>
              <a:rPr lang="en-US" dirty="0" smtClean="0"/>
              <a:t>lungs</a:t>
            </a:r>
            <a:r>
              <a:rPr lang="en-US" dirty="0"/>
              <a:t> </a:t>
            </a:r>
            <a:r>
              <a:rPr lang="en-US" dirty="0" smtClean="0"/>
              <a:t>(note: death </a:t>
            </a:r>
            <a:r>
              <a:rPr lang="en-US" dirty="0"/>
              <a:t>from such spread is </a:t>
            </a:r>
            <a:r>
              <a:rPr lang="en-US" dirty="0" smtClean="0"/>
              <a:t>unusual). </a:t>
            </a:r>
          </a:p>
          <a:p>
            <a:r>
              <a:rPr lang="en-US" dirty="0" smtClean="0"/>
              <a:t>It occurs in about 15% of complete moles and rarely in partial mole.</a:t>
            </a:r>
          </a:p>
          <a:p>
            <a:r>
              <a:rPr lang="en-US" dirty="0" smtClean="0"/>
              <a:t>Can cause hemorrhage and uterine perforation.</a:t>
            </a:r>
          </a:p>
          <a:p>
            <a:endParaRPr lang="en-US" dirty="0" smtClean="0"/>
          </a:p>
        </p:txBody>
      </p:sp>
    </p:spTree>
    <p:extLst>
      <p:ext uri="{BB962C8B-B14F-4D97-AF65-F5344CB8AC3E}">
        <p14:creationId xmlns:p14="http://schemas.microsoft.com/office/powerpoint/2010/main" val="224392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smtClean="0"/>
              <a:t> 3. </a:t>
            </a:r>
            <a:r>
              <a:rPr lang="en-US" dirty="0" err="1" smtClean="0"/>
              <a:t>Choriocarcinoma</a:t>
            </a:r>
            <a:endParaRPr lang="en-US" dirty="0" smtClean="0"/>
          </a:p>
        </p:txBody>
      </p:sp>
      <p:sp>
        <p:nvSpPr>
          <p:cNvPr id="27651" name="Content Placeholder 2"/>
          <p:cNvSpPr>
            <a:spLocks noGrp="1"/>
          </p:cNvSpPr>
          <p:nvPr>
            <p:ph sz="quarter" idx="1"/>
          </p:nvPr>
        </p:nvSpPr>
        <p:spPr>
          <a:xfrm>
            <a:off x="457200" y="1828800"/>
            <a:ext cx="8153400" cy="4495800"/>
          </a:xfrm>
        </p:spPr>
        <p:txBody>
          <a:bodyPr>
            <a:normAutofit fontScale="85000" lnSpcReduction="20000"/>
          </a:bodyPr>
          <a:lstStyle/>
          <a:p>
            <a:r>
              <a:rPr lang="en-US" dirty="0" smtClean="0"/>
              <a:t>Definition: Malignant tumor of placental tissue, composed of a proliferation of malignant </a:t>
            </a:r>
            <a:r>
              <a:rPr lang="en-US" dirty="0" err="1" smtClean="0"/>
              <a:t>cytotrophoblast</a:t>
            </a:r>
            <a:r>
              <a:rPr lang="en-US" dirty="0" smtClean="0"/>
              <a:t> and </a:t>
            </a:r>
            <a:r>
              <a:rPr lang="en-US" dirty="0" err="1" smtClean="0"/>
              <a:t>syncytiotrophoblast</a:t>
            </a:r>
            <a:r>
              <a:rPr lang="en-US" dirty="0" smtClean="0"/>
              <a:t>, without villi formation.</a:t>
            </a:r>
          </a:p>
          <a:p>
            <a:r>
              <a:rPr lang="en-US" dirty="0" smtClean="0"/>
              <a:t>It is an aggressive malignant neoplasm.</a:t>
            </a:r>
          </a:p>
          <a:p>
            <a:r>
              <a:rPr lang="en-US" dirty="0" smtClean="0"/>
              <a:t>It is characterized by very high levels of serum HCG.</a:t>
            </a:r>
          </a:p>
          <a:p>
            <a:r>
              <a:rPr lang="en-US" dirty="0" err="1" smtClean="0"/>
              <a:t>Choriocarcinomas</a:t>
            </a:r>
            <a:r>
              <a:rPr lang="en-US" dirty="0" smtClean="0"/>
              <a:t> are </a:t>
            </a:r>
            <a:r>
              <a:rPr lang="en-US" dirty="0" err="1" smtClean="0"/>
              <a:t>aneuploidic</a:t>
            </a:r>
            <a:r>
              <a:rPr lang="en-US" dirty="0" smtClean="0"/>
              <a:t>.</a:t>
            </a:r>
          </a:p>
          <a:p>
            <a:r>
              <a:rPr lang="en-US" dirty="0"/>
              <a:t>It spreads early via blood to the lungs and other organs. </a:t>
            </a:r>
          </a:p>
          <a:p>
            <a:r>
              <a:rPr lang="en-US" dirty="0"/>
              <a:t>Responds </a:t>
            </a:r>
            <a:r>
              <a:rPr lang="en-US" dirty="0" smtClean="0"/>
              <a:t>to </a:t>
            </a:r>
            <a:r>
              <a:rPr lang="en-US" dirty="0"/>
              <a:t>chemotherapy </a:t>
            </a:r>
          </a:p>
          <a:p>
            <a:r>
              <a:rPr lang="en-US" dirty="0"/>
              <a:t>About half the </a:t>
            </a:r>
            <a:r>
              <a:rPr lang="en-US" dirty="0" err="1"/>
              <a:t>choriocarcinoma</a:t>
            </a:r>
            <a:r>
              <a:rPr lang="en-US" dirty="0"/>
              <a:t> are preceded by complete </a:t>
            </a:r>
            <a:r>
              <a:rPr lang="en-US" dirty="0" err="1"/>
              <a:t>hydatidiform</a:t>
            </a:r>
            <a:r>
              <a:rPr lang="en-US" dirty="0"/>
              <a:t> mole . Others </a:t>
            </a:r>
            <a:r>
              <a:rPr lang="en-US" dirty="0" smtClean="0"/>
              <a:t>can be </a:t>
            </a:r>
            <a:r>
              <a:rPr lang="en-US" dirty="0"/>
              <a:t>preceded by partial mole </a:t>
            </a:r>
            <a:r>
              <a:rPr lang="en-US" dirty="0" smtClean="0"/>
              <a:t>(rare),  </a:t>
            </a:r>
            <a:r>
              <a:rPr lang="en-US" dirty="0"/>
              <a:t>abortion</a:t>
            </a:r>
            <a:r>
              <a:rPr lang="en-US" dirty="0" smtClean="0"/>
              <a:t>, ectopic </a:t>
            </a:r>
            <a:r>
              <a:rPr lang="en-US" dirty="0"/>
              <a:t>pregnancy and occasionally normal term pregnancy.</a:t>
            </a:r>
          </a:p>
          <a:p>
            <a:endParaRPr lang="en-US" dirty="0" smtClean="0"/>
          </a:p>
        </p:txBody>
      </p:sp>
    </p:spTree>
    <p:extLst>
      <p:ext uri="{BB962C8B-B14F-4D97-AF65-F5344CB8AC3E}">
        <p14:creationId xmlns:p14="http://schemas.microsoft.com/office/powerpoint/2010/main" val="191463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AutoShape 2" descr="Uterine choriocarcinoma showing typical highly hemorrhagic appearance."/>
          <p:cNvSpPr>
            <a:spLocks noChangeAspect="1" noChangeArrowheads="1"/>
          </p:cNvSpPr>
          <p:nvPr/>
        </p:nvSpPr>
        <p:spPr bwMode="auto">
          <a:xfrm>
            <a:off x="266700" y="-334963"/>
            <a:ext cx="304800" cy="304800"/>
          </a:xfrm>
          <a:prstGeom prst="rect">
            <a:avLst/>
          </a:prstGeom>
          <a:noFill/>
        </p:spPr>
        <p:txBody>
          <a:bodyPr/>
          <a:lstStyle/>
          <a:p>
            <a:pPr>
              <a:defRPr/>
            </a:pPr>
            <a:endParaRPr lang="en-US"/>
          </a:p>
        </p:txBody>
      </p:sp>
      <p:sp>
        <p:nvSpPr>
          <p:cNvPr id="101380" name="AutoShape 4" descr="Uterine choriocarcinoma showing typical highly hemorrhagic appearance."/>
          <p:cNvSpPr>
            <a:spLocks noChangeAspect="1" noChangeArrowheads="1"/>
          </p:cNvSpPr>
          <p:nvPr/>
        </p:nvSpPr>
        <p:spPr bwMode="auto">
          <a:xfrm>
            <a:off x="266700" y="-334963"/>
            <a:ext cx="304800" cy="304800"/>
          </a:xfrm>
          <a:prstGeom prst="rect">
            <a:avLst/>
          </a:prstGeom>
          <a:noFill/>
        </p:spPr>
        <p:txBody>
          <a:bodyPr/>
          <a:lstStyle/>
          <a:p>
            <a:pPr>
              <a:defRPr/>
            </a:pPr>
            <a:endParaRPr lang="en-US"/>
          </a:p>
        </p:txBody>
      </p:sp>
      <p:sp>
        <p:nvSpPr>
          <p:cNvPr id="29701" name="Title 4"/>
          <p:cNvSpPr>
            <a:spLocks noGrp="1"/>
          </p:cNvSpPr>
          <p:nvPr>
            <p:ph type="title"/>
          </p:nvPr>
        </p:nvSpPr>
        <p:spPr>
          <a:xfrm>
            <a:off x="281940" y="173527"/>
            <a:ext cx="7848600" cy="725470"/>
          </a:xfrm>
        </p:spPr>
        <p:txBody>
          <a:bodyPr>
            <a:normAutofit/>
          </a:bodyPr>
          <a:lstStyle/>
          <a:p>
            <a:r>
              <a:rPr lang="en-US" sz="2000" b="1" dirty="0" smtClean="0"/>
              <a:t>CHORIOCARCINOMA</a:t>
            </a:r>
          </a:p>
        </p:txBody>
      </p:sp>
      <p:pic>
        <p:nvPicPr>
          <p:cNvPr id="3" name="Picture 2"/>
          <p:cNvPicPr>
            <a:picLocks noChangeAspect="1"/>
          </p:cNvPicPr>
          <p:nvPr/>
        </p:nvPicPr>
        <p:blipFill>
          <a:blip r:embed="rId2"/>
          <a:stretch>
            <a:fillRect/>
          </a:stretch>
        </p:blipFill>
        <p:spPr>
          <a:xfrm>
            <a:off x="27709" y="3366716"/>
            <a:ext cx="4620491" cy="3470502"/>
          </a:xfrm>
          <a:prstGeom prst="rect">
            <a:avLst/>
          </a:prstGeom>
        </p:spPr>
      </p:pic>
      <p:pic>
        <p:nvPicPr>
          <p:cNvPr id="4" name="Picture 3"/>
          <p:cNvPicPr>
            <a:picLocks noChangeAspect="1"/>
          </p:cNvPicPr>
          <p:nvPr/>
        </p:nvPicPr>
        <p:blipFill>
          <a:blip r:embed="rId3"/>
          <a:stretch>
            <a:fillRect/>
          </a:stretch>
        </p:blipFill>
        <p:spPr>
          <a:xfrm>
            <a:off x="3285236" y="0"/>
            <a:ext cx="5858764" cy="3810330"/>
          </a:xfrm>
          <a:prstGeom prst="rect">
            <a:avLst/>
          </a:prstGeom>
        </p:spPr>
      </p:pic>
      <p:sp>
        <p:nvSpPr>
          <p:cNvPr id="9" name="Rectangle 8"/>
          <p:cNvSpPr/>
          <p:nvPr/>
        </p:nvSpPr>
        <p:spPr>
          <a:xfrm>
            <a:off x="3124200" y="6640784"/>
            <a:ext cx="4572000" cy="215444"/>
          </a:xfrm>
          <a:prstGeom prst="rect">
            <a:avLst/>
          </a:prstGeom>
        </p:spPr>
        <p:txBody>
          <a:bodyPr>
            <a:spAutoFit/>
          </a:bodyPr>
          <a:lstStyle/>
          <a:p>
            <a:r>
              <a:rPr lang="en-US" sz="800" dirty="0"/>
              <a:t>http://www.sccs.swarthmore.edu/users/98/amita/chorio2.jpeg</a:t>
            </a:r>
          </a:p>
        </p:txBody>
      </p:sp>
    </p:spTree>
    <p:extLst>
      <p:ext uri="{BB962C8B-B14F-4D97-AF65-F5344CB8AC3E}">
        <p14:creationId xmlns:p14="http://schemas.microsoft.com/office/powerpoint/2010/main" val="244818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244" r="31313"/>
          <a:stretch/>
        </p:blipFill>
        <p:spPr>
          <a:xfrm>
            <a:off x="1828800" y="152400"/>
            <a:ext cx="5269424" cy="6096000"/>
          </a:xfrm>
          <a:prstGeom prst="rect">
            <a:avLst/>
          </a:prstGeom>
        </p:spPr>
      </p:pic>
      <p:sp>
        <p:nvSpPr>
          <p:cNvPr id="3" name="Rectangle 2"/>
          <p:cNvSpPr/>
          <p:nvPr/>
        </p:nvSpPr>
        <p:spPr>
          <a:xfrm>
            <a:off x="533400" y="6248400"/>
            <a:ext cx="5943600" cy="276999"/>
          </a:xfrm>
          <a:prstGeom prst="rect">
            <a:avLst/>
          </a:prstGeom>
        </p:spPr>
        <p:txBody>
          <a:bodyPr wrap="square">
            <a:spAutoFit/>
          </a:bodyPr>
          <a:lstStyle/>
          <a:p>
            <a:r>
              <a:rPr lang="en-US" sz="1200" dirty="0"/>
              <a:t>https://www.louismedhospital.com.ng/blog/item/106-gestational-trophoblastic-disease</a:t>
            </a:r>
          </a:p>
        </p:txBody>
      </p:sp>
    </p:spTree>
    <p:extLst>
      <p:ext uri="{BB962C8B-B14F-4D97-AF65-F5344CB8AC3E}">
        <p14:creationId xmlns:p14="http://schemas.microsoft.com/office/powerpoint/2010/main" val="398352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2"/>
          <p:cNvSpPr>
            <a:spLocks noGrp="1"/>
          </p:cNvSpPr>
          <p:nvPr>
            <p:ph type="title"/>
          </p:nvPr>
        </p:nvSpPr>
        <p:spPr/>
        <p:txBody>
          <a:bodyPr/>
          <a:lstStyle/>
          <a:p>
            <a:r>
              <a:rPr lang="en-US" dirty="0" smtClean="0"/>
              <a:t>Ectopic Pregnancy</a:t>
            </a:r>
          </a:p>
        </p:txBody>
      </p:sp>
      <p:sp>
        <p:nvSpPr>
          <p:cNvPr id="10242" name="Content Placeholder 1"/>
          <p:cNvSpPr>
            <a:spLocks noGrp="1"/>
          </p:cNvSpPr>
          <p:nvPr>
            <p:ph sz="quarter" idx="1"/>
          </p:nvPr>
        </p:nvSpPr>
        <p:spPr>
          <a:xfrm>
            <a:off x="228600" y="1828800"/>
            <a:ext cx="4495800" cy="4800600"/>
          </a:xfrm>
        </p:spPr>
        <p:txBody>
          <a:bodyPr rtlCol="0">
            <a:normAutofit fontScale="92500" lnSpcReduction="10000"/>
          </a:bodyPr>
          <a:lstStyle/>
          <a:p>
            <a:pPr fontAlgn="auto">
              <a:spcAft>
                <a:spcPts val="0"/>
              </a:spcAft>
              <a:buFont typeface="Arial" pitchFamily="34" charset="0"/>
              <a:buChar char="•"/>
              <a:defRPr/>
            </a:pPr>
            <a:r>
              <a:rPr lang="en-US" sz="2400" b="1" dirty="0" smtClean="0"/>
              <a:t>Definition:</a:t>
            </a:r>
            <a:r>
              <a:rPr lang="en-US" sz="2400" dirty="0" smtClean="0"/>
              <a:t> Ectopic pregnancy is defined as implantation of a fertilized ovum in any site other than the endometrium of the uterine cavity. About 1% of all pregnancies are ectopic. </a:t>
            </a:r>
          </a:p>
          <a:p>
            <a:pPr fontAlgn="auto">
              <a:spcAft>
                <a:spcPts val="0"/>
              </a:spcAft>
              <a:buFont typeface="Arial" pitchFamily="34" charset="0"/>
              <a:buChar char="•"/>
              <a:defRPr/>
            </a:pPr>
            <a:r>
              <a:rPr lang="en-US" sz="2400" b="1" dirty="0" smtClean="0"/>
              <a:t>Sites: </a:t>
            </a:r>
          </a:p>
          <a:p>
            <a:pPr lvl="1">
              <a:buFont typeface="Arial" pitchFamily="34" charset="0"/>
              <a:buChar char="•"/>
              <a:defRPr/>
            </a:pPr>
            <a:r>
              <a:rPr lang="en-US" sz="2400" dirty="0" smtClean="0">
                <a:solidFill>
                  <a:schemeClr val="tx1"/>
                </a:solidFill>
              </a:rPr>
              <a:t>Over 90% of ectopic pregnancies occur in the fallopian tubes (tubal pregnancy). </a:t>
            </a:r>
          </a:p>
          <a:p>
            <a:pPr lvl="1">
              <a:buFont typeface="Arial" pitchFamily="34" charset="0"/>
              <a:buChar char="•"/>
              <a:defRPr/>
            </a:pPr>
            <a:r>
              <a:rPr lang="en-US" sz="2400" dirty="0" smtClean="0">
                <a:solidFill>
                  <a:schemeClr val="tx1"/>
                </a:solidFill>
              </a:rPr>
              <a:t>Other sites of ectopic pregnancy include the ovaries, abdominal cavity and uterine cervix.</a:t>
            </a:r>
          </a:p>
          <a:p>
            <a:pPr fontAlgn="auto">
              <a:spcAft>
                <a:spcPts val="0"/>
              </a:spcAft>
              <a:buFont typeface="Arial" pitchFamily="34" charset="0"/>
              <a:buChar char="•"/>
              <a:defRPr/>
            </a:pPr>
            <a:endParaRPr lang="en-US" dirty="0" smtClean="0"/>
          </a:p>
        </p:txBody>
      </p:sp>
      <p:pic>
        <p:nvPicPr>
          <p:cNvPr id="3" name="Content Placeholder 2"/>
          <p:cNvPicPr>
            <a:picLocks noGrp="1" noChangeAspect="1"/>
          </p:cNvPicPr>
          <p:nvPr>
            <p:ph sz="quarter" idx="2"/>
          </p:nvPr>
        </p:nvPicPr>
        <p:blipFill>
          <a:blip r:embed="rId2"/>
          <a:stretch>
            <a:fillRect/>
          </a:stretch>
        </p:blipFill>
        <p:spPr>
          <a:xfrm>
            <a:off x="4832684" y="1524000"/>
            <a:ext cx="4311316" cy="3276600"/>
          </a:xfrm>
          <a:prstGeom prst="rect">
            <a:avLst/>
          </a:prstGeom>
        </p:spPr>
      </p:pic>
      <p:sp>
        <p:nvSpPr>
          <p:cNvPr id="4" name="Rectangle 3"/>
          <p:cNvSpPr/>
          <p:nvPr/>
        </p:nvSpPr>
        <p:spPr>
          <a:xfrm>
            <a:off x="4745182" y="4800600"/>
            <a:ext cx="4572000" cy="338554"/>
          </a:xfrm>
          <a:prstGeom prst="rect">
            <a:avLst/>
          </a:prstGeom>
        </p:spPr>
        <p:txBody>
          <a:bodyPr>
            <a:spAutoFit/>
          </a:bodyPr>
          <a:lstStyle/>
          <a:p>
            <a:r>
              <a:rPr lang="en-US" sz="800" dirty="0"/>
              <a:t>Ectopic pregnancy. The fallopian tube is the most common site for ectopic pregnancies but they can also occur on the ovary or the peritoneal surface of the abdominal cavity. From </a:t>
            </a:r>
            <a:r>
              <a:rPr lang="en-US" sz="800" dirty="0" err="1"/>
              <a:t>Damjanov</a:t>
            </a:r>
            <a:r>
              <a:rPr lang="en-US" sz="800" dirty="0"/>
              <a:t>, 2000.</a:t>
            </a:r>
          </a:p>
        </p:txBody>
      </p:sp>
    </p:spTree>
    <p:extLst>
      <p:ext uri="{BB962C8B-B14F-4D97-AF65-F5344CB8AC3E}">
        <p14:creationId xmlns:p14="http://schemas.microsoft.com/office/powerpoint/2010/main" val="8139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2"/>
          <p:cNvSpPr>
            <a:spLocks noGrp="1"/>
          </p:cNvSpPr>
          <p:nvPr>
            <p:ph type="title"/>
          </p:nvPr>
        </p:nvSpPr>
        <p:spPr/>
        <p:txBody>
          <a:bodyPr/>
          <a:lstStyle/>
          <a:p>
            <a:r>
              <a:rPr lang="en-US" dirty="0" smtClean="0"/>
              <a:t>Ectopic Pregnancy</a:t>
            </a:r>
          </a:p>
        </p:txBody>
      </p:sp>
      <p:sp>
        <p:nvSpPr>
          <p:cNvPr id="11266" name="Content Placeholder 1"/>
          <p:cNvSpPr>
            <a:spLocks noGrp="1"/>
          </p:cNvSpPr>
          <p:nvPr>
            <p:ph sz="quarter" idx="1"/>
          </p:nvPr>
        </p:nvSpPr>
        <p:spPr/>
        <p:txBody>
          <a:bodyPr rtlCol="0">
            <a:normAutofit fontScale="85000" lnSpcReduction="20000"/>
          </a:bodyPr>
          <a:lstStyle/>
          <a:p>
            <a:pPr fontAlgn="auto">
              <a:spcAft>
                <a:spcPts val="0"/>
              </a:spcAft>
              <a:buNone/>
              <a:defRPr/>
            </a:pPr>
            <a:endParaRPr lang="en-US" dirty="0" smtClean="0"/>
          </a:p>
          <a:p>
            <a:pPr fontAlgn="auto">
              <a:spcAft>
                <a:spcPts val="0"/>
              </a:spcAft>
              <a:buNone/>
              <a:defRPr/>
            </a:pPr>
            <a:r>
              <a:rPr lang="en-US" sz="2600" b="1" dirty="0" smtClean="0"/>
              <a:t>Clinical features</a:t>
            </a:r>
            <a:endParaRPr lang="en-US" sz="2600" dirty="0" smtClean="0"/>
          </a:p>
          <a:p>
            <a:pPr fontAlgn="auto">
              <a:spcAft>
                <a:spcPts val="0"/>
              </a:spcAft>
              <a:buFont typeface="Arial" pitchFamily="34" charset="0"/>
              <a:buChar char="•"/>
              <a:defRPr/>
            </a:pPr>
            <a:r>
              <a:rPr lang="en-US" sz="2600" dirty="0" smtClean="0"/>
              <a:t>A woman with an ectopic tubal pregnancy may present with pelvic pain or abnormal bleeding following a period of amenorrhea.</a:t>
            </a:r>
          </a:p>
          <a:p>
            <a:pPr fontAlgn="auto">
              <a:spcAft>
                <a:spcPts val="0"/>
              </a:spcAft>
              <a:buFont typeface="Arial" pitchFamily="34" charset="0"/>
              <a:buChar char="•"/>
              <a:defRPr/>
            </a:pPr>
            <a:r>
              <a:rPr lang="en-US" sz="2600" dirty="0" smtClean="0"/>
              <a:t>Many present as an emergency with tubal rupture, severe acute abdominal pain and hemorrhagic shock.</a:t>
            </a:r>
          </a:p>
          <a:p>
            <a:pPr>
              <a:buNone/>
            </a:pPr>
            <a:r>
              <a:rPr lang="en-US" sz="2600" b="1" dirty="0" smtClean="0"/>
              <a:t>Diagnosis</a:t>
            </a:r>
            <a:br>
              <a:rPr lang="en-US" sz="2600" b="1" dirty="0" smtClean="0"/>
            </a:br>
            <a:endParaRPr lang="en-US" sz="2600" b="1" dirty="0" smtClean="0"/>
          </a:p>
          <a:p>
            <a:r>
              <a:rPr lang="en-US" sz="2600" dirty="0" smtClean="0"/>
              <a:t>Clinical: </a:t>
            </a:r>
          </a:p>
          <a:p>
            <a:pPr lvl="1">
              <a:buFont typeface="Wingdings" panose="05000000000000000000" pitchFamily="2" charset="2"/>
              <a:buChar char="Ø"/>
            </a:pPr>
            <a:r>
              <a:rPr lang="en-US" dirty="0" smtClean="0"/>
              <a:t>abdominal/pelvic ultrasound </a:t>
            </a:r>
            <a:r>
              <a:rPr lang="en-US" dirty="0" smtClean="0">
                <a:sym typeface="Wingdings" panose="05000000000000000000" pitchFamily="2" charset="2"/>
              </a:rPr>
              <a:t> </a:t>
            </a:r>
            <a:r>
              <a:rPr lang="en-US" dirty="0" smtClean="0"/>
              <a:t>gestational sac within fallopian tube or other location</a:t>
            </a:r>
          </a:p>
          <a:p>
            <a:pPr lvl="1">
              <a:buFont typeface="Wingdings" panose="05000000000000000000" pitchFamily="2" charset="2"/>
              <a:buChar char="Ø"/>
            </a:pPr>
            <a:r>
              <a:rPr lang="en-US" dirty="0" smtClean="0"/>
              <a:t>positive </a:t>
            </a:r>
            <a:r>
              <a:rPr lang="en-US" dirty="0"/>
              <a:t>H</a:t>
            </a:r>
            <a:r>
              <a:rPr lang="en-US" dirty="0" smtClean="0"/>
              <a:t>CG levels </a:t>
            </a:r>
          </a:p>
          <a:p>
            <a:r>
              <a:rPr lang="en-US" sz="2600" dirty="0" smtClean="0"/>
              <a:t>Microscopic: placental tissue or fetal parts</a:t>
            </a:r>
          </a:p>
          <a:p>
            <a:pPr fontAlgn="auto">
              <a:spcAft>
                <a:spcPts val="0"/>
              </a:spcAft>
              <a:buFont typeface="Arial" pitchFamily="34" charset="0"/>
              <a:buChar char="•"/>
              <a:defRPr/>
            </a:pPr>
            <a:endParaRPr lang="en-US" dirty="0" smtClean="0"/>
          </a:p>
        </p:txBody>
      </p:sp>
    </p:spTree>
    <p:extLst>
      <p:ext uri="{BB962C8B-B14F-4D97-AF65-F5344CB8AC3E}">
        <p14:creationId xmlns:p14="http://schemas.microsoft.com/office/powerpoint/2010/main" val="50999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Risk factors for ectopic pregnancy </a:t>
            </a:r>
            <a:endParaRPr lang="en-US" dirty="0"/>
          </a:p>
        </p:txBody>
      </p:sp>
      <p:sp>
        <p:nvSpPr>
          <p:cNvPr id="3" name="Content Placeholder 2"/>
          <p:cNvSpPr>
            <a:spLocks noGrp="1"/>
          </p:cNvSpPr>
          <p:nvPr>
            <p:ph sz="quarter" idx="1"/>
          </p:nvPr>
        </p:nvSpPr>
        <p:spPr>
          <a:xfrm>
            <a:off x="304800" y="1600200"/>
            <a:ext cx="8839200" cy="4495800"/>
          </a:xfrm>
        </p:spPr>
        <p:txBody>
          <a:bodyPr>
            <a:noAutofit/>
          </a:bodyPr>
          <a:lstStyle/>
          <a:p>
            <a:pPr>
              <a:buNone/>
            </a:pPr>
            <a:r>
              <a:rPr lang="en-US" sz="1600" b="1" dirty="0" smtClean="0"/>
              <a:t>Tubal ectopic pregnancy: </a:t>
            </a:r>
            <a:endParaRPr lang="en-US" sz="1600" dirty="0" smtClean="0"/>
          </a:p>
          <a:p>
            <a:pPr>
              <a:buFont typeface="Arial" panose="020B0604020202020204" pitchFamily="34" charset="0"/>
              <a:buChar char="•"/>
            </a:pPr>
            <a:r>
              <a:rPr lang="en-US" sz="1600" dirty="0"/>
              <a:t>F</a:t>
            </a:r>
            <a:r>
              <a:rPr lang="en-US" sz="1600" dirty="0" smtClean="0"/>
              <a:t>allopian tubes are the most common location for ectopic pregnancies</a:t>
            </a:r>
          </a:p>
          <a:p>
            <a:pPr>
              <a:buFont typeface="Arial" panose="020B0604020202020204" pitchFamily="34" charset="0"/>
              <a:buChar char="•"/>
            </a:pPr>
            <a:r>
              <a:rPr lang="en-US" sz="1600" dirty="0" smtClean="0"/>
              <a:t>Any factor that retards passage of the ovum through the tubes predisposes to tubal ectopic</a:t>
            </a:r>
          </a:p>
          <a:p>
            <a:pPr marL="0" indent="0">
              <a:buNone/>
            </a:pPr>
            <a:r>
              <a:rPr lang="en-US" sz="1600" dirty="0" smtClean="0"/>
              <a:t>pregnancy. </a:t>
            </a:r>
          </a:p>
          <a:p>
            <a:pPr>
              <a:buFont typeface="Arial" panose="020B0604020202020204" pitchFamily="34" charset="0"/>
              <a:buChar char="•"/>
            </a:pPr>
            <a:r>
              <a:rPr lang="en-US" sz="1600" dirty="0" smtClean="0"/>
              <a:t>In about half of the cases, it is due to chronic inflammation and scarring in the oviduct. </a:t>
            </a:r>
          </a:p>
          <a:p>
            <a:pPr>
              <a:buFont typeface="Arial" panose="020B0604020202020204" pitchFamily="34" charset="0"/>
              <a:buChar char="•"/>
            </a:pPr>
            <a:r>
              <a:rPr lang="en-US" sz="1600" dirty="0" smtClean="0"/>
              <a:t>The risk factors are as follows:</a:t>
            </a:r>
          </a:p>
          <a:p>
            <a:pPr marL="644652" lvl="1" indent="-342900">
              <a:buFont typeface="+mj-lt"/>
              <a:buAutoNum type="arabicPeriod"/>
            </a:pPr>
            <a:r>
              <a:rPr lang="en-US" sz="1600" dirty="0" smtClean="0">
                <a:solidFill>
                  <a:schemeClr val="tx1"/>
                </a:solidFill>
              </a:rPr>
              <a:t>Pelvic inflammatory disease/infections/</a:t>
            </a:r>
            <a:r>
              <a:rPr lang="en-US" sz="1600" dirty="0" err="1" smtClean="0">
                <a:solidFill>
                  <a:schemeClr val="tx1"/>
                </a:solidFill>
              </a:rPr>
              <a:t>salpingitis</a:t>
            </a:r>
            <a:r>
              <a:rPr lang="en-US" sz="1600" dirty="0" smtClean="0">
                <a:solidFill>
                  <a:schemeClr val="tx1"/>
                </a:solidFill>
              </a:rPr>
              <a:t>  is the most common cause. The inflammation </a:t>
            </a:r>
            <a:r>
              <a:rPr lang="en-US" sz="1600" dirty="0" smtClean="0">
                <a:sym typeface="Wingdings" panose="05000000000000000000" pitchFamily="2" charset="2"/>
              </a:rPr>
              <a:t>can</a:t>
            </a:r>
            <a:r>
              <a:rPr lang="en-US" sz="1600" dirty="0" smtClean="0">
                <a:solidFill>
                  <a:schemeClr val="tx1"/>
                </a:solidFill>
              </a:rPr>
              <a:t> damage </a:t>
            </a:r>
            <a:r>
              <a:rPr lang="en-US" sz="1600" dirty="0" err="1" smtClean="0">
                <a:solidFill>
                  <a:schemeClr val="tx1"/>
                </a:solidFill>
              </a:rPr>
              <a:t>ciliary</a:t>
            </a:r>
            <a:r>
              <a:rPr lang="en-US" sz="1600" dirty="0" smtClean="0">
                <a:solidFill>
                  <a:schemeClr val="tx1"/>
                </a:solidFill>
              </a:rPr>
              <a:t> activity, cause tubal obstruction, pelvic adhesions with scarring  and distortion of the fallopian tubes.  Women who have had pelvic infections have a five times greater risk of ectopic pregnancy </a:t>
            </a:r>
            <a:r>
              <a:rPr lang="en-US" sz="1600" dirty="0" smtClean="0"/>
              <a:t>(infection is usually by </a:t>
            </a:r>
            <a:r>
              <a:rPr lang="en-US" sz="1600" dirty="0" err="1" smtClean="0">
                <a:solidFill>
                  <a:schemeClr val="tx1"/>
                </a:solidFill>
              </a:rPr>
              <a:t>Neisseriae</a:t>
            </a:r>
            <a:r>
              <a:rPr lang="en-US" sz="1600" dirty="0" smtClean="0">
                <a:solidFill>
                  <a:schemeClr val="tx1"/>
                </a:solidFill>
              </a:rPr>
              <a:t> </a:t>
            </a:r>
            <a:r>
              <a:rPr lang="en-US" sz="1600" dirty="0">
                <a:solidFill>
                  <a:schemeClr val="tx1"/>
                </a:solidFill>
              </a:rPr>
              <a:t>gonorrhea </a:t>
            </a:r>
            <a:r>
              <a:rPr lang="en-US" sz="1600" dirty="0" smtClean="0">
                <a:solidFill>
                  <a:schemeClr val="tx1"/>
                </a:solidFill>
              </a:rPr>
              <a:t>&amp; chlamydia).</a:t>
            </a:r>
          </a:p>
          <a:p>
            <a:pPr marL="644652" lvl="1" indent="-342900">
              <a:buFont typeface="+mj-lt"/>
              <a:buAutoNum type="arabicPeriod"/>
            </a:pPr>
            <a:r>
              <a:rPr lang="en-US" sz="1600" dirty="0" smtClean="0">
                <a:solidFill>
                  <a:schemeClr val="tx1"/>
                </a:solidFill>
              </a:rPr>
              <a:t>Abdominal/pelvic surgery or tubal ligation surgery.</a:t>
            </a:r>
          </a:p>
          <a:p>
            <a:pPr marL="644652" lvl="1" indent="-342900">
              <a:buFont typeface="+mj-lt"/>
              <a:buAutoNum type="arabicPeriod"/>
            </a:pPr>
            <a:r>
              <a:rPr lang="en-US" sz="1600" dirty="0" smtClean="0">
                <a:solidFill>
                  <a:schemeClr val="tx1"/>
                </a:solidFill>
              </a:rPr>
              <a:t>Intrauterine tumors and endometriosis.</a:t>
            </a:r>
          </a:p>
          <a:p>
            <a:pPr marL="644652" lvl="1" indent="-342900">
              <a:buFont typeface="+mj-lt"/>
              <a:buAutoNum type="arabicPeriod"/>
            </a:pPr>
            <a:r>
              <a:rPr lang="en-US" sz="1600" dirty="0" smtClean="0">
                <a:solidFill>
                  <a:schemeClr val="tx1"/>
                </a:solidFill>
              </a:rPr>
              <a:t>Smoking can </a:t>
            </a:r>
            <a:r>
              <a:rPr lang="en-US" sz="1600" dirty="0" smtClean="0">
                <a:solidFill>
                  <a:schemeClr val="tx1"/>
                </a:solidFill>
                <a:sym typeface="Wingdings" panose="05000000000000000000" pitchFamily="2" charset="2"/>
              </a:rPr>
              <a:t></a:t>
            </a:r>
            <a:r>
              <a:rPr lang="en-US" sz="1600" dirty="0" smtClean="0">
                <a:solidFill>
                  <a:schemeClr val="tx1"/>
                </a:solidFill>
              </a:rPr>
              <a:t> decreased tubal motility by damaging ciliated cells or it  may predisposing them to pelvic inflammatory disease (due to the impaired immunity in smokers).</a:t>
            </a:r>
          </a:p>
          <a:p>
            <a:pPr marL="644652" lvl="1" indent="-342900">
              <a:buFont typeface="+mj-lt"/>
              <a:buAutoNum type="arabicPeriod"/>
            </a:pPr>
            <a:r>
              <a:rPr lang="en-US" sz="1600" dirty="0" smtClean="0">
                <a:solidFill>
                  <a:schemeClr val="tx1"/>
                </a:solidFill>
              </a:rPr>
              <a:t>Congenital anomaly of the tubes. </a:t>
            </a:r>
          </a:p>
          <a:p>
            <a:pPr marL="644652" lvl="1" indent="-342900">
              <a:buFont typeface="+mj-lt"/>
              <a:buAutoNum type="arabicPeriod"/>
            </a:pPr>
            <a:r>
              <a:rPr lang="en-US" sz="1600" dirty="0" smtClean="0">
                <a:solidFill>
                  <a:schemeClr val="tx1"/>
                </a:solidFill>
              </a:rPr>
              <a:t>In-utero diethylstilbestrol (DES) exposure  increases the risk of ectopic pregnancy due to abnormal tubal morphology.</a:t>
            </a:r>
          </a:p>
        </p:txBody>
      </p:sp>
    </p:spTree>
    <p:extLst>
      <p:ext uri="{BB962C8B-B14F-4D97-AF65-F5344CB8AC3E}">
        <p14:creationId xmlns:p14="http://schemas.microsoft.com/office/powerpoint/2010/main" val="137831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Risk factors for ectopic pregnancy </a:t>
            </a:r>
            <a:endParaRPr lang="en-US" dirty="0"/>
          </a:p>
        </p:txBody>
      </p:sp>
      <p:sp>
        <p:nvSpPr>
          <p:cNvPr id="3" name="Content Placeholder 2"/>
          <p:cNvSpPr>
            <a:spLocks noGrp="1"/>
          </p:cNvSpPr>
          <p:nvPr>
            <p:ph sz="quarter" idx="1"/>
          </p:nvPr>
        </p:nvSpPr>
        <p:spPr>
          <a:xfrm>
            <a:off x="457200" y="1752600"/>
            <a:ext cx="8219092" cy="5330952"/>
          </a:xfrm>
        </p:spPr>
        <p:txBody>
          <a:bodyPr>
            <a:noAutofit/>
          </a:bodyPr>
          <a:lstStyle/>
          <a:p>
            <a:pPr marL="644652" lvl="1" indent="-342900">
              <a:buFont typeface="+mj-lt"/>
              <a:buAutoNum type="arabicPeriod" startAt="7"/>
            </a:pPr>
            <a:r>
              <a:rPr lang="en-US" sz="1600" dirty="0" smtClean="0">
                <a:solidFill>
                  <a:schemeClr val="tx1"/>
                </a:solidFill>
              </a:rPr>
              <a:t>History of previous ectopic pregnancy </a:t>
            </a:r>
          </a:p>
          <a:p>
            <a:pPr marL="644652" lvl="1" indent="-342900">
              <a:buFont typeface="+mj-lt"/>
              <a:buAutoNum type="arabicPeriod" startAt="7"/>
            </a:pPr>
            <a:r>
              <a:rPr lang="en-US" sz="1600" dirty="0" smtClean="0">
                <a:solidFill>
                  <a:schemeClr val="tx1"/>
                </a:solidFill>
              </a:rPr>
              <a:t>History of multiple sexual partners </a:t>
            </a:r>
            <a:r>
              <a:rPr lang="en-US" sz="1600" dirty="0" smtClean="0">
                <a:solidFill>
                  <a:schemeClr val="tx1"/>
                </a:solidFill>
                <a:sym typeface="Wingdings" panose="05000000000000000000" pitchFamily="2" charset="2"/>
              </a:rPr>
              <a:t></a:t>
            </a:r>
            <a:r>
              <a:rPr lang="en-US" sz="1600" dirty="0" smtClean="0">
                <a:solidFill>
                  <a:schemeClr val="tx1"/>
                </a:solidFill>
              </a:rPr>
              <a:t> </a:t>
            </a:r>
            <a:r>
              <a:rPr lang="en-US" sz="1600" dirty="0">
                <a:solidFill>
                  <a:schemeClr val="tx1"/>
                </a:solidFill>
              </a:rPr>
              <a:t>increase chance of pelvic inflammatory disease </a:t>
            </a:r>
            <a:r>
              <a:rPr lang="en-US" sz="1600" dirty="0" smtClean="0">
                <a:solidFill>
                  <a:schemeClr val="tx1"/>
                </a:solidFill>
              </a:rPr>
              <a:t>and therefore are high risk for ectopic pregnancy. </a:t>
            </a:r>
          </a:p>
          <a:p>
            <a:pPr marL="644652" lvl="1" indent="-342900">
              <a:buFont typeface="+mj-lt"/>
              <a:buAutoNum type="arabicPeriod" startAt="7"/>
            </a:pPr>
            <a:r>
              <a:rPr lang="en-US" sz="1600" dirty="0" smtClean="0">
                <a:solidFill>
                  <a:schemeClr val="tx1"/>
                </a:solidFill>
              </a:rPr>
              <a:t>Intrauterine device users are at higher risk of having an ectopic pregnancy should pregnancy occurs.  </a:t>
            </a:r>
          </a:p>
          <a:p>
            <a:pPr marL="644652" lvl="1" indent="-342900">
              <a:buFont typeface="+mj-lt"/>
              <a:buAutoNum type="arabicPeriod" startAt="7"/>
            </a:pPr>
            <a:r>
              <a:rPr lang="en-US" sz="1600" dirty="0" smtClean="0">
                <a:solidFill>
                  <a:schemeClr val="tx1"/>
                </a:solidFill>
              </a:rPr>
              <a:t>History of infertility: there is higher risk of ectopic pregnancy in the infertile population. This may be due to the underlying infertility related issues or fertility drugs and treatments. In vitro fertilization has been associated with an increased risk of ectopic pregnancy including cervical pregnancies</a:t>
            </a:r>
          </a:p>
          <a:p>
            <a:pPr lvl="1"/>
            <a:r>
              <a:rPr lang="en-US" sz="1600" dirty="0" smtClean="0">
                <a:solidFill>
                  <a:schemeClr val="tx1"/>
                </a:solidFill>
              </a:rPr>
              <a:t>NOTE: please note that in many tubal pregnancies, no anatomic cause is evident.</a:t>
            </a:r>
          </a:p>
          <a:p>
            <a:pPr>
              <a:buNone/>
            </a:pPr>
            <a:r>
              <a:rPr lang="en-US" sz="1600" b="1" dirty="0" smtClean="0"/>
              <a:t>     </a:t>
            </a:r>
          </a:p>
          <a:p>
            <a:pPr>
              <a:buNone/>
            </a:pPr>
            <a:r>
              <a:rPr lang="en-US" sz="1600" b="1" dirty="0" smtClean="0"/>
              <a:t>     Ovarian pregnancies </a:t>
            </a:r>
            <a:r>
              <a:rPr lang="en-US" sz="1600" dirty="0" smtClean="0"/>
              <a:t>probably result from rare instances in which the ovum is fertilized just as the follicle ruptures. </a:t>
            </a:r>
          </a:p>
          <a:p>
            <a:pPr>
              <a:buNone/>
            </a:pPr>
            <a:r>
              <a:rPr lang="en-US" sz="1600" b="1" dirty="0" smtClean="0"/>
              <a:t>     Gestation within the abdominal cavity </a:t>
            </a:r>
            <a:r>
              <a:rPr lang="en-US" sz="1600" dirty="0" smtClean="0"/>
              <a:t>occurs when the fertilized egg drops out of the </a:t>
            </a:r>
            <a:r>
              <a:rPr lang="en-US" sz="1600" dirty="0" err="1" smtClean="0"/>
              <a:t>fimbriated</a:t>
            </a:r>
            <a:r>
              <a:rPr lang="en-US" sz="1600" dirty="0" smtClean="0"/>
              <a:t> end of the oviduct and implants on the peritoneum.</a:t>
            </a:r>
          </a:p>
          <a:p>
            <a:endParaRPr lang="en-US" sz="1200" dirty="0" smtClean="0"/>
          </a:p>
          <a:p>
            <a:endParaRPr lang="en-US" sz="1200" dirty="0"/>
          </a:p>
        </p:txBody>
      </p:sp>
    </p:spTree>
    <p:extLst>
      <p:ext uri="{BB962C8B-B14F-4D97-AF65-F5344CB8AC3E}">
        <p14:creationId xmlns:p14="http://schemas.microsoft.com/office/powerpoint/2010/main" val="417116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thguy.com/lectures/ectopic.jpg"/>
          <p:cNvPicPr>
            <a:picLocks noChangeAspect="1" noChangeArrowheads="1"/>
          </p:cNvPicPr>
          <p:nvPr/>
        </p:nvPicPr>
        <p:blipFill>
          <a:blip r:embed="rId2" cstate="print"/>
          <a:srcRect/>
          <a:stretch>
            <a:fillRect/>
          </a:stretch>
        </p:blipFill>
        <p:spPr bwMode="auto">
          <a:xfrm>
            <a:off x="1371600" y="76199"/>
            <a:ext cx="7616874" cy="5693423"/>
          </a:xfrm>
          <a:prstGeom prst="rect">
            <a:avLst/>
          </a:prstGeom>
          <a:noFill/>
        </p:spPr>
      </p:pic>
      <p:sp>
        <p:nvSpPr>
          <p:cNvPr id="2" name="Rectangle 1"/>
          <p:cNvSpPr/>
          <p:nvPr/>
        </p:nvSpPr>
        <p:spPr>
          <a:xfrm>
            <a:off x="3727210" y="5769622"/>
            <a:ext cx="5257800" cy="215444"/>
          </a:xfrm>
          <a:prstGeom prst="rect">
            <a:avLst/>
          </a:prstGeom>
        </p:spPr>
        <p:txBody>
          <a:bodyPr wrap="square">
            <a:spAutoFit/>
          </a:bodyPr>
          <a:lstStyle/>
          <a:p>
            <a:r>
              <a:rPr lang="en-US" sz="800" dirty="0"/>
              <a:t>http://4.bp.blogspot.com</a:t>
            </a:r>
            <a:r>
              <a:rPr lang="en-US" sz="800" dirty="0" smtClean="0"/>
              <a:t>/-99ik_pMAEF4/USoTKSJB5fI/AAAAAAAAAD4/3w8mdgVxDSQ/s320/ectopic_pregnancy.jpg</a:t>
            </a:r>
            <a:endParaRPr lang="en-US" sz="800" dirty="0"/>
          </a:p>
        </p:txBody>
      </p:sp>
      <p:pic>
        <p:nvPicPr>
          <p:cNvPr id="3" name="Picture 2"/>
          <p:cNvPicPr>
            <a:picLocks noChangeAspect="1"/>
          </p:cNvPicPr>
          <p:nvPr/>
        </p:nvPicPr>
        <p:blipFill>
          <a:blip r:embed="rId3"/>
          <a:stretch>
            <a:fillRect/>
          </a:stretch>
        </p:blipFill>
        <p:spPr>
          <a:xfrm>
            <a:off x="0" y="4384952"/>
            <a:ext cx="3414713" cy="2504123"/>
          </a:xfrm>
          <a:prstGeom prst="rect">
            <a:avLst/>
          </a:prstGeom>
        </p:spPr>
      </p:pic>
      <p:sp>
        <p:nvSpPr>
          <p:cNvPr id="5" name="Rectangle 4"/>
          <p:cNvSpPr/>
          <p:nvPr/>
        </p:nvSpPr>
        <p:spPr>
          <a:xfrm>
            <a:off x="24245" y="6673631"/>
            <a:ext cx="4572000" cy="215444"/>
          </a:xfrm>
          <a:prstGeom prst="rect">
            <a:avLst/>
          </a:prstGeom>
        </p:spPr>
        <p:txBody>
          <a:bodyPr>
            <a:spAutoFit/>
          </a:bodyPr>
          <a:lstStyle/>
          <a:p>
            <a:r>
              <a:rPr lang="en-US" sz="800" dirty="0"/>
              <a:t>http://ladylike.hr/upload_data/ckeditor/Ectopic-Pregnancy2.png</a:t>
            </a:r>
          </a:p>
        </p:txBody>
      </p:sp>
    </p:spTree>
    <p:extLst>
      <p:ext uri="{BB962C8B-B14F-4D97-AF65-F5344CB8AC3E}">
        <p14:creationId xmlns:p14="http://schemas.microsoft.com/office/powerpoint/2010/main" val="252064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1828800"/>
            <a:ext cx="7406640" cy="1472184"/>
          </a:xfrm>
        </p:spPr>
        <p:txBody>
          <a:bodyPr/>
          <a:lstStyle/>
          <a:p>
            <a:r>
              <a:rPr lang="en-US" sz="3600" dirty="0"/>
              <a:t>SPONTANEOUS ABORTION</a:t>
            </a:r>
            <a:endParaRPr lang="en-US" dirty="0"/>
          </a:p>
        </p:txBody>
      </p:sp>
    </p:spTree>
    <p:extLst>
      <p:ext uri="{BB962C8B-B14F-4D97-AF65-F5344CB8AC3E}">
        <p14:creationId xmlns:p14="http://schemas.microsoft.com/office/powerpoint/2010/main" val="263180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heme14">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4" id="{B3DB3A62-81C4-49EF-9FD7-C3334CF61A90}" vid="{CBF8A945-E26D-498B-B94A-29FDE1C18A5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7E1596A-A690-4827-8B17-F638600A8E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Slice</Template>
  <TotalTime>509</TotalTime>
  <Words>2192</Words>
  <Application>Microsoft Office PowerPoint</Application>
  <PresentationFormat>On-screen Show (4:3)</PresentationFormat>
  <Paragraphs>229</Paragraphs>
  <Slides>34</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Arial</vt:lpstr>
      <vt:lpstr>Calibri</vt:lpstr>
      <vt:lpstr>Calibri Light</vt:lpstr>
      <vt:lpstr>Times New Roman</vt:lpstr>
      <vt:lpstr>Tw Cen MT</vt:lpstr>
      <vt:lpstr>Wingdings</vt:lpstr>
      <vt:lpstr>Wingdings 2</vt:lpstr>
      <vt:lpstr>Wingdings 3</vt:lpstr>
      <vt:lpstr>HDOfficeLightV0</vt:lpstr>
      <vt:lpstr>Theme14</vt:lpstr>
      <vt:lpstr>DISORDERS OF PREGNANCY AND PLACENTA  ECTOPIC PREGNANCY, SPONTANEOUS ABORTION AND GESTATIONAL TROPHOBLASTIC DISEASE.</vt:lpstr>
      <vt:lpstr>Objectives </vt:lpstr>
      <vt:lpstr>ECTOPIC PREGNANCY</vt:lpstr>
      <vt:lpstr>Ectopic Pregnancy</vt:lpstr>
      <vt:lpstr>Ectopic Pregnancy</vt:lpstr>
      <vt:lpstr>Risk factors for ectopic pregnancy </vt:lpstr>
      <vt:lpstr>Risk factors for ectopic pregnancy </vt:lpstr>
      <vt:lpstr>PowerPoint Presentation</vt:lpstr>
      <vt:lpstr>SPONTANEOUS ABORTION</vt:lpstr>
      <vt:lpstr>Spontaneous abortion (SAB)/ Miscarriage</vt:lpstr>
      <vt:lpstr>Causes of SAB/Miscarriage:</vt:lpstr>
      <vt:lpstr>Causes of SAB/miscarriage</vt:lpstr>
      <vt:lpstr>Causes of SAB/miscarriage</vt:lpstr>
      <vt:lpstr>SAB/miscarriage</vt:lpstr>
      <vt:lpstr>PowerPoint Presentation</vt:lpstr>
      <vt:lpstr>PRODUCTS OF CONCEPTION</vt:lpstr>
      <vt:lpstr>GESTATIONAL TROPHOBLASTIC DISEASE</vt:lpstr>
      <vt:lpstr>Normal placenta</vt:lpstr>
      <vt:lpstr>Normal fertilization: a single sperm of 23 chromosomes fertilizes a normal egg of 23 chromosomes</vt:lpstr>
      <vt:lpstr>Gestational Trophoblastic Disease (GTD)</vt:lpstr>
      <vt:lpstr>Types of GTD</vt:lpstr>
      <vt:lpstr>Hydatidiform Mole</vt:lpstr>
      <vt:lpstr>Complete HM</vt:lpstr>
      <vt:lpstr>PowerPoint Presentation</vt:lpstr>
      <vt:lpstr>PowerPoint Presentation</vt:lpstr>
      <vt:lpstr>Complete HM. </vt:lpstr>
      <vt:lpstr>Partial Mole (PM)</vt:lpstr>
      <vt:lpstr>PowerPoint Presentation</vt:lpstr>
      <vt:lpstr>Partial Mole (PM)</vt:lpstr>
      <vt:lpstr>PowerPoint Presentation</vt:lpstr>
      <vt:lpstr>2. Invasive Mole</vt:lpstr>
      <vt:lpstr> 3. Choriocarcinoma</vt:lpstr>
      <vt:lpstr>CHORIOCARCINOMA</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ECTOPIC PREGNANCY, SPONTANEOUS ABORTION AND GESTATIONAL TROPHOBLASTIC DISEASE.</dc:title>
  <cp:keywords/>
  <cp:lastModifiedBy>Tariq Aljohani</cp:lastModifiedBy>
  <cp:revision>67</cp:revision>
  <cp:lastPrinted>1601-01-01T00:00:00Z</cp:lastPrinted>
  <dcterms:created xsi:type="dcterms:W3CDTF">2015-04-06T07:38:19Z</dcterms:created>
  <dcterms:modified xsi:type="dcterms:W3CDTF">2018-03-26T05:23:05Z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TC010690321033</vt:lpwstr>
  </property>
</Properties>
</file>