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6"/>
  </p:notesMasterIdLst>
  <p:handoutMasterIdLst>
    <p:handoutMasterId r:id="rId37"/>
  </p:handoutMasterIdLst>
  <p:sldIdLst>
    <p:sldId id="256" r:id="rId2"/>
    <p:sldId id="257" r:id="rId3"/>
    <p:sldId id="259" r:id="rId4"/>
    <p:sldId id="260" r:id="rId5"/>
    <p:sldId id="258" r:id="rId6"/>
    <p:sldId id="261" r:id="rId7"/>
    <p:sldId id="262" r:id="rId8"/>
    <p:sldId id="263" r:id="rId9"/>
    <p:sldId id="283" r:id="rId10"/>
    <p:sldId id="264" r:id="rId11"/>
    <p:sldId id="284" r:id="rId12"/>
    <p:sldId id="265" r:id="rId13"/>
    <p:sldId id="266" r:id="rId14"/>
    <p:sldId id="267" r:id="rId15"/>
    <p:sldId id="268" r:id="rId16"/>
    <p:sldId id="269" r:id="rId17"/>
    <p:sldId id="271" r:id="rId18"/>
    <p:sldId id="272" r:id="rId19"/>
    <p:sldId id="274" r:id="rId20"/>
    <p:sldId id="273" r:id="rId21"/>
    <p:sldId id="276" r:id="rId22"/>
    <p:sldId id="275" r:id="rId23"/>
    <p:sldId id="278" r:id="rId24"/>
    <p:sldId id="277" r:id="rId25"/>
    <p:sldId id="280" r:id="rId26"/>
    <p:sldId id="279" r:id="rId27"/>
    <p:sldId id="285" r:id="rId28"/>
    <p:sldId id="286" r:id="rId29"/>
    <p:sldId id="287" r:id="rId30"/>
    <p:sldId id="288" r:id="rId31"/>
    <p:sldId id="289" r:id="rId32"/>
    <p:sldId id="290" r:id="rId33"/>
    <p:sldId id="281" r:id="rId34"/>
    <p:sldId id="28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xNwIGdDpRp/CwOqyYYBOzg==" hashData="xydLpJQlAOBx6T2hkgortDXDXA4="/>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6" d="100"/>
          <a:sy n="116" d="100"/>
        </p:scale>
        <p:origin x="22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295688B-0922-B343-A9A1-6CD8F5FEBF16}" type="datetimeFigureOut">
              <a:rPr lang="en-US" smtClean="0"/>
              <a:t>4/1/2018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861CB3-1AE0-8446-806A-FD769B3D3E7A}" type="slidenum">
              <a:rPr lang="en-US" smtClean="0"/>
              <a:t>‹#›</a:t>
            </a:fld>
            <a:endParaRPr lang="en-US"/>
          </a:p>
        </p:txBody>
      </p:sp>
    </p:spTree>
    <p:extLst>
      <p:ext uri="{BB962C8B-B14F-4D97-AF65-F5344CB8AC3E}">
        <p14:creationId xmlns:p14="http://schemas.microsoft.com/office/powerpoint/2010/main" val="41499957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E028DD-8A37-7746-8F1B-D41ED946DE8E}" type="datetimeFigureOut">
              <a:rPr lang="en-US" smtClean="0"/>
              <a:t>4/1/2018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A85662-371E-D24E-802B-EC2EB3FF2D33}" type="slidenum">
              <a:rPr lang="en-US" smtClean="0"/>
              <a:t>‹#›</a:t>
            </a:fld>
            <a:endParaRPr lang="en-US"/>
          </a:p>
        </p:txBody>
      </p:sp>
    </p:spTree>
    <p:extLst>
      <p:ext uri="{BB962C8B-B14F-4D97-AF65-F5344CB8AC3E}">
        <p14:creationId xmlns:p14="http://schemas.microsoft.com/office/powerpoint/2010/main" val="10091386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r>
              <a:rPr lang="en-US" smtClean="0"/>
              <a:t>03/04/2018</a:t>
            </a:r>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hr-HR" smtClean="0"/>
              <a:t>REPR 224</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r>
              <a:rPr lang="en-US" smtClean="0"/>
              <a:t>03/04/2018</a:t>
            </a:r>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hr-HR" smtClean="0"/>
              <a:t>REPR 224</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03/04/2018</a:t>
            </a:r>
            <a:endParaRPr lang="en-US" dirty="0"/>
          </a:p>
        </p:txBody>
      </p:sp>
      <p:sp>
        <p:nvSpPr>
          <p:cNvPr id="6" name="Footer Placeholder 5"/>
          <p:cNvSpPr>
            <a:spLocks noGrp="1"/>
          </p:cNvSpPr>
          <p:nvPr>
            <p:ph type="ftr" sz="quarter" idx="11"/>
          </p:nvPr>
        </p:nvSpPr>
        <p:spPr/>
        <p:txBody>
          <a:bodyPr/>
          <a:lstStyle/>
          <a:p>
            <a:r>
              <a:rPr lang="hr-HR" smtClean="0"/>
              <a:t>REPR 224</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03/04/2018</a:t>
            </a:r>
            <a:endParaRPr lang="en-US" dirty="0"/>
          </a:p>
        </p:txBody>
      </p:sp>
      <p:sp>
        <p:nvSpPr>
          <p:cNvPr id="8" name="Footer Placeholder 7"/>
          <p:cNvSpPr>
            <a:spLocks noGrp="1"/>
          </p:cNvSpPr>
          <p:nvPr>
            <p:ph type="ftr" sz="quarter" idx="11"/>
          </p:nvPr>
        </p:nvSpPr>
        <p:spPr/>
        <p:txBody>
          <a:bodyPr/>
          <a:lstStyle/>
          <a:p>
            <a:r>
              <a:rPr lang="hr-HR" smtClean="0"/>
              <a:t>REPR 224</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03/04/2018</a:t>
            </a:r>
            <a:endParaRPr lang="en-US" dirty="0"/>
          </a:p>
        </p:txBody>
      </p:sp>
      <p:sp>
        <p:nvSpPr>
          <p:cNvPr id="4" name="Footer Placeholder 3"/>
          <p:cNvSpPr>
            <a:spLocks noGrp="1"/>
          </p:cNvSpPr>
          <p:nvPr>
            <p:ph type="ftr" sz="quarter" idx="11"/>
          </p:nvPr>
        </p:nvSpPr>
        <p:spPr/>
        <p:txBody>
          <a:bodyPr/>
          <a:lstStyle/>
          <a:p>
            <a:r>
              <a:rPr lang="hr-HR" smtClean="0"/>
              <a:t>REPR 224</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03/04/2018</a:t>
            </a:r>
            <a:endParaRPr lang="en-US" dirty="0"/>
          </a:p>
        </p:txBody>
      </p:sp>
      <p:sp>
        <p:nvSpPr>
          <p:cNvPr id="3" name="Footer Placeholder 2"/>
          <p:cNvSpPr>
            <a:spLocks noGrp="1"/>
          </p:cNvSpPr>
          <p:nvPr>
            <p:ph type="ftr" sz="quarter" idx="11"/>
          </p:nvPr>
        </p:nvSpPr>
        <p:spPr/>
        <p:txBody>
          <a:bodyPr/>
          <a:lstStyle/>
          <a:p>
            <a:r>
              <a:rPr lang="hr-HR" smtClean="0"/>
              <a:t>REPR 224</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smtClean="0"/>
              <a:t>03/04/2018</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hr-HR" smtClean="0"/>
              <a:t>REPR 224</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smtClean="0"/>
              <a:t>03/04/2018</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hr-HR" smtClean="0"/>
              <a:t>REPR 224</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r>
              <a:rPr lang="en-US" smtClean="0"/>
              <a:t>03/04/2018</a:t>
            </a:r>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hr-HR" smtClean="0"/>
              <a:t>REPR 224</a:t>
            </a:r>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Benign breast diseases</a:t>
            </a:r>
            <a:endParaRPr lang="en-US" sz="5400" dirty="0"/>
          </a:p>
        </p:txBody>
      </p:sp>
    </p:spTree>
    <p:extLst>
      <p:ext uri="{BB962C8B-B14F-4D97-AF65-F5344CB8AC3E}">
        <p14:creationId xmlns:p14="http://schemas.microsoft.com/office/powerpoint/2010/main" val="360108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Mastitis</a:t>
            </a:r>
            <a:endParaRPr lang="en-US" dirty="0"/>
          </a:p>
        </p:txBody>
      </p:sp>
      <p:sp>
        <p:nvSpPr>
          <p:cNvPr id="3" name="Content Placeholder 2"/>
          <p:cNvSpPr>
            <a:spLocks noGrp="1"/>
          </p:cNvSpPr>
          <p:nvPr>
            <p:ph idx="1"/>
          </p:nvPr>
        </p:nvSpPr>
        <p:spPr/>
        <p:txBody>
          <a:bodyPr/>
          <a:lstStyle/>
          <a:p>
            <a:r>
              <a:rPr lang="en-US" b="1" dirty="0">
                <a:cs typeface="Times New Roman" panose="02020603050405020304" pitchFamily="18" charset="0"/>
              </a:rPr>
              <a:t>Acute mastitis: </a:t>
            </a:r>
            <a:r>
              <a:rPr lang="en-US" dirty="0">
                <a:cs typeface="Times New Roman" panose="02020603050405020304" pitchFamily="18" charset="0"/>
              </a:rPr>
              <a:t>Almost all cases of acute mastitis occur during the first month of breastfeeding.  </a:t>
            </a:r>
            <a:r>
              <a:rPr lang="en-US" i="1" dirty="0">
                <a:cs typeface="Times New Roman" panose="02020603050405020304" pitchFamily="18" charset="0"/>
              </a:rPr>
              <a:t>Staphylococcus </a:t>
            </a:r>
            <a:r>
              <a:rPr lang="en-US" i="1" dirty="0" err="1">
                <a:cs typeface="Times New Roman" panose="02020603050405020304" pitchFamily="18" charset="0"/>
              </a:rPr>
              <a:t>aureus</a:t>
            </a:r>
            <a:r>
              <a:rPr lang="en-US" dirty="0">
                <a:cs typeface="Times New Roman" panose="02020603050405020304" pitchFamily="18" charset="0"/>
              </a:rPr>
              <a:t> is the most common causative </a:t>
            </a:r>
            <a:r>
              <a:rPr lang="en-US" dirty="0" smtClean="0">
                <a:cs typeface="Times New Roman" panose="02020603050405020304" pitchFamily="18" charset="0"/>
              </a:rPr>
              <a:t>organism. </a:t>
            </a:r>
            <a:r>
              <a:rPr lang="en-US" dirty="0">
                <a:cs typeface="Times New Roman" panose="02020603050405020304" pitchFamily="18" charset="0"/>
              </a:rPr>
              <a:t>The breast is erythematous and </a:t>
            </a:r>
            <a:r>
              <a:rPr lang="en-US" dirty="0" smtClean="0">
                <a:cs typeface="Times New Roman" panose="02020603050405020304" pitchFamily="18" charset="0"/>
              </a:rPr>
              <a:t>painful. Fever </a:t>
            </a:r>
            <a:r>
              <a:rPr lang="en-US" dirty="0">
                <a:cs typeface="Times New Roman" panose="02020603050405020304" pitchFamily="18" charset="0"/>
              </a:rPr>
              <a:t>is often present</a:t>
            </a:r>
            <a:r>
              <a:rPr lang="en-US" dirty="0" smtClean="0">
                <a:cs typeface="Times New Roman" panose="02020603050405020304" pitchFamily="18" charset="0"/>
              </a:rPr>
              <a:t>.</a:t>
            </a:r>
          </a:p>
          <a:p>
            <a:endParaRPr lang="en-US" dirty="0">
              <a:cs typeface="Times New Roman" panose="02020603050405020304" pitchFamily="18" charset="0"/>
            </a:endParaRPr>
          </a:p>
          <a:p>
            <a:r>
              <a:rPr lang="en-US" b="1" dirty="0" err="1">
                <a:cs typeface="Times New Roman" panose="02020603050405020304" pitchFamily="18" charset="0"/>
              </a:rPr>
              <a:t>Periductal</a:t>
            </a:r>
            <a:r>
              <a:rPr lang="en-US" b="1" dirty="0">
                <a:cs typeface="Times New Roman" panose="02020603050405020304" pitchFamily="18" charset="0"/>
              </a:rPr>
              <a:t> mastitis: </a:t>
            </a:r>
            <a:r>
              <a:rPr lang="en-US" dirty="0">
                <a:cs typeface="Times New Roman" panose="02020603050405020304" pitchFamily="18" charset="0"/>
              </a:rPr>
              <a:t>This condition is not associated with lactation. </a:t>
            </a:r>
            <a:r>
              <a:rPr lang="en-US" dirty="0" smtClean="0">
                <a:cs typeface="Times New Roman" panose="02020603050405020304" pitchFamily="18" charset="0"/>
              </a:rPr>
              <a:t>However, there </a:t>
            </a:r>
            <a:r>
              <a:rPr lang="en-US" dirty="0">
                <a:cs typeface="Times New Roman" panose="02020603050405020304" pitchFamily="18" charset="0"/>
              </a:rPr>
              <a:t>is </a:t>
            </a:r>
            <a:r>
              <a:rPr lang="en-US" dirty="0" smtClean="0">
                <a:cs typeface="Times New Roman" panose="02020603050405020304" pitchFamily="18" charset="0"/>
              </a:rPr>
              <a:t>a strong </a:t>
            </a:r>
            <a:r>
              <a:rPr lang="en-US" dirty="0">
                <a:cs typeface="Times New Roman" panose="02020603050405020304" pitchFamily="18" charset="0"/>
              </a:rPr>
              <a:t>association with cigarette smoking. </a:t>
            </a: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10</a:t>
            </a:fld>
            <a:endParaRPr lang="en-US" dirty="0"/>
          </a:p>
        </p:txBody>
      </p:sp>
    </p:spTree>
    <p:extLst>
      <p:ext uri="{BB962C8B-B14F-4D97-AF65-F5344CB8AC3E}">
        <p14:creationId xmlns:p14="http://schemas.microsoft.com/office/powerpoint/2010/main" val="2364112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dirty="0" smtClean="0"/>
              <a:t>Benign Epithelial Lesions</a:t>
            </a:r>
            <a:endParaRPr lang="en-US" sz="4000"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11</a:t>
            </a:fld>
            <a:endParaRPr lang="en-US" dirty="0"/>
          </a:p>
        </p:txBody>
      </p:sp>
    </p:spTree>
    <p:extLst>
      <p:ext uri="{BB962C8B-B14F-4D97-AF65-F5344CB8AC3E}">
        <p14:creationId xmlns:p14="http://schemas.microsoft.com/office/powerpoint/2010/main" val="70950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cs typeface="Times New Roman" pitchFamily="18" charset="0"/>
              </a:rPr>
              <a:t>Non </a:t>
            </a:r>
            <a:r>
              <a:rPr lang="en-US" sz="3600" b="1" dirty="0" smtClean="0">
                <a:cs typeface="Times New Roman" pitchFamily="18" charset="0"/>
              </a:rPr>
              <a:t>Proliferative Breast Changes (Fibrocystic Changes</a:t>
            </a:r>
            <a:r>
              <a:rPr lang="en-US" sz="3600" b="1" dirty="0">
                <a:cs typeface="Times New Roman" pitchFamily="18" charset="0"/>
              </a:rPr>
              <a:t>)</a:t>
            </a:r>
            <a:br>
              <a:rPr lang="en-US" sz="3600" b="1" dirty="0">
                <a:cs typeface="Times New Roman" pitchFamily="18" charset="0"/>
              </a:rPr>
            </a:br>
            <a:endParaRPr lang="en-US" sz="3600" dirty="0"/>
          </a:p>
        </p:txBody>
      </p:sp>
      <p:sp>
        <p:nvSpPr>
          <p:cNvPr id="3" name="Content Placeholder 2"/>
          <p:cNvSpPr>
            <a:spLocks noGrp="1"/>
          </p:cNvSpPr>
          <p:nvPr>
            <p:ph idx="1"/>
          </p:nvPr>
        </p:nvSpPr>
        <p:spPr>
          <a:xfrm>
            <a:off x="1371600" y="2162382"/>
            <a:ext cx="9601200" cy="4389382"/>
          </a:xfrm>
        </p:spPr>
        <p:txBody>
          <a:bodyPr vert="horz" lIns="91440" tIns="45720" rIns="91440" bIns="45720" rtlCol="0">
            <a:normAutofit/>
          </a:bodyPr>
          <a:lstStyle/>
          <a:p>
            <a:r>
              <a:rPr lang="en-US" b="1" dirty="0">
                <a:cs typeface="Times New Roman" panose="02020603050405020304" pitchFamily="18" charset="0"/>
              </a:rPr>
              <a:t>It is the most common disorder of the breast</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Age: 20 - 55 years, decreases progressively after menopause</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The cause is not known but it is thought to be hormonal imbalances</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can produce palpable breast masses, mammographic densities </a:t>
            </a:r>
            <a:r>
              <a:rPr lang="en-US" b="1" dirty="0" err="1">
                <a:cs typeface="Times New Roman" panose="02020603050405020304" pitchFamily="18" charset="0"/>
              </a:rPr>
              <a:t>orncalcifications</a:t>
            </a:r>
            <a:r>
              <a:rPr lang="en-US" b="1" dirty="0">
                <a:cs typeface="Times New Roman" panose="02020603050405020304" pitchFamily="18" charset="0"/>
              </a:rPr>
              <a:t>, or nipple discharge. It may also present with cyclical pain</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carries no increased risk for cancer.</a:t>
            </a: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dirty="0"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12</a:t>
            </a:fld>
            <a:endParaRPr lang="en-US" dirty="0"/>
          </a:p>
        </p:txBody>
      </p:sp>
    </p:spTree>
    <p:extLst>
      <p:ext uri="{BB962C8B-B14F-4D97-AF65-F5344CB8AC3E}">
        <p14:creationId xmlns:p14="http://schemas.microsoft.com/office/powerpoint/2010/main" val="581515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cs typeface="Times New Roman" pitchFamily="18" charset="0"/>
              </a:rPr>
              <a:t>Non Proliferative Breast Changes (Fibrocystic Changes)</a:t>
            </a:r>
            <a:r>
              <a:rPr lang="en-US" b="1" dirty="0">
                <a:cs typeface="Times New Roman" pitchFamily="18" charset="0"/>
              </a:rPr>
              <a:t/>
            </a:r>
            <a:br>
              <a:rPr lang="en-US" b="1" dirty="0">
                <a:cs typeface="Times New Roman" pitchFamily="18" charset="0"/>
              </a:rPr>
            </a:br>
            <a:endParaRPr lang="en-US" dirty="0"/>
          </a:p>
        </p:txBody>
      </p:sp>
      <p:sp>
        <p:nvSpPr>
          <p:cNvPr id="3" name="Content Placeholder 2"/>
          <p:cNvSpPr>
            <a:spLocks noGrp="1"/>
          </p:cNvSpPr>
          <p:nvPr>
            <p:ph idx="1"/>
          </p:nvPr>
        </p:nvSpPr>
        <p:spPr/>
        <p:txBody>
          <a:bodyPr vert="horz" lIns="91440" tIns="45720" rIns="91440" bIns="45720" rtlCol="0">
            <a:normAutofit/>
          </a:bodyPr>
          <a:lstStyle/>
          <a:p>
            <a:r>
              <a:rPr lang="en-US" b="1" dirty="0" smtClean="0">
                <a:cs typeface="Times New Roman" panose="02020603050405020304" pitchFamily="18" charset="0"/>
              </a:rPr>
              <a:t>Three histological patterns are seen:</a:t>
            </a:r>
            <a:endParaRPr lang="en-US" b="1" dirty="0">
              <a:cs typeface="Times New Roman" panose="02020603050405020304" pitchFamily="18" charset="0"/>
            </a:endParaRPr>
          </a:p>
          <a:p>
            <a:pPr lvl="1"/>
            <a:r>
              <a:rPr lang="en-US" dirty="0" smtClean="0"/>
              <a:t>Cysts with </a:t>
            </a:r>
            <a:r>
              <a:rPr lang="en-US" dirty="0"/>
              <a:t>apocrine metaplasia: cysts are lined by benign </a:t>
            </a:r>
            <a:r>
              <a:rPr lang="en-US" dirty="0" smtClean="0"/>
              <a:t>flattened  </a:t>
            </a:r>
            <a:r>
              <a:rPr lang="en-US" dirty="0"/>
              <a:t>to columnar epithelium with focal apocrine metaplasia. In apocrine metaplasia the cells become large and have abundant </a:t>
            </a:r>
            <a:r>
              <a:rPr lang="en-US" dirty="0" err="1"/>
              <a:t>eosinophilic</a:t>
            </a:r>
            <a:r>
              <a:rPr lang="en-US" dirty="0"/>
              <a:t> cytoplasm. The cysts can rupture and cause </a:t>
            </a:r>
            <a:r>
              <a:rPr lang="en-US" dirty="0" smtClean="0"/>
              <a:t>inflammation.</a:t>
            </a:r>
          </a:p>
          <a:p>
            <a:pPr lvl="1"/>
            <a:endParaRPr lang="en-US" dirty="0"/>
          </a:p>
          <a:p>
            <a:pPr lvl="1"/>
            <a:r>
              <a:rPr lang="en-US" dirty="0"/>
              <a:t>Fibrosis: contribute to the palpable firmness of the </a:t>
            </a:r>
            <a:r>
              <a:rPr lang="en-US" dirty="0" smtClean="0"/>
              <a:t>breast.</a:t>
            </a:r>
          </a:p>
          <a:p>
            <a:pPr lvl="1"/>
            <a:endParaRPr lang="en-US" dirty="0"/>
          </a:p>
          <a:p>
            <a:pPr lvl="1"/>
            <a:r>
              <a:rPr lang="en-US" dirty="0"/>
              <a:t>Adenosis: </a:t>
            </a:r>
            <a:r>
              <a:rPr lang="en-US" dirty="0" smtClean="0"/>
              <a:t>It is defined as an increase </a:t>
            </a:r>
            <a:r>
              <a:rPr lang="en-US" dirty="0"/>
              <a:t>in the number of </a:t>
            </a:r>
            <a:r>
              <a:rPr lang="en-US" dirty="0" err="1"/>
              <a:t>acini</a:t>
            </a:r>
            <a:r>
              <a:rPr lang="en-US" dirty="0"/>
              <a:t> per lobule (adenosis can also be seen in pregnancy).</a:t>
            </a:r>
          </a:p>
          <a:p>
            <a:endParaRPr lang="en-US" b="1" dirty="0">
              <a:cs typeface="Times New Roman" panose="02020603050405020304" pitchFamily="18" charset="0"/>
            </a:endParaRP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290450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6" y="565257"/>
            <a:ext cx="4590484" cy="823912"/>
          </a:xfrm>
        </p:spPr>
        <p:txBody>
          <a:bodyPr/>
          <a:lstStyle/>
          <a:p>
            <a:pPr algn="ctr"/>
            <a:r>
              <a:rPr lang="en-US" dirty="0" smtClean="0"/>
              <a:t>Cystic apocrine metaplasia</a:t>
            </a:r>
            <a:endParaRPr lang="en-US" dirty="0"/>
          </a:p>
        </p:txBody>
      </p:sp>
      <p:sp>
        <p:nvSpPr>
          <p:cNvPr id="23" name="Text Placeholder 22"/>
          <p:cNvSpPr>
            <a:spLocks noGrp="1"/>
          </p:cNvSpPr>
          <p:nvPr>
            <p:ph type="body" sz="quarter" idx="3"/>
          </p:nvPr>
        </p:nvSpPr>
        <p:spPr>
          <a:xfrm>
            <a:off x="7154424" y="598971"/>
            <a:ext cx="4443984" cy="823912"/>
          </a:xfrm>
        </p:spPr>
        <p:txBody>
          <a:bodyPr/>
          <a:lstStyle/>
          <a:p>
            <a:pPr algn="ctr"/>
            <a:r>
              <a:rPr lang="en-US" dirty="0" smtClean="0"/>
              <a:t>Cysts</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14</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2"/>
          <a:stretch>
            <a:fillRect/>
          </a:stretch>
        </p:blipFill>
        <p:spPr>
          <a:xfrm>
            <a:off x="7340725" y="1640750"/>
            <a:ext cx="4241311" cy="4225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Breast_FCC_ApocrineMetaplas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098" y="1634086"/>
            <a:ext cx="5667034" cy="4254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0626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Proliferative Disease </a:t>
            </a:r>
            <a:r>
              <a:rPr lang="en-US" dirty="0" smtClean="0">
                <a:cs typeface="Times New Roman" panose="02020603050405020304" pitchFamily="18" charset="0"/>
              </a:rPr>
              <a:t>Without </a:t>
            </a:r>
            <a:r>
              <a:rPr lang="en-US" dirty="0">
                <a:cs typeface="Times New Roman" panose="02020603050405020304" pitchFamily="18" charset="0"/>
              </a:rPr>
              <a:t>Atypia</a:t>
            </a:r>
            <a:endParaRPr lang="en-US" dirty="0"/>
          </a:p>
        </p:txBody>
      </p:sp>
      <p:sp>
        <p:nvSpPr>
          <p:cNvPr id="3" name="Content Placeholder 2"/>
          <p:cNvSpPr>
            <a:spLocks noGrp="1"/>
          </p:cNvSpPr>
          <p:nvPr>
            <p:ph idx="1"/>
          </p:nvPr>
        </p:nvSpPr>
        <p:spPr>
          <a:xfrm>
            <a:off x="1371600" y="1854273"/>
            <a:ext cx="9601200" cy="4562635"/>
          </a:xfrm>
        </p:spPr>
        <p:txBody>
          <a:bodyPr vert="horz" lIns="91440" tIns="45720" rIns="91440" bIns="45720" rtlCol="0">
            <a:normAutofit fontScale="92500" lnSpcReduction="10000"/>
          </a:bodyPr>
          <a:lstStyle/>
          <a:p>
            <a:r>
              <a:rPr lang="en-US" b="1" dirty="0" smtClean="0">
                <a:cs typeface="Times New Roman" panose="02020603050405020304" pitchFamily="18" charset="0"/>
              </a:rPr>
              <a:t>They are incidental findings and rarely </a:t>
            </a:r>
            <a:r>
              <a:rPr lang="en-US" b="1" dirty="0">
                <a:cs typeface="Times New Roman" panose="02020603050405020304" pitchFamily="18" charset="0"/>
              </a:rPr>
              <a:t>form palpable </a:t>
            </a:r>
            <a:r>
              <a:rPr lang="en-US" b="1" dirty="0" smtClean="0">
                <a:cs typeface="Times New Roman" panose="02020603050405020304" pitchFamily="18" charset="0"/>
              </a:rPr>
              <a:t>masses.</a:t>
            </a:r>
          </a:p>
          <a:p>
            <a:endParaRPr lang="en-US" b="1" dirty="0">
              <a:cs typeface="Times New Roman" panose="02020603050405020304" pitchFamily="18" charset="0"/>
            </a:endParaRPr>
          </a:p>
          <a:p>
            <a:r>
              <a:rPr lang="en-US" b="1" dirty="0" smtClean="0">
                <a:cs typeface="Times New Roman" panose="02020603050405020304" pitchFamily="18" charset="0"/>
              </a:rPr>
              <a:t>They are detected </a:t>
            </a:r>
            <a:r>
              <a:rPr lang="en-US" b="1" dirty="0">
                <a:cs typeface="Times New Roman" panose="02020603050405020304" pitchFamily="18" charset="0"/>
              </a:rPr>
              <a:t>as small mammographic densities</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smtClean="0">
                <a:cs typeface="Times New Roman" panose="02020603050405020304" pitchFamily="18" charset="0"/>
              </a:rPr>
              <a:t>Risk </a:t>
            </a:r>
            <a:r>
              <a:rPr lang="en-US" b="1" dirty="0">
                <a:cs typeface="Times New Roman" panose="02020603050405020304" pitchFamily="18" charset="0"/>
              </a:rPr>
              <a:t>for cancer is </a:t>
            </a:r>
            <a:r>
              <a:rPr lang="en-US" b="1" i="1" dirty="0">
                <a:cs typeface="Times New Roman" panose="02020603050405020304" pitchFamily="18" charset="0"/>
              </a:rPr>
              <a:t>1.5 – 2 times </a:t>
            </a:r>
            <a:r>
              <a:rPr lang="en-US" b="1" dirty="0" smtClean="0">
                <a:cs typeface="Times New Roman" panose="02020603050405020304" pitchFamily="18" charset="0"/>
              </a:rPr>
              <a:t>normal.</a:t>
            </a:r>
          </a:p>
          <a:p>
            <a:endParaRPr lang="en-US" b="1" dirty="0">
              <a:cs typeface="Times New Roman" panose="02020603050405020304" pitchFamily="18" charset="0"/>
            </a:endParaRPr>
          </a:p>
          <a:p>
            <a:r>
              <a:rPr lang="en-US" b="1" dirty="0">
                <a:cs typeface="Times New Roman" panose="02020603050405020304" pitchFamily="18" charset="0"/>
              </a:rPr>
              <a:t>The following entities are included in this category:</a:t>
            </a:r>
          </a:p>
          <a:p>
            <a:pPr lvl="1"/>
            <a:r>
              <a:rPr lang="en-US" dirty="0"/>
              <a:t>Epithelial hyperplasia</a:t>
            </a:r>
          </a:p>
          <a:p>
            <a:pPr lvl="1"/>
            <a:r>
              <a:rPr lang="en-US" dirty="0"/>
              <a:t>Sclerosing adenosis</a:t>
            </a:r>
          </a:p>
          <a:p>
            <a:pPr lvl="1"/>
            <a:r>
              <a:rPr lang="en-US" dirty="0"/>
              <a:t>Complex sclerosing lesions/radial scar</a:t>
            </a:r>
          </a:p>
          <a:p>
            <a:pPr lvl="1"/>
            <a:r>
              <a:rPr lang="en-US" dirty="0"/>
              <a:t>Papillomas</a:t>
            </a:r>
          </a:p>
          <a:p>
            <a:pPr lvl="1"/>
            <a:r>
              <a:rPr lang="en-US" dirty="0"/>
              <a:t>Proliferative variant of fibrocystic disease.</a:t>
            </a: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419734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Epithelial Hyperplasia (usual </a:t>
            </a:r>
            <a:r>
              <a:rPr lang="en-US" b="1" dirty="0" smtClean="0"/>
              <a:t>ductal hyperplasia</a:t>
            </a:r>
            <a:r>
              <a:rPr lang="en-US" b="1" dirty="0"/>
              <a:t>)</a:t>
            </a:r>
            <a:endParaRPr lang="en-US" dirty="0"/>
          </a:p>
        </p:txBody>
      </p:sp>
      <p:sp>
        <p:nvSpPr>
          <p:cNvPr id="3" name="Content Placeholder 2"/>
          <p:cNvSpPr>
            <a:spLocks noGrp="1"/>
          </p:cNvSpPr>
          <p:nvPr>
            <p:ph idx="1"/>
          </p:nvPr>
        </p:nvSpPr>
        <p:spPr>
          <a:xfrm>
            <a:off x="1371600" y="2286000"/>
            <a:ext cx="9601200" cy="4198336"/>
          </a:xfrm>
        </p:spPr>
        <p:txBody>
          <a:bodyPr vert="horz" lIns="91440" tIns="45720" rIns="91440" bIns="45720" rtlCol="0">
            <a:normAutofit fontScale="92500" lnSpcReduction="10000"/>
          </a:bodyPr>
          <a:lstStyle/>
          <a:p>
            <a:r>
              <a:rPr lang="en-US" b="1" dirty="0" smtClean="0">
                <a:cs typeface="Times New Roman" panose="02020603050405020304" pitchFamily="18" charset="0"/>
              </a:rPr>
              <a:t>The normal </a:t>
            </a:r>
            <a:r>
              <a:rPr lang="en-US" b="1" dirty="0">
                <a:cs typeface="Times New Roman" panose="02020603050405020304" pitchFamily="18" charset="0"/>
              </a:rPr>
              <a:t>breast has a 2 layers of cells (epithelial and </a:t>
            </a:r>
            <a:r>
              <a:rPr lang="en-US" b="1" dirty="0" err="1">
                <a:cs typeface="Times New Roman" panose="02020603050405020304" pitchFamily="18" charset="0"/>
              </a:rPr>
              <a:t>myoepithelial</a:t>
            </a:r>
            <a:r>
              <a:rPr lang="en-US" b="1" dirty="0">
                <a:cs typeface="Times New Roman" panose="02020603050405020304" pitchFamily="18" charset="0"/>
              </a:rPr>
              <a:t> cells)</a:t>
            </a:r>
            <a:r>
              <a:rPr lang="en-US" b="1" dirty="0" smtClean="0">
                <a:cs typeface="Times New Roman" panose="02020603050405020304" pitchFamily="18" charset="0"/>
              </a:rPr>
              <a:t>. Thus, epithelial </a:t>
            </a:r>
            <a:r>
              <a:rPr lang="en-US" b="1" dirty="0">
                <a:cs typeface="Times New Roman" panose="02020603050405020304" pitchFamily="18" charset="0"/>
              </a:rPr>
              <a:t>hyperplasia is defined as the presence of more than 2 layers</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Hyperplasia can range from mild, moderate </a:t>
            </a:r>
            <a:r>
              <a:rPr lang="en-US" b="1" dirty="0" smtClean="0">
                <a:cs typeface="Times New Roman" panose="02020603050405020304" pitchFamily="18" charset="0"/>
              </a:rPr>
              <a:t>and severe</a:t>
            </a:r>
            <a:r>
              <a:rPr lang="en-US" b="1" dirty="0">
                <a:cs typeface="Times New Roman" panose="02020603050405020304" pitchFamily="18" charset="0"/>
              </a:rPr>
              <a:t>/florid</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Both epithelial and </a:t>
            </a:r>
            <a:r>
              <a:rPr lang="en-US" b="1" dirty="0" err="1">
                <a:cs typeface="Times New Roman" panose="02020603050405020304" pitchFamily="18" charset="0"/>
              </a:rPr>
              <a:t>myoepithelial</a:t>
            </a:r>
            <a:r>
              <a:rPr lang="en-US" b="1" dirty="0">
                <a:cs typeface="Times New Roman" panose="02020603050405020304" pitchFamily="18" charset="0"/>
              </a:rPr>
              <a:t> cells proliferate</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can be seen in the ducts and the lobules. </a:t>
            </a:r>
            <a:endParaRPr lang="en-US" b="1" dirty="0" smtClean="0">
              <a:cs typeface="Times New Roman" panose="02020603050405020304" pitchFamily="18" charset="0"/>
            </a:endParaRPr>
          </a:p>
          <a:p>
            <a:endParaRPr lang="en-US" b="1" dirty="0">
              <a:cs typeface="Times New Roman" panose="02020603050405020304" pitchFamily="18" charset="0"/>
            </a:endParaRPr>
          </a:p>
          <a:p>
            <a:r>
              <a:rPr lang="en-US" b="1" dirty="0">
                <a:cs typeface="Times New Roman" panose="02020603050405020304" pitchFamily="18" charset="0"/>
              </a:rPr>
              <a:t>When it is seen in fibrocystic disease: it is called as proliferative type/variant of fibrocystic disease. </a:t>
            </a: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16</a:t>
            </a:fld>
            <a:endParaRPr lang="en-US" dirty="0"/>
          </a:p>
        </p:txBody>
      </p:sp>
    </p:spTree>
    <p:extLst>
      <p:ext uri="{BB962C8B-B14F-4D97-AF65-F5344CB8AC3E}">
        <p14:creationId xmlns:p14="http://schemas.microsoft.com/office/powerpoint/2010/main" val="2505813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6" y="565257"/>
            <a:ext cx="4590484" cy="823912"/>
          </a:xfrm>
        </p:spPr>
        <p:txBody>
          <a:bodyPr/>
          <a:lstStyle/>
          <a:p>
            <a:pPr algn="ctr"/>
            <a:r>
              <a:rPr lang="en-US" dirty="0" smtClean="0"/>
              <a:t>Normal </a:t>
            </a:r>
            <a:r>
              <a:rPr lang="en-US" dirty="0" err="1" smtClean="0"/>
              <a:t>acinus</a:t>
            </a:r>
            <a:endParaRPr lang="en-US" dirty="0"/>
          </a:p>
        </p:txBody>
      </p:sp>
      <p:sp>
        <p:nvSpPr>
          <p:cNvPr id="23" name="Text Placeholder 22"/>
          <p:cNvSpPr>
            <a:spLocks noGrp="1"/>
          </p:cNvSpPr>
          <p:nvPr>
            <p:ph type="body" sz="quarter" idx="3"/>
          </p:nvPr>
        </p:nvSpPr>
        <p:spPr>
          <a:xfrm>
            <a:off x="6682366" y="565257"/>
            <a:ext cx="4443984" cy="823912"/>
          </a:xfrm>
        </p:spPr>
        <p:txBody>
          <a:bodyPr/>
          <a:lstStyle/>
          <a:p>
            <a:pPr algn="ctr"/>
            <a:r>
              <a:rPr lang="en-US" dirty="0" smtClean="0"/>
              <a:t>Usual ductal hyperplasia</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17</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2"/>
          <a:stretch>
            <a:fillRect/>
          </a:stretch>
        </p:blipFill>
        <p:spPr>
          <a:xfrm>
            <a:off x="6496386" y="1820558"/>
            <a:ext cx="4837833" cy="3779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1427394" y="1800667"/>
            <a:ext cx="4958138" cy="3795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4579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Sclerosing Adenosis</a:t>
            </a:r>
            <a:endParaRPr lang="en-US" dirty="0"/>
          </a:p>
        </p:txBody>
      </p:sp>
      <p:sp>
        <p:nvSpPr>
          <p:cNvPr id="11" name="Content Placeholder 10"/>
          <p:cNvSpPr>
            <a:spLocks noGrp="1"/>
          </p:cNvSpPr>
          <p:nvPr>
            <p:ph idx="1"/>
          </p:nvPr>
        </p:nvSpPr>
        <p:spPr>
          <a:xfrm>
            <a:off x="1371600" y="1854273"/>
            <a:ext cx="9601200" cy="4281684"/>
          </a:xfrm>
        </p:spPr>
        <p:txBody>
          <a:bodyPr vert="horz" lIns="91440" tIns="45720" rIns="91440" bIns="45720" rtlCol="0">
            <a:normAutofit/>
          </a:bodyPr>
          <a:lstStyle/>
          <a:p>
            <a:r>
              <a:rPr lang="en-US" b="1" dirty="0" smtClean="0">
                <a:cs typeface="Times New Roman" panose="02020603050405020304" pitchFamily="18" charset="0"/>
              </a:rPr>
              <a:t>It is commonly </a:t>
            </a:r>
            <a:r>
              <a:rPr lang="en-US" b="1" dirty="0">
                <a:cs typeface="Times New Roman" panose="02020603050405020304" pitchFamily="18" charset="0"/>
              </a:rPr>
              <a:t>seen as an incidental microscopic finding but may occasionally present as a palpable mass that is mistaken clinically for cancer</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smtClean="0">
                <a:cs typeface="Times New Roman" panose="02020603050405020304" pitchFamily="18" charset="0"/>
              </a:rPr>
              <a:t>Calcifications are commonly </a:t>
            </a:r>
            <a:r>
              <a:rPr lang="en-US" b="1" dirty="0">
                <a:cs typeface="Times New Roman" panose="02020603050405020304" pitchFamily="18" charset="0"/>
              </a:rPr>
              <a:t>seen in the lesion, so even on mammography it can mimic cancer</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is almost always associated with other forms of fibrocystic change</a:t>
            </a:r>
            <a:r>
              <a:rPr lang="en-US" b="1" dirty="0" smtClean="0">
                <a:cs typeface="Times New Roman" panose="02020603050405020304" pitchFamily="18" charset="0"/>
              </a:rPr>
              <a:t>.</a:t>
            </a:r>
          </a:p>
          <a:p>
            <a:pPr marL="0" indent="0">
              <a:buNone/>
            </a:pPr>
            <a:endParaRPr lang="en-US" b="1" dirty="0">
              <a:cs typeface="Times New Roman" panose="02020603050405020304" pitchFamily="18" charset="0"/>
            </a:endParaRPr>
          </a:p>
          <a:p>
            <a:r>
              <a:rPr lang="en-US" b="1" dirty="0">
                <a:cs typeface="Times New Roman" panose="02020603050405020304" pitchFamily="18" charset="0"/>
              </a:rPr>
              <a:t>Microscopically: adenosis and stromal fibrosis in the lobule which leads to compression and distortion of the lobule</a:t>
            </a:r>
            <a:r>
              <a:rPr lang="en-US" b="1" dirty="0" smtClean="0">
                <a:cs typeface="Times New Roman" panose="02020603050405020304" pitchFamily="18" charset="0"/>
              </a:rPr>
              <a:t>.</a:t>
            </a:r>
            <a:endParaRPr lang="en-US" b="1" dirty="0">
              <a:cs typeface="Times New Roman" panose="02020603050405020304" pitchFamily="18" charset="0"/>
            </a:endParaRPr>
          </a:p>
        </p:txBody>
      </p:sp>
      <p:sp>
        <p:nvSpPr>
          <p:cNvPr id="7" name="Date Placeholder 6"/>
          <p:cNvSpPr>
            <a:spLocks noGrp="1"/>
          </p:cNvSpPr>
          <p:nvPr>
            <p:ph type="dt" sz="half" idx="10"/>
          </p:nvPr>
        </p:nvSpPr>
        <p:spPr/>
        <p:txBody>
          <a:bodyPr/>
          <a:lstStyle/>
          <a:p>
            <a:r>
              <a:rPr lang="en-US" smtClean="0"/>
              <a:t>03/04/2018</a:t>
            </a:r>
            <a:endParaRPr lang="en-US" dirty="0"/>
          </a:p>
        </p:txBody>
      </p:sp>
      <p:sp>
        <p:nvSpPr>
          <p:cNvPr id="8" name="Footer Placeholder 7"/>
          <p:cNvSpPr>
            <a:spLocks noGrp="1"/>
          </p:cNvSpPr>
          <p:nvPr>
            <p:ph type="ftr" sz="quarter" idx="11"/>
          </p:nvPr>
        </p:nvSpPr>
        <p:spPr/>
        <p:txBody>
          <a:bodyPr/>
          <a:lstStyle/>
          <a:p>
            <a:r>
              <a:rPr lang="hr-HR" smtClean="0"/>
              <a:t>REPR 224</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139296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5" y="565257"/>
            <a:ext cx="9800805" cy="823912"/>
          </a:xfrm>
        </p:spPr>
        <p:txBody>
          <a:bodyPr/>
          <a:lstStyle/>
          <a:p>
            <a:pPr algn="ctr"/>
            <a:r>
              <a:rPr lang="en-US" dirty="0" smtClean="0"/>
              <a:t>Sclerosing adenosis</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19</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8" name="Picture 7" descr="Breast_FCC_Adenosi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686" y="1818320"/>
            <a:ext cx="5021227" cy="3769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Figure-1-Sclerosing-adenosis-Proliferation-of-small-glands-associated-wi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43" y="1803630"/>
            <a:ext cx="5025350" cy="3781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5312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marL="624078" indent="-514350">
              <a:buClr>
                <a:schemeClr val="accent3"/>
              </a:buClr>
              <a:buFont typeface="+mj-lt"/>
              <a:buAutoNum type="alphaUcPeriod"/>
              <a:defRPr/>
            </a:pPr>
            <a:r>
              <a:rPr lang="en-US" dirty="0"/>
              <a:t>Know the ways that benign breast conditions can </a:t>
            </a:r>
            <a:r>
              <a:rPr lang="en-US" dirty="0" smtClean="0"/>
              <a:t>present clinically .</a:t>
            </a:r>
            <a:endParaRPr lang="en-US" dirty="0"/>
          </a:p>
          <a:p>
            <a:pPr marL="624078" indent="-514350">
              <a:buClr>
                <a:schemeClr val="accent3"/>
              </a:buClr>
              <a:buFont typeface="+mj-lt"/>
              <a:buAutoNum type="alphaUcPeriod"/>
              <a:defRPr/>
            </a:pPr>
            <a:r>
              <a:rPr lang="en-US" dirty="0"/>
              <a:t>Know the common inflammatory conditions of breast (mastitis and abscesses).</a:t>
            </a:r>
          </a:p>
          <a:p>
            <a:pPr marL="624078" indent="-514350">
              <a:buClr>
                <a:schemeClr val="accent3"/>
              </a:buClr>
              <a:buFont typeface="+mj-lt"/>
              <a:buAutoNum type="alphaUcPeriod"/>
              <a:defRPr/>
            </a:pPr>
            <a:r>
              <a:rPr lang="en-US" dirty="0"/>
              <a:t>Understand the pathology of fibrocystic </a:t>
            </a:r>
            <a:r>
              <a:rPr lang="en-US" dirty="0" smtClean="0"/>
              <a:t>changes.</a:t>
            </a:r>
            <a:endParaRPr lang="en-US" dirty="0"/>
          </a:p>
          <a:p>
            <a:pPr marL="624078" indent="-514350">
              <a:buClr>
                <a:schemeClr val="accent3"/>
              </a:buClr>
              <a:buFont typeface="+mj-lt"/>
              <a:buAutoNum type="alphaUcPeriod"/>
              <a:defRPr/>
            </a:pPr>
            <a:r>
              <a:rPr lang="en-US" dirty="0"/>
              <a:t>Know the common benign breast </a:t>
            </a:r>
            <a:r>
              <a:rPr lang="en-US" dirty="0" smtClean="0"/>
              <a:t>tumors </a:t>
            </a:r>
            <a:r>
              <a:rPr lang="en-US" dirty="0"/>
              <a:t>with special emphasis on fibroadenoma and phyllodes </a:t>
            </a:r>
            <a:r>
              <a:rPr lang="en-US" dirty="0" smtClean="0"/>
              <a:t>tumor</a:t>
            </a:r>
            <a:r>
              <a:rPr lang="en-US" dirty="0"/>
              <a:t>.</a:t>
            </a:r>
          </a:p>
          <a:p>
            <a:pPr marL="624078" indent="-514350">
              <a:buClr>
                <a:schemeClr val="accent3"/>
              </a:buClr>
              <a:buFont typeface="+mj-lt"/>
              <a:buAutoNum type="alphaUcPeriod"/>
              <a:defRPr/>
            </a:pPr>
            <a:r>
              <a:rPr lang="en-US" dirty="0"/>
              <a:t>Know the risk of subsequent breast cancer in women with diagnosed benign breast tissue</a:t>
            </a:r>
            <a:r>
              <a:rPr lang="en-US" dirty="0" smtClean="0"/>
              <a:t>.</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a:t>
            </a:fld>
            <a:endParaRPr lang="en-US" dirty="0"/>
          </a:p>
        </p:txBody>
      </p:sp>
    </p:spTree>
    <p:extLst>
      <p:ext uri="{BB962C8B-B14F-4D97-AF65-F5344CB8AC3E}">
        <p14:creationId xmlns:p14="http://schemas.microsoft.com/office/powerpoint/2010/main" val="635146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b="1" i="1" dirty="0"/>
              <a:t>Complex Sclerosing Lesion (Radial Scar).</a:t>
            </a:r>
            <a:r>
              <a:rPr lang="en-US" dirty="0"/>
              <a:t> </a:t>
            </a:r>
            <a:br>
              <a:rPr lang="en-US" dirty="0"/>
            </a:br>
            <a:endParaRPr lang="en-US" dirty="0"/>
          </a:p>
        </p:txBody>
      </p:sp>
      <p:sp>
        <p:nvSpPr>
          <p:cNvPr id="11" name="Content Placeholder 10"/>
          <p:cNvSpPr>
            <a:spLocks noGrp="1"/>
          </p:cNvSpPr>
          <p:nvPr>
            <p:ph idx="1"/>
          </p:nvPr>
        </p:nvSpPr>
        <p:spPr/>
        <p:txBody>
          <a:bodyPr vert="horz" lIns="91440" tIns="45720" rIns="91440" bIns="45720" rtlCol="0">
            <a:normAutofit/>
          </a:bodyPr>
          <a:lstStyle/>
          <a:p>
            <a:r>
              <a:rPr lang="en-US" b="1" dirty="0">
                <a:cs typeface="Times New Roman" panose="02020603050405020304" pitchFamily="18" charset="0"/>
              </a:rPr>
              <a:t>Radial scars are stellate lesions characterized by a central </a:t>
            </a:r>
            <a:r>
              <a:rPr lang="en-US" b="1" dirty="0" err="1">
                <a:cs typeface="Times New Roman" panose="02020603050405020304" pitchFamily="18" charset="0"/>
              </a:rPr>
              <a:t>nidus</a:t>
            </a:r>
            <a:r>
              <a:rPr lang="en-US" b="1" dirty="0">
                <a:cs typeface="Times New Roman" panose="02020603050405020304" pitchFamily="18" charset="0"/>
              </a:rPr>
              <a:t> of entrapped glands in </a:t>
            </a:r>
            <a:r>
              <a:rPr lang="en-US" b="1" dirty="0" smtClean="0">
                <a:cs typeface="Times New Roman" panose="02020603050405020304" pitchFamily="18" charset="0"/>
              </a:rPr>
              <a:t>a dense fibrotic or </a:t>
            </a:r>
            <a:r>
              <a:rPr lang="en-US" b="1" dirty="0" err="1">
                <a:cs typeface="Times New Roman" panose="02020603050405020304" pitchFamily="18" charset="0"/>
              </a:rPr>
              <a:t>hyalinized</a:t>
            </a:r>
            <a:r>
              <a:rPr lang="en-US" b="1" dirty="0">
                <a:cs typeface="Times New Roman" panose="02020603050405020304" pitchFamily="18" charset="0"/>
              </a:rPr>
              <a:t> </a:t>
            </a:r>
            <a:r>
              <a:rPr lang="en-US" b="1" dirty="0" err="1" smtClean="0">
                <a:cs typeface="Times New Roman" panose="02020603050405020304" pitchFamily="18" charset="0"/>
              </a:rPr>
              <a:t>stroma</a:t>
            </a:r>
            <a:r>
              <a:rPr lang="en-US" b="1" dirty="0" smtClean="0">
                <a:cs typeface="Times New Roman" panose="02020603050405020304" pitchFamily="18" charset="0"/>
              </a:rPr>
              <a:t>. The </a:t>
            </a:r>
            <a:r>
              <a:rPr lang="en-US" b="1" dirty="0" err="1" smtClean="0">
                <a:cs typeface="Times New Roman" panose="02020603050405020304" pitchFamily="18" charset="0"/>
              </a:rPr>
              <a:t>nidus</a:t>
            </a:r>
            <a:r>
              <a:rPr lang="en-US" b="1" dirty="0" smtClean="0">
                <a:cs typeface="Times New Roman" panose="02020603050405020304" pitchFamily="18" charset="0"/>
              </a:rPr>
              <a:t> is surrounded </a:t>
            </a:r>
            <a:r>
              <a:rPr lang="en-US" b="1" dirty="0">
                <a:cs typeface="Times New Roman" panose="02020603050405020304" pitchFamily="18" charset="0"/>
              </a:rPr>
              <a:t>by radiating arms of epithelium with varying degrees of cyst formation and hyperplasia. </a:t>
            </a:r>
          </a:p>
          <a:p>
            <a:endParaRPr lang="en-US" b="1" dirty="0">
              <a:cs typeface="Times New Roman" panose="02020603050405020304" pitchFamily="18" charset="0"/>
            </a:endParaRPr>
          </a:p>
          <a:p>
            <a:r>
              <a:rPr lang="en-US" b="1" dirty="0">
                <a:cs typeface="Times New Roman" panose="02020603050405020304" pitchFamily="18" charset="0"/>
              </a:rPr>
              <a:t>They typically present as an irregular mammographic density and closely mimic an invasive carcinoma both mammographically </a:t>
            </a:r>
            <a:r>
              <a:rPr lang="en-US" b="1" dirty="0" smtClean="0">
                <a:cs typeface="Times New Roman" panose="02020603050405020304" pitchFamily="18" charset="0"/>
              </a:rPr>
              <a:t>and clinically.</a:t>
            </a:r>
          </a:p>
          <a:p>
            <a:endParaRPr lang="en-US" b="1" dirty="0">
              <a:cs typeface="Times New Roman" panose="02020603050405020304" pitchFamily="18" charset="0"/>
            </a:endParaRPr>
          </a:p>
          <a:p>
            <a:r>
              <a:rPr lang="en-US" b="1" dirty="0">
                <a:cs typeface="Times New Roman" panose="02020603050405020304" pitchFamily="18" charset="0"/>
              </a:rPr>
              <a:t>The word "scar" refers to the morphologic appearance, and not a prior inflammation, trauma or surgery. </a:t>
            </a: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4212257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5" y="565257"/>
            <a:ext cx="9800805" cy="823912"/>
          </a:xfrm>
        </p:spPr>
        <p:txBody>
          <a:bodyPr/>
          <a:lstStyle/>
          <a:p>
            <a:pPr algn="ctr"/>
            <a:r>
              <a:rPr lang="en-US" dirty="0" smtClean="0"/>
              <a:t>Radial scar (complex sclerosing lesion</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21</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3" name="Picture 2" descr="CyWjHI9WgAAGiiJ.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695" y="1521927"/>
            <a:ext cx="4675614" cy="4762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3"/>
          <a:stretch>
            <a:fillRect/>
          </a:stretch>
        </p:blipFill>
        <p:spPr>
          <a:xfrm>
            <a:off x="6192943" y="1519878"/>
            <a:ext cx="5391883" cy="4762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4565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Intraductal Papillomas</a:t>
            </a:r>
            <a:endParaRPr lang="en-US" dirty="0"/>
          </a:p>
        </p:txBody>
      </p:sp>
      <p:sp>
        <p:nvSpPr>
          <p:cNvPr id="3" name="Content Placeholder 2"/>
          <p:cNvSpPr>
            <a:spLocks noGrp="1"/>
          </p:cNvSpPr>
          <p:nvPr>
            <p:ph idx="1"/>
          </p:nvPr>
        </p:nvSpPr>
        <p:spPr>
          <a:xfrm>
            <a:off x="1371600" y="2286000"/>
            <a:ext cx="9601200" cy="3984814"/>
          </a:xfrm>
        </p:spPr>
        <p:txBody>
          <a:bodyPr vert="horz" lIns="91440" tIns="45720" rIns="91440" bIns="45720" rtlCol="0">
            <a:normAutofit/>
          </a:bodyPr>
          <a:lstStyle/>
          <a:p>
            <a:r>
              <a:rPr lang="en-US" b="1" dirty="0">
                <a:cs typeface="Times New Roman" panose="02020603050405020304" pitchFamily="18" charset="0"/>
              </a:rPr>
              <a:t>It is a papillary </a:t>
            </a:r>
            <a:r>
              <a:rPr lang="en-US" b="1" dirty="0" smtClean="0">
                <a:cs typeface="Times New Roman" panose="02020603050405020304" pitchFamily="18" charset="0"/>
              </a:rPr>
              <a:t>tumor that </a:t>
            </a:r>
            <a:r>
              <a:rPr lang="en-US" b="1" dirty="0">
                <a:cs typeface="Times New Roman" panose="02020603050405020304" pitchFamily="18" charset="0"/>
              </a:rPr>
              <a:t>arises from the ductal epithelium. It is more common in the large lactiferous ducts (present in the central part of the breast at the nipple) but can also occur in the small ducts in any quadrant of the breast. </a:t>
            </a:r>
            <a:endParaRPr lang="en-US" b="1" dirty="0" smtClean="0">
              <a:cs typeface="Times New Roman" panose="02020603050405020304" pitchFamily="18" charset="0"/>
            </a:endParaRPr>
          </a:p>
          <a:p>
            <a:endParaRPr lang="en-US" b="1" dirty="0">
              <a:cs typeface="Times New Roman" panose="02020603050405020304" pitchFamily="18" charset="0"/>
            </a:endParaRPr>
          </a:p>
          <a:p>
            <a:pPr lvl="1"/>
            <a:r>
              <a:rPr lang="en-US" b="1" dirty="0">
                <a:cs typeface="Times New Roman" panose="02020603050405020304" pitchFamily="18" charset="0"/>
              </a:rPr>
              <a:t>Large duct papillomas (central papillomas): usually solitary and situated in the lactiferous duct at the nipple. Patients present with bloody nipple discharge and sometimes a </a:t>
            </a:r>
            <a:r>
              <a:rPr lang="en-US" b="1" dirty="0" err="1">
                <a:cs typeface="Times New Roman" panose="02020603050405020304" pitchFamily="18" charset="0"/>
              </a:rPr>
              <a:t>subareolar</a:t>
            </a:r>
            <a:r>
              <a:rPr lang="en-US" b="1" dirty="0">
                <a:cs typeface="Times New Roman" panose="02020603050405020304" pitchFamily="18" charset="0"/>
              </a:rPr>
              <a:t> palpable mass. </a:t>
            </a:r>
            <a:endParaRPr lang="en-US" b="1" dirty="0" smtClean="0">
              <a:cs typeface="Times New Roman" panose="02020603050405020304" pitchFamily="18" charset="0"/>
            </a:endParaRPr>
          </a:p>
          <a:p>
            <a:pPr lvl="1"/>
            <a:endParaRPr lang="en-US" b="1" dirty="0">
              <a:cs typeface="Times New Roman" panose="02020603050405020304" pitchFamily="18" charset="0"/>
            </a:endParaRPr>
          </a:p>
          <a:p>
            <a:pPr lvl="1"/>
            <a:r>
              <a:rPr lang="en-US" b="1" dirty="0">
                <a:cs typeface="Times New Roman" panose="02020603050405020304" pitchFamily="18" charset="0"/>
              </a:rPr>
              <a:t>Small duct papillomas: commonly multiple and located deeper within the ductal system. Small duct papillomas have been shown to increase the risk of subsequent carcinoma. </a:t>
            </a: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2813539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5" y="565257"/>
            <a:ext cx="9800805" cy="823912"/>
          </a:xfrm>
        </p:spPr>
        <p:txBody>
          <a:bodyPr/>
          <a:lstStyle/>
          <a:p>
            <a:pPr algn="ctr"/>
            <a:r>
              <a:rPr lang="en-US" dirty="0" smtClean="0"/>
              <a:t>Intraductal papillomas</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23</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2" name="Picture 1" descr="11443t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018" y="1901306"/>
            <a:ext cx="4826000" cy="406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11444t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377" y="1903683"/>
            <a:ext cx="5399326" cy="4063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8932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cs typeface="Times New Roman" panose="02020603050405020304" pitchFamily="18" charset="0"/>
              </a:rPr>
              <a:t>Proliferative breast disease with atypia (Atypical hyperplasia)</a:t>
            </a:r>
            <a:endParaRPr lang="en-US" sz="3600" dirty="0"/>
          </a:p>
        </p:txBody>
      </p:sp>
      <p:sp>
        <p:nvSpPr>
          <p:cNvPr id="3" name="Content Placeholder 2"/>
          <p:cNvSpPr>
            <a:spLocks noGrp="1"/>
          </p:cNvSpPr>
          <p:nvPr>
            <p:ph idx="1"/>
          </p:nvPr>
        </p:nvSpPr>
        <p:spPr/>
        <p:txBody>
          <a:bodyPr vert="horz" lIns="91440" tIns="45720" rIns="91440" bIns="45720" rtlCol="0">
            <a:normAutofit/>
          </a:bodyPr>
          <a:lstStyle/>
          <a:p>
            <a:r>
              <a:rPr lang="en-US" b="1" dirty="0">
                <a:cs typeface="Times New Roman" panose="02020603050405020304" pitchFamily="18" charset="0"/>
              </a:rPr>
              <a:t>Risk for cancer is </a:t>
            </a:r>
            <a:r>
              <a:rPr lang="en-US" b="1" dirty="0" smtClean="0">
                <a:cs typeface="Times New Roman" panose="02020603050405020304" pitchFamily="18" charset="0"/>
              </a:rPr>
              <a:t>4 - 5 </a:t>
            </a:r>
            <a:r>
              <a:rPr lang="en-US" b="1" dirty="0">
                <a:cs typeface="Times New Roman" panose="02020603050405020304" pitchFamily="18" charset="0"/>
              </a:rPr>
              <a:t>times normal</a:t>
            </a:r>
          </a:p>
          <a:p>
            <a:r>
              <a:rPr lang="en-US" b="1" dirty="0">
                <a:cs typeface="Times New Roman" panose="02020603050405020304" pitchFamily="18" charset="0"/>
              </a:rPr>
              <a:t>Atypical hyperplasia is a cellular proliferation resembling ductal carcinoma in situ (DCIS) or lobular carcinoma in situ (LCIS) but lacking sufficient qualitative or quantitative features for a diagnosis of carcinoma in situ.</a:t>
            </a:r>
          </a:p>
          <a:p>
            <a:r>
              <a:rPr lang="en-US" b="1" dirty="0">
                <a:cs typeface="Times New Roman" panose="02020603050405020304" pitchFamily="18" charset="0"/>
              </a:rPr>
              <a:t>Include two entities </a:t>
            </a:r>
          </a:p>
          <a:p>
            <a:pPr lvl="2"/>
            <a:r>
              <a:rPr lang="en-US" dirty="0"/>
              <a:t>Atypical ductal hyperplasia</a:t>
            </a:r>
          </a:p>
          <a:p>
            <a:pPr lvl="2"/>
            <a:r>
              <a:rPr lang="en-US" dirty="0"/>
              <a:t>Atypical lobular hyperplasia</a:t>
            </a:r>
          </a:p>
          <a:p>
            <a:r>
              <a:rPr lang="en-US" b="1" dirty="0" smtClean="0">
                <a:cs typeface="Times New Roman" panose="02020603050405020304" pitchFamily="18" charset="0"/>
              </a:rPr>
              <a:t>Atypical </a:t>
            </a:r>
            <a:r>
              <a:rPr lang="en-US" b="1" dirty="0">
                <a:cs typeface="Times New Roman" panose="02020603050405020304" pitchFamily="18" charset="0"/>
              </a:rPr>
              <a:t>hyperplasia has some of the architectural and </a:t>
            </a:r>
            <a:r>
              <a:rPr lang="en-US" b="1" dirty="0" err="1">
                <a:cs typeface="Times New Roman" panose="02020603050405020304" pitchFamily="18" charset="0"/>
              </a:rPr>
              <a:t>cytologic</a:t>
            </a:r>
            <a:r>
              <a:rPr lang="en-US" b="1" dirty="0">
                <a:cs typeface="Times New Roman" panose="02020603050405020304" pitchFamily="18" charset="0"/>
              </a:rPr>
              <a:t> features of carcinoma in situ but lack the complete criteria for that diagnosis and is categorized as ductal or lobular in type</a:t>
            </a:r>
          </a:p>
          <a:p>
            <a:endParaRPr lang="en-US" b="1" dirty="0">
              <a:cs typeface="Times New Roman" panose="02020603050405020304" pitchFamily="18" charset="0"/>
            </a:endParaRP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2822792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6" y="621447"/>
            <a:ext cx="4590484" cy="823912"/>
          </a:xfrm>
        </p:spPr>
        <p:txBody>
          <a:bodyPr/>
          <a:lstStyle/>
          <a:p>
            <a:pPr algn="ctr"/>
            <a:r>
              <a:rPr lang="en-US" dirty="0" smtClean="0"/>
              <a:t>ADH</a:t>
            </a:r>
            <a:endParaRPr lang="en-US" dirty="0"/>
          </a:p>
        </p:txBody>
      </p:sp>
      <p:sp>
        <p:nvSpPr>
          <p:cNvPr id="23" name="Text Placeholder 22"/>
          <p:cNvSpPr>
            <a:spLocks noGrp="1"/>
          </p:cNvSpPr>
          <p:nvPr>
            <p:ph type="body" sz="quarter" idx="3"/>
          </p:nvPr>
        </p:nvSpPr>
        <p:spPr>
          <a:xfrm>
            <a:off x="6581211" y="666399"/>
            <a:ext cx="4443984" cy="823912"/>
          </a:xfrm>
        </p:spPr>
        <p:txBody>
          <a:bodyPr/>
          <a:lstStyle/>
          <a:p>
            <a:pPr algn="ctr"/>
            <a:r>
              <a:rPr lang="en-US" dirty="0" smtClean="0"/>
              <a:t>ALH</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25</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2"/>
          <a:stretch>
            <a:fillRect/>
          </a:stretch>
        </p:blipFill>
        <p:spPr>
          <a:xfrm>
            <a:off x="1427411" y="1865511"/>
            <a:ext cx="4550471" cy="3702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6372771" y="1852020"/>
            <a:ext cx="5027261" cy="3713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9403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26</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630634275"/>
              </p:ext>
            </p:extLst>
          </p:nvPr>
        </p:nvGraphicFramePr>
        <p:xfrm>
          <a:off x="1848355" y="465760"/>
          <a:ext cx="9144000" cy="5832474"/>
        </p:xfrm>
        <a:graphic>
          <a:graphicData uri="http://schemas.openxmlformats.org/drawingml/2006/table">
            <a:tbl>
              <a:tblPr firstRow="1" bandRow="1">
                <a:tableStyleId>{5C22544A-7EE6-4342-B048-85BDC9FD1C3A}</a:tableStyleId>
              </a:tblPr>
              <a:tblGrid>
                <a:gridCol w="3525597"/>
                <a:gridCol w="3011448"/>
                <a:gridCol w="2606955"/>
              </a:tblGrid>
              <a:tr h="874326">
                <a:tc>
                  <a:txBody>
                    <a:bodyPr/>
                    <a:lstStyle/>
                    <a:p>
                      <a:r>
                        <a:rPr lang="en-US" sz="1600" dirty="0" smtClean="0">
                          <a:latin typeface="+mn-lt"/>
                          <a:cs typeface="Times New Roman" pitchFamily="18" charset="0"/>
                        </a:rPr>
                        <a:t>Pathologic lesion</a:t>
                      </a:r>
                      <a:endParaRPr lang="en-US" sz="1600" dirty="0">
                        <a:latin typeface="+mn-lt"/>
                        <a:cs typeface="Times New Roman" pitchFamily="18" charset="0"/>
                      </a:endParaRPr>
                    </a:p>
                  </a:txBody>
                  <a:tcPr marT="45719" marB="45719"/>
                </a:tc>
                <a:tc>
                  <a:txBody>
                    <a:bodyPr/>
                    <a:lstStyle/>
                    <a:p>
                      <a:r>
                        <a:rPr lang="en-US" sz="1600" dirty="0" smtClean="0">
                          <a:latin typeface="+mn-lt"/>
                          <a:cs typeface="Times New Roman" pitchFamily="18" charset="0"/>
                        </a:rPr>
                        <a:t>Relative risk of development of invasive carcinoma</a:t>
                      </a:r>
                      <a:endParaRPr lang="en-US" sz="1600" dirty="0">
                        <a:latin typeface="+mn-lt"/>
                        <a:cs typeface="Times New Roman" pitchFamily="18" charset="0"/>
                      </a:endParaRPr>
                    </a:p>
                  </a:txBody>
                  <a:tcPr marT="45719" marB="45719"/>
                </a:tc>
                <a:tc>
                  <a:txBody>
                    <a:bodyPr/>
                    <a:lstStyle/>
                    <a:p>
                      <a:r>
                        <a:rPr lang="en-US" sz="1600" dirty="0" smtClean="0">
                          <a:latin typeface="+mn-lt"/>
                          <a:cs typeface="Times New Roman" pitchFamily="18" charset="0"/>
                        </a:rPr>
                        <a:t>comments</a:t>
                      </a:r>
                      <a:endParaRPr lang="en-US" sz="1600" dirty="0">
                        <a:latin typeface="+mn-lt"/>
                        <a:cs typeface="Times New Roman" pitchFamily="18" charset="0"/>
                      </a:endParaRPr>
                    </a:p>
                  </a:txBody>
                  <a:tcPr marT="45719" marB="45719"/>
                </a:tc>
              </a:tr>
              <a:tr h="874326">
                <a:tc>
                  <a:txBody>
                    <a:bodyPr/>
                    <a:lstStyle/>
                    <a:p>
                      <a:r>
                        <a:rPr kumimoji="0" lang="en-US" sz="1600" b="1" kern="1200" dirty="0" smtClean="0">
                          <a:solidFill>
                            <a:schemeClr val="dk1"/>
                          </a:solidFill>
                          <a:latin typeface="+mn-lt"/>
                          <a:ea typeface="+mn-ea"/>
                          <a:cs typeface="Times New Roman" pitchFamily="18" charset="0"/>
                        </a:rPr>
                        <a:t>Non-proliferative</a:t>
                      </a:r>
                      <a:r>
                        <a:rPr kumimoji="0" lang="en-US" sz="1600" b="1" kern="1200" baseline="0" dirty="0" smtClean="0">
                          <a:solidFill>
                            <a:schemeClr val="dk1"/>
                          </a:solidFill>
                          <a:latin typeface="+mn-lt"/>
                          <a:ea typeface="+mn-ea"/>
                          <a:cs typeface="Times New Roman" pitchFamily="18" charset="0"/>
                        </a:rPr>
                        <a:t> breast diseases </a:t>
                      </a:r>
                      <a:r>
                        <a:rPr kumimoji="0" lang="en-US" sz="1600" b="1" kern="1200" dirty="0" smtClean="0">
                          <a:solidFill>
                            <a:schemeClr val="dk1"/>
                          </a:solidFill>
                          <a:latin typeface="+mn-lt"/>
                          <a:ea typeface="+mn-ea"/>
                          <a:cs typeface="Times New Roman" pitchFamily="18" charset="0"/>
                        </a:rPr>
                        <a:t>(fibrocystic changes)</a:t>
                      </a:r>
                      <a:endParaRPr lang="en-US" sz="1600" dirty="0">
                        <a:latin typeface="+mn-lt"/>
                        <a:cs typeface="Times New Roman" pitchFamily="18" charset="0"/>
                      </a:endParaRPr>
                    </a:p>
                  </a:txBody>
                  <a:tcPr marT="45719" marB="45719"/>
                </a:tc>
                <a:tc>
                  <a:txBody>
                    <a:bodyPr/>
                    <a:lstStyle/>
                    <a:p>
                      <a:r>
                        <a:rPr lang="en-US" sz="1600" dirty="0" smtClean="0">
                          <a:latin typeface="+mn-lt"/>
                          <a:cs typeface="Times New Roman" pitchFamily="18" charset="0"/>
                        </a:rPr>
                        <a:t> do not have an increased</a:t>
                      </a:r>
                      <a:r>
                        <a:rPr lang="en-US" sz="1600" baseline="0" dirty="0" smtClean="0">
                          <a:latin typeface="+mn-lt"/>
                          <a:cs typeface="Times New Roman" pitchFamily="18" charset="0"/>
                        </a:rPr>
                        <a:t> risk.</a:t>
                      </a:r>
                      <a:endParaRPr lang="en-US" sz="1600" dirty="0">
                        <a:latin typeface="+mn-lt"/>
                        <a:cs typeface="Times New Roman" pitchFamily="18" charset="0"/>
                      </a:endParaRPr>
                    </a:p>
                  </a:txBody>
                  <a:tcPr marT="45719" marB="45719"/>
                </a:tc>
                <a:tc>
                  <a:txBody>
                    <a:bodyPr/>
                    <a:lstStyle/>
                    <a:p>
                      <a:r>
                        <a:rPr lang="en-US" sz="1600" baseline="0" dirty="0" smtClean="0">
                          <a:latin typeface="+mn-lt"/>
                          <a:cs typeface="Times New Roman" pitchFamily="18" charset="0"/>
                        </a:rPr>
                        <a:t> Fibrocystic disease</a:t>
                      </a:r>
                      <a:endParaRPr lang="en-US" sz="1600" dirty="0">
                        <a:latin typeface="+mn-lt"/>
                        <a:cs typeface="Times New Roman" pitchFamily="18" charset="0"/>
                      </a:endParaRPr>
                    </a:p>
                  </a:txBody>
                  <a:tcPr marT="45719" marB="45719"/>
                </a:tc>
              </a:tr>
              <a:tr h="2335170">
                <a:tc>
                  <a:txBody>
                    <a:bodyPr/>
                    <a:lstStyle/>
                    <a:p>
                      <a:r>
                        <a:rPr kumimoji="0" lang="en-US" sz="1600" b="1" kern="1200" dirty="0" smtClean="0">
                          <a:solidFill>
                            <a:schemeClr val="dk1"/>
                          </a:solidFill>
                          <a:latin typeface="+mn-lt"/>
                          <a:ea typeface="+mn-ea"/>
                          <a:cs typeface="Times New Roman" pitchFamily="18" charset="0"/>
                        </a:rPr>
                        <a:t>Proliferative disease without atypia</a:t>
                      </a:r>
                      <a:endParaRPr lang="en-US" sz="1600" dirty="0">
                        <a:latin typeface="+mn-lt"/>
                        <a:cs typeface="Times New Roman" pitchFamily="18" charset="0"/>
                      </a:endParaRPr>
                    </a:p>
                  </a:txBody>
                  <a:tcPr marT="45719" marB="45719"/>
                </a:tc>
                <a:tc>
                  <a:txBody>
                    <a:bodyPr/>
                    <a:lstStyle/>
                    <a:p>
                      <a:r>
                        <a:rPr lang="en-US" sz="1600" dirty="0" smtClean="0">
                          <a:latin typeface="+mn-lt"/>
                          <a:cs typeface="Times New Roman" pitchFamily="18" charset="0"/>
                        </a:rPr>
                        <a:t>1.5 to 2 times normal</a:t>
                      </a:r>
                      <a:endParaRPr lang="en-US" sz="1600" dirty="0">
                        <a:latin typeface="+mn-lt"/>
                        <a:cs typeface="Times New Roman" pitchFamily="18" charset="0"/>
                      </a:endParaRPr>
                    </a:p>
                  </a:txBody>
                  <a:tcPr marT="45719" marB="45719"/>
                </a:tc>
                <a:tc>
                  <a:txBody>
                    <a:bodyPr/>
                    <a:lstStyle/>
                    <a:p>
                      <a:pPr marL="0" lvl="0" indent="0">
                        <a:buFont typeface="+mj-lt"/>
                        <a:buNone/>
                        <a:defRPr/>
                      </a:pPr>
                      <a:r>
                        <a:rPr lang="en-US" sz="1600" dirty="0" smtClean="0">
                          <a:solidFill>
                            <a:schemeClr val="tx1"/>
                          </a:solidFill>
                          <a:latin typeface="+mn-lt"/>
                          <a:cs typeface="Times New Roman" pitchFamily="18" charset="0"/>
                        </a:rPr>
                        <a:t>Epithelial hyperplasia</a:t>
                      </a:r>
                    </a:p>
                    <a:p>
                      <a:pPr marL="0" lvl="0" indent="0">
                        <a:buFont typeface="+mj-lt"/>
                        <a:buNone/>
                        <a:defRPr/>
                      </a:pPr>
                      <a:r>
                        <a:rPr lang="en-US" sz="1600" dirty="0" err="1" smtClean="0">
                          <a:solidFill>
                            <a:schemeClr val="tx1"/>
                          </a:solidFill>
                          <a:latin typeface="+mn-lt"/>
                          <a:cs typeface="Times New Roman" pitchFamily="18" charset="0"/>
                        </a:rPr>
                        <a:t>Sclerosing</a:t>
                      </a:r>
                      <a:r>
                        <a:rPr lang="en-US" sz="1600" dirty="0" smtClean="0">
                          <a:solidFill>
                            <a:schemeClr val="tx1"/>
                          </a:solidFill>
                          <a:latin typeface="+mn-lt"/>
                          <a:cs typeface="Times New Roman" pitchFamily="18" charset="0"/>
                        </a:rPr>
                        <a:t> </a:t>
                      </a:r>
                      <a:r>
                        <a:rPr lang="en-US" sz="1600" dirty="0" err="1" smtClean="0">
                          <a:solidFill>
                            <a:schemeClr val="tx1"/>
                          </a:solidFill>
                          <a:latin typeface="+mn-lt"/>
                          <a:cs typeface="Times New Roman" pitchFamily="18" charset="0"/>
                        </a:rPr>
                        <a:t>adenosis</a:t>
                      </a:r>
                      <a:endParaRPr lang="en-US" sz="1600" dirty="0" smtClean="0">
                        <a:solidFill>
                          <a:schemeClr val="tx1"/>
                        </a:solidFill>
                        <a:latin typeface="+mn-lt"/>
                        <a:cs typeface="Times New Roman" pitchFamily="18" charset="0"/>
                      </a:endParaRPr>
                    </a:p>
                    <a:p>
                      <a:pPr marL="0" lvl="0" indent="0">
                        <a:buFont typeface="+mj-lt"/>
                        <a:buNone/>
                        <a:defRPr/>
                      </a:pPr>
                      <a:r>
                        <a:rPr lang="en-US" sz="1600" dirty="0" smtClean="0">
                          <a:solidFill>
                            <a:schemeClr val="tx1"/>
                          </a:solidFill>
                          <a:latin typeface="+mn-lt"/>
                          <a:cs typeface="Times New Roman" pitchFamily="18" charset="0"/>
                        </a:rPr>
                        <a:t>Complex sclerosing</a:t>
                      </a:r>
                      <a:r>
                        <a:rPr lang="en-US" sz="1600" baseline="0" dirty="0" smtClean="0">
                          <a:solidFill>
                            <a:schemeClr val="tx1"/>
                          </a:solidFill>
                          <a:latin typeface="+mn-lt"/>
                          <a:cs typeface="Times New Roman" pitchFamily="18" charset="0"/>
                        </a:rPr>
                        <a:t> </a:t>
                      </a:r>
                      <a:r>
                        <a:rPr lang="en-US" sz="1600" dirty="0" smtClean="0">
                          <a:solidFill>
                            <a:schemeClr val="tx1"/>
                          </a:solidFill>
                          <a:latin typeface="+mn-lt"/>
                          <a:cs typeface="Times New Roman" pitchFamily="18" charset="0"/>
                        </a:rPr>
                        <a:t>lesions/radial scar</a:t>
                      </a:r>
                    </a:p>
                    <a:p>
                      <a:pPr marL="0" lvl="0" indent="0">
                        <a:buFont typeface="+mj-lt"/>
                        <a:buNone/>
                        <a:defRPr/>
                      </a:pPr>
                      <a:r>
                        <a:rPr lang="en-US" sz="1600" dirty="0" err="1" smtClean="0">
                          <a:solidFill>
                            <a:schemeClr val="tx1"/>
                          </a:solidFill>
                          <a:latin typeface="+mn-lt"/>
                          <a:cs typeface="Times New Roman" pitchFamily="18" charset="0"/>
                        </a:rPr>
                        <a:t>Papillomas</a:t>
                      </a:r>
                      <a:endParaRPr lang="en-US" sz="1600" dirty="0" smtClean="0">
                        <a:solidFill>
                          <a:schemeClr val="tx1"/>
                        </a:solidFill>
                        <a:latin typeface="+mn-lt"/>
                        <a:cs typeface="Times New Roman" pitchFamily="18" charset="0"/>
                      </a:endParaRPr>
                    </a:p>
                    <a:p>
                      <a:pPr marL="0" lvl="0" indent="0">
                        <a:buFont typeface="+mj-lt"/>
                        <a:buNone/>
                        <a:defRPr/>
                      </a:pPr>
                      <a:r>
                        <a:rPr lang="en-US" sz="1600" dirty="0" smtClean="0">
                          <a:solidFill>
                            <a:schemeClr val="tx1"/>
                          </a:solidFill>
                          <a:latin typeface="+mn-lt"/>
                          <a:cs typeface="Times New Roman" pitchFamily="18" charset="0"/>
                        </a:rPr>
                        <a:t>Proliferative  fibrocystic disease.</a:t>
                      </a:r>
                      <a:endParaRPr lang="en-US" sz="1600" dirty="0">
                        <a:latin typeface="+mn-lt"/>
                        <a:cs typeface="Times New Roman" pitchFamily="18" charset="0"/>
                      </a:endParaRPr>
                    </a:p>
                  </a:txBody>
                  <a:tcPr marT="45719" marB="45719"/>
                </a:tc>
              </a:tr>
              <a:tr h="874326">
                <a:tc>
                  <a:txBody>
                    <a:bodyPr/>
                    <a:lstStyle/>
                    <a:p>
                      <a:r>
                        <a:rPr kumimoji="0" lang="en-US" sz="1600" b="1" kern="1200" dirty="0" smtClean="0">
                          <a:solidFill>
                            <a:schemeClr val="dk1"/>
                          </a:solidFill>
                          <a:latin typeface="+mn-lt"/>
                          <a:ea typeface="+mn-ea"/>
                          <a:cs typeface="Times New Roman" pitchFamily="18" charset="0"/>
                        </a:rPr>
                        <a:t>Proliferative disease with atypia</a:t>
                      </a:r>
                      <a:endParaRPr lang="en-US" sz="1600" dirty="0">
                        <a:latin typeface="+mn-lt"/>
                        <a:cs typeface="Times New Roman" pitchFamily="18" charset="0"/>
                      </a:endParaRPr>
                    </a:p>
                  </a:txBody>
                  <a:tcPr marT="45719" marB="45719"/>
                </a:tc>
                <a:tc>
                  <a:txBody>
                    <a:bodyPr/>
                    <a:lstStyle/>
                    <a:p>
                      <a:r>
                        <a:rPr lang="en-US" sz="1600" dirty="0" smtClean="0">
                          <a:latin typeface="+mn-lt"/>
                          <a:cs typeface="Times New Roman" pitchFamily="18" charset="0"/>
                        </a:rPr>
                        <a:t>4.0 to 5.0 times normal</a:t>
                      </a:r>
                      <a:endParaRPr lang="en-US" sz="1600" dirty="0">
                        <a:latin typeface="+mn-lt"/>
                        <a:cs typeface="Times New Roman" pitchFamily="18" charset="0"/>
                      </a:endParaRPr>
                    </a:p>
                  </a:txBody>
                  <a:tcPr marT="45719" marB="45719"/>
                </a:tc>
                <a:tc>
                  <a:txBody>
                    <a:bodyPr/>
                    <a:lstStyle/>
                    <a:p>
                      <a:pPr marL="0" indent="0">
                        <a:buFont typeface="+mj-lt"/>
                        <a:buNone/>
                      </a:pPr>
                      <a:r>
                        <a:rPr lang="en-US" sz="1600" dirty="0" smtClean="0">
                          <a:latin typeface="+mn-lt"/>
                          <a:cs typeface="Times New Roman" pitchFamily="18" charset="0"/>
                        </a:rPr>
                        <a:t>ADH</a:t>
                      </a:r>
                    </a:p>
                    <a:p>
                      <a:pPr marL="0" indent="0">
                        <a:buFont typeface="+mj-lt"/>
                        <a:buNone/>
                      </a:pPr>
                      <a:r>
                        <a:rPr lang="en-US" sz="1600" dirty="0" smtClean="0">
                          <a:latin typeface="+mn-lt"/>
                          <a:cs typeface="Times New Roman" pitchFamily="18" charset="0"/>
                        </a:rPr>
                        <a:t>ALH</a:t>
                      </a:r>
                      <a:endParaRPr lang="en-US" sz="1600" dirty="0">
                        <a:latin typeface="+mn-lt"/>
                        <a:cs typeface="Times New Roman" pitchFamily="18" charset="0"/>
                      </a:endParaRPr>
                    </a:p>
                  </a:txBody>
                  <a:tcPr marT="45719" marB="45719"/>
                </a:tc>
              </a:tr>
              <a:tr h="874326">
                <a:tc>
                  <a:txBody>
                    <a:bodyPr/>
                    <a:lstStyle/>
                    <a:p>
                      <a:r>
                        <a:rPr kumimoji="0" lang="en-US" sz="1600" b="1" kern="1200" dirty="0" smtClean="0">
                          <a:solidFill>
                            <a:schemeClr val="dk1"/>
                          </a:solidFill>
                          <a:latin typeface="+mn-lt"/>
                          <a:ea typeface="+mn-ea"/>
                          <a:cs typeface="Times New Roman" pitchFamily="18" charset="0"/>
                        </a:rPr>
                        <a:t>Carcinoma in situ</a:t>
                      </a:r>
                      <a:endParaRPr lang="en-US" sz="1600" dirty="0">
                        <a:latin typeface="+mn-lt"/>
                        <a:cs typeface="Times New Roman" pitchFamily="18" charset="0"/>
                      </a:endParaRPr>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mn-lt"/>
                          <a:cs typeface="Times New Roman" pitchFamily="18" charset="0"/>
                        </a:rPr>
                        <a:t>8.0 to 10.0 times normal</a:t>
                      </a:r>
                    </a:p>
                    <a:p>
                      <a:endParaRPr lang="en-US" sz="1600" dirty="0">
                        <a:latin typeface="+mn-lt"/>
                        <a:cs typeface="Times New Roman" pitchFamily="18" charset="0"/>
                      </a:endParaRPr>
                    </a:p>
                  </a:txBody>
                  <a:tcPr marT="45719" marB="45719"/>
                </a:tc>
                <a:tc>
                  <a:txBody>
                    <a:bodyPr/>
                    <a:lstStyle/>
                    <a:p>
                      <a:pPr marL="0" indent="0">
                        <a:buFont typeface="+mj-lt"/>
                        <a:buNone/>
                      </a:pPr>
                      <a:r>
                        <a:rPr lang="en-US" sz="1600" dirty="0" smtClean="0">
                          <a:latin typeface="+mn-lt"/>
                          <a:cs typeface="Times New Roman" pitchFamily="18" charset="0"/>
                        </a:rPr>
                        <a:t>DCIS</a:t>
                      </a:r>
                    </a:p>
                    <a:p>
                      <a:pPr marL="0" indent="0">
                        <a:buFont typeface="+mj-lt"/>
                        <a:buNone/>
                      </a:pPr>
                      <a:r>
                        <a:rPr lang="en-US" sz="1600" dirty="0" smtClean="0">
                          <a:latin typeface="+mn-lt"/>
                          <a:cs typeface="Times New Roman" pitchFamily="18" charset="0"/>
                        </a:rPr>
                        <a:t>LCIS</a:t>
                      </a:r>
                      <a:endParaRPr lang="en-US" sz="1600" dirty="0">
                        <a:latin typeface="+mn-lt"/>
                        <a:cs typeface="Times New Roman" pitchFamily="18" charset="0"/>
                      </a:endParaRPr>
                    </a:p>
                  </a:txBody>
                  <a:tcPr marT="45719" marB="45719"/>
                </a:tc>
              </a:tr>
            </a:tbl>
          </a:graphicData>
        </a:graphic>
      </p:graphicFrame>
    </p:spTree>
    <p:extLst>
      <p:ext uri="{BB962C8B-B14F-4D97-AF65-F5344CB8AC3E}">
        <p14:creationId xmlns:p14="http://schemas.microsoft.com/office/powerpoint/2010/main" val="1613799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dirty="0" smtClean="0"/>
              <a:t>Stromal Lesions</a:t>
            </a:r>
            <a:endParaRPr lang="en-US" sz="4000"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27</a:t>
            </a:fld>
            <a:endParaRPr lang="en-US" dirty="0"/>
          </a:p>
        </p:txBody>
      </p:sp>
    </p:spTree>
    <p:extLst>
      <p:ext uri="{BB962C8B-B14F-4D97-AF65-F5344CB8AC3E}">
        <p14:creationId xmlns:p14="http://schemas.microsoft.com/office/powerpoint/2010/main" val="712514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Fibroadenoma</a:t>
            </a:r>
            <a:endParaRPr lang="en-US" dirty="0"/>
          </a:p>
        </p:txBody>
      </p:sp>
      <p:sp>
        <p:nvSpPr>
          <p:cNvPr id="3" name="Content Placeholder 2"/>
          <p:cNvSpPr>
            <a:spLocks noGrp="1"/>
          </p:cNvSpPr>
          <p:nvPr>
            <p:ph idx="1"/>
          </p:nvPr>
        </p:nvSpPr>
        <p:spPr/>
        <p:txBody>
          <a:bodyPr vert="horz" lIns="91440" tIns="45720" rIns="91440" bIns="45720" rtlCol="0">
            <a:normAutofit fontScale="92500" lnSpcReduction="10000"/>
          </a:bodyPr>
          <a:lstStyle/>
          <a:p>
            <a:r>
              <a:rPr lang="en-US" b="1" dirty="0">
                <a:cs typeface="Times New Roman" panose="02020603050405020304" pitchFamily="18" charset="0"/>
              </a:rPr>
              <a:t>The most common benign tumor of the female breast.</a:t>
            </a:r>
          </a:p>
          <a:p>
            <a:r>
              <a:rPr lang="en-US" b="1" dirty="0">
                <a:cs typeface="Times New Roman" panose="02020603050405020304" pitchFamily="18" charset="0"/>
              </a:rPr>
              <a:t>It is composed of benign proliferation of both epithelial and stromal elements. </a:t>
            </a:r>
          </a:p>
          <a:p>
            <a:r>
              <a:rPr lang="en-US" b="1" dirty="0" smtClean="0">
                <a:cs typeface="Times New Roman" panose="02020603050405020304" pitchFamily="18" charset="0"/>
              </a:rPr>
              <a:t>It can occur at any </a:t>
            </a:r>
            <a:r>
              <a:rPr lang="en-US" b="1" dirty="0">
                <a:cs typeface="Times New Roman" panose="02020603050405020304" pitchFamily="18" charset="0"/>
              </a:rPr>
              <a:t>age, most common before </a:t>
            </a:r>
            <a:r>
              <a:rPr lang="en-US" b="1" dirty="0" smtClean="0">
                <a:cs typeface="Times New Roman" panose="02020603050405020304" pitchFamily="18" charset="0"/>
              </a:rPr>
              <a:t>the age of 30 years.</a:t>
            </a:r>
            <a:endParaRPr lang="en-US" b="1" dirty="0">
              <a:cs typeface="Times New Roman" panose="02020603050405020304" pitchFamily="18" charset="0"/>
            </a:endParaRPr>
          </a:p>
          <a:p>
            <a:r>
              <a:rPr lang="en-US" b="1" dirty="0" smtClean="0">
                <a:cs typeface="Times New Roman" panose="02020603050405020304" pitchFamily="18" charset="0"/>
              </a:rPr>
              <a:t>Clinical presentation</a:t>
            </a:r>
            <a:r>
              <a:rPr lang="en-US" b="1" dirty="0">
                <a:cs typeface="Times New Roman" panose="02020603050405020304" pitchFamily="18" charset="0"/>
              </a:rPr>
              <a:t>: firm, mobile lump (“breast mouse”). </a:t>
            </a:r>
          </a:p>
          <a:p>
            <a:r>
              <a:rPr lang="en-US" b="1" dirty="0">
                <a:cs typeface="Times New Roman" panose="02020603050405020304" pitchFamily="18" charset="0"/>
              </a:rPr>
              <a:t>It may increase in size during pregnancy. It may stop growing and regress after menopause. </a:t>
            </a:r>
          </a:p>
          <a:p>
            <a:r>
              <a:rPr lang="en-US" b="1" dirty="0">
                <a:cs typeface="Times New Roman" panose="02020603050405020304" pitchFamily="18" charset="0"/>
              </a:rPr>
              <a:t>The tumor is usually solitary but may be multiple and involve both breasts.</a:t>
            </a:r>
          </a:p>
          <a:p>
            <a:r>
              <a:rPr lang="en-US" b="1" dirty="0">
                <a:cs typeface="Times New Roman" panose="02020603050405020304" pitchFamily="18" charset="0"/>
              </a:rPr>
              <a:t>The tumor is completely </a:t>
            </a:r>
            <a:r>
              <a:rPr lang="en-US" b="1" dirty="0" smtClean="0">
                <a:cs typeface="Times New Roman" panose="02020603050405020304" pitchFamily="18" charset="0"/>
              </a:rPr>
              <a:t>benign and they are </a:t>
            </a:r>
            <a:r>
              <a:rPr lang="en-US" b="1" dirty="0">
                <a:cs typeface="Times New Roman" panose="02020603050405020304" pitchFamily="18" charset="0"/>
              </a:rPr>
              <a:t>almost never malignant.</a:t>
            </a:r>
          </a:p>
          <a:p>
            <a:r>
              <a:rPr lang="en-US" b="1" dirty="0" smtClean="0">
                <a:cs typeface="Times New Roman" panose="02020603050405020304" pitchFamily="18" charset="0"/>
              </a:rPr>
              <a:t>Treatment</a:t>
            </a:r>
            <a:r>
              <a:rPr lang="en-US" b="1" dirty="0">
                <a:cs typeface="Times New Roman" panose="02020603050405020304" pitchFamily="18" charset="0"/>
              </a:rPr>
              <a:t>: lumpectomy (only the lump is removed)</a:t>
            </a: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28</a:t>
            </a:fld>
            <a:endParaRPr lang="en-US" dirty="0"/>
          </a:p>
        </p:txBody>
      </p:sp>
    </p:spTree>
    <p:extLst>
      <p:ext uri="{BB962C8B-B14F-4D97-AF65-F5344CB8AC3E}">
        <p14:creationId xmlns:p14="http://schemas.microsoft.com/office/powerpoint/2010/main" val="3757783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Fibroadenoma</a:t>
            </a:r>
            <a:endParaRPr lang="en-US" dirty="0"/>
          </a:p>
        </p:txBody>
      </p:sp>
      <p:sp>
        <p:nvSpPr>
          <p:cNvPr id="3" name="Content Placeholder 2"/>
          <p:cNvSpPr>
            <a:spLocks noGrp="1"/>
          </p:cNvSpPr>
          <p:nvPr>
            <p:ph idx="1"/>
          </p:nvPr>
        </p:nvSpPr>
        <p:spPr>
          <a:xfrm>
            <a:off x="1371600" y="1746576"/>
            <a:ext cx="9601200" cy="3581400"/>
          </a:xfrm>
        </p:spPr>
        <p:txBody>
          <a:bodyPr/>
          <a:lstStyle/>
          <a:p>
            <a:r>
              <a:rPr lang="en-US" b="1" dirty="0">
                <a:cs typeface="Times New Roman" panose="02020603050405020304" pitchFamily="18" charset="0"/>
              </a:rPr>
              <a:t>Grossly: spherical nodules, sharply demarcated and circumscribed from the surrounding breast tissue and </a:t>
            </a:r>
            <a:r>
              <a:rPr lang="en-US" b="1" dirty="0" smtClean="0">
                <a:cs typeface="Times New Roman" panose="02020603050405020304" pitchFamily="18" charset="0"/>
              </a:rPr>
              <a:t>freely </a:t>
            </a:r>
            <a:r>
              <a:rPr lang="en-US" b="1" dirty="0">
                <a:cs typeface="Times New Roman" panose="02020603050405020304" pitchFamily="18" charset="0"/>
              </a:rPr>
              <a:t>movable </a:t>
            </a:r>
            <a:r>
              <a:rPr lang="en-US" b="1" dirty="0" smtClean="0">
                <a:cs typeface="Times New Roman" panose="02020603050405020304" pitchFamily="18" charset="0"/>
              </a:rPr>
              <a:t>so it can </a:t>
            </a:r>
            <a:r>
              <a:rPr lang="en-US" b="1" dirty="0">
                <a:cs typeface="Times New Roman" panose="02020603050405020304" pitchFamily="18" charset="0"/>
              </a:rPr>
              <a:t>be shelled out. </a:t>
            </a:r>
            <a:r>
              <a:rPr lang="en-US" b="1" dirty="0" smtClean="0">
                <a:cs typeface="Times New Roman" panose="02020603050405020304" pitchFamily="18" charset="0"/>
              </a:rPr>
              <a:t>The size varies between 1 cm </a:t>
            </a:r>
            <a:r>
              <a:rPr lang="en-US" b="1" dirty="0">
                <a:cs typeface="Times New Roman" panose="02020603050405020304" pitchFamily="18" charset="0"/>
              </a:rPr>
              <a:t>to 10 cm in </a:t>
            </a:r>
            <a:r>
              <a:rPr lang="en-US" b="1" dirty="0" smtClean="0">
                <a:cs typeface="Times New Roman" panose="02020603050405020304" pitchFamily="18" charset="0"/>
              </a:rPr>
              <a:t>diameter. The cut surface is </a:t>
            </a:r>
            <a:r>
              <a:rPr lang="en-US" b="1" dirty="0">
                <a:cs typeface="Times New Roman" panose="02020603050405020304" pitchFamily="18" charset="0"/>
              </a:rPr>
              <a:t>pearl-white and whorled.</a:t>
            </a: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29</a:t>
            </a:fld>
            <a:endParaRPr lang="en-US" dirty="0"/>
          </a:p>
        </p:txBody>
      </p:sp>
      <p:pic>
        <p:nvPicPr>
          <p:cNvPr id="7" name="Picture 6"/>
          <p:cNvPicPr>
            <a:picLocks noChangeAspect="1"/>
          </p:cNvPicPr>
          <p:nvPr/>
        </p:nvPicPr>
        <p:blipFill>
          <a:blip r:embed="rId2"/>
          <a:stretch>
            <a:fillRect/>
          </a:stretch>
        </p:blipFill>
        <p:spPr>
          <a:xfrm>
            <a:off x="1877520" y="3101312"/>
            <a:ext cx="4191000" cy="3145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6327808" y="3064336"/>
            <a:ext cx="3829196" cy="318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3963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functional unit of the breast is the lobule, </a:t>
            </a:r>
            <a:r>
              <a:rPr lang="en-US" dirty="0" smtClean="0"/>
              <a:t>which is </a:t>
            </a:r>
            <a:r>
              <a:rPr lang="en-US" dirty="0"/>
              <a:t>supported by a specialized </a:t>
            </a:r>
            <a:r>
              <a:rPr lang="en-US" dirty="0" err="1"/>
              <a:t>intralobular</a:t>
            </a:r>
            <a:r>
              <a:rPr lang="en-US" dirty="0"/>
              <a:t> </a:t>
            </a:r>
            <a:r>
              <a:rPr lang="en-US" dirty="0" err="1" smtClean="0"/>
              <a:t>stroma</a:t>
            </a:r>
            <a:r>
              <a:rPr lang="en-US" dirty="0" smtClean="0"/>
              <a:t>.</a:t>
            </a:r>
          </a:p>
          <a:p>
            <a:r>
              <a:rPr lang="en-US" dirty="0" smtClean="0"/>
              <a:t>The</a:t>
            </a:r>
            <a:r>
              <a:rPr lang="en-US" dirty="0"/>
              <a:t> </a:t>
            </a:r>
            <a:r>
              <a:rPr lang="en-US" dirty="0" smtClean="0"/>
              <a:t>inner </a:t>
            </a:r>
            <a:r>
              <a:rPr lang="en-US" dirty="0"/>
              <a:t>luminal epithelial cells produce milk during lactation.</a:t>
            </a:r>
          </a:p>
          <a:p>
            <a:r>
              <a:rPr lang="en-US" dirty="0"/>
              <a:t>The basally located </a:t>
            </a:r>
            <a:r>
              <a:rPr lang="en-US" dirty="0" err="1"/>
              <a:t>myoepithelial</a:t>
            </a:r>
            <a:r>
              <a:rPr lang="en-US" dirty="0"/>
              <a:t> cells have </a:t>
            </a:r>
            <a:r>
              <a:rPr lang="en-US" dirty="0" smtClean="0"/>
              <a:t>contractile function </a:t>
            </a:r>
            <a:r>
              <a:rPr lang="en-US" dirty="0"/>
              <a:t>to aid in milk ejection and also help </a:t>
            </a:r>
            <a:r>
              <a:rPr lang="en-US" dirty="0" smtClean="0"/>
              <a:t>support the </a:t>
            </a:r>
            <a:r>
              <a:rPr lang="en-US" dirty="0"/>
              <a:t>basement </a:t>
            </a:r>
            <a:r>
              <a:rPr lang="en-US" dirty="0" smtClean="0"/>
              <a:t>membrane.</a:t>
            </a:r>
          </a:p>
          <a:p>
            <a:r>
              <a:rPr lang="en-US" dirty="0" smtClean="0"/>
              <a:t>The </a:t>
            </a:r>
            <a:r>
              <a:rPr lang="en-US" dirty="0"/>
              <a:t>ducts are conduits </a:t>
            </a:r>
            <a:r>
              <a:rPr lang="en-US" dirty="0" smtClean="0"/>
              <a:t>for milk </a:t>
            </a:r>
            <a:r>
              <a:rPr lang="en-US" dirty="0"/>
              <a:t>to reach the </a:t>
            </a:r>
            <a:r>
              <a:rPr lang="en-US" dirty="0" smtClean="0"/>
              <a:t>nipple.</a:t>
            </a:r>
          </a:p>
          <a:p>
            <a:endParaRPr lang="en-US" dirty="0"/>
          </a:p>
          <a:p>
            <a:r>
              <a:rPr lang="en-US" dirty="0" smtClean="0"/>
              <a:t>The </a:t>
            </a:r>
            <a:r>
              <a:rPr lang="en-US" dirty="0"/>
              <a:t>size of the breast is </a:t>
            </a:r>
            <a:r>
              <a:rPr lang="en-US" dirty="0" smtClean="0"/>
              <a:t>determined primarily </a:t>
            </a:r>
            <a:r>
              <a:rPr lang="en-US" dirty="0"/>
              <a:t>by interlobular </a:t>
            </a:r>
            <a:r>
              <a:rPr lang="en-US" dirty="0" err="1"/>
              <a:t>stroma</a:t>
            </a:r>
            <a:r>
              <a:rPr lang="en-US" dirty="0"/>
              <a:t>, which </a:t>
            </a:r>
            <a:r>
              <a:rPr lang="en-US" dirty="0" smtClean="0"/>
              <a:t>increases during </a:t>
            </a:r>
            <a:r>
              <a:rPr lang="en-US" dirty="0"/>
              <a:t>puberty and involutes with </a:t>
            </a:r>
            <a:r>
              <a:rPr lang="en-US" dirty="0" smtClean="0"/>
              <a:t>age.</a:t>
            </a:r>
          </a:p>
          <a:p>
            <a:endParaRPr lang="en-US" dirty="0" smtClean="0"/>
          </a:p>
          <a:p>
            <a:r>
              <a:rPr lang="en-US" dirty="0" smtClean="0"/>
              <a:t>Each </a:t>
            </a:r>
            <a:r>
              <a:rPr lang="en-US" dirty="0"/>
              <a:t>normal </a:t>
            </a:r>
            <a:r>
              <a:rPr lang="en-US" dirty="0" smtClean="0"/>
              <a:t>constituent is </a:t>
            </a:r>
            <a:r>
              <a:rPr lang="en-US" dirty="0"/>
              <a:t>a source of both benign and malignant lesions</a:t>
            </a: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a:t>
            </a:fld>
            <a:endParaRPr lang="en-US" dirty="0"/>
          </a:p>
        </p:txBody>
      </p:sp>
    </p:spTree>
    <p:extLst>
      <p:ext uri="{BB962C8B-B14F-4D97-AF65-F5344CB8AC3E}">
        <p14:creationId xmlns:p14="http://schemas.microsoft.com/office/powerpoint/2010/main" val="26896493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Fibroadenoma</a:t>
            </a:r>
            <a:endParaRPr lang="en-US" dirty="0"/>
          </a:p>
        </p:txBody>
      </p:sp>
      <p:sp>
        <p:nvSpPr>
          <p:cNvPr id="3" name="Content Placeholder 2"/>
          <p:cNvSpPr>
            <a:spLocks noGrp="1"/>
          </p:cNvSpPr>
          <p:nvPr>
            <p:ph idx="1"/>
          </p:nvPr>
        </p:nvSpPr>
        <p:spPr>
          <a:xfrm>
            <a:off x="1371599" y="1825241"/>
            <a:ext cx="9721743" cy="1051691"/>
          </a:xfrm>
        </p:spPr>
        <p:txBody>
          <a:bodyPr>
            <a:normAutofit fontScale="92500" lnSpcReduction="10000"/>
          </a:bodyPr>
          <a:lstStyle/>
          <a:p>
            <a:r>
              <a:rPr lang="en-US" b="1" dirty="0">
                <a:cs typeface="Times New Roman" panose="02020603050405020304" pitchFamily="18" charset="0"/>
              </a:rPr>
              <a:t>Histology: tumor is composed of a mixture of ducts and fibrous connective </a:t>
            </a:r>
            <a:r>
              <a:rPr lang="en-US" b="1" dirty="0" smtClean="0">
                <a:cs typeface="Times New Roman" panose="02020603050405020304" pitchFamily="18" charset="0"/>
              </a:rPr>
              <a:t>tissue.</a:t>
            </a:r>
          </a:p>
          <a:p>
            <a:r>
              <a:rPr lang="en-US" b="1" dirty="0"/>
              <a:t>The lesion consists of a proliferation of </a:t>
            </a:r>
            <a:r>
              <a:rPr lang="en-US" b="1" dirty="0" err="1"/>
              <a:t>intralobular</a:t>
            </a:r>
            <a:r>
              <a:rPr lang="en-US" b="1" dirty="0"/>
              <a:t> </a:t>
            </a:r>
            <a:r>
              <a:rPr lang="en-US" b="1" dirty="0" err="1"/>
              <a:t>stroma</a:t>
            </a:r>
            <a:r>
              <a:rPr lang="en-US" b="1" dirty="0"/>
              <a:t> surrounding and often pushing and distorting the associated epithelium. The border is sharply delimited.</a:t>
            </a:r>
            <a:endParaRPr lang="en-US" b="1" dirty="0">
              <a:cs typeface="Times New Roman" panose="02020603050405020304" pitchFamily="18" charset="0"/>
            </a:endParaRP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30</a:t>
            </a:fld>
            <a:endParaRPr lang="en-US" dirty="0"/>
          </a:p>
        </p:txBody>
      </p:sp>
      <p:pic>
        <p:nvPicPr>
          <p:cNvPr id="7" name="Picture 6" descr="lowpow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174" y="2989312"/>
            <a:ext cx="4472707" cy="3354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fibroadenoma-m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105" y="2988251"/>
            <a:ext cx="60960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7650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Phyllodes Tumors</a:t>
            </a:r>
            <a:endParaRPr lang="en-US" dirty="0"/>
          </a:p>
        </p:txBody>
      </p:sp>
      <p:sp>
        <p:nvSpPr>
          <p:cNvPr id="3" name="Content Placeholder 2"/>
          <p:cNvSpPr>
            <a:spLocks noGrp="1"/>
          </p:cNvSpPr>
          <p:nvPr>
            <p:ph idx="1"/>
          </p:nvPr>
        </p:nvSpPr>
        <p:spPr>
          <a:xfrm>
            <a:off x="1371600" y="2286000"/>
            <a:ext cx="9601200" cy="4097194"/>
          </a:xfrm>
        </p:spPr>
        <p:txBody>
          <a:bodyPr vert="horz" lIns="91440" tIns="45720" rIns="91440" bIns="45720" rtlCol="0">
            <a:normAutofit/>
          </a:bodyPr>
          <a:lstStyle/>
          <a:p>
            <a:r>
              <a:rPr lang="en-US" b="1" dirty="0">
                <a:cs typeface="Times New Roman" panose="02020603050405020304" pitchFamily="18" charset="0"/>
              </a:rPr>
              <a:t>Phyllodes tumors can occur at any age, but most present in the 40s and 50s, that is 10 to 20 years later than the average presentation of a </a:t>
            </a:r>
            <a:r>
              <a:rPr lang="en-US" b="1" dirty="0" smtClean="0">
                <a:cs typeface="Times New Roman" panose="02020603050405020304" pitchFamily="18" charset="0"/>
              </a:rPr>
              <a:t>fibroadenoma.</a:t>
            </a:r>
            <a:endParaRPr lang="en-US" b="1" dirty="0">
              <a:cs typeface="Times New Roman" panose="02020603050405020304" pitchFamily="18" charset="0"/>
            </a:endParaRPr>
          </a:p>
          <a:p>
            <a:r>
              <a:rPr lang="en-US" b="1" dirty="0">
                <a:cs typeface="Times New Roman" panose="02020603050405020304" pitchFamily="18" charset="0"/>
              </a:rPr>
              <a:t>These tumors are much less common than </a:t>
            </a:r>
            <a:r>
              <a:rPr lang="en-US" b="1" dirty="0" smtClean="0">
                <a:cs typeface="Times New Roman" panose="02020603050405020304" pitchFamily="18" charset="0"/>
              </a:rPr>
              <a:t>fibroadenomas.</a:t>
            </a:r>
            <a:endParaRPr lang="en-US" b="1" dirty="0">
              <a:cs typeface="Times New Roman" panose="02020603050405020304" pitchFamily="18" charset="0"/>
            </a:endParaRPr>
          </a:p>
          <a:p>
            <a:r>
              <a:rPr lang="en-US" b="1" dirty="0" smtClean="0">
                <a:cs typeface="Times New Roman" panose="02020603050405020304" pitchFamily="18" charset="0"/>
              </a:rPr>
              <a:t>Most </a:t>
            </a:r>
            <a:r>
              <a:rPr lang="en-US" b="1" dirty="0">
                <a:cs typeface="Times New Roman" panose="02020603050405020304" pitchFamily="18" charset="0"/>
              </a:rPr>
              <a:t>present as large palpable masses (usually 3 to 4 cm in diameter</a:t>
            </a:r>
            <a:r>
              <a:rPr lang="en-US" b="1" dirty="0" smtClean="0">
                <a:cs typeface="Times New Roman" panose="02020603050405020304" pitchFamily="18" charset="0"/>
              </a:rPr>
              <a:t>).</a:t>
            </a:r>
            <a:endParaRPr lang="en-US" b="1" dirty="0">
              <a:cs typeface="Times New Roman" panose="02020603050405020304" pitchFamily="18" charset="0"/>
            </a:endParaRPr>
          </a:p>
          <a:p>
            <a:r>
              <a:rPr lang="en-US" b="1" dirty="0" smtClean="0">
                <a:cs typeface="Times New Roman" panose="02020603050405020304" pitchFamily="18" charset="0"/>
              </a:rPr>
              <a:t>Phyllodes </a:t>
            </a:r>
            <a:r>
              <a:rPr lang="en-US" b="1" dirty="0">
                <a:cs typeface="Times New Roman" panose="02020603050405020304" pitchFamily="18" charset="0"/>
              </a:rPr>
              <a:t>tumors are classified as: </a:t>
            </a:r>
          </a:p>
          <a:p>
            <a:pPr lvl="1"/>
            <a:r>
              <a:rPr lang="en-US" dirty="0"/>
              <a:t>Benign phyllodes tumors: most (75%) phyllodes tumors are benign.</a:t>
            </a:r>
          </a:p>
          <a:p>
            <a:pPr lvl="1"/>
            <a:r>
              <a:rPr lang="en-US" dirty="0"/>
              <a:t>Low-grade phyllodes tumors: they tend to recur locally </a:t>
            </a:r>
            <a:r>
              <a:rPr lang="en-US" dirty="0" smtClean="0"/>
              <a:t>and </a:t>
            </a:r>
            <a:r>
              <a:rPr lang="en-US" dirty="0"/>
              <a:t>rarely metastasize.</a:t>
            </a:r>
          </a:p>
          <a:p>
            <a:pPr lvl="1"/>
            <a:r>
              <a:rPr lang="en-US" dirty="0"/>
              <a:t>High-grade phyllodes tumors: </a:t>
            </a:r>
            <a:r>
              <a:rPr lang="en-US" dirty="0" smtClean="0"/>
              <a:t>they are </a:t>
            </a:r>
            <a:r>
              <a:rPr lang="en-US" dirty="0"/>
              <a:t>uncommon and they behave aggressively with frequent local recurrences </a:t>
            </a:r>
            <a:r>
              <a:rPr lang="en-US" dirty="0" smtClean="0"/>
              <a:t>and </a:t>
            </a:r>
            <a:r>
              <a:rPr lang="en-US" dirty="0"/>
              <a:t>can have distant metastases to lung, </a:t>
            </a:r>
            <a:r>
              <a:rPr lang="en-US" dirty="0" smtClean="0"/>
              <a:t>bone</a:t>
            </a:r>
            <a:r>
              <a:rPr lang="en-US" dirty="0"/>
              <a:t> </a:t>
            </a:r>
            <a:r>
              <a:rPr lang="en-US" dirty="0" smtClean="0"/>
              <a:t>and brain. </a:t>
            </a:r>
            <a:r>
              <a:rPr lang="en-US" dirty="0"/>
              <a:t>They have better </a:t>
            </a:r>
            <a:r>
              <a:rPr lang="en-US" dirty="0" smtClean="0"/>
              <a:t>a prognosis </a:t>
            </a:r>
            <a:r>
              <a:rPr lang="en-US" dirty="0"/>
              <a:t>than invasive ductal carcinoma. </a:t>
            </a:r>
          </a:p>
          <a:p>
            <a:pPr lvl="1"/>
            <a:endParaRPr lang="en-US" dirty="0"/>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31</a:t>
            </a:fld>
            <a:endParaRPr lang="en-US" dirty="0"/>
          </a:p>
        </p:txBody>
      </p:sp>
    </p:spTree>
    <p:extLst>
      <p:ext uri="{BB962C8B-B14F-4D97-AF65-F5344CB8AC3E}">
        <p14:creationId xmlns:p14="http://schemas.microsoft.com/office/powerpoint/2010/main" val="3867226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Benign Phyllodes Tumor</a:t>
            </a:r>
          </a:p>
        </p:txBody>
      </p:sp>
      <p:sp>
        <p:nvSpPr>
          <p:cNvPr id="3" name="Content Placeholder 2"/>
          <p:cNvSpPr>
            <a:spLocks noGrp="1"/>
          </p:cNvSpPr>
          <p:nvPr>
            <p:ph idx="1"/>
          </p:nvPr>
        </p:nvSpPr>
        <p:spPr>
          <a:xfrm>
            <a:off x="1382840" y="1746575"/>
            <a:ext cx="9601200" cy="826931"/>
          </a:xfrm>
        </p:spPr>
        <p:txBody>
          <a:bodyPr/>
          <a:lstStyle/>
          <a:p>
            <a:r>
              <a:rPr lang="en-US" b="1" dirty="0" smtClean="0">
                <a:cs typeface="Times New Roman" panose="02020603050405020304" pitchFamily="18" charset="0"/>
              </a:rPr>
              <a:t>Benign phyllodes tumors are </a:t>
            </a:r>
            <a:r>
              <a:rPr lang="en-US" b="1" dirty="0">
                <a:cs typeface="Times New Roman" panose="02020603050405020304" pitchFamily="18" charset="0"/>
              </a:rPr>
              <a:t>fibro-epithelial tumors that have a leaf-like pattern and a cellular </a:t>
            </a:r>
            <a:r>
              <a:rPr lang="en-US" b="1" dirty="0" err="1">
                <a:cs typeface="Times New Roman" panose="02020603050405020304" pitchFamily="18" charset="0"/>
              </a:rPr>
              <a:t>stroma</a:t>
            </a:r>
            <a:r>
              <a:rPr lang="en-US" b="1" dirty="0">
                <a:cs typeface="Times New Roman" panose="02020603050405020304" pitchFamily="18" charset="0"/>
              </a:rPr>
              <a:t>. </a:t>
            </a: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32</a:t>
            </a:fld>
            <a:endParaRPr lang="en-US" dirty="0"/>
          </a:p>
        </p:txBody>
      </p:sp>
      <p:pic>
        <p:nvPicPr>
          <p:cNvPr id="7" name="Picture 6" descr="1280px-Phyllodes_tumou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301" y="2597447"/>
            <a:ext cx="5035278" cy="3776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2188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pPr marL="0" indent="0">
              <a:buNone/>
            </a:pPr>
            <a:r>
              <a:rPr lang="en-US" dirty="0"/>
              <a:t>Kumar V, Abbas AK, Aster JC. Robbins Basic Pathology. </a:t>
            </a:r>
            <a:r>
              <a:rPr lang="en-US" dirty="0" smtClean="0"/>
              <a:t>10</a:t>
            </a:r>
            <a:r>
              <a:rPr lang="en-US" baseline="30000" dirty="0" smtClean="0"/>
              <a:t>th</a:t>
            </a:r>
            <a:r>
              <a:rPr lang="en-US" dirty="0" smtClean="0"/>
              <a:t> </a:t>
            </a:r>
            <a:r>
              <a:rPr lang="en-US" dirty="0"/>
              <a:t>ed. Elsevier; </a:t>
            </a:r>
            <a:r>
              <a:rPr lang="en-US" dirty="0" smtClean="0"/>
              <a:t>2018. </a:t>
            </a:r>
            <a:r>
              <a:rPr lang="en-US" dirty="0"/>
              <a:t>Philadelphia, PA.</a:t>
            </a: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33</a:t>
            </a:fld>
            <a:endParaRPr lang="en-US" dirty="0"/>
          </a:p>
        </p:txBody>
      </p:sp>
    </p:spTree>
    <p:extLst>
      <p:ext uri="{BB962C8B-B14F-4D97-AF65-F5344CB8AC3E}">
        <p14:creationId xmlns:p14="http://schemas.microsoft.com/office/powerpoint/2010/main" val="34382978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End of lecture</a:t>
            </a:r>
            <a:endParaRPr lang="en-US" dirty="0"/>
          </a:p>
        </p:txBody>
      </p:sp>
      <p:sp>
        <p:nvSpPr>
          <p:cNvPr id="8" name="Subtitle 7"/>
          <p:cNvSpPr>
            <a:spLocks noGrp="1"/>
          </p:cNvSpPr>
          <p:nvPr>
            <p:ph type="subTitle" idx="1"/>
          </p:nvPr>
        </p:nvSpPr>
        <p:spPr/>
        <p:txBody>
          <a:bodyPr/>
          <a:lstStyle/>
          <a:p>
            <a:r>
              <a:rPr lang="en-US" dirty="0" smtClean="0"/>
              <a:t>Thank You</a:t>
            </a:r>
            <a:endParaRPr lang="en-US" dirty="0"/>
          </a:p>
        </p:txBody>
      </p:sp>
    </p:spTree>
    <p:extLst>
      <p:ext uri="{BB962C8B-B14F-4D97-AF65-F5344CB8AC3E}">
        <p14:creationId xmlns:p14="http://schemas.microsoft.com/office/powerpoint/2010/main" val="2801260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4</a:t>
            </a:fld>
            <a:endParaRPr lang="en-US" dirty="0"/>
          </a:p>
        </p:txBody>
      </p:sp>
      <p:pic>
        <p:nvPicPr>
          <p:cNvPr id="7" name="Picture 6" descr="Screen Shot 2018-02-09 at 2.22.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5" y="0"/>
            <a:ext cx="120825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5019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a:t>
            </a:r>
            <a:r>
              <a:rPr lang="en-US" dirty="0"/>
              <a:t>Presentation of Breast Diseases</a:t>
            </a:r>
          </a:p>
        </p:txBody>
      </p:sp>
      <p:sp>
        <p:nvSpPr>
          <p:cNvPr id="3" name="Content Placeholder 2"/>
          <p:cNvSpPr>
            <a:spLocks noGrp="1"/>
          </p:cNvSpPr>
          <p:nvPr>
            <p:ph idx="1"/>
          </p:nvPr>
        </p:nvSpPr>
        <p:spPr/>
        <p:txBody>
          <a:bodyPr vert="horz" lIns="91440" tIns="45720" rIns="91440" bIns="45720" rtlCol="0">
            <a:normAutofit fontScale="92500" lnSpcReduction="10000"/>
          </a:bodyPr>
          <a:lstStyle/>
          <a:p>
            <a:r>
              <a:rPr lang="en-US" dirty="0"/>
              <a:t>Pain (</a:t>
            </a:r>
            <a:r>
              <a:rPr lang="en-US" dirty="0" err="1"/>
              <a:t>mastalgia</a:t>
            </a:r>
            <a:r>
              <a:rPr lang="en-US" dirty="0"/>
              <a:t>): </a:t>
            </a:r>
          </a:p>
          <a:p>
            <a:pPr lvl="1"/>
            <a:r>
              <a:rPr lang="en-US" dirty="0"/>
              <a:t>It is the most common breast symptom. May be cyclical (with menses) or noncyclical. Diffuse cyclical pain has no pathologic significance. Non-cyclical pain can be caused by ruptured cysts or areas of prior injury or infection, or no specific cause. Although the great majority of painful masses are benign, about 10% of breast cancers present with pain. </a:t>
            </a:r>
          </a:p>
          <a:p>
            <a:r>
              <a:rPr lang="en-US" dirty="0"/>
              <a:t>Palpable mass </a:t>
            </a:r>
          </a:p>
          <a:p>
            <a:r>
              <a:rPr lang="en-US" dirty="0"/>
              <a:t>Nipple discharge:</a:t>
            </a:r>
          </a:p>
          <a:p>
            <a:pPr lvl="1"/>
            <a:r>
              <a:rPr lang="en-US" dirty="0"/>
              <a:t>Milky discharge: not associated with malignancy. </a:t>
            </a:r>
          </a:p>
          <a:p>
            <a:pPr lvl="1"/>
            <a:r>
              <a:rPr lang="en-US" dirty="0"/>
              <a:t>Bloody or serous discharges: commonly associated with benign lesions but can rarely be due to a malignancy. </a:t>
            </a: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3099835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 of Breast Diseases</a:t>
            </a: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6</a:t>
            </a:fld>
            <a:endParaRPr lang="en-US" dirty="0"/>
          </a:p>
        </p:txBody>
      </p:sp>
      <p:pic>
        <p:nvPicPr>
          <p:cNvPr id="10" name="Picture 9" descr="Screen Shot 2018-02-09 at 2.2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501" y="1550846"/>
            <a:ext cx="7239090" cy="4768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2047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Mammographic </a:t>
            </a:r>
            <a:r>
              <a:rPr lang="en-US" b="1" dirty="0" smtClean="0"/>
              <a:t>Screening</a:t>
            </a:r>
            <a:endParaRPr lang="en-US" dirty="0"/>
          </a:p>
        </p:txBody>
      </p:sp>
      <p:sp>
        <p:nvSpPr>
          <p:cNvPr id="3" name="Content Placeholder 2"/>
          <p:cNvSpPr>
            <a:spLocks noGrp="1"/>
          </p:cNvSpPr>
          <p:nvPr>
            <p:ph idx="1"/>
          </p:nvPr>
        </p:nvSpPr>
        <p:spPr/>
        <p:txBody>
          <a:bodyPr>
            <a:normAutofit fontScale="40000" lnSpcReduction="20000"/>
          </a:bodyPr>
          <a:lstStyle/>
          <a:p>
            <a:r>
              <a:rPr lang="en-US" sz="4200" dirty="0" smtClean="0"/>
              <a:t>M</a:t>
            </a:r>
            <a:r>
              <a:rPr lang="en-US" sz="4200" dirty="0">
                <a:cs typeface="Times New Roman" pitchFamily="18" charset="0"/>
              </a:rPr>
              <a:t>ammographic screening was introduced in the 1980s as a means to detect small, </a:t>
            </a:r>
            <a:r>
              <a:rPr lang="en-US" sz="4200" dirty="0" smtClean="0">
                <a:cs typeface="Times New Roman" pitchFamily="18" charset="0"/>
              </a:rPr>
              <a:t>non-palpable</a:t>
            </a:r>
            <a:r>
              <a:rPr lang="en-US" sz="4200" dirty="0">
                <a:cs typeface="Times New Roman" pitchFamily="18" charset="0"/>
              </a:rPr>
              <a:t>, asymptomatic breast </a:t>
            </a:r>
            <a:r>
              <a:rPr lang="en-US" sz="4200" dirty="0" smtClean="0">
                <a:cs typeface="Times New Roman" pitchFamily="18" charset="0"/>
              </a:rPr>
              <a:t>carcinomas.</a:t>
            </a:r>
          </a:p>
          <a:p>
            <a:endParaRPr lang="en-US" sz="4200" dirty="0" smtClean="0">
              <a:cs typeface="Times New Roman" pitchFamily="18" charset="0"/>
            </a:endParaRPr>
          </a:p>
          <a:p>
            <a:r>
              <a:rPr lang="en-US" sz="4200" dirty="0" smtClean="0">
                <a:cs typeface="Times New Roman" pitchFamily="18" charset="0"/>
              </a:rPr>
              <a:t>The </a:t>
            </a:r>
            <a:r>
              <a:rPr lang="en-US" sz="4200" dirty="0">
                <a:cs typeface="Times New Roman" pitchFamily="18" charset="0"/>
              </a:rPr>
              <a:t>principal mammographic findings of breast carcinoma are densities/masses and calcifications</a:t>
            </a:r>
            <a:r>
              <a:rPr lang="en-US" sz="4200" dirty="0" smtClean="0">
                <a:cs typeface="Times New Roman" pitchFamily="18" charset="0"/>
              </a:rPr>
              <a:t>:</a:t>
            </a:r>
          </a:p>
          <a:p>
            <a:pPr lvl="1"/>
            <a:r>
              <a:rPr lang="en-US" sz="4200" b="1" dirty="0">
                <a:cs typeface="Times New Roman" pitchFamily="18" charset="0"/>
              </a:rPr>
              <a:t>Densities (mass): </a:t>
            </a:r>
            <a:r>
              <a:rPr lang="en-US" sz="4200" dirty="0">
                <a:cs typeface="Times New Roman" pitchFamily="18" charset="0"/>
              </a:rPr>
              <a:t>Most tumors appear radiologically denser than the normal breast. Fibroadenomas and cysts can also present as densities. </a:t>
            </a:r>
          </a:p>
          <a:p>
            <a:pPr lvl="1"/>
            <a:r>
              <a:rPr lang="en-US" sz="4200" b="1" dirty="0">
                <a:cs typeface="Times New Roman" pitchFamily="18" charset="0"/>
              </a:rPr>
              <a:t>Calcifications: </a:t>
            </a:r>
            <a:r>
              <a:rPr lang="en-US" sz="4200" dirty="0">
                <a:cs typeface="Times New Roman" pitchFamily="18" charset="0"/>
              </a:rPr>
              <a:t>Calcium gets deposited in secretions, necrotic debris, or </a:t>
            </a:r>
            <a:r>
              <a:rPr lang="en-US" sz="4200" dirty="0" err="1">
                <a:cs typeface="Times New Roman" pitchFamily="18" charset="0"/>
              </a:rPr>
              <a:t>hyalinized</a:t>
            </a:r>
            <a:r>
              <a:rPr lang="en-US" sz="4200" dirty="0">
                <a:cs typeface="Times New Roman" pitchFamily="18" charset="0"/>
              </a:rPr>
              <a:t> </a:t>
            </a:r>
            <a:r>
              <a:rPr lang="en-US" sz="4200" dirty="0" err="1">
                <a:cs typeface="Times New Roman" pitchFamily="18" charset="0"/>
              </a:rPr>
              <a:t>stroma</a:t>
            </a:r>
            <a:r>
              <a:rPr lang="en-US" sz="4200" dirty="0">
                <a:cs typeface="Times New Roman" pitchFamily="18" charset="0"/>
              </a:rPr>
              <a:t>. It can be seen in benign and malignant conditions</a:t>
            </a:r>
          </a:p>
          <a:p>
            <a:pPr lvl="2"/>
            <a:r>
              <a:rPr lang="en-US" sz="4000" dirty="0">
                <a:cs typeface="Times New Roman" pitchFamily="18" charset="0"/>
              </a:rPr>
              <a:t>Calcifications in malignancy are usually small, irregular, numerous, and clustered. </a:t>
            </a:r>
          </a:p>
          <a:p>
            <a:pPr lvl="2"/>
            <a:r>
              <a:rPr lang="en-US" sz="4200" dirty="0">
                <a:cs typeface="Times New Roman" pitchFamily="18" charset="0"/>
              </a:rPr>
              <a:t>Mammographic screening has increased the diagnosis of DCIS which usually present as mammographic calcifications</a:t>
            </a:r>
          </a:p>
          <a:p>
            <a:endParaRPr lang="en-US" sz="4200" dirty="0" smtClean="0">
              <a:cs typeface="Times New Roman" pitchFamily="18" charset="0"/>
            </a:endParaRPr>
          </a:p>
          <a:p>
            <a:pPr marL="384048" lvl="2">
              <a:spcBef>
                <a:spcPts val="1000"/>
              </a:spcBef>
            </a:pPr>
            <a:r>
              <a:rPr lang="en-US" sz="4200" dirty="0" smtClean="0">
                <a:cs typeface="Times New Roman" pitchFamily="18" charset="0"/>
              </a:rPr>
              <a:t>It is recommended to start mammographic </a:t>
            </a:r>
            <a:r>
              <a:rPr lang="en-US" sz="4200" dirty="0">
                <a:cs typeface="Times New Roman" pitchFamily="18" charset="0"/>
              </a:rPr>
              <a:t>screening </a:t>
            </a:r>
            <a:r>
              <a:rPr lang="en-US" sz="4200" dirty="0" smtClean="0">
                <a:cs typeface="Times New Roman" pitchFamily="18" charset="0"/>
              </a:rPr>
              <a:t>at the age of 40 years. </a:t>
            </a:r>
            <a:endParaRPr lang="en-US" sz="4200" dirty="0"/>
          </a:p>
          <a:p>
            <a:endParaRPr lang="en-US" sz="4200" dirty="0" smtClean="0">
              <a:cs typeface="Times New Roman" pitchFamily="18" charset="0"/>
            </a:endParaRP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4195571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Benign Breast Lesions</a:t>
            </a:r>
            <a:endParaRPr lang="en-US" dirty="0"/>
          </a:p>
        </p:txBody>
      </p:sp>
      <p:sp>
        <p:nvSpPr>
          <p:cNvPr id="3" name="Content Placeholder 2"/>
          <p:cNvSpPr>
            <a:spLocks noGrp="1"/>
          </p:cNvSpPr>
          <p:nvPr>
            <p:ph idx="1"/>
          </p:nvPr>
        </p:nvSpPr>
        <p:spPr>
          <a:xfrm>
            <a:off x="1371600" y="1764369"/>
            <a:ext cx="9601200" cy="4461493"/>
          </a:xfrm>
        </p:spPr>
        <p:txBody>
          <a:bodyPr vert="horz" lIns="91440" tIns="45720" rIns="91440" bIns="45720" rtlCol="0">
            <a:normAutofit fontScale="70000" lnSpcReduction="20000"/>
          </a:bodyPr>
          <a:lstStyle/>
          <a:p>
            <a:r>
              <a:rPr lang="en-US" b="1" dirty="0">
                <a:cs typeface="Times New Roman" panose="02020603050405020304" pitchFamily="18" charset="0"/>
              </a:rPr>
              <a:t>Inflammatory lesions</a:t>
            </a:r>
          </a:p>
          <a:p>
            <a:pPr lvl="1"/>
            <a:r>
              <a:rPr lang="en-US" dirty="0"/>
              <a:t>Acute mastitis: Staphylococcus </a:t>
            </a:r>
            <a:r>
              <a:rPr lang="en-US" dirty="0" err="1"/>
              <a:t>aureus</a:t>
            </a:r>
            <a:r>
              <a:rPr lang="en-US" dirty="0"/>
              <a:t> infection is the most common organism.</a:t>
            </a:r>
          </a:p>
          <a:p>
            <a:pPr lvl="1"/>
            <a:r>
              <a:rPr lang="en-US" dirty="0" err="1"/>
              <a:t>Periductal</a:t>
            </a:r>
            <a:r>
              <a:rPr lang="en-US" dirty="0"/>
              <a:t> mastitis</a:t>
            </a:r>
          </a:p>
          <a:p>
            <a:pPr lvl="1"/>
            <a:r>
              <a:rPr lang="en-US" dirty="0"/>
              <a:t>Mammary duct </a:t>
            </a:r>
            <a:r>
              <a:rPr lang="en-US" dirty="0" err="1"/>
              <a:t>ectasia</a:t>
            </a:r>
            <a:r>
              <a:rPr lang="en-US" dirty="0"/>
              <a:t> </a:t>
            </a:r>
            <a:r>
              <a:rPr lang="en-US" dirty="0">
                <a:sym typeface="Wingdings"/>
              </a:rPr>
              <a:t></a:t>
            </a:r>
            <a:r>
              <a:rPr lang="en-US" dirty="0"/>
              <a:t> dilated ducts disease</a:t>
            </a:r>
          </a:p>
          <a:p>
            <a:pPr lvl="1"/>
            <a:r>
              <a:rPr lang="en-US" dirty="0"/>
              <a:t>Fat necrosis: It is usually due to a mechanical or surgical trauma.</a:t>
            </a:r>
          </a:p>
          <a:p>
            <a:pPr lvl="1"/>
            <a:r>
              <a:rPr lang="en-US" dirty="0"/>
              <a:t>Lymphocytic </a:t>
            </a:r>
            <a:r>
              <a:rPr lang="en-US" dirty="0" err="1"/>
              <a:t>mastopathy</a:t>
            </a:r>
            <a:r>
              <a:rPr lang="en-US" dirty="0"/>
              <a:t> (sclerosing lymphocytic </a:t>
            </a:r>
            <a:r>
              <a:rPr lang="en-US" dirty="0" err="1"/>
              <a:t>lobulitis</a:t>
            </a:r>
            <a:r>
              <a:rPr lang="en-US" dirty="0"/>
              <a:t>): It is seen in diabetic women.</a:t>
            </a:r>
          </a:p>
          <a:p>
            <a:pPr lvl="1"/>
            <a:r>
              <a:rPr lang="en-US" dirty="0"/>
              <a:t>Granulomatous mastitis: It can be idiopathic, due to </a:t>
            </a:r>
            <a:r>
              <a:rPr lang="en-US" dirty="0" err="1"/>
              <a:t>sarcoidosis</a:t>
            </a:r>
            <a:r>
              <a:rPr lang="en-US" dirty="0"/>
              <a:t> or TB.</a:t>
            </a:r>
          </a:p>
          <a:p>
            <a:pPr lvl="2"/>
            <a:endParaRPr lang="en-US" dirty="0"/>
          </a:p>
          <a:p>
            <a:r>
              <a:rPr lang="en-US" b="1" dirty="0">
                <a:cs typeface="Times New Roman" panose="02020603050405020304" pitchFamily="18" charset="0"/>
              </a:rPr>
              <a:t>Benign epithelial lesions</a:t>
            </a:r>
          </a:p>
          <a:p>
            <a:pPr lvl="1"/>
            <a:r>
              <a:rPr lang="en-US" dirty="0"/>
              <a:t>Non proliferative breast changes (fibrocystic changes)</a:t>
            </a:r>
          </a:p>
          <a:p>
            <a:pPr lvl="1"/>
            <a:r>
              <a:rPr lang="en-US" dirty="0"/>
              <a:t>Proliferative breast disease without atypia</a:t>
            </a:r>
          </a:p>
          <a:p>
            <a:pPr lvl="1"/>
            <a:r>
              <a:rPr lang="en-US" dirty="0"/>
              <a:t>Proliferative breast disease with atypia /Atypical hyperplasia</a:t>
            </a:r>
          </a:p>
          <a:p>
            <a:endParaRPr lang="en-US" b="1" dirty="0">
              <a:cs typeface="Times New Roman" panose="02020603050405020304" pitchFamily="18" charset="0"/>
            </a:endParaRPr>
          </a:p>
          <a:p>
            <a:r>
              <a:rPr lang="en-US" b="1" dirty="0">
                <a:cs typeface="Times New Roman" panose="02020603050405020304" pitchFamily="18" charset="0"/>
              </a:rPr>
              <a:t>Benign stromal lesions</a:t>
            </a:r>
          </a:p>
          <a:p>
            <a:pPr lvl="1"/>
            <a:r>
              <a:rPr lang="en-US" dirty="0"/>
              <a:t>Fibroadenoma</a:t>
            </a:r>
          </a:p>
          <a:p>
            <a:pPr lvl="1"/>
            <a:r>
              <a:rPr lang="en-US" dirty="0"/>
              <a:t>Benign phyllodes tumors</a:t>
            </a: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324911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0" indent="0" algn="ctr">
              <a:buNone/>
            </a:pPr>
            <a:r>
              <a:rPr lang="en-US" sz="4000" b="1" dirty="0">
                <a:cs typeface="Times New Roman" panose="02020603050405020304" pitchFamily="18" charset="0"/>
              </a:rPr>
              <a:t>Inflammatory </a:t>
            </a:r>
            <a:r>
              <a:rPr lang="en-US" sz="4000" b="1" dirty="0" smtClean="0">
                <a:cs typeface="Times New Roman" panose="02020603050405020304" pitchFamily="18" charset="0"/>
              </a:rPr>
              <a:t>Lesions</a:t>
            </a:r>
            <a:endParaRPr lang="en-US" sz="4000" b="1" dirty="0">
              <a:cs typeface="Times New Roman" panose="02020603050405020304" pitchFamily="18" charset="0"/>
            </a:endParaRPr>
          </a:p>
          <a:p>
            <a:pPr marL="0" indent="0" algn="ctr">
              <a:buNone/>
            </a:pP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265569866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TF00001241</Template>
  <TotalTime>180</TotalTime>
  <Words>1817</Words>
  <Application>Microsoft Office PowerPoint</Application>
  <PresentationFormat>Widescreen</PresentationFormat>
  <Paragraphs>279</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Calibri</vt:lpstr>
      <vt:lpstr>Franklin Gothic Book</vt:lpstr>
      <vt:lpstr>Times New Roman</vt:lpstr>
      <vt:lpstr>Wingdings</vt:lpstr>
      <vt:lpstr>Crop</vt:lpstr>
      <vt:lpstr>Benign breast diseases</vt:lpstr>
      <vt:lpstr>Objectives</vt:lpstr>
      <vt:lpstr>Introduction</vt:lpstr>
      <vt:lpstr>PowerPoint Presentation</vt:lpstr>
      <vt:lpstr>Clinical Presentation of Breast Diseases</vt:lpstr>
      <vt:lpstr>Clinical Presentation of Breast Diseases</vt:lpstr>
      <vt:lpstr>Mammographic Screening</vt:lpstr>
      <vt:lpstr>Benign Breast Lesions</vt:lpstr>
      <vt:lpstr>PowerPoint Presentation</vt:lpstr>
      <vt:lpstr>Mastitis</vt:lpstr>
      <vt:lpstr>PowerPoint Presentation</vt:lpstr>
      <vt:lpstr>Non Proliferative Breast Changes (Fibrocystic Changes) </vt:lpstr>
      <vt:lpstr>Non Proliferative Breast Changes (Fibrocystic Changes) </vt:lpstr>
      <vt:lpstr>PowerPoint Presentation</vt:lpstr>
      <vt:lpstr>Proliferative Disease Without Atypia</vt:lpstr>
      <vt:lpstr>Epithelial Hyperplasia (usual ductal hyperplasia)</vt:lpstr>
      <vt:lpstr>PowerPoint Presentation</vt:lpstr>
      <vt:lpstr>Sclerosing Adenosis</vt:lpstr>
      <vt:lpstr>PowerPoint Presentation</vt:lpstr>
      <vt:lpstr>Complex Sclerosing Lesion (Radial Scar).  </vt:lpstr>
      <vt:lpstr>PowerPoint Presentation</vt:lpstr>
      <vt:lpstr>Intraductal Papillomas</vt:lpstr>
      <vt:lpstr>PowerPoint Presentation</vt:lpstr>
      <vt:lpstr>Proliferative breast disease with atypia (Atypical hyperplasia)</vt:lpstr>
      <vt:lpstr>PowerPoint Presentation</vt:lpstr>
      <vt:lpstr>PowerPoint Presentation</vt:lpstr>
      <vt:lpstr>PowerPoint Presentation</vt:lpstr>
      <vt:lpstr>Fibroadenoma</vt:lpstr>
      <vt:lpstr>Fibroadenoma</vt:lpstr>
      <vt:lpstr>Fibroadenoma</vt:lpstr>
      <vt:lpstr>Phyllodes Tumors</vt:lpstr>
      <vt:lpstr>Benign Phyllodes Tumor</vt:lpstr>
      <vt:lpstr>References</vt:lpstr>
      <vt:lpstr>End of lecture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Maria Arafah</cp:lastModifiedBy>
  <cp:revision>42</cp:revision>
  <dcterms:created xsi:type="dcterms:W3CDTF">2015-09-21T23:24:45Z</dcterms:created>
  <dcterms:modified xsi:type="dcterms:W3CDTF">2018-04-01T07:07:37Z</dcterms:modified>
</cp:coreProperties>
</file>