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7" r:id="rId2"/>
    <p:sldId id="256" r:id="rId3"/>
    <p:sldId id="257" r:id="rId4"/>
    <p:sldId id="369" r:id="rId5"/>
    <p:sldId id="327" r:id="rId6"/>
    <p:sldId id="308" r:id="rId7"/>
    <p:sldId id="309" r:id="rId8"/>
    <p:sldId id="362" r:id="rId9"/>
    <p:sldId id="358" r:id="rId10"/>
    <p:sldId id="357" r:id="rId11"/>
    <p:sldId id="359" r:id="rId12"/>
    <p:sldId id="366" r:id="rId13"/>
    <p:sldId id="343" r:id="rId14"/>
    <p:sldId id="344" r:id="rId15"/>
    <p:sldId id="347" r:id="rId16"/>
    <p:sldId id="368" r:id="rId17"/>
    <p:sldId id="35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200F2"/>
    <a:srgbClr val="FFFFCC"/>
    <a:srgbClr val="000000"/>
    <a:srgbClr val="CCFF66"/>
    <a:srgbClr val="CCFFFF"/>
    <a:srgbClr val="FFFFFF"/>
    <a:srgbClr val="FA00FA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72" autoAdjust="0"/>
    <p:restoredTop sz="94660"/>
  </p:normalViewPr>
  <p:slideViewPr>
    <p:cSldViewPr>
      <p:cViewPr varScale="1">
        <p:scale>
          <a:sx n="110" d="100"/>
          <a:sy n="110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38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7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99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31000">
              <a:srgbClr val="CCFFFF">
                <a:alpha val="28000"/>
              </a:srgbClr>
            </a:gs>
            <a:gs pos="51000">
              <a:srgbClr val="FFDDDD"/>
            </a:gs>
            <a:gs pos="90000">
              <a:srgbClr val="E4FF97">
                <a:alpha val="89804"/>
              </a:srgbClr>
            </a:gs>
            <a:gs pos="100000">
              <a:srgbClr val="8970A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Prof. </a:t>
            </a:r>
            <a:r>
              <a:rPr lang="en-US" b="1" dirty="0" err="1" smtClean="0">
                <a:solidFill>
                  <a:srgbClr val="6600FF"/>
                </a:solidFill>
              </a:rPr>
              <a:t>Mohamad</a:t>
            </a:r>
            <a:r>
              <a:rPr lang="en-US" b="1" dirty="0" smtClean="0">
                <a:solidFill>
                  <a:srgbClr val="6600FF"/>
                </a:solidFill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</a:rPr>
              <a:t>Alhumayyd</a:t>
            </a: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>Dept. of Pharmacology</a:t>
            </a:r>
            <a:endParaRPr lang="ar-SA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GnRHR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-Point Star 24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1371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GIT disturbances, abdominal pain, nausea….etc</a:t>
            </a:r>
          </a:p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Headache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latin typeface="Arial Narrow" pitchFamily="34" charset="0"/>
              </a:rPr>
              <a:t>Hypoestrogenism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on long term use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spc="-30" dirty="0" smtClean="0">
                <a:solidFill>
                  <a:srgbClr val="FA00FA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Hot flashes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L</a:t>
            </a:r>
            <a:r>
              <a:rPr lang="en-US" sz="2400" b="1" dirty="0" smtClean="0">
                <a:latin typeface="Arial Narrow" pitchFamily="34" charset="0"/>
              </a:rPr>
              <a:t>ibido  	 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 </a:t>
            </a:r>
            <a:r>
              <a:rPr lang="en-US" sz="2400" b="1" dirty="0" smtClean="0">
                <a:latin typeface="Arial Narrow" pitchFamily="34" charset="0"/>
              </a:rPr>
              <a:t>Osteoporosis 	</a:t>
            </a:r>
            <a:r>
              <a:rPr lang="en-US" sz="2400" b="1" smtClean="0">
                <a:latin typeface="Arial Narrow" pitchFamily="34" charset="0"/>
              </a:rPr>
              <a:t>	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Clr>
                <a:srgbClr val="FF00FF"/>
              </a:buClr>
              <a:buSzPct val="80000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Rarely ovarian </a:t>
            </a:r>
            <a:r>
              <a:rPr lang="en-US" sz="2400" b="1" dirty="0" err="1" smtClean="0">
                <a:latin typeface="Arial Narrow" pitchFamily="34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(</a:t>
            </a:r>
            <a:r>
              <a:rPr lang="en-US" sz="2400" b="1" dirty="0" smtClean="0">
                <a:latin typeface="Arial Narrow" pitchFamily="34" charset="0"/>
              </a:rPr>
              <a:t>ovaries swell &amp; enlarge)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30480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 OF </a:t>
            </a:r>
            <a:r>
              <a:rPr lang="en-US" sz="2200" dirty="0" err="1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GnRH</a:t>
            </a: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2192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2199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2348247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418"/>
            <a:ext cx="2590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3.GONADOTROPHINS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64" y="838200"/>
            <a:ext cx="81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Are naturally produced by the pituitary gland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For therapeutic use, extracted forms are available as</a:t>
            </a:r>
            <a:r>
              <a:rPr lang="en-US" sz="2400" b="1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;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Human Menopausal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hMG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) extracted from post</a:t>
            </a:r>
            <a:r>
              <a:rPr lang="en-US" sz="2400" b="1" dirty="0" smtClean="0">
                <a:latin typeface="Arial Narrow" pitchFamily="34" charset="0"/>
              </a:rPr>
              <a:t>menopausal urine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contains 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Human Chorionic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hCG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extracted from u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contains mainly LH) 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 smtClean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"/>
            <a:ext cx="1475084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19100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Stimulation &amp; induction of ovulation in infertility 2</a:t>
            </a:r>
            <a:r>
              <a:rPr lang="en-US" sz="2400" b="1" baseline="30000" dirty="0" smtClean="0">
                <a:latin typeface="Arial Narrow" pitchFamily="34" charset="0"/>
              </a:rPr>
              <a:t>ndry </a:t>
            </a: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err="1" smtClean="0">
                <a:latin typeface="Arial Narrow" pitchFamily="34" charset="0"/>
              </a:rPr>
              <a:t>gonadotropin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deficiency (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pituitary insufficiency)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90800" y="533400"/>
            <a:ext cx="8382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3295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 smtClean="0">
                <a:latin typeface="Arial Narrow" pitchFamily="34" charset="0"/>
              </a:rPr>
              <a:t>&gt;</a:t>
            </a:r>
            <a:r>
              <a:rPr lang="en-US" sz="2400" b="1" dirty="0" smtClean="0">
                <a:latin typeface="Arial Narrow" pitchFamily="34" charset="0"/>
              </a:rPr>
              <a:t>75 %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hMG</a:t>
            </a:r>
            <a:r>
              <a:rPr lang="en-US" sz="2400" b="1" spc="-40" dirty="0" smtClean="0">
                <a:latin typeface="Arial Narrow" pitchFamily="34" charset="0"/>
              </a:rPr>
              <a:t> is given </a:t>
            </a:r>
            <a:r>
              <a:rPr lang="en-US" sz="2400" b="1" spc="-40" dirty="0" err="1" smtClean="0">
                <a:latin typeface="Arial Narrow" pitchFamily="34" charset="0"/>
              </a:rPr>
              <a:t>i.m</a:t>
            </a:r>
            <a:r>
              <a:rPr lang="en-US" sz="2400" b="1" spc="-40" dirty="0" smtClean="0">
                <a:latin typeface="Arial Narrow" pitchFamily="34" charset="0"/>
              </a:rPr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hCG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on (10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- 12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day) for ovum </a:t>
            </a:r>
            <a:r>
              <a:rPr lang="en-US" sz="2400" b="1" smtClean="0">
                <a:latin typeface="Arial Narrow" pitchFamily="34" charset="0"/>
                <a:sym typeface="Wingdings 3"/>
              </a:rPr>
              <a:t>retreival </a:t>
            </a:r>
            <a:r>
              <a:rPr lang="en-US" sz="2400" b="1" dirty="0">
                <a:latin typeface="Arial Narrow" pitchFamily="34" charset="0"/>
                <a:sym typeface="Wingdings 3"/>
              </a:rPr>
              <a:t>.</a:t>
            </a:r>
            <a:endParaRPr lang="en-US" sz="2400" b="1" u="heavy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FSH containing preparations;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Fever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Ovarian enlargement (hyper stimulation)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 smtClean="0">
                <a:latin typeface="Arial Narrow" pitchFamily="34" charset="0"/>
              </a:rPr>
              <a:t>LH containing preparations;   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Headache  &amp;  edema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7836"/>
              </p:ext>
            </p:extLst>
          </p:nvPr>
        </p:nvGraphicFramePr>
        <p:xfrm>
          <a:off x="4155057" y="-283781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Document" r:id="rId3" imgW="5955230" imgH="4752347" progId="Word.Document.12">
                  <p:embed/>
                </p:oleObj>
              </mc:Choice>
              <mc:Fallback>
                <p:oleObj name="Document" r:id="rId3" imgW="5955230" imgH="475234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057" y="-283781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2018"/>
            <a:ext cx="1828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4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564842"/>
            <a:ext cx="1905000" cy="425758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 smtClean="0">
                <a:solidFill>
                  <a:srgbClr val="8970A8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1619924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72" y="1600200"/>
            <a:ext cx="5144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     D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 smtClean="0">
                <a:latin typeface="Arial Narrow" pitchFamily="34" charset="0"/>
              </a:rPr>
              <a:t>pituitary gland &amp; i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nhibits </a:t>
            </a:r>
            <a:r>
              <a:rPr lang="en-US" sz="2400" b="1" spc="-30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prolactin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 secretion 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904" y="990600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an ergot derivative( not a hormone) 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4062"/>
            <a:ext cx="4724400" cy="5638245"/>
            <a:chOff x="3657600" y="990600"/>
            <a:chExt cx="5257800" cy="5638245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600"/>
              <a:ext cx="4038600" cy="52076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912010" y="6197958"/>
              <a:ext cx="27985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6600FF"/>
                  </a:solidFill>
                  <a:latin typeface="Bernard MT Condensed" pitchFamily="18" charset="0"/>
                </a:rPr>
                <a:t>Hyperprolactinaemia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66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6600FF"/>
                  </a:solidFill>
                  <a:latin typeface="Bernard MT Condensed" pitchFamily="18" charset="0"/>
                </a:rPr>
                <a:t>No Ovulation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335368"/>
              <a:ext cx="1828800" cy="438582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 smtClean="0">
                  <a:solidFill>
                    <a:srgbClr val="7030A0"/>
                  </a:solidFill>
                  <a:latin typeface="Bernard MT Condensed" pitchFamily="18" charset="0"/>
                </a:rPr>
                <a:t>Bromocreptine</a:t>
              </a:r>
              <a:endParaRPr lang="en-US" sz="2000" dirty="0" smtClean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3" name="5-Point Star 22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9104" y="3307616"/>
            <a:ext cx="1371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" y="3764816"/>
            <a:ext cx="5791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Female infertility 2</a:t>
            </a:r>
            <a:r>
              <a:rPr lang="en-US" sz="2400" b="1" baseline="30000" dirty="0" smtClean="0">
                <a:latin typeface="Arial Narrow" pitchFamily="34" charset="0"/>
                <a:cs typeface="Times New Roman" pitchFamily="18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to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hyperprolactinaemia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253458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4720680"/>
            <a:ext cx="434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GIT disturbances; nausea,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vomiting, constipation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Headache dizziness  &amp;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orthostatic hypotension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46488" y="76200"/>
            <a:ext cx="277291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400" dirty="0">
                <a:latin typeface="Bernard MT Condensed" pitchFamily="18" charset="0"/>
              </a:rPr>
              <a:t>4</a:t>
            </a:r>
            <a:r>
              <a:rPr lang="en-US" sz="2400" dirty="0" smtClean="0"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AU" sz="2200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/>
      <p:bldP spid="28" grpId="0" animBg="1"/>
      <p:bldP spid="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133600"/>
          </a:xfrm>
        </p:spPr>
        <p:txBody>
          <a:bodyPr>
            <a:normAutofit/>
          </a:bodyPr>
          <a:lstStyle/>
          <a:p>
            <a:pPr algn="l"/>
            <a:r>
              <a:rPr lang="en-US" spc="-50" smtClean="0">
                <a:latin typeface="Bernard MT Condensed" pitchFamily="18" charset="0"/>
              </a:rPr>
              <a:t>5.POLYCYSTIC </a:t>
            </a:r>
            <a:r>
              <a:rPr lang="en-US" spc="-50" dirty="0">
                <a:latin typeface="Bernard MT Condensed" pitchFamily="18" charset="0"/>
              </a:rPr>
              <a:t>OVARIAN SYNDROME</a:t>
            </a:r>
            <a:r>
              <a:rPr lang="ar-SA" spc="-50" dirty="0">
                <a:latin typeface="Bernard MT Condensed" pitchFamily="18" charset="0"/>
              </a:rPr>
              <a:t> </a:t>
            </a:r>
            <a:r>
              <a:rPr lang="en-US" spc="-50" dirty="0">
                <a:latin typeface="Bernard MT Condensed" pitchFamily="18" charset="0"/>
              </a:rPr>
              <a:t>(PCOS)</a:t>
            </a:r>
            <a:br>
              <a:rPr lang="en-US" spc="-50" dirty="0">
                <a:latin typeface="Bernard MT Condensed" pitchFamily="18" charset="0"/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6400800" cy="2505301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spc="-50" dirty="0" smtClean="0">
                <a:solidFill>
                  <a:srgbClr val="00B0F0"/>
                </a:solidFill>
                <a:latin typeface="Bernard MT Condensed" pitchFamily="18" charset="0"/>
              </a:rPr>
              <a:t>M</a:t>
            </a: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ost common cause  of infertility</a:t>
            </a:r>
          </a:p>
          <a:p>
            <a:pPr algn="l"/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The exact cause of PCOS is unknown</a:t>
            </a:r>
          </a:p>
          <a:p>
            <a:pPr algn="l"/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Insulin resistance may play a role  ??? </a:t>
            </a:r>
            <a:b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   </a:t>
            </a:r>
            <a:r>
              <a:rPr lang="en-US" sz="2800" b="1" spc="-5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Metformin</a:t>
            </a:r>
          </a:p>
          <a:p>
            <a:pPr algn="l"/>
            <a:r>
              <a:rPr lang="en-US" sz="2800" b="1" spc="-5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spc="-5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Clomiphene also used </a:t>
            </a: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27393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638800" y="34368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76800" y="23700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629400" y="5494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5943600" y="44274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239000" y="35814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146800" y="18288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778" y="15027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549" y="204990"/>
            <a:ext cx="2675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712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527417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644D7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644D7F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Recall how ovulation occurs and specify its hormonal regulation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Classify ovulation inducing drugs in relevance to the existing deficits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Expand on the pharmacology of each group with respect to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mechanism of action, protocol of administration,  indication, efficacy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rate  and adverse effects.</a:t>
            </a:r>
            <a:endParaRPr lang="en-US" sz="2400" b="1" dirty="0">
              <a:solidFill>
                <a:srgbClr val="644D7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163" y="2749457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745A9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745A9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892084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92084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686800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486400" y="11430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92111" y="19575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38862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3056" y="3810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6800"/>
            <a:ext cx="2362200" cy="2133600"/>
            <a:chOff x="3200400" y="1657782"/>
            <a:chExt cx="2362200" cy="2133600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571264" y="1657782"/>
              <a:ext cx="10136" cy="169501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60872" y="10675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8753" y="10793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0549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flipH="1">
            <a:off x="5892084" y="5713926"/>
            <a:ext cx="259080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06684" y="5638800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618963" y="2266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Bromocreptine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6753" y="1860132"/>
            <a:ext cx="1828800" cy="408445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0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81249" y="1066800"/>
            <a:ext cx="2772912" cy="738609"/>
            <a:chOff x="3243241" y="1066800"/>
            <a:chExt cx="2772912" cy="738609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>
              <a:off x="4638263" y="1218406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 flipH="1">
              <a:off x="3243241" y="1343744"/>
              <a:ext cx="2772912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400" dirty="0">
                  <a:latin typeface="Bernard MT Condensed" pitchFamily="18" charset="0"/>
                </a:rPr>
                <a:t>4</a:t>
              </a:r>
              <a:r>
                <a:rPr lang="en-US" sz="2400" dirty="0" smtClean="0">
                  <a:latin typeface="Bernard MT Condensed" pitchFamily="18" charset="0"/>
                </a:rPr>
                <a:t>.</a:t>
              </a: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AU" sz="2200" dirty="0" smtClean="0">
                  <a:ln w="12700">
                    <a:solidFill>
                      <a:srgbClr val="8970A8"/>
                    </a:solidFill>
                  </a:ln>
                  <a:latin typeface="Bernard MT Condensed" pitchFamily="18" charset="0"/>
                </a:rPr>
                <a:t>Hyperprolactinaemia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8600" y="5181600"/>
            <a:ext cx="4724400" cy="1138773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r>
              <a:rPr lang="en-US" sz="2200" spc="-50" dirty="0" smtClean="0">
                <a:latin typeface="Bernard MT Condensed" pitchFamily="18" charset="0"/>
              </a:rPr>
              <a:t>5. POLYCYSTIC OVARIAN SYNDROME</a:t>
            </a:r>
            <a:r>
              <a:rPr lang="ar-SA" sz="2200" spc="-50" dirty="0" smtClean="0">
                <a:latin typeface="Bernard MT Condensed" pitchFamily="18" charset="0"/>
              </a:rPr>
              <a:t> </a:t>
            </a:r>
            <a:r>
              <a:rPr lang="en-US" sz="2200" spc="-50" dirty="0">
                <a:latin typeface="Bernard MT Condensed" pitchFamily="18" charset="0"/>
              </a:rPr>
              <a:t>(</a:t>
            </a:r>
            <a:r>
              <a:rPr lang="en-US" sz="2200" spc="-50" dirty="0" smtClean="0">
                <a:latin typeface="Bernard MT Condensed" pitchFamily="18" charset="0"/>
              </a:rPr>
              <a:t>PCOS)</a:t>
            </a:r>
          </a:p>
          <a:p>
            <a:r>
              <a:rPr lang="en-US" sz="2200" b="1" spc="-50" dirty="0" smtClean="0">
                <a:latin typeface="Arial Narrow" panose="020B0606020202030204" pitchFamily="34" charset="0"/>
              </a:rPr>
              <a:t>    </a:t>
            </a:r>
            <a:r>
              <a:rPr lang="en-US" sz="2200" b="1" spc="-50" dirty="0" smtClean="0">
                <a:solidFill>
                  <a:srgbClr val="6600FF"/>
                </a:solidFill>
                <a:latin typeface="Arial Narrow" panose="020B0606020202030204" pitchFamily="34" charset="0"/>
              </a:rPr>
              <a:t>Clomiphene, </a:t>
            </a:r>
            <a:r>
              <a:rPr lang="en-US" sz="2200" b="1" spc="-50" smtClean="0">
                <a:solidFill>
                  <a:srgbClr val="6600FF"/>
                </a:solidFill>
                <a:latin typeface="Arial Narrow" panose="020B0606020202030204" pitchFamily="34" charset="0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anose="020B0606020202030204" pitchFamily="34" charset="0"/>
            </a:endParaRPr>
          </a:p>
          <a:p>
            <a:r>
              <a:rPr lang="en-US" sz="2200" b="1" spc="-50" dirty="0">
                <a:solidFill>
                  <a:srgbClr val="6600FF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spc="-50" dirty="0" smtClean="0">
                <a:solidFill>
                  <a:srgbClr val="6600FF"/>
                </a:solidFill>
                <a:latin typeface="Arial Narrow" panose="020B0606020202030204" pitchFamily="34" charset="0"/>
              </a:rPr>
              <a:t>   </a:t>
            </a:r>
            <a:r>
              <a:rPr lang="en-US" sz="2400" b="1" spc="-50" dirty="0" smtClean="0">
                <a:solidFill>
                  <a:srgbClr val="6600FF"/>
                </a:solidFill>
                <a:latin typeface="Arial Narrow" pitchFamily="34" charset="0"/>
              </a:rPr>
              <a:t>Metformin </a:t>
            </a:r>
            <a:r>
              <a:rPr lang="en-US" sz="2400" b="1" spc="-50" dirty="0" smtClean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1139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  <p:bldP spid="34" grpId="0"/>
      <p:bldP spid="49" grpId="0" animBg="1"/>
      <p:bldP spid="53" grpId="0"/>
      <p:bldP spid="5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53" y="180115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Compete with estrogen on the hypothalamus and anterior pituitary gland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</a:t>
            </a:r>
            <a:r>
              <a:rPr lang="en-US" sz="2400" b="1" dirty="0" smtClean="0">
                <a:latin typeface="Arial Narrow" pitchFamily="34" charset="0"/>
              </a:rPr>
              <a:t>negative feed back of endogenous estrogen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>
                <a:latin typeface="Arial Narrow" pitchFamily="34" charset="0"/>
              </a:rPr>
              <a:t>production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of </a:t>
            </a:r>
            <a:r>
              <a:rPr lang="en-US" sz="2400" b="1" dirty="0">
                <a:latin typeface="Arial Narrow" pitchFamily="34" charset="0"/>
              </a:rPr>
              <a:t>FSH &amp; LH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dirty="0">
                <a:latin typeface="Bernard MT Condensed" pitchFamily="18" charset="0"/>
                <a:sym typeface="Wingdings 3"/>
              </a:rPr>
              <a:t>OVULATION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1828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970A8"/>
                </a:solidFill>
                <a:latin typeface="Bernard MT Condensed" pitchFamily="18" charset="0"/>
              </a:rPr>
              <a:t>1. CLOMIPHENE</a:t>
            </a:r>
            <a:endParaRPr lang="en-US" sz="2200" dirty="0">
              <a:solidFill>
                <a:srgbClr val="8970A8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76800" y="685800"/>
            <a:ext cx="4419600" cy="3962400"/>
            <a:chOff x="4992756" y="457200"/>
            <a:chExt cx="4419600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4B3A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2286000" cy="523220"/>
              <a:chOff x="7010400" y="3352800"/>
              <a:chExt cx="2286000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1400" y="341612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 smtClean="0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40" name="5-Point Star 39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5003442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Female infertility; </a:t>
            </a:r>
          </a:p>
          <a:p>
            <a:pPr lvl="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</a:rPr>
              <a:t>   not due to ovarian or pituitary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AU" sz="24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The success rate for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ovulation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80% &amp; pregnancy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784" y="45720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37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39624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Clomiphene</a:t>
            </a: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50 mg/d for 5 days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 of the cycle to the 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If no response give 100 mg for 5 days again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to10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Each dose can be repeated not more </a:t>
            </a:r>
            <a:r>
              <a:rPr lang="en-US" sz="2400" b="1" smtClean="0">
                <a:latin typeface="Arial Narrow" pitchFamily="34" charset="0"/>
              </a:rPr>
              <a:t>than 3 </a:t>
            </a:r>
            <a:r>
              <a:rPr lang="en-US" sz="2400" b="1" dirty="0" smtClean="0">
                <a:latin typeface="Arial Narrow" pitchFamily="34" charset="0"/>
              </a:rPr>
              <a:t>cycles .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648163" y="6412605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2400" y="4852273"/>
            <a:ext cx="4800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1.Hot Flushes 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426160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76800" y="4873665"/>
            <a:ext cx="3810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6.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9.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of the             ovaries &amp; high incidence of multiple birth(75% twins).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0358"/>
              </p:ext>
            </p:extLst>
          </p:nvPr>
        </p:nvGraphicFramePr>
        <p:xfrm>
          <a:off x="2914962" y="-10668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4" imgW="5955230" imgH="4752347" progId="Word.Document.12">
                  <p:embed/>
                </p:oleObj>
              </mc:Choice>
              <mc:Fallback>
                <p:oleObj name="Document" r:id="rId4" imgW="5955230" imgH="4752347" progId="Word.Documen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62" y="-10668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71" grpId="0" build="p"/>
      <p:bldP spid="72" grpId="0" animBg="1"/>
      <p:bldP spid="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942866"/>
            <a:ext cx="8763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similar &amp; alternative to </a:t>
            </a:r>
            <a:r>
              <a:rPr lang="en-US" sz="2400" b="1" dirty="0" err="1" smtClean="0">
                <a:latin typeface="Arial Narrow" pitchFamily="34" charset="0"/>
              </a:rPr>
              <a:t>clomiphene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But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differ in being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Non Steroidal.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solidFill>
                <a:srgbClr val="F200F2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970" y="2025799"/>
            <a:ext cx="85344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It is a good alternative to clomiphene in women with PCOS and clomiphene- resistant cases.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Used in palliative treatment of estrogen receptor- positive breast cancer.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endParaRPr lang="en-US" sz="2400" b="1" i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</a:pPr>
            <a:r>
              <a:rPr lang="en-US" sz="2800" b="1" i="1" dirty="0">
                <a:latin typeface="Arial Narrow" pitchFamily="34" charset="0"/>
              </a:rPr>
              <a:t>But why not clomiphene ?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</a:pP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970A8"/>
                </a:solidFill>
                <a:latin typeface="Bernard MT Condensed" pitchFamily="18" charset="0"/>
              </a:rPr>
              <a:t>2. TAMOXIFEN</a:t>
            </a:r>
            <a:endParaRPr lang="en-US" sz="2400" dirty="0">
              <a:solidFill>
                <a:srgbClr val="8970A8"/>
              </a:solidFill>
              <a:latin typeface="Harlow Solid Italic" pitchFamily="8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1628725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hypothalmic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amenorrhea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deficient)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agonist activity: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Leuprolin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Goserelin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agonists, given S.C. in a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(drip)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to stimulate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release (1 – 10 µg / 60 – 120 min)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    Start from day 2-3 of cycle up to day 10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continuously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(paradoxical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opposite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effect),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gonadal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suppression is desirable e.g.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precocious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puberty and advanced breast cancer in women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prostatic cancer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5792</TotalTime>
  <Words>636</Words>
  <Application>Microsoft Office PowerPoint</Application>
  <PresentationFormat>On-screen Show (4:3)</PresentationFormat>
  <Paragraphs>220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Aharoni</vt:lpstr>
      <vt:lpstr>Arial</vt:lpstr>
      <vt:lpstr>Arial Black</vt:lpstr>
      <vt:lpstr>Arial Narrow</vt:lpstr>
      <vt:lpstr>Bernard MT Condensed</vt:lpstr>
      <vt:lpstr>Calibri</vt:lpstr>
      <vt:lpstr>Cordia New</vt:lpstr>
      <vt:lpstr>Harlow Solid Italic</vt:lpstr>
      <vt:lpstr>Symbol</vt:lpstr>
      <vt:lpstr>Times New Roman</vt:lpstr>
      <vt:lpstr>Wingdings</vt:lpstr>
      <vt:lpstr>Wingdings 2</vt:lpstr>
      <vt:lpstr>Wingdings 3</vt:lpstr>
      <vt:lpstr>Office Theme</vt:lpstr>
      <vt:lpstr>Document</vt:lpstr>
      <vt:lpstr>Prof. Mohamad Alhumayyd  Dept. of 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5.POLYCYSTIC OVARIAN SYNDROME (PCOS) 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kk105041</cp:lastModifiedBy>
  <cp:revision>281</cp:revision>
  <dcterms:created xsi:type="dcterms:W3CDTF">2011-01-18T06:03:43Z</dcterms:created>
  <dcterms:modified xsi:type="dcterms:W3CDTF">2018-03-25T06:40:48Z</dcterms:modified>
</cp:coreProperties>
</file>