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9" r:id="rId17"/>
    <p:sldId id="295" r:id="rId18"/>
    <p:sldId id="296" r:id="rId19"/>
    <p:sldId id="301" r:id="rId20"/>
    <p:sldId id="29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FFFF"/>
    <a:srgbClr val="CC0000"/>
    <a:srgbClr val="FBFBAF"/>
    <a:srgbClr val="F5F3B5"/>
    <a:srgbClr val="EEEC84"/>
    <a:srgbClr val="D9FFFF"/>
    <a:srgbClr val="FFFFCC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67" autoAdjust="0"/>
  </p:normalViewPr>
  <p:slideViewPr>
    <p:cSldViewPr>
      <p:cViewPr>
        <p:scale>
          <a:sx n="78" d="100"/>
          <a:sy n="78" d="100"/>
        </p:scale>
        <p:origin x="-2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Dr.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Ishfaq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Bukhari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 (HRT started at the beginning of menopause will prevent CVS problems)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HRT increases CVs problems (long term)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in diabetics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‘s.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DA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8212" y="3950228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4636" y="3958815"/>
            <a:ext cx="54864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Irregular vaginal bleeding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HRT).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Nausea.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Vaginal discharge.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Fluid retention. Weight gain.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Breast tenderness (</a:t>
            </a:r>
            <a:r>
              <a:rPr lang="en-US" sz="2400" b="1" dirty="0" smtClean="0">
                <a:solidFill>
                  <a:srgbClr val="FF0000"/>
                </a:solidFill>
              </a:rPr>
              <a:t>patients discontinue HRT</a:t>
            </a:r>
            <a:r>
              <a:rPr lang="en-US" sz="2400" b="1" dirty="0" smtClean="0">
                <a:solidFill>
                  <a:schemeClr val="bg1"/>
                </a:solidFill>
              </a:rPr>
              <a:t>)..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84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Spotting or darkening of skin (on face)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1066800"/>
            <a:ext cx="8586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Conjugated equine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63766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14033"/>
            <a:ext cx="84582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24342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506" y="459441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543800" y="41148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946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305800" y="31242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Progesterone (natural)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but this effect is not as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clear with synthetic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recommended 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665504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mild effect</a:t>
            </a:r>
            <a:endParaRPr lang="en-US" sz="2400" b="1" u="heavy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little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ffect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404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878840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Contraception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Menpauasal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symptoms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Estradiol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given together)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" y="4822369"/>
            <a:ext cx="762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Mood changes, as anxiety, irritability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Headache, dizziness or drowsiness</a:t>
            </a:r>
          </a:p>
          <a:p>
            <a:pPr>
              <a:lnSpc>
                <a:spcPts val="2600"/>
              </a:lnSpc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Nausea, vomiting,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abdominal pain or bloating (distention).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Benefits and Risks of HRT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benefits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Symptoms of menopause (vasomotor, genitourinary)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Osteoporosis (Definite increase in bone mineral density; probable decrease in risk of fractures)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Definite risks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Endometrial cancer (estrogen only)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Venous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thromboembolism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(long term)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Breast cancer (long term 5 yrs)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Uncertain benefits 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Cognitive functions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Note: the risk of </a:t>
            </a:r>
            <a:r>
              <a:rPr lang="en-US" sz="2800" smtClean="0">
                <a:solidFill>
                  <a:srgbClr val="FF0000"/>
                </a:solidFill>
              </a:rPr>
              <a:t>CVS </a:t>
            </a:r>
            <a:r>
              <a:rPr lang="en-US" sz="2800" dirty="0" err="1">
                <a:solidFill>
                  <a:srgbClr val="FF0000"/>
                </a:solidFill>
              </a:rPr>
              <a:t>p</a:t>
            </a:r>
            <a:r>
              <a:rPr lang="en-US" sz="2800" smtClean="0">
                <a:solidFill>
                  <a:srgbClr val="FF0000"/>
                </a:solidFill>
              </a:rPr>
              <a:t>roblems </a:t>
            </a:r>
            <a:r>
              <a:rPr lang="en-US" sz="2800" dirty="0" smtClean="0">
                <a:solidFill>
                  <a:srgbClr val="FF0000"/>
                </a:solidFill>
              </a:rPr>
              <a:t>and breast cancer with HRT is more than their benefits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53895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(oral and non-hormonal)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</a:t>
            </a:r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and uterus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agonist in bone 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Antagonist in breast and partial agonist in bone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 (not necessarily the liver),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200" y="32004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81000" y="4876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hot flushes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565" y="5562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increases hot flushes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very effective preventing vertebral bone fracture and CVs problems less compared to Estrogen) for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osteoprosis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use of bisphosphonate is </a:t>
            </a: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bettere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than SERMs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4343400"/>
            <a:ext cx="1143000" cy="533400"/>
            <a:chOff x="1981200" y="449580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49580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 = 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= antagonist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 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</a:t>
            </a:r>
            <a:r>
              <a:rPr lang="en-US" sz="2300" spc="-30" dirty="0" smtClean="0">
                <a:solidFill>
                  <a:srgbClr val="FF0000"/>
                </a:solidFill>
                <a:latin typeface="Arial Narrow" pitchFamily="34" charset="0"/>
              </a:rPr>
              <a:t>lack of sexual arousal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 (androgens use is not approved by FDA in women)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beans, flaxseeds)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 Avoid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esterogen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dependent breast cancer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(data limited on their efficacy)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Women’s Health Initiative (WHI) and HRT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b="1" dirty="0" smtClean="0"/>
              <a:t>Menopausal Hormone Therapy</a:t>
            </a:r>
          </a:p>
          <a:p>
            <a:pPr fontAlgn="base"/>
            <a:r>
              <a:rPr lang="en-US" dirty="0" smtClean="0"/>
              <a:t>For decades, hormone therapy widely used in menopausal symptoms.</a:t>
            </a:r>
          </a:p>
          <a:p>
            <a:pPr fontAlgn="base"/>
            <a:r>
              <a:rPr lang="en-US" dirty="0" smtClean="0"/>
              <a:t> </a:t>
            </a:r>
            <a:r>
              <a:rPr lang="en-US" b="1" dirty="0" smtClean="0"/>
              <a:t>Estrogen</a:t>
            </a:r>
            <a:r>
              <a:rPr lang="en-US" dirty="0" smtClean="0"/>
              <a:t> has been used alone in  menopausal women who </a:t>
            </a:r>
            <a:r>
              <a:rPr lang="en-US" dirty="0" smtClean="0">
                <a:solidFill>
                  <a:srgbClr val="FF0000"/>
                </a:solidFill>
              </a:rPr>
              <a:t>have had their uterus removed</a:t>
            </a:r>
            <a:r>
              <a:rPr lang="en-US" dirty="0" smtClean="0"/>
              <a:t>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Progestin</a:t>
            </a:r>
            <a:r>
              <a:rPr lang="en-US" dirty="0" smtClean="0"/>
              <a:t>, the synthetic form of an estrogen-related hormone called progesterone, is combined with estrogen in menopausal women </a:t>
            </a:r>
            <a:r>
              <a:rPr lang="en-US" dirty="0" smtClean="0">
                <a:solidFill>
                  <a:srgbClr val="FF0000"/>
                </a:solidFill>
              </a:rPr>
              <a:t>who still have their uterus</a:t>
            </a:r>
            <a:r>
              <a:rPr lang="en-US" dirty="0" smtClean="0"/>
              <a:t>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Women’s Health Initiative (WHI), </a:t>
            </a:r>
            <a:r>
              <a:rPr lang="en-US" dirty="0" smtClean="0">
                <a:solidFill>
                  <a:srgbClr val="FF0000"/>
                </a:solidFill>
              </a:rPr>
              <a:t>a 15-year research program launched in 1991</a:t>
            </a:r>
            <a:r>
              <a:rPr lang="en-US" dirty="0" smtClean="0"/>
              <a:t>, addressed the most common causes of death, disability, and poor quality of life in postmenopausal women.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research program examined the effectiveness of hormone replacement therapy in women</a:t>
            </a:r>
            <a:r>
              <a:rPr lang="en-US" dirty="0" smtClean="0"/>
              <a:t>. In 2002, findings from two WHI clinical trials examined: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plus progestin in women with a uterus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The use of estrogen only in women without a uterus.</a:t>
            </a:r>
          </a:p>
          <a:p>
            <a:pPr fontAlgn="base"/>
            <a:r>
              <a:rPr lang="en-US" dirty="0" smtClean="0"/>
              <a:t>In both studies, women were randomly assigned to receive either the hormone medication or placebo. 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In both studies, when compared with placebo, the hormone medication (whether estrogen plus progestin or estrogen only) resulted in an increased risk of </a:t>
            </a:r>
            <a:r>
              <a:rPr lang="en-US" b="1" dirty="0" smtClean="0">
                <a:solidFill>
                  <a:srgbClr val="FF0000"/>
                </a:solidFill>
              </a:rPr>
              <a:t>stroke and blood clots</a:t>
            </a:r>
            <a:r>
              <a:rPr lang="en-US" dirty="0" smtClean="0"/>
              <a:t>. In addition, the estrogen plus progestin medication resulted in an increased risk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heart attack and breast cancer</a:t>
            </a:r>
            <a:r>
              <a:rPr lang="en-US" dirty="0" smtClean="0"/>
              <a:t>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These concerns are one reason that many women are turning to mind and body practices and natural products to help with menopausal symptoms.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Non-hormonal agents used in management of menopausal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Fluoxetins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(SSRI)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Clonidine</a:t>
            </a:r>
            <a:r>
              <a:rPr lang="en-US" dirty="0" smtClean="0">
                <a:solidFill>
                  <a:schemeClr val="accent5"/>
                </a:solidFill>
              </a:rPr>
              <a:t> (centrally acting antihypertensive)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Gabapentin</a:t>
            </a:r>
            <a:r>
              <a:rPr lang="en-US" dirty="0" smtClean="0">
                <a:solidFill>
                  <a:schemeClr val="accent5"/>
                </a:solidFill>
              </a:rPr>
              <a:t> (anti-convulsant)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Physical activity: exercise, smoking cessation and relaxation of mind will improve symptoms of </a:t>
            </a:r>
            <a:r>
              <a:rPr lang="en-US" dirty="0" err="1" smtClean="0">
                <a:solidFill>
                  <a:schemeClr val="accent5"/>
                </a:solidFill>
              </a:rPr>
              <a:t>menopuase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e.g</a:t>
            </a:r>
            <a:r>
              <a:rPr lang="en-US" dirty="0" smtClean="0">
                <a:solidFill>
                  <a:schemeClr val="accent5"/>
                </a:solidFill>
              </a:rPr>
              <a:t> hot flushes) and fall preventing strategies prevents chances of fracture.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97348" y="1940004"/>
            <a:ext cx="50818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 (age late 40s)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68341" y="3505200"/>
            <a:ext cx="2956259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pic>
        <p:nvPicPr>
          <p:cNvPr id="21506" name="Picture 2" descr="http://accessmedicine.com/loadBinary.aspx?name=harr&amp;filename=harr_c348f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3429000" cy="2743200"/>
          </a:xfrm>
          <a:prstGeom prst="rect">
            <a:avLst/>
          </a:prstGeom>
          <a:noFill/>
        </p:spPr>
      </p:pic>
      <p:pic>
        <p:nvPicPr>
          <p:cNvPr id="23554" name="Picture 2" descr="http://embryology.med.unsw.edu.au/wwwhuman/MCycle/images/Mcyc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495800"/>
            <a:ext cx="4724400" cy="2362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562600" y="40386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Normal </a:t>
            </a:r>
            <a:r>
              <a:rPr lang="en-US" sz="2000" b="1" spc="-30" dirty="0" err="1" smtClean="0">
                <a:solidFill>
                  <a:schemeClr val="lt1"/>
                </a:solidFill>
                <a:latin typeface="Arial Narrow" pitchFamily="34" charset="0"/>
              </a:rPr>
              <a:t>menstraution</a:t>
            </a:r>
            <a:r>
              <a:rPr lang="en-US" sz="2000" b="1" spc="-30" dirty="0" smtClean="0">
                <a:solidFill>
                  <a:schemeClr val="lt1"/>
                </a:solidFill>
                <a:latin typeface="Arial Narrow" pitchFamily="34" charset="0"/>
              </a:rPr>
              <a:t>  </a:t>
            </a:r>
            <a:endParaRPr lang="en-US" sz="2000" b="1" spc="-30" dirty="0">
              <a:solidFill>
                <a:schemeClr val="lt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600200"/>
            <a:ext cx="3352800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33" grpId="0" animBg="1"/>
      <p:bldP spid="32" grpId="0"/>
      <p:bldP spid="41" grpId="0"/>
      <p:bldP spid="2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43400"/>
            <a:ext cx="487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2092881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 (vasomotor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symtoms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1865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7244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mixture  of Na salts of sulfate esters of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estrone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equilin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1371600"/>
            <a:ext cx="464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Types of Estrogen Receptors [ER]</a:t>
            </a: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/>
            <a:r>
              <a:rPr lang="en-US" altLang="ko-KR" b="1" i="1" dirty="0" err="1" smtClean="0">
                <a:solidFill>
                  <a:schemeClr val="bg1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42900">
              <a:spcBef>
                <a:spcPts val="6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/>
            <a:r>
              <a:rPr lang="en-US" altLang="ko-KR" b="1" i="1" dirty="0">
                <a:solidFill>
                  <a:schemeClr val="bg1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chemeClr val="bg1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9306" y="4419600"/>
            <a:ext cx="495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400"/>
              </a:lnSpc>
            </a:pP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2246769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b="1" dirty="0" smtClean="0">
              <a:solidFill>
                <a:srgbClr val="D9FFFF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GPER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or   MAP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endometrium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, ….. 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30480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35708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15918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GPER; G protein ER</a:t>
            </a:r>
          </a:p>
          <a:p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MAP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activated  protein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kinase</a:t>
            </a:r>
            <a:r>
              <a:rPr lang="en-US" b="1" spc="-40" dirty="0" smtClean="0">
                <a:solidFill>
                  <a:schemeClr val="bg1"/>
                </a:solidFill>
                <a:latin typeface="Arial Narrow" pitchFamily="34" charset="0"/>
              </a:rPr>
              <a:t> that  activate transcription factors to promote </a:t>
            </a:r>
            <a:r>
              <a:rPr lang="en-US" b="1" spc="-40" dirty="0" err="1" smtClean="0">
                <a:solidFill>
                  <a:schemeClr val="bg1"/>
                </a:solidFill>
                <a:latin typeface="Arial Narrow" pitchFamily="34" charset="0"/>
              </a:rPr>
              <a:t>mitogenesis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905000"/>
            <a:ext cx="8534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collagen content (topical and systemic estrogens prep are effective)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Increases bone density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synergestic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blocking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cortico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 steroid induced 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(Decrease incidence of hip fracture)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796635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unless presence of symptoms; alone only after hysterectomy or with progestin as HRT</a:t>
            </a:r>
          </a:p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(never exceed 5 yrs administration)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9999</TotalTime>
  <Words>1579</Words>
  <Application>Microsoft Office PowerPoint</Application>
  <PresentationFormat>On-screen Show (4:3)</PresentationFormat>
  <Paragraphs>294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and Risks of HRT</vt:lpstr>
      <vt:lpstr>PowerPoint Presentation</vt:lpstr>
      <vt:lpstr>PowerPoint Presentation</vt:lpstr>
      <vt:lpstr>The Women’s Health Initiative (WHI) and HRT</vt:lpstr>
      <vt:lpstr>Non-hormonal agents used in management of menopausal symptoms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3422</cp:lastModifiedBy>
  <cp:revision>184</cp:revision>
  <dcterms:created xsi:type="dcterms:W3CDTF">2011-02-07T15:12:23Z</dcterms:created>
  <dcterms:modified xsi:type="dcterms:W3CDTF">2018-04-04T06:46:05Z</dcterms:modified>
</cp:coreProperties>
</file>