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57" r:id="rId2"/>
    <p:sldId id="258" r:id="rId3"/>
    <p:sldId id="299" r:id="rId4"/>
    <p:sldId id="259" r:id="rId5"/>
    <p:sldId id="288" r:id="rId6"/>
    <p:sldId id="290" r:id="rId7"/>
    <p:sldId id="260" r:id="rId8"/>
    <p:sldId id="300" r:id="rId9"/>
    <p:sldId id="293" r:id="rId10"/>
    <p:sldId id="303" r:id="rId11"/>
    <p:sldId id="294" r:id="rId12"/>
    <p:sldId id="266" r:id="rId13"/>
    <p:sldId id="268" r:id="rId14"/>
    <p:sldId id="287" r:id="rId15"/>
    <p:sldId id="269" r:id="rId16"/>
    <p:sldId id="304" r:id="rId17"/>
    <p:sldId id="305" r:id="rId18"/>
    <p:sldId id="306" r:id="rId19"/>
    <p:sldId id="276" r:id="rId20"/>
    <p:sldId id="278" r:id="rId21"/>
    <p:sldId id="296" r:id="rId22"/>
    <p:sldId id="271" r:id="rId23"/>
    <p:sldId id="297" r:id="rId24"/>
    <p:sldId id="298" r:id="rId25"/>
    <p:sldId id="279" r:id="rId26"/>
    <p:sldId id="280" r:id="rId27"/>
    <p:sldId id="282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3366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70" autoAdjust="0"/>
  </p:normalViewPr>
  <p:slideViewPr>
    <p:cSldViewPr>
      <p:cViewPr varScale="1">
        <p:scale>
          <a:sx n="105" d="100"/>
          <a:sy n="105" d="100"/>
        </p:scale>
        <p:origin x="1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F9BB4-409D-4E52-9996-F89D81ECD142}" type="datetimeFigureOut">
              <a:rPr lang="en-GB" smtClean="0"/>
              <a:pPr/>
              <a:t>01/04/2018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E9FA5-E98E-4B68-967D-481130F60A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6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32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A32D8-ED99-473C-84D6-79E2550E1003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378647" indent="-378647" defTabSz="1008677"/>
            <a:endParaRPr lang="en-US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4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01/04/2018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793C1-AE5F-44D0-ABBA-2387A2E8B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01/04/2018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01/04/2018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B31518-B0A9-4308-84A0-510FF069898D}" type="datetimeFigureOut">
              <a:rPr lang="en-GB" smtClean="0"/>
              <a:pPr/>
              <a:t>01/04/2018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01/04/2018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01/04/2018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01/04/2018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01/04/2018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B31518-B0A9-4308-84A0-510FF069898D}" type="datetimeFigureOut">
              <a:rPr lang="en-GB" smtClean="0"/>
              <a:pPr/>
              <a:t>01/04/2018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B31518-B0A9-4308-84A0-510FF069898D}" type="datetimeFigureOut">
              <a:rPr lang="en-GB" smtClean="0"/>
              <a:pPr/>
              <a:t>01/04/2018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8912" cy="1728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Reproductive Physiology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Lecture 8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Hormones affecting female breast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907704" y="3140968"/>
            <a:ext cx="5328592" cy="26292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Assistant Professor </a:t>
            </a: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latin typeface="Comic Sans MS" pitchFamily="66" charset="0"/>
              </a:rPr>
              <a:t>dEpartment</a:t>
            </a:r>
            <a:r>
              <a:rPr lang="en-US" dirty="0" smtClean="0">
                <a:latin typeface="Comic Sans MS" pitchFamily="66" charset="0"/>
              </a:rPr>
              <a:t>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King Saud University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340768"/>
            <a:ext cx="8839200" cy="4968552"/>
          </a:xfrm>
          <a:effectLst>
            <a:outerShdw dist="99190" dir="3011666" algn="ctr" rotWithShape="0">
              <a:schemeClr val="bg2"/>
            </a:outerShdw>
          </a:effectLst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Mammogenic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hormones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(promoting the proliferation of alveolar and duct cells).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Lactogenic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hormones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(promoting initiation of milk production by alveolar cells).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Galactokinetic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hormones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(promoting contraction of myoepithelial cells, and thus milk ejection).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Galactopoietic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hormones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(maintaining milk production after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it has been established).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88640"/>
            <a:ext cx="7488832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Hormones affecting the female breast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93784"/>
            <a:ext cx="8534400" cy="758952"/>
          </a:xfrm>
        </p:spPr>
        <p:txBody>
          <a:bodyPr>
            <a:noAutofit/>
          </a:bodyPr>
          <a:lstStyle/>
          <a:p>
            <a:pPr fontAlgn="base"/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GB" sz="2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Mammogenic</a:t>
            </a:r>
            <a:r>
              <a:rPr lang="en-GB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Hormones </a:t>
            </a:r>
            <a:br>
              <a:rPr lang="en-GB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(Hormones Involved in Mammary Growth)</a:t>
            </a:r>
            <a:endParaRPr lang="en-GB" sz="23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47031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Estrogens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Progesterone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Growth hormone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Cortisol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(IGF-1)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hPL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also called </a:t>
            </a:r>
            <a:r>
              <a:rPr lang="en-GB" sz="2000" b="1" i="1" dirty="0" err="1" smtClean="0">
                <a:latin typeface="Arial" pitchFamily="34" charset="0"/>
                <a:cs typeface="Arial" pitchFamily="34" charset="0"/>
              </a:rPr>
              <a:t>hCS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Prolactin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(PRL)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dirty="0" smtClean="0"/>
              <a:t>	</a:t>
            </a:r>
            <a:endParaRPr lang="en-GB" dirty="0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3635896" y="4869160"/>
            <a:ext cx="4896544" cy="9658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588" indent="-1588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During pregnancy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n-US" sz="2000" noProof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omplete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development of mammary glands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131840" y="4725144"/>
            <a:ext cx="360040" cy="10801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64296" y="18448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During puberty 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(ovarian hormones </a:t>
            </a:r>
            <a:r>
              <a:rPr lang="en-GB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stimulate mammary growth)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267744" y="1700808"/>
            <a:ext cx="360040" cy="93610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44544" y="1527048"/>
            <a:ext cx="6415688" cy="3630144"/>
          </a:xfrm>
        </p:spPr>
        <p:txBody>
          <a:bodyPr>
            <a:normAutofit/>
          </a:bodyPr>
          <a:lstStyle/>
          <a:p>
            <a:pPr marL="228600" lvl="1" indent="-228600" algn="l" rtl="0"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Estrogen </a:t>
            </a:r>
          </a:p>
          <a:p>
            <a:pPr marL="228600" lvl="2" algn="l" rtl="0"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Growth &amp; branching of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ductal system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(with GH)</a:t>
            </a:r>
          </a:p>
          <a:p>
            <a:pPr marL="228600" lvl="2" algn="l" rtl="0"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Fat deposition in the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stroma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28600" lvl="1" indent="-228600" algn="l" rtl="0"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Progesterone </a:t>
            </a:r>
          </a:p>
          <a:p>
            <a:pPr marL="228600" lvl="2" algn="l" rtl="0"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Growth of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lobule-alveolar system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(budding of alveoli and secretory changes in epithelial cells).</a:t>
            </a:r>
          </a:p>
          <a:p>
            <a:pPr lvl="2"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www.glowm.com/resources/glowm/graphics/figures/v5/0310/002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2448272" cy="3024336"/>
          </a:xfrm>
          <a:prstGeom prst="rect">
            <a:avLst/>
          </a:prstGeom>
          <a:noFill/>
        </p:spPr>
      </p:pic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Ovarian Hormones</a:t>
            </a:r>
            <a:endParaRPr lang="ar-SA" sz="3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5157192"/>
            <a:ext cx="871296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Although progesterone and estrogen are essential for physical development of the breasts, they inhibit actual secretion of milk during pregnancy.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82000" cy="782960"/>
          </a:xfrm>
        </p:spPr>
        <p:txBody>
          <a:bodyPr>
            <a:normAutofit/>
          </a:bodyPr>
          <a:lstStyle/>
          <a:p>
            <a:pPr rtl="0"/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"/>
          </p:nvPr>
        </p:nvSpPr>
        <p:spPr>
          <a:xfrm>
            <a:off x="228600" y="1484784"/>
            <a:ext cx="866388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Cellular changes by which </a:t>
            </a:r>
            <a:r>
              <a:rPr lang="en-GB" sz="2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alveolar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epithelial cells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switch from a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non-secretory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to a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secretory tissues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(initiation of milk secretion).</a:t>
            </a:r>
          </a:p>
          <a:p>
            <a:pPr>
              <a:lnSpc>
                <a:spcPct val="150000"/>
              </a:lnSpc>
            </a:pP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Involves 2 Phases: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</a:t>
            </a:r>
          </a:p>
          <a:p>
            <a:pPr algn="l" rtl="0"/>
            <a:endParaRPr lang="ar-S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82000" cy="782960"/>
          </a:xfrm>
        </p:spPr>
        <p:txBody>
          <a:bodyPr>
            <a:normAutofit/>
          </a:bodyPr>
          <a:lstStyle/>
          <a:p>
            <a:pPr rtl="0"/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"/>
          </p:nvPr>
        </p:nvSpPr>
        <p:spPr>
          <a:xfrm>
            <a:off x="107504" y="1627584"/>
            <a:ext cx="8964488" cy="525780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000" i="1" u="sng" dirty="0" smtClean="0">
                <a:latin typeface="Arial" pitchFamily="34" charset="0"/>
                <a:cs typeface="Arial" pitchFamily="34" charset="0"/>
              </a:rPr>
              <a:t>Histological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GB" sz="2000" i="1" u="sng" dirty="0" smtClean="0">
                <a:latin typeface="Arial" pitchFamily="34" charset="0"/>
                <a:cs typeface="Arial" pitchFamily="34" charset="0"/>
              </a:rPr>
              <a:t>enzymatic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differentiations of alveolar epithelial cells).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61950" lvl="1" indent="-273050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Starts in </a:t>
            </a:r>
            <a:r>
              <a:rPr lang="en-U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mid-pregnancy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characterized by expression of many genes involved in the synthesis of milk components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(increases in uptake transport systems for amino acids, glucose, and calcium required for milk synthesis). </a:t>
            </a:r>
          </a:p>
          <a:p>
            <a:pPr marL="361950" lvl="1" indent="-273050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Prolactin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stimulates mammary secretory cells to produce milk.</a:t>
            </a:r>
          </a:p>
          <a:p>
            <a:pPr marL="361950" lvl="1" indent="-273050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Further differentiation is inhibited by high levels of progesterone from the placenta.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662736" cy="52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(Copious secretion of all milk components), </a:t>
            </a:r>
            <a:r>
              <a:rPr lang="en-US" sz="2400" b="1" dirty="0" smtClean="0">
                <a:latin typeface="Arial" charset="0"/>
              </a:rPr>
              <a:t>starts 2-3 days postpartum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273050" lvl="1" indent="-273050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At parturition, withdrawal of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progesterone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 high level of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leads to:</a:t>
            </a: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Further increase in expression of milk protein genes</a:t>
            </a:r>
          </a:p>
          <a:p>
            <a:pPr marL="228600" lvl="2" algn="l" rtl="0"/>
            <a:r>
              <a:rPr lang="en-GB" sz="2300" dirty="0" smtClean="0">
                <a:latin typeface="Arial" pitchFamily="34" charset="0"/>
                <a:cs typeface="Arial" pitchFamily="34" charset="0"/>
              </a:rPr>
              <a:t>Glands absorb large quantities of metabolic substrates from the blood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Movement of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cytoplasmic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lipid droplets and casein into alveolar lumen</a:t>
            </a: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Transfer of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immunoglobulins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Secretion of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colostrum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followed by milk</a:t>
            </a: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Suckling stimulates further increase in expression of genes involved in milk secretion with expansion of alveolar epithelium</a:t>
            </a: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Lactation is maintained by removal of milk</a:t>
            </a: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 Switch from endocrine to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autocrine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control of milk production.</a:t>
            </a:r>
          </a:p>
          <a:p>
            <a:pPr marL="449263" lvl="2" algn="l" rtl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5"/>
          <p:cNvSpPr>
            <a:spLocks noGrp="1"/>
          </p:cNvSpPr>
          <p:nvPr>
            <p:ph sz="quarter" idx="1"/>
          </p:nvPr>
        </p:nvSpPr>
        <p:spPr>
          <a:xfrm>
            <a:off x="107504" y="1627584"/>
            <a:ext cx="8964488" cy="5257800"/>
          </a:xfrm>
        </p:spPr>
        <p:txBody>
          <a:bodyPr>
            <a:normAutofit/>
          </a:bodyPr>
          <a:lstStyle/>
          <a:p>
            <a:pPr marL="627063" lvl="2" indent="-457200">
              <a:lnSpc>
                <a:spcPct val="110000"/>
              </a:lnSpc>
              <a:buNone/>
            </a:pP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Prolactin</a:t>
            </a:r>
            <a:endParaRPr 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27063" lvl="2" indent="-457200">
              <a:lnSpc>
                <a:spcPct val="110000"/>
              </a:lnSpc>
              <a:buNone/>
            </a:pPr>
            <a:r>
              <a:rPr lang="en-GB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hPL</a:t>
            </a:r>
            <a:r>
              <a:rPr lang="en-GB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hCS</a:t>
            </a:r>
            <a:r>
              <a:rPr lang="en-GB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27063" lvl="2" indent="-457200"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Growth hormone</a:t>
            </a:r>
          </a:p>
          <a:p>
            <a:pPr marL="627063" lvl="2" indent="-457200">
              <a:lnSpc>
                <a:spcPct val="110000"/>
              </a:lnSpc>
              <a:buNone/>
            </a:pPr>
            <a:r>
              <a:rPr lang="en-GB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Insulin (IGF-1)</a:t>
            </a:r>
            <a:endParaRPr 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Cortisol</a:t>
            </a:r>
            <a:endParaRPr lang="en-GB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GB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Thyroid hormones</a:t>
            </a:r>
          </a:p>
          <a:p>
            <a:pPr marL="274320" lvl="1">
              <a:lnSpc>
                <a:spcPct val="110000"/>
              </a:lnSpc>
              <a:buClr>
                <a:schemeClr val="accent1"/>
              </a:buClr>
              <a:buSzPct val="85000"/>
              <a:buNone/>
            </a:pPr>
            <a:r>
              <a:rPr lang="en-GB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parathyroid hormones</a:t>
            </a:r>
          </a:p>
          <a:p>
            <a:pPr marL="274320" lvl="1">
              <a:buClr>
                <a:schemeClr val="accent1"/>
              </a:buClr>
              <a:buSzPct val="85000"/>
              <a:buNone/>
            </a:pPr>
            <a:r>
              <a:rPr lang="en-GB" sz="2400" dirty="0" smtClean="0">
                <a:solidFill>
                  <a:srgbClr val="C00000"/>
                </a:solidFill>
              </a:rPr>
              <a:t>  </a:t>
            </a:r>
            <a:r>
              <a:rPr lang="en-GB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Withdrawal of estrogens and progesterone</a:t>
            </a:r>
            <a:endParaRPr lang="en-GB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74320" lvl="1">
              <a:buClr>
                <a:schemeClr val="accent1"/>
              </a:buClr>
              <a:buSzPct val="85000"/>
              <a:buNone/>
            </a:pPr>
            <a:endParaRPr lang="en-GB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313" lvl="1" indent="-1588">
              <a:buClr>
                <a:schemeClr val="accent1"/>
              </a:buClr>
              <a:buSzPct val="85000"/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are required to facilitate the mobilization of nutrients and minerals. 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371600" lvl="2" indent="-457200" algn="l" rtl="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2" algn="l" rtl="0">
              <a:lnSpc>
                <a:spcPct val="150000"/>
              </a:lnSpc>
            </a:pPr>
            <a:endParaRPr lang="ar-S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Lactogenic</a:t>
            </a:r>
            <a:r>
              <a:rPr lang="en-US" sz="3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Hormones)</a:t>
            </a:r>
            <a:r>
              <a:rPr lang="en-US" sz="3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5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656184"/>
            <a:ext cx="8712968" cy="5301208"/>
          </a:xfrm>
        </p:spPr>
        <p:txBody>
          <a:bodyPr>
            <a:normAutofit/>
          </a:bodyPr>
          <a:lstStyle/>
          <a:p>
            <a:pPr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Secreted from the anterior pituitary gland (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Lactotrophs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Its level 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rises </a:t>
            </a:r>
            <a:r>
              <a:rPr lang="en-GB" sz="2300" b="1" dirty="0" smtClean="0">
                <a:latin typeface="Arial" pitchFamily="34" charset="0"/>
                <a:cs typeface="Arial" pitchFamily="34" charset="0"/>
              </a:rPr>
              <a:t>steadily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from the 5th week of pregnancy until birth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(10-20 times the nonpregnant level) (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enhanced by Estrogen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mammogenic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lactogenic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galactopoietic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effects.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stimulates expression of genes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encode several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milk components (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casein/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lactalbumin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lactose and lipids)</a:t>
            </a:r>
          </a:p>
          <a:p>
            <a:pPr marL="276225" lvl="1" indent="-273050" algn="l" rtl="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Sudden drop in E &amp; P after delivery allows milk production </a:t>
            </a:r>
          </a:p>
          <a:p>
            <a:pPr marL="276225" lvl="1" indent="-273050" algn="l" rtl="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inhibited mainly by hypothalamic hormone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(Dopamine)</a:t>
            </a:r>
          </a:p>
          <a:p>
            <a:pPr marL="276225" lvl="1" indent="-273050">
              <a:lnSpc>
                <a:spcPct val="150000"/>
              </a:lnSpc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Thyrotropin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-releasing hormone (TRH) can increase PRL 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Prolactin</a:t>
            </a:r>
            <a:r>
              <a:rPr lang="en-US" sz="40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(PRL)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607"/>
          <a:stretch>
            <a:fillRect/>
          </a:stretch>
        </p:blipFill>
        <p:spPr bwMode="auto">
          <a:xfrm>
            <a:off x="107504" y="2924944"/>
            <a:ext cx="88569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5895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placental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lactogen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chorionic </a:t>
            </a:r>
            <a:r>
              <a:rPr lang="en-GB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somatomammotropin</a:t>
            </a:r>
            <a:r>
              <a:rPr lang="en-GB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hCS</a:t>
            </a:r>
            <a:r>
              <a:rPr lang="en-GB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5301208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276225" lvl="1" indent="-273050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Secreted by the placenta at about the 5th week of pregnancy</a:t>
            </a:r>
          </a:p>
          <a:p>
            <a:pPr marL="276225" lvl="1" indent="-273050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Its secretion increases progressively throughout the remainder of pregnancy in direct proportion to the weight of the placenta</a:t>
            </a:r>
            <a:endParaRPr lang="ar-S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6225" lvl="1" indent="-273050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Causes at least partial development of the animal’s breasts and in some instances causes lactation [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GB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acilitates</a:t>
            </a: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growth of mammary glands, supports </a:t>
            </a:r>
            <a:r>
              <a:rPr lang="en-GB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prolactin</a:t>
            </a: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during pregnancy (</a:t>
            </a:r>
            <a:r>
              <a:rPr lang="en-GB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lactogenic</a:t>
            </a: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properties)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 </a:t>
            </a:r>
          </a:p>
          <a:p>
            <a:pPr marL="276225" lvl="1" indent="-273050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has weak actions similar to those of growth hormone </a:t>
            </a:r>
          </a:p>
          <a:p>
            <a:pPr marL="276225" lvl="1" indent="-273050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decreases</a:t>
            </a:r>
            <a:r>
              <a:rPr lang="en-GB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maternal insulin sensitivity, decreases utilization of glucose, and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promotes the release of free fatty acids (Metabolic) </a:t>
            </a:r>
            <a:endParaRPr lang="en-GB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18373"/>
            <a:ext cx="8784976" cy="415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r>
              <a:rPr lang="en-GB" sz="2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alveolar cell secretes the components of milk through five pathways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7344" r="17266" b="4867"/>
          <a:stretch>
            <a:fillRect/>
          </a:stretch>
        </p:blipFill>
        <p:spPr bwMode="auto">
          <a:xfrm>
            <a:off x="251520" y="692696"/>
            <a:ext cx="87129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52120" y="248360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0000CC"/>
                </a:solidFill>
              </a:rPr>
              <a:t>IgA</a:t>
            </a:r>
            <a:endParaRPr lang="en-GB" dirty="0">
              <a:solidFill>
                <a:srgbClr val="0000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36296" y="4293096"/>
            <a:ext cx="440432" cy="224408"/>
            <a:chOff x="7308304" y="4445496"/>
            <a:chExt cx="440432" cy="224408"/>
          </a:xfrm>
        </p:grpSpPr>
        <p:sp>
          <p:nvSpPr>
            <p:cNvPr id="9" name="Rectangle 8"/>
            <p:cNvSpPr/>
            <p:nvPr/>
          </p:nvSpPr>
          <p:spPr>
            <a:xfrm>
              <a:off x="7316688" y="4445496"/>
              <a:ext cx="43204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08304" y="4597896"/>
              <a:ext cx="43204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17313" y="422108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4221088"/>
            <a:ext cx="6864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smtClean="0"/>
              <a:t>PRLR</a:t>
            </a:r>
            <a:endParaRPr lang="en-GB" sz="1500" dirty="0"/>
          </a:p>
        </p:txBody>
      </p:sp>
      <p:sp>
        <p:nvSpPr>
          <p:cNvPr id="14" name="Rectangle 13"/>
          <p:cNvSpPr/>
          <p:nvPr/>
        </p:nvSpPr>
        <p:spPr>
          <a:xfrm>
            <a:off x="2699792" y="570746"/>
            <a:ext cx="5400600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500" dirty="0" smtClean="0">
                <a:latin typeface="Arial" pitchFamily="34" charset="0"/>
                <a:cs typeface="Arial" pitchFamily="34" charset="0"/>
              </a:rPr>
              <a:t>PRL stimulates transcription of the genes that encode several milk proteins.</a:t>
            </a:r>
            <a:endParaRPr lang="en-GB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dirty="0" smtClean="0">
                <a:latin typeface="Arial" pitchFamily="34" charset="0"/>
                <a:cs typeface="Arial" pitchFamily="34" charset="0"/>
              </a:rPr>
              <a:t>Objectives </a:t>
            </a:r>
            <a:endParaRPr lang="ar-SA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90728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</a:p>
          <a:p>
            <a:pPr>
              <a:buNone/>
            </a:pP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Know the physiologic anatomy of the breast.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physiological changes that occur in the breast during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mammogenesis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lactogenesis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galactopoeisis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and the hormones involved.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Recognize the phases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lactogenesis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endocrine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autocrine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control of lactation.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Explain the physiological basis of suckling reflex and its role in lactation.</a:t>
            </a:r>
          </a:p>
          <a:p>
            <a:pPr algn="l" rtl="0">
              <a:buNone/>
            </a:pP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03888"/>
          </a:xfrm>
        </p:spPr>
        <p:txBody>
          <a:bodyPr>
            <a:noAutofit/>
          </a:bodyPr>
          <a:lstStyle/>
          <a:p>
            <a:r>
              <a:rPr lang="en-GB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Galactopoeisis</a:t>
            </a:r>
            <a:r>
              <a:rPr lang="en-GB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301752" y="1599056"/>
            <a:ext cx="8503920" cy="5070304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Galactopoeisis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is defined as the maintenance of lactation once lactation has been established. </a:t>
            </a:r>
            <a:r>
              <a:rPr lang="en-US" sz="2800" b="1" dirty="0" smtClean="0">
                <a:latin typeface="Arial" charset="0"/>
              </a:rPr>
              <a:t>starts 9-15 days postpartum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 algn="l" rtl="0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251520" y="3933056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Galactopoietic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Hormones)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ar-SA" sz="35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011281"/>
            <a:ext cx="792088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2" indent="-457200">
              <a:lnSpc>
                <a:spcPct val="110000"/>
              </a:lnSpc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PRL (primary)</a:t>
            </a:r>
          </a:p>
          <a:p>
            <a:pPr marL="627063" lvl="2" indent="-457200">
              <a:lnSpc>
                <a:spcPct val="110000"/>
              </a:lnSpc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Cortisol and other metabolic hormones (permissive) 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363272" cy="4460875"/>
          </a:xfrm>
          <a:effectLst>
            <a:outerShdw dist="80322" dir="4293903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eaLnBrk="1" hangingPunct="1">
              <a:buNone/>
              <a:defRPr/>
            </a:pPr>
            <a:endParaRPr lang="en-US" sz="25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5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Milk Ejection Reflex:</a:t>
            </a:r>
          </a:p>
          <a:p>
            <a:pPr marL="9525" indent="-9525">
              <a:buNone/>
              <a:defRPr/>
            </a:pPr>
            <a:r>
              <a:rPr lang="en-US" sz="25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Oxytocin</a:t>
            </a:r>
            <a:r>
              <a:rPr lang="en-US" sz="25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contracts the myoepithelial cells, forcing milk from the alveoli into the ducts and sinuses where it is removed by the infant </a:t>
            </a:r>
            <a:r>
              <a:rPr lang="en-GB" sz="25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500" b="1" dirty="0" err="1" smtClean="0">
                <a:latin typeface="Arial" pitchFamily="34" charset="0"/>
                <a:cs typeface="Arial" pitchFamily="34" charset="0"/>
              </a:rPr>
              <a:t>galactokinetic</a:t>
            </a:r>
            <a:r>
              <a:rPr lang="en-GB" sz="2500" b="1" dirty="0" smtClean="0">
                <a:latin typeface="Arial" pitchFamily="34" charset="0"/>
                <a:cs typeface="Arial" pitchFamily="34" charset="0"/>
              </a:rPr>
              <a:t> effect).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663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Oxytocin and psychic stimuli initiate milk ejection (“let-down”)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لمحتوى 5"/>
          <p:cNvSpPr txBox="1">
            <a:spLocks/>
          </p:cNvSpPr>
          <p:nvPr/>
        </p:nvSpPr>
        <p:spPr>
          <a:xfrm>
            <a:off x="107504" y="4219872"/>
            <a:ext cx="8964488" cy="2089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7063" marR="0" lvl="2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7063" marR="0" lvl="2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7063" marR="0" lvl="2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Oxytocin (OT)</a:t>
            </a:r>
          </a:p>
          <a:p>
            <a:pPr marL="627063" marR="0" lvl="2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Vasopressin </a:t>
            </a:r>
            <a:endParaRPr kumimoji="0" lang="en-GB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/>
              <a:buNone/>
              <a:tabLst/>
              <a:defRPr/>
            </a:pPr>
            <a:endParaRPr kumimoji="0" lang="en-GB" sz="24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51520" y="4077072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GB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Galactokinetic</a:t>
            </a: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35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Hormones)</a:t>
            </a: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ar-SA" sz="35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Reproduction\Lac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8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454525"/>
          </a:xfrm>
          <a:effectLst>
            <a:outerShdw dist="91581" dir="3378596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marL="0" indent="635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Influence of Local Factors Acting on the Breasts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It is not just the level of maternal hormones, but the efficiency of </a:t>
            </a:r>
            <a:r>
              <a:rPr lang="en-US" sz="25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milk removal 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that governs the volume product in each breast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 protein </a:t>
            </a:r>
            <a:r>
              <a:rPr lang="en-US" sz="25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factor called 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feedback inhibitor  of lactation (FIL)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is secreted with other milk components into the alveolar lumen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FIL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 insensitive to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prolactin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 milk production</a:t>
            </a:r>
            <a:r>
              <a:rPr lang="en-US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349786"/>
            <a:ext cx="68407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Autocrine</a:t>
            </a:r>
            <a:r>
              <a:rPr lang="en-GB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Control of Lactation</a:t>
            </a:r>
            <a:endParaRPr lang="en-GB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New-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5710" t="4680" r="5157" b="6410"/>
          <a:stretch>
            <a:fillRect/>
          </a:stretch>
        </p:blipFill>
        <p:spPr>
          <a:xfrm>
            <a:off x="698500" y="1635125"/>
            <a:ext cx="6938963" cy="4460875"/>
          </a:xfrm>
          <a:noFill/>
        </p:spPr>
      </p:pic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2827373" y="3873500"/>
            <a:ext cx="452368" cy="307777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7030A0"/>
                </a:solidFill>
                <a:latin typeface="Arial" charset="0"/>
              </a:rPr>
              <a:t>FIL</a:t>
            </a:r>
          </a:p>
        </p:txBody>
      </p:sp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2824198" y="4343400"/>
            <a:ext cx="452368" cy="307777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FIL</a:t>
            </a:r>
          </a:p>
        </p:txBody>
      </p:sp>
      <p:sp>
        <p:nvSpPr>
          <p:cNvPr id="545798" name="Text Box 6"/>
          <p:cNvSpPr txBox="1">
            <a:spLocks noChangeArrowheads="1"/>
          </p:cNvSpPr>
          <p:nvPr/>
        </p:nvSpPr>
        <p:spPr bwMode="auto">
          <a:xfrm>
            <a:off x="2362235" y="4025900"/>
            <a:ext cx="452368" cy="307777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7030A0"/>
                </a:solidFill>
                <a:latin typeface="Arial" charset="0"/>
              </a:rPr>
              <a:t>FIL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349786"/>
            <a:ext cx="68407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Autocrine</a:t>
            </a:r>
            <a:r>
              <a:rPr lang="en-GB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Control of Lactation</a:t>
            </a:r>
            <a:endParaRPr lang="en-GB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14" y="1340768"/>
            <a:ext cx="8791374" cy="544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عنوان 4"/>
          <p:cNvSpPr txBox="1">
            <a:spLocks/>
          </p:cNvSpPr>
          <p:nvPr/>
        </p:nvSpPr>
        <p:spPr>
          <a:xfrm>
            <a:off x="457200" y="229816"/>
            <a:ext cx="8305800" cy="750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Suckling and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Prolactin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Secretion </a:t>
            </a:r>
            <a:endParaRPr kumimoji="0" lang="ar-SA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908720"/>
            <a:ext cx="784887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Suckling is the most powerful physiological stimulus for PRL release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6624736" cy="548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4"/>
          <p:cNvSpPr>
            <a:spLocks noGrp="1"/>
          </p:cNvSpPr>
          <p:nvPr>
            <p:ph type="title" idx="4294967295"/>
          </p:nvPr>
        </p:nvSpPr>
        <p:spPr>
          <a:xfrm>
            <a:off x="3347864" y="115888"/>
            <a:ext cx="5148064" cy="750887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Suckling reflex 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1939" y="260648"/>
            <a:ext cx="2931909" cy="2160240"/>
            <a:chOff x="271939" y="116632"/>
            <a:chExt cx="2931909" cy="2160240"/>
          </a:xfrm>
        </p:grpSpPr>
        <p:grpSp>
          <p:nvGrpSpPr>
            <p:cNvPr id="15" name="Group 14"/>
            <p:cNvGrpSpPr/>
            <p:nvPr/>
          </p:nvGrpSpPr>
          <p:grpSpPr>
            <a:xfrm>
              <a:off x="395536" y="620688"/>
              <a:ext cx="2808312" cy="1656184"/>
              <a:chOff x="395536" y="620688"/>
              <a:chExt cx="2808312" cy="1656184"/>
            </a:xfrm>
          </p:grpSpPr>
          <p:pic>
            <p:nvPicPr>
              <p:cNvPr id="6" name="Picture 5" descr="Ear-PNG-Pictur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5536" y="620688"/>
                <a:ext cx="792088" cy="864096"/>
              </a:xfrm>
              <a:prstGeom prst="rect">
                <a:avLst/>
              </a:prstGeom>
            </p:spPr>
          </p:pic>
          <p:pic>
            <p:nvPicPr>
              <p:cNvPr id="7" name="Picture 6" descr="contact-lenses-college-300x198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9552" y="1700808"/>
                <a:ext cx="648072" cy="576064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>
                <a:off x="971600" y="1052736"/>
                <a:ext cx="2232248" cy="4320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7" idx="3"/>
              </p:cNvCxnSpPr>
              <p:nvPr/>
            </p:nvCxnSpPr>
            <p:spPr>
              <a:xfrm flipV="1">
                <a:off x="1187624" y="1556792"/>
                <a:ext cx="2016224" cy="4320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271939" y="116632"/>
              <a:ext cx="1851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Arial" pitchFamily="34" charset="0"/>
                  <a:cs typeface="Arial" pitchFamily="34" charset="0"/>
                </a:rPr>
                <a:t>psychic stimuli</a:t>
              </a:r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1520" y="3645024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suckling stimulates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 release of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TRH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from the hypothalamus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251520" y="1643680"/>
            <a:ext cx="8568952" cy="516969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Milk production is a 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"use it or lose it"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process.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The more often and effectively the baby nurses, more milk will be produced.</a:t>
            </a:r>
          </a:p>
          <a:p>
            <a:pPr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Milk production &lt;100 ml/day in day 1 postpartum.</a:t>
            </a:r>
          </a:p>
          <a:p>
            <a:pPr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Milk production by day 3 reaches 500 ml/day.</a:t>
            </a:r>
          </a:p>
          <a:p>
            <a:pPr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Involution: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when the breasts stop producing milk completely after weaning.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260648"/>
            <a:ext cx="3778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Milk production 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029"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AAP Recommendations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483576"/>
            <a:ext cx="4038600" cy="4681728"/>
          </a:xfrm>
        </p:spPr>
        <p:txBody>
          <a:bodyPr lIns="82058" tIns="41029" rIns="82058" bIns="41029"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Exclusive breastfeeding for the first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six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months of life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Continued breastfeeding for at least one year, ‘As long as is desired by mother and child’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79512" y="6386446"/>
            <a:ext cx="8892480" cy="28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r>
              <a:rPr lang="en-US" sz="1300" dirty="0"/>
              <a:t>American Academy of Pediatrics (2005). "Breastfeeding and the Use of Human Milk." Pediatrics 115(2): 496-506.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048000" cy="31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27984" y="537321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sz="2200" b="1" dirty="0" smtClean="0">
                <a:solidFill>
                  <a:srgbClr val="FF0000"/>
                </a:solidFill>
              </a:rPr>
              <a:t>يقول تعالى (والوالدات يرضعن أولادهن حولينِ كاملين لمن أراد أن يُتمَّ الرضاعة) [البقرة :233]</a:t>
            </a:r>
            <a:endParaRPr lang="en-US" sz="2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97160"/>
            <a:ext cx="8503920" cy="133164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the structure of </a:t>
            </a: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breast</a:t>
            </a:r>
            <a:r>
              <a:rPr lang="en-US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4" descr="thin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060848"/>
            <a:ext cx="44069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3200" b="3653"/>
          <a:stretch>
            <a:fillRect/>
          </a:stretch>
        </p:blipFill>
        <p:spPr bwMode="auto">
          <a:xfrm>
            <a:off x="1026666" y="1052736"/>
            <a:ext cx="728975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251520" y="241873"/>
            <a:ext cx="8640960" cy="88287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structure of the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breast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mammary glands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1096" y="404664"/>
            <a:ext cx="8915400" cy="5943600"/>
            <a:chOff x="0" y="533400"/>
            <a:chExt cx="8915400" cy="5943600"/>
          </a:xfrm>
        </p:grpSpPr>
        <p:pic>
          <p:nvPicPr>
            <p:cNvPr id="16386" name="Picture 4" descr="anatomy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533400"/>
              <a:ext cx="708660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6248400" y="990600"/>
              <a:ext cx="12192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fat</a:t>
              </a:r>
            </a:p>
          </p:txBody>
        </p:sp>
        <p:sp>
          <p:nvSpPr>
            <p:cNvPr id="16388" name="Rectangle 7"/>
            <p:cNvSpPr>
              <a:spLocks noChangeArrowheads="1"/>
            </p:cNvSpPr>
            <p:nvPr/>
          </p:nvSpPr>
          <p:spPr bwMode="auto">
            <a:xfrm>
              <a:off x="6553200" y="1524000"/>
              <a:ext cx="2057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Lactiferous sinus</a:t>
              </a:r>
            </a:p>
          </p:txBody>
        </p:sp>
        <p:sp>
          <p:nvSpPr>
            <p:cNvPr id="16389" name="Rectangle 9"/>
            <p:cNvSpPr>
              <a:spLocks noChangeArrowheads="1"/>
            </p:cNvSpPr>
            <p:nvPr/>
          </p:nvSpPr>
          <p:spPr bwMode="auto">
            <a:xfrm>
              <a:off x="6858000" y="1981200"/>
              <a:ext cx="1676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Lactiferous duct</a:t>
              </a:r>
            </a:p>
          </p:txBody>
        </p:sp>
        <p:sp>
          <p:nvSpPr>
            <p:cNvPr id="16390" name="Rectangle 11"/>
            <p:cNvSpPr>
              <a:spLocks noChangeArrowheads="1"/>
            </p:cNvSpPr>
            <p:nvPr/>
          </p:nvSpPr>
          <p:spPr bwMode="auto">
            <a:xfrm>
              <a:off x="7162800" y="2362200"/>
              <a:ext cx="762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1" name="Rectangle 12"/>
            <p:cNvSpPr>
              <a:spLocks noChangeArrowheads="1"/>
            </p:cNvSpPr>
            <p:nvPr/>
          </p:nvSpPr>
          <p:spPr bwMode="auto">
            <a:xfrm>
              <a:off x="7162800" y="2362200"/>
              <a:ext cx="1676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Alveoli</a:t>
              </a:r>
            </a:p>
            <a:p>
              <a:pPr algn="ctr"/>
              <a:r>
                <a:rPr lang="en-CA"/>
                <a:t>(alveolar gland)</a:t>
              </a:r>
            </a:p>
          </p:txBody>
        </p:sp>
        <p:sp>
          <p:nvSpPr>
            <p:cNvPr id="16392" name="Rectangle 14"/>
            <p:cNvSpPr>
              <a:spLocks noChangeArrowheads="1"/>
            </p:cNvSpPr>
            <p:nvPr/>
          </p:nvSpPr>
          <p:spPr bwMode="auto">
            <a:xfrm>
              <a:off x="7086600" y="3429000"/>
              <a:ext cx="180588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Suspensory </a:t>
              </a:r>
            </a:p>
            <a:p>
              <a:pPr algn="ctr"/>
              <a:r>
                <a:rPr lang="en-CA"/>
                <a:t>ligament</a:t>
              </a:r>
            </a:p>
            <a:p>
              <a:pPr algn="ctr"/>
              <a:r>
                <a:rPr lang="en-CA"/>
                <a:t>(Cooper)</a:t>
              </a:r>
            </a:p>
          </p:txBody>
        </p:sp>
        <p:sp>
          <p:nvSpPr>
            <p:cNvPr id="16393" name="Rectangle 16"/>
            <p:cNvSpPr>
              <a:spLocks noChangeArrowheads="1"/>
            </p:cNvSpPr>
            <p:nvPr/>
          </p:nvSpPr>
          <p:spPr bwMode="auto">
            <a:xfrm>
              <a:off x="6400800" y="5638800"/>
              <a:ext cx="762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4" name="Rectangle 17"/>
            <p:cNvSpPr>
              <a:spLocks noChangeArrowheads="1"/>
            </p:cNvSpPr>
            <p:nvPr/>
          </p:nvSpPr>
          <p:spPr bwMode="auto">
            <a:xfrm>
              <a:off x="6400800" y="5638800"/>
              <a:ext cx="914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Lobe</a:t>
              </a:r>
            </a:p>
          </p:txBody>
        </p:sp>
        <p:sp>
          <p:nvSpPr>
            <p:cNvPr id="16395" name="Rectangle 19"/>
            <p:cNvSpPr>
              <a:spLocks noChangeArrowheads="1"/>
            </p:cNvSpPr>
            <p:nvPr/>
          </p:nvSpPr>
          <p:spPr bwMode="auto">
            <a:xfrm>
              <a:off x="7086600" y="4724400"/>
              <a:ext cx="9906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lobules</a:t>
              </a:r>
            </a:p>
          </p:txBody>
        </p:sp>
        <p:sp>
          <p:nvSpPr>
            <p:cNvPr id="16396" name="Rectangle 21"/>
            <p:cNvSpPr>
              <a:spLocks noChangeArrowheads="1"/>
            </p:cNvSpPr>
            <p:nvPr/>
          </p:nvSpPr>
          <p:spPr bwMode="auto">
            <a:xfrm>
              <a:off x="5410200" y="6172200"/>
              <a:ext cx="3505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Interlobular connective tissue</a:t>
              </a:r>
            </a:p>
          </p:txBody>
        </p:sp>
        <p:sp>
          <p:nvSpPr>
            <p:cNvPr id="16397" name="Rectangle 23"/>
            <p:cNvSpPr>
              <a:spLocks noChangeArrowheads="1"/>
            </p:cNvSpPr>
            <p:nvPr/>
          </p:nvSpPr>
          <p:spPr bwMode="auto">
            <a:xfrm>
              <a:off x="1219200" y="5257800"/>
              <a:ext cx="13716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fat</a:t>
              </a:r>
            </a:p>
          </p:txBody>
        </p:sp>
        <p:sp>
          <p:nvSpPr>
            <p:cNvPr id="16398" name="Rectangle 25"/>
            <p:cNvSpPr>
              <a:spLocks noChangeArrowheads="1"/>
            </p:cNvSpPr>
            <p:nvPr/>
          </p:nvSpPr>
          <p:spPr bwMode="auto">
            <a:xfrm>
              <a:off x="1219200" y="5791200"/>
              <a:ext cx="1828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nipple</a:t>
              </a:r>
            </a:p>
          </p:txBody>
        </p:sp>
        <p:sp>
          <p:nvSpPr>
            <p:cNvPr id="16399" name="Rectangle 27"/>
            <p:cNvSpPr>
              <a:spLocks noChangeArrowheads="1"/>
            </p:cNvSpPr>
            <p:nvPr/>
          </p:nvSpPr>
          <p:spPr bwMode="auto">
            <a:xfrm>
              <a:off x="1219200" y="1219200"/>
              <a:ext cx="9144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nipple</a:t>
              </a:r>
            </a:p>
          </p:txBody>
        </p:sp>
        <p:sp>
          <p:nvSpPr>
            <p:cNvPr id="16400" name="Rectangle 29"/>
            <p:cNvSpPr>
              <a:spLocks noChangeArrowheads="1"/>
            </p:cNvSpPr>
            <p:nvPr/>
          </p:nvSpPr>
          <p:spPr bwMode="auto">
            <a:xfrm>
              <a:off x="1219200" y="2133600"/>
              <a:ext cx="838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areola</a:t>
              </a:r>
            </a:p>
          </p:txBody>
        </p:sp>
        <p:sp>
          <p:nvSpPr>
            <p:cNvPr id="16401" name="Rectangle 31"/>
            <p:cNvSpPr>
              <a:spLocks noChangeArrowheads="1"/>
            </p:cNvSpPr>
            <p:nvPr/>
          </p:nvSpPr>
          <p:spPr bwMode="auto">
            <a:xfrm>
              <a:off x="0" y="1676400"/>
              <a:ext cx="2362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Montgomery glands</a:t>
              </a:r>
            </a:p>
          </p:txBody>
        </p:sp>
      </p:grp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7504" y="116632"/>
            <a:ext cx="4464496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breast consists of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15-20 lobes of secretory tissue: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lobe has one lactiferous duct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 Lobes (and ducts)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 arranged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radially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 Lobes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 composed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lobules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 Lobules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 composed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alveoli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Ductal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737320"/>
            <a:ext cx="5047536" cy="457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Alveolar tubule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Secondary tubule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Mammary duct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Ampulla</a:t>
            </a: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(lactiferous sinus)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Lactiferous duct</a:t>
            </a:r>
            <a:endParaRPr lang="en-US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816" t="8235" r="37536" b="3653"/>
          <a:stretch>
            <a:fillRect/>
          </a:stretch>
        </p:blipFill>
        <p:spPr bwMode="auto">
          <a:xfrm>
            <a:off x="5364088" y="1556792"/>
            <a:ext cx="35638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y\My Documents\My Pictures\breast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06164"/>
            <a:ext cx="8229600" cy="5447036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1752" y="228600"/>
            <a:ext cx="8534400" cy="7589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Lobule-Alveolar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System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452320" y="3501008"/>
            <a:ext cx="144016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5229200"/>
            <a:ext cx="352839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The function of the alveolar epithelial cells is to remove nutrients from the blood and transform these nutrients into the components of milk.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31409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cell layer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35696" y="260648"/>
            <a:ext cx="6789737" cy="8109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Where does milk come from?</a:t>
            </a:r>
          </a:p>
        </p:txBody>
      </p:sp>
      <p:pic>
        <p:nvPicPr>
          <p:cNvPr id="28675" name="Picture 4" descr="DA2C16FF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45" y="1548743"/>
            <a:ext cx="6570806" cy="48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2016224" cy="17030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The fundamental secretory unit of the breast is the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alveolus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368152"/>
            <a:ext cx="8839200" cy="5085184"/>
          </a:xfrm>
          <a:effectLst>
            <a:outerShdw dist="99190" dir="3011666" algn="ctr" rotWithShape="0">
              <a:schemeClr val="bg2"/>
            </a:outerShdw>
          </a:effectLst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1)	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Mammogenesis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(growth and </a:t>
            </a:r>
            <a:r>
              <a:rPr lang="en-US" sz="24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develpoment</a:t>
            </a:r>
            <a:r>
              <a:rPr lang="en-US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mammary gland to a functional state).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4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2)	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(initiation of milk secretion):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Phase 1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Phase 2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3)  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Galactopoiesis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(maintenance of milk secretion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postpartum period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AutoNum type="arabicParenR" startAt="3"/>
            </a:pPr>
            <a:endParaRPr lang="en-US" sz="2400" b="1" i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4)	 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Involution 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cessation of milk production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38550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Stages of 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Mammary Gland Development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1893</TotalTime>
  <Words>1136</Words>
  <Application>Microsoft Office PowerPoint</Application>
  <PresentationFormat>On-screen Show (4:3)</PresentationFormat>
  <Paragraphs>191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Comic Sans MS</vt:lpstr>
      <vt:lpstr>Georgia</vt:lpstr>
      <vt:lpstr>Times New Roman</vt:lpstr>
      <vt:lpstr>Trebuchet MS</vt:lpstr>
      <vt:lpstr>Wingdings</vt:lpstr>
      <vt:lpstr>Wingdings 2</vt:lpstr>
      <vt:lpstr>Civic</vt:lpstr>
      <vt:lpstr>Reproductive Physiology  Lecture 8  Hormones affecting female breast</vt:lpstr>
      <vt:lpstr>Objectives </vt:lpstr>
      <vt:lpstr>PowerPoint Presentation</vt:lpstr>
      <vt:lpstr>PowerPoint Presentation</vt:lpstr>
      <vt:lpstr>PowerPoint Presentation</vt:lpstr>
      <vt:lpstr>Ductal System</vt:lpstr>
      <vt:lpstr>PowerPoint Presentation</vt:lpstr>
      <vt:lpstr>Where does milk come from?</vt:lpstr>
      <vt:lpstr>PowerPoint Presentation</vt:lpstr>
      <vt:lpstr>PowerPoint Presentation</vt:lpstr>
      <vt:lpstr> Mammogenic Hormones  (Hormones Involved in Mammary Growth)</vt:lpstr>
      <vt:lpstr>Ovarian Hormones</vt:lpstr>
      <vt:lpstr>Lactogenesis </vt:lpstr>
      <vt:lpstr>Lactogenesis </vt:lpstr>
      <vt:lpstr>Lactogenesis </vt:lpstr>
      <vt:lpstr>(Lactogenic Hormones) </vt:lpstr>
      <vt:lpstr>Prolactin (PRL)</vt:lpstr>
      <vt:lpstr>Human placental lactogen (human chorionic somatomammotropin, hCS)</vt:lpstr>
      <vt:lpstr>PowerPoint Presentation</vt:lpstr>
      <vt:lpstr>Galactopoeisis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Suckling reflex </vt:lpstr>
      <vt:lpstr>PowerPoint Presentation</vt:lpstr>
      <vt:lpstr>AAP Recommendations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Mohd</dc:creator>
  <cp:lastModifiedBy>DR.MOHAMMAD AL OTABI</cp:lastModifiedBy>
  <cp:revision>614</cp:revision>
  <dcterms:created xsi:type="dcterms:W3CDTF">2013-12-20T09:44:22Z</dcterms:created>
  <dcterms:modified xsi:type="dcterms:W3CDTF">2018-04-01T07:17:29Z</dcterms:modified>
</cp:coreProperties>
</file>