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61" r:id="rId3"/>
    <p:sldId id="282" r:id="rId4"/>
    <p:sldId id="287" r:id="rId5"/>
    <p:sldId id="289" r:id="rId6"/>
    <p:sldId id="291" r:id="rId7"/>
    <p:sldId id="293" r:id="rId8"/>
    <p:sldId id="295" r:id="rId9"/>
    <p:sldId id="297" r:id="rId10"/>
    <p:sldId id="299" r:id="rId11"/>
    <p:sldId id="301" r:id="rId12"/>
    <p:sldId id="305" r:id="rId13"/>
    <p:sldId id="306" r:id="rId14"/>
    <p:sldId id="307" r:id="rId15"/>
    <p:sldId id="303" r:id="rId16"/>
    <p:sldId id="308" r:id="rId17"/>
    <p:sldId id="310" r:id="rId18"/>
    <p:sldId id="311" r:id="rId19"/>
    <p:sldId id="312" r:id="rId20"/>
    <p:sldId id="314" r:id="rId21"/>
    <p:sldId id="315" r:id="rId22"/>
    <p:sldId id="322" r:id="rId23"/>
    <p:sldId id="318" r:id="rId24"/>
    <p:sldId id="319" r:id="rId25"/>
    <p:sldId id="320" r:id="rId26"/>
    <p:sldId id="321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EEEEEE"/>
    <a:srgbClr val="E3D4BB"/>
    <a:srgbClr val="F7D9BD"/>
    <a:srgbClr val="F6F6F5"/>
    <a:srgbClr val="F1F1F1"/>
    <a:srgbClr val="005A66"/>
    <a:srgbClr val="008080"/>
    <a:srgbClr val="009999"/>
    <a:srgbClr val="E5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67" autoAdjust="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DD74-5B07-40CA-B656-0A30080F14A0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0581-83D0-48D9-A496-D528D3AB4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8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183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1E64-D085-437B-A60B-7780C87D8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BD834-6F24-4E20-A3DC-625BAFB5C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38AB-5066-4CD6-BC2C-50B6C1BD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0653-9871-4838-9681-B368433F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6024-C325-4B26-91C0-27D03C2C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6C68-E3C3-4EF4-838C-5A9FEF3D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0901E-8499-4A09-972E-FC1BD666A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8024-D5B1-4B85-A9DD-E3C2DE11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E7D21-237C-4920-B1D9-7E916F34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3E84B-A5F1-4B4D-86B2-57E3A2D2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1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F8EBD-0D3E-49C5-B0C2-410AD40A7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9F12D-C17A-4F75-9D6E-B006E362B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7CD14-9AE5-4139-8C76-F349D8CF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F7E0-C84C-4806-A12E-9F7B2EAC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30681-9480-4A3A-84D6-328712F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966B-548C-4EAD-B78C-6FA56AA38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F9A7-6394-492D-AF77-6418247A3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1308-526F-45B4-882F-0B3A0501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35281-11A7-4A27-85B3-A35D688E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58D5-21E8-4A0E-977A-DC5D0A85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8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4704-10FB-433D-9650-859394153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264C9-9E58-4947-8F50-82FC446C5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838A9-C36A-406D-A09D-FDC3BC4D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4A1E-5867-4BA4-9176-398525473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201A-3BA7-4C9B-B12E-000D573F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68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252A-CF01-42B7-9A3A-3FBD6832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72CA-5BB5-4CD0-A366-14D7AFF21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BD84D-F9F6-40BB-AE8D-4B6586A67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7F766-ED25-40CB-B850-CFF14B27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0B42-4CAF-4A53-9677-AAF85C63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B31E5-491C-4D5B-93BB-E433191D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11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FE0C5-C055-4D16-97E8-D9703D72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4D8E4-18D1-4D1C-A233-1D65110A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FCE5D-EC91-4F24-A2F0-F9D5A310A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40123C-8A2D-47B2-AEEE-52F37F625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F9887-4415-4148-BE61-6B74C4F58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75980-34B4-4354-A5A1-7BBB305A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E48FAE-78E0-4DB2-9065-1686C5ED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A606E-FB5E-4F49-93F4-B317672C6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3A67-FB0A-4331-A17A-ABE680CF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D6162-BC03-46B7-8AA8-AF923E16C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111AD-1466-42EF-8450-F7FAE4B1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EA16B-20CC-4447-AD18-A712B290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3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E8CA1-2F26-47E6-BFF9-0D835797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7AEAA-7040-4962-92B2-ECC490EE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57E56-D347-4E8D-B675-E0FABDE3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7409-1F29-48BE-8DEA-996440F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B6F9-9ED3-4F35-A753-13B221B4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5B720-B371-4773-B351-E6EE4ECC1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EE84B-B7C1-4DB8-9590-9EEA66EC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7AF48-564D-41DD-B114-9106EFCE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69850-D138-4787-BA4C-1176853A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7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A5A8-7A9B-4FF9-830D-7F60701D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F92F3-9462-4638-B580-F2B86E5F5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381D-ACEF-47B2-A711-E8DAC5D27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CE724-5E2E-41CB-B9C8-9DC7C3FC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E0CD9-8F13-46EA-8F36-EA65AF44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84F7A-1C23-4A37-AED6-3F591F1D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438E-F417-45AE-BAA6-615278D0A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9197E-BA0B-45F1-BAD9-FEAE0E567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72203-2150-4CA6-9E64-78A7FDA99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7D1B-9662-48CB-ACF0-02795D985E2E}" type="datetimeFigureOut">
              <a:rPr lang="en-GB" smtClean="0"/>
              <a:t>07/05/2018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2056F-F2DA-4812-90EB-064B10694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FF2C5-D005-4E6A-8462-5CA2DCB2C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7AF96-A4DA-47FA-BB28-02EA7FA15A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hyperlink" Target="https://docs.google.com/presentation/d/1SA0aOFgXbnFFxtTaHH1YfUNgSzJlDFV8gYydmXGn1rc/edit?usp=shar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hyperlink" Target="https://docs.google.com/presentation/d/18NgTLWE0Li1Gny2G2WbzlizfjlM7Ej06LMxdIwj-3eQ/edit?usp=sharing" TargetMode="External"/><Relationship Id="rId5" Type="http://schemas.openxmlformats.org/officeDocument/2006/relationships/hyperlink" Target="https://docs.google.com/forms/d/e/1FAIpQLSfnsWLnbT7WiFye8M-G8f6Jz7Bjzo6amKg07ajUHNfYcIV0vQ/viewform?usp=sf_link#responses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hyperlink" Target="https://docs.google.com/presentation/d/1CVIsLZ4FBqEEGbGSoaPQqjVVaghbrgxmaQ1ubNpWdFE/edit?usp=shar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0391" y="5352625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5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OSPE</a:t>
            </a:r>
            <a:b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dirty="0">
                <a:solidFill>
                  <a:srgbClr val="9EAB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REPRODUCTIVE BLOCK</a:t>
            </a:r>
            <a:endParaRPr lang="en-GB" sz="5400" kern="1200" dirty="0">
              <a:ln w="0"/>
              <a:solidFill>
                <a:srgbClr val="9EAB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2864" y="74275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636481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42791" y="631179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#Med436 - KS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55551" y="3080853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355551" y="1010719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680D9-1DF0-42B2-BA31-4E6286B99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382" y="5407430"/>
            <a:ext cx="2780017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3">
            <a:extLst>
              <a:ext uri="{FF2B5EF4-FFF2-40B4-BE49-F238E27FC236}">
                <a16:creationId xmlns:a16="http://schemas.microsoft.com/office/drawing/2014/main" id="{D9E6E28D-5EF0-4D4C-967E-0FEA85D0D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988" y="1680086"/>
            <a:ext cx="4343400" cy="452584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Ureter.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/>
              <a:t>Rectovesical</a:t>
            </a:r>
            <a:r>
              <a:rPr lang="en-US" altLang="en-US" sz="2000" dirty="0"/>
              <a:t> pouch.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Prostate gland.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Vas deferens.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22D720-048D-465B-85B6-3A7F01A23B60}"/>
              </a:ext>
            </a:extLst>
          </p:cNvPr>
          <p:cNvGrpSpPr/>
          <p:nvPr/>
        </p:nvGrpSpPr>
        <p:grpSpPr>
          <a:xfrm>
            <a:off x="5160707" y="675604"/>
            <a:ext cx="6239483" cy="4914900"/>
            <a:chOff x="4305300" y="228600"/>
            <a:chExt cx="6134100" cy="6405564"/>
          </a:xfrm>
        </p:grpSpPr>
        <p:pic>
          <p:nvPicPr>
            <p:cNvPr id="18" name="Picture 2" descr="H:\dad\Student Gray\5. Pelvis and perineum\F66122-005-f058b.jpg">
              <a:extLst>
                <a:ext uri="{FF2B5EF4-FFF2-40B4-BE49-F238E27FC236}">
                  <a16:creationId xmlns:a16="http://schemas.microsoft.com/office/drawing/2014/main" id="{1637E0BF-D9FB-4B3A-A060-89530A7E2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4" r="5814" b="3200"/>
            <a:stretch>
              <a:fillRect/>
            </a:stretch>
          </p:blipFill>
          <p:spPr>
            <a:xfrm>
              <a:off x="5029200" y="228600"/>
              <a:ext cx="5410200" cy="64008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EFCEB7-4E57-4D10-8040-BE900212AF1E}"/>
                </a:ext>
              </a:extLst>
            </p:cNvPr>
            <p:cNvSpPr/>
            <p:nvPr/>
          </p:nvSpPr>
          <p:spPr>
            <a:xfrm>
              <a:off x="4800600" y="2895600"/>
              <a:ext cx="762000" cy="266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C6378E-BFF1-4ADD-BE42-50D334CC7978}"/>
                </a:ext>
              </a:extLst>
            </p:cNvPr>
            <p:cNvSpPr/>
            <p:nvPr/>
          </p:nvSpPr>
          <p:spPr>
            <a:xfrm>
              <a:off x="4305300" y="4190999"/>
              <a:ext cx="838200" cy="838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124946-926C-4DB4-9A2E-5552E105B70F}"/>
                </a:ext>
              </a:extLst>
            </p:cNvPr>
            <p:cNvSpPr/>
            <p:nvPr/>
          </p:nvSpPr>
          <p:spPr>
            <a:xfrm>
              <a:off x="9753600" y="5181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id="{D2920DEA-0735-4533-8808-B255B10EF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65" y="1978818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1C7A75B-3149-4213-BD28-FFA17CAC11F0}"/>
                </a:ext>
              </a:extLst>
            </p:cNvPr>
            <p:cNvCxnSpPr>
              <a:cxnSpLocks/>
            </p:cNvCxnSpPr>
            <p:nvPr/>
          </p:nvCxnSpPr>
          <p:spPr>
            <a:xfrm>
              <a:off x="4914900" y="2209799"/>
              <a:ext cx="24765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66B2AA-89F6-4210-BAA3-A4534D78ED31}"/>
                </a:ext>
              </a:extLst>
            </p:cNvPr>
            <p:cNvCxnSpPr/>
            <p:nvPr/>
          </p:nvCxnSpPr>
          <p:spPr>
            <a:xfrm flipH="1" flipV="1">
              <a:off x="8686800" y="4495800"/>
              <a:ext cx="1143000" cy="914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591FFC-0ED9-4719-96AF-BBD5CEA8B764}"/>
                </a:ext>
              </a:extLst>
            </p:cNvPr>
            <p:cNvSpPr txBox="1"/>
            <p:nvPr/>
          </p:nvSpPr>
          <p:spPr>
            <a:xfrm>
              <a:off x="6172200" y="6172201"/>
              <a:ext cx="609600" cy="46196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latin typeface="Arial" charset="0"/>
                  <a:cs typeface="Arial" charset="0"/>
                </a:rPr>
                <a:t>3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EA1D96C-4D40-491E-BBCA-783D932B091C}"/>
                </a:ext>
              </a:extLst>
            </p:cNvPr>
            <p:cNvCxnSpPr>
              <a:stCxn id="28" idx="3"/>
            </p:cNvCxnSpPr>
            <p:nvPr/>
          </p:nvCxnSpPr>
          <p:spPr>
            <a:xfrm flipV="1">
              <a:off x="6781800" y="6172200"/>
              <a:ext cx="1295400" cy="2301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13AEF89-CD06-4947-AE0B-67ECD931D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9650" y="3808396"/>
              <a:ext cx="1390650" cy="6874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40991F-8508-4BB9-8B00-80EA4AEB7EA7}"/>
                </a:ext>
              </a:extLst>
            </p:cNvPr>
            <p:cNvSpPr/>
            <p:nvPr/>
          </p:nvSpPr>
          <p:spPr>
            <a:xfrm>
              <a:off x="5181600" y="4743650"/>
              <a:ext cx="970936" cy="5053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429C33E-C188-4000-AE54-8096A02DCDB9}"/>
              </a:ext>
            </a:extLst>
          </p:cNvPr>
          <p:cNvSpPr txBox="1"/>
          <p:nvPr/>
        </p:nvSpPr>
        <p:spPr>
          <a:xfrm>
            <a:off x="546798" y="900060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8</a:t>
            </a:r>
          </a:p>
        </p:txBody>
      </p:sp>
    </p:spTree>
    <p:extLst>
      <p:ext uri="{BB962C8B-B14F-4D97-AF65-F5344CB8AC3E}">
        <p14:creationId xmlns:p14="http://schemas.microsoft.com/office/powerpoint/2010/main" val="210889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3">
            <a:extLst>
              <a:ext uri="{FF2B5EF4-FFF2-40B4-BE49-F238E27FC236}">
                <a16:creationId xmlns:a16="http://schemas.microsoft.com/office/drawing/2014/main" id="{C9532C72-026A-4635-BCBA-552C2634E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1733434"/>
            <a:ext cx="4713394" cy="404109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Cervical canal.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Posterior fornix.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External </a:t>
            </a:r>
            <a:r>
              <a:rPr lang="en-US" altLang="en-US" sz="2000" dirty="0" err="1"/>
              <a:t>os</a:t>
            </a:r>
            <a:r>
              <a:rPr lang="en-US" altLang="en-US" sz="2000" dirty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Anterior fornix.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15DDD-19DF-486F-A528-9D4D2F764FE1}"/>
              </a:ext>
            </a:extLst>
          </p:cNvPr>
          <p:cNvGrpSpPr/>
          <p:nvPr/>
        </p:nvGrpSpPr>
        <p:grpSpPr>
          <a:xfrm>
            <a:off x="5880100" y="1083468"/>
            <a:ext cx="5372100" cy="4691063"/>
            <a:chOff x="5067300" y="304800"/>
            <a:chExt cx="5143500" cy="6324600"/>
          </a:xfrm>
        </p:grpSpPr>
        <p:pic>
          <p:nvPicPr>
            <p:cNvPr id="10" name="Picture 2" descr="H:\dad\Student Gray\5. Pelvis and perineum\F66122-005-f054b.jpg">
              <a:extLst>
                <a:ext uri="{FF2B5EF4-FFF2-40B4-BE49-F238E27FC236}">
                  <a16:creationId xmlns:a16="http://schemas.microsoft.com/office/drawing/2014/main" id="{6BA3BD8F-C2CB-416C-8A82-ED02905B35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6" r="15031" b="7985"/>
            <a:stretch/>
          </p:blipFill>
          <p:spPr>
            <a:xfrm>
              <a:off x="5067300" y="533400"/>
              <a:ext cx="5143500" cy="609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B6C179-2691-42A8-9692-479526C6197A}"/>
                </a:ext>
              </a:extLst>
            </p:cNvPr>
            <p:cNvSpPr/>
            <p:nvPr/>
          </p:nvSpPr>
          <p:spPr>
            <a:xfrm>
              <a:off x="8153400" y="304800"/>
              <a:ext cx="1219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256B14-A3A4-4175-9332-69BC8AB20DC4}"/>
                </a:ext>
              </a:extLst>
            </p:cNvPr>
            <p:cNvSpPr/>
            <p:nvPr/>
          </p:nvSpPr>
          <p:spPr>
            <a:xfrm>
              <a:off x="9067800" y="2286000"/>
              <a:ext cx="11430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8EE92D-BEC6-4A32-99AA-91226F876879}"/>
                </a:ext>
              </a:extLst>
            </p:cNvPr>
            <p:cNvSpPr/>
            <p:nvPr/>
          </p:nvSpPr>
          <p:spPr>
            <a:xfrm>
              <a:off x="8763000" y="3886200"/>
              <a:ext cx="990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FF3851-4B9B-4B17-88DC-93773C84BC7F}"/>
                </a:ext>
              </a:extLst>
            </p:cNvPr>
            <p:cNvSpPr/>
            <p:nvPr/>
          </p:nvSpPr>
          <p:spPr>
            <a:xfrm>
              <a:off x="5638800" y="43434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8FF402-A57C-45E1-986E-F89632663A73}"/>
                </a:ext>
              </a:extLst>
            </p:cNvPr>
            <p:cNvSpPr/>
            <p:nvPr/>
          </p:nvSpPr>
          <p:spPr>
            <a:xfrm>
              <a:off x="5791200" y="32004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BA7D62-C5B9-425D-BD3F-4262D4942251}"/>
              </a:ext>
            </a:extLst>
          </p:cNvPr>
          <p:cNvSpPr txBox="1"/>
          <p:nvPr/>
        </p:nvSpPr>
        <p:spPr>
          <a:xfrm>
            <a:off x="677333" y="894325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9</a:t>
            </a:r>
          </a:p>
        </p:txBody>
      </p:sp>
    </p:spTree>
    <p:extLst>
      <p:ext uri="{BB962C8B-B14F-4D97-AF65-F5344CB8AC3E}">
        <p14:creationId xmlns:p14="http://schemas.microsoft.com/office/powerpoint/2010/main" val="152313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3">
            <a:extLst>
              <a:ext uri="{FF2B5EF4-FFF2-40B4-BE49-F238E27FC236}">
                <a16:creationId xmlns:a16="http://schemas.microsoft.com/office/drawing/2014/main" id="{1920E2FB-61E2-49D0-9DC2-5F6B08D14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9491" y="1907460"/>
            <a:ext cx="4730409" cy="4016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Fundus.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Body.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Cervix.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Fallopian tube.</a:t>
            </a:r>
          </a:p>
        </p:txBody>
      </p:sp>
      <p:pic>
        <p:nvPicPr>
          <p:cNvPr id="24579" name="Picture 2" descr="H:\dad\Student Gray\5. Pelvis and perineum\F66122-005-f052.jpg">
            <a:extLst>
              <a:ext uri="{FF2B5EF4-FFF2-40B4-BE49-F238E27FC236}">
                <a16:creationId xmlns:a16="http://schemas.microsoft.com/office/drawing/2014/main" id="{C3753886-0FE7-4579-93AB-8D46B324E4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13416" b="4817"/>
          <a:stretch>
            <a:fillRect/>
          </a:stretch>
        </p:blipFill>
        <p:spPr>
          <a:xfrm>
            <a:off x="5245100" y="457200"/>
            <a:ext cx="6400800" cy="59436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1D6568-5C96-41E5-8F18-51E6EA107A51}"/>
              </a:ext>
            </a:extLst>
          </p:cNvPr>
          <p:cNvSpPr/>
          <p:nvPr/>
        </p:nvSpPr>
        <p:spPr>
          <a:xfrm>
            <a:off x="7759700" y="9906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B26AA9-543B-4D4E-ADE6-85CC2CF273CD}"/>
              </a:ext>
            </a:extLst>
          </p:cNvPr>
          <p:cNvSpPr/>
          <p:nvPr/>
        </p:nvSpPr>
        <p:spPr>
          <a:xfrm>
            <a:off x="10045700" y="25146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A4759-6067-4F30-B3AD-CF72A701CEC6}"/>
              </a:ext>
            </a:extLst>
          </p:cNvPr>
          <p:cNvSpPr/>
          <p:nvPr/>
        </p:nvSpPr>
        <p:spPr>
          <a:xfrm>
            <a:off x="10102236" y="39624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13DE2-94DC-44DA-92D4-EEF9F410139C}"/>
              </a:ext>
            </a:extLst>
          </p:cNvPr>
          <p:cNvSpPr/>
          <p:nvPr/>
        </p:nvSpPr>
        <p:spPr>
          <a:xfrm>
            <a:off x="6540500" y="55626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F9981D-DC9A-4A18-A072-664B9C1DCDD9}"/>
              </a:ext>
            </a:extLst>
          </p:cNvPr>
          <p:cNvSpPr/>
          <p:nvPr/>
        </p:nvSpPr>
        <p:spPr>
          <a:xfrm>
            <a:off x="5854700" y="2743200"/>
            <a:ext cx="1282700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C6AD5-1F8A-4B4D-BA5C-E614FDB59749}"/>
              </a:ext>
            </a:extLst>
          </p:cNvPr>
          <p:cNvSpPr txBox="1"/>
          <p:nvPr/>
        </p:nvSpPr>
        <p:spPr>
          <a:xfrm>
            <a:off x="677333" y="894325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10</a:t>
            </a:r>
          </a:p>
        </p:txBody>
      </p:sp>
    </p:spTree>
    <p:extLst>
      <p:ext uri="{BB962C8B-B14F-4D97-AF65-F5344CB8AC3E}">
        <p14:creationId xmlns:p14="http://schemas.microsoft.com/office/powerpoint/2010/main" val="91764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12098BB-FDD9-448D-B966-28765871A94C}"/>
              </a:ext>
            </a:extLst>
          </p:cNvPr>
          <p:cNvSpPr/>
          <p:nvPr/>
        </p:nvSpPr>
        <p:spPr>
          <a:xfrm>
            <a:off x="677333" y="1825758"/>
            <a:ext cx="386407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/>
              <a:t>Identify the labelled structures: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>
                <a:solidFill>
                  <a:schemeClr val="accent6"/>
                </a:solidFill>
              </a:rPr>
              <a:t>Pectoralis major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Axillary (tail) process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Nipple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Areola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4C3EB-BD3E-480C-965A-C0A033AB2302}"/>
              </a:ext>
            </a:extLst>
          </p:cNvPr>
          <p:cNvSpPr txBox="1"/>
          <p:nvPr/>
        </p:nvSpPr>
        <p:spPr>
          <a:xfrm>
            <a:off x="677333" y="894325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D98E4C-119D-4DF1-A3D6-164F3B3EEB2F}"/>
              </a:ext>
            </a:extLst>
          </p:cNvPr>
          <p:cNvGrpSpPr/>
          <p:nvPr/>
        </p:nvGrpSpPr>
        <p:grpSpPr>
          <a:xfrm>
            <a:off x="4802922" y="520525"/>
            <a:ext cx="5695337" cy="5354982"/>
            <a:chOff x="4719482" y="443739"/>
            <a:chExt cx="5695337" cy="5816951"/>
          </a:xfrm>
        </p:grpSpPr>
        <p:pic>
          <p:nvPicPr>
            <p:cNvPr id="5" name="Picture 4" descr="E:\dad\Student Gray\7. Upper limb\F66122-007-f013.jpg">
              <a:extLst>
                <a:ext uri="{FF2B5EF4-FFF2-40B4-BE49-F238E27FC236}">
                  <a16:creationId xmlns:a16="http://schemas.microsoft.com/office/drawing/2014/main" id="{FB212DDC-5F72-4A64-8993-3B8CA6655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1" r="15909" b="12996"/>
            <a:stretch>
              <a:fillRect/>
            </a:stretch>
          </p:blipFill>
          <p:spPr bwMode="auto">
            <a:xfrm>
              <a:off x="5080819" y="685800"/>
              <a:ext cx="53340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6DB739-ADBA-4DA0-9262-49853887F4F8}"/>
                </a:ext>
              </a:extLst>
            </p:cNvPr>
            <p:cNvSpPr/>
            <p:nvPr/>
          </p:nvSpPr>
          <p:spPr>
            <a:xfrm>
              <a:off x="6244752" y="793113"/>
              <a:ext cx="1728208" cy="623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D2D9C0-D6DD-43B6-82F0-42B851A1CCC0}"/>
                </a:ext>
              </a:extLst>
            </p:cNvPr>
            <p:cNvSpPr/>
            <p:nvPr/>
          </p:nvSpPr>
          <p:spPr>
            <a:xfrm>
              <a:off x="7767483" y="597310"/>
              <a:ext cx="1728208" cy="311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A8B36B6-0CD9-42D7-A05A-CB34A4C7F9F2}"/>
                </a:ext>
              </a:extLst>
            </p:cNvPr>
            <p:cNvSpPr/>
            <p:nvPr/>
          </p:nvSpPr>
          <p:spPr>
            <a:xfrm>
              <a:off x="4719482" y="5061155"/>
              <a:ext cx="1976285" cy="623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625D91-4877-461E-BF32-D91CD43C94C3}"/>
                </a:ext>
              </a:extLst>
            </p:cNvPr>
            <p:cNvSpPr/>
            <p:nvPr/>
          </p:nvSpPr>
          <p:spPr>
            <a:xfrm>
              <a:off x="8462114" y="443739"/>
              <a:ext cx="504905" cy="395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70BA71-0875-4670-83F8-A060F0FA3643}"/>
                </a:ext>
              </a:extLst>
            </p:cNvPr>
            <p:cNvSpPr/>
            <p:nvPr/>
          </p:nvSpPr>
          <p:spPr>
            <a:xfrm>
              <a:off x="6905563" y="988896"/>
              <a:ext cx="504905" cy="395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61576C-9EED-4986-B3C5-DB489D90D010}"/>
                </a:ext>
              </a:extLst>
            </p:cNvPr>
            <p:cNvSpPr/>
            <p:nvPr/>
          </p:nvSpPr>
          <p:spPr>
            <a:xfrm>
              <a:off x="6695766" y="4627769"/>
              <a:ext cx="456627" cy="10569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B9F545-D178-43D4-90CD-829FA598C093}"/>
                </a:ext>
              </a:extLst>
            </p:cNvPr>
            <p:cNvSpPr/>
            <p:nvPr/>
          </p:nvSpPr>
          <p:spPr>
            <a:xfrm>
              <a:off x="6826869" y="5502425"/>
              <a:ext cx="456627" cy="758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2E1ABE-2C39-4C3F-876C-3FF85E70C931}"/>
                </a:ext>
              </a:extLst>
            </p:cNvPr>
            <p:cNvSpPr/>
            <p:nvPr/>
          </p:nvSpPr>
          <p:spPr>
            <a:xfrm>
              <a:off x="5876381" y="5583372"/>
              <a:ext cx="368522" cy="395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63822DD-3FDA-43AD-8932-32A04B4C4F40}"/>
                </a:ext>
              </a:extLst>
            </p:cNvPr>
            <p:cNvSpPr/>
            <p:nvPr/>
          </p:nvSpPr>
          <p:spPr>
            <a:xfrm>
              <a:off x="5891531" y="4700516"/>
              <a:ext cx="368522" cy="395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3200" b="1" dirty="0">
                  <a:solidFill>
                    <a:schemeClr val="tx1"/>
                  </a:solidFill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E17686-86EA-4CB1-A3B5-6A9F0686D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4160" y="4288347"/>
              <a:ext cx="1338540" cy="604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35E1ED8-D6BA-4F65-AE02-37587B960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44752" y="4288347"/>
              <a:ext cx="1587973" cy="13963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95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9AAA9A-1A15-43FE-974C-B44BCFF75993}"/>
              </a:ext>
            </a:extLst>
          </p:cNvPr>
          <p:cNvSpPr/>
          <p:nvPr/>
        </p:nvSpPr>
        <p:spPr>
          <a:xfrm>
            <a:off x="677333" y="1568900"/>
            <a:ext cx="521757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/>
              <a:t>Identify the labelled structures</a:t>
            </a:r>
            <a:r>
              <a:rPr lang="en-GB" sz="2000" dirty="0"/>
              <a:t>: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Suspensory ligaments (coopers ligaments)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Lactiferous sinus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Areola 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Nipple 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Lactiferous ducts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Mammary gland lobules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Retromammary space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0BDAD-5F70-4AF9-8682-305967072533}"/>
              </a:ext>
            </a:extLst>
          </p:cNvPr>
          <p:cNvSpPr txBox="1"/>
          <p:nvPr/>
        </p:nvSpPr>
        <p:spPr>
          <a:xfrm>
            <a:off x="677333" y="894325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12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EF3A73E-85B0-445B-B0B6-53FA99B074F3}"/>
              </a:ext>
            </a:extLst>
          </p:cNvPr>
          <p:cNvGrpSpPr/>
          <p:nvPr/>
        </p:nvGrpSpPr>
        <p:grpSpPr>
          <a:xfrm>
            <a:off x="5452533" y="604616"/>
            <a:ext cx="6739467" cy="5920359"/>
            <a:chOff x="6302135" y="575588"/>
            <a:chExt cx="5212532" cy="59203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F7C4AB1-68E2-4F2B-8755-D7C2C6D8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2135" y="685955"/>
              <a:ext cx="5212532" cy="580999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A5E8D6-B59B-4271-B758-AA500E3C66DA}"/>
                </a:ext>
              </a:extLst>
            </p:cNvPr>
            <p:cNvSpPr/>
            <p:nvPr/>
          </p:nvSpPr>
          <p:spPr>
            <a:xfrm>
              <a:off x="7952518" y="575588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598612B-36E8-419D-B8B9-A739925757C1}"/>
                </a:ext>
              </a:extLst>
            </p:cNvPr>
            <p:cNvCxnSpPr>
              <a:cxnSpLocks/>
            </p:cNvCxnSpPr>
            <p:nvPr/>
          </p:nvCxnSpPr>
          <p:spPr>
            <a:xfrm>
              <a:off x="8265160" y="939800"/>
              <a:ext cx="675913" cy="18389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4CE4AA-5D62-4923-8402-DD562DF2586D}"/>
                </a:ext>
              </a:extLst>
            </p:cNvPr>
            <p:cNvCxnSpPr>
              <a:cxnSpLocks/>
            </p:cNvCxnSpPr>
            <p:nvPr/>
          </p:nvCxnSpPr>
          <p:spPr>
            <a:xfrm>
              <a:off x="8365067" y="1186712"/>
              <a:ext cx="782141" cy="8554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E5A8662-0E50-494F-A2FA-98DD99AED1E8}"/>
                </a:ext>
              </a:extLst>
            </p:cNvPr>
            <p:cNvCxnSpPr>
              <a:cxnSpLocks/>
            </p:cNvCxnSpPr>
            <p:nvPr/>
          </p:nvCxnSpPr>
          <p:spPr>
            <a:xfrm>
              <a:off x="7497233" y="2311400"/>
              <a:ext cx="276634" cy="11700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A7E1F8F-0C9A-4C9B-B73B-82C3F808B60D}"/>
                </a:ext>
              </a:extLst>
            </p:cNvPr>
            <p:cNvCxnSpPr>
              <a:cxnSpLocks/>
            </p:cNvCxnSpPr>
            <p:nvPr/>
          </p:nvCxnSpPr>
          <p:spPr>
            <a:xfrm>
              <a:off x="7247046" y="2201333"/>
              <a:ext cx="403321" cy="10303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0F818EB-6306-4F3D-AE3F-06AA208B8AA3}"/>
                </a:ext>
              </a:extLst>
            </p:cNvPr>
            <p:cNvCxnSpPr>
              <a:cxnSpLocks/>
            </p:cNvCxnSpPr>
            <p:nvPr/>
          </p:nvCxnSpPr>
          <p:spPr>
            <a:xfrm>
              <a:off x="7217276" y="2859693"/>
              <a:ext cx="276498" cy="6583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A469F4-4165-49E9-AE9F-73DCA8672056}"/>
                </a:ext>
              </a:extLst>
            </p:cNvPr>
            <p:cNvSpPr/>
            <p:nvPr/>
          </p:nvSpPr>
          <p:spPr>
            <a:xfrm>
              <a:off x="7343595" y="1928906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880C37-7509-4F65-9858-7AB822C8A97C}"/>
                </a:ext>
              </a:extLst>
            </p:cNvPr>
            <p:cNvSpPr/>
            <p:nvPr/>
          </p:nvSpPr>
          <p:spPr>
            <a:xfrm>
              <a:off x="6955350" y="1862021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F766603-8577-4F39-8EA9-D07C1551C580}"/>
                </a:ext>
              </a:extLst>
            </p:cNvPr>
            <p:cNvSpPr/>
            <p:nvPr/>
          </p:nvSpPr>
          <p:spPr>
            <a:xfrm>
              <a:off x="6916937" y="2622404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C7741-3CF9-4B47-A0D5-A39FF64780B4}"/>
                </a:ext>
              </a:extLst>
            </p:cNvPr>
            <p:cNvSpPr/>
            <p:nvPr/>
          </p:nvSpPr>
          <p:spPr>
            <a:xfrm>
              <a:off x="7080184" y="5427763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DBA624-4243-4D08-83B6-22E535CAD5FF}"/>
                </a:ext>
              </a:extLst>
            </p:cNvPr>
            <p:cNvSpPr/>
            <p:nvPr/>
          </p:nvSpPr>
          <p:spPr>
            <a:xfrm>
              <a:off x="8139774" y="5918200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E80B2E-9C95-4BFC-878A-239E89C6510C}"/>
                </a:ext>
              </a:extLst>
            </p:cNvPr>
            <p:cNvSpPr/>
            <p:nvPr/>
          </p:nvSpPr>
          <p:spPr>
            <a:xfrm>
              <a:off x="10362274" y="1539872"/>
              <a:ext cx="368522" cy="3642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697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7AE29110-C17B-4237-8FEB-9B0BB516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18" y="1752601"/>
            <a:ext cx="4930321" cy="4691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Tunica vaginalis.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Tunica albuginea.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Vas deferens.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Head of the epididymis.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Efferent </a:t>
            </a:r>
            <a:r>
              <a:rPr lang="en-US" altLang="en-US" sz="2000" dirty="0" err="1"/>
              <a:t>ductules</a:t>
            </a:r>
            <a:r>
              <a:rPr lang="en-US" altLang="en-US" sz="2000" dirty="0"/>
              <a:t> or vasa </a:t>
            </a:r>
            <a:r>
              <a:rPr lang="en-US" altLang="en-US" sz="2000" dirty="0" err="1"/>
              <a:t>efferentia</a:t>
            </a:r>
            <a:r>
              <a:rPr lang="en-US" altLang="en-US" sz="2000" dirty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Rete testis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9ADBD-1A0A-4123-AB5B-132F7AAA8C67}"/>
              </a:ext>
            </a:extLst>
          </p:cNvPr>
          <p:cNvSpPr txBox="1"/>
          <p:nvPr/>
        </p:nvSpPr>
        <p:spPr>
          <a:xfrm>
            <a:off x="677333" y="894325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5BF865-61DE-4B54-BE2A-0ABD0C477DD4}"/>
              </a:ext>
            </a:extLst>
          </p:cNvPr>
          <p:cNvGrpSpPr/>
          <p:nvPr/>
        </p:nvGrpSpPr>
        <p:grpSpPr>
          <a:xfrm>
            <a:off x="6096001" y="871537"/>
            <a:ext cx="5223248" cy="5062536"/>
            <a:chOff x="6018289" y="152400"/>
            <a:chExt cx="4608436" cy="6477000"/>
          </a:xfrm>
        </p:grpSpPr>
        <p:pic>
          <p:nvPicPr>
            <p:cNvPr id="31" name="Picture 2" descr="H:\dad\Student Gray\5. Pelvis and perineum\F66122-005-f046b.jpg">
              <a:extLst>
                <a:ext uri="{FF2B5EF4-FFF2-40B4-BE49-F238E27FC236}">
                  <a16:creationId xmlns:a16="http://schemas.microsoft.com/office/drawing/2014/main" id="{A5D800FF-B05E-4323-9189-8D122E16B3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75" r="31303" b="3146"/>
            <a:stretch>
              <a:fillRect/>
            </a:stretch>
          </p:blipFill>
          <p:spPr>
            <a:xfrm>
              <a:off x="6400800" y="152400"/>
              <a:ext cx="3886200" cy="6477000"/>
            </a:xfrm>
            <a:prstGeom prst="rect">
              <a:avLst/>
            </a:prstGeom>
          </p:spPr>
        </p:pic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C2CDF0DD-DEFB-4A1E-B998-93A76D137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4495801"/>
              <a:ext cx="412750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8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8AC3E7B5-220A-4B59-A97A-D5EEE369D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1" y="5410201"/>
              <a:ext cx="415925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8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F1FF1019-3447-4881-AD86-6AEFADDF5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8799" y="1702508"/>
              <a:ext cx="336550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D9521CC2-84C9-413C-AEAC-3F9D234A6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6800" y="609601"/>
              <a:ext cx="914400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E1FE777F-DD9F-456E-98FD-6D26AA9E7F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4601" y="2590801"/>
              <a:ext cx="339725" cy="523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20B646-D214-4595-93D7-C0AC69AAC65D}"/>
                </a:ext>
              </a:extLst>
            </p:cNvPr>
            <p:cNvSpPr/>
            <p:nvPr/>
          </p:nvSpPr>
          <p:spPr>
            <a:xfrm>
              <a:off x="6018289" y="759782"/>
              <a:ext cx="1728208" cy="6235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20F8D50-480C-42B2-A6DB-67FD4773F2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15048" y="895086"/>
              <a:ext cx="5844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D9EA2EF-3613-4F81-BDDE-5537F7709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02750" y="1980936"/>
              <a:ext cx="7302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EEF9A8-97B9-45CA-B637-AF2DF4EFD647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>
              <a:off x="9144001" y="2852411"/>
              <a:ext cx="990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B6CDC6A-DE88-4B05-804A-359C6A92B3DC}"/>
                </a:ext>
              </a:extLst>
            </p:cNvPr>
            <p:cNvCxnSpPr>
              <a:cxnSpLocks/>
            </p:cNvCxnSpPr>
            <p:nvPr/>
          </p:nvCxnSpPr>
          <p:spPr>
            <a:xfrm>
              <a:off x="6423025" y="4726269"/>
              <a:ext cx="4593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B3C7A9-706F-47A4-817F-B8BBAD9B2C0D}"/>
                </a:ext>
              </a:extLst>
            </p:cNvPr>
            <p:cNvCxnSpPr>
              <a:cxnSpLocks/>
            </p:cNvCxnSpPr>
            <p:nvPr/>
          </p:nvCxnSpPr>
          <p:spPr>
            <a:xfrm>
              <a:off x="6664326" y="5643200"/>
              <a:ext cx="11250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C895C15-D7E7-47B9-8141-FB923AC7F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5900" y="3846811"/>
              <a:ext cx="12094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7FAF29B0-1ECD-4054-B42C-B7E9E0D0A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0" y="3514225"/>
              <a:ext cx="339725" cy="6694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Calibri" panose="020F0502020204030204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57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05F699-6C3F-4B8D-B581-82FD39AF4A02}"/>
              </a:ext>
            </a:extLst>
          </p:cNvPr>
          <p:cNvSpPr txBox="1"/>
          <p:nvPr/>
        </p:nvSpPr>
        <p:spPr>
          <a:xfrm>
            <a:off x="5210422" y="320797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1E5C9E-2F20-4B72-AC6E-E71445935815}"/>
              </a:ext>
            </a:extLst>
          </p:cNvPr>
          <p:cNvGrpSpPr/>
          <p:nvPr/>
        </p:nvGrpSpPr>
        <p:grpSpPr>
          <a:xfrm>
            <a:off x="148486" y="1281078"/>
            <a:ext cx="6705651" cy="5341709"/>
            <a:chOff x="148486" y="1281078"/>
            <a:chExt cx="6705651" cy="5341709"/>
          </a:xfrm>
        </p:grpSpPr>
        <p:pic>
          <p:nvPicPr>
            <p:cNvPr id="2" name="Picture 1" descr="Picture 26">
              <a:extLst>
                <a:ext uri="{FF2B5EF4-FFF2-40B4-BE49-F238E27FC236}">
                  <a16:creationId xmlns:a16="http://schemas.microsoft.com/office/drawing/2014/main" id="{1398E4E2-8587-4C4A-A8DD-640E067A9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2" t="4225" r="4163" b="4225"/>
            <a:stretch>
              <a:fillRect/>
            </a:stretch>
          </p:blipFill>
          <p:spPr bwMode="auto">
            <a:xfrm>
              <a:off x="1445138" y="2064800"/>
              <a:ext cx="3924306" cy="407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4F9416C-8947-46DC-BC6C-7E18A7658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793" y="1281078"/>
              <a:ext cx="3300125" cy="4616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anose="020F0502020204030204" pitchFamily="34" charset="0"/>
                </a:rPr>
                <a:t>Head of epididymis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E11CB3D-A6A6-4E13-9FAC-0C4E2DC3A4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8798" y="1731523"/>
              <a:ext cx="662424" cy="1056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313740-E8A1-4B26-B816-CF7F94F1F0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0043" y="5884333"/>
              <a:ext cx="1063557" cy="3225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FFAAC538-9E8F-450D-AB39-59FC05EA2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187" y="6161122"/>
              <a:ext cx="314178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anose="020F0502020204030204" pitchFamily="34" charset="0"/>
                </a:rPr>
                <a:t>Tail of epididymis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62BCC83-B8A2-493B-B7B2-A1CBD2221A43}"/>
                </a:ext>
              </a:extLst>
            </p:cNvPr>
            <p:cNvCxnSpPr>
              <a:cxnSpLocks/>
            </p:cNvCxnSpPr>
            <p:nvPr/>
          </p:nvCxnSpPr>
          <p:spPr>
            <a:xfrm>
              <a:off x="947383" y="3928077"/>
              <a:ext cx="8419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E666FFB0-CADB-4854-87F7-3B18953B2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86" y="3475045"/>
              <a:ext cx="128174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anose="020F0502020204030204" pitchFamily="34" charset="0"/>
                </a:rPr>
                <a:t>Vas deferens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B616B312-81B8-4895-849F-FC792F985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358" y="2042495"/>
              <a:ext cx="1558779" cy="83099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Calibri" panose="020F0502020204030204" pitchFamily="34" charset="0"/>
                </a:rPr>
                <a:t>Body of epididymis 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F61D3DB-FD39-49A1-9122-CA6F1855B2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3494" y="2788327"/>
              <a:ext cx="2885950" cy="14396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uFG27_01a">
            <a:extLst>
              <a:ext uri="{FF2B5EF4-FFF2-40B4-BE49-F238E27FC236}">
                <a16:creationId xmlns:a16="http://schemas.microsoft.com/office/drawing/2014/main" id="{CB306003-6D18-46EF-BACD-B98D06D8F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11646" b="8722"/>
          <a:stretch>
            <a:fillRect/>
          </a:stretch>
        </p:blipFill>
        <p:spPr bwMode="auto">
          <a:xfrm>
            <a:off x="7700718" y="2274508"/>
            <a:ext cx="4135661" cy="42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C756CB-1A3F-4BF4-BBE0-6487CD9C19A6}"/>
              </a:ext>
            </a:extLst>
          </p:cNvPr>
          <p:cNvCxnSpPr>
            <a:cxnSpLocks/>
          </p:cNvCxnSpPr>
          <p:nvPr/>
        </p:nvCxnSpPr>
        <p:spPr>
          <a:xfrm flipV="1">
            <a:off x="7404399" y="3566595"/>
            <a:ext cx="1083395" cy="2978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8">
            <a:extLst>
              <a:ext uri="{FF2B5EF4-FFF2-40B4-BE49-F238E27FC236}">
                <a16:creationId xmlns:a16="http://schemas.microsoft.com/office/drawing/2014/main" id="{3098A2B4-9461-4F6A-A1C1-B5313F691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02" y="3411431"/>
            <a:ext cx="1281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Vas deferens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FFF242-FE6D-48C7-91D7-EEDF7845B23B}"/>
              </a:ext>
            </a:extLst>
          </p:cNvPr>
          <p:cNvCxnSpPr>
            <a:cxnSpLocks/>
          </p:cNvCxnSpPr>
          <p:nvPr/>
        </p:nvCxnSpPr>
        <p:spPr>
          <a:xfrm flipH="1">
            <a:off x="9480934" y="2043397"/>
            <a:ext cx="336884" cy="12031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">
            <a:extLst>
              <a:ext uri="{FF2B5EF4-FFF2-40B4-BE49-F238E27FC236}">
                <a16:creationId xmlns:a16="http://schemas.microsoft.com/office/drawing/2014/main" id="{A1268B12-4E9D-49E0-8D30-97974E185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4501" y="1229075"/>
            <a:ext cx="1281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Urinary bladder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7BC6800-0F3E-4DB9-AEF0-4F6B764A5A5C}"/>
              </a:ext>
            </a:extLst>
          </p:cNvPr>
          <p:cNvCxnSpPr>
            <a:cxnSpLocks/>
          </p:cNvCxnSpPr>
          <p:nvPr/>
        </p:nvCxnSpPr>
        <p:spPr>
          <a:xfrm flipH="1" flipV="1">
            <a:off x="10125828" y="3566596"/>
            <a:ext cx="1188086" cy="12681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8">
            <a:extLst>
              <a:ext uri="{FF2B5EF4-FFF2-40B4-BE49-F238E27FC236}">
                <a16:creationId xmlns:a16="http://schemas.microsoft.com/office/drawing/2014/main" id="{2AFCD9CA-C467-44F0-BC27-C3421FE5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0251" y="4742902"/>
            <a:ext cx="1281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Seminal vesicle</a:t>
            </a:r>
          </a:p>
        </p:txBody>
      </p:sp>
    </p:spTree>
    <p:extLst>
      <p:ext uri="{BB962C8B-B14F-4D97-AF65-F5344CB8AC3E}">
        <p14:creationId xmlns:p14="http://schemas.microsoft.com/office/powerpoint/2010/main" val="251576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B99EC23-4FC2-496E-AE55-01EBC05383C7}"/>
              </a:ext>
            </a:extLst>
          </p:cNvPr>
          <p:cNvGrpSpPr/>
          <p:nvPr/>
        </p:nvGrpSpPr>
        <p:grpSpPr>
          <a:xfrm>
            <a:off x="2856356" y="128587"/>
            <a:ext cx="8925096" cy="6369050"/>
            <a:chOff x="2856356" y="128587"/>
            <a:chExt cx="8925096" cy="6369050"/>
          </a:xfrm>
        </p:grpSpPr>
        <p:pic>
          <p:nvPicPr>
            <p:cNvPr id="5" name="Picture 4" descr="male_anatomy_side">
              <a:extLst>
                <a:ext uri="{FF2B5EF4-FFF2-40B4-BE49-F238E27FC236}">
                  <a16:creationId xmlns:a16="http://schemas.microsoft.com/office/drawing/2014/main" id="{05FDADC3-D3E1-4F74-A189-F2CCC00F3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6315" y="128587"/>
              <a:ext cx="5545137" cy="636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0767F6D-6425-4B45-8CD7-41998E0FEBBD}"/>
                </a:ext>
              </a:extLst>
            </p:cNvPr>
            <p:cNvCxnSpPr/>
            <p:nvPr/>
          </p:nvCxnSpPr>
          <p:spPr>
            <a:xfrm>
              <a:off x="5444152" y="1655762"/>
              <a:ext cx="1584325" cy="5762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5DA5C6-58B3-452E-8C01-D191D6640D4F}"/>
                </a:ext>
              </a:extLst>
            </p:cNvPr>
            <p:cNvCxnSpPr>
              <a:cxnSpLocks/>
            </p:cNvCxnSpPr>
            <p:nvPr/>
          </p:nvCxnSpPr>
          <p:spPr>
            <a:xfrm>
              <a:off x="5444152" y="2232025"/>
              <a:ext cx="2376488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11B61A2-7106-452A-BD5B-1E4A49E5286F}"/>
                </a:ext>
              </a:extLst>
            </p:cNvPr>
            <p:cNvSpPr/>
            <p:nvPr/>
          </p:nvSpPr>
          <p:spPr>
            <a:xfrm flipV="1">
              <a:off x="8608040" y="3810000"/>
              <a:ext cx="288925" cy="13493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2BC86C-B3B8-47DA-A38C-86BE5093A097}"/>
                </a:ext>
              </a:extLst>
            </p:cNvPr>
            <p:cNvSpPr/>
            <p:nvPr/>
          </p:nvSpPr>
          <p:spPr>
            <a:xfrm>
              <a:off x="8900140" y="3736975"/>
              <a:ext cx="73025" cy="14446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A47D1C2-E11D-481F-A5D8-02B07A197DDF}"/>
                </a:ext>
              </a:extLst>
            </p:cNvPr>
            <p:cNvCxnSpPr>
              <a:endCxn id="9" idx="5"/>
            </p:cNvCxnSpPr>
            <p:nvPr/>
          </p:nvCxnSpPr>
          <p:spPr>
            <a:xfrm>
              <a:off x="5152052" y="2611437"/>
              <a:ext cx="3702050" cy="12176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09E8FFB-5DFF-4870-AD50-F1DBCA572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5965" y="1393673"/>
              <a:ext cx="1786552" cy="41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anose="020F0502020204030204" pitchFamily="34" charset="0"/>
                </a:rPr>
                <a:t>Seminal vesicle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32283E9F-A2BA-4513-A7D7-ACD3C8807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830" y="1917372"/>
              <a:ext cx="17865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anose="020F0502020204030204" pitchFamily="34" charset="0"/>
                </a:rPr>
                <a:t>Prostate gland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57D9E960-A0B4-4B2F-802F-CE4B9EB2A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356" y="2411382"/>
              <a:ext cx="23764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Calibri" panose="020F0502020204030204" pitchFamily="34" charset="0"/>
                </a:rPr>
                <a:t>Bulbourethral gland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661CB8A-63F6-40A6-B78D-131943F2D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440808"/>
              </p:ext>
            </p:extLst>
          </p:nvPr>
        </p:nvGraphicFramePr>
        <p:xfrm>
          <a:off x="424262" y="3525837"/>
          <a:ext cx="5415971" cy="3075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3984010229"/>
                    </a:ext>
                  </a:extLst>
                </a:gridCol>
                <a:gridCol w="4141353">
                  <a:extLst>
                    <a:ext uri="{9D8B030D-6E8A-4147-A177-3AD203B41FA5}">
                      <a16:colId xmlns:a16="http://schemas.microsoft.com/office/drawing/2014/main" val="4024716221"/>
                    </a:ext>
                  </a:extLst>
                </a:gridCol>
              </a:tblGrid>
              <a:tr h="3798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i="1" dirty="0"/>
                        <a:t>Relations of Prostate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0790"/>
                  </a:ext>
                </a:extLst>
              </a:tr>
              <a:tr h="52499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Base (superior)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Neck of urinary bladder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19535"/>
                  </a:ext>
                </a:extLst>
              </a:tr>
              <a:tr h="52499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Apex (Inferior)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Urogenital diaphragm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47983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Anterior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Symphysis pubis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7990"/>
                  </a:ext>
                </a:extLst>
              </a:tr>
              <a:tr h="478976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Posterior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Rectum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142903"/>
                  </a:ext>
                </a:extLst>
              </a:tr>
              <a:tr h="524990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Lateral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Medial margin of </a:t>
                      </a:r>
                      <a:r>
                        <a:rPr lang="en-GB" sz="1600" dirty="0" err="1">
                          <a:solidFill>
                            <a:schemeClr val="accent6"/>
                          </a:solidFill>
                        </a:rPr>
                        <a:t>levator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accent6"/>
                          </a:solidFill>
                        </a:rPr>
                        <a:t>ani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</a:rPr>
                        <a:t> muscles 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600" dirty="0" err="1">
                          <a:solidFill>
                            <a:schemeClr val="accent6"/>
                          </a:solidFill>
                        </a:rPr>
                        <a:t>levator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</a:rPr>
                        <a:t> prostate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7948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485CA95-00D7-4678-B4C0-AB2F0E67F3C3}"/>
              </a:ext>
            </a:extLst>
          </p:cNvPr>
          <p:cNvSpPr txBox="1"/>
          <p:nvPr/>
        </p:nvSpPr>
        <p:spPr>
          <a:xfrm>
            <a:off x="410548" y="514943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580F4FE-1F0C-4DF4-9D18-BBFC762A2788}"/>
              </a:ext>
            </a:extLst>
          </p:cNvPr>
          <p:cNvGrpSpPr/>
          <p:nvPr/>
        </p:nvGrpSpPr>
        <p:grpSpPr>
          <a:xfrm>
            <a:off x="402762" y="2836892"/>
            <a:ext cx="1576956" cy="650156"/>
            <a:chOff x="872315" y="1878159"/>
            <a:chExt cx="1576956" cy="650156"/>
          </a:xfrm>
        </p:grpSpPr>
        <p:pic>
          <p:nvPicPr>
            <p:cNvPr id="21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120692A4-1207-452B-B28D-6D81C4391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872315" y="1878159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0F4D90-1790-4037-963F-8C807B5EB621}"/>
                </a:ext>
              </a:extLst>
            </p:cNvPr>
            <p:cNvSpPr txBox="1"/>
            <p:nvPr/>
          </p:nvSpPr>
          <p:spPr>
            <a:xfrm>
              <a:off x="1299469" y="2005095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860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442C442-A58E-4855-A8CD-812B472DB6F8}"/>
              </a:ext>
            </a:extLst>
          </p:cNvPr>
          <p:cNvGrpSpPr/>
          <p:nvPr/>
        </p:nvGrpSpPr>
        <p:grpSpPr>
          <a:xfrm>
            <a:off x="5688090" y="768856"/>
            <a:ext cx="5472189" cy="5320288"/>
            <a:chOff x="5891290" y="585212"/>
            <a:chExt cx="5472189" cy="5320288"/>
          </a:xfrm>
        </p:grpSpPr>
        <p:pic>
          <p:nvPicPr>
            <p:cNvPr id="3" name="Picture 2" descr="Picture 19">
              <a:extLst>
                <a:ext uri="{FF2B5EF4-FFF2-40B4-BE49-F238E27FC236}">
                  <a16:creationId xmlns:a16="http://schemas.microsoft.com/office/drawing/2014/main" id="{04BB6755-ADBF-4C99-B46E-10AEA8AD3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" r="4059" b="2563"/>
            <a:stretch>
              <a:fillRect/>
            </a:stretch>
          </p:blipFill>
          <p:spPr bwMode="auto">
            <a:xfrm>
              <a:off x="5891290" y="1169987"/>
              <a:ext cx="5113337" cy="4735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41B65A38-F23F-48E9-B132-ABB134E94BC6}"/>
                </a:ext>
              </a:extLst>
            </p:cNvPr>
            <p:cNvSpPr txBox="1"/>
            <p:nvPr/>
          </p:nvSpPr>
          <p:spPr>
            <a:xfrm>
              <a:off x="10929938" y="1412845"/>
              <a:ext cx="3588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+mn-lt"/>
                  <a:cs typeface="Arial" charset="0"/>
                </a:rPr>
                <a:t>2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A0EA184-239D-4C3C-B0B6-5E9C35ED1C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610601" y="1055717"/>
              <a:ext cx="1219199" cy="1763683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27A7FB-6674-4EA9-915B-CC3F36E9CED4}"/>
                </a:ext>
              </a:extLst>
            </p:cNvPr>
            <p:cNvCxnSpPr>
              <a:cxnSpLocks noChangeShapeType="1"/>
              <a:stCxn id="6" idx="1"/>
            </p:cNvCxnSpPr>
            <p:nvPr/>
          </p:nvCxnSpPr>
          <p:spPr bwMode="auto">
            <a:xfrm flipH="1">
              <a:off x="9334502" y="1705233"/>
              <a:ext cx="1595436" cy="199600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E971F5-5716-4D8E-9FBA-6DA4B0DDD0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9661565" y="3915554"/>
              <a:ext cx="1343062" cy="11427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8C6B3867-7F4B-43A0-BBC6-0D70DCD143EB}"/>
                </a:ext>
              </a:extLst>
            </p:cNvPr>
            <p:cNvSpPr txBox="1"/>
            <p:nvPr/>
          </p:nvSpPr>
          <p:spPr>
            <a:xfrm>
              <a:off x="9779756" y="585212"/>
              <a:ext cx="3588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E241C057-2625-4CF9-B210-F8A0ACC94239}"/>
                </a:ext>
              </a:extLst>
            </p:cNvPr>
            <p:cNvSpPr txBox="1"/>
            <p:nvPr/>
          </p:nvSpPr>
          <p:spPr>
            <a:xfrm>
              <a:off x="11004627" y="3771081"/>
              <a:ext cx="3588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3200" b="1" dirty="0">
                  <a:latin typeface="+mn-lt"/>
                  <a:cs typeface="Arial" charset="0"/>
                </a:rPr>
                <a:t>3</a:t>
              </a:r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53EB0D0-7898-4F8B-BC48-A913F5B9FC64}"/>
              </a:ext>
            </a:extLst>
          </p:cNvPr>
          <p:cNvSpPr txBox="1">
            <a:spLocks/>
          </p:cNvSpPr>
          <p:nvPr/>
        </p:nvSpPr>
        <p:spPr>
          <a:xfrm>
            <a:off x="719818" y="1752601"/>
            <a:ext cx="4930321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Base of urinary bladder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Vas deferens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Seminal vesicle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alt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C7D752-3E48-4181-B7FE-1CE19B23A38E}"/>
              </a:ext>
            </a:extLst>
          </p:cNvPr>
          <p:cNvSpPr txBox="1"/>
          <p:nvPr/>
        </p:nvSpPr>
        <p:spPr>
          <a:xfrm>
            <a:off x="669647" y="768856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16</a:t>
            </a:r>
          </a:p>
        </p:txBody>
      </p:sp>
    </p:spTree>
    <p:extLst>
      <p:ext uri="{BB962C8B-B14F-4D97-AF65-F5344CB8AC3E}">
        <p14:creationId xmlns:p14="http://schemas.microsoft.com/office/powerpoint/2010/main" val="170926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5b">
            <a:extLst>
              <a:ext uri="{FF2B5EF4-FFF2-40B4-BE49-F238E27FC236}">
                <a16:creationId xmlns:a16="http://schemas.microsoft.com/office/drawing/2014/main" id="{BCC17B88-1D3E-4154-8B9C-C12D26DD899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5000" r="8109" b="7500"/>
          <a:stretch>
            <a:fillRect/>
          </a:stretch>
        </p:blipFill>
        <p:spPr bwMode="auto">
          <a:xfrm>
            <a:off x="6186335" y="1050567"/>
            <a:ext cx="5163317" cy="475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0D4B4-6CC7-4C5D-9439-BACAE5161FBE}"/>
              </a:ext>
            </a:extLst>
          </p:cNvPr>
          <p:cNvSpPr txBox="1"/>
          <p:nvPr/>
        </p:nvSpPr>
        <p:spPr>
          <a:xfrm>
            <a:off x="713981" y="62549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39751-DB3D-4806-BBFA-4001F9458B0C}"/>
              </a:ext>
            </a:extLst>
          </p:cNvPr>
          <p:cNvSpPr/>
          <p:nvPr/>
        </p:nvSpPr>
        <p:spPr>
          <a:xfrm>
            <a:off x="770364" y="122489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/>
              <a:t>Identify the structure:</a:t>
            </a:r>
          </a:p>
          <a:p>
            <a:pPr>
              <a:lnSpc>
                <a:spcPct val="150000"/>
              </a:lnSpc>
            </a:pPr>
            <a:r>
              <a:rPr lang="en-US" altLang="en-US" sz="2000" dirty="0"/>
              <a:t>Ejaculatory duct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6970DE9-E965-4284-8027-3B6AA1D90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00683"/>
              </p:ext>
            </p:extLst>
          </p:nvPr>
        </p:nvGraphicFramePr>
        <p:xfrm>
          <a:off x="770364" y="3171547"/>
          <a:ext cx="4855736" cy="3060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4618">
                  <a:extLst>
                    <a:ext uri="{9D8B030D-6E8A-4147-A177-3AD203B41FA5}">
                      <a16:colId xmlns:a16="http://schemas.microsoft.com/office/drawing/2014/main" val="3984010229"/>
                    </a:ext>
                  </a:extLst>
                </a:gridCol>
                <a:gridCol w="3581118">
                  <a:extLst>
                    <a:ext uri="{9D8B030D-6E8A-4147-A177-3AD203B41FA5}">
                      <a16:colId xmlns:a16="http://schemas.microsoft.com/office/drawing/2014/main" val="4024716221"/>
                    </a:ext>
                  </a:extLst>
                </a:gridCol>
              </a:tblGrid>
              <a:tr h="2656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i="1" dirty="0"/>
                        <a:t>Supply</a:t>
                      </a:r>
                    </a:p>
                  </a:txBody>
                  <a:tcPr anchor="ctr">
                    <a:solidFill>
                      <a:srgbClr val="E5F5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i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80790"/>
                  </a:ext>
                </a:extLst>
              </a:tr>
              <a:tr h="480973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Arteries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rgbClr val="C00000"/>
                          </a:solidFill>
                        </a:rPr>
                        <a:t>Inferior vesical artery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019535"/>
                  </a:ext>
                </a:extLst>
              </a:tr>
              <a:tr h="1424951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Veins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Prostatic venous plexus </a:t>
                      </a:r>
                      <a:r>
                        <a:rPr lang="en-GB" sz="1600" dirty="0"/>
                        <a:t>(lies between the  prostatic fibrous capsule and the prostatic sheath) It drains into the </a:t>
                      </a:r>
                    </a:p>
                    <a:p>
                      <a:pPr algn="l"/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Internal iliac veins</a:t>
                      </a:r>
                      <a:r>
                        <a:rPr lang="en-GB" sz="1600" dirty="0"/>
                        <a:t>: It is continuous </a:t>
                      </a:r>
                      <a:r>
                        <a:rPr lang="en-GB" sz="1600" u="sng" dirty="0"/>
                        <a:t>superiorly</a:t>
                      </a:r>
                      <a:r>
                        <a:rPr lang="en-GB" sz="1600" dirty="0"/>
                        <a:t> with the 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vesical venous plexus</a:t>
                      </a:r>
                      <a:r>
                        <a:rPr lang="en-GB" sz="1600" dirty="0"/>
                        <a:t> and </a:t>
                      </a:r>
                      <a:r>
                        <a:rPr lang="en-GB" sz="1600" u="sng" dirty="0"/>
                        <a:t>posteriorly</a:t>
                      </a:r>
                      <a:r>
                        <a:rPr lang="en-GB" sz="1600" dirty="0"/>
                        <a:t> to the 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internal vertebral venous plexus.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47983"/>
                  </a:ext>
                </a:extLst>
              </a:tr>
              <a:tr h="446389">
                <a:tc>
                  <a:txBody>
                    <a:bodyPr/>
                    <a:lstStyle/>
                    <a:p>
                      <a:pPr algn="ctr"/>
                      <a:r>
                        <a:rPr lang="en-GB" sz="1600" b="0" i="1" dirty="0">
                          <a:solidFill>
                            <a:schemeClr val="tx1"/>
                          </a:solidFill>
                        </a:rPr>
                        <a:t>Lymphatics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>
                          <a:solidFill>
                            <a:schemeClr val="accent4"/>
                          </a:solidFill>
                        </a:rPr>
                        <a:t>Internal iliac lymph nodes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67001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24179D79-6358-4583-9112-4AD4F615134D}"/>
              </a:ext>
            </a:extLst>
          </p:cNvPr>
          <p:cNvGrpSpPr/>
          <p:nvPr/>
        </p:nvGrpSpPr>
        <p:grpSpPr>
          <a:xfrm>
            <a:off x="770364" y="2481251"/>
            <a:ext cx="1576956" cy="650156"/>
            <a:chOff x="872315" y="1878159"/>
            <a:chExt cx="1576956" cy="650156"/>
          </a:xfrm>
        </p:grpSpPr>
        <p:pic>
          <p:nvPicPr>
            <p:cNvPr id="9" name="Picture 2" descr="Lightbulb light bulb clip art at vector image wikiclipart">
              <a:extLst>
                <a:ext uri="{FF2B5EF4-FFF2-40B4-BE49-F238E27FC236}">
                  <a16:creationId xmlns:a16="http://schemas.microsoft.com/office/drawing/2014/main" id="{7E767986-CA1D-4A4F-91CE-CBDE03F504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00" r="35000"/>
            <a:stretch/>
          </p:blipFill>
          <p:spPr bwMode="auto">
            <a:xfrm>
              <a:off x="872315" y="1878159"/>
              <a:ext cx="363089" cy="588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8AD812-DF0C-4DC4-A69B-FE20BFED053C}"/>
                </a:ext>
              </a:extLst>
            </p:cNvPr>
            <p:cNvSpPr txBox="1"/>
            <p:nvPr/>
          </p:nvSpPr>
          <p:spPr>
            <a:xfrm>
              <a:off x="1299469" y="2005095"/>
              <a:ext cx="11498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i="1" dirty="0">
                  <a:latin typeface="+mj-lt"/>
                </a:rPr>
                <a:t>Theory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11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8" y="1215744"/>
            <a:ext cx="11029603" cy="5067069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5938" indent="-398463" algn="ctr">
              <a:spcBef>
                <a:spcPts val="1800"/>
              </a:spcBef>
              <a:buNone/>
            </a:pPr>
            <a:r>
              <a:rPr lang="en-US" sz="3200" b="1" i="1" dirty="0">
                <a:solidFill>
                  <a:srgbClr val="FF0000"/>
                </a:solidFill>
              </a:rPr>
              <a:t>Important Points</a:t>
            </a:r>
          </a:p>
          <a:p>
            <a:pPr marL="515938" indent="-398463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Read the questions </a:t>
            </a:r>
            <a:r>
              <a:rPr lang="en-US" b="1" dirty="0"/>
              <a:t>carefully.</a:t>
            </a:r>
          </a:p>
          <a:p>
            <a:pPr marL="515938" indent="-398463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Make sure your write the FULL name of the structures with the correct </a:t>
            </a:r>
            <a:r>
              <a:rPr lang="en-US" b="1" dirty="0"/>
              <a:t>spelling. </a:t>
            </a:r>
          </a:p>
          <a:p>
            <a:pPr marL="515938" indent="0">
              <a:spcBef>
                <a:spcPts val="1800"/>
              </a:spcBef>
              <a:buNone/>
            </a:pPr>
            <a:r>
              <a:rPr lang="en-US" i="1" dirty="0"/>
              <a:t>Example: 	</a:t>
            </a:r>
            <a:r>
              <a:rPr lang="en-US" dirty="0"/>
              <a:t>       IVC </a:t>
            </a:r>
            <a:r>
              <a:rPr lang="en-US" dirty="0">
                <a:solidFill>
                  <a:srgbClr val="FF0000"/>
                </a:solidFill>
              </a:rPr>
              <a:t>✕</a:t>
            </a:r>
            <a:r>
              <a:rPr lang="en-US" dirty="0">
                <a:sym typeface="Wingdings" pitchFamily="2" charset="2"/>
              </a:rPr>
              <a:t> Inferior Vena Cava 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✓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	  	    Aorta </a:t>
            </a:r>
            <a:r>
              <a:rPr lang="en-US" dirty="0">
                <a:solidFill>
                  <a:srgbClr val="FF0000"/>
                </a:solidFill>
              </a:rPr>
              <a:t>✕</a:t>
            </a:r>
            <a:r>
              <a:rPr lang="en-US" dirty="0">
                <a:sym typeface="Wingdings" pitchFamily="2" charset="2"/>
              </a:rPr>
              <a:t> Abdominal aorta </a:t>
            </a:r>
            <a:r>
              <a:rPr lang="en-US" b="1" dirty="0">
                <a:solidFill>
                  <a:schemeClr val="accent4"/>
                </a:solidFill>
                <a:sym typeface="Wingdings" pitchFamily="2" charset="2"/>
              </a:rPr>
              <a:t>✓</a:t>
            </a:r>
          </a:p>
          <a:p>
            <a:pPr marL="515938" indent="-398463">
              <a:spcBef>
                <a:spcPts val="1800"/>
              </a:spcBef>
              <a:buNone/>
            </a:pPr>
            <a:r>
              <a:rPr lang="en-US" dirty="0">
                <a:sym typeface="Wingdings" pitchFamily="2" charset="2"/>
              </a:rPr>
              <a:t>3. There is NO guarantee whether or not the exam will go out of this file.</a:t>
            </a:r>
          </a:p>
          <a:p>
            <a:pPr marL="515938" indent="-398463" algn="ctr">
              <a:spcBef>
                <a:spcPts val="1800"/>
              </a:spcBef>
              <a:buNone/>
            </a:pPr>
            <a:r>
              <a:rPr lang="en-US" sz="3200" i="1" dirty="0">
                <a:sym typeface="Wingdings" pitchFamily="2" charset="2"/>
              </a:rPr>
              <a:t>Good luck!</a:t>
            </a:r>
            <a:endParaRPr lang="en-US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62394" y="411648"/>
            <a:ext cx="6667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600" b="1" dirty="0">
                <a:latin typeface="Arabic Typesetting" pitchFamily="66" charset="-78"/>
                <a:cs typeface="Arabic Typesetting" pitchFamily="66" charset="-78"/>
              </a:rPr>
              <a:t>اللهم لا سهل إلا ما جعلته سهل وأنت تجعل الحزن إذا شئت سهل</a:t>
            </a:r>
            <a:endParaRPr lang="en-US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693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B48D2FF5-B0EA-4D10-A284-2D79CE36B9E5}"/>
              </a:ext>
            </a:extLst>
          </p:cNvPr>
          <p:cNvSpPr txBox="1"/>
          <p:nvPr/>
        </p:nvSpPr>
        <p:spPr>
          <a:xfrm>
            <a:off x="3591236" y="459002"/>
            <a:ext cx="754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28C082-B2E1-4F4B-B5A3-5703CFFA613A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18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20336A6-7222-41A4-B45B-A71E42EC48D2}"/>
              </a:ext>
            </a:extLst>
          </p:cNvPr>
          <p:cNvSpPr txBox="1">
            <a:spLocks/>
          </p:cNvSpPr>
          <p:nvPr/>
        </p:nvSpPr>
        <p:spPr>
          <a:xfrm>
            <a:off x="713981" y="1286542"/>
            <a:ext cx="4930321" cy="50694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External urethral orifice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Vaginal orifice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Ischiocavernosus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Bublospongiosus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Superficial transverse perineal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Perineal body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External anal sphincter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Vestibule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Perineal membrane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33CF59F-00D9-43E6-A20B-5B501DD29CE8}"/>
              </a:ext>
            </a:extLst>
          </p:cNvPr>
          <p:cNvGrpSpPr/>
          <p:nvPr/>
        </p:nvGrpSpPr>
        <p:grpSpPr>
          <a:xfrm>
            <a:off x="6096000" y="1303073"/>
            <a:ext cx="4895015" cy="4357159"/>
            <a:chOff x="6813284" y="1303073"/>
            <a:chExt cx="4895015" cy="4357159"/>
          </a:xfrm>
        </p:grpSpPr>
        <p:pic>
          <p:nvPicPr>
            <p:cNvPr id="24" name="Picture 2" descr="C:\Documents and Settings\Zeenet\My Documents\My Pictures\zxc.png">
              <a:extLst>
                <a:ext uri="{FF2B5EF4-FFF2-40B4-BE49-F238E27FC236}">
                  <a16:creationId xmlns:a16="http://schemas.microsoft.com/office/drawing/2014/main" id="{91E38604-27CA-4AC4-B1B0-54B8B6A046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27" t="1365" r="1923" b="1133"/>
            <a:stretch/>
          </p:blipFill>
          <p:spPr bwMode="auto">
            <a:xfrm>
              <a:off x="6815667" y="1303073"/>
              <a:ext cx="4315219" cy="4357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6EA2E04-79E2-4AE3-A7D0-65D1F4824352}"/>
                </a:ext>
              </a:extLst>
            </p:cNvPr>
            <p:cNvGrpSpPr/>
            <p:nvPr/>
          </p:nvGrpSpPr>
          <p:grpSpPr>
            <a:xfrm>
              <a:off x="6813284" y="1737520"/>
              <a:ext cx="840583" cy="3757329"/>
              <a:chOff x="5874580" y="1737520"/>
              <a:chExt cx="1779287" cy="37573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8BCD1B-6739-41F3-93D1-470257B39455}"/>
                  </a:ext>
                </a:extLst>
              </p:cNvPr>
              <p:cNvSpPr/>
              <p:nvPr/>
            </p:nvSpPr>
            <p:spPr>
              <a:xfrm>
                <a:off x="5874583" y="1737520"/>
                <a:ext cx="1779284" cy="296333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759CAD-3D67-4467-992F-DC3C75B76DAE}"/>
                  </a:ext>
                </a:extLst>
              </p:cNvPr>
              <p:cNvSpPr/>
              <p:nvPr/>
            </p:nvSpPr>
            <p:spPr>
              <a:xfrm>
                <a:off x="5874583" y="2159606"/>
                <a:ext cx="1347484" cy="30869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642FE-E003-4E6A-A38A-A7C7F76D61D0}"/>
                  </a:ext>
                </a:extLst>
              </p:cNvPr>
              <p:cNvSpPr/>
              <p:nvPr/>
            </p:nvSpPr>
            <p:spPr>
              <a:xfrm>
                <a:off x="5874582" y="2980873"/>
                <a:ext cx="1618417" cy="296333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1690717-8A83-4B9E-8F76-1A794EF57601}"/>
                  </a:ext>
                </a:extLst>
              </p:cNvPr>
              <p:cNvSpPr/>
              <p:nvPr/>
            </p:nvSpPr>
            <p:spPr>
              <a:xfrm>
                <a:off x="5874581" y="3333485"/>
                <a:ext cx="1618417" cy="296333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833BB3B-5F86-4F48-B77E-92A663439B72}"/>
                  </a:ext>
                </a:extLst>
              </p:cNvPr>
              <p:cNvSpPr/>
              <p:nvPr/>
            </p:nvSpPr>
            <p:spPr>
              <a:xfrm>
                <a:off x="5874581" y="3698876"/>
                <a:ext cx="1618417" cy="60404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7C23761-E908-4A50-9C82-9E9FC6BD0A49}"/>
                  </a:ext>
                </a:extLst>
              </p:cNvPr>
              <p:cNvSpPr/>
              <p:nvPr/>
            </p:nvSpPr>
            <p:spPr>
              <a:xfrm>
                <a:off x="5874581" y="4166697"/>
                <a:ext cx="1406754" cy="60404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14E6E1-0C84-4ED7-86C7-2237CD77A237}"/>
                  </a:ext>
                </a:extLst>
              </p:cNvPr>
              <p:cNvSpPr/>
              <p:nvPr/>
            </p:nvSpPr>
            <p:spPr>
              <a:xfrm>
                <a:off x="5874581" y="4495003"/>
                <a:ext cx="941086" cy="60404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5AF3A31-9C3C-4D1F-B806-65F6D0756B20}"/>
                  </a:ext>
                </a:extLst>
              </p:cNvPr>
              <p:cNvSpPr/>
              <p:nvPr/>
            </p:nvSpPr>
            <p:spPr>
              <a:xfrm>
                <a:off x="5874580" y="5177103"/>
                <a:ext cx="1618417" cy="317746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B7B9E9-1CFD-4B3D-B236-AC40D234E1AD}"/>
                </a:ext>
              </a:extLst>
            </p:cNvPr>
            <p:cNvSpPr/>
            <p:nvPr/>
          </p:nvSpPr>
          <p:spPr>
            <a:xfrm>
              <a:off x="10089884" y="4666986"/>
              <a:ext cx="840583" cy="432060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CF3485-C5DE-4326-B542-3E55D123F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6067" y="2872053"/>
              <a:ext cx="1114819" cy="10583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3DA1BBFF-FC1C-4796-A1AA-7C2F624B0E46}"/>
                </a:ext>
              </a:extLst>
            </p:cNvPr>
            <p:cNvSpPr txBox="1"/>
            <p:nvPr/>
          </p:nvSpPr>
          <p:spPr>
            <a:xfrm>
              <a:off x="7313571" y="1589794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45" name="TextBox 9">
              <a:extLst>
                <a:ext uri="{FF2B5EF4-FFF2-40B4-BE49-F238E27FC236}">
                  <a16:creationId xmlns:a16="http://schemas.microsoft.com/office/drawing/2014/main" id="{93FC1485-E87E-42A0-B30F-866FE3D03AAC}"/>
                </a:ext>
              </a:extLst>
            </p:cNvPr>
            <p:cNvSpPr txBox="1"/>
            <p:nvPr/>
          </p:nvSpPr>
          <p:spPr>
            <a:xfrm>
              <a:off x="6892726" y="2073655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B5CED71B-B142-45D0-B374-2EF7908C4B00}"/>
                </a:ext>
              </a:extLst>
            </p:cNvPr>
            <p:cNvSpPr txBox="1"/>
            <p:nvPr/>
          </p:nvSpPr>
          <p:spPr>
            <a:xfrm>
              <a:off x="7222067" y="2899038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47" name="TextBox 9">
              <a:extLst>
                <a:ext uri="{FF2B5EF4-FFF2-40B4-BE49-F238E27FC236}">
                  <a16:creationId xmlns:a16="http://schemas.microsoft.com/office/drawing/2014/main" id="{0BE55574-FB54-4B2B-9C1A-29AD98CFAE74}"/>
                </a:ext>
              </a:extLst>
            </p:cNvPr>
            <p:cNvSpPr txBox="1"/>
            <p:nvPr/>
          </p:nvSpPr>
          <p:spPr>
            <a:xfrm>
              <a:off x="7162797" y="3231055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48" name="TextBox 9">
              <a:extLst>
                <a:ext uri="{FF2B5EF4-FFF2-40B4-BE49-F238E27FC236}">
                  <a16:creationId xmlns:a16="http://schemas.microsoft.com/office/drawing/2014/main" id="{38C72CC6-E6DE-4B04-9C0E-CF9D9E5F631C}"/>
                </a:ext>
              </a:extLst>
            </p:cNvPr>
            <p:cNvSpPr txBox="1"/>
            <p:nvPr/>
          </p:nvSpPr>
          <p:spPr>
            <a:xfrm>
              <a:off x="7162797" y="3637417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5</a:t>
              </a:r>
            </a:p>
          </p:txBody>
        </p:sp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5B21E495-466A-4D3C-A7BE-4B2326EF560D}"/>
                </a:ext>
              </a:extLst>
            </p:cNvPr>
            <p:cNvSpPr txBox="1"/>
            <p:nvPr/>
          </p:nvSpPr>
          <p:spPr>
            <a:xfrm>
              <a:off x="6975888" y="4263341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6</a:t>
              </a: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7878BC5F-2835-4C21-9B8C-14A013CD7B3F}"/>
                </a:ext>
              </a:extLst>
            </p:cNvPr>
            <p:cNvSpPr txBox="1"/>
            <p:nvPr/>
          </p:nvSpPr>
          <p:spPr>
            <a:xfrm>
              <a:off x="6901408" y="4652183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7</a:t>
              </a:r>
            </a:p>
          </p:txBody>
        </p:sp>
        <p:sp>
          <p:nvSpPr>
            <p:cNvPr id="51" name="TextBox 9">
              <a:extLst>
                <a:ext uri="{FF2B5EF4-FFF2-40B4-BE49-F238E27FC236}">
                  <a16:creationId xmlns:a16="http://schemas.microsoft.com/office/drawing/2014/main" id="{7F06F25D-EC0A-4BF5-A1F7-70FEB27424B5}"/>
                </a:ext>
              </a:extLst>
            </p:cNvPr>
            <p:cNvSpPr txBox="1"/>
            <p:nvPr/>
          </p:nvSpPr>
          <p:spPr>
            <a:xfrm>
              <a:off x="7134145" y="5076785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8</a:t>
              </a:r>
            </a:p>
          </p:txBody>
        </p: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2F99EF66-FFE2-4B4B-B904-D2103DAC8BC7}"/>
                </a:ext>
              </a:extLst>
            </p:cNvPr>
            <p:cNvSpPr txBox="1"/>
            <p:nvPr/>
          </p:nvSpPr>
          <p:spPr>
            <a:xfrm>
              <a:off x="10301546" y="4611453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9</a:t>
              </a:r>
            </a:p>
          </p:txBody>
        </p:sp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18CA5111-F19D-4514-AF17-8DE7C7D21FA3}"/>
                </a:ext>
              </a:extLst>
            </p:cNvPr>
            <p:cNvSpPr txBox="1"/>
            <p:nvPr/>
          </p:nvSpPr>
          <p:spPr>
            <a:xfrm>
              <a:off x="11128500" y="2641220"/>
              <a:ext cx="5797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9849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9A336-E8A8-4822-AED6-3A36F6983380}"/>
              </a:ext>
            </a:extLst>
          </p:cNvPr>
          <p:cNvSpPr txBox="1"/>
          <p:nvPr/>
        </p:nvSpPr>
        <p:spPr>
          <a:xfrm>
            <a:off x="3591236" y="459002"/>
            <a:ext cx="737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945C4-B988-4CB5-AD81-235AAA4BD173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19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5F6BBB-FF34-4543-9B70-0A599F5D7AA9}"/>
              </a:ext>
            </a:extLst>
          </p:cNvPr>
          <p:cNvSpPr txBox="1">
            <a:spLocks/>
          </p:cNvSpPr>
          <p:nvPr/>
        </p:nvSpPr>
        <p:spPr>
          <a:xfrm>
            <a:off x="713981" y="1286542"/>
            <a:ext cx="4930321" cy="50694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Urogenital triangle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Anal triangle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Gluteus maximus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Levator</a:t>
            </a:r>
            <a:r>
              <a:rPr lang="en-US" altLang="en-US" sz="2000" dirty="0">
                <a:solidFill>
                  <a:schemeClr val="accent6"/>
                </a:solidFill>
              </a:rPr>
              <a:t> </a:t>
            </a:r>
            <a:r>
              <a:rPr lang="en-US" altLang="en-US" sz="2000" dirty="0" err="1">
                <a:solidFill>
                  <a:schemeClr val="accent6"/>
                </a:solidFill>
              </a:rPr>
              <a:t>ani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Superficial transverse perineal muscle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Ischiocavernosus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Bulbospongiosu</a:t>
            </a:r>
            <a:r>
              <a:rPr lang="en-US" altLang="en-US" sz="2000" dirty="0" err="1"/>
              <a:t>s</a:t>
            </a:r>
            <a:endParaRPr lang="en-US" altLang="en-US" sz="20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Urethra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4E33D7E-E711-4502-8B97-898869EE0CE9}"/>
              </a:ext>
            </a:extLst>
          </p:cNvPr>
          <p:cNvGrpSpPr/>
          <p:nvPr/>
        </p:nvGrpSpPr>
        <p:grpSpPr>
          <a:xfrm>
            <a:off x="5919538" y="1439896"/>
            <a:ext cx="5156868" cy="4348669"/>
            <a:chOff x="6595378" y="1439896"/>
            <a:chExt cx="4481027" cy="43486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2C7BE98-F3FF-4BE5-B961-BE8D0A85CBE7}"/>
                </a:ext>
              </a:extLst>
            </p:cNvPr>
            <p:cNvGrpSpPr/>
            <p:nvPr/>
          </p:nvGrpSpPr>
          <p:grpSpPr>
            <a:xfrm>
              <a:off x="6727126" y="1439896"/>
              <a:ext cx="4250032" cy="4348669"/>
              <a:chOff x="6205591" y="1589794"/>
              <a:chExt cx="4250032" cy="4348669"/>
            </a:xfrm>
          </p:grpSpPr>
          <p:pic>
            <p:nvPicPr>
              <p:cNvPr id="3" name="Picture 10" descr="نتيجة بحث الصور عن ‪contents of anal triangle‬‏">
                <a:extLst>
                  <a:ext uri="{FF2B5EF4-FFF2-40B4-BE49-F238E27FC236}">
                    <a16:creationId xmlns:a16="http://schemas.microsoft.com/office/drawing/2014/main" id="{C9A8801E-97E4-43F2-8221-D519A3C4D9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13" t="2350" r="24302" b="5623"/>
              <a:stretch/>
            </p:blipFill>
            <p:spPr bwMode="auto">
              <a:xfrm>
                <a:off x="6441898" y="1589794"/>
                <a:ext cx="3801438" cy="4348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D2D4A8-1B77-4979-81AB-2D66F3C7F0B7}"/>
                  </a:ext>
                </a:extLst>
              </p:cNvPr>
              <p:cNvSpPr/>
              <p:nvPr/>
            </p:nvSpPr>
            <p:spPr>
              <a:xfrm>
                <a:off x="6205591" y="5239820"/>
                <a:ext cx="575353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A4D4699-70C3-4D1E-80DC-1E5215BD2D72}"/>
                  </a:ext>
                </a:extLst>
              </p:cNvPr>
              <p:cNvSpPr/>
              <p:nvPr/>
            </p:nvSpPr>
            <p:spPr>
              <a:xfrm>
                <a:off x="6205591" y="2511814"/>
                <a:ext cx="578415" cy="91718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7136621-4F32-4FAE-9E6B-32C79FA978CF}"/>
                  </a:ext>
                </a:extLst>
              </p:cNvPr>
              <p:cNvSpPr/>
              <p:nvPr/>
            </p:nvSpPr>
            <p:spPr>
              <a:xfrm>
                <a:off x="9726177" y="2142482"/>
                <a:ext cx="578415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8CDD1DB-2FDE-46AD-9BEF-A7AD3B48B86D}"/>
                  </a:ext>
                </a:extLst>
              </p:cNvPr>
              <p:cNvSpPr/>
              <p:nvPr/>
            </p:nvSpPr>
            <p:spPr>
              <a:xfrm>
                <a:off x="9846733" y="2511814"/>
                <a:ext cx="51075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8A1732-54DE-4DC5-9796-D4E8965A293C}"/>
                  </a:ext>
                </a:extLst>
              </p:cNvPr>
              <p:cNvSpPr/>
              <p:nvPr/>
            </p:nvSpPr>
            <p:spPr>
              <a:xfrm>
                <a:off x="9846733" y="2879836"/>
                <a:ext cx="51075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B0091B-E141-4C4D-83FA-FCC54CCD535D}"/>
                  </a:ext>
                </a:extLst>
              </p:cNvPr>
              <p:cNvSpPr/>
              <p:nvPr/>
            </p:nvSpPr>
            <p:spPr>
              <a:xfrm>
                <a:off x="9944863" y="3302463"/>
                <a:ext cx="51075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DB3183A-87BA-4716-B53E-8FCBD9C71C5A}"/>
                  </a:ext>
                </a:extLst>
              </p:cNvPr>
              <p:cNvSpPr/>
              <p:nvPr/>
            </p:nvSpPr>
            <p:spPr>
              <a:xfrm>
                <a:off x="10134601" y="3737590"/>
                <a:ext cx="321022" cy="6312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FA48B7-A853-42D7-A008-55CC3E2CC316}"/>
                  </a:ext>
                </a:extLst>
              </p:cNvPr>
              <p:cNvSpPr/>
              <p:nvPr/>
            </p:nvSpPr>
            <p:spPr>
              <a:xfrm>
                <a:off x="10054062" y="4813214"/>
                <a:ext cx="321022" cy="7959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531C045-A329-47BB-BA30-EFBA749CABC0}"/>
                  </a:ext>
                </a:extLst>
              </p:cNvPr>
              <p:cNvSpPr/>
              <p:nvPr/>
            </p:nvSpPr>
            <p:spPr>
              <a:xfrm>
                <a:off x="9846733" y="5268206"/>
                <a:ext cx="301966" cy="4550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5EC721-7AE0-4509-8A07-322FF6725C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39000" y="2704539"/>
              <a:ext cx="1422401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EB8CC71-586D-4C85-AC23-5981A11F48C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906552" y="5014602"/>
              <a:ext cx="1818328" cy="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A2A26BE-8A99-40D6-8679-E9B328934C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12022" y="4815545"/>
              <a:ext cx="1358212" cy="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46190F4-E079-44CE-967C-66E56B9CF3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642966" y="5253423"/>
              <a:ext cx="876285" cy="2111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343CCFF-1A88-444B-A6C5-9766DC850A2C}"/>
                </a:ext>
              </a:extLst>
            </p:cNvPr>
            <p:cNvSpPr txBox="1"/>
            <p:nvPr/>
          </p:nvSpPr>
          <p:spPr>
            <a:xfrm>
              <a:off x="6921791" y="2460099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5AB7B769-4679-4865-9120-563DB9F80107}"/>
                </a:ext>
              </a:extLst>
            </p:cNvPr>
            <p:cNvSpPr txBox="1"/>
            <p:nvPr/>
          </p:nvSpPr>
          <p:spPr>
            <a:xfrm>
              <a:off x="6595378" y="4791758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7FDD6D58-7CF2-4248-A67A-2FC5A2A574B9}"/>
                </a:ext>
              </a:extLst>
            </p:cNvPr>
            <p:cNvSpPr txBox="1"/>
            <p:nvPr/>
          </p:nvSpPr>
          <p:spPr>
            <a:xfrm>
              <a:off x="10542351" y="5122715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95126BA3-57B8-4ADF-8938-939B59D1018F}"/>
                </a:ext>
              </a:extLst>
            </p:cNvPr>
            <p:cNvSpPr txBox="1"/>
            <p:nvPr/>
          </p:nvSpPr>
          <p:spPr>
            <a:xfrm>
              <a:off x="10670234" y="4609314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4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E9904A-1154-402A-8962-E6A90F90AC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297924" y="3752952"/>
              <a:ext cx="693204" cy="204186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53E446E-0979-4121-B90E-E9FBE6E95313}"/>
                </a:ext>
              </a:extLst>
            </p:cNvPr>
            <p:cNvCxnSpPr/>
            <p:nvPr/>
          </p:nvCxnSpPr>
          <p:spPr>
            <a:xfrm>
              <a:off x="9996098" y="3752952"/>
              <a:ext cx="7623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EB75FCAC-690C-4DCD-8B0F-D9D111AF3682}"/>
                </a:ext>
              </a:extLst>
            </p:cNvPr>
            <p:cNvSpPr txBox="1"/>
            <p:nvPr/>
          </p:nvSpPr>
          <p:spPr>
            <a:xfrm>
              <a:off x="10717553" y="3498583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5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E8F9777-E9EA-4D27-BD2D-7DB4FEFB40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329417" y="3345454"/>
              <a:ext cx="1358212" cy="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78F34B5E-24B0-43FB-84AE-BFA282C2B48A}"/>
                </a:ext>
              </a:extLst>
            </p:cNvPr>
            <p:cNvSpPr txBox="1"/>
            <p:nvPr/>
          </p:nvSpPr>
          <p:spPr>
            <a:xfrm>
              <a:off x="10616073" y="3115629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6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0CD3250-3CE0-4096-A0BE-1D52B900D4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9108186" y="2973134"/>
              <a:ext cx="1358212" cy="1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75301FBF-E8D0-47CD-8800-B3109C4C14BD}"/>
                </a:ext>
              </a:extLst>
            </p:cNvPr>
            <p:cNvSpPr txBox="1"/>
            <p:nvPr/>
          </p:nvSpPr>
          <p:spPr>
            <a:xfrm>
              <a:off x="10463097" y="2743246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7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04F15F-DC2A-4D5F-A622-317546D495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93667" y="2588703"/>
              <a:ext cx="212287" cy="79796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2337FA3-44A1-4E50-9A5E-386116491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954" y="2567601"/>
              <a:ext cx="1315562" cy="211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EED17C2B-5ED1-4848-9A6A-726593CA96D7}"/>
                </a:ext>
              </a:extLst>
            </p:cNvPr>
            <p:cNvSpPr txBox="1"/>
            <p:nvPr/>
          </p:nvSpPr>
          <p:spPr>
            <a:xfrm>
              <a:off x="10380638" y="2313232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8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D00C4B66-1982-465F-AC80-A7677D1F97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893667" y="2234704"/>
              <a:ext cx="160427" cy="59565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96C18EA-8549-4AA9-B07F-446316473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4093" y="2213602"/>
              <a:ext cx="1315562" cy="211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3EBA3B51-EA1E-42D4-89F3-0A21334770A1}"/>
                </a:ext>
              </a:extLst>
            </p:cNvPr>
            <p:cNvSpPr txBox="1"/>
            <p:nvPr/>
          </p:nvSpPr>
          <p:spPr>
            <a:xfrm>
              <a:off x="10328777" y="1959233"/>
              <a:ext cx="3588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90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9A336-E8A8-4822-AED6-3A36F6983380}"/>
              </a:ext>
            </a:extLst>
          </p:cNvPr>
          <p:cNvSpPr txBox="1"/>
          <p:nvPr/>
        </p:nvSpPr>
        <p:spPr>
          <a:xfrm>
            <a:off x="3591236" y="459002"/>
            <a:ext cx="737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945C4-B988-4CB5-AD81-235AAA4BD173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5F6BBB-FF34-4543-9B70-0A599F5D7AA9}"/>
              </a:ext>
            </a:extLst>
          </p:cNvPr>
          <p:cNvSpPr txBox="1">
            <a:spLocks/>
          </p:cNvSpPr>
          <p:nvPr/>
        </p:nvSpPr>
        <p:spPr>
          <a:xfrm>
            <a:off x="713981" y="1286542"/>
            <a:ext cx="4930321" cy="50694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Body of clitoris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Crus of clitoris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Bulb of vestibule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Greater vestibular gland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Perineal body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Anococcygeal body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Levator</a:t>
            </a:r>
            <a:r>
              <a:rPr lang="en-US" altLang="en-US" sz="2000" dirty="0">
                <a:solidFill>
                  <a:schemeClr val="accent6"/>
                </a:solidFill>
              </a:rPr>
              <a:t> </a:t>
            </a:r>
            <a:r>
              <a:rPr lang="en-US" altLang="en-US" sz="2000" dirty="0" err="1">
                <a:solidFill>
                  <a:schemeClr val="accent6"/>
                </a:solidFill>
              </a:rPr>
              <a:t>ani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Perineal membrane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Urethra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18A6B4-D54E-4240-93C0-55CC5DB3CFBF}"/>
              </a:ext>
            </a:extLst>
          </p:cNvPr>
          <p:cNvGrpSpPr/>
          <p:nvPr/>
        </p:nvGrpSpPr>
        <p:grpSpPr>
          <a:xfrm>
            <a:off x="5293896" y="1399918"/>
            <a:ext cx="5885740" cy="4842717"/>
            <a:chOff x="6247921" y="1286542"/>
            <a:chExt cx="5230097" cy="48427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FBF15A-0E9D-40AB-93A0-2596CD118F4C}"/>
                </a:ext>
              </a:extLst>
            </p:cNvPr>
            <p:cNvGrpSpPr/>
            <p:nvPr/>
          </p:nvGrpSpPr>
          <p:grpSpPr>
            <a:xfrm>
              <a:off x="6322142" y="1365402"/>
              <a:ext cx="5155876" cy="4691269"/>
              <a:chOff x="6729497" y="1365402"/>
              <a:chExt cx="4695509" cy="4491317"/>
            </a:xfrm>
          </p:grpSpPr>
          <p:pic>
            <p:nvPicPr>
              <p:cNvPr id="47" name="Picture 5" descr="C:\Users\user\Pictures\fdc.jpg">
                <a:extLst>
                  <a:ext uri="{FF2B5EF4-FFF2-40B4-BE49-F238E27FC236}">
                    <a16:creationId xmlns:a16="http://schemas.microsoft.com/office/drawing/2014/main" id="{FCCAFE30-6F1F-48F9-8DDF-F76B7B7C02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lum bright="-18000" contrast="2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33" t="2828" r="1652" b="1161"/>
              <a:stretch/>
            </p:blipFill>
            <p:spPr bwMode="auto">
              <a:xfrm>
                <a:off x="6735097" y="1365402"/>
                <a:ext cx="4689909" cy="4491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C4C19C-2B04-4F84-BCC2-E2CC3792839E}"/>
                  </a:ext>
                </a:extLst>
              </p:cNvPr>
              <p:cNvSpPr/>
              <p:nvPr/>
            </p:nvSpPr>
            <p:spPr>
              <a:xfrm>
                <a:off x="6735096" y="4640826"/>
                <a:ext cx="648929" cy="37362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4651025-0518-4EF9-9092-06658A819A4A}"/>
                  </a:ext>
                </a:extLst>
              </p:cNvPr>
              <p:cNvSpPr/>
              <p:nvPr/>
            </p:nvSpPr>
            <p:spPr>
              <a:xfrm>
                <a:off x="6735096" y="5014452"/>
                <a:ext cx="789654" cy="37362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E45F4A7-C3DB-495B-9308-1F231CE3F542}"/>
                  </a:ext>
                </a:extLst>
              </p:cNvPr>
              <p:cNvSpPr/>
              <p:nvPr/>
            </p:nvSpPr>
            <p:spPr>
              <a:xfrm>
                <a:off x="7241867" y="5297412"/>
                <a:ext cx="789654" cy="37362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D7541A3-874C-4D07-9FC3-CD3A49947A0E}"/>
                  </a:ext>
                </a:extLst>
              </p:cNvPr>
              <p:cNvSpPr/>
              <p:nvPr/>
            </p:nvSpPr>
            <p:spPr>
              <a:xfrm>
                <a:off x="7258560" y="5576919"/>
                <a:ext cx="1644139" cy="26632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2A6C9FA-22FA-42A4-904A-3984123798E2}"/>
                  </a:ext>
                </a:extLst>
              </p:cNvPr>
              <p:cNvSpPr/>
              <p:nvPr/>
            </p:nvSpPr>
            <p:spPr>
              <a:xfrm>
                <a:off x="8902699" y="5583656"/>
                <a:ext cx="1644139" cy="26632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C0AD942-1F16-49D3-8DDD-8BAC7A6759AE}"/>
                  </a:ext>
                </a:extLst>
              </p:cNvPr>
              <p:cNvSpPr/>
              <p:nvPr/>
            </p:nvSpPr>
            <p:spPr>
              <a:xfrm>
                <a:off x="10106865" y="3429001"/>
                <a:ext cx="1318141" cy="26632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33F0D64-DD16-4E32-8D44-9C0E198F7D82}"/>
                  </a:ext>
                </a:extLst>
              </p:cNvPr>
              <p:cNvSpPr/>
              <p:nvPr/>
            </p:nvSpPr>
            <p:spPr>
              <a:xfrm>
                <a:off x="10299699" y="2016531"/>
                <a:ext cx="1125307" cy="226021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F303EDE-0002-4A4A-9B11-39AD2A552FAC}"/>
                  </a:ext>
                </a:extLst>
              </p:cNvPr>
              <p:cNvSpPr/>
              <p:nvPr/>
            </p:nvSpPr>
            <p:spPr>
              <a:xfrm>
                <a:off x="8974667" y="1365403"/>
                <a:ext cx="1257794" cy="225634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41128E3-8637-4B68-A022-DC8AD59F6DAC}"/>
                  </a:ext>
                </a:extLst>
              </p:cNvPr>
              <p:cNvSpPr/>
              <p:nvPr/>
            </p:nvSpPr>
            <p:spPr>
              <a:xfrm>
                <a:off x="6735096" y="1790215"/>
                <a:ext cx="702871" cy="288351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3A7C4A8-BF95-4345-8C30-0D80E2A3F017}"/>
                  </a:ext>
                </a:extLst>
              </p:cNvPr>
              <p:cNvSpPr/>
              <p:nvPr/>
            </p:nvSpPr>
            <p:spPr>
              <a:xfrm>
                <a:off x="6729497" y="2115488"/>
                <a:ext cx="446004" cy="50014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A8F0708-5148-488D-93F4-336088741B96}"/>
                  </a:ext>
                </a:extLst>
              </p:cNvPr>
              <p:cNvSpPr/>
              <p:nvPr/>
            </p:nvSpPr>
            <p:spPr>
              <a:xfrm>
                <a:off x="6729497" y="3208866"/>
                <a:ext cx="512370" cy="220133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79CEF61-4D84-429F-AC08-5339DED545CF}"/>
                  </a:ext>
                </a:extLst>
              </p:cNvPr>
              <p:cNvSpPr/>
              <p:nvPr/>
            </p:nvSpPr>
            <p:spPr>
              <a:xfrm>
                <a:off x="6742198" y="3856000"/>
                <a:ext cx="583162" cy="220133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9" name="TextBox 9">
              <a:extLst>
                <a:ext uri="{FF2B5EF4-FFF2-40B4-BE49-F238E27FC236}">
                  <a16:creationId xmlns:a16="http://schemas.microsoft.com/office/drawing/2014/main" id="{87DBD10A-CF9E-4025-AC19-9CAE8FDFDDA0}"/>
                </a:ext>
              </a:extLst>
            </p:cNvPr>
            <p:cNvSpPr txBox="1"/>
            <p:nvPr/>
          </p:nvSpPr>
          <p:spPr>
            <a:xfrm>
              <a:off x="8910394" y="1286542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7F120734-5524-4A1F-9F87-FECCD8976481}"/>
                </a:ext>
              </a:extLst>
            </p:cNvPr>
            <p:cNvSpPr txBox="1"/>
            <p:nvPr/>
          </p:nvSpPr>
          <p:spPr>
            <a:xfrm>
              <a:off x="6854944" y="1827965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55" name="TextBox 9">
              <a:extLst>
                <a:ext uri="{FF2B5EF4-FFF2-40B4-BE49-F238E27FC236}">
                  <a16:creationId xmlns:a16="http://schemas.microsoft.com/office/drawing/2014/main" id="{391583B2-0732-4807-8417-ACEC3D8003CF}"/>
                </a:ext>
              </a:extLst>
            </p:cNvPr>
            <p:cNvSpPr txBox="1"/>
            <p:nvPr/>
          </p:nvSpPr>
          <p:spPr>
            <a:xfrm>
              <a:off x="6620641" y="2122881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E743709E-FF0D-4016-A72C-0FEA8D5BEBC1}"/>
                </a:ext>
              </a:extLst>
            </p:cNvPr>
            <p:cNvSpPr txBox="1"/>
            <p:nvPr/>
          </p:nvSpPr>
          <p:spPr>
            <a:xfrm>
              <a:off x="6620641" y="3159202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57" name="TextBox 9">
              <a:extLst>
                <a:ext uri="{FF2B5EF4-FFF2-40B4-BE49-F238E27FC236}">
                  <a16:creationId xmlns:a16="http://schemas.microsoft.com/office/drawing/2014/main" id="{7AFCB9DD-3276-4CF2-94F7-DCDC6E40513E}"/>
                </a:ext>
              </a:extLst>
            </p:cNvPr>
            <p:cNvSpPr txBox="1"/>
            <p:nvPr/>
          </p:nvSpPr>
          <p:spPr>
            <a:xfrm>
              <a:off x="6247921" y="3700120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5</a:t>
              </a:r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F33D6C2A-BF33-4C87-9DBA-FAFFB5051DCB}"/>
                </a:ext>
              </a:extLst>
            </p:cNvPr>
            <p:cNvSpPr txBox="1"/>
            <p:nvPr/>
          </p:nvSpPr>
          <p:spPr>
            <a:xfrm>
              <a:off x="6737413" y="4803620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6</a:t>
              </a:r>
            </a:p>
          </p:txBody>
        </p:sp>
        <p:sp>
          <p:nvSpPr>
            <p:cNvPr id="59" name="TextBox 9">
              <a:extLst>
                <a:ext uri="{FF2B5EF4-FFF2-40B4-BE49-F238E27FC236}">
                  <a16:creationId xmlns:a16="http://schemas.microsoft.com/office/drawing/2014/main" id="{33E1F50F-D104-469B-B4AA-F69C5CEE51F7}"/>
                </a:ext>
              </a:extLst>
            </p:cNvPr>
            <p:cNvSpPr txBox="1"/>
            <p:nvPr/>
          </p:nvSpPr>
          <p:spPr>
            <a:xfrm>
              <a:off x="7328192" y="5340348"/>
              <a:ext cx="396819" cy="453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7</a:t>
              </a:r>
            </a:p>
          </p:txBody>
        </p:sp>
        <p:sp>
          <p:nvSpPr>
            <p:cNvPr id="77" name="TextBox 9">
              <a:extLst>
                <a:ext uri="{FF2B5EF4-FFF2-40B4-BE49-F238E27FC236}">
                  <a16:creationId xmlns:a16="http://schemas.microsoft.com/office/drawing/2014/main" id="{60E46859-94FA-4803-AF63-F74FC26DAB87}"/>
                </a:ext>
              </a:extLst>
            </p:cNvPr>
            <p:cNvSpPr txBox="1"/>
            <p:nvPr/>
          </p:nvSpPr>
          <p:spPr>
            <a:xfrm>
              <a:off x="8073001" y="5667594"/>
              <a:ext cx="39681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8</a:t>
              </a:r>
            </a:p>
          </p:txBody>
        </p:sp>
        <p:sp>
          <p:nvSpPr>
            <p:cNvPr id="78" name="TextBox 9">
              <a:extLst>
                <a:ext uri="{FF2B5EF4-FFF2-40B4-BE49-F238E27FC236}">
                  <a16:creationId xmlns:a16="http://schemas.microsoft.com/office/drawing/2014/main" id="{D13563BE-C362-4DD5-9678-BDC335B3466A}"/>
                </a:ext>
              </a:extLst>
            </p:cNvPr>
            <p:cNvSpPr txBox="1"/>
            <p:nvPr/>
          </p:nvSpPr>
          <p:spPr>
            <a:xfrm>
              <a:off x="8917330" y="5631300"/>
              <a:ext cx="39681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9</a:t>
              </a:r>
            </a:p>
          </p:txBody>
        </p:sp>
        <p:sp>
          <p:nvSpPr>
            <p:cNvPr id="79" name="TextBox 9">
              <a:extLst>
                <a:ext uri="{FF2B5EF4-FFF2-40B4-BE49-F238E27FC236}">
                  <a16:creationId xmlns:a16="http://schemas.microsoft.com/office/drawing/2014/main" id="{BB4DDF9E-6315-4A97-A71F-C02F043E4F70}"/>
                </a:ext>
              </a:extLst>
            </p:cNvPr>
            <p:cNvSpPr txBox="1"/>
            <p:nvPr/>
          </p:nvSpPr>
          <p:spPr>
            <a:xfrm>
              <a:off x="10012714" y="3498299"/>
              <a:ext cx="5010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10</a:t>
              </a:r>
            </a:p>
          </p:txBody>
        </p:sp>
        <p:sp>
          <p:nvSpPr>
            <p:cNvPr id="82" name="TextBox 9">
              <a:extLst>
                <a:ext uri="{FF2B5EF4-FFF2-40B4-BE49-F238E27FC236}">
                  <a16:creationId xmlns:a16="http://schemas.microsoft.com/office/drawing/2014/main" id="{BA29A954-AAA3-4BA2-BFFA-5F2C99319EA3}"/>
                </a:ext>
              </a:extLst>
            </p:cNvPr>
            <p:cNvSpPr txBox="1"/>
            <p:nvPr/>
          </p:nvSpPr>
          <p:spPr>
            <a:xfrm>
              <a:off x="10171396" y="2034496"/>
              <a:ext cx="5010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53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9A336-E8A8-4822-AED6-3A36F6983380}"/>
              </a:ext>
            </a:extLst>
          </p:cNvPr>
          <p:cNvSpPr txBox="1"/>
          <p:nvPr/>
        </p:nvSpPr>
        <p:spPr>
          <a:xfrm>
            <a:off x="3591236" y="459002"/>
            <a:ext cx="737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945C4-B988-4CB5-AD81-235AAA4BD173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21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5F6BBB-FF34-4543-9B70-0A599F5D7AA9}"/>
              </a:ext>
            </a:extLst>
          </p:cNvPr>
          <p:cNvSpPr txBox="1">
            <a:spLocks/>
          </p:cNvSpPr>
          <p:nvPr/>
        </p:nvSpPr>
        <p:spPr>
          <a:xfrm>
            <a:off x="713981" y="1286542"/>
            <a:ext cx="4930321" cy="50694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External urethral sphincter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Deep transverse perineal muscle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Central tendon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External anal sphincter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Vaginal opening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Urethral opening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0EFFF2-26EF-4B96-87B0-387AB5E9A48A}"/>
              </a:ext>
            </a:extLst>
          </p:cNvPr>
          <p:cNvGrpSpPr/>
          <p:nvPr/>
        </p:nvGrpSpPr>
        <p:grpSpPr>
          <a:xfrm>
            <a:off x="5969000" y="1286542"/>
            <a:ext cx="5037667" cy="4484077"/>
            <a:chOff x="5817644" y="1706150"/>
            <a:chExt cx="5242773" cy="4563428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343CCFF-1A88-444B-A6C5-9766DC850A2C}"/>
                </a:ext>
              </a:extLst>
            </p:cNvPr>
            <p:cNvSpPr txBox="1"/>
            <p:nvPr/>
          </p:nvSpPr>
          <p:spPr>
            <a:xfrm>
              <a:off x="5839072" y="1706150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5AB7B769-4679-4865-9120-563DB9F80107}"/>
                </a:ext>
              </a:extLst>
            </p:cNvPr>
            <p:cNvSpPr txBox="1"/>
            <p:nvPr/>
          </p:nvSpPr>
          <p:spPr>
            <a:xfrm>
              <a:off x="5833354" y="3467140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7FDD6D58-7CF2-4248-A67A-2FC5A2A574B9}"/>
                </a:ext>
              </a:extLst>
            </p:cNvPr>
            <p:cNvSpPr txBox="1"/>
            <p:nvPr/>
          </p:nvSpPr>
          <p:spPr>
            <a:xfrm>
              <a:off x="5817644" y="4868359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95126BA3-57B8-4ADF-8938-939B59D1018F}"/>
                </a:ext>
              </a:extLst>
            </p:cNvPr>
            <p:cNvSpPr txBox="1"/>
            <p:nvPr/>
          </p:nvSpPr>
          <p:spPr>
            <a:xfrm>
              <a:off x="5842881" y="5393738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EB75FCAC-690C-4DCD-8B0F-D9D111AF3682}"/>
                </a:ext>
              </a:extLst>
            </p:cNvPr>
            <p:cNvSpPr txBox="1"/>
            <p:nvPr/>
          </p:nvSpPr>
          <p:spPr>
            <a:xfrm>
              <a:off x="6091410" y="5807913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5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78F34B5E-24B0-43FB-84AE-BFA282C2B48A}"/>
                </a:ext>
              </a:extLst>
            </p:cNvPr>
            <p:cNvSpPr txBox="1"/>
            <p:nvPr/>
          </p:nvSpPr>
          <p:spPr>
            <a:xfrm>
              <a:off x="10647442" y="3590444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6</a:t>
              </a: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75301FBF-E8D0-47CD-8800-B3109C4C14BD}"/>
                </a:ext>
              </a:extLst>
            </p:cNvPr>
            <p:cNvSpPr txBox="1"/>
            <p:nvPr/>
          </p:nvSpPr>
          <p:spPr>
            <a:xfrm>
              <a:off x="10540100" y="2762788"/>
              <a:ext cx="4129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7</a:t>
              </a:r>
            </a:p>
          </p:txBody>
        </p:sp>
        <p:pic>
          <p:nvPicPr>
            <p:cNvPr id="47" name="Picture 4" descr="C:\Users\Zeenat\Pictures\urogenital-diaphragm-external-urethral-sphincter-and-deep-transverse-perineal-muscle.jpg">
              <a:extLst>
                <a:ext uri="{FF2B5EF4-FFF2-40B4-BE49-F238E27FC236}">
                  <a16:creationId xmlns:a16="http://schemas.microsoft.com/office/drawing/2014/main" id="{29464CB9-E72C-49DA-AB22-1B08CF484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6" t="29021" r="12048" b="12235"/>
            <a:stretch/>
          </p:blipFill>
          <p:spPr bwMode="auto">
            <a:xfrm>
              <a:off x="6146441" y="1856060"/>
              <a:ext cx="4493547" cy="4056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9101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9A336-E8A8-4822-AED6-3A36F6983380}"/>
              </a:ext>
            </a:extLst>
          </p:cNvPr>
          <p:cNvSpPr txBox="1"/>
          <p:nvPr/>
        </p:nvSpPr>
        <p:spPr>
          <a:xfrm>
            <a:off x="3591236" y="459002"/>
            <a:ext cx="737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945C4-B988-4CB5-AD81-235AAA4BD173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22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5F6BBB-FF34-4543-9B70-0A599F5D7AA9}"/>
              </a:ext>
            </a:extLst>
          </p:cNvPr>
          <p:cNvSpPr txBox="1">
            <a:spLocks/>
          </p:cNvSpPr>
          <p:nvPr/>
        </p:nvSpPr>
        <p:spPr>
          <a:xfrm>
            <a:off x="713981" y="1286542"/>
            <a:ext cx="4930321" cy="50694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Symphysis pubis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Perineal body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Ischial tuberosity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Anococcygeal body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Tip of coccyx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/>
              <a:t>Sacrotuberous</a:t>
            </a:r>
            <a:r>
              <a:rPr lang="en-US" altLang="en-US" sz="2000" dirty="0"/>
              <a:t> ligament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Levator</a:t>
            </a:r>
            <a:r>
              <a:rPr lang="en-US" altLang="en-US" sz="2000" dirty="0">
                <a:solidFill>
                  <a:schemeClr val="accent6"/>
                </a:solidFill>
              </a:rPr>
              <a:t> </a:t>
            </a:r>
            <a:r>
              <a:rPr lang="en-US" altLang="en-US" sz="2000" dirty="0" err="1">
                <a:solidFill>
                  <a:schemeClr val="accent6"/>
                </a:solidFill>
              </a:rPr>
              <a:t>ani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External anal sphincter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Urogenital diaphragm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Inferior ramus of pubis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Urethra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en-US" alt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99B31A-A12C-4F62-97EB-A6A5DC77C586}"/>
              </a:ext>
            </a:extLst>
          </p:cNvPr>
          <p:cNvGrpSpPr/>
          <p:nvPr/>
        </p:nvGrpSpPr>
        <p:grpSpPr>
          <a:xfrm>
            <a:off x="5450599" y="1286542"/>
            <a:ext cx="6383020" cy="4870039"/>
            <a:chOff x="6788846" y="1528959"/>
            <a:chExt cx="3657532" cy="41590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B22EBF1-3942-493B-BFD1-E7332DDD4A8F}"/>
                </a:ext>
              </a:extLst>
            </p:cNvPr>
            <p:cNvGrpSpPr/>
            <p:nvPr/>
          </p:nvGrpSpPr>
          <p:grpSpPr>
            <a:xfrm>
              <a:off x="7010400" y="1725647"/>
              <a:ext cx="2813592" cy="3962400"/>
              <a:chOff x="7010400" y="1725647"/>
              <a:chExt cx="2813592" cy="3962400"/>
            </a:xfrm>
          </p:grpSpPr>
          <p:pic>
            <p:nvPicPr>
              <p:cNvPr id="14" name="ClipArt Placeholder 7" descr="C:\Documents and Settings\user\My Documents\My Pictures\C8FF3.png">
                <a:extLst>
                  <a:ext uri="{FF2B5EF4-FFF2-40B4-BE49-F238E27FC236}">
                    <a16:creationId xmlns:a16="http://schemas.microsoft.com/office/drawing/2014/main" id="{ECD12B61-4B49-4B56-BB69-964C0973A5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226" r="22903"/>
              <a:stretch/>
            </p:blipFill>
            <p:spPr>
              <a:xfrm>
                <a:off x="7067550" y="1725647"/>
                <a:ext cx="2660650" cy="3962400"/>
              </a:xfrm>
              <a:prstGeom prst="rect">
                <a:avLst/>
              </a:prstGeom>
              <a:ln>
                <a:noFill/>
                <a:miter lim="800000"/>
                <a:headEnd/>
                <a:tailEnd/>
              </a:ln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E340D3-807D-4845-ACDA-3104DE553DE9}"/>
                  </a:ext>
                </a:extLst>
              </p:cNvPr>
              <p:cNvSpPr/>
              <p:nvPr/>
            </p:nvSpPr>
            <p:spPr>
              <a:xfrm>
                <a:off x="7010400" y="1725647"/>
                <a:ext cx="673100" cy="153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5BEF96-FB62-43AA-9DBE-0565EC8D1831}"/>
                  </a:ext>
                </a:extLst>
              </p:cNvPr>
              <p:cNvSpPr/>
              <p:nvPr/>
            </p:nvSpPr>
            <p:spPr>
              <a:xfrm>
                <a:off x="7010400" y="3821277"/>
                <a:ext cx="146050" cy="223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0D209-84C1-4560-81D8-417D5EBB3AF4}"/>
                  </a:ext>
                </a:extLst>
              </p:cNvPr>
              <p:cNvSpPr/>
              <p:nvPr/>
            </p:nvSpPr>
            <p:spPr>
              <a:xfrm>
                <a:off x="7044783" y="4826130"/>
                <a:ext cx="146050" cy="2236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7E3D750-8D14-4DAD-956A-DB5D2668B02E}"/>
                  </a:ext>
                </a:extLst>
              </p:cNvPr>
              <p:cNvSpPr/>
              <p:nvPr/>
            </p:nvSpPr>
            <p:spPr>
              <a:xfrm>
                <a:off x="9419682" y="4416628"/>
                <a:ext cx="365667" cy="4601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5D4247-1CC6-479C-888B-433FB77559D5}"/>
                  </a:ext>
                </a:extLst>
              </p:cNvPr>
              <p:cNvSpPr/>
              <p:nvPr/>
            </p:nvSpPr>
            <p:spPr>
              <a:xfrm>
                <a:off x="9648282" y="3961257"/>
                <a:ext cx="146051" cy="83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7CC839-4857-415E-835B-B8F14D25B27D}"/>
                  </a:ext>
                </a:extLst>
              </p:cNvPr>
              <p:cNvSpPr/>
              <p:nvPr/>
            </p:nvSpPr>
            <p:spPr>
              <a:xfrm>
                <a:off x="9677941" y="3137827"/>
                <a:ext cx="146051" cy="1050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E74BC4A-1324-4881-A50C-A3F3D0DDD389}"/>
                  </a:ext>
                </a:extLst>
              </p:cNvPr>
              <p:cNvSpPr/>
              <p:nvPr/>
            </p:nvSpPr>
            <p:spPr>
              <a:xfrm>
                <a:off x="9321256" y="2412225"/>
                <a:ext cx="327026" cy="125438"/>
              </a:xfrm>
              <a:prstGeom prst="rect">
                <a:avLst/>
              </a:prstGeom>
              <a:solidFill>
                <a:srgbClr val="E3D4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343CCFF-1A88-444B-A6C5-9766DC850A2C}"/>
                </a:ext>
              </a:extLst>
            </p:cNvPr>
            <p:cNvSpPr txBox="1"/>
            <p:nvPr/>
          </p:nvSpPr>
          <p:spPr>
            <a:xfrm>
              <a:off x="7392412" y="1528959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95126BA3-57B8-4ADF-8938-939B59D1018F}"/>
                </a:ext>
              </a:extLst>
            </p:cNvPr>
            <p:cNvSpPr txBox="1"/>
            <p:nvPr/>
          </p:nvSpPr>
          <p:spPr>
            <a:xfrm>
              <a:off x="6884289" y="3651575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EB75FCAC-690C-4DCD-8B0F-D9D111AF3682}"/>
                </a:ext>
              </a:extLst>
            </p:cNvPr>
            <p:cNvSpPr txBox="1"/>
            <p:nvPr/>
          </p:nvSpPr>
          <p:spPr>
            <a:xfrm>
              <a:off x="6788846" y="4276436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5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78F34B5E-24B0-43FB-84AE-BFA282C2B48A}"/>
                </a:ext>
              </a:extLst>
            </p:cNvPr>
            <p:cNvSpPr txBox="1"/>
            <p:nvPr/>
          </p:nvSpPr>
          <p:spPr>
            <a:xfrm>
              <a:off x="9313208" y="4566627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6</a:t>
              </a: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75301FBF-E8D0-47CD-8800-B3109C4C14BD}"/>
                </a:ext>
              </a:extLst>
            </p:cNvPr>
            <p:cNvSpPr txBox="1"/>
            <p:nvPr/>
          </p:nvSpPr>
          <p:spPr>
            <a:xfrm>
              <a:off x="9602515" y="3764569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7</a:t>
              </a:r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F78832D9-CA34-4712-9331-49F28C417987}"/>
                </a:ext>
              </a:extLst>
            </p:cNvPr>
            <p:cNvSpPr txBox="1"/>
            <p:nvPr/>
          </p:nvSpPr>
          <p:spPr>
            <a:xfrm>
              <a:off x="6809219" y="1996245"/>
              <a:ext cx="459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7F09F42C-738B-4D97-95D3-E931EC458555}"/>
                </a:ext>
              </a:extLst>
            </p:cNvPr>
            <p:cNvSpPr txBox="1"/>
            <p:nvPr/>
          </p:nvSpPr>
          <p:spPr>
            <a:xfrm>
              <a:off x="6804701" y="2617667"/>
              <a:ext cx="459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0295511D-8BA8-4D87-A81B-9B478844F38D}"/>
                </a:ext>
              </a:extLst>
            </p:cNvPr>
            <p:cNvSpPr txBox="1"/>
            <p:nvPr/>
          </p:nvSpPr>
          <p:spPr>
            <a:xfrm>
              <a:off x="9681704" y="3228648"/>
              <a:ext cx="459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8</a:t>
              </a:r>
            </a:p>
          </p:txBody>
        </p:sp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88F2CC4F-18FE-43E2-8B44-44C56BC800C1}"/>
                </a:ext>
              </a:extLst>
            </p:cNvPr>
            <p:cNvSpPr txBox="1"/>
            <p:nvPr/>
          </p:nvSpPr>
          <p:spPr>
            <a:xfrm>
              <a:off x="9662751" y="2923559"/>
              <a:ext cx="459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9</a:t>
              </a:r>
            </a:p>
          </p:txBody>
        </p:sp>
        <p:sp>
          <p:nvSpPr>
            <p:cNvPr id="31" name="TextBox 9">
              <a:extLst>
                <a:ext uri="{FF2B5EF4-FFF2-40B4-BE49-F238E27FC236}">
                  <a16:creationId xmlns:a16="http://schemas.microsoft.com/office/drawing/2014/main" id="{76D89DDF-7175-4672-B566-3B82E7930AD1}"/>
                </a:ext>
              </a:extLst>
            </p:cNvPr>
            <p:cNvSpPr txBox="1"/>
            <p:nvPr/>
          </p:nvSpPr>
          <p:spPr>
            <a:xfrm>
              <a:off x="9659744" y="2490740"/>
              <a:ext cx="6103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10</a:t>
              </a:r>
            </a:p>
          </p:txBody>
        </p:sp>
        <p:sp>
          <p:nvSpPr>
            <p:cNvPr id="35" name="TextBox 9">
              <a:extLst>
                <a:ext uri="{FF2B5EF4-FFF2-40B4-BE49-F238E27FC236}">
                  <a16:creationId xmlns:a16="http://schemas.microsoft.com/office/drawing/2014/main" id="{D699AD5B-4A1A-44FC-8E80-A9E6337EE441}"/>
                </a:ext>
              </a:extLst>
            </p:cNvPr>
            <p:cNvSpPr txBox="1"/>
            <p:nvPr/>
          </p:nvSpPr>
          <p:spPr>
            <a:xfrm>
              <a:off x="9836055" y="1890953"/>
              <a:ext cx="6103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11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1875A8F-2CED-444E-ADA1-12D308EA0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037" y="2139167"/>
              <a:ext cx="1549423" cy="9339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792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53173F-FC25-4383-9A16-F778A7BC5B10}"/>
              </a:ext>
            </a:extLst>
          </p:cNvPr>
          <p:cNvGrpSpPr/>
          <p:nvPr/>
        </p:nvGrpSpPr>
        <p:grpSpPr>
          <a:xfrm>
            <a:off x="5874057" y="2096727"/>
            <a:ext cx="5484387" cy="3831735"/>
            <a:chOff x="5874057" y="2096727"/>
            <a:chExt cx="5484387" cy="3831735"/>
          </a:xfrm>
        </p:grpSpPr>
        <p:pic>
          <p:nvPicPr>
            <p:cNvPr id="13" name="Picture 2" descr="C:\Users\Zeenat\Pictures\perineum.png">
              <a:extLst>
                <a:ext uri="{FF2B5EF4-FFF2-40B4-BE49-F238E27FC236}">
                  <a16:creationId xmlns:a16="http://schemas.microsoft.com/office/drawing/2014/main" id="{36794F22-B8B9-4C5B-B854-4E6C30011C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10345" r="9052"/>
            <a:stretch/>
          </p:blipFill>
          <p:spPr bwMode="auto">
            <a:xfrm>
              <a:off x="5874057" y="2096727"/>
              <a:ext cx="5484387" cy="383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286413-CE12-4E2C-9CBB-EDE63ABDDF73}"/>
                </a:ext>
              </a:extLst>
            </p:cNvPr>
            <p:cNvSpPr/>
            <p:nvPr/>
          </p:nvSpPr>
          <p:spPr>
            <a:xfrm>
              <a:off x="6096000" y="2096727"/>
              <a:ext cx="1092200" cy="231606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FA8936-5116-4231-ABB9-74BD254C2BCD}"/>
                </a:ext>
              </a:extLst>
            </p:cNvPr>
            <p:cNvSpPr/>
            <p:nvPr/>
          </p:nvSpPr>
          <p:spPr>
            <a:xfrm>
              <a:off x="5874057" y="2773053"/>
              <a:ext cx="565244" cy="655947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B83B39A-B147-4B56-A56F-668ED5B6FC5C}"/>
                </a:ext>
              </a:extLst>
            </p:cNvPr>
            <p:cNvSpPr/>
            <p:nvPr/>
          </p:nvSpPr>
          <p:spPr>
            <a:xfrm>
              <a:off x="5874057" y="3541747"/>
              <a:ext cx="565244" cy="441995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F115CC-F8A8-4CC1-9FB9-56C5F5C39BC0}"/>
                </a:ext>
              </a:extLst>
            </p:cNvPr>
            <p:cNvSpPr/>
            <p:nvPr/>
          </p:nvSpPr>
          <p:spPr>
            <a:xfrm>
              <a:off x="10808338" y="3745326"/>
              <a:ext cx="550106" cy="441995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C03EB87-3D04-470E-A510-AD6B90B98774}"/>
                </a:ext>
              </a:extLst>
            </p:cNvPr>
            <p:cNvSpPr/>
            <p:nvPr/>
          </p:nvSpPr>
          <p:spPr>
            <a:xfrm>
              <a:off x="10808338" y="2648253"/>
              <a:ext cx="550106" cy="441995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F191A8-E176-4C20-84A3-078F5F1369E6}"/>
                </a:ext>
              </a:extLst>
            </p:cNvPr>
            <p:cNvSpPr/>
            <p:nvPr/>
          </p:nvSpPr>
          <p:spPr>
            <a:xfrm>
              <a:off x="6439300" y="2874512"/>
              <a:ext cx="748899" cy="1230814"/>
            </a:xfrm>
            <a:prstGeom prst="rect">
              <a:avLst/>
            </a:prstGeom>
            <a:solidFill>
              <a:srgbClr val="F7D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161DD15-E599-4375-B4F8-3B768190259B}"/>
                </a:ext>
              </a:extLst>
            </p:cNvPr>
            <p:cNvSpPr/>
            <p:nvPr/>
          </p:nvSpPr>
          <p:spPr>
            <a:xfrm>
              <a:off x="10248900" y="2773053"/>
              <a:ext cx="550106" cy="253078"/>
            </a:xfrm>
            <a:prstGeom prst="rect">
              <a:avLst/>
            </a:prstGeom>
            <a:solidFill>
              <a:srgbClr val="F7D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A067E2A-DD57-42CD-9F98-9751516AB035}"/>
                </a:ext>
              </a:extLst>
            </p:cNvPr>
            <p:cNvSpPr/>
            <p:nvPr/>
          </p:nvSpPr>
          <p:spPr>
            <a:xfrm>
              <a:off x="9518748" y="4490808"/>
              <a:ext cx="1335182" cy="703492"/>
            </a:xfrm>
            <a:prstGeom prst="rect">
              <a:avLst/>
            </a:prstGeom>
            <a:solidFill>
              <a:srgbClr val="F7D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83FA2C-6A2C-41F9-B415-3912C9062904}"/>
                </a:ext>
              </a:extLst>
            </p:cNvPr>
            <p:cNvSpPr/>
            <p:nvPr/>
          </p:nvSpPr>
          <p:spPr>
            <a:xfrm>
              <a:off x="9518748" y="3623493"/>
              <a:ext cx="1335182" cy="507130"/>
            </a:xfrm>
            <a:prstGeom prst="rect">
              <a:avLst/>
            </a:prstGeom>
            <a:solidFill>
              <a:srgbClr val="F7D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7A0BC4-8085-48A8-9D1B-3009FF5B8519}"/>
                </a:ext>
              </a:extLst>
            </p:cNvPr>
            <p:cNvSpPr/>
            <p:nvPr/>
          </p:nvSpPr>
          <p:spPr>
            <a:xfrm>
              <a:off x="9400544" y="2114114"/>
              <a:ext cx="1453385" cy="293217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3A1CA4-A232-4AA7-A0C3-0EC83765EAAE}"/>
                </a:ext>
              </a:extLst>
            </p:cNvPr>
            <p:cNvSpPr/>
            <p:nvPr/>
          </p:nvSpPr>
          <p:spPr>
            <a:xfrm rot="19666161">
              <a:off x="9816087" y="2829508"/>
              <a:ext cx="578770" cy="270577"/>
            </a:xfrm>
            <a:prstGeom prst="rect">
              <a:avLst/>
            </a:prstGeom>
            <a:solidFill>
              <a:srgbClr val="F7D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29E2DF2-16B5-414A-A6FE-8CCB927DB01B}"/>
                </a:ext>
              </a:extLst>
            </p:cNvPr>
            <p:cNvSpPr/>
            <p:nvPr/>
          </p:nvSpPr>
          <p:spPr>
            <a:xfrm>
              <a:off x="9553575" y="2649869"/>
              <a:ext cx="268530" cy="354824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AFBDA85-4087-4B6E-AC9C-7A6965C28F33}"/>
                </a:ext>
              </a:extLst>
            </p:cNvPr>
            <p:cNvSpPr/>
            <p:nvPr/>
          </p:nvSpPr>
          <p:spPr>
            <a:xfrm rot="19782932">
              <a:off x="9690837" y="2569565"/>
              <a:ext cx="371471" cy="354824"/>
            </a:xfrm>
            <a:prstGeom prst="rect">
              <a:avLst/>
            </a:prstGeom>
            <a:solidFill>
              <a:srgbClr val="F6F6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59A336-E8A8-4822-AED6-3A36F6983380}"/>
              </a:ext>
            </a:extLst>
          </p:cNvPr>
          <p:cNvSpPr txBox="1"/>
          <p:nvPr/>
        </p:nvSpPr>
        <p:spPr>
          <a:xfrm>
            <a:off x="3591236" y="459002"/>
            <a:ext cx="737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945C4-B988-4CB5-AD81-235AAA4BD173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23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5F6BBB-FF34-4543-9B70-0A599F5D7AA9}"/>
              </a:ext>
            </a:extLst>
          </p:cNvPr>
          <p:cNvSpPr txBox="1">
            <a:spLocks/>
          </p:cNvSpPr>
          <p:nvPr/>
        </p:nvSpPr>
        <p:spPr>
          <a:xfrm>
            <a:off x="713981" y="1286542"/>
            <a:ext cx="4930321" cy="50694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Clitoris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Urethral orifice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Vaginal orifice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Anus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Perineum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Labium minus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Vestibule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Labium </a:t>
            </a:r>
            <a:r>
              <a:rPr lang="en-US" altLang="en-US" sz="2000" dirty="0" err="1"/>
              <a:t>majus</a:t>
            </a:r>
            <a:endParaRPr lang="en-US" altLang="en-US" sz="2000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Mons pubis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343CCFF-1A88-444B-A6C5-9766DC850A2C}"/>
              </a:ext>
            </a:extLst>
          </p:cNvPr>
          <p:cNvSpPr txBox="1"/>
          <p:nvPr/>
        </p:nvSpPr>
        <p:spPr>
          <a:xfrm>
            <a:off x="6838056" y="2011360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1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id="{5AB7B769-4679-4865-9120-563DB9F80107}"/>
              </a:ext>
            </a:extLst>
          </p:cNvPr>
          <p:cNvSpPr txBox="1"/>
          <p:nvPr/>
        </p:nvSpPr>
        <p:spPr>
          <a:xfrm>
            <a:off x="6915306" y="2840201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2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id="{7FDD6D58-7CF2-4248-A67A-2FC5A2A574B9}"/>
              </a:ext>
            </a:extLst>
          </p:cNvPr>
          <p:cNvSpPr txBox="1"/>
          <p:nvPr/>
        </p:nvSpPr>
        <p:spPr>
          <a:xfrm>
            <a:off x="6933892" y="3429000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3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95126BA3-57B8-4ADF-8938-939B59D1018F}"/>
              </a:ext>
            </a:extLst>
          </p:cNvPr>
          <p:cNvSpPr txBox="1"/>
          <p:nvPr/>
        </p:nvSpPr>
        <p:spPr>
          <a:xfrm>
            <a:off x="9458083" y="4805333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4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EB75FCAC-690C-4DCD-8B0F-D9D111AF3682}"/>
              </a:ext>
            </a:extLst>
          </p:cNvPr>
          <p:cNvSpPr txBox="1"/>
          <p:nvPr/>
        </p:nvSpPr>
        <p:spPr>
          <a:xfrm>
            <a:off x="9458082" y="4428553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5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78F34B5E-24B0-43FB-84AE-BFA282C2B48A}"/>
              </a:ext>
            </a:extLst>
          </p:cNvPr>
          <p:cNvSpPr txBox="1"/>
          <p:nvPr/>
        </p:nvSpPr>
        <p:spPr>
          <a:xfrm>
            <a:off x="9458081" y="3838151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6</a:t>
            </a: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75301FBF-E8D0-47CD-8800-B3109C4C14BD}"/>
              </a:ext>
            </a:extLst>
          </p:cNvPr>
          <p:cNvSpPr txBox="1"/>
          <p:nvPr/>
        </p:nvSpPr>
        <p:spPr>
          <a:xfrm>
            <a:off x="9428409" y="3467918"/>
            <a:ext cx="459513" cy="3933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7</a:t>
            </a: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D5C7AC9-7787-47FB-A88C-AF0D5990DC27}"/>
              </a:ext>
            </a:extLst>
          </p:cNvPr>
          <p:cNvSpPr txBox="1"/>
          <p:nvPr/>
        </p:nvSpPr>
        <p:spPr>
          <a:xfrm>
            <a:off x="9518748" y="2708323"/>
            <a:ext cx="459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8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8899CB92-6A29-4C3D-9EA1-CF8ACC184F5B}"/>
              </a:ext>
            </a:extLst>
          </p:cNvPr>
          <p:cNvSpPr txBox="1"/>
          <p:nvPr/>
        </p:nvSpPr>
        <p:spPr>
          <a:xfrm>
            <a:off x="9362592" y="2066565"/>
            <a:ext cx="459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400" b="1" dirty="0">
                <a:latin typeface="+mn-lt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52047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88A0325-9955-4018-9E5E-238C1D978114}"/>
              </a:ext>
            </a:extLst>
          </p:cNvPr>
          <p:cNvGrpSpPr/>
          <p:nvPr/>
        </p:nvGrpSpPr>
        <p:grpSpPr>
          <a:xfrm>
            <a:off x="5930619" y="1598897"/>
            <a:ext cx="5547400" cy="4676776"/>
            <a:chOff x="4955501" y="1887584"/>
            <a:chExt cx="5547400" cy="42295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FD2369-CD12-493A-8284-1A86E79DB177}"/>
                </a:ext>
              </a:extLst>
            </p:cNvPr>
            <p:cNvGrpSpPr/>
            <p:nvPr/>
          </p:nvGrpSpPr>
          <p:grpSpPr>
            <a:xfrm>
              <a:off x="4955501" y="1887584"/>
              <a:ext cx="5547400" cy="4146426"/>
              <a:chOff x="4955501" y="1887584"/>
              <a:chExt cx="5547400" cy="4146426"/>
            </a:xfrm>
          </p:grpSpPr>
          <p:pic>
            <p:nvPicPr>
              <p:cNvPr id="38" name="Picture 5" descr="C:\Users\Zeenat\Pictures\fgrty.png">
                <a:extLst>
                  <a:ext uri="{FF2B5EF4-FFF2-40B4-BE49-F238E27FC236}">
                    <a16:creationId xmlns:a16="http://schemas.microsoft.com/office/drawing/2014/main" id="{F1339E17-AC33-4534-83C3-BC7922236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2" t="1525" r="10943" b="13010"/>
              <a:stretch/>
            </p:blipFill>
            <p:spPr bwMode="auto">
              <a:xfrm>
                <a:off x="4984246" y="1887584"/>
                <a:ext cx="5494530" cy="40630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CE8BBB1-4B3C-4738-A5EB-2AC8BC87CABD}"/>
                  </a:ext>
                </a:extLst>
              </p:cNvPr>
              <p:cNvSpPr/>
              <p:nvPr/>
            </p:nvSpPr>
            <p:spPr>
              <a:xfrm>
                <a:off x="9429899" y="4128521"/>
                <a:ext cx="1073001" cy="19054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6267542-3100-4D5E-8B73-27AEDE97837D}"/>
                  </a:ext>
                </a:extLst>
              </p:cNvPr>
              <p:cNvSpPr/>
              <p:nvPr/>
            </p:nvSpPr>
            <p:spPr>
              <a:xfrm>
                <a:off x="9768453" y="3423175"/>
                <a:ext cx="734448" cy="622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41CAE9-1E18-42D1-850D-444445437D24}"/>
                  </a:ext>
                </a:extLst>
              </p:cNvPr>
              <p:cNvSpPr/>
              <p:nvPr/>
            </p:nvSpPr>
            <p:spPr>
              <a:xfrm>
                <a:off x="9984409" y="3133291"/>
                <a:ext cx="518491" cy="393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6EFD314-75DF-4938-8CAE-5D563A82D075}"/>
                  </a:ext>
                </a:extLst>
              </p:cNvPr>
              <p:cNvSpPr/>
              <p:nvPr/>
            </p:nvSpPr>
            <p:spPr>
              <a:xfrm>
                <a:off x="10043387" y="2904649"/>
                <a:ext cx="459513" cy="41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E957A1-5C41-4B7D-A26A-E5A6DD8E12DE}"/>
                  </a:ext>
                </a:extLst>
              </p:cNvPr>
              <p:cNvSpPr/>
              <p:nvPr/>
            </p:nvSpPr>
            <p:spPr>
              <a:xfrm>
                <a:off x="9254131" y="4666571"/>
                <a:ext cx="459513" cy="4146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E7DD4AF-9ECD-495D-8855-50B77D8F9EE3}"/>
                  </a:ext>
                </a:extLst>
              </p:cNvPr>
              <p:cNvSpPr/>
              <p:nvPr/>
            </p:nvSpPr>
            <p:spPr>
              <a:xfrm>
                <a:off x="9259721" y="5738653"/>
                <a:ext cx="459513" cy="2120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2DE4BCA-DC0F-4E13-B12E-EE5409041619}"/>
                  </a:ext>
                </a:extLst>
              </p:cNvPr>
              <p:cNvSpPr/>
              <p:nvPr/>
            </p:nvSpPr>
            <p:spPr>
              <a:xfrm>
                <a:off x="5050126" y="3600153"/>
                <a:ext cx="734448" cy="3720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8734CC3-8730-4493-ADF8-251FE31C2482}"/>
                  </a:ext>
                </a:extLst>
              </p:cNvPr>
              <p:cNvSpPr/>
              <p:nvPr/>
            </p:nvSpPr>
            <p:spPr>
              <a:xfrm>
                <a:off x="4955501" y="3972232"/>
                <a:ext cx="1248653" cy="17280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7A8A96-3090-498A-A17C-B61CBA05525A}"/>
                  </a:ext>
                </a:extLst>
              </p:cNvPr>
              <p:cNvSpPr/>
              <p:nvPr/>
            </p:nvSpPr>
            <p:spPr>
              <a:xfrm>
                <a:off x="5488939" y="5738653"/>
                <a:ext cx="1073001" cy="2120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2C167B7-3B82-4461-8A8A-3AA9B4239A34}"/>
                  </a:ext>
                </a:extLst>
              </p:cNvPr>
              <p:cNvSpPr/>
              <p:nvPr/>
            </p:nvSpPr>
            <p:spPr>
              <a:xfrm>
                <a:off x="6125496" y="5081264"/>
                <a:ext cx="136899" cy="414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54FE9F0-CF9C-420C-8E21-7F92439E2B01}"/>
                  </a:ext>
                </a:extLst>
              </p:cNvPr>
              <p:cNvSpPr/>
              <p:nvPr/>
            </p:nvSpPr>
            <p:spPr>
              <a:xfrm>
                <a:off x="8701548" y="2063734"/>
                <a:ext cx="865239" cy="4146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343CCFF-1A88-444B-A6C5-9766DC850A2C}"/>
                </a:ext>
              </a:extLst>
            </p:cNvPr>
            <p:cNvSpPr txBox="1"/>
            <p:nvPr/>
          </p:nvSpPr>
          <p:spPr>
            <a:xfrm>
              <a:off x="8889580" y="2085052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5AB7B769-4679-4865-9120-563DB9F80107}"/>
                </a:ext>
              </a:extLst>
            </p:cNvPr>
            <p:cNvSpPr txBox="1"/>
            <p:nvPr/>
          </p:nvSpPr>
          <p:spPr>
            <a:xfrm>
              <a:off x="5480425" y="3546441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2</a:t>
              </a:r>
            </a:p>
          </p:txBody>
        </p:sp>
        <p:sp>
          <p:nvSpPr>
            <p:cNvPr id="33" name="TextBox 9">
              <a:extLst>
                <a:ext uri="{FF2B5EF4-FFF2-40B4-BE49-F238E27FC236}">
                  <a16:creationId xmlns:a16="http://schemas.microsoft.com/office/drawing/2014/main" id="{7FDD6D58-7CF2-4248-A67A-2FC5A2A574B9}"/>
                </a:ext>
              </a:extLst>
            </p:cNvPr>
            <p:cNvSpPr txBox="1"/>
            <p:nvPr/>
          </p:nvSpPr>
          <p:spPr>
            <a:xfrm>
              <a:off x="5939938" y="4621046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3</a:t>
              </a:r>
            </a:p>
          </p:txBody>
        </p:sp>
        <p:sp>
          <p:nvSpPr>
            <p:cNvPr id="34" name="TextBox 9">
              <a:extLst>
                <a:ext uri="{FF2B5EF4-FFF2-40B4-BE49-F238E27FC236}">
                  <a16:creationId xmlns:a16="http://schemas.microsoft.com/office/drawing/2014/main" id="{95126BA3-57B8-4ADF-8938-939B59D1018F}"/>
                </a:ext>
              </a:extLst>
            </p:cNvPr>
            <p:cNvSpPr txBox="1"/>
            <p:nvPr/>
          </p:nvSpPr>
          <p:spPr>
            <a:xfrm>
              <a:off x="6025439" y="5052796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4</a:t>
              </a:r>
            </a:p>
          </p:txBody>
        </p:sp>
        <p:sp>
          <p:nvSpPr>
            <p:cNvPr id="39" name="TextBox 9">
              <a:extLst>
                <a:ext uri="{FF2B5EF4-FFF2-40B4-BE49-F238E27FC236}">
                  <a16:creationId xmlns:a16="http://schemas.microsoft.com/office/drawing/2014/main" id="{EB75FCAC-690C-4DCD-8B0F-D9D111AF3682}"/>
                </a:ext>
              </a:extLst>
            </p:cNvPr>
            <p:cNvSpPr txBox="1"/>
            <p:nvPr/>
          </p:nvSpPr>
          <p:spPr>
            <a:xfrm>
              <a:off x="9914567" y="3115300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5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id="{78F34B5E-24B0-43FB-84AE-BFA282C2B48A}"/>
                </a:ext>
              </a:extLst>
            </p:cNvPr>
            <p:cNvSpPr txBox="1"/>
            <p:nvPr/>
          </p:nvSpPr>
          <p:spPr>
            <a:xfrm>
              <a:off x="9709213" y="3557364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6</a:t>
              </a:r>
            </a:p>
          </p:txBody>
        </p:sp>
        <p:sp>
          <p:nvSpPr>
            <p:cNvPr id="43" name="TextBox 9">
              <a:extLst>
                <a:ext uri="{FF2B5EF4-FFF2-40B4-BE49-F238E27FC236}">
                  <a16:creationId xmlns:a16="http://schemas.microsoft.com/office/drawing/2014/main" id="{75301FBF-E8D0-47CD-8800-B3109C4C14BD}"/>
                </a:ext>
              </a:extLst>
            </p:cNvPr>
            <p:cNvSpPr txBox="1"/>
            <p:nvPr/>
          </p:nvSpPr>
          <p:spPr>
            <a:xfrm>
              <a:off x="9283464" y="4128521"/>
              <a:ext cx="459513" cy="393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7</a:t>
              </a:r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8D5C7AC9-7787-47FB-A88C-AF0D5990DC27}"/>
                </a:ext>
              </a:extLst>
            </p:cNvPr>
            <p:cNvSpPr txBox="1"/>
            <p:nvPr/>
          </p:nvSpPr>
          <p:spPr>
            <a:xfrm>
              <a:off x="9170839" y="4643085"/>
              <a:ext cx="459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8</a:t>
              </a: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8899CB92-6A29-4C3D-9EA1-CF8ACC184F5B}"/>
                </a:ext>
              </a:extLst>
            </p:cNvPr>
            <p:cNvSpPr txBox="1"/>
            <p:nvPr/>
          </p:nvSpPr>
          <p:spPr>
            <a:xfrm>
              <a:off x="9308940" y="5146478"/>
              <a:ext cx="4595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9</a:t>
              </a:r>
            </a:p>
          </p:txBody>
        </p:sp>
        <p:sp>
          <p:nvSpPr>
            <p:cNvPr id="53" name="TextBox 9">
              <a:extLst>
                <a:ext uri="{FF2B5EF4-FFF2-40B4-BE49-F238E27FC236}">
                  <a16:creationId xmlns:a16="http://schemas.microsoft.com/office/drawing/2014/main" id="{E9B83A63-FB16-4AC5-A575-441401DCA5DB}"/>
                </a:ext>
              </a:extLst>
            </p:cNvPr>
            <p:cNvSpPr txBox="1"/>
            <p:nvPr/>
          </p:nvSpPr>
          <p:spPr>
            <a:xfrm>
              <a:off x="9200142" y="5633692"/>
              <a:ext cx="5875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10</a:t>
              </a:r>
            </a:p>
          </p:txBody>
        </p:sp>
        <p:sp>
          <p:nvSpPr>
            <p:cNvPr id="54" name="TextBox 9">
              <a:extLst>
                <a:ext uri="{FF2B5EF4-FFF2-40B4-BE49-F238E27FC236}">
                  <a16:creationId xmlns:a16="http://schemas.microsoft.com/office/drawing/2014/main" id="{00DBA415-1271-4741-A572-F019782B5D6C}"/>
                </a:ext>
              </a:extLst>
            </p:cNvPr>
            <p:cNvSpPr txBox="1"/>
            <p:nvPr/>
          </p:nvSpPr>
          <p:spPr>
            <a:xfrm>
              <a:off x="6147398" y="5655485"/>
              <a:ext cx="5875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panose="02020404030301010803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sz="2400" b="1" dirty="0">
                  <a:latin typeface="+mn-lt"/>
                  <a:cs typeface="Arial" charset="0"/>
                </a:rPr>
                <a:t>11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459A336-E8A8-4822-AED6-3A36F6983380}"/>
              </a:ext>
            </a:extLst>
          </p:cNvPr>
          <p:cNvSpPr txBox="1"/>
          <p:nvPr/>
        </p:nvSpPr>
        <p:spPr>
          <a:xfrm>
            <a:off x="3591236" y="459002"/>
            <a:ext cx="7370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Prof.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bg1">
                    <a:lumMod val="50000"/>
                  </a:schemeClr>
                </a:solidFill>
              </a:rPr>
              <a:t>Abuelmakarem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told us to add all the pictures from the perineum lecture: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945C4-B988-4CB5-AD81-235AAA4BD173}"/>
              </a:ext>
            </a:extLst>
          </p:cNvPr>
          <p:cNvSpPr txBox="1"/>
          <p:nvPr/>
        </p:nvSpPr>
        <p:spPr>
          <a:xfrm>
            <a:off x="713981" y="351281"/>
            <a:ext cx="317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24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65F6BBB-FF34-4543-9B70-0A599F5D7AA9}"/>
              </a:ext>
            </a:extLst>
          </p:cNvPr>
          <p:cNvSpPr txBox="1">
            <a:spLocks/>
          </p:cNvSpPr>
          <p:nvPr/>
        </p:nvSpPr>
        <p:spPr>
          <a:xfrm>
            <a:off x="713981" y="1286541"/>
            <a:ext cx="5908517" cy="52201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000" b="1" dirty="0"/>
              <a:t>Identify the labeled structures: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Urogenital diaphragm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Vagina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Deep perineal pouch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/>
              <a:t>Ischiopubic</a:t>
            </a:r>
            <a:r>
              <a:rPr lang="en-US" altLang="en-US" sz="2000" dirty="0"/>
              <a:t> ramus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>
                <a:solidFill>
                  <a:schemeClr val="accent6"/>
                </a:solidFill>
              </a:rPr>
              <a:t>Levator</a:t>
            </a:r>
            <a:r>
              <a:rPr lang="en-US" altLang="en-US" sz="2000" dirty="0">
                <a:solidFill>
                  <a:schemeClr val="accent6"/>
                </a:solidFill>
              </a:rPr>
              <a:t> </a:t>
            </a:r>
            <a:r>
              <a:rPr lang="en-US" altLang="en-US" sz="2000" dirty="0" err="1">
                <a:solidFill>
                  <a:schemeClr val="accent6"/>
                </a:solidFill>
              </a:rPr>
              <a:t>ani</a:t>
            </a:r>
            <a:endParaRPr lang="en-US" altLang="en-US" sz="2000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6"/>
                </a:solidFill>
              </a:rPr>
              <a:t>Obturator internus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Superior fascia of urogenital diaphragm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Perineal membrane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Membranous layer of superficial fascia (</a:t>
            </a:r>
            <a:r>
              <a:rPr lang="en-US" altLang="en-US" sz="2000" dirty="0" err="1"/>
              <a:t>colle’s</a:t>
            </a:r>
            <a:r>
              <a:rPr lang="en-US" altLang="en-US" sz="2000" dirty="0"/>
              <a:t> fascia)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Fatty layer of superficial fascia (camper’s fascia)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Superficial perineal pouch</a:t>
            </a:r>
          </a:p>
        </p:txBody>
      </p:sp>
    </p:spTree>
    <p:extLst>
      <p:ext uri="{BB962C8B-B14F-4D97-AF65-F5344CB8AC3E}">
        <p14:creationId xmlns:p14="http://schemas.microsoft.com/office/powerpoint/2010/main" val="44570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F3820D3-55D5-46C7-8FDE-0C6BB24CF3C3}"/>
              </a:ext>
            </a:extLst>
          </p:cNvPr>
          <p:cNvGrpSpPr/>
          <p:nvPr/>
        </p:nvGrpSpPr>
        <p:grpSpPr>
          <a:xfrm>
            <a:off x="4061918" y="5200181"/>
            <a:ext cx="3926752" cy="1538019"/>
            <a:chOff x="3960824" y="4605659"/>
            <a:chExt cx="3926752" cy="153801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7A6DB2-E239-4BA2-8FD4-3CBE92A2A593}"/>
                </a:ext>
              </a:extLst>
            </p:cNvPr>
            <p:cNvGrpSpPr/>
            <p:nvPr/>
          </p:nvGrpSpPr>
          <p:grpSpPr>
            <a:xfrm>
              <a:off x="4003978" y="4770823"/>
              <a:ext cx="3883598" cy="1372855"/>
              <a:chOff x="2927787" y="3661466"/>
              <a:chExt cx="3883598" cy="1372855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8607B2-7674-4933-8B21-D46BFAE600BD}"/>
                  </a:ext>
                </a:extLst>
              </p:cNvPr>
              <p:cNvSpPr txBox="1"/>
              <p:nvPr/>
            </p:nvSpPr>
            <p:spPr>
              <a:xfrm>
                <a:off x="3446711" y="4153307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chemeClr val="accent4">
                        <a:lumMod val="75000"/>
                      </a:schemeClr>
                    </a:solidFill>
                    <a:latin typeface="+mn-lt"/>
                  </a:rPr>
                  <a:t>anatomyteam436@gmail.com</a:t>
                </a:r>
                <a:endParaRPr lang="en-GB" sz="1900" i="1" dirty="0">
                  <a:solidFill>
                    <a:schemeClr val="accent4">
                      <a:lumMod val="75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22" name="Picture 2" descr="https://d30y9cdsu7xlg0.cloudfront.net/png/12462-200.png">
                <a:extLst>
                  <a:ext uri="{FF2B5EF4-FFF2-40B4-BE49-F238E27FC236}">
                    <a16:creationId xmlns:a16="http://schemas.microsoft.com/office/drawing/2014/main" id="{2EBB09D4-0AB4-48F9-AEE8-BF5B72362B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787" y="4113946"/>
                <a:ext cx="448054" cy="4480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2" descr="Image result for twitter icon">
                <a:extLst>
                  <a:ext uri="{FF2B5EF4-FFF2-40B4-BE49-F238E27FC236}">
                    <a16:creationId xmlns:a16="http://schemas.microsoft.com/office/drawing/2014/main" id="{C1F90776-69D4-43E1-93E1-0F0C9CB20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2501" y="4623295"/>
                <a:ext cx="393116" cy="3931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3E9A1D-9D66-4ED0-A98F-B6F2B28FE474}"/>
                  </a:ext>
                </a:extLst>
              </p:cNvPr>
              <p:cNvSpPr txBox="1"/>
              <p:nvPr/>
            </p:nvSpPr>
            <p:spPr>
              <a:xfrm>
                <a:off x="3446711" y="4649600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55ACEE"/>
                    </a:solidFill>
                    <a:latin typeface="+mn-lt"/>
                  </a:rPr>
                  <a:t>@anatomy436</a:t>
                </a:r>
                <a:endParaRPr lang="en-GB" sz="1900" i="1" dirty="0">
                  <a:solidFill>
                    <a:srgbClr val="55ACEE"/>
                  </a:solidFill>
                  <a:latin typeface="+mn-lt"/>
                </a:endParaRPr>
              </a:p>
            </p:txBody>
          </p:sp>
          <p:sp>
            <p:nvSpPr>
              <p:cNvPr id="25" name="TextBox 24">
                <a:hlinkClick r:id="rId5"/>
                <a:extLst>
                  <a:ext uri="{FF2B5EF4-FFF2-40B4-BE49-F238E27FC236}">
                    <a16:creationId xmlns:a16="http://schemas.microsoft.com/office/drawing/2014/main" id="{1E071B6E-04E5-48DB-9FDD-E7009A022760}"/>
                  </a:ext>
                </a:extLst>
              </p:cNvPr>
              <p:cNvSpPr txBox="1"/>
              <p:nvPr/>
            </p:nvSpPr>
            <p:spPr>
              <a:xfrm>
                <a:off x="3446711" y="3661466"/>
                <a:ext cx="3364674" cy="384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900" i="1" dirty="0">
                    <a:solidFill>
                      <a:srgbClr val="4D0082"/>
                    </a:solidFill>
                    <a:latin typeface="+mn-lt"/>
                  </a:rPr>
                  <a:t>Feedback</a:t>
                </a:r>
                <a:endParaRPr lang="en-GB" sz="1900" i="1" dirty="0">
                  <a:solidFill>
                    <a:srgbClr val="4D0082"/>
                  </a:solidFill>
                  <a:latin typeface="+mn-lt"/>
                </a:endParaRPr>
              </a:p>
            </p:txBody>
          </p:sp>
        </p:grpSp>
        <p:pic>
          <p:nvPicPr>
            <p:cNvPr id="17" name="Picture 2" descr="Image result for google form icon">
              <a:hlinkClick r:id="rId5"/>
              <a:extLst>
                <a:ext uri="{FF2B5EF4-FFF2-40B4-BE49-F238E27FC236}">
                  <a16:creationId xmlns:a16="http://schemas.microsoft.com/office/drawing/2014/main" id="{D6C5C3E5-9ADC-4918-A9CA-9904C662A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7B19BDB-D6EA-484B-BCD1-639AA1B21651}"/>
              </a:ext>
            </a:extLst>
          </p:cNvPr>
          <p:cNvSpPr/>
          <p:nvPr/>
        </p:nvSpPr>
        <p:spPr>
          <a:xfrm>
            <a:off x="5722486" y="1376911"/>
            <a:ext cx="42057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ctr">
              <a:spcBef>
                <a:spcPts val="900"/>
              </a:spcBef>
            </a:pPr>
            <a:r>
              <a:rPr lang="en-US" sz="24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Done by:</a:t>
            </a:r>
          </a:p>
          <a:p>
            <a:pPr marL="177800" algn="ctr">
              <a:spcBef>
                <a:spcPts val="900"/>
              </a:spcBef>
            </a:pPr>
            <a:r>
              <a:rPr lang="en-US" sz="2400" dirty="0">
                <a:latin typeface="Calibri" panose="020F0502020204030204" pitchFamily="34" charset="0"/>
              </a:rPr>
              <a:t>Jawaher Abanumy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177800" algn="ctr">
              <a:spcBef>
                <a:spcPts val="900"/>
              </a:spcBef>
            </a:pPr>
            <a:r>
              <a:rPr lang="en-GB" sz="2400" dirty="0">
                <a:latin typeface="Calibri" panose="020F0502020204030204" pitchFamily="34" charset="0"/>
              </a:rPr>
              <a:t>Khalid </a:t>
            </a:r>
            <a:r>
              <a:rPr lang="en-GB" sz="2400" dirty="0" err="1">
                <a:latin typeface="Calibri" panose="020F0502020204030204" pitchFamily="34" charset="0"/>
              </a:rPr>
              <a:t>Aleedan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</a:p>
          <a:p>
            <a:pPr marL="177800" indent="0" algn="ctr">
              <a:spcBef>
                <a:spcPts val="900"/>
              </a:spcBef>
              <a:buNone/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>
                <a:latin typeface="Calibri" panose="020F0502020204030204" pitchFamily="34" charset="0"/>
              </a:rPr>
              <a:t>Alyousef</a:t>
            </a:r>
            <a:endParaRPr lang="en-GB" sz="2400" dirty="0">
              <a:latin typeface="Calibri" panose="020F0502020204030204" pitchFamily="34" charset="0"/>
            </a:endParaRPr>
          </a:p>
          <a:p>
            <a:pPr marL="177800" algn="ctr">
              <a:spcBef>
                <a:spcPts val="900"/>
              </a:spcBef>
            </a:pPr>
            <a:r>
              <a:rPr lang="en-GB" sz="2400" dirty="0">
                <a:latin typeface="Calibri" panose="020F0502020204030204" pitchFamily="34" charset="0"/>
              </a:rPr>
              <a:t>Mohammed </a:t>
            </a:r>
            <a:r>
              <a:rPr lang="en-GB" sz="2400" dirty="0" err="1">
                <a:latin typeface="Calibri" panose="020F0502020204030204" pitchFamily="34" charset="0"/>
              </a:rPr>
              <a:t>Ghandour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1036" name="Picture 12" descr="Related image">
            <a:hlinkClick r:id="rId7"/>
            <a:extLst>
              <a:ext uri="{FF2B5EF4-FFF2-40B4-BE49-F238E27FC236}">
                <a16:creationId xmlns:a16="http://schemas.microsoft.com/office/drawing/2014/main" id="{B2C776AF-89E7-4401-AA25-346713C94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68" y="3211259"/>
            <a:ext cx="1428813" cy="9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8596C01-152A-4391-9AC5-DF70096A7150}"/>
              </a:ext>
            </a:extLst>
          </p:cNvPr>
          <p:cNvSpPr/>
          <p:nvPr/>
        </p:nvSpPr>
        <p:spPr>
          <a:xfrm>
            <a:off x="9711374" y="4229824"/>
            <a:ext cx="16457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0">
              <a:lnSpc>
                <a:spcPct val="90000"/>
              </a:lnSpc>
              <a:spcBef>
                <a:spcPts val="1000"/>
              </a:spcBef>
            </a:pPr>
            <a:r>
              <a:rPr lang="en-US" sz="18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Extra Pictures</a:t>
            </a:r>
          </a:p>
        </p:txBody>
      </p:sp>
      <p:pic>
        <p:nvPicPr>
          <p:cNvPr id="1040" name="Picture 16" descr="Paper Clip Art">
            <a:hlinkClick r:id="rId9"/>
            <a:extLst>
              <a:ext uri="{FF2B5EF4-FFF2-40B4-BE49-F238E27FC236}">
                <a16:creationId xmlns:a16="http://schemas.microsoft.com/office/drawing/2014/main" id="{A4041620-773B-434B-809A-2029037D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97" y="2968869"/>
            <a:ext cx="1193051" cy="11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BAAF95-9515-493E-B133-8411E5AC907B}"/>
              </a:ext>
            </a:extLst>
          </p:cNvPr>
          <p:cNvSpPr/>
          <p:nvPr/>
        </p:nvSpPr>
        <p:spPr>
          <a:xfrm>
            <a:off x="4469604" y="4196109"/>
            <a:ext cx="15317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lvl="0">
              <a:lnSpc>
                <a:spcPct val="90000"/>
              </a:lnSpc>
              <a:spcBef>
                <a:spcPts val="1000"/>
              </a:spcBef>
            </a:pPr>
            <a:r>
              <a:rPr lang="en-US" sz="1800" i="1" kern="1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+mn-cs"/>
              </a:rPr>
              <a:t>Practice Test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A970D9-0324-4547-9800-69745EB38209}"/>
              </a:ext>
            </a:extLst>
          </p:cNvPr>
          <p:cNvSpPr txBox="1">
            <a:spLocks/>
          </p:cNvSpPr>
          <p:nvPr/>
        </p:nvSpPr>
        <p:spPr>
          <a:xfrm>
            <a:off x="8573729" y="5771812"/>
            <a:ext cx="3618271" cy="988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Team 435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65FE7-898F-46DA-8A69-FE04644C2EC0}"/>
              </a:ext>
            </a:extLst>
          </p:cNvPr>
          <p:cNvSpPr txBox="1"/>
          <p:nvPr/>
        </p:nvSpPr>
        <p:spPr>
          <a:xfrm>
            <a:off x="8719476" y="5296423"/>
            <a:ext cx="12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hlinkClick r:id="rId11"/>
              </a:rPr>
              <a:t>Editing File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EE038-0117-40DB-A448-C429D2F9A769}"/>
              </a:ext>
            </a:extLst>
          </p:cNvPr>
          <p:cNvSpPr/>
          <p:nvPr/>
        </p:nvSpPr>
        <p:spPr>
          <a:xfrm>
            <a:off x="4203442" y="216488"/>
            <a:ext cx="7536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ctr">
              <a:spcBef>
                <a:spcPts val="900"/>
              </a:spcBef>
            </a:pPr>
            <a:r>
              <a:rPr lang="en-GB" sz="3200" kern="1200" dirty="0">
                <a:solidFill>
                  <a:srgbClr val="005A66"/>
                </a:solidFill>
                <a:latin typeface="Dubai" panose="020B0503030403030204" pitchFamily="34" charset="-78"/>
                <a:ea typeface="Tahoma" panose="020B0604030504040204" pitchFamily="34" charset="0"/>
                <a:cs typeface="Dubai" panose="020B0503030403030204" pitchFamily="34" charset="-78"/>
              </a:rPr>
              <a:t>And we’re done! Thank You!</a:t>
            </a:r>
            <a:endParaRPr lang="en-GB" sz="3200" dirty="0">
              <a:solidFill>
                <a:srgbClr val="005A66"/>
              </a:solidFill>
              <a:latin typeface="Dubai" panose="020B0503030403030204" pitchFamily="34" charset="-78"/>
              <a:ea typeface="Tahoma" panose="020B0604030504040204" pitchFamily="34" charset="0"/>
              <a:cs typeface="Dubai" panose="020B0503030403030204" pitchFamily="34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34D409-9122-4487-8792-01A1BB0F7D02}"/>
              </a:ext>
            </a:extLst>
          </p:cNvPr>
          <p:cNvSpPr/>
          <p:nvPr/>
        </p:nvSpPr>
        <p:spPr>
          <a:xfrm>
            <a:off x="5485088" y="641615"/>
            <a:ext cx="5152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ctr" rtl="1">
              <a:spcBef>
                <a:spcPts val="900"/>
              </a:spcBef>
            </a:pPr>
            <a:r>
              <a:rPr lang="en-GB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AE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en-GB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</a:t>
            </a:r>
            <a:r>
              <a:rPr lang="ar-AE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</a:t>
            </a:r>
            <a:r>
              <a:rPr lang="en-GB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</a:t>
            </a:r>
            <a:r>
              <a:rPr lang="ar-AE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en-GB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AE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</a:t>
            </a:r>
            <a:r>
              <a:rPr lang="en-GB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en-GB" sz="3200" dirty="0">
                <a:solidFill>
                  <a:srgbClr val="005A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م!</a:t>
            </a:r>
          </a:p>
        </p:txBody>
      </p:sp>
    </p:spTree>
    <p:extLst>
      <p:ext uri="{BB962C8B-B14F-4D97-AF65-F5344CB8AC3E}">
        <p14:creationId xmlns:p14="http://schemas.microsoft.com/office/powerpoint/2010/main" val="364796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C0BA87-0899-4526-B88D-56A940B8251A}"/>
              </a:ext>
            </a:extLst>
          </p:cNvPr>
          <p:cNvSpPr txBox="1"/>
          <p:nvPr/>
        </p:nvSpPr>
        <p:spPr>
          <a:xfrm>
            <a:off x="669422" y="1623111"/>
            <a:ext cx="4110461" cy="319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GB" sz="2000" b="1" dirty="0"/>
              <a:t>Identify</a:t>
            </a:r>
            <a:r>
              <a:rPr lang="en-GB" sz="2000" dirty="0"/>
              <a:t>: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 err="1"/>
              <a:t>Ischiopubic</a:t>
            </a:r>
            <a:r>
              <a:rPr lang="en-GB" sz="2000" dirty="0"/>
              <a:t> arch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/>
              <a:t>Ischial tuberosity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/>
              <a:t>Coccyx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 err="1"/>
              <a:t>Sacrotuberous</a:t>
            </a:r>
            <a:r>
              <a:rPr lang="en-GB" sz="2000" dirty="0"/>
              <a:t>  ligament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GB" sz="2000" dirty="0"/>
              <a:t>Symphysis pubis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9B2458-6E56-4547-8914-F9B3660F11F6}"/>
              </a:ext>
            </a:extLst>
          </p:cNvPr>
          <p:cNvGrpSpPr/>
          <p:nvPr/>
        </p:nvGrpSpPr>
        <p:grpSpPr>
          <a:xfrm>
            <a:off x="6014833" y="1174563"/>
            <a:ext cx="5051099" cy="4508873"/>
            <a:chOff x="6014833" y="1375197"/>
            <a:chExt cx="5051099" cy="45088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23628C-8916-4CD5-AFB2-4BB0DE6A4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4833" y="1375197"/>
              <a:ext cx="4822354" cy="407857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5DD829-02F4-4F4D-8EFA-BF635CF9F176}"/>
                </a:ext>
              </a:extLst>
            </p:cNvPr>
            <p:cNvSpPr/>
            <p:nvPr/>
          </p:nvSpPr>
          <p:spPr>
            <a:xfrm>
              <a:off x="10359325" y="4616642"/>
              <a:ext cx="706607" cy="41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66AEB8-B147-4D81-8772-728CCCE44870}"/>
                </a:ext>
              </a:extLst>
            </p:cNvPr>
            <p:cNvSpPr txBox="1"/>
            <p:nvPr/>
          </p:nvSpPr>
          <p:spPr>
            <a:xfrm>
              <a:off x="7040994" y="162311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B5FA83-8338-4D74-B97F-1043778FD9E3}"/>
                </a:ext>
              </a:extLst>
            </p:cNvPr>
            <p:cNvSpPr txBox="1"/>
            <p:nvPr/>
          </p:nvSpPr>
          <p:spPr>
            <a:xfrm>
              <a:off x="10357072" y="465444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EB86D9-73A3-4CD2-937E-D74187382BCD}"/>
                </a:ext>
              </a:extLst>
            </p:cNvPr>
            <p:cNvSpPr txBox="1"/>
            <p:nvPr/>
          </p:nvSpPr>
          <p:spPr>
            <a:xfrm>
              <a:off x="8196894" y="54224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AA2936-9574-430A-8D12-1BC2C7316C43}"/>
                </a:ext>
              </a:extLst>
            </p:cNvPr>
            <p:cNvSpPr txBox="1"/>
            <p:nvPr/>
          </p:nvSpPr>
          <p:spPr>
            <a:xfrm>
              <a:off x="6676056" y="495120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56CCBD-23C4-4A96-BDC2-93902887A769}"/>
                </a:ext>
              </a:extLst>
            </p:cNvPr>
            <p:cNvSpPr txBox="1"/>
            <p:nvPr/>
          </p:nvSpPr>
          <p:spPr>
            <a:xfrm>
              <a:off x="8196894" y="137519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591E24E-D565-41C6-89A3-C98C89984616}"/>
              </a:ext>
            </a:extLst>
          </p:cNvPr>
          <p:cNvSpPr txBox="1"/>
          <p:nvPr/>
        </p:nvSpPr>
        <p:spPr>
          <a:xfrm>
            <a:off x="567095" y="724433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1</a:t>
            </a:r>
          </a:p>
        </p:txBody>
      </p:sp>
    </p:spTree>
    <p:extLst>
      <p:ext uri="{BB962C8B-B14F-4D97-AF65-F5344CB8AC3E}">
        <p14:creationId xmlns:p14="http://schemas.microsoft.com/office/powerpoint/2010/main" val="34182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>
            <a:extLst>
              <a:ext uri="{FF2B5EF4-FFF2-40B4-BE49-F238E27FC236}">
                <a16:creationId xmlns:a16="http://schemas.microsoft.com/office/drawing/2014/main" id="{E475641F-7E9B-49EC-8A4C-80FDF7D77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063" y="1599628"/>
            <a:ext cx="4677050" cy="4281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structures of the </a:t>
            </a:r>
            <a:r>
              <a:rPr lang="en-US" altLang="en-US" sz="2000" b="1" u="sng" dirty="0"/>
              <a:t>pelvic inlet</a:t>
            </a:r>
            <a:r>
              <a:rPr lang="en-US" altLang="en-US" sz="2000" dirty="0"/>
              <a:t>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Promontory of sacrum.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Ala of sacrum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Iliopectineal line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(arcuate line)</a:t>
            </a:r>
            <a:r>
              <a:rPr lang="en-US" altLang="en-US" sz="2000" dirty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Symphysis pubis</a:t>
            </a:r>
            <a:endParaRPr lang="en-US" alt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F76EA7-E0CD-49D8-9FD8-99553D7C70D3}"/>
              </a:ext>
            </a:extLst>
          </p:cNvPr>
          <p:cNvGrpSpPr/>
          <p:nvPr/>
        </p:nvGrpSpPr>
        <p:grpSpPr>
          <a:xfrm>
            <a:off x="5545394" y="702726"/>
            <a:ext cx="6274136" cy="5452548"/>
            <a:chOff x="4395019" y="190758"/>
            <a:chExt cx="6371304" cy="6457692"/>
          </a:xfrm>
        </p:grpSpPr>
        <p:pic>
          <p:nvPicPr>
            <p:cNvPr id="24" name="Picture 1" descr="H:\dad\Student Gray\5. Pelvis and perineum\F66122-005-f004.jpg">
              <a:extLst>
                <a:ext uri="{FF2B5EF4-FFF2-40B4-BE49-F238E27FC236}">
                  <a16:creationId xmlns:a16="http://schemas.microsoft.com/office/drawing/2014/main" id="{6F26E646-A21C-465F-B708-543F9DEAB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7" r="18668" b="12714"/>
            <a:stretch>
              <a:fillRect/>
            </a:stretch>
          </p:blipFill>
          <p:spPr>
            <a:xfrm>
              <a:off x="4495800" y="609600"/>
              <a:ext cx="5943600" cy="55626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790E46-7847-4902-8F0A-DD92A154450B}"/>
                </a:ext>
              </a:extLst>
            </p:cNvPr>
            <p:cNvSpPr/>
            <p:nvPr/>
          </p:nvSpPr>
          <p:spPr>
            <a:xfrm>
              <a:off x="6324600" y="304800"/>
              <a:ext cx="12192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118F3F-69EA-4193-8029-C6F8FD31B427}"/>
                </a:ext>
              </a:extLst>
            </p:cNvPr>
            <p:cNvSpPr/>
            <p:nvPr/>
          </p:nvSpPr>
          <p:spPr>
            <a:xfrm>
              <a:off x="9068520" y="4983164"/>
              <a:ext cx="1471661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F89CAF-AE3F-4E3C-BD14-DBE043379324}"/>
                </a:ext>
              </a:extLst>
            </p:cNvPr>
            <p:cNvSpPr/>
            <p:nvPr/>
          </p:nvSpPr>
          <p:spPr>
            <a:xfrm>
              <a:off x="4419600" y="4572000"/>
              <a:ext cx="10668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C022CEE-663A-4603-8A7D-7102BE91DBE5}"/>
                </a:ext>
              </a:extLst>
            </p:cNvPr>
            <p:cNvCxnSpPr/>
            <p:nvPr/>
          </p:nvCxnSpPr>
          <p:spPr>
            <a:xfrm rot="5400000">
              <a:off x="6792426" y="1904206"/>
              <a:ext cx="1219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5FA8878B-B3FD-41E2-BD3C-E05D7A711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5712" y="914400"/>
              <a:ext cx="10668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/>
                <a:t>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1338155-B4A0-4434-91EF-D2AFFD3F4391}"/>
                </a:ext>
              </a:extLst>
            </p:cNvPr>
            <p:cNvCxnSpPr/>
            <p:nvPr/>
          </p:nvCxnSpPr>
          <p:spPr>
            <a:xfrm rot="5400000">
              <a:off x="7924800" y="990600"/>
              <a:ext cx="2209800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30E18226-D788-4833-8E37-1B4BB9CF0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3664" y="190758"/>
              <a:ext cx="1143000" cy="4000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/>
                <a:t>2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3C08D4E-B52E-46D3-B963-F16E16E9C5EF}"/>
                </a:ext>
              </a:extLst>
            </p:cNvPr>
            <p:cNvCxnSpPr/>
            <p:nvPr/>
          </p:nvCxnSpPr>
          <p:spPr>
            <a:xfrm>
              <a:off x="5257800" y="4181168"/>
              <a:ext cx="1143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1">
              <a:extLst>
                <a:ext uri="{FF2B5EF4-FFF2-40B4-BE49-F238E27FC236}">
                  <a16:creationId xmlns:a16="http://schemas.microsoft.com/office/drawing/2014/main" id="{9D850396-903E-4272-87A7-37888BFA7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6248400"/>
              <a:ext cx="76200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/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F67A27-EDB2-4355-AEEA-328EFA4FDA10}"/>
                </a:ext>
              </a:extLst>
            </p:cNvPr>
            <p:cNvSpPr/>
            <p:nvPr/>
          </p:nvSpPr>
          <p:spPr>
            <a:xfrm>
              <a:off x="9410700" y="4192587"/>
              <a:ext cx="1355623" cy="12741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958619-DC59-4A9E-B6DF-0A231CB547C2}"/>
                </a:ext>
              </a:extLst>
            </p:cNvPr>
            <p:cNvSpPr/>
            <p:nvPr/>
          </p:nvSpPr>
          <p:spPr>
            <a:xfrm>
              <a:off x="7503605" y="660784"/>
              <a:ext cx="721231" cy="833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9F7848-38E6-4B36-8564-31B77F7A2854}"/>
                </a:ext>
              </a:extLst>
            </p:cNvPr>
            <p:cNvSpPr/>
            <p:nvPr/>
          </p:nvSpPr>
          <p:spPr>
            <a:xfrm>
              <a:off x="6459798" y="419279"/>
              <a:ext cx="205607" cy="833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F4D8A0-E52E-4CAD-AC5D-B787E34D09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36516" y="5319252"/>
              <a:ext cx="11420" cy="9291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93F79BE-600B-4016-957F-20CBFFD0EC52}"/>
                </a:ext>
              </a:extLst>
            </p:cNvPr>
            <p:cNvSpPr/>
            <p:nvPr/>
          </p:nvSpPr>
          <p:spPr>
            <a:xfrm>
              <a:off x="4395019" y="4038421"/>
              <a:ext cx="73424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673915-F9E0-4F9C-9A46-AA84D7F6140E}"/>
                </a:ext>
              </a:extLst>
            </p:cNvPr>
            <p:cNvSpPr/>
            <p:nvPr/>
          </p:nvSpPr>
          <p:spPr>
            <a:xfrm>
              <a:off x="4847302" y="3962400"/>
              <a:ext cx="41049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895D0B-C86C-4909-9769-D7386DD58D3C}"/>
              </a:ext>
            </a:extLst>
          </p:cNvPr>
          <p:cNvSpPr txBox="1"/>
          <p:nvPr/>
        </p:nvSpPr>
        <p:spPr>
          <a:xfrm>
            <a:off x="567095" y="724433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2</a:t>
            </a:r>
          </a:p>
        </p:txBody>
      </p:sp>
    </p:spTree>
    <p:extLst>
      <p:ext uri="{BB962C8B-B14F-4D97-AF65-F5344CB8AC3E}">
        <p14:creationId xmlns:p14="http://schemas.microsoft.com/office/powerpoint/2010/main" val="281315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Placeholder 3">
            <a:extLst>
              <a:ext uri="{FF2B5EF4-FFF2-40B4-BE49-F238E27FC236}">
                <a16:creationId xmlns:a16="http://schemas.microsoft.com/office/drawing/2014/main" id="{CA7A95CD-9F47-4AF9-BEA7-E3F7AD05B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1697832"/>
            <a:ext cx="3473245" cy="4691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Uterus.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Urinary bladder.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solidFill>
                  <a:schemeClr val="accent2"/>
                </a:solidFill>
              </a:rPr>
              <a:t>External iliac artery.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Rectum.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Broad ligament.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8572F-CA89-4203-BBB9-42A8AF7DFE88}"/>
              </a:ext>
            </a:extLst>
          </p:cNvPr>
          <p:cNvSpPr txBox="1"/>
          <p:nvPr/>
        </p:nvSpPr>
        <p:spPr>
          <a:xfrm>
            <a:off x="567095" y="724433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5E3405-9C70-43AD-8834-5054208F198B}"/>
              </a:ext>
            </a:extLst>
          </p:cNvPr>
          <p:cNvGrpSpPr/>
          <p:nvPr/>
        </p:nvGrpSpPr>
        <p:grpSpPr>
          <a:xfrm>
            <a:off x="5448301" y="950118"/>
            <a:ext cx="6057900" cy="4957764"/>
            <a:chOff x="4610100" y="990600"/>
            <a:chExt cx="6057900" cy="4957764"/>
          </a:xfrm>
        </p:grpSpPr>
        <p:pic>
          <p:nvPicPr>
            <p:cNvPr id="23" name="Picture 1" descr="H:\dad\Student Gray\5. Pelvis and perineum\F66122-005-f008b.jpg">
              <a:extLst>
                <a:ext uri="{FF2B5EF4-FFF2-40B4-BE49-F238E27FC236}">
                  <a16:creationId xmlns:a16="http://schemas.microsoft.com/office/drawing/2014/main" id="{9AE4A1FE-02CC-44E7-BF12-FF14884AB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5" t="9677" r="18182" b="4839"/>
            <a:stretch>
              <a:fillRect/>
            </a:stretch>
          </p:blipFill>
          <p:spPr>
            <a:xfrm>
              <a:off x="4724400" y="990600"/>
              <a:ext cx="5715000" cy="4876800"/>
            </a:xfrm>
            <a:prstGeom prst="rect">
              <a:avLst/>
            </a:prstGeom>
          </p:spPr>
        </p:pic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3D086A73-B90D-4940-9AAA-DA221CDE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5029201"/>
              <a:ext cx="3810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TextBox 5">
              <a:extLst>
                <a:ext uri="{FF2B5EF4-FFF2-40B4-BE49-F238E27FC236}">
                  <a16:creationId xmlns:a16="http://schemas.microsoft.com/office/drawing/2014/main" id="{A5457DF4-4B01-4DCA-BAB0-1C179BAF6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5486401"/>
              <a:ext cx="33655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TextBox 6">
              <a:extLst>
                <a:ext uri="{FF2B5EF4-FFF2-40B4-BE49-F238E27FC236}">
                  <a16:creationId xmlns:a16="http://schemas.microsoft.com/office/drawing/2014/main" id="{B3AD3752-2A0D-46C5-BF85-9A1367311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0800" y="3581401"/>
              <a:ext cx="26035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0EB19106-00C3-4E81-B855-BD4B2CD6D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8400" y="990601"/>
              <a:ext cx="60960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EC879A6-CA63-487A-8288-1ABABDA8934B}"/>
                </a:ext>
              </a:extLst>
            </p:cNvPr>
            <p:cNvSpPr/>
            <p:nvPr/>
          </p:nvSpPr>
          <p:spPr>
            <a:xfrm>
              <a:off x="4610100" y="3469482"/>
              <a:ext cx="6096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48E79A-3592-4818-AFC9-CB1460A71AE1}"/>
                </a:ext>
              </a:extLst>
            </p:cNvPr>
            <p:cNvSpPr/>
            <p:nvPr/>
          </p:nvSpPr>
          <p:spPr>
            <a:xfrm>
              <a:off x="9669807" y="4294145"/>
              <a:ext cx="883893" cy="1075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689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Placeholder 3">
            <a:extLst>
              <a:ext uri="{FF2B5EF4-FFF2-40B4-BE49-F238E27FC236}">
                <a16:creationId xmlns:a16="http://schemas.microsoft.com/office/drawing/2014/main" id="{1194AE84-E3E8-45FC-A40A-4C578EAC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101" y="1641838"/>
            <a:ext cx="4724400" cy="3929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Lesser sciatic foramen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Obturator foramen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Greater sciatic foramen.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Sacrospinous ligament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 err="1"/>
              <a:t>Sacrotuberous</a:t>
            </a:r>
            <a:r>
              <a:rPr lang="en-US" altLang="en-US" sz="2000" dirty="0"/>
              <a:t> ligament.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altLang="en-US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0872A-FBC7-41D4-8746-EC2AFAF615A4}"/>
              </a:ext>
            </a:extLst>
          </p:cNvPr>
          <p:cNvGrpSpPr/>
          <p:nvPr/>
        </p:nvGrpSpPr>
        <p:grpSpPr>
          <a:xfrm>
            <a:off x="5334000" y="840658"/>
            <a:ext cx="6068961" cy="5412658"/>
            <a:chOff x="5257800" y="152400"/>
            <a:chExt cx="5105400" cy="6477000"/>
          </a:xfrm>
        </p:grpSpPr>
        <p:pic>
          <p:nvPicPr>
            <p:cNvPr id="13" name="Picture 1" descr="H:\dad\Student Gray\5. Pelvis and perineum\F66122-005-f005a.jpg">
              <a:extLst>
                <a:ext uri="{FF2B5EF4-FFF2-40B4-BE49-F238E27FC236}">
                  <a16:creationId xmlns:a16="http://schemas.microsoft.com/office/drawing/2014/main" id="{F845ABE3-0183-47B8-873F-EF00810BC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2" r="14285" b="7793"/>
            <a:stretch>
              <a:fillRect/>
            </a:stretch>
          </p:blipFill>
          <p:spPr>
            <a:xfrm>
              <a:off x="5410200" y="152400"/>
              <a:ext cx="4800600" cy="6400800"/>
            </a:xfrm>
            <a:prstGeom prst="rect">
              <a:avLst/>
            </a:prstGeom>
          </p:spPr>
        </p:pic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E501C909-6CE4-4B0B-9EC7-26078722CE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4572001"/>
              <a:ext cx="76200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B0F92834-6462-4488-8488-ED8EA7E89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9800" y="1524001"/>
              <a:ext cx="53340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1ED35112-DDFE-4768-B11D-712E8BBAD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6019801"/>
              <a:ext cx="7620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BDBAF8DC-6628-4D07-9EE4-10650D1DE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0" y="5105401"/>
              <a:ext cx="68580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707BAEE1-2F48-489F-A0C3-4F5A9D03B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0200" y="5562601"/>
              <a:ext cx="1143000" cy="4619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EAC0AB-04C5-4AD1-9A5F-ED741E040EA3}"/>
                </a:ext>
              </a:extLst>
            </p:cNvPr>
            <p:cNvSpPr/>
            <p:nvPr/>
          </p:nvSpPr>
          <p:spPr>
            <a:xfrm>
              <a:off x="5257800" y="5410200"/>
              <a:ext cx="1219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CE7C54-04DB-470E-B928-20C581F6D1A0}"/>
                </a:ext>
              </a:extLst>
            </p:cNvPr>
            <p:cNvSpPr/>
            <p:nvPr/>
          </p:nvSpPr>
          <p:spPr>
            <a:xfrm>
              <a:off x="8382000" y="6096000"/>
              <a:ext cx="914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99340C0-EA04-4F6E-8DE0-4C19DE905970}"/>
              </a:ext>
            </a:extLst>
          </p:cNvPr>
          <p:cNvSpPr txBox="1"/>
          <p:nvPr/>
        </p:nvSpPr>
        <p:spPr>
          <a:xfrm>
            <a:off x="567095" y="724433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C02888-5B4F-405C-AEF0-423C96C317FC}"/>
              </a:ext>
            </a:extLst>
          </p:cNvPr>
          <p:cNvSpPr/>
          <p:nvPr/>
        </p:nvSpPr>
        <p:spPr>
          <a:xfrm>
            <a:off x="5334000" y="3952568"/>
            <a:ext cx="1086978" cy="454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8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lick to view full size">
            <a:hlinkClick r:id="" action="ppaction://noaction"/>
            <a:extLst>
              <a:ext uri="{FF2B5EF4-FFF2-40B4-BE49-F238E27FC236}">
                <a16:creationId xmlns:a16="http://schemas.microsoft.com/office/drawing/2014/main" id="{A3081027-7D38-450D-BE48-EE2F98C75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1" name="AutoShape 4" descr="Click to view full size">
            <a:hlinkClick r:id="" action="ppaction://noaction"/>
            <a:extLst>
              <a:ext uri="{FF2B5EF4-FFF2-40B4-BE49-F238E27FC236}">
                <a16:creationId xmlns:a16="http://schemas.microsoft.com/office/drawing/2014/main" id="{2D616BB7-DCD9-4730-9AB1-578534355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2" name="AutoShape 6" descr="Click to view full size">
            <a:hlinkClick r:id="" action="ppaction://noaction"/>
            <a:extLst>
              <a:ext uri="{FF2B5EF4-FFF2-40B4-BE49-F238E27FC236}">
                <a16:creationId xmlns:a16="http://schemas.microsoft.com/office/drawing/2014/main" id="{25CA4ACE-0124-47FE-B724-C4B10C52A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3" name="AutoShape 8" descr="Click to view full size">
            <a:hlinkClick r:id="" action="ppaction://noaction"/>
            <a:extLst>
              <a:ext uri="{FF2B5EF4-FFF2-40B4-BE49-F238E27FC236}">
                <a16:creationId xmlns:a16="http://schemas.microsoft.com/office/drawing/2014/main" id="{8CB7153F-9D51-4A8A-8CBE-28EA624D50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4" name="AutoShape 10" descr="Click to view full size">
            <a:hlinkClick r:id="" action="ppaction://noaction"/>
            <a:extLst>
              <a:ext uri="{FF2B5EF4-FFF2-40B4-BE49-F238E27FC236}">
                <a16:creationId xmlns:a16="http://schemas.microsoft.com/office/drawing/2014/main" id="{FA768B5F-FCB1-48A8-AC00-8F4BBED78A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5" name="AutoShape 12" descr="Click to view full size">
            <a:hlinkClick r:id="" action="ppaction://noaction"/>
            <a:extLst>
              <a:ext uri="{FF2B5EF4-FFF2-40B4-BE49-F238E27FC236}">
                <a16:creationId xmlns:a16="http://schemas.microsoft.com/office/drawing/2014/main" id="{2CF9E350-0A5C-4FBA-9D05-96D13A001B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3D5E9F81-67A1-49C5-B89D-89AD763D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992" y="1670029"/>
            <a:ext cx="4378335" cy="37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>
                <a:latin typeface="Calibri" panose="020F0502020204030204" pitchFamily="34" charset="0"/>
              </a:rPr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Fallopian tube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Vagina.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Rectouterine* or Douglas pouch.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Posterior vaginal fornix.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Urethra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Vulva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BE4B5-AF8A-4904-B9DE-76F08EA5427B}"/>
              </a:ext>
            </a:extLst>
          </p:cNvPr>
          <p:cNvGrpSpPr/>
          <p:nvPr/>
        </p:nvGrpSpPr>
        <p:grpSpPr>
          <a:xfrm>
            <a:off x="5978012" y="806646"/>
            <a:ext cx="5223287" cy="5030019"/>
            <a:chOff x="4343400" y="304800"/>
            <a:chExt cx="6225098" cy="6172200"/>
          </a:xfrm>
        </p:grpSpPr>
        <p:pic>
          <p:nvPicPr>
            <p:cNvPr id="12296" name="Picture 13" descr="H:\dad\Student Gray\5. Pelvis and perineum\F66122-005-f002a.jpg">
              <a:extLst>
                <a:ext uri="{FF2B5EF4-FFF2-40B4-BE49-F238E27FC236}">
                  <a16:creationId xmlns:a16="http://schemas.microsoft.com/office/drawing/2014/main" id="{617E81EE-95E9-4A80-A45F-A344A2E7C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0" t="4938" r="17839" b="11111"/>
            <a:stretch>
              <a:fillRect/>
            </a:stretch>
          </p:blipFill>
          <p:spPr bwMode="auto">
            <a:xfrm>
              <a:off x="4648200" y="304800"/>
              <a:ext cx="5638800" cy="617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TextBox 11">
              <a:extLst>
                <a:ext uri="{FF2B5EF4-FFF2-40B4-BE49-F238E27FC236}">
                  <a16:creationId xmlns:a16="http://schemas.microsoft.com/office/drawing/2014/main" id="{57927A5C-3E9A-4E86-88F2-30D4DAF56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2133601"/>
              <a:ext cx="336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2300" name="TextBox 12">
              <a:extLst>
                <a:ext uri="{FF2B5EF4-FFF2-40B4-BE49-F238E27FC236}">
                  <a16:creationId xmlns:a16="http://schemas.microsoft.com/office/drawing/2014/main" id="{5670BA9B-3D9A-4A91-8849-847E5A07C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0147" y="2961765"/>
              <a:ext cx="304800" cy="4619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65044B-4C36-424A-9733-84AC1868C3DB}"/>
                </a:ext>
              </a:extLst>
            </p:cNvPr>
            <p:cNvSpPr/>
            <p:nvPr/>
          </p:nvSpPr>
          <p:spPr>
            <a:xfrm rot="21132817">
              <a:off x="4486566" y="3984146"/>
              <a:ext cx="611240" cy="1037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02" name="TextBox 14">
              <a:extLst>
                <a:ext uri="{FF2B5EF4-FFF2-40B4-BE49-F238E27FC236}">
                  <a16:creationId xmlns:a16="http://schemas.microsoft.com/office/drawing/2014/main" id="{3D4FDD29-48D4-42CE-BE4C-DFECF034E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2134" y="437125"/>
              <a:ext cx="339726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AC4CEE1-397E-446F-9B73-3844B6203714}"/>
                </a:ext>
              </a:extLst>
            </p:cNvPr>
            <p:cNvCxnSpPr/>
            <p:nvPr/>
          </p:nvCxnSpPr>
          <p:spPr>
            <a:xfrm flipH="1">
              <a:off x="8077200" y="838200"/>
              <a:ext cx="1600200" cy="2438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4" name="TextBox 19">
              <a:extLst>
                <a:ext uri="{FF2B5EF4-FFF2-40B4-BE49-F238E27FC236}">
                  <a16:creationId xmlns:a16="http://schemas.microsoft.com/office/drawing/2014/main" id="{9928A6BE-262B-4A9D-8A0E-F61714091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58898" y="2133601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latin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4C90B34-4D5E-4E4C-8D07-37F6957E556F}"/>
                </a:ext>
              </a:extLst>
            </p:cNvPr>
            <p:cNvCxnSpPr/>
            <p:nvPr/>
          </p:nvCxnSpPr>
          <p:spPr>
            <a:xfrm flipH="1">
              <a:off x="8077200" y="2438400"/>
              <a:ext cx="2133600" cy="1219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5AEEFA7-2AAC-43B4-8300-361EAFFB1979}"/>
                </a:ext>
              </a:extLst>
            </p:cNvPr>
            <p:cNvCxnSpPr/>
            <p:nvPr/>
          </p:nvCxnSpPr>
          <p:spPr>
            <a:xfrm>
              <a:off x="4630335" y="2413762"/>
              <a:ext cx="22098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457C45E-C3E6-4532-99A5-0FEE80F954E8}"/>
                </a:ext>
              </a:extLst>
            </p:cNvPr>
            <p:cNvCxnSpPr/>
            <p:nvPr/>
          </p:nvCxnSpPr>
          <p:spPr>
            <a:xfrm>
              <a:off x="6248400" y="3276600"/>
              <a:ext cx="1295400" cy="13716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771AE0C-76E6-4839-BA46-844564486681}"/>
                </a:ext>
              </a:extLst>
            </p:cNvPr>
            <p:cNvCxnSpPr/>
            <p:nvPr/>
          </p:nvCxnSpPr>
          <p:spPr>
            <a:xfrm>
              <a:off x="4724400" y="3276600"/>
              <a:ext cx="1524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24C2A42-21D5-4484-82F0-9F99B768CD34}"/>
                </a:ext>
              </a:extLst>
            </p:cNvPr>
            <p:cNvCxnSpPr>
              <a:cxnSpLocks/>
            </p:cNvCxnSpPr>
            <p:nvPr/>
          </p:nvCxnSpPr>
          <p:spPr>
            <a:xfrm>
              <a:off x="5092390" y="4825238"/>
              <a:ext cx="18390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A4D27E43-06D2-41B2-AD60-21049364DB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7895" y="4536377"/>
              <a:ext cx="304800" cy="566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 dirty="0">
                  <a:latin typeface="Calibri" panose="020F0502020204030204" pitchFamily="34" charset="0"/>
                </a:rPr>
                <a:t>5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B0C2355-5E94-4D8B-9B85-81F138368E3B}"/>
                </a:ext>
              </a:extLst>
            </p:cNvPr>
            <p:cNvCxnSpPr>
              <a:cxnSpLocks/>
            </p:cNvCxnSpPr>
            <p:nvPr/>
          </p:nvCxnSpPr>
          <p:spPr>
            <a:xfrm>
              <a:off x="4734947" y="5484920"/>
              <a:ext cx="1839025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B13C3043-052D-4244-B118-8D8E7F802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0452" y="5196059"/>
              <a:ext cx="304800" cy="566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 dirty="0">
                  <a:latin typeface="Calibri" panose="020F0502020204030204" pitchFamily="34" charset="0"/>
                </a:rPr>
                <a:t>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D9D2615-7273-4495-87AF-CB7550B7AB52}"/>
              </a:ext>
            </a:extLst>
          </p:cNvPr>
          <p:cNvSpPr txBox="1"/>
          <p:nvPr/>
        </p:nvSpPr>
        <p:spPr>
          <a:xfrm>
            <a:off x="567095" y="724433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4533D-611B-498E-8806-D5DF3155B97A}"/>
              </a:ext>
            </a:extLst>
          </p:cNvPr>
          <p:cNvSpPr txBox="1"/>
          <p:nvPr/>
        </p:nvSpPr>
        <p:spPr>
          <a:xfrm>
            <a:off x="1594684" y="5836665"/>
            <a:ext cx="3112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*also called </a:t>
            </a:r>
            <a:r>
              <a:rPr lang="en-US" altLang="en-US" dirty="0">
                <a:latin typeface="Calibri" panose="020F0502020204030204" pitchFamily="34" charset="0"/>
              </a:rPr>
              <a:t>rectovaginal pouch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9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D184FB49-DE5B-47E1-9B82-C3A7B9D24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724" y="1997839"/>
            <a:ext cx="3648368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>
                <a:latin typeface="Calibri" panose="020F0502020204030204" pitchFamily="34" charset="0"/>
              </a:rPr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Fallopian tube.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Urinary bladder.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Vagina.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Rectum.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>
                <a:latin typeface="Calibri" panose="020F0502020204030204" pitchFamily="34" charset="0"/>
              </a:rPr>
              <a:t>Uterus.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F662E0-3E66-437E-B160-12B9EDD9246F}"/>
              </a:ext>
            </a:extLst>
          </p:cNvPr>
          <p:cNvGrpSpPr/>
          <p:nvPr/>
        </p:nvGrpSpPr>
        <p:grpSpPr>
          <a:xfrm>
            <a:off x="5477836" y="1186403"/>
            <a:ext cx="6262480" cy="4859661"/>
            <a:chOff x="4230054" y="270149"/>
            <a:chExt cx="6209346" cy="6532403"/>
          </a:xfrm>
        </p:grpSpPr>
        <p:pic>
          <p:nvPicPr>
            <p:cNvPr id="14338" name="Picture 2" descr="H:\dad\Student Gray\5. Pelvis and perineum\F66122-005-f056a.jpg">
              <a:extLst>
                <a:ext uri="{FF2B5EF4-FFF2-40B4-BE49-F238E27FC236}">
                  <a16:creationId xmlns:a16="http://schemas.microsoft.com/office/drawing/2014/main" id="{BEF3ABF7-56E6-40DC-99B9-61148619D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14" t="7663" r="15788" b="17241"/>
            <a:stretch>
              <a:fillRect/>
            </a:stretch>
          </p:blipFill>
          <p:spPr bwMode="auto">
            <a:xfrm>
              <a:off x="4343400" y="380999"/>
              <a:ext cx="6096000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Box 5">
              <a:extLst>
                <a:ext uri="{FF2B5EF4-FFF2-40B4-BE49-F238E27FC236}">
                  <a16:creationId xmlns:a16="http://schemas.microsoft.com/office/drawing/2014/main" id="{1BB64C1B-A0EF-4F02-90E9-430A59C09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400" y="6172201"/>
              <a:ext cx="914400" cy="554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2400" b="1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4343" name="TextBox 6">
              <a:extLst>
                <a:ext uri="{FF2B5EF4-FFF2-40B4-BE49-F238E27FC236}">
                  <a16:creationId xmlns:a16="http://schemas.microsoft.com/office/drawing/2014/main" id="{67ADCE19-42F0-4D09-9B61-7EBECB47F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34400" y="6248401"/>
              <a:ext cx="412750" cy="554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14344" name="TextBox 7">
              <a:extLst>
                <a:ext uri="{FF2B5EF4-FFF2-40B4-BE49-F238E27FC236}">
                  <a16:creationId xmlns:a16="http://schemas.microsoft.com/office/drawing/2014/main" id="{D868671D-BDC9-439D-A19A-B5069B6833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3000" y="990601"/>
              <a:ext cx="990600" cy="554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4345" name="TextBox 8">
              <a:extLst>
                <a:ext uri="{FF2B5EF4-FFF2-40B4-BE49-F238E27FC236}">
                  <a16:creationId xmlns:a16="http://schemas.microsoft.com/office/drawing/2014/main" id="{3737230F-A5E0-4AD4-A00B-65C1F225E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0400" y="533401"/>
              <a:ext cx="685800" cy="554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14346" name="TextBox 9">
              <a:extLst>
                <a:ext uri="{FF2B5EF4-FFF2-40B4-BE49-F238E27FC236}">
                  <a16:creationId xmlns:a16="http://schemas.microsoft.com/office/drawing/2014/main" id="{9DCB41AB-6E9C-448C-B73A-5E23B4898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7800" y="5069995"/>
              <a:ext cx="1371600" cy="554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96C2A6-F656-4699-8462-8E940B8475D0}"/>
                </a:ext>
              </a:extLst>
            </p:cNvPr>
            <p:cNvSpPr/>
            <p:nvPr/>
          </p:nvSpPr>
          <p:spPr>
            <a:xfrm>
              <a:off x="4230054" y="270149"/>
              <a:ext cx="1713545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 dirty="0"/>
            </a:p>
          </p:txBody>
        </p:sp>
        <p:sp>
          <p:nvSpPr>
            <p:cNvPr id="14341" name="TextBox 4">
              <a:extLst>
                <a:ext uri="{FF2B5EF4-FFF2-40B4-BE49-F238E27FC236}">
                  <a16:creationId xmlns:a16="http://schemas.microsoft.com/office/drawing/2014/main" id="{3A017FDD-58F8-49D7-AD80-436D60828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8825" y="348277"/>
              <a:ext cx="381000" cy="554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latin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263B182-999A-4219-8F60-FC7A83CABB0E}"/>
                </a:ext>
              </a:extLst>
            </p:cNvPr>
            <p:cNvCxnSpPr>
              <a:cxnSpLocks/>
            </p:cNvCxnSpPr>
            <p:nvPr/>
          </p:nvCxnSpPr>
          <p:spPr>
            <a:xfrm>
              <a:off x="5739685" y="810476"/>
              <a:ext cx="260971" cy="40872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D97F3D4-FF24-4EF5-B7A8-473D73976D1C}"/>
              </a:ext>
            </a:extLst>
          </p:cNvPr>
          <p:cNvSpPr txBox="1"/>
          <p:nvPr/>
        </p:nvSpPr>
        <p:spPr>
          <a:xfrm>
            <a:off x="795724" y="1049601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6</a:t>
            </a:r>
          </a:p>
        </p:txBody>
      </p:sp>
    </p:spTree>
    <p:extLst>
      <p:ext uri="{BB962C8B-B14F-4D97-AF65-F5344CB8AC3E}">
        <p14:creationId xmlns:p14="http://schemas.microsoft.com/office/powerpoint/2010/main" val="118414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3">
            <a:extLst>
              <a:ext uri="{FF2B5EF4-FFF2-40B4-BE49-F238E27FC236}">
                <a16:creationId xmlns:a16="http://schemas.microsoft.com/office/drawing/2014/main" id="{48D18F78-5084-4A5B-BA7A-9CB8468C7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885" y="1739279"/>
            <a:ext cx="4858223" cy="42426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Identify the labeled structures: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Anterior vaginal fornix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Cervix.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en-US" sz="2000" dirty="0"/>
              <a:t>External </a:t>
            </a:r>
            <a:r>
              <a:rPr lang="en-US" altLang="en-US" sz="2000" dirty="0" err="1"/>
              <a:t>os</a:t>
            </a:r>
            <a:r>
              <a:rPr lang="en-US" altLang="en-US" sz="2000" dirty="0"/>
              <a:t>.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altLang="en-US" sz="2000" b="1" dirty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b="1" dirty="0"/>
              <a:t>According to pregnancy, what description would you give to this female?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en-US" altLang="en-US" sz="2000" dirty="0"/>
              <a:t>Multiparous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</a:rPr>
              <a:t>(has anterior and posterior lips)</a:t>
            </a:r>
            <a:r>
              <a:rPr lang="en-US" altLang="en-US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DBD1F-365C-40C6-BAA6-7B84B2ABFB5D}"/>
              </a:ext>
            </a:extLst>
          </p:cNvPr>
          <p:cNvSpPr txBox="1"/>
          <p:nvPr/>
        </p:nvSpPr>
        <p:spPr>
          <a:xfrm>
            <a:off x="725011" y="882452"/>
            <a:ext cx="2055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Question: 7</a:t>
            </a:r>
          </a:p>
        </p:txBody>
      </p:sp>
      <p:grpSp>
        <p:nvGrpSpPr>
          <p:cNvPr id="16385" name="Group 16384">
            <a:extLst>
              <a:ext uri="{FF2B5EF4-FFF2-40B4-BE49-F238E27FC236}">
                <a16:creationId xmlns:a16="http://schemas.microsoft.com/office/drawing/2014/main" id="{3CF8994E-6E04-48A1-9DA6-87C46F626795}"/>
              </a:ext>
            </a:extLst>
          </p:cNvPr>
          <p:cNvGrpSpPr/>
          <p:nvPr/>
        </p:nvGrpSpPr>
        <p:grpSpPr>
          <a:xfrm>
            <a:off x="5581435" y="1266069"/>
            <a:ext cx="5981299" cy="5011828"/>
            <a:chOff x="5758417" y="248430"/>
            <a:chExt cx="5492972" cy="602946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7635B99-9721-44BF-85F5-AF882433D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58417" y="248430"/>
              <a:ext cx="5492972" cy="60294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DCD12E6-6743-4DBA-96A2-97D8214C15C4}"/>
                </a:ext>
              </a:extLst>
            </p:cNvPr>
            <p:cNvSpPr/>
            <p:nvPr/>
          </p:nvSpPr>
          <p:spPr>
            <a:xfrm>
              <a:off x="6688527" y="1174839"/>
              <a:ext cx="506362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B145F-33D6-409A-8ADC-BF86E933E064}"/>
                </a:ext>
              </a:extLst>
            </p:cNvPr>
            <p:cNvSpPr/>
            <p:nvPr/>
          </p:nvSpPr>
          <p:spPr>
            <a:xfrm>
              <a:off x="10050411" y="2192472"/>
              <a:ext cx="604684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0191AE-12E1-4ADA-BA97-7105BC4888F2}"/>
                </a:ext>
              </a:extLst>
            </p:cNvPr>
            <p:cNvSpPr/>
            <p:nvPr/>
          </p:nvSpPr>
          <p:spPr>
            <a:xfrm>
              <a:off x="6445045" y="4156588"/>
              <a:ext cx="506361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4DBD4E6-D169-4B63-97F4-9ADB9A3422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1406" y="3891239"/>
              <a:ext cx="1434789" cy="5431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9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C00000"/>
      </a:accent2>
      <a:accent3>
        <a:srgbClr val="FFC000"/>
      </a:accent3>
      <a:accent4>
        <a:srgbClr val="92D050"/>
      </a:accent4>
      <a:accent5>
        <a:srgbClr val="954F72"/>
      </a:accent5>
      <a:accent6>
        <a:srgbClr val="96540C"/>
      </a:accent6>
      <a:hlink>
        <a:srgbClr val="954F72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18889</TotalTime>
  <Words>984</Words>
  <Application>Microsoft Office PowerPoint</Application>
  <PresentationFormat>Widescreen</PresentationFormat>
  <Paragraphs>385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Arabic Typesetting</vt:lpstr>
      <vt:lpstr>Arial</vt:lpstr>
      <vt:lpstr>Calibri</vt:lpstr>
      <vt:lpstr>Calibri Light</vt:lpstr>
      <vt:lpstr>Dubai</vt:lpstr>
      <vt:lpstr>Tahoma</vt:lpstr>
      <vt:lpstr>Times New Roman</vt:lpstr>
      <vt:lpstr>Wingdings</vt:lpstr>
      <vt:lpstr>Office Theme</vt:lpstr>
      <vt:lpstr>OSPE REPRODUCTIVE BLOCK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OSPE</dc:title>
  <dc:creator>Jawaher</dc:creator>
  <cp:lastModifiedBy>Jawaher</cp:lastModifiedBy>
  <cp:revision>215</cp:revision>
  <dcterms:created xsi:type="dcterms:W3CDTF">2017-12-21T07:42:13Z</dcterms:created>
  <dcterms:modified xsi:type="dcterms:W3CDTF">2018-05-07T10:23:29Z</dcterms:modified>
</cp:coreProperties>
</file>